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5.xml" ContentType="application/vnd.openxmlformats-officedocument.presentationml.slide+xml"/>
  <Override PartName="/ppt/slides/slide7.xml" ContentType="application/vnd.openxmlformats-officedocument.presentationml.slide+xml"/>
  <Override PartName="/ppt/slides/slide14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slides/slide2.xml" ContentType="application/vnd.openxmlformats-officedocument.presentationml.slide+xml"/>
  <Override PartName="/ppt/slides/slide1.xml" ContentType="application/vnd.openxmlformats-officedocument.presentationml.slide+xml"/>
  <Override PartName="/ppt/slides/slide11.xml" ContentType="application/vnd.openxmlformats-officedocument.presentationml.slide+xml"/>
  <Override PartName="/ppt/slides/slide8.xml" ContentType="application/vnd.openxmlformats-officedocument.presentationml.slide+xml"/>
  <Override PartName="/ppt/slides/slide13.xml" ContentType="application/vnd.openxmlformats-officedocument.presentationml.slide+xml"/>
  <Override PartName="/ppt/slides/slide19.xml" ContentType="application/vnd.openxmlformats-officedocument.presentationml.slide+xml"/>
  <Override PartName="/ppt/slides/slide12.xml" ContentType="application/vnd.openxmlformats-officedocument.presentationml.slide+xml"/>
  <Override PartName="/ppt/slides/slide17.xml" ContentType="application/vnd.openxmlformats-officedocument.presentationml.slide+xml"/>
  <Override PartName="/ppt/slides/slide16.xml" ContentType="application/vnd.openxmlformats-officedocument.presentationml.slide+xml"/>
  <Override PartName="/ppt/slides/slide20.xml" ContentType="application/vnd.openxmlformats-officedocument.presentationml.slide+xml"/>
  <Override PartName="/ppt/slides/slide18.xml" ContentType="application/vnd.openxmlformats-officedocument.presentationml.slide+xml"/>
  <Override PartName="/ppt/slides/slide22.xml" ContentType="application/vnd.openxmlformats-officedocument.presentationml.slide+xml"/>
  <Override PartName="/ppt/slides/slide21.xml" ContentType="application/vnd.openxmlformats-officedocument.presentationml.slide+xml"/>
  <Override PartName="/ppt/slideMasters/slideMaster3.xml" ContentType="application/vnd.openxmlformats-officedocument.presentationml.slideMaster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notesSlides/notesSlide2.xml" ContentType="application/vnd.openxmlformats-officedocument.presentationml.notesSlide+xml"/>
  <Override PartName="/ppt/slideMasters/slideMaster2.xml" ContentType="application/vnd.openxmlformats-officedocument.presentationml.slideMaster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Layouts/slideLayout15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1.xml" ContentType="application/vnd.openxmlformats-officedocument.presentationml.slideLayout+xml"/>
  <Override PartName="/ppt/notesMasters/notesMaster1.xml" ContentType="application/vnd.openxmlformats-officedocument.presentationml.notesMaster+xml"/>
  <Override PartName="/ppt/theme/theme2.xml" ContentType="application/vnd.openxmlformats-officedocument.theme+xml"/>
  <Override PartName="/ppt/theme/theme4.xml" ContentType="application/vnd.openxmlformats-officedocument.theme+xml"/>
  <Override PartName="/ppt/theme/theme3.xml" ContentType="application/vnd.openxmlformats-officedocument.theme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ppt/changesInfos/changesInfo1.xml" ContentType="application/vnd.ms-powerpoint.changesinfo+xml"/>
  <Override PartName="/ppt/revisionInfo.xml" ContentType="application/vnd.ms-powerpoint.revisioninfo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  <p:sldMasterId id="2147483861" r:id="rId2"/>
    <p:sldMasterId id="2147483906" r:id="rId3"/>
  </p:sldMasterIdLst>
  <p:notesMasterIdLst>
    <p:notesMasterId r:id="rId26"/>
  </p:notesMasterIdLst>
  <p:sldIdLst>
    <p:sldId id="2147480191" r:id="rId4"/>
    <p:sldId id="2147480181" r:id="rId5"/>
    <p:sldId id="2147480192" r:id="rId6"/>
    <p:sldId id="2147480193" r:id="rId7"/>
    <p:sldId id="2147480195" r:id="rId8"/>
    <p:sldId id="2147480196" r:id="rId9"/>
    <p:sldId id="2147480197" r:id="rId10"/>
    <p:sldId id="2147480198" r:id="rId11"/>
    <p:sldId id="2147480199" r:id="rId12"/>
    <p:sldId id="2147480182" r:id="rId13"/>
    <p:sldId id="2147480183" r:id="rId14"/>
    <p:sldId id="2147480184" r:id="rId15"/>
    <p:sldId id="2146847793" r:id="rId16"/>
    <p:sldId id="2146847794" r:id="rId17"/>
    <p:sldId id="2146847795" r:id="rId18"/>
    <p:sldId id="2146847796" r:id="rId19"/>
    <p:sldId id="2146847797" r:id="rId20"/>
    <p:sldId id="2146847798" r:id="rId21"/>
    <p:sldId id="2147480185" r:id="rId22"/>
    <p:sldId id="2147480186" r:id="rId23"/>
    <p:sldId id="2147480187" r:id="rId24"/>
    <p:sldId id="2147480189" r:id="rId25"/>
  </p:sldIdLst>
  <p:sldSz cx="12192000" cy="6858000"/>
  <p:notesSz cx="6888163" cy="100187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F8F8F8"/>
    <a:srgbClr val="FFF5D9"/>
    <a:srgbClr val="003366"/>
    <a:srgbClr val="0066FF"/>
    <a:srgbClr val="FF99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B28AD83-D9AA-4535-AADA-57DD8687BAAF}" v="6" dt="2025-10-06T08:51:34.003"/>
    <p1510:client id="{C3108B80-FE49-4321-8DBB-8D4A7F8D9212}" v="2" dt="2025-10-06T02:16:35.70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235" autoAdjust="0"/>
    <p:restoredTop sz="94660"/>
  </p:normalViewPr>
  <p:slideViewPr>
    <p:cSldViewPr snapToGrid="0">
      <p:cViewPr>
        <p:scale>
          <a:sx n="90" d="100"/>
          <a:sy n="90" d="100"/>
        </p:scale>
        <p:origin x="-30" y="63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167" Type="http://schemas.openxmlformats.org/officeDocument/2006/relationships/customXml" Target="../customXml/item3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theme" Target="theme/theme1.xml"/><Relationship Id="rId166" Type="http://schemas.openxmlformats.org/officeDocument/2006/relationships/customXml" Target="../customXml/item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viewProps" Target="viewProps.xml"/><Relationship Id="rId165" Type="http://schemas.openxmlformats.org/officeDocument/2006/relationships/customXml" Target="../customXml/item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164" Type="http://schemas.microsoft.com/office/2015/10/relationships/revisionInfo" Target="revisionInfo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Relationship Id="rId8" Type="http://schemas.openxmlformats.org/officeDocument/2006/relationships/slide" Target="slides/slide5.xml"/><Relationship Id="rId163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anok lohapiyaphan" userId="4051edcb3180f094" providerId="LiveId" clId="{63C72AE4-AB1F-4320-B47E-B16100A76831}"/>
    <pc:docChg chg="undo custSel modSld delMainMaster modMainMaster">
      <pc:chgData name="kanok lohapiyaphan" userId="4051edcb3180f094" providerId="LiveId" clId="{63C72AE4-AB1F-4320-B47E-B16100A76831}" dt="2025-10-05T09:07:07.330" v="104" actId="20577"/>
      <pc:docMkLst>
        <pc:docMk/>
      </pc:docMkLst>
      <pc:sldChg chg="modSp mod">
        <pc:chgData name="kanok lohapiyaphan" userId="4051edcb3180f094" providerId="LiveId" clId="{63C72AE4-AB1F-4320-B47E-B16100A76831}" dt="2025-10-05T04:37:04.537" v="37" actId="20577"/>
        <pc:sldMkLst>
          <pc:docMk/>
          <pc:sldMk cId="3738206871" sldId="12163"/>
        </pc:sldMkLst>
        <pc:spChg chg="mod">
          <ac:chgData name="kanok lohapiyaphan" userId="4051edcb3180f094" providerId="LiveId" clId="{63C72AE4-AB1F-4320-B47E-B16100A76831}" dt="2025-10-05T04:37:04.537" v="37" actId="20577"/>
          <ac:spMkLst>
            <pc:docMk/>
            <pc:sldMk cId="3738206871" sldId="12163"/>
            <ac:spMk id="6" creationId="{2096EADF-912E-DC38-F2D0-5E443F4E40CB}"/>
          </ac:spMkLst>
        </pc:spChg>
      </pc:sldChg>
      <pc:sldChg chg="modSp mod">
        <pc:chgData name="kanok lohapiyaphan" userId="4051edcb3180f094" providerId="LiveId" clId="{63C72AE4-AB1F-4320-B47E-B16100A76831}" dt="2025-10-05T09:07:07.330" v="104" actId="20577"/>
        <pc:sldMkLst>
          <pc:docMk/>
          <pc:sldMk cId="2282041906" sldId="2146848570"/>
        </pc:sldMkLst>
        <pc:graphicFrameChg chg="modGraphic">
          <ac:chgData name="kanok lohapiyaphan" userId="4051edcb3180f094" providerId="LiveId" clId="{63C72AE4-AB1F-4320-B47E-B16100A76831}" dt="2025-10-05T09:07:07.330" v="104" actId="20577"/>
          <ac:graphicFrameMkLst>
            <pc:docMk/>
            <pc:sldMk cId="2282041906" sldId="2146848570"/>
            <ac:graphicFrameMk id="7" creationId="{666DA61D-3975-323C-5A0B-BADCA73A54AC}"/>
          </ac:graphicFrameMkLst>
        </pc:graphicFrameChg>
      </pc:sldChg>
      <pc:sldChg chg="modSp mod">
        <pc:chgData name="kanok lohapiyaphan" userId="4051edcb3180f094" providerId="LiveId" clId="{63C72AE4-AB1F-4320-B47E-B16100A76831}" dt="2025-10-04T12:54:50.471" v="6" actId="20577"/>
        <pc:sldMkLst>
          <pc:docMk/>
          <pc:sldMk cId="0" sldId="2146848586"/>
        </pc:sldMkLst>
        <pc:graphicFrameChg chg="modGraphic">
          <ac:chgData name="kanok lohapiyaphan" userId="4051edcb3180f094" providerId="LiveId" clId="{63C72AE4-AB1F-4320-B47E-B16100A76831}" dt="2025-10-04T12:54:50.471" v="6" actId="20577"/>
          <ac:graphicFrameMkLst>
            <pc:docMk/>
            <pc:sldMk cId="0" sldId="2146848586"/>
            <ac:graphicFrameMk id="27" creationId="{EF4BC0FE-780E-942E-3AF3-3E956C85C4D8}"/>
          </ac:graphicFrameMkLst>
        </pc:graphicFrameChg>
      </pc:sldChg>
      <pc:sldChg chg="addSp modSp mod">
        <pc:chgData name="kanok lohapiyaphan" userId="4051edcb3180f094" providerId="LiveId" clId="{63C72AE4-AB1F-4320-B47E-B16100A76831}" dt="2025-10-05T06:52:58.191" v="96" actId="14100"/>
        <pc:sldMkLst>
          <pc:docMk/>
          <pc:sldMk cId="3691135678" sldId="2146848608"/>
        </pc:sldMkLst>
        <pc:spChg chg="add mod">
          <ac:chgData name="kanok lohapiyaphan" userId="4051edcb3180f094" providerId="LiveId" clId="{63C72AE4-AB1F-4320-B47E-B16100A76831}" dt="2025-10-05T05:07:15.137" v="58" actId="207"/>
          <ac:spMkLst>
            <pc:docMk/>
            <pc:sldMk cId="3691135678" sldId="2146848608"/>
            <ac:spMk id="4" creationId="{8E8E7261-02B3-0522-5B28-EA42C8495F65}"/>
          </ac:spMkLst>
        </pc:spChg>
        <pc:spChg chg="add mod">
          <ac:chgData name="kanok lohapiyaphan" userId="4051edcb3180f094" providerId="LiveId" clId="{63C72AE4-AB1F-4320-B47E-B16100A76831}" dt="2025-10-05T06:52:58.191" v="96" actId="14100"/>
          <ac:spMkLst>
            <pc:docMk/>
            <pc:sldMk cId="3691135678" sldId="2146848608"/>
            <ac:spMk id="5" creationId="{F5196AC4-E974-D9FA-5FA2-324EA17C22B1}"/>
          </ac:spMkLst>
        </pc:spChg>
        <pc:graphicFrameChg chg="mod modGraphic">
          <ac:chgData name="kanok lohapiyaphan" userId="4051edcb3180f094" providerId="LiveId" clId="{63C72AE4-AB1F-4320-B47E-B16100A76831}" dt="2025-10-05T04:38:11.368" v="41" actId="14734"/>
          <ac:graphicFrameMkLst>
            <pc:docMk/>
            <pc:sldMk cId="3691135678" sldId="2146848608"/>
            <ac:graphicFrameMk id="3" creationId="{743A4E91-0242-4767-CAA8-1DA59E89C30D}"/>
          </ac:graphicFrameMkLst>
        </pc:graphicFrameChg>
      </pc:sldChg>
      <pc:sldChg chg="modSp mod">
        <pc:chgData name="kanok lohapiyaphan" userId="4051edcb3180f094" providerId="LiveId" clId="{63C72AE4-AB1F-4320-B47E-B16100A76831}" dt="2025-10-04T16:26:58.538" v="21" actId="368"/>
        <pc:sldMkLst>
          <pc:docMk/>
          <pc:sldMk cId="1308845794" sldId="2147480182"/>
        </pc:sldMkLst>
        <pc:spChg chg="mod">
          <ac:chgData name="kanok lohapiyaphan" userId="4051edcb3180f094" providerId="LiveId" clId="{63C72AE4-AB1F-4320-B47E-B16100A76831}" dt="2025-10-04T16:26:58.538" v="21" actId="368"/>
          <ac:spMkLst>
            <pc:docMk/>
            <pc:sldMk cId="1308845794" sldId="2147480182"/>
            <ac:spMk id="79" creationId="{05257A03-967E-BA1E-0D74-ACB9D5600D43}"/>
          </ac:spMkLst>
        </pc:spChg>
      </pc:sldChg>
      <pc:sldChg chg="modSp mod">
        <pc:chgData name="kanok lohapiyaphan" userId="4051edcb3180f094" providerId="LiveId" clId="{63C72AE4-AB1F-4320-B47E-B16100A76831}" dt="2025-10-05T08:50:36.855" v="97" actId="13926"/>
        <pc:sldMkLst>
          <pc:docMk/>
          <pc:sldMk cId="2351626781" sldId="2147480198"/>
        </pc:sldMkLst>
        <pc:graphicFrameChg chg="modGraphic">
          <ac:chgData name="kanok lohapiyaphan" userId="4051edcb3180f094" providerId="LiveId" clId="{63C72AE4-AB1F-4320-B47E-B16100A76831}" dt="2025-10-05T08:50:36.855" v="97" actId="13926"/>
          <ac:graphicFrameMkLst>
            <pc:docMk/>
            <pc:sldMk cId="2351626781" sldId="2147480198"/>
            <ac:graphicFrameMk id="12" creationId="{C4DD7E27-6C19-B205-1F77-75870DF7FC28}"/>
          </ac:graphicFrameMkLst>
        </pc:graphicFrameChg>
      </pc:sldChg>
      <pc:sldChg chg="modSp mod">
        <pc:chgData name="kanok lohapiyaphan" userId="4051edcb3180f094" providerId="LiveId" clId="{63C72AE4-AB1F-4320-B47E-B16100A76831}" dt="2025-10-04T13:12:38.827" v="7" actId="20577"/>
        <pc:sldMkLst>
          <pc:docMk/>
          <pc:sldMk cId="3176926935" sldId="2147480218"/>
        </pc:sldMkLst>
        <pc:graphicFrameChg chg="modGraphic">
          <ac:chgData name="kanok lohapiyaphan" userId="4051edcb3180f094" providerId="LiveId" clId="{63C72AE4-AB1F-4320-B47E-B16100A76831}" dt="2025-10-04T13:12:38.827" v="7" actId="20577"/>
          <ac:graphicFrameMkLst>
            <pc:docMk/>
            <pc:sldMk cId="3176926935" sldId="2147480218"/>
            <ac:graphicFrameMk id="7" creationId="{D54E45F8-1E1A-8BB1-EFE5-1E3A39A5EAAB}"/>
          </ac:graphicFrameMkLst>
        </pc:graphicFrameChg>
      </pc:sldChg>
      <pc:sldChg chg="addSp delSp modSp mod">
        <pc:chgData name="kanok lohapiyaphan" userId="4051edcb3180f094" providerId="LiveId" clId="{63C72AE4-AB1F-4320-B47E-B16100A76831}" dt="2025-10-04T15:28:58.473" v="13" actId="478"/>
        <pc:sldMkLst>
          <pc:docMk/>
          <pc:sldMk cId="1400921912" sldId="2147480248"/>
        </pc:sldMkLst>
      </pc:sldChg>
      <pc:sldChg chg="modSp mod modClrScheme chgLayout">
        <pc:chgData name="kanok lohapiyaphan" userId="4051edcb3180f094" providerId="LiveId" clId="{63C72AE4-AB1F-4320-B47E-B16100A76831}" dt="2025-10-04T13:12:40.674" v="10"/>
        <pc:sldMkLst>
          <pc:docMk/>
          <pc:sldMk cId="0" sldId="2147480252"/>
        </pc:sldMkLst>
        <pc:spChg chg="mod ord">
          <ac:chgData name="kanok lohapiyaphan" userId="4051edcb3180f094" providerId="LiveId" clId="{63C72AE4-AB1F-4320-B47E-B16100A76831}" dt="2025-10-04T13:12:40.674" v="10"/>
          <ac:spMkLst>
            <pc:docMk/>
            <pc:sldMk cId="0" sldId="2147480252"/>
            <ac:spMk id="5" creationId="{EAE24020-0524-FBA5-4AF6-62C912E03D42}"/>
          </ac:spMkLst>
        </pc:spChg>
      </pc:sldChg>
      <pc:sldChg chg="modSp mod modClrScheme chgLayout">
        <pc:chgData name="kanok lohapiyaphan" userId="4051edcb3180f094" providerId="LiveId" clId="{63C72AE4-AB1F-4320-B47E-B16100A76831}" dt="2025-10-04T13:12:40.674" v="10"/>
        <pc:sldMkLst>
          <pc:docMk/>
          <pc:sldMk cId="3324351611" sldId="2147480253"/>
        </pc:sldMkLst>
        <pc:spChg chg="mod ord">
          <ac:chgData name="kanok lohapiyaphan" userId="4051edcb3180f094" providerId="LiveId" clId="{63C72AE4-AB1F-4320-B47E-B16100A76831}" dt="2025-10-04T13:12:40.674" v="10"/>
          <ac:spMkLst>
            <pc:docMk/>
            <pc:sldMk cId="3324351611" sldId="2147480253"/>
            <ac:spMk id="14" creationId="{E763A346-A3E5-E05A-F5EE-355D6CB1110A}"/>
          </ac:spMkLst>
        </pc:spChg>
      </pc:sldChg>
      <pc:sldChg chg="modSp mod modClrScheme chgLayout">
        <pc:chgData name="kanok lohapiyaphan" userId="4051edcb3180f094" providerId="LiveId" clId="{63C72AE4-AB1F-4320-B47E-B16100A76831}" dt="2025-10-04T13:12:40.674" v="10"/>
        <pc:sldMkLst>
          <pc:docMk/>
          <pc:sldMk cId="0" sldId="2147480254"/>
        </pc:sldMkLst>
        <pc:spChg chg="mod ord">
          <ac:chgData name="kanok lohapiyaphan" userId="4051edcb3180f094" providerId="LiveId" clId="{63C72AE4-AB1F-4320-B47E-B16100A76831}" dt="2025-10-04T13:12:40.674" v="10"/>
          <ac:spMkLst>
            <pc:docMk/>
            <pc:sldMk cId="0" sldId="2147480254"/>
            <ac:spMk id="45098" creationId="{3D3FF758-3218-EA66-E1E5-94EDCED040F3}"/>
          </ac:spMkLst>
        </pc:spChg>
      </pc:sldChg>
      <pc:sldChg chg="modSp mod modClrScheme chgLayout">
        <pc:chgData name="kanok lohapiyaphan" userId="4051edcb3180f094" providerId="LiveId" clId="{63C72AE4-AB1F-4320-B47E-B16100A76831}" dt="2025-10-04T13:12:40.674" v="10"/>
        <pc:sldMkLst>
          <pc:docMk/>
          <pc:sldMk cId="868135846" sldId="2147480255"/>
        </pc:sldMkLst>
        <pc:spChg chg="mod ord">
          <ac:chgData name="kanok lohapiyaphan" userId="4051edcb3180f094" providerId="LiveId" clId="{63C72AE4-AB1F-4320-B47E-B16100A76831}" dt="2025-10-04T13:12:40.674" v="10"/>
          <ac:spMkLst>
            <pc:docMk/>
            <pc:sldMk cId="868135846" sldId="2147480255"/>
            <ac:spMk id="14" creationId="{E763A346-A3E5-E05A-F5EE-355D6CB1110A}"/>
          </ac:spMkLst>
        </pc:spChg>
      </pc:sldChg>
      <pc:sldChg chg="modSp mod">
        <pc:chgData name="kanok lohapiyaphan" userId="4051edcb3180f094" providerId="LiveId" clId="{63C72AE4-AB1F-4320-B47E-B16100A76831}" dt="2025-10-04T16:07:29.993" v="17" actId="13926"/>
        <pc:sldMkLst>
          <pc:docMk/>
          <pc:sldMk cId="2285673586" sldId="2147480261"/>
        </pc:sldMkLst>
        <pc:graphicFrameChg chg="modGraphic">
          <ac:chgData name="kanok lohapiyaphan" userId="4051edcb3180f094" providerId="LiveId" clId="{63C72AE4-AB1F-4320-B47E-B16100A76831}" dt="2025-10-04T16:07:17.866" v="14" actId="13926"/>
          <ac:graphicFrameMkLst>
            <pc:docMk/>
            <pc:sldMk cId="2285673586" sldId="2147480261"/>
            <ac:graphicFrameMk id="7" creationId="{E2DC814D-7FD1-F93C-EBE9-E34B7A3C2EAF}"/>
          </ac:graphicFrameMkLst>
        </pc:graphicFrameChg>
        <pc:graphicFrameChg chg="modGraphic">
          <ac:chgData name="kanok lohapiyaphan" userId="4051edcb3180f094" providerId="LiveId" clId="{63C72AE4-AB1F-4320-B47E-B16100A76831}" dt="2025-10-04T16:07:26.869" v="16" actId="13926"/>
          <ac:graphicFrameMkLst>
            <pc:docMk/>
            <pc:sldMk cId="2285673586" sldId="2147480261"/>
            <ac:graphicFrameMk id="8" creationId="{4307006F-7FF6-C1E7-8439-7A3E890808DF}"/>
          </ac:graphicFrameMkLst>
        </pc:graphicFrameChg>
        <pc:graphicFrameChg chg="modGraphic">
          <ac:chgData name="kanok lohapiyaphan" userId="4051edcb3180f094" providerId="LiveId" clId="{63C72AE4-AB1F-4320-B47E-B16100A76831}" dt="2025-10-04T16:07:21.526" v="15" actId="13926"/>
          <ac:graphicFrameMkLst>
            <pc:docMk/>
            <pc:sldMk cId="2285673586" sldId="2147480261"/>
            <ac:graphicFrameMk id="10" creationId="{D3AF3631-6EEA-F26B-5B33-A0FB5E1261C7}"/>
          </ac:graphicFrameMkLst>
        </pc:graphicFrameChg>
        <pc:graphicFrameChg chg="modGraphic">
          <ac:chgData name="kanok lohapiyaphan" userId="4051edcb3180f094" providerId="LiveId" clId="{63C72AE4-AB1F-4320-B47E-B16100A76831}" dt="2025-10-04T16:07:29.993" v="17" actId="13926"/>
          <ac:graphicFrameMkLst>
            <pc:docMk/>
            <pc:sldMk cId="2285673586" sldId="2147480261"/>
            <ac:graphicFrameMk id="18" creationId="{35897C32-214E-3E5C-D529-BDB51292256F}"/>
          </ac:graphicFrameMkLst>
        </pc:graphicFrameChg>
      </pc:sldChg>
      <pc:sldMasterChg chg="modSldLayout sldLayoutOrd">
        <pc:chgData name="kanok lohapiyaphan" userId="4051edcb3180f094" providerId="LiveId" clId="{63C72AE4-AB1F-4320-B47E-B16100A76831}" dt="2025-10-04T13:12:40.525" v="8"/>
        <pc:sldMasterMkLst>
          <pc:docMk/>
          <pc:sldMasterMk cId="2471866708" sldId="2147483788"/>
        </pc:sldMasterMkLst>
        <pc:sldLayoutChg chg="modSp mod ord">
          <pc:chgData name="kanok lohapiyaphan" userId="4051edcb3180f094" providerId="LiveId" clId="{63C72AE4-AB1F-4320-B47E-B16100A76831}" dt="2025-10-04T13:12:40.525" v="8"/>
          <pc:sldLayoutMkLst>
            <pc:docMk/>
            <pc:sldMasterMk cId="2471866708" sldId="2147483788"/>
            <pc:sldLayoutMk cId="1420622656" sldId="2147483944"/>
          </pc:sldLayoutMkLst>
          <pc:spChg chg="mod">
            <ac:chgData name="kanok lohapiyaphan" userId="4051edcb3180f094" providerId="LiveId" clId="{63C72AE4-AB1F-4320-B47E-B16100A76831}" dt="2025-10-04T13:12:40.525" v="8"/>
            <ac:spMkLst>
              <pc:docMk/>
              <pc:sldMasterMk cId="2471866708" sldId="2147483788"/>
              <pc:sldLayoutMk cId="1420622656" sldId="2147483944"/>
              <ac:spMk id="2" creationId="{ACD9CC04-095E-3F92-EF54-C1A47FF2ABB2}"/>
            </ac:spMkLst>
          </pc:spChg>
          <pc:spChg chg="mod">
            <ac:chgData name="kanok lohapiyaphan" userId="4051edcb3180f094" providerId="LiveId" clId="{63C72AE4-AB1F-4320-B47E-B16100A76831}" dt="2025-10-04T13:12:40.525" v="8"/>
            <ac:spMkLst>
              <pc:docMk/>
              <pc:sldMasterMk cId="2471866708" sldId="2147483788"/>
              <pc:sldLayoutMk cId="1420622656" sldId="2147483944"/>
              <ac:spMk id="3" creationId="{17B0B8EC-5544-6B80-9EAB-215B87FD3441}"/>
            </ac:spMkLst>
          </pc:spChg>
          <pc:spChg chg="mod">
            <ac:chgData name="kanok lohapiyaphan" userId="4051edcb3180f094" providerId="LiveId" clId="{63C72AE4-AB1F-4320-B47E-B16100A76831}" dt="2025-10-04T13:12:40.525" v="8"/>
            <ac:spMkLst>
              <pc:docMk/>
              <pc:sldMasterMk cId="2471866708" sldId="2147483788"/>
              <pc:sldLayoutMk cId="1420622656" sldId="2147483944"/>
              <ac:spMk id="4" creationId="{D4387F03-0B36-C9EB-669F-0F58120E5743}"/>
            </ac:spMkLst>
          </pc:spChg>
          <pc:spChg chg="mod">
            <ac:chgData name="kanok lohapiyaphan" userId="4051edcb3180f094" providerId="LiveId" clId="{63C72AE4-AB1F-4320-B47E-B16100A76831}" dt="2025-10-04T13:12:40.525" v="8"/>
            <ac:spMkLst>
              <pc:docMk/>
              <pc:sldMasterMk cId="2471866708" sldId="2147483788"/>
              <pc:sldLayoutMk cId="1420622656" sldId="2147483944"/>
              <ac:spMk id="5" creationId="{6BC70B27-A5E1-BB69-8981-F1EEB4923357}"/>
            </ac:spMkLst>
          </pc:spChg>
          <pc:spChg chg="mod">
            <ac:chgData name="kanok lohapiyaphan" userId="4051edcb3180f094" providerId="LiveId" clId="{63C72AE4-AB1F-4320-B47E-B16100A76831}" dt="2025-10-04T13:12:40.525" v="8"/>
            <ac:spMkLst>
              <pc:docMk/>
              <pc:sldMasterMk cId="2471866708" sldId="2147483788"/>
              <pc:sldLayoutMk cId="1420622656" sldId="2147483944"/>
              <ac:spMk id="6" creationId="{1A8BCCE9-226F-F36F-B8B0-8245FC6D05EC}"/>
            </ac:spMkLst>
          </pc:spChg>
        </pc:sldLayoutChg>
        <pc:sldLayoutChg chg="modSp mod ord">
          <pc:chgData name="kanok lohapiyaphan" userId="4051edcb3180f094" providerId="LiveId" clId="{63C72AE4-AB1F-4320-B47E-B16100A76831}" dt="2025-10-04T13:12:40.525" v="8"/>
          <pc:sldLayoutMkLst>
            <pc:docMk/>
            <pc:sldMasterMk cId="2471866708" sldId="2147483788"/>
            <pc:sldLayoutMk cId="79982093" sldId="2147483945"/>
          </pc:sldLayoutMkLst>
          <pc:spChg chg="mod">
            <ac:chgData name="kanok lohapiyaphan" userId="4051edcb3180f094" providerId="LiveId" clId="{63C72AE4-AB1F-4320-B47E-B16100A76831}" dt="2025-10-04T13:12:40.525" v="8"/>
            <ac:spMkLst>
              <pc:docMk/>
              <pc:sldMasterMk cId="2471866708" sldId="2147483788"/>
              <pc:sldLayoutMk cId="79982093" sldId="2147483945"/>
              <ac:spMk id="2" creationId="{8D8B00C5-3593-F17C-9B61-FE40B6F43517}"/>
            </ac:spMkLst>
          </pc:spChg>
          <pc:spChg chg="mod">
            <ac:chgData name="kanok lohapiyaphan" userId="4051edcb3180f094" providerId="LiveId" clId="{63C72AE4-AB1F-4320-B47E-B16100A76831}" dt="2025-10-04T13:12:40.525" v="8"/>
            <ac:spMkLst>
              <pc:docMk/>
              <pc:sldMasterMk cId="2471866708" sldId="2147483788"/>
              <pc:sldLayoutMk cId="79982093" sldId="2147483945"/>
              <ac:spMk id="3" creationId="{16DFDC05-8BFA-01BF-6E09-19AD13030870}"/>
            </ac:spMkLst>
          </pc:spChg>
          <pc:spChg chg="mod">
            <ac:chgData name="kanok lohapiyaphan" userId="4051edcb3180f094" providerId="LiveId" clId="{63C72AE4-AB1F-4320-B47E-B16100A76831}" dt="2025-10-04T13:12:40.525" v="8"/>
            <ac:spMkLst>
              <pc:docMk/>
              <pc:sldMasterMk cId="2471866708" sldId="2147483788"/>
              <pc:sldLayoutMk cId="79982093" sldId="2147483945"/>
              <ac:spMk id="4" creationId="{B660DF68-4C1E-4239-7C1B-8564B70B653C}"/>
            </ac:spMkLst>
          </pc:spChg>
          <pc:spChg chg="mod">
            <ac:chgData name="kanok lohapiyaphan" userId="4051edcb3180f094" providerId="LiveId" clId="{63C72AE4-AB1F-4320-B47E-B16100A76831}" dt="2025-10-04T13:12:40.525" v="8"/>
            <ac:spMkLst>
              <pc:docMk/>
              <pc:sldMasterMk cId="2471866708" sldId="2147483788"/>
              <pc:sldLayoutMk cId="79982093" sldId="2147483945"/>
              <ac:spMk id="5" creationId="{719B7BF8-629E-E731-5DF5-DE744A16A03D}"/>
            </ac:spMkLst>
          </pc:spChg>
          <pc:spChg chg="mod">
            <ac:chgData name="kanok lohapiyaphan" userId="4051edcb3180f094" providerId="LiveId" clId="{63C72AE4-AB1F-4320-B47E-B16100A76831}" dt="2025-10-04T13:12:40.525" v="8"/>
            <ac:spMkLst>
              <pc:docMk/>
              <pc:sldMasterMk cId="2471866708" sldId="2147483788"/>
              <pc:sldLayoutMk cId="79982093" sldId="2147483945"/>
              <ac:spMk id="6" creationId="{4801F03D-4DF9-31C4-D2BF-1927C2F5AACF}"/>
            </ac:spMkLst>
          </pc:spChg>
        </pc:sldLayoutChg>
        <pc:sldLayoutChg chg="modSp mod ord">
          <pc:chgData name="kanok lohapiyaphan" userId="4051edcb3180f094" providerId="LiveId" clId="{63C72AE4-AB1F-4320-B47E-B16100A76831}" dt="2025-10-04T13:12:40.525" v="8"/>
          <pc:sldLayoutMkLst>
            <pc:docMk/>
            <pc:sldMasterMk cId="2471866708" sldId="2147483788"/>
            <pc:sldLayoutMk cId="2277917930" sldId="2147483946"/>
          </pc:sldLayoutMkLst>
          <pc:spChg chg="mod">
            <ac:chgData name="kanok lohapiyaphan" userId="4051edcb3180f094" providerId="LiveId" clId="{63C72AE4-AB1F-4320-B47E-B16100A76831}" dt="2025-10-04T13:12:40.525" v="8"/>
            <ac:spMkLst>
              <pc:docMk/>
              <pc:sldMasterMk cId="2471866708" sldId="2147483788"/>
              <pc:sldLayoutMk cId="2277917930" sldId="2147483946"/>
              <ac:spMk id="2" creationId="{75DEC5D9-FB18-FC22-0BF5-59024A33E666}"/>
            </ac:spMkLst>
          </pc:spChg>
          <pc:spChg chg="mod">
            <ac:chgData name="kanok lohapiyaphan" userId="4051edcb3180f094" providerId="LiveId" clId="{63C72AE4-AB1F-4320-B47E-B16100A76831}" dt="2025-10-04T13:12:40.525" v="8"/>
            <ac:spMkLst>
              <pc:docMk/>
              <pc:sldMasterMk cId="2471866708" sldId="2147483788"/>
              <pc:sldLayoutMk cId="2277917930" sldId="2147483946"/>
              <ac:spMk id="3" creationId="{63DD30B8-3B57-486E-185F-A6E6E1F92A67}"/>
            </ac:spMkLst>
          </pc:spChg>
          <pc:spChg chg="mod">
            <ac:chgData name="kanok lohapiyaphan" userId="4051edcb3180f094" providerId="LiveId" clId="{63C72AE4-AB1F-4320-B47E-B16100A76831}" dt="2025-10-04T13:12:40.525" v="8"/>
            <ac:spMkLst>
              <pc:docMk/>
              <pc:sldMasterMk cId="2471866708" sldId="2147483788"/>
              <pc:sldLayoutMk cId="2277917930" sldId="2147483946"/>
              <ac:spMk id="4" creationId="{09992BB2-D9FB-D21E-DC5B-874D977FBA0F}"/>
            </ac:spMkLst>
          </pc:spChg>
          <pc:spChg chg="mod">
            <ac:chgData name="kanok lohapiyaphan" userId="4051edcb3180f094" providerId="LiveId" clId="{63C72AE4-AB1F-4320-B47E-B16100A76831}" dt="2025-10-04T13:12:40.525" v="8"/>
            <ac:spMkLst>
              <pc:docMk/>
              <pc:sldMasterMk cId="2471866708" sldId="2147483788"/>
              <pc:sldLayoutMk cId="2277917930" sldId="2147483946"/>
              <ac:spMk id="5" creationId="{052A0C12-0CE9-E0AF-EA8D-1C04E03CE10C}"/>
            </ac:spMkLst>
          </pc:spChg>
          <pc:spChg chg="mod">
            <ac:chgData name="kanok lohapiyaphan" userId="4051edcb3180f094" providerId="LiveId" clId="{63C72AE4-AB1F-4320-B47E-B16100A76831}" dt="2025-10-04T13:12:40.525" v="8"/>
            <ac:spMkLst>
              <pc:docMk/>
              <pc:sldMasterMk cId="2471866708" sldId="2147483788"/>
              <pc:sldLayoutMk cId="2277917930" sldId="2147483946"/>
              <ac:spMk id="6" creationId="{7B40B462-F1BC-B330-7F4F-C63900858095}"/>
            </ac:spMkLst>
          </pc:spChg>
        </pc:sldLayoutChg>
        <pc:sldLayoutChg chg="modSp mod ord">
          <pc:chgData name="kanok lohapiyaphan" userId="4051edcb3180f094" providerId="LiveId" clId="{63C72AE4-AB1F-4320-B47E-B16100A76831}" dt="2025-10-04T13:12:40.525" v="8"/>
          <pc:sldLayoutMkLst>
            <pc:docMk/>
            <pc:sldMasterMk cId="2471866708" sldId="2147483788"/>
            <pc:sldLayoutMk cId="1596717837" sldId="2147483947"/>
          </pc:sldLayoutMkLst>
          <pc:spChg chg="mod">
            <ac:chgData name="kanok lohapiyaphan" userId="4051edcb3180f094" providerId="LiveId" clId="{63C72AE4-AB1F-4320-B47E-B16100A76831}" dt="2025-10-04T13:12:40.525" v="8"/>
            <ac:spMkLst>
              <pc:docMk/>
              <pc:sldMasterMk cId="2471866708" sldId="2147483788"/>
              <pc:sldLayoutMk cId="1596717837" sldId="2147483947"/>
              <ac:spMk id="2" creationId="{71237BFD-26D5-E5B0-062C-D59D3E56F3E6}"/>
            </ac:spMkLst>
          </pc:spChg>
          <pc:spChg chg="mod">
            <ac:chgData name="kanok lohapiyaphan" userId="4051edcb3180f094" providerId="LiveId" clId="{63C72AE4-AB1F-4320-B47E-B16100A76831}" dt="2025-10-04T13:12:40.525" v="8"/>
            <ac:spMkLst>
              <pc:docMk/>
              <pc:sldMasterMk cId="2471866708" sldId="2147483788"/>
              <pc:sldLayoutMk cId="1596717837" sldId="2147483947"/>
              <ac:spMk id="3" creationId="{99BDDAD8-AB2A-3EA4-B2F8-896B182B7144}"/>
            </ac:spMkLst>
          </pc:spChg>
          <pc:spChg chg="mod">
            <ac:chgData name="kanok lohapiyaphan" userId="4051edcb3180f094" providerId="LiveId" clId="{63C72AE4-AB1F-4320-B47E-B16100A76831}" dt="2025-10-04T13:12:40.525" v="8"/>
            <ac:spMkLst>
              <pc:docMk/>
              <pc:sldMasterMk cId="2471866708" sldId="2147483788"/>
              <pc:sldLayoutMk cId="1596717837" sldId="2147483947"/>
              <ac:spMk id="4" creationId="{07DAF61E-8288-7DFA-0A40-E0442BB45A2B}"/>
            </ac:spMkLst>
          </pc:spChg>
          <pc:spChg chg="mod">
            <ac:chgData name="kanok lohapiyaphan" userId="4051edcb3180f094" providerId="LiveId" clId="{63C72AE4-AB1F-4320-B47E-B16100A76831}" dt="2025-10-04T13:12:40.525" v="8"/>
            <ac:spMkLst>
              <pc:docMk/>
              <pc:sldMasterMk cId="2471866708" sldId="2147483788"/>
              <pc:sldLayoutMk cId="1596717837" sldId="2147483947"/>
              <ac:spMk id="5" creationId="{61F27AE0-CE3E-147F-7546-E925C6F59ECF}"/>
            </ac:spMkLst>
          </pc:spChg>
          <pc:spChg chg="mod">
            <ac:chgData name="kanok lohapiyaphan" userId="4051edcb3180f094" providerId="LiveId" clId="{63C72AE4-AB1F-4320-B47E-B16100A76831}" dt="2025-10-04T13:12:40.525" v="8"/>
            <ac:spMkLst>
              <pc:docMk/>
              <pc:sldMasterMk cId="2471866708" sldId="2147483788"/>
              <pc:sldLayoutMk cId="1596717837" sldId="2147483947"/>
              <ac:spMk id="6" creationId="{C3F448E6-1F33-01D1-F691-F48A32487CB0}"/>
            </ac:spMkLst>
          </pc:spChg>
          <pc:spChg chg="mod">
            <ac:chgData name="kanok lohapiyaphan" userId="4051edcb3180f094" providerId="LiveId" clId="{63C72AE4-AB1F-4320-B47E-B16100A76831}" dt="2025-10-04T13:12:40.525" v="8"/>
            <ac:spMkLst>
              <pc:docMk/>
              <pc:sldMasterMk cId="2471866708" sldId="2147483788"/>
              <pc:sldLayoutMk cId="1596717837" sldId="2147483947"/>
              <ac:spMk id="7" creationId="{BF5CA6EA-33C8-7E75-FFE1-AF74247F19CC}"/>
            </ac:spMkLst>
          </pc:spChg>
        </pc:sldLayoutChg>
        <pc:sldLayoutChg chg="modSp mod ord">
          <pc:chgData name="kanok lohapiyaphan" userId="4051edcb3180f094" providerId="LiveId" clId="{63C72AE4-AB1F-4320-B47E-B16100A76831}" dt="2025-10-04T13:12:40.525" v="8"/>
          <pc:sldLayoutMkLst>
            <pc:docMk/>
            <pc:sldMasterMk cId="2471866708" sldId="2147483788"/>
            <pc:sldLayoutMk cId="615479899" sldId="2147483948"/>
          </pc:sldLayoutMkLst>
          <pc:spChg chg="mod">
            <ac:chgData name="kanok lohapiyaphan" userId="4051edcb3180f094" providerId="LiveId" clId="{63C72AE4-AB1F-4320-B47E-B16100A76831}" dt="2025-10-04T13:12:40.525" v="8"/>
            <ac:spMkLst>
              <pc:docMk/>
              <pc:sldMasterMk cId="2471866708" sldId="2147483788"/>
              <pc:sldLayoutMk cId="615479899" sldId="2147483948"/>
              <ac:spMk id="2" creationId="{8E1AE957-CC24-2C53-4960-DB1F2B32EE27}"/>
            </ac:spMkLst>
          </pc:spChg>
          <pc:spChg chg="mod">
            <ac:chgData name="kanok lohapiyaphan" userId="4051edcb3180f094" providerId="LiveId" clId="{63C72AE4-AB1F-4320-B47E-B16100A76831}" dt="2025-10-04T13:12:40.525" v="8"/>
            <ac:spMkLst>
              <pc:docMk/>
              <pc:sldMasterMk cId="2471866708" sldId="2147483788"/>
              <pc:sldLayoutMk cId="615479899" sldId="2147483948"/>
              <ac:spMk id="3" creationId="{FF0B0761-517F-1CFC-36A2-9FEBFB5479DE}"/>
            </ac:spMkLst>
          </pc:spChg>
          <pc:spChg chg="mod">
            <ac:chgData name="kanok lohapiyaphan" userId="4051edcb3180f094" providerId="LiveId" clId="{63C72AE4-AB1F-4320-B47E-B16100A76831}" dt="2025-10-04T13:12:40.525" v="8"/>
            <ac:spMkLst>
              <pc:docMk/>
              <pc:sldMasterMk cId="2471866708" sldId="2147483788"/>
              <pc:sldLayoutMk cId="615479899" sldId="2147483948"/>
              <ac:spMk id="4" creationId="{D8369BEB-3351-1D78-5124-86A50D730401}"/>
            </ac:spMkLst>
          </pc:spChg>
          <pc:spChg chg="mod">
            <ac:chgData name="kanok lohapiyaphan" userId="4051edcb3180f094" providerId="LiveId" clId="{63C72AE4-AB1F-4320-B47E-B16100A76831}" dt="2025-10-04T13:12:40.525" v="8"/>
            <ac:spMkLst>
              <pc:docMk/>
              <pc:sldMasterMk cId="2471866708" sldId="2147483788"/>
              <pc:sldLayoutMk cId="615479899" sldId="2147483948"/>
              <ac:spMk id="5" creationId="{CD257239-9464-9672-98A9-8ECB4001D91A}"/>
            </ac:spMkLst>
          </pc:spChg>
          <pc:spChg chg="mod">
            <ac:chgData name="kanok lohapiyaphan" userId="4051edcb3180f094" providerId="LiveId" clId="{63C72AE4-AB1F-4320-B47E-B16100A76831}" dt="2025-10-04T13:12:40.525" v="8"/>
            <ac:spMkLst>
              <pc:docMk/>
              <pc:sldMasterMk cId="2471866708" sldId="2147483788"/>
              <pc:sldLayoutMk cId="615479899" sldId="2147483948"/>
              <ac:spMk id="6" creationId="{48B4C20F-E03F-50B0-9055-D6DBD990ABE9}"/>
            </ac:spMkLst>
          </pc:spChg>
          <pc:spChg chg="mod">
            <ac:chgData name="kanok lohapiyaphan" userId="4051edcb3180f094" providerId="LiveId" clId="{63C72AE4-AB1F-4320-B47E-B16100A76831}" dt="2025-10-04T13:12:40.525" v="8"/>
            <ac:spMkLst>
              <pc:docMk/>
              <pc:sldMasterMk cId="2471866708" sldId="2147483788"/>
              <pc:sldLayoutMk cId="615479899" sldId="2147483948"/>
              <ac:spMk id="7" creationId="{56717117-7A9E-B204-B62D-EF16B276B6CC}"/>
            </ac:spMkLst>
          </pc:spChg>
          <pc:spChg chg="mod">
            <ac:chgData name="kanok lohapiyaphan" userId="4051edcb3180f094" providerId="LiveId" clId="{63C72AE4-AB1F-4320-B47E-B16100A76831}" dt="2025-10-04T13:12:40.525" v="8"/>
            <ac:spMkLst>
              <pc:docMk/>
              <pc:sldMasterMk cId="2471866708" sldId="2147483788"/>
              <pc:sldLayoutMk cId="615479899" sldId="2147483948"/>
              <ac:spMk id="8" creationId="{BB4F1A2C-7E7C-BDE1-396A-12C8A0FA4776}"/>
            </ac:spMkLst>
          </pc:spChg>
          <pc:spChg chg="mod">
            <ac:chgData name="kanok lohapiyaphan" userId="4051edcb3180f094" providerId="LiveId" clId="{63C72AE4-AB1F-4320-B47E-B16100A76831}" dt="2025-10-04T13:12:40.525" v="8"/>
            <ac:spMkLst>
              <pc:docMk/>
              <pc:sldMasterMk cId="2471866708" sldId="2147483788"/>
              <pc:sldLayoutMk cId="615479899" sldId="2147483948"/>
              <ac:spMk id="9" creationId="{8046E88D-A0C7-4131-EB87-61B77B599917}"/>
            </ac:spMkLst>
          </pc:spChg>
        </pc:sldLayoutChg>
        <pc:sldLayoutChg chg="modSp mod ord">
          <pc:chgData name="kanok lohapiyaphan" userId="4051edcb3180f094" providerId="LiveId" clId="{63C72AE4-AB1F-4320-B47E-B16100A76831}" dt="2025-10-04T13:12:40.525" v="8"/>
          <pc:sldLayoutMkLst>
            <pc:docMk/>
            <pc:sldMasterMk cId="2471866708" sldId="2147483788"/>
            <pc:sldLayoutMk cId="3837261790" sldId="2147483949"/>
          </pc:sldLayoutMkLst>
          <pc:spChg chg="mod">
            <ac:chgData name="kanok lohapiyaphan" userId="4051edcb3180f094" providerId="LiveId" clId="{63C72AE4-AB1F-4320-B47E-B16100A76831}" dt="2025-10-04T13:12:40.525" v="8"/>
            <ac:spMkLst>
              <pc:docMk/>
              <pc:sldMasterMk cId="2471866708" sldId="2147483788"/>
              <pc:sldLayoutMk cId="3837261790" sldId="2147483949"/>
              <ac:spMk id="2" creationId="{1EA83906-8B1A-CC7F-B8D7-5BFE5E6E8C89}"/>
            </ac:spMkLst>
          </pc:spChg>
          <pc:spChg chg="mod">
            <ac:chgData name="kanok lohapiyaphan" userId="4051edcb3180f094" providerId="LiveId" clId="{63C72AE4-AB1F-4320-B47E-B16100A76831}" dt="2025-10-04T13:12:40.525" v="8"/>
            <ac:spMkLst>
              <pc:docMk/>
              <pc:sldMasterMk cId="2471866708" sldId="2147483788"/>
              <pc:sldLayoutMk cId="3837261790" sldId="2147483949"/>
              <ac:spMk id="3" creationId="{87FD1EF3-8059-9E41-064A-E24D1C689F4F}"/>
            </ac:spMkLst>
          </pc:spChg>
          <pc:spChg chg="mod">
            <ac:chgData name="kanok lohapiyaphan" userId="4051edcb3180f094" providerId="LiveId" clId="{63C72AE4-AB1F-4320-B47E-B16100A76831}" dt="2025-10-04T13:12:40.525" v="8"/>
            <ac:spMkLst>
              <pc:docMk/>
              <pc:sldMasterMk cId="2471866708" sldId="2147483788"/>
              <pc:sldLayoutMk cId="3837261790" sldId="2147483949"/>
              <ac:spMk id="4" creationId="{E6F96C8A-F82F-8A4F-0FC9-BE9040933B28}"/>
            </ac:spMkLst>
          </pc:spChg>
          <pc:spChg chg="mod">
            <ac:chgData name="kanok lohapiyaphan" userId="4051edcb3180f094" providerId="LiveId" clId="{63C72AE4-AB1F-4320-B47E-B16100A76831}" dt="2025-10-04T13:12:40.525" v="8"/>
            <ac:spMkLst>
              <pc:docMk/>
              <pc:sldMasterMk cId="2471866708" sldId="2147483788"/>
              <pc:sldLayoutMk cId="3837261790" sldId="2147483949"/>
              <ac:spMk id="5" creationId="{7218D116-E8D8-7539-BF68-F03B0ED7369B}"/>
            </ac:spMkLst>
          </pc:spChg>
        </pc:sldLayoutChg>
        <pc:sldLayoutChg chg="modSp mod ord">
          <pc:chgData name="kanok lohapiyaphan" userId="4051edcb3180f094" providerId="LiveId" clId="{63C72AE4-AB1F-4320-B47E-B16100A76831}" dt="2025-10-04T13:12:40.525" v="8"/>
          <pc:sldLayoutMkLst>
            <pc:docMk/>
            <pc:sldMasterMk cId="2471866708" sldId="2147483788"/>
            <pc:sldLayoutMk cId="1480310039" sldId="2147483950"/>
          </pc:sldLayoutMkLst>
          <pc:spChg chg="mod">
            <ac:chgData name="kanok lohapiyaphan" userId="4051edcb3180f094" providerId="LiveId" clId="{63C72AE4-AB1F-4320-B47E-B16100A76831}" dt="2025-10-04T13:12:40.525" v="8"/>
            <ac:spMkLst>
              <pc:docMk/>
              <pc:sldMasterMk cId="2471866708" sldId="2147483788"/>
              <pc:sldLayoutMk cId="1480310039" sldId="2147483950"/>
              <ac:spMk id="2" creationId="{95C655B7-27B0-4E1F-77D6-A691C35DD50D}"/>
            </ac:spMkLst>
          </pc:spChg>
          <pc:spChg chg="mod">
            <ac:chgData name="kanok lohapiyaphan" userId="4051edcb3180f094" providerId="LiveId" clId="{63C72AE4-AB1F-4320-B47E-B16100A76831}" dt="2025-10-04T13:12:40.525" v="8"/>
            <ac:spMkLst>
              <pc:docMk/>
              <pc:sldMasterMk cId="2471866708" sldId="2147483788"/>
              <pc:sldLayoutMk cId="1480310039" sldId="2147483950"/>
              <ac:spMk id="3" creationId="{390F04DE-51F1-3A97-EE76-3B11D012AB35}"/>
            </ac:spMkLst>
          </pc:spChg>
          <pc:spChg chg="mod">
            <ac:chgData name="kanok lohapiyaphan" userId="4051edcb3180f094" providerId="LiveId" clId="{63C72AE4-AB1F-4320-B47E-B16100A76831}" dt="2025-10-04T13:12:40.525" v="8"/>
            <ac:spMkLst>
              <pc:docMk/>
              <pc:sldMasterMk cId="2471866708" sldId="2147483788"/>
              <pc:sldLayoutMk cId="1480310039" sldId="2147483950"/>
              <ac:spMk id="4" creationId="{91D799EA-D3F7-1F94-846C-0E7E9F0F7426}"/>
            </ac:spMkLst>
          </pc:spChg>
        </pc:sldLayoutChg>
        <pc:sldLayoutChg chg="modSp mod ord">
          <pc:chgData name="kanok lohapiyaphan" userId="4051edcb3180f094" providerId="LiveId" clId="{63C72AE4-AB1F-4320-B47E-B16100A76831}" dt="2025-10-04T13:12:40.525" v="8"/>
          <pc:sldLayoutMkLst>
            <pc:docMk/>
            <pc:sldMasterMk cId="2471866708" sldId="2147483788"/>
            <pc:sldLayoutMk cId="552776787" sldId="2147483951"/>
          </pc:sldLayoutMkLst>
          <pc:spChg chg="mod">
            <ac:chgData name="kanok lohapiyaphan" userId="4051edcb3180f094" providerId="LiveId" clId="{63C72AE4-AB1F-4320-B47E-B16100A76831}" dt="2025-10-04T13:12:40.525" v="8"/>
            <ac:spMkLst>
              <pc:docMk/>
              <pc:sldMasterMk cId="2471866708" sldId="2147483788"/>
              <pc:sldLayoutMk cId="552776787" sldId="2147483951"/>
              <ac:spMk id="2" creationId="{859D38FC-136C-C32F-29EC-9E8ABBA4A2EE}"/>
            </ac:spMkLst>
          </pc:spChg>
          <pc:spChg chg="mod">
            <ac:chgData name="kanok lohapiyaphan" userId="4051edcb3180f094" providerId="LiveId" clId="{63C72AE4-AB1F-4320-B47E-B16100A76831}" dt="2025-10-04T13:12:40.525" v="8"/>
            <ac:spMkLst>
              <pc:docMk/>
              <pc:sldMasterMk cId="2471866708" sldId="2147483788"/>
              <pc:sldLayoutMk cId="552776787" sldId="2147483951"/>
              <ac:spMk id="3" creationId="{6D895E8F-D78F-7B0E-9D1E-FC64A8E36473}"/>
            </ac:spMkLst>
          </pc:spChg>
          <pc:spChg chg="mod">
            <ac:chgData name="kanok lohapiyaphan" userId="4051edcb3180f094" providerId="LiveId" clId="{63C72AE4-AB1F-4320-B47E-B16100A76831}" dt="2025-10-04T13:12:40.525" v="8"/>
            <ac:spMkLst>
              <pc:docMk/>
              <pc:sldMasterMk cId="2471866708" sldId="2147483788"/>
              <pc:sldLayoutMk cId="552776787" sldId="2147483951"/>
              <ac:spMk id="4" creationId="{323C616C-662C-4AFE-B1FD-7BABBBB63FC2}"/>
            </ac:spMkLst>
          </pc:spChg>
          <pc:spChg chg="mod">
            <ac:chgData name="kanok lohapiyaphan" userId="4051edcb3180f094" providerId="LiveId" clId="{63C72AE4-AB1F-4320-B47E-B16100A76831}" dt="2025-10-04T13:12:40.525" v="8"/>
            <ac:spMkLst>
              <pc:docMk/>
              <pc:sldMasterMk cId="2471866708" sldId="2147483788"/>
              <pc:sldLayoutMk cId="552776787" sldId="2147483951"/>
              <ac:spMk id="5" creationId="{4613ACCF-59BF-D853-1CA8-EA06725E1BE3}"/>
            </ac:spMkLst>
          </pc:spChg>
          <pc:spChg chg="mod">
            <ac:chgData name="kanok lohapiyaphan" userId="4051edcb3180f094" providerId="LiveId" clId="{63C72AE4-AB1F-4320-B47E-B16100A76831}" dt="2025-10-04T13:12:40.525" v="8"/>
            <ac:spMkLst>
              <pc:docMk/>
              <pc:sldMasterMk cId="2471866708" sldId="2147483788"/>
              <pc:sldLayoutMk cId="552776787" sldId="2147483951"/>
              <ac:spMk id="6" creationId="{B0A4F55C-6328-5777-7A5B-67450E1877CC}"/>
            </ac:spMkLst>
          </pc:spChg>
          <pc:spChg chg="mod">
            <ac:chgData name="kanok lohapiyaphan" userId="4051edcb3180f094" providerId="LiveId" clId="{63C72AE4-AB1F-4320-B47E-B16100A76831}" dt="2025-10-04T13:12:40.525" v="8"/>
            <ac:spMkLst>
              <pc:docMk/>
              <pc:sldMasterMk cId="2471866708" sldId="2147483788"/>
              <pc:sldLayoutMk cId="552776787" sldId="2147483951"/>
              <ac:spMk id="7" creationId="{F2869F3C-B9E2-2FD1-B8EF-765B5388F38C}"/>
            </ac:spMkLst>
          </pc:spChg>
        </pc:sldLayoutChg>
        <pc:sldLayoutChg chg="modSp mod ord">
          <pc:chgData name="kanok lohapiyaphan" userId="4051edcb3180f094" providerId="LiveId" clId="{63C72AE4-AB1F-4320-B47E-B16100A76831}" dt="2025-10-04T13:12:40.525" v="8"/>
          <pc:sldLayoutMkLst>
            <pc:docMk/>
            <pc:sldMasterMk cId="2471866708" sldId="2147483788"/>
            <pc:sldLayoutMk cId="3274795433" sldId="2147483952"/>
          </pc:sldLayoutMkLst>
          <pc:spChg chg="mod">
            <ac:chgData name="kanok lohapiyaphan" userId="4051edcb3180f094" providerId="LiveId" clId="{63C72AE4-AB1F-4320-B47E-B16100A76831}" dt="2025-10-04T13:12:40.525" v="8"/>
            <ac:spMkLst>
              <pc:docMk/>
              <pc:sldMasterMk cId="2471866708" sldId="2147483788"/>
              <pc:sldLayoutMk cId="3274795433" sldId="2147483952"/>
              <ac:spMk id="2" creationId="{FEC07889-2E51-355F-AA6D-D660BB40E155}"/>
            </ac:spMkLst>
          </pc:spChg>
          <pc:spChg chg="mod">
            <ac:chgData name="kanok lohapiyaphan" userId="4051edcb3180f094" providerId="LiveId" clId="{63C72AE4-AB1F-4320-B47E-B16100A76831}" dt="2025-10-04T13:12:40.525" v="8"/>
            <ac:spMkLst>
              <pc:docMk/>
              <pc:sldMasterMk cId="2471866708" sldId="2147483788"/>
              <pc:sldLayoutMk cId="3274795433" sldId="2147483952"/>
              <ac:spMk id="3" creationId="{4C6995E6-6399-88F9-05DC-95C3126B1E2D}"/>
            </ac:spMkLst>
          </pc:spChg>
          <pc:spChg chg="mod">
            <ac:chgData name="kanok lohapiyaphan" userId="4051edcb3180f094" providerId="LiveId" clId="{63C72AE4-AB1F-4320-B47E-B16100A76831}" dt="2025-10-04T13:12:40.525" v="8"/>
            <ac:spMkLst>
              <pc:docMk/>
              <pc:sldMasterMk cId="2471866708" sldId="2147483788"/>
              <pc:sldLayoutMk cId="3274795433" sldId="2147483952"/>
              <ac:spMk id="4" creationId="{F1BC14A3-FD96-F7D6-94B2-71029ABFDF8B}"/>
            </ac:spMkLst>
          </pc:spChg>
          <pc:spChg chg="mod">
            <ac:chgData name="kanok lohapiyaphan" userId="4051edcb3180f094" providerId="LiveId" clId="{63C72AE4-AB1F-4320-B47E-B16100A76831}" dt="2025-10-04T13:12:40.525" v="8"/>
            <ac:spMkLst>
              <pc:docMk/>
              <pc:sldMasterMk cId="2471866708" sldId="2147483788"/>
              <pc:sldLayoutMk cId="3274795433" sldId="2147483952"/>
              <ac:spMk id="5" creationId="{1BAEBEA4-D62D-3EFD-4C9C-6470ABBF169A}"/>
            </ac:spMkLst>
          </pc:spChg>
          <pc:spChg chg="mod">
            <ac:chgData name="kanok lohapiyaphan" userId="4051edcb3180f094" providerId="LiveId" clId="{63C72AE4-AB1F-4320-B47E-B16100A76831}" dt="2025-10-04T13:12:40.525" v="8"/>
            <ac:spMkLst>
              <pc:docMk/>
              <pc:sldMasterMk cId="2471866708" sldId="2147483788"/>
              <pc:sldLayoutMk cId="3274795433" sldId="2147483952"/>
              <ac:spMk id="6" creationId="{CB6C2CEB-00D3-419E-F578-7311A451803A}"/>
            </ac:spMkLst>
          </pc:spChg>
          <pc:spChg chg="mod">
            <ac:chgData name="kanok lohapiyaphan" userId="4051edcb3180f094" providerId="LiveId" clId="{63C72AE4-AB1F-4320-B47E-B16100A76831}" dt="2025-10-04T13:12:40.525" v="8"/>
            <ac:spMkLst>
              <pc:docMk/>
              <pc:sldMasterMk cId="2471866708" sldId="2147483788"/>
              <pc:sldLayoutMk cId="3274795433" sldId="2147483952"/>
              <ac:spMk id="7" creationId="{935025AC-CE6C-D36B-F8F1-411F64004398}"/>
            </ac:spMkLst>
          </pc:spChg>
        </pc:sldLayoutChg>
        <pc:sldLayoutChg chg="modSp mod ord">
          <pc:chgData name="kanok lohapiyaphan" userId="4051edcb3180f094" providerId="LiveId" clId="{63C72AE4-AB1F-4320-B47E-B16100A76831}" dt="2025-10-04T13:12:40.525" v="8"/>
          <pc:sldLayoutMkLst>
            <pc:docMk/>
            <pc:sldMasterMk cId="2471866708" sldId="2147483788"/>
            <pc:sldLayoutMk cId="1863040143" sldId="2147483953"/>
          </pc:sldLayoutMkLst>
          <pc:spChg chg="mod">
            <ac:chgData name="kanok lohapiyaphan" userId="4051edcb3180f094" providerId="LiveId" clId="{63C72AE4-AB1F-4320-B47E-B16100A76831}" dt="2025-10-04T13:12:40.525" v="8"/>
            <ac:spMkLst>
              <pc:docMk/>
              <pc:sldMasterMk cId="2471866708" sldId="2147483788"/>
              <pc:sldLayoutMk cId="1863040143" sldId="2147483953"/>
              <ac:spMk id="2" creationId="{4EDE01FA-9280-FF55-EBE2-52C6F63B95A9}"/>
            </ac:spMkLst>
          </pc:spChg>
          <pc:spChg chg="mod">
            <ac:chgData name="kanok lohapiyaphan" userId="4051edcb3180f094" providerId="LiveId" clId="{63C72AE4-AB1F-4320-B47E-B16100A76831}" dt="2025-10-04T13:12:40.525" v="8"/>
            <ac:spMkLst>
              <pc:docMk/>
              <pc:sldMasterMk cId="2471866708" sldId="2147483788"/>
              <pc:sldLayoutMk cId="1863040143" sldId="2147483953"/>
              <ac:spMk id="3" creationId="{C58455A6-2392-78BE-86FC-BF31494A4571}"/>
            </ac:spMkLst>
          </pc:spChg>
          <pc:spChg chg="mod">
            <ac:chgData name="kanok lohapiyaphan" userId="4051edcb3180f094" providerId="LiveId" clId="{63C72AE4-AB1F-4320-B47E-B16100A76831}" dt="2025-10-04T13:12:40.525" v="8"/>
            <ac:spMkLst>
              <pc:docMk/>
              <pc:sldMasterMk cId="2471866708" sldId="2147483788"/>
              <pc:sldLayoutMk cId="1863040143" sldId="2147483953"/>
              <ac:spMk id="4" creationId="{31078EE8-781E-B082-BF8B-1F82F36C4538}"/>
            </ac:spMkLst>
          </pc:spChg>
          <pc:spChg chg="mod">
            <ac:chgData name="kanok lohapiyaphan" userId="4051edcb3180f094" providerId="LiveId" clId="{63C72AE4-AB1F-4320-B47E-B16100A76831}" dt="2025-10-04T13:12:40.525" v="8"/>
            <ac:spMkLst>
              <pc:docMk/>
              <pc:sldMasterMk cId="2471866708" sldId="2147483788"/>
              <pc:sldLayoutMk cId="1863040143" sldId="2147483953"/>
              <ac:spMk id="5" creationId="{F597DC6E-2EA5-EA22-38A5-FFAF52B1F5E9}"/>
            </ac:spMkLst>
          </pc:spChg>
          <pc:spChg chg="mod">
            <ac:chgData name="kanok lohapiyaphan" userId="4051edcb3180f094" providerId="LiveId" clId="{63C72AE4-AB1F-4320-B47E-B16100A76831}" dt="2025-10-04T13:12:40.525" v="8"/>
            <ac:spMkLst>
              <pc:docMk/>
              <pc:sldMasterMk cId="2471866708" sldId="2147483788"/>
              <pc:sldLayoutMk cId="1863040143" sldId="2147483953"/>
              <ac:spMk id="6" creationId="{81F17F83-868A-A42F-C84F-ECDDA1DCD396}"/>
            </ac:spMkLst>
          </pc:spChg>
        </pc:sldLayoutChg>
        <pc:sldLayoutChg chg="modSp mod ord">
          <pc:chgData name="kanok lohapiyaphan" userId="4051edcb3180f094" providerId="LiveId" clId="{63C72AE4-AB1F-4320-B47E-B16100A76831}" dt="2025-10-04T13:12:40.525" v="8"/>
          <pc:sldLayoutMkLst>
            <pc:docMk/>
            <pc:sldMasterMk cId="2471866708" sldId="2147483788"/>
            <pc:sldLayoutMk cId="3211077198" sldId="2147483954"/>
          </pc:sldLayoutMkLst>
          <pc:spChg chg="mod">
            <ac:chgData name="kanok lohapiyaphan" userId="4051edcb3180f094" providerId="LiveId" clId="{63C72AE4-AB1F-4320-B47E-B16100A76831}" dt="2025-10-04T13:12:40.525" v="8"/>
            <ac:spMkLst>
              <pc:docMk/>
              <pc:sldMasterMk cId="2471866708" sldId="2147483788"/>
              <pc:sldLayoutMk cId="3211077198" sldId="2147483954"/>
              <ac:spMk id="2" creationId="{5B390A32-60A6-CFD1-C35E-AC312DD75543}"/>
            </ac:spMkLst>
          </pc:spChg>
          <pc:spChg chg="mod">
            <ac:chgData name="kanok lohapiyaphan" userId="4051edcb3180f094" providerId="LiveId" clId="{63C72AE4-AB1F-4320-B47E-B16100A76831}" dt="2025-10-04T13:12:40.525" v="8"/>
            <ac:spMkLst>
              <pc:docMk/>
              <pc:sldMasterMk cId="2471866708" sldId="2147483788"/>
              <pc:sldLayoutMk cId="3211077198" sldId="2147483954"/>
              <ac:spMk id="3" creationId="{5A5BAF9B-A57D-920C-D873-307B10EEF829}"/>
            </ac:spMkLst>
          </pc:spChg>
          <pc:spChg chg="mod">
            <ac:chgData name="kanok lohapiyaphan" userId="4051edcb3180f094" providerId="LiveId" clId="{63C72AE4-AB1F-4320-B47E-B16100A76831}" dt="2025-10-04T13:12:40.525" v="8"/>
            <ac:spMkLst>
              <pc:docMk/>
              <pc:sldMasterMk cId="2471866708" sldId="2147483788"/>
              <pc:sldLayoutMk cId="3211077198" sldId="2147483954"/>
              <ac:spMk id="4" creationId="{4629CC41-35FB-1D21-762C-CF659A643E98}"/>
            </ac:spMkLst>
          </pc:spChg>
          <pc:spChg chg="mod">
            <ac:chgData name="kanok lohapiyaphan" userId="4051edcb3180f094" providerId="LiveId" clId="{63C72AE4-AB1F-4320-B47E-B16100A76831}" dt="2025-10-04T13:12:40.525" v="8"/>
            <ac:spMkLst>
              <pc:docMk/>
              <pc:sldMasterMk cId="2471866708" sldId="2147483788"/>
              <pc:sldLayoutMk cId="3211077198" sldId="2147483954"/>
              <ac:spMk id="5" creationId="{960FCE1A-2082-47E5-C09A-30B88AAA6AB3}"/>
            </ac:spMkLst>
          </pc:spChg>
          <pc:spChg chg="mod">
            <ac:chgData name="kanok lohapiyaphan" userId="4051edcb3180f094" providerId="LiveId" clId="{63C72AE4-AB1F-4320-B47E-B16100A76831}" dt="2025-10-04T13:12:40.525" v="8"/>
            <ac:spMkLst>
              <pc:docMk/>
              <pc:sldMasterMk cId="2471866708" sldId="2147483788"/>
              <pc:sldLayoutMk cId="3211077198" sldId="2147483954"/>
              <ac:spMk id="6" creationId="{E577AD15-4C2C-DA7B-C6E7-223DA650DFA2}"/>
            </ac:spMkLst>
          </pc:spChg>
        </pc:sldLayoutChg>
        <pc:sldLayoutChg chg="modSp mod ord">
          <pc:chgData name="kanok lohapiyaphan" userId="4051edcb3180f094" providerId="LiveId" clId="{63C72AE4-AB1F-4320-B47E-B16100A76831}" dt="2025-10-04T13:12:40.525" v="8"/>
          <pc:sldLayoutMkLst>
            <pc:docMk/>
            <pc:sldMasterMk cId="2471866708" sldId="2147483788"/>
            <pc:sldLayoutMk cId="631019902" sldId="2147483955"/>
          </pc:sldLayoutMkLst>
          <pc:spChg chg="mod">
            <ac:chgData name="kanok lohapiyaphan" userId="4051edcb3180f094" providerId="LiveId" clId="{63C72AE4-AB1F-4320-B47E-B16100A76831}" dt="2025-10-04T13:12:40.525" v="8"/>
            <ac:spMkLst>
              <pc:docMk/>
              <pc:sldMasterMk cId="2471866708" sldId="2147483788"/>
              <pc:sldLayoutMk cId="631019902" sldId="2147483955"/>
              <ac:spMk id="11" creationId="{D3D27FBF-D8DE-4A84-AF49-072854B5E379}"/>
            </ac:spMkLst>
          </pc:spChg>
        </pc:sldLayoutChg>
        <pc:sldLayoutChg chg="modSp mod ord">
          <pc:chgData name="kanok lohapiyaphan" userId="4051edcb3180f094" providerId="LiveId" clId="{63C72AE4-AB1F-4320-B47E-B16100A76831}" dt="2025-10-04T13:12:40.525" v="8"/>
          <pc:sldLayoutMkLst>
            <pc:docMk/>
            <pc:sldMasterMk cId="2471866708" sldId="2147483788"/>
            <pc:sldLayoutMk cId="2608081587" sldId="2147483956"/>
          </pc:sldLayoutMkLst>
          <pc:spChg chg="mod">
            <ac:chgData name="kanok lohapiyaphan" userId="4051edcb3180f094" providerId="LiveId" clId="{63C72AE4-AB1F-4320-B47E-B16100A76831}" dt="2025-10-04T13:12:40.525" v="8"/>
            <ac:spMkLst>
              <pc:docMk/>
              <pc:sldMasterMk cId="2471866708" sldId="2147483788"/>
              <pc:sldLayoutMk cId="2608081587" sldId="2147483956"/>
              <ac:spMk id="2" creationId="{7F18FE12-0CFC-4659-AADE-BA423FFCB43C}"/>
            </ac:spMkLst>
          </pc:spChg>
        </pc:sldLayoutChg>
      </pc:sldMasterChg>
      <pc:sldMasterChg chg="del sldLayoutOrd">
        <pc:chgData name="kanok lohapiyaphan" userId="4051edcb3180f094" providerId="LiveId" clId="{63C72AE4-AB1F-4320-B47E-B16100A76831}" dt="2025-10-04T13:12:40.565" v="9"/>
        <pc:sldMasterMkLst>
          <pc:docMk/>
          <pc:sldMasterMk cId="1374591349" sldId="2147483943"/>
        </pc:sldMasterMkLst>
      </pc:sldMasterChg>
    </pc:docChg>
  </pc:docChgLst>
  <pc:docChgLst>
    <pc:chgData name="kanok lohapiyaphan" userId="4051edcb3180f094" providerId="LiveId" clId="{2C9E6E29-21CB-4F7A-BAA8-7420C34FD6FB}"/>
    <pc:docChg chg="delSld modSld modSection">
      <pc:chgData name="kanok lohapiyaphan" userId="4051edcb3180f094" providerId="LiveId" clId="{2C9E6E29-21CB-4F7A-BAA8-7420C34FD6FB}" dt="2025-10-06T08:51:34.003" v="28" actId="404"/>
      <pc:docMkLst>
        <pc:docMk/>
      </pc:docMkLst>
      <pc:sldChg chg="modSp mod">
        <pc:chgData name="kanok lohapiyaphan" userId="4051edcb3180f094" providerId="LiveId" clId="{2C9E6E29-21CB-4F7A-BAA8-7420C34FD6FB}" dt="2025-10-06T08:51:34.003" v="28" actId="404"/>
        <pc:sldMkLst>
          <pc:docMk/>
          <pc:sldMk cId="3738206871" sldId="12163"/>
        </pc:sldMkLst>
        <pc:spChg chg="mod">
          <ac:chgData name="kanok lohapiyaphan" userId="4051edcb3180f094" providerId="LiveId" clId="{2C9E6E29-21CB-4F7A-BAA8-7420C34FD6FB}" dt="2025-10-06T08:51:34.003" v="28" actId="404"/>
          <ac:spMkLst>
            <pc:docMk/>
            <pc:sldMk cId="3738206871" sldId="12163"/>
            <ac:spMk id="6" creationId="{2096EADF-912E-DC38-F2D0-5E443F4E40CB}"/>
          </ac:spMkLst>
        </pc:spChg>
      </pc:sldChg>
      <pc:sldChg chg="del">
        <pc:chgData name="kanok lohapiyaphan" userId="4051edcb3180f094" providerId="LiveId" clId="{2C9E6E29-21CB-4F7A-BAA8-7420C34FD6FB}" dt="2025-10-06T02:11:35.542" v="2" actId="47"/>
        <pc:sldMkLst>
          <pc:docMk/>
          <pc:sldMk cId="515147984" sldId="2146848559"/>
        </pc:sldMkLst>
      </pc:sldChg>
      <pc:sldChg chg="modSp mod">
        <pc:chgData name="kanok lohapiyaphan" userId="4051edcb3180f094" providerId="LiveId" clId="{2C9E6E29-21CB-4F7A-BAA8-7420C34FD6FB}" dt="2025-10-06T02:27:51.738" v="22" actId="242"/>
        <pc:sldMkLst>
          <pc:docMk/>
          <pc:sldMk cId="3691135678" sldId="2146848608"/>
        </pc:sldMkLst>
        <pc:spChg chg="mod ord">
          <ac:chgData name="kanok lohapiyaphan" userId="4051edcb3180f094" providerId="LiveId" clId="{2C9E6E29-21CB-4F7A-BAA8-7420C34FD6FB}" dt="2025-10-06T02:27:51.738" v="22" actId="242"/>
          <ac:spMkLst>
            <pc:docMk/>
            <pc:sldMk cId="3691135678" sldId="2146848608"/>
            <ac:spMk id="4" creationId="{8E8E7261-02B3-0522-5B28-EA42C8495F65}"/>
          </ac:spMkLst>
        </pc:spChg>
        <pc:graphicFrameChg chg="mod modGraphic">
          <ac:chgData name="kanok lohapiyaphan" userId="4051edcb3180f094" providerId="LiveId" clId="{2C9E6E29-21CB-4F7A-BAA8-7420C34FD6FB}" dt="2025-10-06T02:27:25.748" v="17" actId="14734"/>
          <ac:graphicFrameMkLst>
            <pc:docMk/>
            <pc:sldMk cId="3691135678" sldId="2146848608"/>
            <ac:graphicFrameMk id="3" creationId="{743A4E91-0242-4767-CAA8-1DA59E89C30D}"/>
          </ac:graphicFrameMkLst>
        </pc:graphicFrameChg>
      </pc:sldChg>
      <pc:sldChg chg="modSp mod">
        <pc:chgData name="kanok lohapiyaphan" userId="4051edcb3180f094" providerId="LiveId" clId="{2C9E6E29-21CB-4F7A-BAA8-7420C34FD6FB}" dt="2025-10-06T02:07:38.147" v="1" actId="6549"/>
        <pc:sldMkLst>
          <pc:docMk/>
          <pc:sldMk cId="1736008591" sldId="2147480249"/>
        </pc:sldMkLst>
        <pc:graphicFrameChg chg="modGraphic">
          <ac:chgData name="kanok lohapiyaphan" userId="4051edcb3180f094" providerId="LiveId" clId="{2C9E6E29-21CB-4F7A-BAA8-7420C34FD6FB}" dt="2025-10-06T02:07:38.147" v="1" actId="6549"/>
          <ac:graphicFrameMkLst>
            <pc:docMk/>
            <pc:sldMk cId="1736008591" sldId="2147480249"/>
            <ac:graphicFrameMk id="28" creationId="{C35AEFB4-3E54-F09C-7334-3461FB469EBD}"/>
          </ac:graphicFrameMkLst>
        </pc:graphicFrame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85139" cy="502697"/>
          </a:xfrm>
          <a:prstGeom prst="rect">
            <a:avLst/>
          </a:prstGeom>
        </p:spPr>
        <p:txBody>
          <a:bodyPr vert="horz" lIns="92347" tIns="46174" rIns="92347" bIns="46174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01421" y="1"/>
            <a:ext cx="2985138" cy="502697"/>
          </a:xfrm>
          <a:prstGeom prst="rect">
            <a:avLst/>
          </a:prstGeom>
        </p:spPr>
        <p:txBody>
          <a:bodyPr vert="horz" lIns="92347" tIns="46174" rIns="92347" bIns="46174" rtlCol="0"/>
          <a:lstStyle>
            <a:lvl1pPr algn="r">
              <a:defRPr sz="1200"/>
            </a:lvl1pPr>
          </a:lstStyle>
          <a:p>
            <a:fld id="{081688C9-6A8B-4E53-A831-D41BFB5C6627}" type="datetimeFigureOut">
              <a:rPr lang="en-US" smtClean="0"/>
              <a:t>1/15/2026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39738" y="1250950"/>
            <a:ext cx="6010275" cy="33813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347" tIns="46174" rIns="92347" bIns="46174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9621" y="4822050"/>
            <a:ext cx="5510530" cy="3944728"/>
          </a:xfrm>
          <a:prstGeom prst="rect">
            <a:avLst/>
          </a:prstGeom>
        </p:spPr>
        <p:txBody>
          <a:bodyPr vert="horz" lIns="92347" tIns="46174" rIns="92347" bIns="46174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516017"/>
            <a:ext cx="2985139" cy="502697"/>
          </a:xfrm>
          <a:prstGeom prst="rect">
            <a:avLst/>
          </a:prstGeom>
        </p:spPr>
        <p:txBody>
          <a:bodyPr vert="horz" lIns="92347" tIns="46174" rIns="92347" bIns="46174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01421" y="9516017"/>
            <a:ext cx="2985138" cy="502697"/>
          </a:xfrm>
          <a:prstGeom prst="rect">
            <a:avLst/>
          </a:prstGeom>
        </p:spPr>
        <p:txBody>
          <a:bodyPr vert="horz" lIns="92347" tIns="46174" rIns="92347" bIns="46174" rtlCol="0" anchor="b"/>
          <a:lstStyle>
            <a:lvl1pPr algn="r">
              <a:defRPr sz="1200"/>
            </a:lvl1pPr>
          </a:lstStyle>
          <a:p>
            <a:fld id="{632DFBFD-078C-4611-A0AC-E6156C1173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3202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2DFBFD-078C-4611-A0AC-E6156C11734B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08882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CD96E752-636E-D620-0612-35D3449468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ตัวแทนรูปบนสไลด์ 1">
            <a:extLst>
              <a:ext uri="{FF2B5EF4-FFF2-40B4-BE49-F238E27FC236}">
                <a16:creationId xmlns:a16="http://schemas.microsoft.com/office/drawing/2014/main" xmlns="" id="{944FC17F-A8FA-5976-C405-FE1D9B50ABD6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ตัวแทนบันทึกย่อ 2">
            <a:extLst>
              <a:ext uri="{FF2B5EF4-FFF2-40B4-BE49-F238E27FC236}">
                <a16:creationId xmlns:a16="http://schemas.microsoft.com/office/drawing/2014/main" xmlns="" id="{5894EBCE-29FF-1E85-C15D-B9410430988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>
              <a:cs typeface="Cordia New" panose="020B0304020202020204" pitchFamily="34" charset="-34"/>
            </a:endParaRPr>
          </a:p>
        </p:txBody>
      </p:sp>
      <p:sp>
        <p:nvSpPr>
          <p:cNvPr id="4" name="ตัวแทนหมายเลขสไลด์ 3">
            <a:extLst>
              <a:ext uri="{FF2B5EF4-FFF2-40B4-BE49-F238E27FC236}">
                <a16:creationId xmlns:a16="http://schemas.microsoft.com/office/drawing/2014/main" xmlns="" id="{FC701D75-A239-DC52-9890-AD1B671E791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defTabSz="955439">
              <a:defRPr/>
            </a:pPr>
            <a:fld id="{04254E74-38A3-48BA-BDA9-4FB17B592AA0}" type="slidenum">
              <a:rPr lang="en-US">
                <a:solidFill>
                  <a:prstClr val="black"/>
                </a:solidFill>
                <a:latin typeface="Aptos" panose="02110004020202020204"/>
              </a:rPr>
              <a:pPr defTabSz="955439">
                <a:defRPr/>
              </a:pPr>
              <a:t>5</a:t>
            </a:fld>
            <a:endParaRPr lang="en-US">
              <a:solidFill>
                <a:prstClr val="black"/>
              </a:solidFill>
              <a:latin typeface="Aptos" panose="02110004020202020204"/>
            </a:endParaRPr>
          </a:p>
        </p:txBody>
      </p:sp>
    </p:spTree>
    <p:extLst>
      <p:ext uri="{BB962C8B-B14F-4D97-AF65-F5344CB8AC3E}">
        <p14:creationId xmlns:p14="http://schemas.microsoft.com/office/powerpoint/2010/main" val="272829688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956600">
              <a:defRPr/>
            </a:pPr>
            <a:fld id="{9318FEC1-6817-4320-93FB-42A6DDE8C6A4}" type="slidenum">
              <a:rPr lang="th-TH">
                <a:solidFill>
                  <a:prstClr val="black"/>
                </a:solidFill>
                <a:latin typeface="Aptos"/>
                <a:cs typeface="Cordia New" panose="020B0304020202020204" pitchFamily="34" charset="-34"/>
              </a:rPr>
              <a:pPr defTabSz="956600">
                <a:defRPr/>
              </a:pPr>
              <a:t>11</a:t>
            </a:fld>
            <a:endParaRPr lang="th-TH">
              <a:solidFill>
                <a:prstClr val="black"/>
              </a:solidFill>
              <a:latin typeface="Aptos"/>
              <a:cs typeface="Cordia New" panose="020B03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2470066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preserve="1" userDrawn="1">
  <p:cSld name="Title and Content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xmlns="" id="{AA3268DA-DBD7-41A0-A7E3-222A6B81F71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99105" y="64928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fld id="{C787E290-76B0-4EA1-9FB1-BF333C18EEE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25679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1A14AEAC-7C21-B532-9CCB-9032C6397F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5F4B50-E552-49EA-BDBF-6404FA9B1D46}" type="datetimeFigureOut">
              <a:rPr kumimoji="0" lang="th-TH" sz="2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Cordia New" panose="020B0304020202020204" pitchFamily="34" charset="-34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15/01/69</a:t>
            </a:fld>
            <a:endParaRPr kumimoji="0" lang="th-TH" sz="2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Cordia New" panose="020B0304020202020204" pitchFamily="34" charset="-34"/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35672813-2211-DEB8-29BC-9724553307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2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Cordia New" panose="020B0304020202020204" pitchFamily="34" charset="-34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98508DE7-503F-5EAE-96DF-8F0441A06D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1439082-5BDF-4F10-B12F-D387EDA5504B}" type="slidenum">
              <a:rPr kumimoji="0" lang="th-TH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7756678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0" y="2125980"/>
            <a:ext cx="103632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800" b="1" i="0">
                <a:solidFill>
                  <a:schemeClr val="tx1"/>
                </a:solidFill>
                <a:latin typeface="TH SarabunIT๙"/>
                <a:cs typeface="TH SarabunIT๙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350" b="1" i="0">
                <a:solidFill>
                  <a:schemeClr val="tx1"/>
                </a:solidFill>
                <a:latin typeface="TH SarabunIT๙"/>
                <a:cs typeface="TH SarabunIT๙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2800" b="1" i="0">
                <a:solidFill>
                  <a:schemeClr val="bg1"/>
                </a:solidFill>
                <a:latin typeface="TH SarabunIT๙"/>
                <a:cs typeface="TH SarabunIT๙"/>
              </a:defRPr>
            </a:lvl1pPr>
          </a:lstStyle>
          <a:p>
            <a:pPr marL="12700">
              <a:lnSpc>
                <a:spcPts val="3035"/>
              </a:lnSpc>
            </a:pPr>
            <a:r>
              <a:t>ร้อยละ</a:t>
            </a:r>
            <a:r>
              <a:rPr spc="-60"/>
              <a:t> </a:t>
            </a:r>
            <a:r>
              <a:rPr spc="-195">
                <a:latin typeface="TH SarabunPSK"/>
                <a:cs typeface="TH SarabunPSK"/>
              </a:rPr>
              <a:t>10</a:t>
            </a:r>
            <a:r>
              <a:rPr spc="-195"/>
              <a:t>0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1/15/2026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600" b="0" i="0">
                <a:solidFill>
                  <a:schemeClr val="tx1"/>
                </a:solidFill>
                <a:latin typeface="TH SarabunPSK"/>
                <a:cs typeface="TH SarabunPSK"/>
              </a:defRPr>
            </a:lvl1pPr>
          </a:lstStyle>
          <a:p>
            <a:pPr marL="38100">
              <a:lnSpc>
                <a:spcPts val="1775"/>
              </a:lnSpc>
            </a:pPr>
            <a:fld id="{81D60167-4931-47E6-BA6A-407CBD079E47}" type="slidenum">
              <a:rPr spc="-25" dirty="0"/>
              <a:t>‹#›</a:t>
            </a:fld>
            <a:endParaRPr spc="-25"/>
          </a:p>
        </p:txBody>
      </p:sp>
    </p:spTree>
    <p:extLst>
      <p:ext uri="{BB962C8B-B14F-4D97-AF65-F5344CB8AC3E}">
        <p14:creationId xmlns:p14="http://schemas.microsoft.com/office/powerpoint/2010/main" val="18662228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800" b="1" i="0">
                <a:solidFill>
                  <a:schemeClr val="tx1"/>
                </a:solidFill>
                <a:latin typeface="TH SarabunIT๙"/>
                <a:cs typeface="TH SarabunIT๙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1350" b="1" i="0">
                <a:solidFill>
                  <a:schemeClr val="tx1"/>
                </a:solidFill>
                <a:latin typeface="TH SarabunIT๙"/>
                <a:cs typeface="TH SarabunIT๙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2800" b="1" i="0">
                <a:solidFill>
                  <a:schemeClr val="bg1"/>
                </a:solidFill>
                <a:latin typeface="TH SarabunIT๙"/>
                <a:cs typeface="TH SarabunIT๙"/>
              </a:defRPr>
            </a:lvl1pPr>
          </a:lstStyle>
          <a:p>
            <a:pPr marL="12700">
              <a:lnSpc>
                <a:spcPts val="3035"/>
              </a:lnSpc>
            </a:pPr>
            <a:r>
              <a:t>ร้อยละ</a:t>
            </a:r>
            <a:r>
              <a:rPr spc="-60"/>
              <a:t> </a:t>
            </a:r>
            <a:r>
              <a:rPr spc="-195">
                <a:latin typeface="TH SarabunPSK"/>
                <a:cs typeface="TH SarabunPSK"/>
              </a:rPr>
              <a:t>10</a:t>
            </a:r>
            <a:r>
              <a:rPr spc="-195"/>
              <a:t>0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1/15/2026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600" b="0" i="0">
                <a:solidFill>
                  <a:schemeClr val="tx1"/>
                </a:solidFill>
                <a:latin typeface="TH SarabunPSK"/>
                <a:cs typeface="TH SarabunPSK"/>
              </a:defRPr>
            </a:lvl1pPr>
          </a:lstStyle>
          <a:p>
            <a:pPr marL="38100">
              <a:lnSpc>
                <a:spcPts val="1775"/>
              </a:lnSpc>
            </a:pPr>
            <a:fld id="{81D60167-4931-47E6-BA6A-407CBD079E47}" type="slidenum">
              <a:rPr spc="-25" dirty="0"/>
              <a:t>‹#›</a:t>
            </a:fld>
            <a:endParaRPr spc="-25"/>
          </a:p>
        </p:txBody>
      </p:sp>
    </p:spTree>
    <p:extLst>
      <p:ext uri="{BB962C8B-B14F-4D97-AF65-F5344CB8AC3E}">
        <p14:creationId xmlns:p14="http://schemas.microsoft.com/office/powerpoint/2010/main" val="22223669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800" b="1" i="0">
                <a:solidFill>
                  <a:schemeClr val="tx1"/>
                </a:solidFill>
                <a:latin typeface="TH SarabunIT๙"/>
                <a:cs typeface="TH SarabunIT๙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2800" b="1" i="0">
                <a:solidFill>
                  <a:schemeClr val="bg1"/>
                </a:solidFill>
                <a:latin typeface="TH SarabunIT๙"/>
                <a:cs typeface="TH SarabunIT๙"/>
              </a:defRPr>
            </a:lvl1pPr>
          </a:lstStyle>
          <a:p>
            <a:pPr marL="12700">
              <a:lnSpc>
                <a:spcPts val="3035"/>
              </a:lnSpc>
            </a:pPr>
            <a:r>
              <a:t>ร้อยละ</a:t>
            </a:r>
            <a:r>
              <a:rPr spc="-60"/>
              <a:t> </a:t>
            </a:r>
            <a:r>
              <a:rPr spc="-195">
                <a:latin typeface="TH SarabunPSK"/>
                <a:cs typeface="TH SarabunPSK"/>
              </a:rPr>
              <a:t>10</a:t>
            </a:r>
            <a:r>
              <a:rPr spc="-195"/>
              <a:t>0</a:t>
            </a:r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1/15/2026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600" b="0" i="0">
                <a:solidFill>
                  <a:schemeClr val="tx1"/>
                </a:solidFill>
                <a:latin typeface="TH SarabunPSK"/>
                <a:cs typeface="TH SarabunPSK"/>
              </a:defRPr>
            </a:lvl1pPr>
          </a:lstStyle>
          <a:p>
            <a:pPr marL="38100">
              <a:lnSpc>
                <a:spcPts val="1775"/>
              </a:lnSpc>
            </a:pPr>
            <a:fld id="{81D60167-4931-47E6-BA6A-407CBD079E47}" type="slidenum">
              <a:rPr spc="-25" dirty="0"/>
              <a:t>‹#›</a:t>
            </a:fld>
            <a:endParaRPr spc="-25"/>
          </a:p>
        </p:txBody>
      </p:sp>
    </p:spTree>
    <p:extLst>
      <p:ext uri="{BB962C8B-B14F-4D97-AF65-F5344CB8AC3E}">
        <p14:creationId xmlns:p14="http://schemas.microsoft.com/office/powerpoint/2010/main" val="35297988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800" b="1" i="0">
                <a:solidFill>
                  <a:schemeClr val="tx1"/>
                </a:solidFill>
                <a:latin typeface="TH SarabunIT๙"/>
                <a:cs typeface="TH SarabunIT๙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2800" b="1" i="0">
                <a:solidFill>
                  <a:schemeClr val="bg1"/>
                </a:solidFill>
                <a:latin typeface="TH SarabunIT๙"/>
                <a:cs typeface="TH SarabunIT๙"/>
              </a:defRPr>
            </a:lvl1pPr>
          </a:lstStyle>
          <a:p>
            <a:pPr marL="12700">
              <a:lnSpc>
                <a:spcPts val="3035"/>
              </a:lnSpc>
            </a:pPr>
            <a:r>
              <a:t>ร้อยละ</a:t>
            </a:r>
            <a:r>
              <a:rPr spc="-60"/>
              <a:t> </a:t>
            </a:r>
            <a:r>
              <a:rPr spc="-195">
                <a:latin typeface="TH SarabunPSK"/>
                <a:cs typeface="TH SarabunPSK"/>
              </a:rPr>
              <a:t>10</a:t>
            </a:r>
            <a:r>
              <a:rPr spc="-195"/>
              <a:t>0</a:t>
            </a:r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1/15/2026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600" b="0" i="0">
                <a:solidFill>
                  <a:schemeClr val="tx1"/>
                </a:solidFill>
                <a:latin typeface="TH SarabunPSK"/>
                <a:cs typeface="TH SarabunPSK"/>
              </a:defRPr>
            </a:lvl1pPr>
          </a:lstStyle>
          <a:p>
            <a:pPr marL="38100">
              <a:lnSpc>
                <a:spcPts val="1775"/>
              </a:lnSpc>
            </a:pPr>
            <a:fld id="{81D60167-4931-47E6-BA6A-407CBD079E47}" type="slidenum">
              <a:rPr spc="-25" dirty="0"/>
              <a:t>‹#›</a:t>
            </a:fld>
            <a:endParaRPr spc="-25"/>
          </a:p>
        </p:txBody>
      </p:sp>
    </p:spTree>
    <p:extLst>
      <p:ext uri="{BB962C8B-B14F-4D97-AF65-F5344CB8AC3E}">
        <p14:creationId xmlns:p14="http://schemas.microsoft.com/office/powerpoint/2010/main" val="26110552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2800" b="1" i="0">
                <a:solidFill>
                  <a:schemeClr val="bg1"/>
                </a:solidFill>
                <a:latin typeface="TH SarabunIT๙"/>
                <a:cs typeface="TH SarabunIT๙"/>
              </a:defRPr>
            </a:lvl1pPr>
          </a:lstStyle>
          <a:p>
            <a:pPr marL="12700">
              <a:lnSpc>
                <a:spcPts val="3035"/>
              </a:lnSpc>
            </a:pPr>
            <a:r>
              <a:t>ร้อยละ</a:t>
            </a:r>
            <a:r>
              <a:rPr spc="-60"/>
              <a:t> </a:t>
            </a:r>
            <a:r>
              <a:rPr spc="-195">
                <a:latin typeface="TH SarabunPSK"/>
                <a:cs typeface="TH SarabunPSK"/>
              </a:rPr>
              <a:t>10</a:t>
            </a:r>
            <a:r>
              <a:rPr spc="-195"/>
              <a:t>0</a:t>
            </a:r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1/15/2026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600" b="0" i="0">
                <a:solidFill>
                  <a:schemeClr val="tx1"/>
                </a:solidFill>
                <a:latin typeface="TH SarabunPSK"/>
                <a:cs typeface="TH SarabunPSK"/>
              </a:defRPr>
            </a:lvl1pPr>
          </a:lstStyle>
          <a:p>
            <a:pPr marL="38100">
              <a:lnSpc>
                <a:spcPts val="1775"/>
              </a:lnSpc>
            </a:pPr>
            <a:fld id="{81D60167-4931-47E6-BA6A-407CBD079E47}" type="slidenum">
              <a:rPr spc="-25" dirty="0"/>
              <a:t>‹#›</a:t>
            </a:fld>
            <a:endParaRPr spc="-25"/>
          </a:p>
        </p:txBody>
      </p:sp>
    </p:spTree>
    <p:extLst>
      <p:ext uri="{BB962C8B-B14F-4D97-AF65-F5344CB8AC3E}">
        <p14:creationId xmlns:p14="http://schemas.microsoft.com/office/powerpoint/2010/main" val="3817068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3D5E24E-108B-4B3E-AA94-12CFE693D2D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650716D0-35E2-4839-993E-6C35B6045A9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3983D301-2B36-4200-90B3-4CF3C3A3D1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E33B4F-9454-4B70-83BD-5A0CC0199EC4}" type="datetimeFigureOut">
              <a:rPr lang="en-US" smtClean="0"/>
              <a:t>1/15/2026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75C9FF00-A8BA-488C-BC0E-BBCD773479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BEE3530A-1664-4758-B85F-C9DAEA0082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F76A67-BFCB-477B-89DD-496DA41180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2528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0F31AFEE-78C1-544C-CC3E-8278EF92BE77}"/>
              </a:ext>
            </a:extLst>
          </p:cNvPr>
          <p:cNvSpPr/>
          <p:nvPr userDrawn="1"/>
        </p:nvSpPr>
        <p:spPr>
          <a:xfrm>
            <a:off x="9976513" y="6400801"/>
            <a:ext cx="2215487" cy="45719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AE876C51-0AF4-4989-AA73-FDA0BA469D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4D47B5BF-AA26-46AB-AA2E-A5966B21448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31D480BD-847B-4FB0-B746-C2759C3FF8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E33B4F-9454-4B70-83BD-5A0CC0199EC4}" type="datetimeFigureOut">
              <a:rPr lang="en-US" smtClean="0"/>
              <a:t>1/15/2026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C5350DDB-97FF-45A1-98B7-CDC3FF7810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6577F7E7-4F9C-46DD-8738-D76CA0694F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8800" y="6453660"/>
            <a:ext cx="2743200" cy="365125"/>
          </a:xfrm>
        </p:spPr>
        <p:txBody>
          <a:bodyPr/>
          <a:lstStyle/>
          <a:p>
            <a:fld id="{DBF76A67-BFCB-477B-89DD-496DA41180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6982854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5F028D5-0985-4CBA-A044-83D0C70A66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FF913771-4786-46F7-8DFC-76AA1F14B8A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4ED0456B-B9EE-497E-A698-83BB43B78D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E33B4F-9454-4B70-83BD-5A0CC0199EC4}" type="datetimeFigureOut">
              <a:rPr lang="en-US" smtClean="0"/>
              <a:t>1/15/2026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6A758C67-1167-4980-8600-624D3C82BF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11C2C9AC-0E90-4FDE-B40E-1BC2456E20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F76A67-BFCB-477B-89DD-496DA41180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07246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F7E52B5-6443-4ECE-B1F5-3837B255B5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B48786BD-4A35-4A86-9FB0-D20A0A74B94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178D66B3-4A8C-420E-997E-1D2FC12633A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438C545A-D865-4D37-83DA-9592D367C4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E33B4F-9454-4B70-83BD-5A0CC0199EC4}" type="datetimeFigureOut">
              <a:rPr lang="en-US" smtClean="0"/>
              <a:t>1/15/2026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00B80FF5-916A-4EEF-8B86-5A270063AD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A38B891C-8C75-499F-8F1F-E8BF11B88B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F76A67-BFCB-477B-89DD-496DA41180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933783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46716E0-C22D-48E8-A17A-EDD4E079A4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94FCAEA1-D480-48D6-841C-E0B0472CA60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4F5418EC-E007-4E0F-B731-FE13F427A96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C3D10FCF-AA29-45E8-80C8-CE19B6E61D9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DD7FB92B-A126-475B-ADE6-CB4F9E9A533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F72FA88F-9CB2-42E2-9A4E-2DF01A91A5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E33B4F-9454-4B70-83BD-5A0CC0199EC4}" type="datetimeFigureOut">
              <a:rPr lang="en-US" smtClean="0"/>
              <a:t>1/15/2026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F9B7DBE1-649C-4C13-8FF9-CA8069E3D6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FE248F61-611E-4190-AF0F-E18C5596A8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F76A67-BFCB-477B-89DD-496DA41180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513259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DDD597B-2047-452A-A6F0-C177679391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41766E11-BD54-43F0-A0E6-5CFF8C52BD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E33B4F-9454-4B70-83BD-5A0CC0199EC4}" type="datetimeFigureOut">
              <a:rPr lang="en-US" smtClean="0"/>
              <a:t>1/15/2026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ACC16218-A66B-49E9-A869-0643C820A0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B51C55E0-AB3F-4A37-A9EF-1CFB30B754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F76A67-BFCB-477B-89DD-496DA41180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880663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7456A59D-6640-46D8-BBFF-8A855C9100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E33B4F-9454-4B70-83BD-5A0CC0199EC4}" type="datetimeFigureOut">
              <a:rPr lang="en-US" smtClean="0"/>
              <a:t>1/15/2026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0F04B532-AC43-4B21-80FD-AA1A6C89D3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CEC9709E-5CC9-4B24-9555-E32F6E6FA5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F76A67-BFCB-477B-89DD-496DA41180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861693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A1C0A8B-1D5A-4CC8-879A-34F33624AD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42D5A473-40BF-45B6-AAAA-BD19BB5E66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8C428E46-96B8-4727-A47E-E380F234F11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19F52938-F89E-4858-AFC8-42B91EBC39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E33B4F-9454-4B70-83BD-5A0CC0199EC4}" type="datetimeFigureOut">
              <a:rPr lang="en-US" smtClean="0"/>
              <a:t>1/15/2026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76BDCC0B-8674-45C2-9BC5-141BF1328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00905AE8-A7B3-465E-81EE-87E09F2CFE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F76A67-BFCB-477B-89DD-496DA41180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178390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923A995-AB86-47AC-9FDA-28C1477DA9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0886F350-0ED8-49DB-B472-3992353CB69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50A96700-CD50-4174-B20A-00B0498B48D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3AEB5F13-D64F-47FB-8FF3-0692993C9A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E33B4F-9454-4B70-83BD-5A0CC0199EC4}" type="datetimeFigureOut">
              <a:rPr lang="en-US" smtClean="0"/>
              <a:t>1/15/2026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EFEC787A-77BE-4DDD-8FCB-87F92D54D3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2B5BA65E-186A-44B6-9D12-0D2C3E3A73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F76A67-BFCB-477B-89DD-496DA41180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165253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3804A0C-816A-45C3-915A-B8663D05AF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4DFAC23A-CB93-43C5-B09F-63A8AB55D2D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07A57CBC-FE88-4FA3-9E2E-7D1359DCC6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E33B4F-9454-4B70-83BD-5A0CC0199EC4}" type="datetimeFigureOut">
              <a:rPr lang="en-US" smtClean="0"/>
              <a:t>1/15/2026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93480712-92B9-4367-B114-B462514F1B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615040AE-7CF6-4445-8F3C-F2FDE67EC6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F76A67-BFCB-477B-89DD-496DA41180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924617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A7E09FE8-F029-4160-BF98-3318A57A3A4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80A8C005-AB18-4800-B11F-6C399A72BD3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86D152B7-9EF5-432E-8DB2-BEE40324A2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E33B4F-9454-4B70-83BD-5A0CC0199EC4}" type="datetimeFigureOut">
              <a:rPr lang="en-US" smtClean="0"/>
              <a:t>1/15/2026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B6E286E6-FE18-42CB-8181-A022296865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2BC2A53D-A678-4DE8-B367-240AD09FFE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F76A67-BFCB-477B-89DD-496DA41180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09291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slideLayout" Target="../slideLayouts/slideLayout5.xml"/><Relationship Id="rId7" Type="http://schemas.openxmlformats.org/officeDocument/2006/relationships/image" Target="../media/image2.png"/><Relationship Id="rId2" Type="http://schemas.openxmlformats.org/officeDocument/2006/relationships/slideLayout" Target="../slideLayouts/slideLayout4.xml"/><Relationship Id="rId1" Type="http://schemas.openxmlformats.org/officeDocument/2006/relationships/slideLayout" Target="../slideLayouts/slideLayout3.xml"/><Relationship Id="rId6" Type="http://schemas.openxmlformats.org/officeDocument/2006/relationships/theme" Target="../theme/theme2.xml"/><Relationship Id="rId11" Type="http://schemas.openxmlformats.org/officeDocument/2006/relationships/image" Target="../media/image6.png"/><Relationship Id="rId5" Type="http://schemas.openxmlformats.org/officeDocument/2006/relationships/slideLayout" Target="../slideLayouts/slideLayout7.xml"/><Relationship Id="rId10" Type="http://schemas.openxmlformats.org/officeDocument/2006/relationships/image" Target="../media/image5.png"/><Relationship Id="rId4" Type="http://schemas.openxmlformats.org/officeDocument/2006/relationships/slideLayout" Target="../slideLayouts/slideLayout6.xml"/><Relationship Id="rId9" Type="http://schemas.openxmlformats.org/officeDocument/2006/relationships/image" Target="../media/image4.pn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5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0.xml"/><Relationship Id="rId7" Type="http://schemas.openxmlformats.org/officeDocument/2006/relationships/slideLayout" Target="../slideLayouts/slideLayout14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9.xml"/><Relationship Id="rId1" Type="http://schemas.openxmlformats.org/officeDocument/2006/relationships/slideLayout" Target="../slideLayouts/slideLayout8.xml"/><Relationship Id="rId6" Type="http://schemas.openxmlformats.org/officeDocument/2006/relationships/slideLayout" Target="../slideLayouts/slideLayout13.xml"/><Relationship Id="rId11" Type="http://schemas.openxmlformats.org/officeDocument/2006/relationships/slideLayout" Target="../slideLayouts/slideLayout18.xml"/><Relationship Id="rId5" Type="http://schemas.openxmlformats.org/officeDocument/2006/relationships/slideLayout" Target="../slideLayouts/slideLayout12.xml"/><Relationship Id="rId10" Type="http://schemas.openxmlformats.org/officeDocument/2006/relationships/slideLayout" Target="../slideLayouts/slideLayout17.xml"/><Relationship Id="rId4" Type="http://schemas.openxmlformats.org/officeDocument/2006/relationships/slideLayout" Target="../slideLayouts/slideLayout11.xml"/><Relationship Id="rId9" Type="http://schemas.openxmlformats.org/officeDocument/2006/relationships/slideLayout" Target="../slideLayouts/slideLayout1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xmlns="" id="{E21C3B38-71CE-1833-2FE1-B7CC56FA2DC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99105" y="64928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fld id="{C787E290-76B0-4EA1-9FB1-BF333C18EEE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28999999-A6B5-9969-59DB-B0506DE20BB0}"/>
              </a:ext>
            </a:extLst>
          </p:cNvPr>
          <p:cNvSpPr/>
          <p:nvPr userDrawn="1"/>
        </p:nvSpPr>
        <p:spPr>
          <a:xfrm>
            <a:off x="-13648" y="-15861"/>
            <a:ext cx="11627893" cy="418052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Picture 2" descr="สำนักงานคณะกรรมการการพัฒนาระบบราชการ">
            <a:extLst>
              <a:ext uri="{FF2B5EF4-FFF2-40B4-BE49-F238E27FC236}">
                <a16:creationId xmlns:a16="http://schemas.microsoft.com/office/drawing/2014/main" xmlns="" id="{ECB6FAA8-29F3-C880-BCEE-1EB338D514F0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56345" y="31427"/>
            <a:ext cx="497291" cy="417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39695547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745" r:id="rId1"/>
    <p:sldLayoutId id="2147483746" r:id="rId2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7" name="bg object 17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0" y="12698"/>
            <a:ext cx="2432811" cy="304800"/>
          </a:xfrm>
          <a:prstGeom prst="rect">
            <a:avLst/>
          </a:prstGeom>
        </p:spPr>
      </p:pic>
      <p:pic>
        <p:nvPicPr>
          <p:cNvPr id="18" name="bg object 18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230124" y="143230"/>
            <a:ext cx="11740896" cy="795553"/>
          </a:xfrm>
          <a:prstGeom prst="rect">
            <a:avLst/>
          </a:prstGeom>
        </p:spPr>
      </p:pic>
      <p:sp>
        <p:nvSpPr>
          <p:cNvPr id="19" name="bg object 19"/>
          <p:cNvSpPr/>
          <p:nvPr/>
        </p:nvSpPr>
        <p:spPr>
          <a:xfrm>
            <a:off x="302513" y="177545"/>
            <a:ext cx="11600815" cy="655320"/>
          </a:xfrm>
          <a:custGeom>
            <a:avLst/>
            <a:gdLst/>
            <a:ahLst/>
            <a:cxnLst/>
            <a:rect l="l" t="t" r="r" b="b"/>
            <a:pathLst>
              <a:path w="11600815" h="655319">
                <a:moveTo>
                  <a:pt x="11365865" y="0"/>
                </a:moveTo>
                <a:lnTo>
                  <a:pt x="234823" y="0"/>
                </a:lnTo>
                <a:lnTo>
                  <a:pt x="187497" y="4771"/>
                </a:lnTo>
                <a:lnTo>
                  <a:pt x="143417" y="18456"/>
                </a:lnTo>
                <a:lnTo>
                  <a:pt x="103529" y="40109"/>
                </a:lnTo>
                <a:lnTo>
                  <a:pt x="68776" y="68786"/>
                </a:lnTo>
                <a:lnTo>
                  <a:pt x="40103" y="103540"/>
                </a:lnTo>
                <a:lnTo>
                  <a:pt x="18453" y="143428"/>
                </a:lnTo>
                <a:lnTo>
                  <a:pt x="4770" y="187504"/>
                </a:lnTo>
                <a:lnTo>
                  <a:pt x="0" y="234823"/>
                </a:lnTo>
                <a:lnTo>
                  <a:pt x="0" y="420496"/>
                </a:lnTo>
                <a:lnTo>
                  <a:pt x="4770" y="467815"/>
                </a:lnTo>
                <a:lnTo>
                  <a:pt x="18453" y="511891"/>
                </a:lnTo>
                <a:lnTo>
                  <a:pt x="40103" y="551779"/>
                </a:lnTo>
                <a:lnTo>
                  <a:pt x="68776" y="586533"/>
                </a:lnTo>
                <a:lnTo>
                  <a:pt x="103529" y="615210"/>
                </a:lnTo>
                <a:lnTo>
                  <a:pt x="143417" y="636863"/>
                </a:lnTo>
                <a:lnTo>
                  <a:pt x="187497" y="650548"/>
                </a:lnTo>
                <a:lnTo>
                  <a:pt x="234823" y="655319"/>
                </a:lnTo>
                <a:lnTo>
                  <a:pt x="11365865" y="655319"/>
                </a:lnTo>
                <a:lnTo>
                  <a:pt x="11413183" y="650548"/>
                </a:lnTo>
                <a:lnTo>
                  <a:pt x="11457259" y="636863"/>
                </a:lnTo>
                <a:lnTo>
                  <a:pt x="11497147" y="615210"/>
                </a:lnTo>
                <a:lnTo>
                  <a:pt x="11531901" y="586533"/>
                </a:lnTo>
                <a:lnTo>
                  <a:pt x="11560578" y="551779"/>
                </a:lnTo>
                <a:lnTo>
                  <a:pt x="11582231" y="511891"/>
                </a:lnTo>
                <a:lnTo>
                  <a:pt x="11595916" y="467815"/>
                </a:lnTo>
                <a:lnTo>
                  <a:pt x="11600688" y="420496"/>
                </a:lnTo>
                <a:lnTo>
                  <a:pt x="11600688" y="234823"/>
                </a:lnTo>
                <a:lnTo>
                  <a:pt x="11595916" y="187504"/>
                </a:lnTo>
                <a:lnTo>
                  <a:pt x="11582231" y="143428"/>
                </a:lnTo>
                <a:lnTo>
                  <a:pt x="11560578" y="103540"/>
                </a:lnTo>
                <a:lnTo>
                  <a:pt x="11531901" y="68786"/>
                </a:lnTo>
                <a:lnTo>
                  <a:pt x="11497147" y="40109"/>
                </a:lnTo>
                <a:lnTo>
                  <a:pt x="11457259" y="18456"/>
                </a:lnTo>
                <a:lnTo>
                  <a:pt x="11413183" y="4771"/>
                </a:lnTo>
                <a:lnTo>
                  <a:pt x="11365865" y="0"/>
                </a:lnTo>
                <a:close/>
              </a:path>
            </a:pathLst>
          </a:custGeom>
          <a:solidFill>
            <a:srgbClr val="6FAC4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bg object 20"/>
          <p:cNvSpPr/>
          <p:nvPr/>
        </p:nvSpPr>
        <p:spPr>
          <a:xfrm>
            <a:off x="302513" y="177545"/>
            <a:ext cx="11600815" cy="655320"/>
          </a:xfrm>
          <a:custGeom>
            <a:avLst/>
            <a:gdLst/>
            <a:ahLst/>
            <a:cxnLst/>
            <a:rect l="l" t="t" r="r" b="b"/>
            <a:pathLst>
              <a:path w="11600815" h="655319">
                <a:moveTo>
                  <a:pt x="0" y="234823"/>
                </a:moveTo>
                <a:lnTo>
                  <a:pt x="4770" y="187504"/>
                </a:lnTo>
                <a:lnTo>
                  <a:pt x="18453" y="143428"/>
                </a:lnTo>
                <a:lnTo>
                  <a:pt x="40103" y="103540"/>
                </a:lnTo>
                <a:lnTo>
                  <a:pt x="68776" y="68786"/>
                </a:lnTo>
                <a:lnTo>
                  <a:pt x="103529" y="40109"/>
                </a:lnTo>
                <a:lnTo>
                  <a:pt x="143417" y="18456"/>
                </a:lnTo>
                <a:lnTo>
                  <a:pt x="187497" y="4771"/>
                </a:lnTo>
                <a:lnTo>
                  <a:pt x="234823" y="0"/>
                </a:lnTo>
                <a:lnTo>
                  <a:pt x="11365865" y="0"/>
                </a:lnTo>
                <a:lnTo>
                  <a:pt x="11413183" y="4771"/>
                </a:lnTo>
                <a:lnTo>
                  <a:pt x="11457259" y="18456"/>
                </a:lnTo>
                <a:lnTo>
                  <a:pt x="11497147" y="40109"/>
                </a:lnTo>
                <a:lnTo>
                  <a:pt x="11531901" y="68786"/>
                </a:lnTo>
                <a:lnTo>
                  <a:pt x="11560578" y="103540"/>
                </a:lnTo>
                <a:lnTo>
                  <a:pt x="11582231" y="143428"/>
                </a:lnTo>
                <a:lnTo>
                  <a:pt x="11595916" y="187504"/>
                </a:lnTo>
                <a:lnTo>
                  <a:pt x="11600688" y="234823"/>
                </a:lnTo>
                <a:lnTo>
                  <a:pt x="11600688" y="420496"/>
                </a:lnTo>
                <a:lnTo>
                  <a:pt x="11595916" y="467815"/>
                </a:lnTo>
                <a:lnTo>
                  <a:pt x="11582231" y="511891"/>
                </a:lnTo>
                <a:lnTo>
                  <a:pt x="11560578" y="551779"/>
                </a:lnTo>
                <a:lnTo>
                  <a:pt x="11531901" y="586533"/>
                </a:lnTo>
                <a:lnTo>
                  <a:pt x="11497147" y="615210"/>
                </a:lnTo>
                <a:lnTo>
                  <a:pt x="11457259" y="636863"/>
                </a:lnTo>
                <a:lnTo>
                  <a:pt x="11413183" y="650548"/>
                </a:lnTo>
                <a:lnTo>
                  <a:pt x="11365865" y="655319"/>
                </a:lnTo>
                <a:lnTo>
                  <a:pt x="234823" y="655319"/>
                </a:lnTo>
                <a:lnTo>
                  <a:pt x="187497" y="650548"/>
                </a:lnTo>
                <a:lnTo>
                  <a:pt x="143417" y="636863"/>
                </a:lnTo>
                <a:lnTo>
                  <a:pt x="103529" y="615210"/>
                </a:lnTo>
                <a:lnTo>
                  <a:pt x="68776" y="586533"/>
                </a:lnTo>
                <a:lnTo>
                  <a:pt x="40103" y="551779"/>
                </a:lnTo>
                <a:lnTo>
                  <a:pt x="18453" y="511891"/>
                </a:lnTo>
                <a:lnTo>
                  <a:pt x="4770" y="467815"/>
                </a:lnTo>
                <a:lnTo>
                  <a:pt x="0" y="420496"/>
                </a:lnTo>
                <a:lnTo>
                  <a:pt x="0" y="234823"/>
                </a:lnTo>
                <a:close/>
              </a:path>
            </a:pathLst>
          </a:custGeom>
          <a:ln w="381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21" name="bg object 21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11132819" y="233172"/>
            <a:ext cx="644651" cy="542543"/>
          </a:xfrm>
          <a:prstGeom prst="rect">
            <a:avLst/>
          </a:prstGeom>
        </p:spPr>
      </p:pic>
      <p:pic>
        <p:nvPicPr>
          <p:cNvPr id="22" name="bg object 22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0" y="873249"/>
            <a:ext cx="12191999" cy="5984748"/>
          </a:xfrm>
          <a:prstGeom prst="rect">
            <a:avLst/>
          </a:prstGeom>
        </p:spPr>
      </p:pic>
      <p:sp>
        <p:nvSpPr>
          <p:cNvPr id="23" name="bg object 23"/>
          <p:cNvSpPr/>
          <p:nvPr/>
        </p:nvSpPr>
        <p:spPr>
          <a:xfrm>
            <a:off x="0" y="888491"/>
            <a:ext cx="12192000" cy="5969635"/>
          </a:xfrm>
          <a:custGeom>
            <a:avLst/>
            <a:gdLst/>
            <a:ahLst/>
            <a:cxnLst/>
            <a:rect l="l" t="t" r="r" b="b"/>
            <a:pathLst>
              <a:path w="12192000" h="5969634">
                <a:moveTo>
                  <a:pt x="12192000" y="0"/>
                </a:moveTo>
                <a:lnTo>
                  <a:pt x="0" y="0"/>
                </a:lnTo>
                <a:lnTo>
                  <a:pt x="0" y="5969508"/>
                </a:lnTo>
                <a:lnTo>
                  <a:pt x="12192000" y="5969508"/>
                </a:lnTo>
                <a:lnTo>
                  <a:pt x="1219200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bg object 24"/>
          <p:cNvSpPr/>
          <p:nvPr/>
        </p:nvSpPr>
        <p:spPr>
          <a:xfrm>
            <a:off x="397763" y="1467611"/>
            <a:ext cx="10231120" cy="5245735"/>
          </a:xfrm>
          <a:custGeom>
            <a:avLst/>
            <a:gdLst/>
            <a:ahLst/>
            <a:cxnLst/>
            <a:rect l="l" t="t" r="r" b="b"/>
            <a:pathLst>
              <a:path w="10231120" h="5245734">
                <a:moveTo>
                  <a:pt x="9862058" y="0"/>
                </a:moveTo>
                <a:lnTo>
                  <a:pt x="368554" y="0"/>
                </a:lnTo>
                <a:lnTo>
                  <a:pt x="322324" y="2870"/>
                </a:lnTo>
                <a:lnTo>
                  <a:pt x="277807" y="11253"/>
                </a:lnTo>
                <a:lnTo>
                  <a:pt x="235350" y="24803"/>
                </a:lnTo>
                <a:lnTo>
                  <a:pt x="195296" y="43175"/>
                </a:lnTo>
                <a:lnTo>
                  <a:pt x="157992" y="66023"/>
                </a:lnTo>
                <a:lnTo>
                  <a:pt x="123784" y="93002"/>
                </a:lnTo>
                <a:lnTo>
                  <a:pt x="93015" y="123768"/>
                </a:lnTo>
                <a:lnTo>
                  <a:pt x="66033" y="157976"/>
                </a:lnTo>
                <a:lnTo>
                  <a:pt x="43182" y="195279"/>
                </a:lnTo>
                <a:lnTo>
                  <a:pt x="24808" y="235334"/>
                </a:lnTo>
                <a:lnTo>
                  <a:pt x="11256" y="277795"/>
                </a:lnTo>
                <a:lnTo>
                  <a:pt x="2871" y="322316"/>
                </a:lnTo>
                <a:lnTo>
                  <a:pt x="0" y="368553"/>
                </a:lnTo>
                <a:lnTo>
                  <a:pt x="0" y="4877054"/>
                </a:lnTo>
                <a:lnTo>
                  <a:pt x="2871" y="4923283"/>
                </a:lnTo>
                <a:lnTo>
                  <a:pt x="11256" y="4967800"/>
                </a:lnTo>
                <a:lnTo>
                  <a:pt x="24808" y="5010257"/>
                </a:lnTo>
                <a:lnTo>
                  <a:pt x="43182" y="5050311"/>
                </a:lnTo>
                <a:lnTo>
                  <a:pt x="66033" y="5087615"/>
                </a:lnTo>
                <a:lnTo>
                  <a:pt x="93015" y="5121823"/>
                </a:lnTo>
                <a:lnTo>
                  <a:pt x="123784" y="5152592"/>
                </a:lnTo>
                <a:lnTo>
                  <a:pt x="157992" y="5179574"/>
                </a:lnTo>
                <a:lnTo>
                  <a:pt x="195296" y="5202425"/>
                </a:lnTo>
                <a:lnTo>
                  <a:pt x="235350" y="5220799"/>
                </a:lnTo>
                <a:lnTo>
                  <a:pt x="277807" y="5234351"/>
                </a:lnTo>
                <a:lnTo>
                  <a:pt x="322324" y="5242736"/>
                </a:lnTo>
                <a:lnTo>
                  <a:pt x="368554" y="5245608"/>
                </a:lnTo>
                <a:lnTo>
                  <a:pt x="9862058" y="5245608"/>
                </a:lnTo>
                <a:lnTo>
                  <a:pt x="9908295" y="5242736"/>
                </a:lnTo>
                <a:lnTo>
                  <a:pt x="9952816" y="5234351"/>
                </a:lnTo>
                <a:lnTo>
                  <a:pt x="9995277" y="5220799"/>
                </a:lnTo>
                <a:lnTo>
                  <a:pt x="10035332" y="5202425"/>
                </a:lnTo>
                <a:lnTo>
                  <a:pt x="10072635" y="5179574"/>
                </a:lnTo>
                <a:lnTo>
                  <a:pt x="10106843" y="5152592"/>
                </a:lnTo>
                <a:lnTo>
                  <a:pt x="10137609" y="5121823"/>
                </a:lnTo>
                <a:lnTo>
                  <a:pt x="10164588" y="5087615"/>
                </a:lnTo>
                <a:lnTo>
                  <a:pt x="10187436" y="5050311"/>
                </a:lnTo>
                <a:lnTo>
                  <a:pt x="10205808" y="5010257"/>
                </a:lnTo>
                <a:lnTo>
                  <a:pt x="10219358" y="4967800"/>
                </a:lnTo>
                <a:lnTo>
                  <a:pt x="10227741" y="4923283"/>
                </a:lnTo>
                <a:lnTo>
                  <a:pt x="10230612" y="4877054"/>
                </a:lnTo>
                <a:lnTo>
                  <a:pt x="10230612" y="368553"/>
                </a:lnTo>
                <a:lnTo>
                  <a:pt x="10227741" y="322316"/>
                </a:lnTo>
                <a:lnTo>
                  <a:pt x="10219358" y="277795"/>
                </a:lnTo>
                <a:lnTo>
                  <a:pt x="10205808" y="235334"/>
                </a:lnTo>
                <a:lnTo>
                  <a:pt x="10187436" y="195279"/>
                </a:lnTo>
                <a:lnTo>
                  <a:pt x="10164588" y="157976"/>
                </a:lnTo>
                <a:lnTo>
                  <a:pt x="10137609" y="123768"/>
                </a:lnTo>
                <a:lnTo>
                  <a:pt x="10106843" y="93002"/>
                </a:lnTo>
                <a:lnTo>
                  <a:pt x="10072635" y="66023"/>
                </a:lnTo>
                <a:lnTo>
                  <a:pt x="10035332" y="43175"/>
                </a:lnTo>
                <a:lnTo>
                  <a:pt x="9995277" y="24803"/>
                </a:lnTo>
                <a:lnTo>
                  <a:pt x="9952816" y="11253"/>
                </a:lnTo>
                <a:lnTo>
                  <a:pt x="9908295" y="2870"/>
                </a:lnTo>
                <a:lnTo>
                  <a:pt x="9862058" y="0"/>
                </a:lnTo>
                <a:close/>
              </a:path>
            </a:pathLst>
          </a:custGeom>
          <a:solidFill>
            <a:srgbClr val="E1EFD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449986" y="225298"/>
            <a:ext cx="10688955" cy="4521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800" b="1" i="0">
                <a:solidFill>
                  <a:schemeClr val="tx1"/>
                </a:solidFill>
                <a:latin typeface="TH SarabunIT๙"/>
                <a:cs typeface="TH SarabunIT๙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625246" y="3209290"/>
            <a:ext cx="6337300" cy="138683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350" b="1" i="0">
                <a:solidFill>
                  <a:schemeClr val="tx1"/>
                </a:solidFill>
                <a:latin typeface="TH SarabunIT๙"/>
                <a:cs typeface="TH SarabunIT๙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10477627" y="6466966"/>
            <a:ext cx="1164590" cy="41655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800" b="1" i="0">
                <a:solidFill>
                  <a:schemeClr val="bg1"/>
                </a:solidFill>
                <a:latin typeface="TH SarabunIT๙"/>
                <a:cs typeface="TH SarabunIT๙"/>
              </a:defRPr>
            </a:lvl1pPr>
          </a:lstStyle>
          <a:p>
            <a:pPr marL="12700">
              <a:lnSpc>
                <a:spcPts val="3035"/>
              </a:lnSpc>
            </a:pPr>
            <a:r>
              <a:t>ร้อยละ</a:t>
            </a:r>
            <a:r>
              <a:rPr spc="-60"/>
              <a:t> </a:t>
            </a:r>
            <a:r>
              <a:rPr spc="-195">
                <a:latin typeface="TH SarabunPSK"/>
                <a:cs typeface="TH SarabunPSK"/>
              </a:rPr>
              <a:t>10</a:t>
            </a:r>
            <a:r>
              <a:rPr spc="-195"/>
              <a:t>0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1/15/2026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11866498" y="6544081"/>
            <a:ext cx="235584" cy="2489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600" b="0" i="0">
                <a:solidFill>
                  <a:schemeClr val="tx1"/>
                </a:solidFill>
                <a:latin typeface="TH SarabunPSK"/>
                <a:cs typeface="TH SarabunPSK"/>
              </a:defRPr>
            </a:lvl1pPr>
          </a:lstStyle>
          <a:p>
            <a:pPr marL="38100">
              <a:lnSpc>
                <a:spcPts val="1775"/>
              </a:lnSpc>
            </a:pPr>
            <a:fld id="{81D60167-4931-47E6-BA6A-407CBD079E47}" type="slidenum">
              <a:rPr spc="-25" dirty="0"/>
              <a:t>‹#›</a:t>
            </a:fld>
            <a:endParaRPr spc="-25"/>
          </a:p>
        </p:txBody>
      </p:sp>
    </p:spTree>
    <p:extLst>
      <p:ext uri="{BB962C8B-B14F-4D97-AF65-F5344CB8AC3E}">
        <p14:creationId xmlns:p14="http://schemas.microsoft.com/office/powerpoint/2010/main" val="14548528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62" r:id="rId1"/>
    <p:sldLayoutId id="2147483863" r:id="rId2"/>
    <p:sldLayoutId id="2147483864" r:id="rId3"/>
    <p:sldLayoutId id="2147483865" r:id="rId4"/>
    <p:sldLayoutId id="2147483866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1F8182F4-E9CA-4398-AA44-82F229C24B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B38D8A1C-D96B-4928-B1F1-5E7AD751808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2FDC11D1-3B1E-4F5A-A720-016269119D1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E33B4F-9454-4B70-83BD-5A0CC0199EC4}" type="datetimeFigureOut">
              <a:rPr lang="en-US" smtClean="0"/>
              <a:t>1/15/2026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F4B7520-C4B3-4F9F-89F5-563AFEA75EC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E40CEAD9-9CFB-4167-873C-B5AAD2708F6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F76A67-BFCB-477B-89DD-496DA411800D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B0241458-DC69-5515-E280-2BD857122E34}"/>
              </a:ext>
            </a:extLst>
          </p:cNvPr>
          <p:cNvSpPr/>
          <p:nvPr userDrawn="1"/>
        </p:nvSpPr>
        <p:spPr>
          <a:xfrm>
            <a:off x="0" y="0"/>
            <a:ext cx="10878207" cy="394764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Picture 2" descr="สำนักงานคณะกรรมการการพัฒนาระบบราชการ">
            <a:extLst>
              <a:ext uri="{FF2B5EF4-FFF2-40B4-BE49-F238E27FC236}">
                <a16:creationId xmlns:a16="http://schemas.microsoft.com/office/drawing/2014/main" xmlns="" id="{41E63BC2-B414-047E-FCC2-B58A37C058EC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62813" y="11992"/>
            <a:ext cx="497291" cy="417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645600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07" r:id="rId1"/>
    <p:sldLayoutId id="2147483908" r:id="rId2"/>
    <p:sldLayoutId id="2147483909" r:id="rId3"/>
    <p:sldLayoutId id="2147483910" r:id="rId4"/>
    <p:sldLayoutId id="2147483911" r:id="rId5"/>
    <p:sldLayoutId id="2147483912" r:id="rId6"/>
    <p:sldLayoutId id="2147483913" r:id="rId7"/>
    <p:sldLayoutId id="2147483914" r:id="rId8"/>
    <p:sldLayoutId id="2147483915" r:id="rId9"/>
    <p:sldLayoutId id="2147483916" r:id="rId10"/>
    <p:sldLayoutId id="214748391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TH SarabunPSK" panose="020B0500040200020003" pitchFamily="34" charset="-34"/>
          <a:ea typeface="+mj-ea"/>
          <a:cs typeface="TH SarabunPSK" panose="020B0500040200020003" pitchFamily="34" charset="-34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TH SarabunPSK" panose="020B0500040200020003" pitchFamily="34" charset="-34"/>
          <a:ea typeface="+mn-ea"/>
          <a:cs typeface="TH SarabunPSK" panose="020B0500040200020003" pitchFamily="34" charset="-34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TH SarabunPSK" panose="020B0500040200020003" pitchFamily="34" charset="-34"/>
          <a:ea typeface="+mn-ea"/>
          <a:cs typeface="TH SarabunPSK" panose="020B0500040200020003" pitchFamily="34" charset="-34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TH SarabunPSK" panose="020B0500040200020003" pitchFamily="34" charset="-34"/>
          <a:ea typeface="+mn-ea"/>
          <a:cs typeface="TH SarabunPSK" panose="020B0500040200020003" pitchFamily="34" charset="-34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TH SarabunPSK" panose="020B0500040200020003" pitchFamily="34" charset="-34"/>
          <a:ea typeface="+mn-ea"/>
          <a:cs typeface="TH SarabunPSK" panose="020B0500040200020003" pitchFamily="34" charset="-34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TH SarabunPSK" panose="020B0500040200020003" pitchFamily="34" charset="-34"/>
          <a:ea typeface="+mn-ea"/>
          <a:cs typeface="TH SarabunPSK" panose="020B0500040200020003" pitchFamily="34" charset="-34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 xmlns="">
        <p15:guide id="1" orient="horz" pos="2160">
          <p15:clr>
            <a:srgbClr val="F26B43"/>
          </p15:clr>
        </p15:guide>
        <p15:guide id="2" pos="38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11" Type="http://schemas.openxmlformats.org/officeDocument/2006/relationships/image" Target="../media/image15.png"/><Relationship Id="rId5" Type="http://schemas.openxmlformats.org/officeDocument/2006/relationships/image" Target="../media/image9.png"/><Relationship Id="rId10" Type="http://schemas.openxmlformats.org/officeDocument/2006/relationships/image" Target="../media/image14.png"/><Relationship Id="rId4" Type="http://schemas.openxmlformats.org/officeDocument/2006/relationships/image" Target="../media/image8.png"/><Relationship Id="rId9" Type="http://schemas.openxmlformats.org/officeDocument/2006/relationships/image" Target="../media/image1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9.xml"/><Relationship Id="rId5" Type="http://schemas.openxmlformats.org/officeDocument/2006/relationships/hyperlink" Target="https://www.nesdc.go.th/download/document/NSCR/NS67_Book.pdf" TargetMode="External"/><Relationship Id="rId4" Type="http://schemas.openxmlformats.org/officeDocument/2006/relationships/hyperlink" Target="https://www.nesdc.go.th/download/document/NSCR/Masterplan2566-2580.pdf" TargetMode="Externa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9.xml"/><Relationship Id="rId6" Type="http://schemas.openxmlformats.org/officeDocument/2006/relationships/hyperlink" Target="https://www.nesdc.go.th/download/document/NSCR/NS67_Book.pdf" TargetMode="External"/><Relationship Id="rId5" Type="http://schemas.openxmlformats.org/officeDocument/2006/relationships/hyperlink" Target="https://www.nesdc.go.th/download/document/NSCR/Masterplan2566-2580.pdf" TargetMode="External"/><Relationship Id="rId4" Type="http://schemas.openxmlformats.org/officeDocument/2006/relationships/image" Target="../media/image19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9.xml"/><Relationship Id="rId5" Type="http://schemas.openxmlformats.org/officeDocument/2006/relationships/hyperlink" Target="https://www.nesdc.go.th/download/document/NSCR/NS67_Book.pdf" TargetMode="External"/><Relationship Id="rId4" Type="http://schemas.openxmlformats.org/officeDocument/2006/relationships/hyperlink" Target="https://www.nesdc.go.th/download/document/NSCR/Masterplan2566-2580.pdf" TargetMode="Externa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esdc.go.th/download/document/NSCR/NS67_Book.pdf" TargetMode="External"/><Relationship Id="rId2" Type="http://schemas.openxmlformats.org/officeDocument/2006/relationships/hyperlink" Target="https://www.nesdc.go.th/article_attach/article_file_20230307173847.pdf" TargetMode="Externa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2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9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9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9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9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9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hyperlink" Target="https://www.dga.or.th/policy-standard/policy-regulation/dg-readiness-survey/" TargetMode="External"/><Relationship Id="rId1" Type="http://schemas.openxmlformats.org/officeDocument/2006/relationships/slideLayout" Target="../slideLayouts/slideLayout9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hyperlink" Target="https://www.dga.or.th/policy-standard/policy-regulation/dg-readiness-survey/" TargetMode="External"/><Relationship Id="rId1" Type="http://schemas.openxmlformats.org/officeDocument/2006/relationships/slideLayout" Target="../slideLayouts/slideLayout9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Rectangle 58">
            <a:extLst>
              <a:ext uri="{FF2B5EF4-FFF2-40B4-BE49-F238E27FC236}">
                <a16:creationId xmlns="" xmlns:a16="http://schemas.microsoft.com/office/drawing/2014/main" id="{C2EC05C2-AC68-47F5-863D-7B96517A1D54}"/>
              </a:ext>
            </a:extLst>
          </p:cNvPr>
          <p:cNvSpPr/>
          <p:nvPr/>
        </p:nvSpPr>
        <p:spPr>
          <a:xfrm>
            <a:off x="13646" y="1886075"/>
            <a:ext cx="12192000" cy="276913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5" name="Rectangle 114"/>
          <p:cNvSpPr/>
          <p:nvPr/>
        </p:nvSpPr>
        <p:spPr>
          <a:xfrm>
            <a:off x="-20480" y="-23716"/>
            <a:ext cx="11627893" cy="55046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-13648" y="6400800"/>
            <a:ext cx="12219294" cy="470847"/>
            <a:chOff x="-13648" y="6400800"/>
            <a:chExt cx="12219294" cy="470847"/>
          </a:xfrm>
        </p:grpSpPr>
        <p:sp>
          <p:nvSpPr>
            <p:cNvPr id="6" name="Rectangle 5">
              <a:extLst>
                <a:ext uri="{FF2B5EF4-FFF2-40B4-BE49-F238E27FC236}">
                  <a16:creationId xmlns="" xmlns:a16="http://schemas.microsoft.com/office/drawing/2014/main" id="{99731E13-D5F2-41FB-ABFE-F220E9B05DDC}"/>
                </a:ext>
              </a:extLst>
            </p:cNvPr>
            <p:cNvSpPr/>
            <p:nvPr/>
          </p:nvSpPr>
          <p:spPr>
            <a:xfrm>
              <a:off x="9976513" y="6400800"/>
              <a:ext cx="2229133" cy="470847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5" name="Rectangle 4"/>
            <p:cNvSpPr/>
            <p:nvPr/>
          </p:nvSpPr>
          <p:spPr>
            <a:xfrm>
              <a:off x="-13648" y="6482242"/>
              <a:ext cx="11627893" cy="389405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63" name="TextBox 62"/>
          <p:cNvSpPr txBox="1"/>
          <p:nvPr/>
        </p:nvSpPr>
        <p:spPr>
          <a:xfrm>
            <a:off x="60379" y="2116481"/>
            <a:ext cx="1208607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203864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รายละเอียด</a:t>
            </a:r>
            <a:r>
              <a:rPr kumimoji="0" lang="th-TH" sz="3600" b="1" i="0" u="none" strike="noStrike" kern="1200" cap="none" spc="0" normalizeH="0" baseline="0" noProof="0" dirty="0">
                <a:ln>
                  <a:noFill/>
                </a:ln>
                <a:solidFill>
                  <a:srgbClr val="203864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ตัวชี้วัดในการประเมินส่วนราชการ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3600" b="1" i="0" u="none" strike="noStrike" kern="1200" cap="none" spc="0" normalizeH="0" baseline="0" noProof="0" dirty="0">
                <a:ln>
                  <a:noFill/>
                </a:ln>
                <a:solidFill>
                  <a:srgbClr val="203864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ตามมาตรการปรับปรุงประสิทธิภาพในการปฏิบัติราชการ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3600" b="1" i="0" u="none" strike="noStrike" kern="1200" cap="none" spc="0" normalizeH="0" baseline="0" noProof="0" dirty="0">
                <a:ln>
                  <a:noFill/>
                </a:ln>
                <a:solidFill>
                  <a:srgbClr val="203864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ประจำปีงบประมาณ พ.ศ. 256</a:t>
            </a:r>
            <a:r>
              <a:rPr kumimoji="0" 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203864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9 - 2570</a:t>
            </a:r>
            <a:endParaRPr kumimoji="0" lang="th-TH" sz="3600" b="1" i="0" u="none" strike="noStrike" kern="1200" cap="none" spc="0" normalizeH="0" baseline="0" noProof="0" dirty="0">
              <a:ln>
                <a:noFill/>
              </a:ln>
              <a:solidFill>
                <a:srgbClr val="203864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h-TH" sz="3600" b="1" dirty="0" smtClean="0">
                <a:solidFill>
                  <a:srgbClr val="203864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กรมหม่อนไหม</a:t>
            </a:r>
            <a:endParaRPr kumimoji="0" lang="th-TH" sz="3600" b="1" i="0" u="none" strike="noStrike" kern="1200" cap="none" spc="0" normalizeH="0" baseline="0" noProof="0" dirty="0">
              <a:ln>
                <a:noFill/>
              </a:ln>
              <a:solidFill>
                <a:srgbClr val="203864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</p:txBody>
      </p:sp>
      <p:sp>
        <p:nvSpPr>
          <p:cNvPr id="8" name="สี่เหลี่ยมผืนผ้า 7"/>
          <p:cNvSpPr/>
          <p:nvPr/>
        </p:nvSpPr>
        <p:spPr>
          <a:xfrm>
            <a:off x="0" y="-23716"/>
            <a:ext cx="12192000" cy="550460"/>
          </a:xfrm>
          <a:prstGeom prst="rect">
            <a:avLst/>
          </a:prstGeom>
          <a:solidFill>
            <a:schemeClr val="bg1"/>
          </a:solidFill>
        </p:spPr>
        <p:txBody>
          <a:bodyPr wrap="square" rtlCol="0" anchor="ctr">
            <a:spAutoFit/>
          </a:bodyPr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th-TH" sz="1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8280012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/>
          <p:nvPr/>
        </p:nvSpPr>
        <p:spPr>
          <a:xfrm>
            <a:off x="722376" y="1390709"/>
            <a:ext cx="9874250" cy="455930"/>
          </a:xfrm>
          <a:custGeom>
            <a:avLst/>
            <a:gdLst/>
            <a:ahLst/>
            <a:cxnLst/>
            <a:rect l="l" t="t" r="r" b="b"/>
            <a:pathLst>
              <a:path w="9874250" h="455930">
                <a:moveTo>
                  <a:pt x="9873996" y="0"/>
                </a:moveTo>
                <a:lnTo>
                  <a:pt x="0" y="0"/>
                </a:lnTo>
                <a:lnTo>
                  <a:pt x="0" y="455675"/>
                </a:lnTo>
                <a:lnTo>
                  <a:pt x="9873996" y="455675"/>
                </a:lnTo>
                <a:lnTo>
                  <a:pt x="9873996" y="0"/>
                </a:lnTo>
                <a:close/>
              </a:path>
            </a:pathLst>
          </a:custGeom>
          <a:solidFill>
            <a:srgbClr val="FFF1CC"/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133345" y="1385776"/>
            <a:ext cx="6277548" cy="44307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h-TH" sz="2800" b="1" kern="0" dirty="0" smtClean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การ</a:t>
            </a:r>
            <a:r>
              <a:rPr kumimoji="0" lang="th-TH" sz="2800" b="1" i="0" u="none" strike="noStrike" kern="0" cap="none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 pitchFamily="34" charset="-34"/>
                <a:ea typeface="+mn-ea"/>
                <a:cs typeface="TH SarabunPSK" pitchFamily="34" charset="-34"/>
              </a:rPr>
              <a:t>ประเมินประสิทธิผลการ</a:t>
            </a:r>
            <a:r>
              <a:rPr kumimoji="0" lang="th-TH" sz="2800" b="1" i="0" u="none" strike="noStrike" kern="0" cap="none" normalizeH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 pitchFamily="34" charset="-34"/>
                <a:ea typeface="+mn-ea"/>
                <a:cs typeface="TH SarabunPSK" pitchFamily="34" charset="-34"/>
              </a:rPr>
              <a:t>ดำเนินงาน</a:t>
            </a:r>
            <a:r>
              <a:rPr kumimoji="0" sz="2800" b="1" i="0" u="none" strike="noStrike" kern="0" cap="none" normalizeH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 pitchFamily="34" charset="-34"/>
                <a:ea typeface="+mn-ea"/>
                <a:cs typeface="TH SarabunPSK" pitchFamily="34" charset="-34"/>
              </a:rPr>
              <a:t> </a:t>
            </a:r>
            <a:r>
              <a:rPr kumimoji="0" sz="2400" b="1" i="0" u="none" strike="noStrike" kern="0" cap="none" normalizeH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 pitchFamily="34" charset="-34"/>
                <a:ea typeface="+mn-ea"/>
                <a:cs typeface="TH SarabunPSK" pitchFamily="34" charset="-34"/>
              </a:rPr>
              <a:t>(Performance Base)</a:t>
            </a:r>
            <a:endParaRPr kumimoji="0" sz="2400" b="0" i="0" u="none" strike="noStrike" kern="0" cap="none" normalizeH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PSK" pitchFamily="34" charset="-34"/>
              <a:ea typeface="+mn-ea"/>
              <a:cs typeface="TH SarabunPSK" pitchFamily="34" charset="-34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10189464" y="1438891"/>
            <a:ext cx="1739264" cy="349250"/>
          </a:xfrm>
          <a:custGeom>
            <a:avLst/>
            <a:gdLst/>
            <a:ahLst/>
            <a:cxnLst/>
            <a:rect l="l" t="t" r="r" b="b"/>
            <a:pathLst>
              <a:path w="1739265" h="349250">
                <a:moveTo>
                  <a:pt x="1680717" y="0"/>
                </a:moveTo>
                <a:lnTo>
                  <a:pt x="58165" y="0"/>
                </a:lnTo>
                <a:lnTo>
                  <a:pt x="35522" y="4570"/>
                </a:lnTo>
                <a:lnTo>
                  <a:pt x="17033" y="17033"/>
                </a:lnTo>
                <a:lnTo>
                  <a:pt x="4570" y="35522"/>
                </a:lnTo>
                <a:lnTo>
                  <a:pt x="0" y="58165"/>
                </a:lnTo>
                <a:lnTo>
                  <a:pt x="0" y="290830"/>
                </a:lnTo>
                <a:lnTo>
                  <a:pt x="4570" y="313473"/>
                </a:lnTo>
                <a:lnTo>
                  <a:pt x="17033" y="331962"/>
                </a:lnTo>
                <a:lnTo>
                  <a:pt x="35522" y="344425"/>
                </a:lnTo>
                <a:lnTo>
                  <a:pt x="58165" y="348996"/>
                </a:lnTo>
                <a:lnTo>
                  <a:pt x="1680717" y="348996"/>
                </a:lnTo>
                <a:lnTo>
                  <a:pt x="1703361" y="344425"/>
                </a:lnTo>
                <a:lnTo>
                  <a:pt x="1721850" y="331962"/>
                </a:lnTo>
                <a:lnTo>
                  <a:pt x="1734313" y="313473"/>
                </a:lnTo>
                <a:lnTo>
                  <a:pt x="1738883" y="290830"/>
                </a:lnTo>
                <a:lnTo>
                  <a:pt x="1738883" y="58165"/>
                </a:lnTo>
                <a:lnTo>
                  <a:pt x="1734313" y="35522"/>
                </a:lnTo>
                <a:lnTo>
                  <a:pt x="1721850" y="17033"/>
                </a:lnTo>
                <a:lnTo>
                  <a:pt x="1703361" y="4570"/>
                </a:lnTo>
                <a:lnTo>
                  <a:pt x="1680717" y="0"/>
                </a:lnTo>
                <a:close/>
              </a:path>
            </a:pathLst>
          </a:custGeom>
          <a:solidFill>
            <a:srgbClr val="EC7C30"/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0544682" y="1361929"/>
            <a:ext cx="1029969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800" b="1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ร้อยละ</a:t>
            </a:r>
            <a:r>
              <a:rPr kumimoji="0" sz="2800" b="1" i="0" u="none" strike="noStrike" kern="0" cap="none" spc="-6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 </a:t>
            </a:r>
            <a:r>
              <a:rPr kumimoji="0" sz="2800" b="1" i="0" u="none" strike="noStrike" kern="0" cap="none" spc="-18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70</a:t>
            </a:r>
            <a:endParaRPr kumimoji="0" sz="2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539292" y="285437"/>
            <a:ext cx="10283190" cy="42062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650" b="1" i="0" u="none" strike="noStrike" kern="0" cap="none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การประเมินผลการปฏิบัติราชการของ</a:t>
            </a:r>
            <a:r>
              <a:rPr kumimoji="0" lang="th-TH" sz="2650" b="1" i="0" u="none" strike="noStrike" kern="0" cap="none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 กรมหม่อนไหม </a:t>
            </a:r>
            <a:r>
              <a:rPr kumimoji="0" lang="th-TH" sz="2650" b="1" i="0" u="none" strike="noStrike" kern="0" cap="none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ประจำปีงบประมาณ พ.ศ.</a:t>
            </a:r>
            <a:r>
              <a:rPr kumimoji="0" sz="2650" b="1" i="0" u="none" strike="noStrike" kern="0" cap="none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 </a:t>
            </a:r>
            <a:r>
              <a:rPr kumimoji="0" sz="2650" b="1" i="0" u="none" strike="noStrike" kern="0" cap="none" normalizeH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256</a:t>
            </a:r>
            <a:r>
              <a:rPr kumimoji="0" lang="th-TH" sz="2650" b="1" i="0" u="none" strike="noStrike" kern="0" cap="none" normalizeH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9 - 2570</a:t>
            </a:r>
            <a:endParaRPr kumimoji="0" sz="2650" b="0" i="0" u="none" strike="noStrike" kern="0" cap="none" normalizeH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PSK"/>
              <a:ea typeface="+mn-ea"/>
              <a:cs typeface="TH SarabunPSK"/>
            </a:endParaRPr>
          </a:p>
        </p:txBody>
      </p:sp>
      <p:grpSp>
        <p:nvGrpSpPr>
          <p:cNvPr id="15" name="object 15"/>
          <p:cNvGrpSpPr/>
          <p:nvPr/>
        </p:nvGrpSpPr>
        <p:grpSpPr>
          <a:xfrm>
            <a:off x="281940" y="809231"/>
            <a:ext cx="2577465" cy="742315"/>
            <a:chOff x="281940" y="809231"/>
            <a:chExt cx="2577465" cy="742315"/>
          </a:xfrm>
        </p:grpSpPr>
        <p:pic>
          <p:nvPicPr>
            <p:cNvPr id="16" name="object 1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73380" y="911301"/>
              <a:ext cx="2485644" cy="448106"/>
            </a:xfrm>
            <a:prstGeom prst="rect">
              <a:avLst/>
            </a:prstGeom>
          </p:spPr>
        </p:pic>
        <p:pic>
          <p:nvPicPr>
            <p:cNvPr id="17" name="object 1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81940" y="809231"/>
              <a:ext cx="2506980" cy="742200"/>
            </a:xfrm>
            <a:prstGeom prst="rect">
              <a:avLst/>
            </a:prstGeom>
          </p:spPr>
        </p:pic>
      </p:grpSp>
      <p:sp>
        <p:nvSpPr>
          <p:cNvPr id="18" name="object 18"/>
          <p:cNvSpPr txBox="1"/>
          <p:nvPr/>
        </p:nvSpPr>
        <p:spPr>
          <a:xfrm>
            <a:off x="426719" y="926591"/>
            <a:ext cx="2383790" cy="334002"/>
          </a:xfrm>
          <a:prstGeom prst="rect">
            <a:avLst/>
          </a:prstGeom>
          <a:solidFill>
            <a:srgbClr val="D9D9D9"/>
          </a:solidFill>
        </p:spPr>
        <p:txBody>
          <a:bodyPr vert="horz" wrap="square" lIns="0" tIns="0" rIns="0" bIns="0" rtlCol="0">
            <a:spAutoFit/>
          </a:bodyPr>
          <a:lstStyle/>
          <a:p>
            <a:pPr marL="90805" marR="0" lvl="0" indent="0" algn="l" defTabSz="914400" rtl="0" eaLnBrk="1" fontAlgn="auto" latinLnBrk="0" hangingPunct="1">
              <a:lnSpc>
                <a:spcPts val="262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400" b="1" i="0" u="none" strike="noStrike" kern="0" cap="none" normalizeH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องค์ประกอบการประเมิน</a:t>
            </a:r>
            <a:endParaRPr kumimoji="0" sz="2400" b="0" i="0" u="none" strike="noStrike" kern="0" cap="none" normalizeH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IT๙"/>
              <a:ea typeface="+mn-ea"/>
              <a:cs typeface="TH SarabunIT๙"/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518766" y="1355588"/>
            <a:ext cx="469321" cy="477266"/>
          </a:xfrm>
          <a:custGeom>
            <a:avLst/>
            <a:gdLst/>
            <a:ahLst/>
            <a:cxnLst/>
            <a:rect l="l" t="t" r="r" b="b"/>
            <a:pathLst>
              <a:path w="567055" h="567055">
                <a:moveTo>
                  <a:pt x="283464" y="0"/>
                </a:moveTo>
                <a:lnTo>
                  <a:pt x="237484" y="3709"/>
                </a:lnTo>
                <a:lnTo>
                  <a:pt x="193867" y="14447"/>
                </a:lnTo>
                <a:lnTo>
                  <a:pt x="153195" y="31632"/>
                </a:lnTo>
                <a:lnTo>
                  <a:pt x="116053" y="54681"/>
                </a:lnTo>
                <a:lnTo>
                  <a:pt x="83024" y="83010"/>
                </a:lnTo>
                <a:lnTo>
                  <a:pt x="54692" y="116037"/>
                </a:lnTo>
                <a:lnTo>
                  <a:pt x="31639" y="153179"/>
                </a:lnTo>
                <a:lnTo>
                  <a:pt x="14451" y="193852"/>
                </a:lnTo>
                <a:lnTo>
                  <a:pt x="3710" y="237475"/>
                </a:lnTo>
                <a:lnTo>
                  <a:pt x="0" y="283463"/>
                </a:lnTo>
                <a:lnTo>
                  <a:pt x="3710" y="329452"/>
                </a:lnTo>
                <a:lnTo>
                  <a:pt x="14451" y="373075"/>
                </a:lnTo>
                <a:lnTo>
                  <a:pt x="31639" y="413748"/>
                </a:lnTo>
                <a:lnTo>
                  <a:pt x="54692" y="450890"/>
                </a:lnTo>
                <a:lnTo>
                  <a:pt x="83024" y="483917"/>
                </a:lnTo>
                <a:lnTo>
                  <a:pt x="116053" y="512246"/>
                </a:lnTo>
                <a:lnTo>
                  <a:pt x="153195" y="535295"/>
                </a:lnTo>
                <a:lnTo>
                  <a:pt x="193867" y="552480"/>
                </a:lnTo>
                <a:lnTo>
                  <a:pt x="237484" y="563218"/>
                </a:lnTo>
                <a:lnTo>
                  <a:pt x="283464" y="566927"/>
                </a:lnTo>
                <a:lnTo>
                  <a:pt x="329443" y="563218"/>
                </a:lnTo>
                <a:lnTo>
                  <a:pt x="373060" y="552480"/>
                </a:lnTo>
                <a:lnTo>
                  <a:pt x="413732" y="535295"/>
                </a:lnTo>
                <a:lnTo>
                  <a:pt x="450874" y="512246"/>
                </a:lnTo>
                <a:lnTo>
                  <a:pt x="483903" y="483917"/>
                </a:lnTo>
                <a:lnTo>
                  <a:pt x="512235" y="450890"/>
                </a:lnTo>
                <a:lnTo>
                  <a:pt x="535288" y="413748"/>
                </a:lnTo>
                <a:lnTo>
                  <a:pt x="552476" y="373075"/>
                </a:lnTo>
                <a:lnTo>
                  <a:pt x="563217" y="329452"/>
                </a:lnTo>
                <a:lnTo>
                  <a:pt x="566928" y="283463"/>
                </a:lnTo>
                <a:lnTo>
                  <a:pt x="563217" y="237475"/>
                </a:lnTo>
                <a:lnTo>
                  <a:pt x="552476" y="193852"/>
                </a:lnTo>
                <a:lnTo>
                  <a:pt x="535288" y="153179"/>
                </a:lnTo>
                <a:lnTo>
                  <a:pt x="512235" y="116037"/>
                </a:lnTo>
                <a:lnTo>
                  <a:pt x="483903" y="83010"/>
                </a:lnTo>
                <a:lnTo>
                  <a:pt x="450874" y="54681"/>
                </a:lnTo>
                <a:lnTo>
                  <a:pt x="413732" y="31632"/>
                </a:lnTo>
                <a:lnTo>
                  <a:pt x="373060" y="14447"/>
                </a:lnTo>
                <a:lnTo>
                  <a:pt x="329443" y="3709"/>
                </a:lnTo>
                <a:lnTo>
                  <a:pt x="283464" y="0"/>
                </a:lnTo>
                <a:close/>
              </a:path>
            </a:pathLst>
          </a:custGeom>
          <a:solidFill>
            <a:srgbClr val="EC7C30"/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633968" y="1313958"/>
            <a:ext cx="217804" cy="473848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3000" b="1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1</a:t>
            </a:r>
            <a:endParaRPr kumimoji="0" sz="30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grpSp>
        <p:nvGrpSpPr>
          <p:cNvPr id="24" name="object 24"/>
          <p:cNvGrpSpPr/>
          <p:nvPr/>
        </p:nvGrpSpPr>
        <p:grpSpPr>
          <a:xfrm>
            <a:off x="10745469" y="4047490"/>
            <a:ext cx="339090" cy="147320"/>
            <a:chOff x="10745469" y="4047490"/>
            <a:chExt cx="339090" cy="147320"/>
          </a:xfrm>
        </p:grpSpPr>
        <p:sp>
          <p:nvSpPr>
            <p:cNvPr id="25" name="object 25"/>
            <p:cNvSpPr/>
            <p:nvPr/>
          </p:nvSpPr>
          <p:spPr>
            <a:xfrm>
              <a:off x="10751819" y="4053840"/>
              <a:ext cx="326390" cy="134620"/>
            </a:xfrm>
            <a:custGeom>
              <a:avLst/>
              <a:gdLst/>
              <a:ahLst/>
              <a:cxnLst/>
              <a:rect l="l" t="t" r="r" b="b"/>
              <a:pathLst>
                <a:path w="326390" h="134620">
                  <a:moveTo>
                    <a:pt x="259079" y="0"/>
                  </a:moveTo>
                  <a:lnTo>
                    <a:pt x="67055" y="0"/>
                  </a:lnTo>
                  <a:lnTo>
                    <a:pt x="40933" y="5262"/>
                  </a:lnTo>
                  <a:lnTo>
                    <a:pt x="19621" y="19621"/>
                  </a:lnTo>
                  <a:lnTo>
                    <a:pt x="5262" y="40933"/>
                  </a:lnTo>
                  <a:lnTo>
                    <a:pt x="0" y="67056"/>
                  </a:lnTo>
                  <a:lnTo>
                    <a:pt x="5262" y="93178"/>
                  </a:lnTo>
                  <a:lnTo>
                    <a:pt x="19621" y="114490"/>
                  </a:lnTo>
                  <a:lnTo>
                    <a:pt x="40933" y="128849"/>
                  </a:lnTo>
                  <a:lnTo>
                    <a:pt x="67055" y="134112"/>
                  </a:lnTo>
                  <a:lnTo>
                    <a:pt x="259079" y="134112"/>
                  </a:lnTo>
                  <a:lnTo>
                    <a:pt x="285202" y="128849"/>
                  </a:lnTo>
                  <a:lnTo>
                    <a:pt x="306514" y="114490"/>
                  </a:lnTo>
                  <a:lnTo>
                    <a:pt x="320873" y="93178"/>
                  </a:lnTo>
                  <a:lnTo>
                    <a:pt x="326135" y="67056"/>
                  </a:lnTo>
                  <a:lnTo>
                    <a:pt x="320873" y="40933"/>
                  </a:lnTo>
                  <a:lnTo>
                    <a:pt x="306514" y="19621"/>
                  </a:lnTo>
                  <a:lnTo>
                    <a:pt x="285202" y="5262"/>
                  </a:lnTo>
                  <a:lnTo>
                    <a:pt x="259079" y="0"/>
                  </a:lnTo>
                  <a:close/>
                </a:path>
              </a:pathLst>
            </a:custGeom>
            <a:solidFill>
              <a:srgbClr val="71C9EF"/>
            </a:solid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6" name="object 26"/>
            <p:cNvSpPr/>
            <p:nvPr/>
          </p:nvSpPr>
          <p:spPr>
            <a:xfrm>
              <a:off x="10751819" y="4053840"/>
              <a:ext cx="326390" cy="134620"/>
            </a:xfrm>
            <a:custGeom>
              <a:avLst/>
              <a:gdLst/>
              <a:ahLst/>
              <a:cxnLst/>
              <a:rect l="l" t="t" r="r" b="b"/>
              <a:pathLst>
                <a:path w="326390" h="134620">
                  <a:moveTo>
                    <a:pt x="0" y="67056"/>
                  </a:moveTo>
                  <a:lnTo>
                    <a:pt x="5262" y="40933"/>
                  </a:lnTo>
                  <a:lnTo>
                    <a:pt x="19621" y="19621"/>
                  </a:lnTo>
                  <a:lnTo>
                    <a:pt x="40933" y="5262"/>
                  </a:lnTo>
                  <a:lnTo>
                    <a:pt x="67055" y="0"/>
                  </a:lnTo>
                  <a:lnTo>
                    <a:pt x="259079" y="0"/>
                  </a:lnTo>
                  <a:lnTo>
                    <a:pt x="285202" y="5262"/>
                  </a:lnTo>
                  <a:lnTo>
                    <a:pt x="306514" y="19621"/>
                  </a:lnTo>
                  <a:lnTo>
                    <a:pt x="320873" y="40933"/>
                  </a:lnTo>
                  <a:lnTo>
                    <a:pt x="326135" y="67056"/>
                  </a:lnTo>
                  <a:lnTo>
                    <a:pt x="320873" y="93178"/>
                  </a:lnTo>
                  <a:lnTo>
                    <a:pt x="306514" y="114490"/>
                  </a:lnTo>
                  <a:lnTo>
                    <a:pt x="285202" y="128849"/>
                  </a:lnTo>
                  <a:lnTo>
                    <a:pt x="259079" y="134112"/>
                  </a:lnTo>
                  <a:lnTo>
                    <a:pt x="67055" y="134112"/>
                  </a:lnTo>
                  <a:lnTo>
                    <a:pt x="40933" y="128849"/>
                  </a:lnTo>
                  <a:lnTo>
                    <a:pt x="19621" y="114490"/>
                  </a:lnTo>
                  <a:lnTo>
                    <a:pt x="5262" y="93178"/>
                  </a:lnTo>
                  <a:lnTo>
                    <a:pt x="0" y="67056"/>
                  </a:lnTo>
                  <a:close/>
                </a:path>
              </a:pathLst>
            </a:custGeom>
            <a:ln w="12700">
              <a:solidFill>
                <a:srgbClr val="71C9EF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27" name="object 27"/>
          <p:cNvSpPr txBox="1"/>
          <p:nvPr/>
        </p:nvSpPr>
        <p:spPr>
          <a:xfrm>
            <a:off x="10718418" y="1858136"/>
            <a:ext cx="969644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200" b="1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คําอธิบาย</a:t>
            </a:r>
            <a:r>
              <a:rPr kumimoji="0" sz="1200" b="1" i="0" u="none" strike="noStrike" kern="0" cap="none" spc="-25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 </a:t>
            </a:r>
            <a:r>
              <a:rPr kumimoji="0" sz="1200" b="1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Tag</a:t>
            </a:r>
            <a:r>
              <a:rPr kumimoji="0" sz="1200" b="1" i="0" u="none" strike="noStrike" kern="0" cap="none" spc="-25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 </a:t>
            </a:r>
            <a:r>
              <a:rPr kumimoji="0" sz="1200" b="1" i="0" u="none" strike="noStrike" kern="0" cap="none" spc="-1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ตัวชี้วัด</a:t>
            </a:r>
            <a:endParaRPr kumimoji="0" sz="12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IT๙"/>
              <a:ea typeface="+mn-ea"/>
              <a:cs typeface="TH SarabunIT๙"/>
            </a:endParaRPr>
          </a:p>
        </p:txBody>
      </p:sp>
      <p:grpSp>
        <p:nvGrpSpPr>
          <p:cNvPr id="28" name="object 28"/>
          <p:cNvGrpSpPr/>
          <p:nvPr/>
        </p:nvGrpSpPr>
        <p:grpSpPr>
          <a:xfrm>
            <a:off x="10733278" y="2090673"/>
            <a:ext cx="339090" cy="145415"/>
            <a:chOff x="10733278" y="2090673"/>
            <a:chExt cx="339090" cy="145415"/>
          </a:xfrm>
        </p:grpSpPr>
        <p:sp>
          <p:nvSpPr>
            <p:cNvPr id="29" name="object 29"/>
            <p:cNvSpPr/>
            <p:nvPr/>
          </p:nvSpPr>
          <p:spPr>
            <a:xfrm>
              <a:off x="10739628" y="2097023"/>
              <a:ext cx="326390" cy="132715"/>
            </a:xfrm>
            <a:custGeom>
              <a:avLst/>
              <a:gdLst/>
              <a:ahLst/>
              <a:cxnLst/>
              <a:rect l="l" t="t" r="r" b="b"/>
              <a:pathLst>
                <a:path w="326390" h="132714">
                  <a:moveTo>
                    <a:pt x="259842" y="0"/>
                  </a:moveTo>
                  <a:lnTo>
                    <a:pt x="66294" y="0"/>
                  </a:lnTo>
                  <a:lnTo>
                    <a:pt x="40505" y="5214"/>
                  </a:lnTo>
                  <a:lnTo>
                    <a:pt x="19430" y="19430"/>
                  </a:lnTo>
                  <a:lnTo>
                    <a:pt x="5214" y="40505"/>
                  </a:lnTo>
                  <a:lnTo>
                    <a:pt x="0" y="66293"/>
                  </a:lnTo>
                  <a:lnTo>
                    <a:pt x="5214" y="92082"/>
                  </a:lnTo>
                  <a:lnTo>
                    <a:pt x="19431" y="113157"/>
                  </a:lnTo>
                  <a:lnTo>
                    <a:pt x="40505" y="127373"/>
                  </a:lnTo>
                  <a:lnTo>
                    <a:pt x="66294" y="132587"/>
                  </a:lnTo>
                  <a:lnTo>
                    <a:pt x="259842" y="132587"/>
                  </a:lnTo>
                  <a:lnTo>
                    <a:pt x="285630" y="127373"/>
                  </a:lnTo>
                  <a:lnTo>
                    <a:pt x="306705" y="113157"/>
                  </a:lnTo>
                  <a:lnTo>
                    <a:pt x="320921" y="92082"/>
                  </a:lnTo>
                  <a:lnTo>
                    <a:pt x="326136" y="66293"/>
                  </a:lnTo>
                  <a:lnTo>
                    <a:pt x="320921" y="40505"/>
                  </a:lnTo>
                  <a:lnTo>
                    <a:pt x="306704" y="19430"/>
                  </a:lnTo>
                  <a:lnTo>
                    <a:pt x="285630" y="5214"/>
                  </a:lnTo>
                  <a:lnTo>
                    <a:pt x="259842" y="0"/>
                  </a:lnTo>
                  <a:close/>
                </a:path>
              </a:pathLst>
            </a:custGeom>
            <a:solidFill>
              <a:srgbClr val="355389"/>
            </a:solid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30" name="object 30"/>
            <p:cNvSpPr/>
            <p:nvPr/>
          </p:nvSpPr>
          <p:spPr>
            <a:xfrm>
              <a:off x="10739628" y="2097023"/>
              <a:ext cx="326390" cy="132715"/>
            </a:xfrm>
            <a:custGeom>
              <a:avLst/>
              <a:gdLst/>
              <a:ahLst/>
              <a:cxnLst/>
              <a:rect l="l" t="t" r="r" b="b"/>
              <a:pathLst>
                <a:path w="326390" h="132714">
                  <a:moveTo>
                    <a:pt x="0" y="66293"/>
                  </a:moveTo>
                  <a:lnTo>
                    <a:pt x="5214" y="40505"/>
                  </a:lnTo>
                  <a:lnTo>
                    <a:pt x="19430" y="19430"/>
                  </a:lnTo>
                  <a:lnTo>
                    <a:pt x="40505" y="5214"/>
                  </a:lnTo>
                  <a:lnTo>
                    <a:pt x="66294" y="0"/>
                  </a:lnTo>
                  <a:lnTo>
                    <a:pt x="259842" y="0"/>
                  </a:lnTo>
                  <a:lnTo>
                    <a:pt x="285630" y="5214"/>
                  </a:lnTo>
                  <a:lnTo>
                    <a:pt x="306704" y="19430"/>
                  </a:lnTo>
                  <a:lnTo>
                    <a:pt x="320921" y="40505"/>
                  </a:lnTo>
                  <a:lnTo>
                    <a:pt x="326136" y="66293"/>
                  </a:lnTo>
                  <a:lnTo>
                    <a:pt x="320921" y="92082"/>
                  </a:lnTo>
                  <a:lnTo>
                    <a:pt x="306705" y="113157"/>
                  </a:lnTo>
                  <a:lnTo>
                    <a:pt x="285630" y="127373"/>
                  </a:lnTo>
                  <a:lnTo>
                    <a:pt x="259842" y="132587"/>
                  </a:lnTo>
                  <a:lnTo>
                    <a:pt x="66294" y="132587"/>
                  </a:lnTo>
                  <a:lnTo>
                    <a:pt x="40505" y="127373"/>
                  </a:lnTo>
                  <a:lnTo>
                    <a:pt x="19431" y="113157"/>
                  </a:lnTo>
                  <a:lnTo>
                    <a:pt x="5214" y="92082"/>
                  </a:lnTo>
                  <a:lnTo>
                    <a:pt x="0" y="66293"/>
                  </a:lnTo>
                  <a:close/>
                </a:path>
              </a:pathLst>
            </a:custGeom>
            <a:ln w="12699">
              <a:solidFill>
                <a:srgbClr val="355389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31" name="object 31"/>
          <p:cNvSpPr txBox="1"/>
          <p:nvPr/>
        </p:nvSpPr>
        <p:spPr>
          <a:xfrm>
            <a:off x="10787888" y="2059686"/>
            <a:ext cx="232410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000" b="0" i="0" u="none" strike="noStrike" kern="0" cap="none" spc="-2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แม่บท</a:t>
            </a:r>
            <a:endParaRPr kumimoji="0" sz="10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IT๙"/>
              <a:ea typeface="+mn-ea"/>
              <a:cs typeface="TH SarabunIT๙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11121008" y="2082546"/>
            <a:ext cx="723900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900" b="0" i="0" u="none" strike="noStrike" kern="0" cap="none" spc="-1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ตัวชี้วัดตามแผนแม่บทฯ</a:t>
            </a:r>
            <a:endParaRPr kumimoji="0" sz="9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IT๙"/>
              <a:ea typeface="+mn-ea"/>
              <a:cs typeface="TH SarabunIT๙"/>
            </a:endParaRPr>
          </a:p>
        </p:txBody>
      </p:sp>
      <p:grpSp>
        <p:nvGrpSpPr>
          <p:cNvPr id="33" name="object 33"/>
          <p:cNvGrpSpPr/>
          <p:nvPr/>
        </p:nvGrpSpPr>
        <p:grpSpPr>
          <a:xfrm>
            <a:off x="10737850" y="2543301"/>
            <a:ext cx="339090" cy="147320"/>
            <a:chOff x="10737850" y="2543301"/>
            <a:chExt cx="339090" cy="147320"/>
          </a:xfrm>
        </p:grpSpPr>
        <p:sp>
          <p:nvSpPr>
            <p:cNvPr id="34" name="object 34"/>
            <p:cNvSpPr/>
            <p:nvPr/>
          </p:nvSpPr>
          <p:spPr>
            <a:xfrm>
              <a:off x="10744200" y="2549651"/>
              <a:ext cx="326390" cy="134620"/>
            </a:xfrm>
            <a:custGeom>
              <a:avLst/>
              <a:gdLst/>
              <a:ahLst/>
              <a:cxnLst/>
              <a:rect l="l" t="t" r="r" b="b"/>
              <a:pathLst>
                <a:path w="326390" h="134619">
                  <a:moveTo>
                    <a:pt x="259079" y="0"/>
                  </a:moveTo>
                  <a:lnTo>
                    <a:pt x="67055" y="0"/>
                  </a:lnTo>
                  <a:lnTo>
                    <a:pt x="40933" y="5262"/>
                  </a:lnTo>
                  <a:lnTo>
                    <a:pt x="19621" y="19621"/>
                  </a:lnTo>
                  <a:lnTo>
                    <a:pt x="5262" y="40933"/>
                  </a:lnTo>
                  <a:lnTo>
                    <a:pt x="0" y="67056"/>
                  </a:lnTo>
                  <a:lnTo>
                    <a:pt x="5262" y="93178"/>
                  </a:lnTo>
                  <a:lnTo>
                    <a:pt x="19621" y="114490"/>
                  </a:lnTo>
                  <a:lnTo>
                    <a:pt x="40933" y="128849"/>
                  </a:lnTo>
                  <a:lnTo>
                    <a:pt x="67055" y="134112"/>
                  </a:lnTo>
                  <a:lnTo>
                    <a:pt x="259079" y="134112"/>
                  </a:lnTo>
                  <a:lnTo>
                    <a:pt x="285202" y="128849"/>
                  </a:lnTo>
                  <a:lnTo>
                    <a:pt x="306514" y="114490"/>
                  </a:lnTo>
                  <a:lnTo>
                    <a:pt x="320873" y="93178"/>
                  </a:lnTo>
                  <a:lnTo>
                    <a:pt x="326135" y="67056"/>
                  </a:lnTo>
                  <a:lnTo>
                    <a:pt x="320873" y="40933"/>
                  </a:lnTo>
                  <a:lnTo>
                    <a:pt x="306514" y="19621"/>
                  </a:lnTo>
                  <a:lnTo>
                    <a:pt x="285202" y="5262"/>
                  </a:lnTo>
                  <a:lnTo>
                    <a:pt x="259079" y="0"/>
                  </a:lnTo>
                  <a:close/>
                </a:path>
              </a:pathLst>
            </a:custGeom>
            <a:solidFill>
              <a:srgbClr val="B3C5D4"/>
            </a:solid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35" name="object 35"/>
            <p:cNvSpPr/>
            <p:nvPr/>
          </p:nvSpPr>
          <p:spPr>
            <a:xfrm>
              <a:off x="10744200" y="2549651"/>
              <a:ext cx="326390" cy="134620"/>
            </a:xfrm>
            <a:custGeom>
              <a:avLst/>
              <a:gdLst/>
              <a:ahLst/>
              <a:cxnLst/>
              <a:rect l="l" t="t" r="r" b="b"/>
              <a:pathLst>
                <a:path w="326390" h="134619">
                  <a:moveTo>
                    <a:pt x="0" y="67056"/>
                  </a:moveTo>
                  <a:lnTo>
                    <a:pt x="5262" y="40933"/>
                  </a:lnTo>
                  <a:lnTo>
                    <a:pt x="19621" y="19621"/>
                  </a:lnTo>
                  <a:lnTo>
                    <a:pt x="40933" y="5262"/>
                  </a:lnTo>
                  <a:lnTo>
                    <a:pt x="67055" y="0"/>
                  </a:lnTo>
                  <a:lnTo>
                    <a:pt x="259079" y="0"/>
                  </a:lnTo>
                  <a:lnTo>
                    <a:pt x="285202" y="5262"/>
                  </a:lnTo>
                  <a:lnTo>
                    <a:pt x="306514" y="19621"/>
                  </a:lnTo>
                  <a:lnTo>
                    <a:pt x="320873" y="40933"/>
                  </a:lnTo>
                  <a:lnTo>
                    <a:pt x="326135" y="67056"/>
                  </a:lnTo>
                  <a:lnTo>
                    <a:pt x="320873" y="93178"/>
                  </a:lnTo>
                  <a:lnTo>
                    <a:pt x="306514" y="114490"/>
                  </a:lnTo>
                  <a:lnTo>
                    <a:pt x="285202" y="128849"/>
                  </a:lnTo>
                  <a:lnTo>
                    <a:pt x="259079" y="134112"/>
                  </a:lnTo>
                  <a:lnTo>
                    <a:pt x="67055" y="134112"/>
                  </a:lnTo>
                  <a:lnTo>
                    <a:pt x="40933" y="128849"/>
                  </a:lnTo>
                  <a:lnTo>
                    <a:pt x="19621" y="114490"/>
                  </a:lnTo>
                  <a:lnTo>
                    <a:pt x="5262" y="93178"/>
                  </a:lnTo>
                  <a:lnTo>
                    <a:pt x="0" y="67056"/>
                  </a:lnTo>
                  <a:close/>
                </a:path>
              </a:pathLst>
            </a:custGeom>
            <a:ln w="12700">
              <a:solidFill>
                <a:srgbClr val="B3C5D4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36" name="object 36"/>
          <p:cNvSpPr txBox="1"/>
          <p:nvPr/>
        </p:nvSpPr>
        <p:spPr>
          <a:xfrm>
            <a:off x="10787633" y="2505582"/>
            <a:ext cx="240029" cy="206375"/>
          </a:xfrm>
          <a:prstGeom prst="rect">
            <a:avLst/>
          </a:prstGeom>
        </p:spPr>
        <p:txBody>
          <a:bodyPr vert="horz" wrap="square" lIns="0" tIns="43815" rIns="0" bIns="0" rtlCol="0">
            <a:spAutoFit/>
          </a:bodyPr>
          <a:lstStyle/>
          <a:p>
            <a:pPr marL="45720" marR="5080" lvl="0" indent="-33655" algn="l" defTabSz="914400" rtl="0" eaLnBrk="1" fontAlgn="auto" latinLnBrk="0" hangingPunct="1">
              <a:lnSpc>
                <a:spcPct val="70000"/>
              </a:lnSpc>
              <a:spcBef>
                <a:spcPts val="34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700" b="0" i="0" u="none" strike="noStrike" kern="0" cap="none" spc="-1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นโยบาย</a:t>
            </a:r>
            <a:r>
              <a:rPr kumimoji="0" sz="700" b="0" i="0" u="none" strike="noStrike" kern="0" cap="none" spc="-1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/</a:t>
            </a:r>
            <a:r>
              <a:rPr kumimoji="0" sz="700" b="0" i="0" u="none" strike="noStrike" kern="0" cap="none" spc="50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 </a:t>
            </a:r>
            <a:r>
              <a:rPr kumimoji="0" sz="700" b="0" i="0" u="none" strike="noStrike" kern="0" cap="none" spc="-1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สั่งการ</a:t>
            </a:r>
            <a:endParaRPr kumimoji="0" sz="7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IT๙"/>
              <a:ea typeface="+mn-ea"/>
              <a:cs typeface="TH SarabunIT๙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11124692" y="2486025"/>
            <a:ext cx="715010" cy="272415"/>
          </a:xfrm>
          <a:prstGeom prst="rect">
            <a:avLst/>
          </a:prstGeom>
        </p:spPr>
        <p:txBody>
          <a:bodyPr vert="horz" wrap="square" lIns="0" tIns="39370" rIns="0" bIns="0" rtlCol="0">
            <a:spAutoFit/>
          </a:bodyPr>
          <a:lstStyle/>
          <a:p>
            <a:pPr marL="12700" marR="5080" lvl="0" indent="0" algn="l" defTabSz="914400" rtl="0" eaLnBrk="1" fontAlgn="auto" latinLnBrk="0" hangingPunct="1">
              <a:lnSpc>
                <a:spcPts val="860"/>
              </a:lnSpc>
              <a:spcBef>
                <a:spcPts val="31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900" b="0" i="0" u="none" strike="noStrike" kern="0" cap="none" spc="-1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ตัวชี้วัดนโยบายรัฐบาล/</a:t>
            </a:r>
            <a:r>
              <a:rPr kumimoji="0" sz="900" b="0" i="0" u="none" strike="noStrike" kern="0" cap="none" spc="50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 </a:t>
            </a:r>
            <a:r>
              <a:rPr kumimoji="0" sz="900" b="0" i="0" u="none" strike="noStrike" kern="0" cap="none" spc="-1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ข้อสั่งการ</a:t>
            </a:r>
            <a:endParaRPr kumimoji="0" sz="9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IT๙"/>
              <a:ea typeface="+mn-ea"/>
              <a:cs typeface="TH SarabunIT๙"/>
            </a:endParaRPr>
          </a:p>
        </p:txBody>
      </p:sp>
      <p:grpSp>
        <p:nvGrpSpPr>
          <p:cNvPr id="38" name="object 38"/>
          <p:cNvGrpSpPr/>
          <p:nvPr/>
        </p:nvGrpSpPr>
        <p:grpSpPr>
          <a:xfrm>
            <a:off x="10746993" y="3034029"/>
            <a:ext cx="339090" cy="147320"/>
            <a:chOff x="10746993" y="3034029"/>
            <a:chExt cx="339090" cy="147320"/>
          </a:xfrm>
        </p:grpSpPr>
        <p:sp>
          <p:nvSpPr>
            <p:cNvPr id="39" name="object 39"/>
            <p:cNvSpPr/>
            <p:nvPr/>
          </p:nvSpPr>
          <p:spPr>
            <a:xfrm>
              <a:off x="10753343" y="3040379"/>
              <a:ext cx="326390" cy="134620"/>
            </a:xfrm>
            <a:custGeom>
              <a:avLst/>
              <a:gdLst/>
              <a:ahLst/>
              <a:cxnLst/>
              <a:rect l="l" t="t" r="r" b="b"/>
              <a:pathLst>
                <a:path w="326390" h="134619">
                  <a:moveTo>
                    <a:pt x="259079" y="0"/>
                  </a:moveTo>
                  <a:lnTo>
                    <a:pt x="67055" y="0"/>
                  </a:lnTo>
                  <a:lnTo>
                    <a:pt x="40933" y="5262"/>
                  </a:lnTo>
                  <a:lnTo>
                    <a:pt x="19621" y="19621"/>
                  </a:lnTo>
                  <a:lnTo>
                    <a:pt x="5262" y="40933"/>
                  </a:lnTo>
                  <a:lnTo>
                    <a:pt x="0" y="67056"/>
                  </a:lnTo>
                  <a:lnTo>
                    <a:pt x="5262" y="93178"/>
                  </a:lnTo>
                  <a:lnTo>
                    <a:pt x="19621" y="114490"/>
                  </a:lnTo>
                  <a:lnTo>
                    <a:pt x="40933" y="128849"/>
                  </a:lnTo>
                  <a:lnTo>
                    <a:pt x="67055" y="134112"/>
                  </a:lnTo>
                  <a:lnTo>
                    <a:pt x="259079" y="134112"/>
                  </a:lnTo>
                  <a:lnTo>
                    <a:pt x="285202" y="128849"/>
                  </a:lnTo>
                  <a:lnTo>
                    <a:pt x="306514" y="114490"/>
                  </a:lnTo>
                  <a:lnTo>
                    <a:pt x="320873" y="93178"/>
                  </a:lnTo>
                  <a:lnTo>
                    <a:pt x="326135" y="67056"/>
                  </a:lnTo>
                  <a:lnTo>
                    <a:pt x="320873" y="40933"/>
                  </a:lnTo>
                  <a:lnTo>
                    <a:pt x="306514" y="19621"/>
                  </a:lnTo>
                  <a:lnTo>
                    <a:pt x="285202" y="5262"/>
                  </a:lnTo>
                  <a:lnTo>
                    <a:pt x="259079" y="0"/>
                  </a:lnTo>
                  <a:close/>
                </a:path>
              </a:pathLst>
            </a:custGeom>
            <a:solidFill>
              <a:srgbClr val="F4DBB1"/>
            </a:solid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40" name="object 40"/>
            <p:cNvSpPr/>
            <p:nvPr/>
          </p:nvSpPr>
          <p:spPr>
            <a:xfrm>
              <a:off x="10753343" y="3040379"/>
              <a:ext cx="326390" cy="134620"/>
            </a:xfrm>
            <a:custGeom>
              <a:avLst/>
              <a:gdLst/>
              <a:ahLst/>
              <a:cxnLst/>
              <a:rect l="l" t="t" r="r" b="b"/>
              <a:pathLst>
                <a:path w="326390" h="134619">
                  <a:moveTo>
                    <a:pt x="0" y="67056"/>
                  </a:moveTo>
                  <a:lnTo>
                    <a:pt x="5262" y="40933"/>
                  </a:lnTo>
                  <a:lnTo>
                    <a:pt x="19621" y="19621"/>
                  </a:lnTo>
                  <a:lnTo>
                    <a:pt x="40933" y="5262"/>
                  </a:lnTo>
                  <a:lnTo>
                    <a:pt x="67055" y="0"/>
                  </a:lnTo>
                  <a:lnTo>
                    <a:pt x="259079" y="0"/>
                  </a:lnTo>
                  <a:lnTo>
                    <a:pt x="285202" y="5262"/>
                  </a:lnTo>
                  <a:lnTo>
                    <a:pt x="306514" y="19621"/>
                  </a:lnTo>
                  <a:lnTo>
                    <a:pt x="320873" y="40933"/>
                  </a:lnTo>
                  <a:lnTo>
                    <a:pt x="326135" y="67056"/>
                  </a:lnTo>
                  <a:lnTo>
                    <a:pt x="320873" y="93178"/>
                  </a:lnTo>
                  <a:lnTo>
                    <a:pt x="306514" y="114490"/>
                  </a:lnTo>
                  <a:lnTo>
                    <a:pt x="285202" y="128849"/>
                  </a:lnTo>
                  <a:lnTo>
                    <a:pt x="259079" y="134112"/>
                  </a:lnTo>
                  <a:lnTo>
                    <a:pt x="67055" y="134112"/>
                  </a:lnTo>
                  <a:lnTo>
                    <a:pt x="40933" y="128849"/>
                  </a:lnTo>
                  <a:lnTo>
                    <a:pt x="19621" y="114490"/>
                  </a:lnTo>
                  <a:lnTo>
                    <a:pt x="5262" y="93178"/>
                  </a:lnTo>
                  <a:lnTo>
                    <a:pt x="0" y="67056"/>
                  </a:lnTo>
                  <a:close/>
                </a:path>
              </a:pathLst>
            </a:custGeom>
            <a:ln w="12700">
              <a:solidFill>
                <a:srgbClr val="F4DBB1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41" name="object 41"/>
          <p:cNvSpPr txBox="1"/>
          <p:nvPr/>
        </p:nvSpPr>
        <p:spPr>
          <a:xfrm>
            <a:off x="10728959" y="2974339"/>
            <a:ext cx="1036319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8100" marR="0" lvl="0" indent="0" algn="l" defTabSz="914400" rtl="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500" b="1" i="0" u="none" strike="noStrike" kern="0" cap="none" spc="0" normalizeH="0" baseline="-11111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แผนบูรฯ</a:t>
            </a:r>
            <a:r>
              <a:rPr kumimoji="0" sz="1500" b="1" i="0" u="none" strike="noStrike" kern="0" cap="none" spc="457" normalizeH="0" baseline="-11111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 </a:t>
            </a:r>
            <a:r>
              <a:rPr kumimoji="0" sz="900" b="0" i="0" u="none" strike="noStrike" kern="0" cap="none" spc="-1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ตัวชี้วัดตามแผนงาน</a:t>
            </a:r>
            <a:endParaRPr kumimoji="0" sz="9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IT๙"/>
              <a:ea typeface="+mn-ea"/>
              <a:cs typeface="TH SarabunIT๙"/>
            </a:endParaRPr>
          </a:p>
        </p:txBody>
      </p:sp>
      <p:grpSp>
        <p:nvGrpSpPr>
          <p:cNvPr id="42" name="object 42"/>
          <p:cNvGrpSpPr/>
          <p:nvPr/>
        </p:nvGrpSpPr>
        <p:grpSpPr>
          <a:xfrm>
            <a:off x="10746993" y="3779265"/>
            <a:ext cx="339090" cy="145415"/>
            <a:chOff x="10746993" y="3779265"/>
            <a:chExt cx="339090" cy="145415"/>
          </a:xfrm>
        </p:grpSpPr>
        <p:sp>
          <p:nvSpPr>
            <p:cNvPr id="43" name="object 43"/>
            <p:cNvSpPr/>
            <p:nvPr/>
          </p:nvSpPr>
          <p:spPr>
            <a:xfrm>
              <a:off x="10753343" y="3785615"/>
              <a:ext cx="326390" cy="132715"/>
            </a:xfrm>
            <a:custGeom>
              <a:avLst/>
              <a:gdLst/>
              <a:ahLst/>
              <a:cxnLst/>
              <a:rect l="l" t="t" r="r" b="b"/>
              <a:pathLst>
                <a:path w="326390" h="132714">
                  <a:moveTo>
                    <a:pt x="259841" y="0"/>
                  </a:moveTo>
                  <a:lnTo>
                    <a:pt x="66294" y="0"/>
                  </a:lnTo>
                  <a:lnTo>
                    <a:pt x="40505" y="5214"/>
                  </a:lnTo>
                  <a:lnTo>
                    <a:pt x="19430" y="19430"/>
                  </a:lnTo>
                  <a:lnTo>
                    <a:pt x="5214" y="40505"/>
                  </a:lnTo>
                  <a:lnTo>
                    <a:pt x="0" y="66293"/>
                  </a:lnTo>
                  <a:lnTo>
                    <a:pt x="5214" y="92082"/>
                  </a:lnTo>
                  <a:lnTo>
                    <a:pt x="19430" y="113156"/>
                  </a:lnTo>
                  <a:lnTo>
                    <a:pt x="40505" y="127373"/>
                  </a:lnTo>
                  <a:lnTo>
                    <a:pt x="66294" y="132587"/>
                  </a:lnTo>
                  <a:lnTo>
                    <a:pt x="259841" y="132587"/>
                  </a:lnTo>
                  <a:lnTo>
                    <a:pt x="285630" y="127373"/>
                  </a:lnTo>
                  <a:lnTo>
                    <a:pt x="306704" y="113156"/>
                  </a:lnTo>
                  <a:lnTo>
                    <a:pt x="320921" y="92082"/>
                  </a:lnTo>
                  <a:lnTo>
                    <a:pt x="326135" y="66293"/>
                  </a:lnTo>
                  <a:lnTo>
                    <a:pt x="320921" y="40505"/>
                  </a:lnTo>
                  <a:lnTo>
                    <a:pt x="306704" y="19430"/>
                  </a:lnTo>
                  <a:lnTo>
                    <a:pt x="285630" y="5214"/>
                  </a:lnTo>
                  <a:lnTo>
                    <a:pt x="259841" y="0"/>
                  </a:lnTo>
                  <a:close/>
                </a:path>
              </a:pathLst>
            </a:custGeom>
            <a:solidFill>
              <a:srgbClr val="A08E80"/>
            </a:solid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44" name="object 44"/>
            <p:cNvSpPr/>
            <p:nvPr/>
          </p:nvSpPr>
          <p:spPr>
            <a:xfrm>
              <a:off x="10753343" y="3785615"/>
              <a:ext cx="326390" cy="132715"/>
            </a:xfrm>
            <a:custGeom>
              <a:avLst/>
              <a:gdLst/>
              <a:ahLst/>
              <a:cxnLst/>
              <a:rect l="l" t="t" r="r" b="b"/>
              <a:pathLst>
                <a:path w="326390" h="132714">
                  <a:moveTo>
                    <a:pt x="0" y="66293"/>
                  </a:moveTo>
                  <a:lnTo>
                    <a:pt x="5214" y="40505"/>
                  </a:lnTo>
                  <a:lnTo>
                    <a:pt x="19430" y="19430"/>
                  </a:lnTo>
                  <a:lnTo>
                    <a:pt x="40505" y="5214"/>
                  </a:lnTo>
                  <a:lnTo>
                    <a:pt x="66294" y="0"/>
                  </a:lnTo>
                  <a:lnTo>
                    <a:pt x="259841" y="0"/>
                  </a:lnTo>
                  <a:lnTo>
                    <a:pt x="285630" y="5214"/>
                  </a:lnTo>
                  <a:lnTo>
                    <a:pt x="306704" y="19430"/>
                  </a:lnTo>
                  <a:lnTo>
                    <a:pt x="320921" y="40505"/>
                  </a:lnTo>
                  <a:lnTo>
                    <a:pt x="326135" y="66293"/>
                  </a:lnTo>
                  <a:lnTo>
                    <a:pt x="320921" y="92082"/>
                  </a:lnTo>
                  <a:lnTo>
                    <a:pt x="306704" y="113156"/>
                  </a:lnTo>
                  <a:lnTo>
                    <a:pt x="285630" y="127373"/>
                  </a:lnTo>
                  <a:lnTo>
                    <a:pt x="259841" y="132587"/>
                  </a:lnTo>
                  <a:lnTo>
                    <a:pt x="66294" y="132587"/>
                  </a:lnTo>
                  <a:lnTo>
                    <a:pt x="40505" y="127373"/>
                  </a:lnTo>
                  <a:lnTo>
                    <a:pt x="19430" y="113156"/>
                  </a:lnTo>
                  <a:lnTo>
                    <a:pt x="5214" y="92082"/>
                  </a:lnTo>
                  <a:lnTo>
                    <a:pt x="0" y="66293"/>
                  </a:lnTo>
                  <a:close/>
                </a:path>
              </a:pathLst>
            </a:custGeom>
            <a:ln w="12699">
              <a:solidFill>
                <a:srgbClr val="A08E80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45" name="object 45"/>
          <p:cNvSpPr txBox="1"/>
          <p:nvPr/>
        </p:nvSpPr>
        <p:spPr>
          <a:xfrm>
            <a:off x="10787888" y="3755263"/>
            <a:ext cx="260985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000" b="1" i="0" u="none" strike="noStrike" kern="0" cap="none" spc="-1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ภารกิจ</a:t>
            </a:r>
            <a:endParaRPr kumimoji="0" sz="10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IT๙"/>
              <a:ea typeface="+mn-ea"/>
              <a:cs typeface="TH SarabunIT๙"/>
            </a:endParaRPr>
          </a:p>
        </p:txBody>
      </p:sp>
      <p:pic>
        <p:nvPicPr>
          <p:cNvPr id="46" name="object 46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0746993" y="3517138"/>
            <a:ext cx="337311" cy="145287"/>
          </a:xfrm>
          <a:prstGeom prst="rect">
            <a:avLst/>
          </a:prstGeom>
        </p:spPr>
      </p:pic>
      <p:sp>
        <p:nvSpPr>
          <p:cNvPr id="47" name="object 47"/>
          <p:cNvSpPr txBox="1"/>
          <p:nvPr/>
        </p:nvSpPr>
        <p:spPr>
          <a:xfrm>
            <a:off x="11121897" y="3057905"/>
            <a:ext cx="700405" cy="94424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0320" marR="5080" lvl="0" indent="-1905" algn="l" defTabSz="914400" rtl="0" eaLnBrk="1" fontAlgn="auto" latinLnBrk="0" hangingPunct="1">
              <a:lnSpc>
                <a:spcPct val="128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900" b="0" i="0" u="none" strike="noStrike" kern="0" cap="none" spc="-1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บูรณาการ</a:t>
            </a:r>
            <a:r>
              <a:rPr kumimoji="0" sz="900" b="0" i="0" u="none" strike="noStrike" kern="0" cap="none" spc="50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 </a:t>
            </a:r>
            <a:r>
              <a:rPr kumimoji="0" sz="900" b="0" i="0" u="none" strike="noStrike" kern="0" cap="none" spc="-1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ตัวชี้วัดตามภารกิจใหม่</a:t>
            </a:r>
            <a:endParaRPr kumimoji="0" sz="9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IT๙"/>
              <a:ea typeface="+mn-ea"/>
              <a:cs typeface="TH SarabunIT๙"/>
            </a:endParaRPr>
          </a:p>
          <a:p>
            <a:pPr marL="20320" marR="24765" lvl="0" indent="0" algn="l" defTabSz="914400" rtl="0" eaLnBrk="1" fontAlgn="auto" latinLnBrk="0" hangingPunct="1">
              <a:lnSpc>
                <a:spcPct val="80000"/>
              </a:lnSpc>
              <a:spcBef>
                <a:spcPts val="56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900" b="0" i="0" u="none" strike="noStrike" kern="0" cap="none" spc="-35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ตัวชี้วัดจากแผนแม่บทฯ</a:t>
            </a:r>
            <a:r>
              <a:rPr kumimoji="0" sz="900" b="0" i="0" u="none" strike="noStrike" kern="0" cap="none" spc="50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 </a:t>
            </a:r>
            <a:r>
              <a:rPr kumimoji="0" sz="900" b="0" i="0" u="none" strike="noStrike" kern="0" cap="none" spc="-4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และแผนฯ</a:t>
            </a:r>
            <a:r>
              <a:rPr kumimoji="0" sz="900" b="0" i="0" u="none" strike="noStrike" kern="0" cap="none" spc="2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 </a:t>
            </a:r>
            <a:r>
              <a:rPr kumimoji="0" sz="900" b="0" i="0" u="none" strike="noStrike" kern="0" cap="none" spc="-25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13</a:t>
            </a:r>
            <a:endParaRPr kumimoji="0" sz="9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PSK"/>
              <a:ea typeface="+mn-ea"/>
              <a:cs typeface="TH SarabunPSK"/>
            </a:endParaRPr>
          </a:p>
          <a:p>
            <a:pPr marL="12700" marR="5715" lvl="0" indent="0" algn="l" defTabSz="914400" rtl="0" eaLnBrk="1" fontAlgn="auto" latinLnBrk="0" hangingPunct="1">
              <a:lnSpc>
                <a:spcPct val="80000"/>
              </a:lnSpc>
              <a:spcBef>
                <a:spcPts val="45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900" b="0" i="0" u="none" strike="noStrike" kern="0" cap="none" spc="-3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ตัวชี้วัดภารกิจสําคัญของ</a:t>
            </a:r>
            <a:r>
              <a:rPr kumimoji="0" sz="900" b="0" i="0" u="none" strike="noStrike" kern="0" cap="none" spc="50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 </a:t>
            </a:r>
            <a:r>
              <a:rPr kumimoji="0" sz="900" b="0" i="0" u="none" strike="noStrike" kern="0" cap="none" spc="-1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หน่วยงาน</a:t>
            </a:r>
            <a:endParaRPr kumimoji="0" sz="9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IT๙"/>
              <a:ea typeface="+mn-ea"/>
              <a:cs typeface="TH SarabunIT๙"/>
            </a:endParaRPr>
          </a:p>
        </p:txBody>
      </p:sp>
      <p:grpSp>
        <p:nvGrpSpPr>
          <p:cNvPr id="48" name="object 48"/>
          <p:cNvGrpSpPr/>
          <p:nvPr/>
        </p:nvGrpSpPr>
        <p:grpSpPr>
          <a:xfrm>
            <a:off x="10731754" y="3293109"/>
            <a:ext cx="339090" cy="145415"/>
            <a:chOff x="10731754" y="3293109"/>
            <a:chExt cx="339090" cy="145415"/>
          </a:xfrm>
        </p:grpSpPr>
        <p:sp>
          <p:nvSpPr>
            <p:cNvPr id="49" name="object 49"/>
            <p:cNvSpPr/>
            <p:nvPr/>
          </p:nvSpPr>
          <p:spPr>
            <a:xfrm>
              <a:off x="10738104" y="3299459"/>
              <a:ext cx="326390" cy="132715"/>
            </a:xfrm>
            <a:custGeom>
              <a:avLst/>
              <a:gdLst/>
              <a:ahLst/>
              <a:cxnLst/>
              <a:rect l="l" t="t" r="r" b="b"/>
              <a:pathLst>
                <a:path w="326390" h="132714">
                  <a:moveTo>
                    <a:pt x="259842" y="0"/>
                  </a:moveTo>
                  <a:lnTo>
                    <a:pt x="66294" y="0"/>
                  </a:lnTo>
                  <a:lnTo>
                    <a:pt x="40505" y="5214"/>
                  </a:lnTo>
                  <a:lnTo>
                    <a:pt x="19430" y="19430"/>
                  </a:lnTo>
                  <a:lnTo>
                    <a:pt x="5214" y="40505"/>
                  </a:lnTo>
                  <a:lnTo>
                    <a:pt x="0" y="66293"/>
                  </a:lnTo>
                  <a:lnTo>
                    <a:pt x="5214" y="92082"/>
                  </a:lnTo>
                  <a:lnTo>
                    <a:pt x="19431" y="113157"/>
                  </a:lnTo>
                  <a:lnTo>
                    <a:pt x="40505" y="127373"/>
                  </a:lnTo>
                  <a:lnTo>
                    <a:pt x="66294" y="132587"/>
                  </a:lnTo>
                  <a:lnTo>
                    <a:pt x="259842" y="132587"/>
                  </a:lnTo>
                  <a:lnTo>
                    <a:pt x="285630" y="127373"/>
                  </a:lnTo>
                  <a:lnTo>
                    <a:pt x="306704" y="113157"/>
                  </a:lnTo>
                  <a:lnTo>
                    <a:pt x="320921" y="92082"/>
                  </a:lnTo>
                  <a:lnTo>
                    <a:pt x="326136" y="66293"/>
                  </a:lnTo>
                  <a:lnTo>
                    <a:pt x="320921" y="40505"/>
                  </a:lnTo>
                  <a:lnTo>
                    <a:pt x="306704" y="19430"/>
                  </a:lnTo>
                  <a:lnTo>
                    <a:pt x="285630" y="5214"/>
                  </a:lnTo>
                  <a:lnTo>
                    <a:pt x="259842" y="0"/>
                  </a:lnTo>
                  <a:close/>
                </a:path>
              </a:pathLst>
            </a:custGeom>
            <a:solidFill>
              <a:srgbClr val="7C8587"/>
            </a:solid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50" name="object 50"/>
            <p:cNvSpPr/>
            <p:nvPr/>
          </p:nvSpPr>
          <p:spPr>
            <a:xfrm>
              <a:off x="10738104" y="3299459"/>
              <a:ext cx="326390" cy="132715"/>
            </a:xfrm>
            <a:custGeom>
              <a:avLst/>
              <a:gdLst/>
              <a:ahLst/>
              <a:cxnLst/>
              <a:rect l="l" t="t" r="r" b="b"/>
              <a:pathLst>
                <a:path w="326390" h="132714">
                  <a:moveTo>
                    <a:pt x="0" y="66293"/>
                  </a:moveTo>
                  <a:lnTo>
                    <a:pt x="5214" y="40505"/>
                  </a:lnTo>
                  <a:lnTo>
                    <a:pt x="19430" y="19430"/>
                  </a:lnTo>
                  <a:lnTo>
                    <a:pt x="40505" y="5214"/>
                  </a:lnTo>
                  <a:lnTo>
                    <a:pt x="66294" y="0"/>
                  </a:lnTo>
                  <a:lnTo>
                    <a:pt x="259842" y="0"/>
                  </a:lnTo>
                  <a:lnTo>
                    <a:pt x="285630" y="5214"/>
                  </a:lnTo>
                  <a:lnTo>
                    <a:pt x="306704" y="19430"/>
                  </a:lnTo>
                  <a:lnTo>
                    <a:pt x="320921" y="40505"/>
                  </a:lnTo>
                  <a:lnTo>
                    <a:pt x="326136" y="66293"/>
                  </a:lnTo>
                  <a:lnTo>
                    <a:pt x="320921" y="92082"/>
                  </a:lnTo>
                  <a:lnTo>
                    <a:pt x="306705" y="113156"/>
                  </a:lnTo>
                  <a:lnTo>
                    <a:pt x="285630" y="127373"/>
                  </a:lnTo>
                  <a:lnTo>
                    <a:pt x="259842" y="132587"/>
                  </a:lnTo>
                  <a:lnTo>
                    <a:pt x="66294" y="132587"/>
                  </a:lnTo>
                  <a:lnTo>
                    <a:pt x="40505" y="127373"/>
                  </a:lnTo>
                  <a:lnTo>
                    <a:pt x="19431" y="113157"/>
                  </a:lnTo>
                  <a:lnTo>
                    <a:pt x="5214" y="92082"/>
                  </a:lnTo>
                  <a:lnTo>
                    <a:pt x="0" y="66293"/>
                  </a:lnTo>
                  <a:close/>
                </a:path>
              </a:pathLst>
            </a:custGeom>
            <a:ln w="12699">
              <a:solidFill>
                <a:srgbClr val="7C8587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51" name="object 51"/>
          <p:cNvSpPr txBox="1"/>
          <p:nvPr/>
        </p:nvSpPr>
        <p:spPr>
          <a:xfrm>
            <a:off x="10742168" y="3280663"/>
            <a:ext cx="320675" cy="14795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10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00" b="0" i="0" u="none" strike="noStrike" kern="0" cap="none" spc="-1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ภารกิจใหม่</a:t>
            </a:r>
            <a:endParaRPr kumimoji="0" sz="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IT๙"/>
              <a:ea typeface="+mn-ea"/>
              <a:cs typeface="TH SarabunIT๙"/>
            </a:endParaRPr>
          </a:p>
        </p:txBody>
      </p:sp>
      <p:grpSp>
        <p:nvGrpSpPr>
          <p:cNvPr id="52" name="object 52"/>
          <p:cNvGrpSpPr/>
          <p:nvPr/>
        </p:nvGrpSpPr>
        <p:grpSpPr>
          <a:xfrm>
            <a:off x="10737850" y="2319273"/>
            <a:ext cx="339090" cy="147320"/>
            <a:chOff x="10737850" y="2319273"/>
            <a:chExt cx="339090" cy="147320"/>
          </a:xfrm>
        </p:grpSpPr>
        <p:sp>
          <p:nvSpPr>
            <p:cNvPr id="53" name="object 53"/>
            <p:cNvSpPr/>
            <p:nvPr/>
          </p:nvSpPr>
          <p:spPr>
            <a:xfrm>
              <a:off x="10744200" y="2325623"/>
              <a:ext cx="326390" cy="134620"/>
            </a:xfrm>
            <a:custGeom>
              <a:avLst/>
              <a:gdLst/>
              <a:ahLst/>
              <a:cxnLst/>
              <a:rect l="l" t="t" r="r" b="b"/>
              <a:pathLst>
                <a:path w="326390" h="134619">
                  <a:moveTo>
                    <a:pt x="259079" y="0"/>
                  </a:moveTo>
                  <a:lnTo>
                    <a:pt x="67055" y="0"/>
                  </a:lnTo>
                  <a:lnTo>
                    <a:pt x="40933" y="5262"/>
                  </a:lnTo>
                  <a:lnTo>
                    <a:pt x="19621" y="19621"/>
                  </a:lnTo>
                  <a:lnTo>
                    <a:pt x="5262" y="40933"/>
                  </a:lnTo>
                  <a:lnTo>
                    <a:pt x="0" y="67055"/>
                  </a:lnTo>
                  <a:lnTo>
                    <a:pt x="5262" y="93178"/>
                  </a:lnTo>
                  <a:lnTo>
                    <a:pt x="19621" y="114490"/>
                  </a:lnTo>
                  <a:lnTo>
                    <a:pt x="40933" y="128849"/>
                  </a:lnTo>
                  <a:lnTo>
                    <a:pt x="67055" y="134112"/>
                  </a:lnTo>
                  <a:lnTo>
                    <a:pt x="259079" y="134112"/>
                  </a:lnTo>
                  <a:lnTo>
                    <a:pt x="285202" y="128849"/>
                  </a:lnTo>
                  <a:lnTo>
                    <a:pt x="306514" y="114490"/>
                  </a:lnTo>
                  <a:lnTo>
                    <a:pt x="320873" y="93178"/>
                  </a:lnTo>
                  <a:lnTo>
                    <a:pt x="326135" y="67055"/>
                  </a:lnTo>
                  <a:lnTo>
                    <a:pt x="320873" y="40933"/>
                  </a:lnTo>
                  <a:lnTo>
                    <a:pt x="306514" y="19621"/>
                  </a:lnTo>
                  <a:lnTo>
                    <a:pt x="285202" y="5262"/>
                  </a:lnTo>
                  <a:lnTo>
                    <a:pt x="259079" y="0"/>
                  </a:lnTo>
                  <a:close/>
                </a:path>
              </a:pathLst>
            </a:custGeom>
            <a:solidFill>
              <a:srgbClr val="6A8DC3"/>
            </a:solid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54" name="object 54"/>
            <p:cNvSpPr/>
            <p:nvPr/>
          </p:nvSpPr>
          <p:spPr>
            <a:xfrm>
              <a:off x="10744200" y="2325623"/>
              <a:ext cx="326390" cy="134620"/>
            </a:xfrm>
            <a:custGeom>
              <a:avLst/>
              <a:gdLst/>
              <a:ahLst/>
              <a:cxnLst/>
              <a:rect l="l" t="t" r="r" b="b"/>
              <a:pathLst>
                <a:path w="326390" h="134619">
                  <a:moveTo>
                    <a:pt x="0" y="67055"/>
                  </a:moveTo>
                  <a:lnTo>
                    <a:pt x="5262" y="40933"/>
                  </a:lnTo>
                  <a:lnTo>
                    <a:pt x="19621" y="19621"/>
                  </a:lnTo>
                  <a:lnTo>
                    <a:pt x="40933" y="5262"/>
                  </a:lnTo>
                  <a:lnTo>
                    <a:pt x="67055" y="0"/>
                  </a:lnTo>
                  <a:lnTo>
                    <a:pt x="259079" y="0"/>
                  </a:lnTo>
                  <a:lnTo>
                    <a:pt x="285202" y="5262"/>
                  </a:lnTo>
                  <a:lnTo>
                    <a:pt x="306514" y="19621"/>
                  </a:lnTo>
                  <a:lnTo>
                    <a:pt x="320873" y="40933"/>
                  </a:lnTo>
                  <a:lnTo>
                    <a:pt x="326135" y="67055"/>
                  </a:lnTo>
                  <a:lnTo>
                    <a:pt x="320873" y="93178"/>
                  </a:lnTo>
                  <a:lnTo>
                    <a:pt x="306514" y="114490"/>
                  </a:lnTo>
                  <a:lnTo>
                    <a:pt x="285202" y="128849"/>
                  </a:lnTo>
                  <a:lnTo>
                    <a:pt x="259079" y="134112"/>
                  </a:lnTo>
                  <a:lnTo>
                    <a:pt x="67055" y="134112"/>
                  </a:lnTo>
                  <a:lnTo>
                    <a:pt x="40933" y="128849"/>
                  </a:lnTo>
                  <a:lnTo>
                    <a:pt x="19621" y="114490"/>
                  </a:lnTo>
                  <a:lnTo>
                    <a:pt x="5262" y="93178"/>
                  </a:lnTo>
                  <a:lnTo>
                    <a:pt x="0" y="67055"/>
                  </a:lnTo>
                  <a:close/>
                </a:path>
              </a:pathLst>
            </a:custGeom>
            <a:ln w="12700">
              <a:solidFill>
                <a:srgbClr val="6A8DC3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55" name="object 55"/>
          <p:cNvSpPr txBox="1"/>
          <p:nvPr/>
        </p:nvSpPr>
        <p:spPr>
          <a:xfrm>
            <a:off x="10849736" y="2297938"/>
            <a:ext cx="923290" cy="16256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289560" algn="l"/>
              </a:tabLst>
              <a:defRPr/>
            </a:pPr>
            <a:r>
              <a:rPr kumimoji="0" sz="1500" b="1" i="0" u="none" strike="noStrike" kern="0" cap="none" spc="-37" normalizeH="0" baseline="2777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13</a:t>
            </a:r>
            <a:r>
              <a:rPr kumimoji="0" sz="1500" b="1" i="0" u="none" strike="noStrike" kern="0" cap="none" spc="0" normalizeH="0" baseline="2777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	</a:t>
            </a:r>
            <a:r>
              <a:rPr kumimoji="0" sz="9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ตัวชี้วัดตามแผนฯ</a:t>
            </a:r>
            <a:r>
              <a:rPr kumimoji="0" sz="900" b="0" i="0" u="none" strike="noStrike" kern="0" cap="none" spc="-5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 </a:t>
            </a:r>
            <a:r>
              <a:rPr kumimoji="0" sz="900" b="0" i="0" u="none" strike="noStrike" kern="0" cap="none" spc="-45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13</a:t>
            </a:r>
            <a:endParaRPr kumimoji="0" sz="9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IT๙"/>
              <a:ea typeface="+mn-ea"/>
              <a:cs typeface="TH SarabunIT๙"/>
            </a:endParaRPr>
          </a:p>
        </p:txBody>
      </p:sp>
      <p:sp>
        <p:nvSpPr>
          <p:cNvPr id="56" name="object 56"/>
          <p:cNvSpPr/>
          <p:nvPr/>
        </p:nvSpPr>
        <p:spPr>
          <a:xfrm>
            <a:off x="634054" y="4085972"/>
            <a:ext cx="9445614" cy="45719"/>
          </a:xfrm>
          <a:custGeom>
            <a:avLst/>
            <a:gdLst/>
            <a:ahLst/>
            <a:cxnLst/>
            <a:rect l="l" t="t" r="r" b="b"/>
            <a:pathLst>
              <a:path w="9432290">
                <a:moveTo>
                  <a:pt x="0" y="0"/>
                </a:moveTo>
                <a:lnTo>
                  <a:pt x="9432036" y="0"/>
                </a:lnTo>
              </a:path>
            </a:pathLst>
          </a:custGeom>
          <a:ln w="6350">
            <a:solidFill>
              <a:srgbClr val="FFC000"/>
            </a:solidFill>
            <a:prstDash val="sysDot"/>
          </a:ln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57" name="object 57"/>
          <p:cNvGrpSpPr/>
          <p:nvPr/>
        </p:nvGrpSpPr>
        <p:grpSpPr>
          <a:xfrm>
            <a:off x="10748518" y="4289805"/>
            <a:ext cx="340360" cy="145415"/>
            <a:chOff x="10748518" y="4289805"/>
            <a:chExt cx="340360" cy="145415"/>
          </a:xfrm>
        </p:grpSpPr>
        <p:sp>
          <p:nvSpPr>
            <p:cNvPr id="58" name="object 58"/>
            <p:cNvSpPr/>
            <p:nvPr/>
          </p:nvSpPr>
          <p:spPr>
            <a:xfrm>
              <a:off x="10754868" y="4296155"/>
              <a:ext cx="327660" cy="132715"/>
            </a:xfrm>
            <a:custGeom>
              <a:avLst/>
              <a:gdLst/>
              <a:ahLst/>
              <a:cxnLst/>
              <a:rect l="l" t="t" r="r" b="b"/>
              <a:pathLst>
                <a:path w="327659" h="132714">
                  <a:moveTo>
                    <a:pt x="261365" y="0"/>
                  </a:moveTo>
                  <a:lnTo>
                    <a:pt x="66293" y="0"/>
                  </a:lnTo>
                  <a:lnTo>
                    <a:pt x="40505" y="5214"/>
                  </a:lnTo>
                  <a:lnTo>
                    <a:pt x="19430" y="19431"/>
                  </a:lnTo>
                  <a:lnTo>
                    <a:pt x="5214" y="40505"/>
                  </a:lnTo>
                  <a:lnTo>
                    <a:pt x="0" y="66294"/>
                  </a:lnTo>
                  <a:lnTo>
                    <a:pt x="5214" y="92082"/>
                  </a:lnTo>
                  <a:lnTo>
                    <a:pt x="19430" y="113157"/>
                  </a:lnTo>
                  <a:lnTo>
                    <a:pt x="40505" y="127373"/>
                  </a:lnTo>
                  <a:lnTo>
                    <a:pt x="66293" y="132588"/>
                  </a:lnTo>
                  <a:lnTo>
                    <a:pt x="261365" y="132588"/>
                  </a:lnTo>
                  <a:lnTo>
                    <a:pt x="287154" y="127373"/>
                  </a:lnTo>
                  <a:lnTo>
                    <a:pt x="308228" y="113157"/>
                  </a:lnTo>
                  <a:lnTo>
                    <a:pt x="322445" y="92082"/>
                  </a:lnTo>
                  <a:lnTo>
                    <a:pt x="327659" y="66294"/>
                  </a:lnTo>
                  <a:lnTo>
                    <a:pt x="322445" y="40505"/>
                  </a:lnTo>
                  <a:lnTo>
                    <a:pt x="308228" y="19431"/>
                  </a:lnTo>
                  <a:lnTo>
                    <a:pt x="287154" y="5214"/>
                  </a:lnTo>
                  <a:lnTo>
                    <a:pt x="261365" y="0"/>
                  </a:lnTo>
                  <a:close/>
                </a:path>
              </a:pathLst>
            </a:custGeom>
            <a:solidFill>
              <a:srgbClr val="71C9EF"/>
            </a:solid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59" name="object 59"/>
            <p:cNvSpPr/>
            <p:nvPr/>
          </p:nvSpPr>
          <p:spPr>
            <a:xfrm>
              <a:off x="10754868" y="4296155"/>
              <a:ext cx="327660" cy="132715"/>
            </a:xfrm>
            <a:custGeom>
              <a:avLst/>
              <a:gdLst/>
              <a:ahLst/>
              <a:cxnLst/>
              <a:rect l="l" t="t" r="r" b="b"/>
              <a:pathLst>
                <a:path w="327659" h="132714">
                  <a:moveTo>
                    <a:pt x="0" y="66294"/>
                  </a:moveTo>
                  <a:lnTo>
                    <a:pt x="5214" y="40505"/>
                  </a:lnTo>
                  <a:lnTo>
                    <a:pt x="19430" y="19431"/>
                  </a:lnTo>
                  <a:lnTo>
                    <a:pt x="40505" y="5214"/>
                  </a:lnTo>
                  <a:lnTo>
                    <a:pt x="66293" y="0"/>
                  </a:lnTo>
                  <a:lnTo>
                    <a:pt x="261365" y="0"/>
                  </a:lnTo>
                  <a:lnTo>
                    <a:pt x="287154" y="5214"/>
                  </a:lnTo>
                  <a:lnTo>
                    <a:pt x="308228" y="19431"/>
                  </a:lnTo>
                  <a:lnTo>
                    <a:pt x="322445" y="40505"/>
                  </a:lnTo>
                  <a:lnTo>
                    <a:pt x="327659" y="66294"/>
                  </a:lnTo>
                  <a:lnTo>
                    <a:pt x="322445" y="92082"/>
                  </a:lnTo>
                  <a:lnTo>
                    <a:pt x="308228" y="113157"/>
                  </a:lnTo>
                  <a:lnTo>
                    <a:pt x="287154" y="127373"/>
                  </a:lnTo>
                  <a:lnTo>
                    <a:pt x="261365" y="132588"/>
                  </a:lnTo>
                  <a:lnTo>
                    <a:pt x="66293" y="132588"/>
                  </a:lnTo>
                  <a:lnTo>
                    <a:pt x="40505" y="127373"/>
                  </a:lnTo>
                  <a:lnTo>
                    <a:pt x="19430" y="113157"/>
                  </a:lnTo>
                  <a:lnTo>
                    <a:pt x="5214" y="92082"/>
                  </a:lnTo>
                  <a:lnTo>
                    <a:pt x="0" y="66294"/>
                  </a:lnTo>
                  <a:close/>
                </a:path>
              </a:pathLst>
            </a:custGeom>
            <a:ln w="12700">
              <a:solidFill>
                <a:srgbClr val="71C9EF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60" name="object 60"/>
          <p:cNvSpPr txBox="1"/>
          <p:nvPr/>
        </p:nvSpPr>
        <p:spPr>
          <a:xfrm>
            <a:off x="10785475" y="3933088"/>
            <a:ext cx="1090295" cy="508000"/>
          </a:xfrm>
          <a:prstGeom prst="rect">
            <a:avLst/>
          </a:prstGeom>
        </p:spPr>
        <p:txBody>
          <a:bodyPr vert="horz" wrap="square" lIns="0" tIns="101600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0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JKPI</a:t>
            </a:r>
            <a:r>
              <a:rPr kumimoji="0" sz="1000" b="0" i="0" u="none" strike="noStrike" kern="0" cap="none" spc="-1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 </a:t>
            </a:r>
            <a:r>
              <a:rPr kumimoji="0" sz="10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...</a:t>
            </a:r>
            <a:r>
              <a:rPr kumimoji="0" sz="1000" b="0" i="0" u="none" strike="noStrike" kern="0" cap="none" spc="229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  </a:t>
            </a:r>
            <a:r>
              <a:rPr kumimoji="0" sz="9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JKPI</a:t>
            </a:r>
            <a:r>
              <a:rPr kumimoji="0" sz="900" b="0" i="0" u="none" strike="noStrike" kern="0" cap="none" spc="-5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 </a:t>
            </a:r>
            <a:r>
              <a:rPr kumimoji="0" sz="9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ในประเด็นที่</a:t>
            </a:r>
            <a:r>
              <a:rPr kumimoji="0" sz="900" b="0" i="0" u="none" strike="noStrike" kern="0" cap="none" spc="1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 </a:t>
            </a:r>
            <a:r>
              <a:rPr kumimoji="0" sz="9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1</a:t>
            </a:r>
            <a:r>
              <a:rPr kumimoji="0" sz="900" b="0" i="0" u="none" strike="noStrike" kern="0" cap="none" spc="-5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 </a:t>
            </a:r>
            <a:r>
              <a:rPr kumimoji="0" sz="9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-</a:t>
            </a:r>
            <a:r>
              <a:rPr kumimoji="0" sz="900" b="0" i="0" u="none" strike="noStrike" kern="0" cap="none" spc="5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 </a:t>
            </a:r>
            <a:r>
              <a:rPr kumimoji="0" sz="900" b="0" i="0" u="none" strike="noStrike" kern="0" cap="none" spc="-5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6</a:t>
            </a:r>
            <a:endParaRPr kumimoji="0" sz="9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PSK"/>
              <a:ea typeface="+mn-ea"/>
              <a:cs typeface="TH SarabunPSK"/>
            </a:endParaRPr>
          </a:p>
          <a:p>
            <a:pPr marL="16510" marR="0" lvl="0" indent="0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0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JKPI</a:t>
            </a:r>
            <a:r>
              <a:rPr kumimoji="0" sz="1000" b="0" i="0" u="none" strike="noStrike" kern="0" cap="none" spc="-5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 </a:t>
            </a:r>
            <a:r>
              <a:rPr kumimoji="0" sz="10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...</a:t>
            </a:r>
            <a:r>
              <a:rPr kumimoji="0" sz="1000" b="0" i="0" u="none" strike="noStrike" kern="0" cap="none" spc="155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  </a:t>
            </a:r>
            <a:r>
              <a:rPr kumimoji="0" sz="9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Joint</a:t>
            </a:r>
            <a:r>
              <a:rPr kumimoji="0" sz="900" b="0" i="0" u="none" strike="noStrike" kern="0" cap="none" spc="-1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 </a:t>
            </a:r>
            <a:r>
              <a:rPr kumimoji="0" sz="9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KPI </a:t>
            </a:r>
            <a:r>
              <a:rPr kumimoji="0" sz="900" b="0" i="0" u="none" strike="noStrike" kern="0" cap="none" spc="-2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บังคับ</a:t>
            </a:r>
            <a:endParaRPr kumimoji="0" sz="9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IT๙"/>
              <a:ea typeface="+mn-ea"/>
              <a:cs typeface="TH SarabunIT๙"/>
            </a:endParaRPr>
          </a:p>
        </p:txBody>
      </p:sp>
      <p:pic>
        <p:nvPicPr>
          <p:cNvPr id="61" name="object 61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10692383" y="4319015"/>
            <a:ext cx="92200" cy="90677"/>
          </a:xfrm>
          <a:prstGeom prst="rect">
            <a:avLst/>
          </a:prstGeom>
        </p:spPr>
      </p:pic>
      <p:grpSp>
        <p:nvGrpSpPr>
          <p:cNvPr id="62" name="object 62"/>
          <p:cNvGrpSpPr/>
          <p:nvPr/>
        </p:nvGrpSpPr>
        <p:grpSpPr>
          <a:xfrm>
            <a:off x="10733278" y="2813050"/>
            <a:ext cx="339090" cy="145415"/>
            <a:chOff x="10733278" y="2813050"/>
            <a:chExt cx="339090" cy="145415"/>
          </a:xfrm>
        </p:grpSpPr>
        <p:sp>
          <p:nvSpPr>
            <p:cNvPr id="63" name="object 63"/>
            <p:cNvSpPr/>
            <p:nvPr/>
          </p:nvSpPr>
          <p:spPr>
            <a:xfrm>
              <a:off x="10739628" y="2819400"/>
              <a:ext cx="326390" cy="132715"/>
            </a:xfrm>
            <a:custGeom>
              <a:avLst/>
              <a:gdLst/>
              <a:ahLst/>
              <a:cxnLst/>
              <a:rect l="l" t="t" r="r" b="b"/>
              <a:pathLst>
                <a:path w="326390" h="132714">
                  <a:moveTo>
                    <a:pt x="259842" y="0"/>
                  </a:moveTo>
                  <a:lnTo>
                    <a:pt x="66294" y="0"/>
                  </a:lnTo>
                  <a:lnTo>
                    <a:pt x="40505" y="5214"/>
                  </a:lnTo>
                  <a:lnTo>
                    <a:pt x="19430" y="19430"/>
                  </a:lnTo>
                  <a:lnTo>
                    <a:pt x="5214" y="40505"/>
                  </a:lnTo>
                  <a:lnTo>
                    <a:pt x="0" y="66294"/>
                  </a:lnTo>
                  <a:lnTo>
                    <a:pt x="5214" y="92082"/>
                  </a:lnTo>
                  <a:lnTo>
                    <a:pt x="19431" y="113157"/>
                  </a:lnTo>
                  <a:lnTo>
                    <a:pt x="40505" y="127373"/>
                  </a:lnTo>
                  <a:lnTo>
                    <a:pt x="66294" y="132587"/>
                  </a:lnTo>
                  <a:lnTo>
                    <a:pt x="259842" y="132587"/>
                  </a:lnTo>
                  <a:lnTo>
                    <a:pt x="285630" y="127373"/>
                  </a:lnTo>
                  <a:lnTo>
                    <a:pt x="306705" y="113157"/>
                  </a:lnTo>
                  <a:lnTo>
                    <a:pt x="320921" y="92082"/>
                  </a:lnTo>
                  <a:lnTo>
                    <a:pt x="326136" y="66294"/>
                  </a:lnTo>
                  <a:lnTo>
                    <a:pt x="320921" y="40505"/>
                  </a:lnTo>
                  <a:lnTo>
                    <a:pt x="306704" y="19430"/>
                  </a:lnTo>
                  <a:lnTo>
                    <a:pt x="285630" y="5214"/>
                  </a:lnTo>
                  <a:lnTo>
                    <a:pt x="259842" y="0"/>
                  </a:lnTo>
                  <a:close/>
                </a:path>
              </a:pathLst>
            </a:custGeom>
            <a:solidFill>
              <a:srgbClr val="F4B893"/>
            </a:solid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64" name="object 64"/>
            <p:cNvSpPr/>
            <p:nvPr/>
          </p:nvSpPr>
          <p:spPr>
            <a:xfrm>
              <a:off x="10739628" y="2819400"/>
              <a:ext cx="326390" cy="132715"/>
            </a:xfrm>
            <a:custGeom>
              <a:avLst/>
              <a:gdLst/>
              <a:ahLst/>
              <a:cxnLst/>
              <a:rect l="l" t="t" r="r" b="b"/>
              <a:pathLst>
                <a:path w="326390" h="132714">
                  <a:moveTo>
                    <a:pt x="0" y="66294"/>
                  </a:moveTo>
                  <a:lnTo>
                    <a:pt x="5214" y="40505"/>
                  </a:lnTo>
                  <a:lnTo>
                    <a:pt x="19430" y="19430"/>
                  </a:lnTo>
                  <a:lnTo>
                    <a:pt x="40505" y="5214"/>
                  </a:lnTo>
                  <a:lnTo>
                    <a:pt x="66294" y="0"/>
                  </a:lnTo>
                  <a:lnTo>
                    <a:pt x="259842" y="0"/>
                  </a:lnTo>
                  <a:lnTo>
                    <a:pt x="285630" y="5214"/>
                  </a:lnTo>
                  <a:lnTo>
                    <a:pt x="306704" y="19430"/>
                  </a:lnTo>
                  <a:lnTo>
                    <a:pt x="320921" y="40505"/>
                  </a:lnTo>
                  <a:lnTo>
                    <a:pt x="326136" y="66294"/>
                  </a:lnTo>
                  <a:lnTo>
                    <a:pt x="320921" y="92082"/>
                  </a:lnTo>
                  <a:lnTo>
                    <a:pt x="306705" y="113157"/>
                  </a:lnTo>
                  <a:lnTo>
                    <a:pt x="285630" y="127373"/>
                  </a:lnTo>
                  <a:lnTo>
                    <a:pt x="259842" y="132587"/>
                  </a:lnTo>
                  <a:lnTo>
                    <a:pt x="66294" y="132587"/>
                  </a:lnTo>
                  <a:lnTo>
                    <a:pt x="40505" y="127373"/>
                  </a:lnTo>
                  <a:lnTo>
                    <a:pt x="19431" y="113157"/>
                  </a:lnTo>
                  <a:lnTo>
                    <a:pt x="5214" y="92082"/>
                  </a:lnTo>
                  <a:lnTo>
                    <a:pt x="0" y="66294"/>
                  </a:lnTo>
                  <a:close/>
                </a:path>
              </a:pathLst>
            </a:custGeom>
            <a:ln w="12699">
              <a:solidFill>
                <a:srgbClr val="F4B893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65" name="object 65"/>
          <p:cNvSpPr txBox="1"/>
          <p:nvPr/>
        </p:nvSpPr>
        <p:spPr>
          <a:xfrm>
            <a:off x="10741279" y="2780537"/>
            <a:ext cx="1340485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000" b="1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2</a:t>
            </a:r>
            <a:r>
              <a:rPr kumimoji="0" sz="1000" b="1" i="0" u="none" strike="noStrike" kern="0" cap="none" spc="-2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 </a:t>
            </a:r>
            <a:r>
              <a:rPr kumimoji="0" sz="1000" b="1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หรือ</a:t>
            </a:r>
            <a:r>
              <a:rPr kumimoji="0" sz="1000" b="1" i="0" u="none" strike="noStrike" kern="0" cap="none" spc="5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 </a:t>
            </a:r>
            <a:r>
              <a:rPr kumimoji="0" sz="1000" b="1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3</a:t>
            </a:r>
            <a:r>
              <a:rPr kumimoji="0" sz="1000" b="1" i="0" u="none" strike="noStrike" kern="0" cap="none" spc="409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 </a:t>
            </a:r>
            <a:r>
              <a:rPr kumimoji="0" sz="9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ตัวชี้วัดตามแผนระดับ</a:t>
            </a:r>
            <a:r>
              <a:rPr kumimoji="0" sz="900" b="0" i="0" u="none" strike="noStrike" kern="0" cap="none" spc="-5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 </a:t>
            </a:r>
            <a:r>
              <a:rPr kumimoji="0" sz="9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2</a:t>
            </a:r>
            <a:r>
              <a:rPr kumimoji="0" sz="900" b="0" i="0" u="none" strike="noStrike" kern="0" cap="none" spc="-5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 </a:t>
            </a:r>
            <a:r>
              <a:rPr kumimoji="0" sz="9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หรือ</a:t>
            </a:r>
            <a:r>
              <a:rPr kumimoji="0" sz="900" b="0" i="0" u="none" strike="noStrike" kern="0" cap="none" spc="-5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 </a:t>
            </a:r>
            <a:r>
              <a:rPr kumimoji="0" sz="900" b="0" i="0" u="none" strike="noStrike" kern="0" cap="none" spc="-204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3</a:t>
            </a:r>
            <a:endParaRPr kumimoji="0" sz="9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PSK"/>
              <a:ea typeface="+mn-ea"/>
              <a:cs typeface="TH SarabunPSK"/>
            </a:endParaRPr>
          </a:p>
        </p:txBody>
      </p:sp>
      <p:pic>
        <p:nvPicPr>
          <p:cNvPr id="70" name="object 70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-42831" y="3112402"/>
            <a:ext cx="474420" cy="239725"/>
          </a:xfrm>
          <a:prstGeom prst="rect">
            <a:avLst/>
          </a:prstGeom>
        </p:spPr>
      </p:pic>
      <p:pic>
        <p:nvPicPr>
          <p:cNvPr id="80" name="object 27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11245" y="3861586"/>
            <a:ext cx="373231" cy="216255"/>
          </a:xfrm>
          <a:prstGeom prst="rect">
            <a:avLst/>
          </a:prstGeom>
        </p:spPr>
      </p:pic>
      <p:pic>
        <p:nvPicPr>
          <p:cNvPr id="82" name="object 26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6801" y="3645645"/>
            <a:ext cx="371663" cy="237882"/>
          </a:xfrm>
          <a:prstGeom prst="rect">
            <a:avLst/>
          </a:prstGeom>
        </p:spPr>
      </p:pic>
      <p:graphicFrame>
        <p:nvGraphicFramePr>
          <p:cNvPr id="83" name="object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94880177"/>
              </p:ext>
            </p:extLst>
          </p:nvPr>
        </p:nvGraphicFramePr>
        <p:xfrm>
          <a:off x="497852" y="5203860"/>
          <a:ext cx="10025380" cy="90741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898639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03899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252729">
                <a:tc>
                  <a:txBody>
                    <a:bodyPr/>
                    <a:lstStyle/>
                    <a:p>
                      <a:pPr marL="68579" indent="0" algn="l">
                        <a:lnSpc>
                          <a:spcPct val="100000"/>
                        </a:lnSpc>
                        <a:spcBef>
                          <a:spcPts val="110"/>
                        </a:spcBef>
                        <a:buFont typeface="Wingdings"/>
                        <a:buNone/>
                        <a:tabLst>
                          <a:tab pos="246379" algn="l"/>
                        </a:tabLst>
                      </a:pPr>
                      <a:r>
                        <a:rPr lang="th-TH" sz="1400" b="0" kern="0" spc="0" baseline="0" dirty="0"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  <a:r>
                        <a:rPr lang="en-US" sz="1400" b="0" kern="0" spc="0" baseline="0" dirty="0">
                          <a:latin typeface="TH SarabunPSK" pitchFamily="34" charset="-34"/>
                          <a:cs typeface="TH SarabunPSK" pitchFamily="34" charset="-34"/>
                        </a:rPr>
                        <a:t>8</a:t>
                      </a:r>
                      <a:r>
                        <a:rPr lang="th-TH" sz="1400" b="0" kern="0" spc="0" baseline="0" dirty="0">
                          <a:latin typeface="TH SarabunPSK" pitchFamily="34" charset="-34"/>
                          <a:cs typeface="TH SarabunPSK" pitchFamily="34" charset="-34"/>
                        </a:rPr>
                        <a:t>.  การประเมินสถานะของหน่วยงานในการเป็นระบบราชการ </a:t>
                      </a:r>
                      <a:r>
                        <a:rPr sz="1400" b="0" kern="0" spc="0" baseline="0" dirty="0">
                          <a:latin typeface="TH SarabunPSK" pitchFamily="34" charset="-34"/>
                          <a:cs typeface="TH SarabunPSK" pitchFamily="34" charset="-34"/>
                        </a:rPr>
                        <a:t>4.0 (PMQA 4.0)</a:t>
                      </a:r>
                    </a:p>
                  </a:txBody>
                  <a:tcPr marL="0" marR="0" marT="13970" marB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R="382270" algn="l">
                        <a:lnSpc>
                          <a:spcPct val="100000"/>
                        </a:lnSpc>
                        <a:spcBef>
                          <a:spcPts val="110"/>
                        </a:spcBef>
                      </a:pPr>
                      <a:r>
                        <a:rPr lang="th-TH" sz="1400" kern="0" spc="0" baseline="0" dirty="0">
                          <a:latin typeface="TH SarabunPSK" pitchFamily="34" charset="-34"/>
                          <a:cs typeface="TH SarabunPSK" pitchFamily="34" charset="-34"/>
                        </a:rPr>
                        <a:t> ร้อย</a:t>
                      </a:r>
                      <a:r>
                        <a:rPr lang="th-TH" sz="1400" kern="0" spc="0" baseline="0" dirty="0" smtClean="0">
                          <a:latin typeface="TH SarabunPSK" pitchFamily="34" charset="-34"/>
                          <a:cs typeface="TH SarabunPSK" pitchFamily="34" charset="-34"/>
                        </a:rPr>
                        <a:t>ละ</a:t>
                      </a:r>
                      <a:r>
                        <a:rPr lang="en-US" sz="1400" kern="0" spc="0" baseline="0" smtClean="0"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  <a:r>
                        <a:rPr sz="1400" kern="0" spc="0" baseline="0" smtClean="0">
                          <a:latin typeface="TH SarabunPSK" pitchFamily="34" charset="-34"/>
                          <a:cs typeface="TH SarabunPSK" pitchFamily="34" charset="-34"/>
                        </a:rPr>
                        <a:t>10</a:t>
                      </a:r>
                      <a:endParaRPr sz="1400" kern="0" spc="0" baseline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0" marR="0" marT="13970" marB="0"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37490">
                <a:tc>
                  <a:txBody>
                    <a:bodyPr/>
                    <a:lstStyle/>
                    <a:p>
                      <a:pPr marL="68579" indent="0" algn="l">
                        <a:lnSpc>
                          <a:spcPts val="1675"/>
                        </a:lnSpc>
                        <a:buFont typeface="Wingdings"/>
                        <a:buNone/>
                        <a:tabLst>
                          <a:tab pos="246379" algn="l"/>
                        </a:tabLst>
                      </a:pPr>
                      <a:r>
                        <a:rPr lang="en-US" sz="1400" b="0" kern="0" spc="0" baseline="0" dirty="0">
                          <a:latin typeface="TH SarabunPSK" pitchFamily="34" charset="-34"/>
                          <a:cs typeface="TH SarabunPSK" pitchFamily="34" charset="-34"/>
                        </a:rPr>
                        <a:t> 9.  </a:t>
                      </a:r>
                      <a:r>
                        <a:rPr lang="th-TH" sz="1400" b="0" kern="0" spc="0" baseline="0" dirty="0">
                          <a:latin typeface="TH SarabunPSK" pitchFamily="34" charset="-34"/>
                          <a:cs typeface="TH SarabunPSK" pitchFamily="34" charset="-34"/>
                        </a:rPr>
                        <a:t>ระดับความพร้อม</a:t>
                      </a:r>
                      <a:r>
                        <a:rPr lang="th-TH" sz="1400" b="0" kern="0" spc="0" baseline="0" dirty="0" err="1">
                          <a:latin typeface="TH SarabunPSK" pitchFamily="34" charset="-34"/>
                          <a:cs typeface="TH SarabunPSK" pitchFamily="34" charset="-34"/>
                        </a:rPr>
                        <a:t>รัฐบาลดิจิทัล</a:t>
                      </a:r>
                      <a:r>
                        <a:rPr lang="th-TH" sz="1400" b="0" kern="0" spc="0" baseline="0" dirty="0">
                          <a:latin typeface="TH SarabunPSK" pitchFamily="34" charset="-34"/>
                          <a:cs typeface="TH SarabunPSK" pitchFamily="34" charset="-34"/>
                        </a:rPr>
                        <a:t>หน่วยงานภาครัฐของประเทศไทย</a:t>
                      </a:r>
                    </a:p>
                    <a:p>
                      <a:pPr marL="68579" indent="0" algn="l">
                        <a:lnSpc>
                          <a:spcPts val="1675"/>
                        </a:lnSpc>
                        <a:buFont typeface="Wingdings"/>
                        <a:buNone/>
                        <a:tabLst>
                          <a:tab pos="246379" algn="l"/>
                        </a:tabLst>
                      </a:pPr>
                      <a:r>
                        <a:rPr lang="en-US" sz="1400" b="0" kern="0" spc="0" baseline="0" dirty="0">
                          <a:latin typeface="TH SarabunPSK" pitchFamily="34" charset="-34"/>
                          <a:cs typeface="TH SarabunPSK" pitchFamily="34" charset="-34"/>
                        </a:rPr>
                        <a:t> 10.  </a:t>
                      </a:r>
                      <a:r>
                        <a:rPr lang="th-TH" sz="1400" b="0" kern="0" spc="0" baseline="0" dirty="0">
                          <a:latin typeface="TH SarabunPSK" pitchFamily="34" charset="-34"/>
                          <a:cs typeface="TH SarabunPSK" pitchFamily="34" charset="-34"/>
                        </a:rPr>
                        <a:t>คะแนนความพร้อม</a:t>
                      </a:r>
                      <a:r>
                        <a:rPr lang="th-TH" sz="1400" b="0" kern="0" spc="0" baseline="0" dirty="0" err="1">
                          <a:latin typeface="TH SarabunPSK" pitchFamily="34" charset="-34"/>
                          <a:cs typeface="TH SarabunPSK" pitchFamily="34" charset="-34"/>
                        </a:rPr>
                        <a:t>รัฐบาลดิจิทัล</a:t>
                      </a:r>
                      <a:r>
                        <a:rPr lang="th-TH" sz="1400" b="0" kern="0" spc="0" baseline="0" dirty="0">
                          <a:latin typeface="TH SarabunPSK" pitchFamily="34" charset="-34"/>
                          <a:cs typeface="TH SarabunPSK" pitchFamily="34" charset="-34"/>
                        </a:rPr>
                        <a:t>หน่วยงานภาครัฐของประเทศไทย</a:t>
                      </a:r>
                      <a:endParaRPr sz="1400" b="0" kern="0" spc="0" baseline="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0" marR="0" marT="0" marB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R="382270" algn="l">
                        <a:lnSpc>
                          <a:spcPts val="1675"/>
                        </a:lnSpc>
                      </a:pPr>
                      <a:r>
                        <a:rPr lang="th-TH" sz="1400" kern="0" spc="0" baseline="0" dirty="0">
                          <a:latin typeface="TH SarabunPSK" pitchFamily="34" charset="-34"/>
                          <a:cs typeface="TH SarabunPSK" pitchFamily="34" charset="-34"/>
                        </a:rPr>
                        <a:t> ร้อยละ</a:t>
                      </a:r>
                      <a:r>
                        <a:rPr sz="1400" kern="0" spc="0" baseline="0" dirty="0"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  <a:r>
                        <a:rPr lang="en-US" sz="1400" kern="0" spc="0" baseline="0" dirty="0">
                          <a:latin typeface="TH SarabunPSK" pitchFamily="34" charset="-34"/>
                          <a:cs typeface="TH SarabunPSK" pitchFamily="34" charset="-34"/>
                        </a:rPr>
                        <a:t>5</a:t>
                      </a:r>
                    </a:p>
                    <a:p>
                      <a:pPr marL="0" marR="382270" lvl="0" indent="0" algn="l" defTabSz="914400" eaLnBrk="1" fontAlgn="auto" latinLnBrk="0" hangingPunct="1">
                        <a:lnSpc>
                          <a:spcPts val="167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kern="0" spc="0" baseline="0" dirty="0">
                          <a:latin typeface="TH SarabunPSK" pitchFamily="34" charset="-34"/>
                          <a:cs typeface="TH SarabunPSK" pitchFamily="34" charset="-34"/>
                        </a:rPr>
                        <a:t> ร้อยละ 5</a:t>
                      </a:r>
                    </a:p>
                  </a:txBody>
                  <a:tcPr marL="0" marR="0" marT="0" marB="0"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222885">
                <a:tc>
                  <a:txBody>
                    <a:bodyPr/>
                    <a:lstStyle/>
                    <a:p>
                      <a:pPr marL="68579" indent="0" algn="l">
                        <a:lnSpc>
                          <a:spcPts val="1660"/>
                        </a:lnSpc>
                        <a:buFont typeface="Wingdings"/>
                        <a:buNone/>
                        <a:tabLst>
                          <a:tab pos="246379" algn="l"/>
                        </a:tabLst>
                      </a:pPr>
                      <a:r>
                        <a:rPr lang="en-US" sz="1400" b="0" kern="0" spc="0" baseline="0" dirty="0"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  <a:r>
                        <a:rPr lang="en-US" sz="1400" b="0" kern="0" spc="0" baseline="0" dirty="0" smtClean="0">
                          <a:latin typeface="TH SarabunPSK" pitchFamily="34" charset="-34"/>
                          <a:cs typeface="TH SarabunPSK" pitchFamily="34" charset="-34"/>
                        </a:rPr>
                        <a:t>11.  </a:t>
                      </a:r>
                      <a:r>
                        <a:rPr lang="th-TH" sz="1400" b="0" kern="0" spc="0" baseline="0" dirty="0">
                          <a:latin typeface="TH SarabunPSK" pitchFamily="34" charset="-34"/>
                          <a:cs typeface="TH SarabunPSK" pitchFamily="34" charset="-34"/>
                        </a:rPr>
                        <a:t>คะแนน </a:t>
                      </a:r>
                      <a:r>
                        <a:rPr lang="en-US" sz="1400" b="0" kern="0" spc="0" baseline="0" dirty="0">
                          <a:latin typeface="TH SarabunPSK" pitchFamily="34" charset="-34"/>
                          <a:cs typeface="TH SarabunPSK" pitchFamily="34" charset="-34"/>
                        </a:rPr>
                        <a:t>EIT Survey</a:t>
                      </a:r>
                      <a:endParaRPr sz="1400" b="0" kern="0" spc="0" baseline="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0" marR="0" marT="0" marB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R="382270" algn="l">
                        <a:lnSpc>
                          <a:spcPts val="1660"/>
                        </a:lnSpc>
                      </a:pPr>
                      <a:r>
                        <a:rPr lang="th-TH" sz="1400" kern="0" spc="0" baseline="0" dirty="0">
                          <a:latin typeface="TH SarabunPSK" pitchFamily="34" charset="-34"/>
                          <a:cs typeface="TH SarabunPSK" pitchFamily="34" charset="-34"/>
                        </a:rPr>
                        <a:t> ร้อยละ</a:t>
                      </a:r>
                      <a:r>
                        <a:rPr sz="1400" kern="0" spc="0" baseline="0" dirty="0"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  <a:r>
                        <a:rPr lang="th-TH" sz="1400" kern="0" spc="0" baseline="0" dirty="0" smtClean="0">
                          <a:latin typeface="TH SarabunPSK" pitchFamily="34" charset="-34"/>
                          <a:cs typeface="TH SarabunPSK" pitchFamily="34" charset="-34"/>
                        </a:rPr>
                        <a:t>10</a:t>
                      </a:r>
                      <a:endParaRPr lang="en-US" sz="1400" kern="0" spc="0" baseline="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0" marR="0" marT="0" marB="0"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</a:tbl>
          </a:graphicData>
        </a:graphic>
      </p:graphicFrame>
      <p:grpSp>
        <p:nvGrpSpPr>
          <p:cNvPr id="84" name="object 7"/>
          <p:cNvGrpSpPr/>
          <p:nvPr/>
        </p:nvGrpSpPr>
        <p:grpSpPr>
          <a:xfrm>
            <a:off x="498183" y="4708667"/>
            <a:ext cx="10055910" cy="460932"/>
            <a:chOff x="540715" y="5229684"/>
            <a:chExt cx="10055910" cy="460932"/>
          </a:xfrm>
        </p:grpSpPr>
        <p:sp>
          <p:nvSpPr>
            <p:cNvPr id="85" name="object 8"/>
            <p:cNvSpPr/>
            <p:nvPr/>
          </p:nvSpPr>
          <p:spPr>
            <a:xfrm>
              <a:off x="722375" y="5233416"/>
              <a:ext cx="9874250" cy="457200"/>
            </a:xfrm>
            <a:custGeom>
              <a:avLst/>
              <a:gdLst/>
              <a:ahLst/>
              <a:cxnLst/>
              <a:rect l="l" t="t" r="r" b="b"/>
              <a:pathLst>
                <a:path w="9874250" h="457200">
                  <a:moveTo>
                    <a:pt x="9873996" y="0"/>
                  </a:moveTo>
                  <a:lnTo>
                    <a:pt x="0" y="0"/>
                  </a:lnTo>
                  <a:lnTo>
                    <a:pt x="0" y="457200"/>
                  </a:lnTo>
                  <a:lnTo>
                    <a:pt x="9873996" y="457200"/>
                  </a:lnTo>
                  <a:lnTo>
                    <a:pt x="9873996" y="0"/>
                  </a:lnTo>
                  <a:close/>
                </a:path>
              </a:pathLst>
            </a:custGeom>
            <a:solidFill>
              <a:srgbClr val="DAE2F3"/>
            </a:solid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86" name="object 9"/>
            <p:cNvSpPr/>
            <p:nvPr/>
          </p:nvSpPr>
          <p:spPr>
            <a:xfrm>
              <a:off x="540715" y="5229684"/>
              <a:ext cx="474648" cy="456739"/>
            </a:xfrm>
            <a:custGeom>
              <a:avLst/>
              <a:gdLst/>
              <a:ahLst/>
              <a:cxnLst/>
              <a:rect l="l" t="t" r="r" b="b"/>
              <a:pathLst>
                <a:path w="567055" h="567054">
                  <a:moveTo>
                    <a:pt x="283464" y="0"/>
                  </a:moveTo>
                  <a:lnTo>
                    <a:pt x="237484" y="3709"/>
                  </a:lnTo>
                  <a:lnTo>
                    <a:pt x="193867" y="14447"/>
                  </a:lnTo>
                  <a:lnTo>
                    <a:pt x="153195" y="31632"/>
                  </a:lnTo>
                  <a:lnTo>
                    <a:pt x="116053" y="54681"/>
                  </a:lnTo>
                  <a:lnTo>
                    <a:pt x="83024" y="83010"/>
                  </a:lnTo>
                  <a:lnTo>
                    <a:pt x="54692" y="116037"/>
                  </a:lnTo>
                  <a:lnTo>
                    <a:pt x="31639" y="153179"/>
                  </a:lnTo>
                  <a:lnTo>
                    <a:pt x="14451" y="193852"/>
                  </a:lnTo>
                  <a:lnTo>
                    <a:pt x="3710" y="237475"/>
                  </a:lnTo>
                  <a:lnTo>
                    <a:pt x="0" y="283464"/>
                  </a:lnTo>
                  <a:lnTo>
                    <a:pt x="3710" y="329443"/>
                  </a:lnTo>
                  <a:lnTo>
                    <a:pt x="14451" y="373060"/>
                  </a:lnTo>
                  <a:lnTo>
                    <a:pt x="31639" y="413732"/>
                  </a:lnTo>
                  <a:lnTo>
                    <a:pt x="54692" y="450874"/>
                  </a:lnTo>
                  <a:lnTo>
                    <a:pt x="83024" y="483903"/>
                  </a:lnTo>
                  <a:lnTo>
                    <a:pt x="116053" y="512235"/>
                  </a:lnTo>
                  <a:lnTo>
                    <a:pt x="153195" y="535288"/>
                  </a:lnTo>
                  <a:lnTo>
                    <a:pt x="193867" y="552476"/>
                  </a:lnTo>
                  <a:lnTo>
                    <a:pt x="237484" y="563217"/>
                  </a:lnTo>
                  <a:lnTo>
                    <a:pt x="283464" y="566928"/>
                  </a:lnTo>
                  <a:lnTo>
                    <a:pt x="329443" y="563217"/>
                  </a:lnTo>
                  <a:lnTo>
                    <a:pt x="373060" y="552476"/>
                  </a:lnTo>
                  <a:lnTo>
                    <a:pt x="413732" y="535288"/>
                  </a:lnTo>
                  <a:lnTo>
                    <a:pt x="450874" y="512235"/>
                  </a:lnTo>
                  <a:lnTo>
                    <a:pt x="483903" y="483903"/>
                  </a:lnTo>
                  <a:lnTo>
                    <a:pt x="512235" y="450874"/>
                  </a:lnTo>
                  <a:lnTo>
                    <a:pt x="535288" y="413732"/>
                  </a:lnTo>
                  <a:lnTo>
                    <a:pt x="552476" y="373060"/>
                  </a:lnTo>
                  <a:lnTo>
                    <a:pt x="563217" y="329443"/>
                  </a:lnTo>
                  <a:lnTo>
                    <a:pt x="566928" y="283464"/>
                  </a:lnTo>
                  <a:lnTo>
                    <a:pt x="563217" y="237475"/>
                  </a:lnTo>
                  <a:lnTo>
                    <a:pt x="552476" y="193852"/>
                  </a:lnTo>
                  <a:lnTo>
                    <a:pt x="535288" y="153179"/>
                  </a:lnTo>
                  <a:lnTo>
                    <a:pt x="512235" y="116037"/>
                  </a:lnTo>
                  <a:lnTo>
                    <a:pt x="483903" y="83010"/>
                  </a:lnTo>
                  <a:lnTo>
                    <a:pt x="450874" y="54681"/>
                  </a:lnTo>
                  <a:lnTo>
                    <a:pt x="413732" y="31632"/>
                  </a:lnTo>
                  <a:lnTo>
                    <a:pt x="373060" y="14447"/>
                  </a:lnTo>
                  <a:lnTo>
                    <a:pt x="329443" y="3709"/>
                  </a:lnTo>
                  <a:lnTo>
                    <a:pt x="283464" y="0"/>
                  </a:lnTo>
                  <a:close/>
                </a:path>
              </a:pathLst>
            </a:custGeom>
            <a:solidFill>
              <a:srgbClr val="4471C4"/>
            </a:solid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87" name="object 10"/>
          <p:cNvSpPr txBox="1"/>
          <p:nvPr/>
        </p:nvSpPr>
        <p:spPr>
          <a:xfrm>
            <a:off x="645663" y="4657042"/>
            <a:ext cx="217804" cy="473848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3000" b="1" i="0" u="none" strike="noStrike" kern="0" cap="none" spc="-5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2</a:t>
            </a:r>
            <a:endParaRPr kumimoji="0" sz="30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PSK"/>
              <a:ea typeface="+mn-ea"/>
              <a:cs typeface="TH SarabunPSK"/>
            </a:endParaRPr>
          </a:p>
        </p:txBody>
      </p:sp>
      <p:sp>
        <p:nvSpPr>
          <p:cNvPr id="88" name="object 11"/>
          <p:cNvSpPr txBox="1"/>
          <p:nvPr/>
        </p:nvSpPr>
        <p:spPr>
          <a:xfrm>
            <a:off x="1087534" y="4681293"/>
            <a:ext cx="5823629" cy="443070"/>
          </a:xfrm>
          <a:prstGeom prst="rect">
            <a:avLst/>
          </a:prstGeom>
        </p:spPr>
        <p:txBody>
          <a:bodyPr vert="horz" wrap="square" lIns="0" tIns="12065" rIns="0" bIns="0" rtlCol="0" anchor="ctr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8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 pitchFamily="34" charset="-34"/>
                <a:ea typeface="+mn-ea"/>
                <a:cs typeface="TH SarabunPSK" pitchFamily="34" charset="-34"/>
              </a:rPr>
              <a:t>การประเมินศักยภาพในการดำเนินงาน</a:t>
            </a:r>
            <a:r>
              <a:rPr kumimoji="0" sz="28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 pitchFamily="34" charset="-34"/>
                <a:ea typeface="+mn-ea"/>
                <a:cs typeface="TH SarabunPSK" pitchFamily="34" charset="-34"/>
              </a:rPr>
              <a:t> </a:t>
            </a:r>
            <a:r>
              <a:rPr kumimoji="0" sz="24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 pitchFamily="34" charset="-34"/>
                <a:ea typeface="+mn-ea"/>
                <a:cs typeface="TH SarabunPSK" pitchFamily="34" charset="-34"/>
              </a:rPr>
              <a:t>(Potential Base)</a:t>
            </a:r>
            <a:endParaRPr kumimoji="0" sz="24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PSK" pitchFamily="34" charset="-34"/>
              <a:ea typeface="+mn-ea"/>
              <a:cs typeface="TH SarabunPSK" pitchFamily="34" charset="-34"/>
            </a:endParaRPr>
          </a:p>
        </p:txBody>
      </p:sp>
      <p:sp>
        <p:nvSpPr>
          <p:cNvPr id="90" name="object 19"/>
          <p:cNvSpPr/>
          <p:nvPr/>
        </p:nvSpPr>
        <p:spPr>
          <a:xfrm>
            <a:off x="10189464" y="6159568"/>
            <a:ext cx="1740535" cy="349250"/>
          </a:xfrm>
          <a:custGeom>
            <a:avLst/>
            <a:gdLst/>
            <a:ahLst/>
            <a:cxnLst/>
            <a:rect l="l" t="t" r="r" b="b"/>
            <a:pathLst>
              <a:path w="1740534" h="349250">
                <a:moveTo>
                  <a:pt x="1649094" y="0"/>
                </a:moveTo>
                <a:lnTo>
                  <a:pt x="91312" y="0"/>
                </a:lnTo>
                <a:lnTo>
                  <a:pt x="55774" y="7177"/>
                </a:lnTo>
                <a:lnTo>
                  <a:pt x="26749" y="26750"/>
                </a:lnTo>
                <a:lnTo>
                  <a:pt x="7177" y="55780"/>
                </a:lnTo>
                <a:lnTo>
                  <a:pt x="0" y="91325"/>
                </a:lnTo>
                <a:lnTo>
                  <a:pt x="0" y="257670"/>
                </a:lnTo>
                <a:lnTo>
                  <a:pt x="7177" y="293218"/>
                </a:lnTo>
                <a:lnTo>
                  <a:pt x="26749" y="322246"/>
                </a:lnTo>
                <a:lnTo>
                  <a:pt x="55774" y="341818"/>
                </a:lnTo>
                <a:lnTo>
                  <a:pt x="91312" y="348994"/>
                </a:lnTo>
                <a:lnTo>
                  <a:pt x="1649094" y="348994"/>
                </a:lnTo>
                <a:lnTo>
                  <a:pt x="1684633" y="341818"/>
                </a:lnTo>
                <a:lnTo>
                  <a:pt x="1713658" y="322246"/>
                </a:lnTo>
                <a:lnTo>
                  <a:pt x="1733230" y="293218"/>
                </a:lnTo>
                <a:lnTo>
                  <a:pt x="1740407" y="257670"/>
                </a:lnTo>
                <a:lnTo>
                  <a:pt x="1740407" y="91325"/>
                </a:lnTo>
                <a:lnTo>
                  <a:pt x="1733230" y="55780"/>
                </a:lnTo>
                <a:lnTo>
                  <a:pt x="1713658" y="26750"/>
                </a:lnTo>
                <a:lnTo>
                  <a:pt x="1684633" y="7177"/>
                </a:lnTo>
                <a:lnTo>
                  <a:pt x="1649094" y="0"/>
                </a:lnTo>
                <a:close/>
              </a:path>
            </a:pathLst>
          </a:custGeom>
          <a:solidFill>
            <a:srgbClr val="538235"/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1" name="object 76"/>
          <p:cNvSpPr txBox="1">
            <a:spLocks noGrp="1"/>
          </p:cNvSpPr>
          <p:nvPr>
            <p:ph type="ftr" sz="quarter" idx="5"/>
          </p:nvPr>
        </p:nvSpPr>
        <p:spPr>
          <a:xfrm>
            <a:off x="10477627" y="6137343"/>
            <a:ext cx="1164590" cy="39626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ts val="303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800" b="1" i="0" u="none" strike="noStrike" kern="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ร้อ</a:t>
            </a:r>
            <a:r>
              <a:rPr kumimoji="0" lang="th-TH" sz="2800" b="1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ย</a:t>
            </a:r>
            <a:r>
              <a:rPr kumimoji="0" sz="2800" b="1" i="0" u="none" strike="noStrike" kern="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ละ</a:t>
            </a:r>
            <a:r>
              <a:rPr kumimoji="0" sz="2800" b="1" i="0" u="none" strike="noStrike" kern="0" cap="none" spc="-6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 </a:t>
            </a:r>
            <a:r>
              <a:rPr kumimoji="0" sz="2800" b="1" i="0" u="none" strike="noStrike" kern="0" cap="none" spc="-195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100</a:t>
            </a:r>
          </a:p>
        </p:txBody>
      </p:sp>
      <p:sp>
        <p:nvSpPr>
          <p:cNvPr id="93" name="object 12"/>
          <p:cNvSpPr/>
          <p:nvPr/>
        </p:nvSpPr>
        <p:spPr>
          <a:xfrm>
            <a:off x="10189464" y="4770275"/>
            <a:ext cx="1740535" cy="347980"/>
          </a:xfrm>
          <a:custGeom>
            <a:avLst/>
            <a:gdLst/>
            <a:ahLst/>
            <a:cxnLst/>
            <a:rect l="l" t="t" r="r" b="b"/>
            <a:pathLst>
              <a:path w="1740534" h="347979">
                <a:moveTo>
                  <a:pt x="1682495" y="0"/>
                </a:moveTo>
                <a:lnTo>
                  <a:pt x="57911" y="0"/>
                </a:lnTo>
                <a:lnTo>
                  <a:pt x="35361" y="4548"/>
                </a:lnTo>
                <a:lnTo>
                  <a:pt x="16954" y="16954"/>
                </a:lnTo>
                <a:lnTo>
                  <a:pt x="4548" y="35361"/>
                </a:lnTo>
                <a:lnTo>
                  <a:pt x="0" y="57911"/>
                </a:lnTo>
                <a:lnTo>
                  <a:pt x="0" y="289559"/>
                </a:lnTo>
                <a:lnTo>
                  <a:pt x="4548" y="312099"/>
                </a:lnTo>
                <a:lnTo>
                  <a:pt x="16954" y="330507"/>
                </a:lnTo>
                <a:lnTo>
                  <a:pt x="35361" y="342920"/>
                </a:lnTo>
                <a:lnTo>
                  <a:pt x="57911" y="347471"/>
                </a:lnTo>
                <a:lnTo>
                  <a:pt x="1682495" y="347471"/>
                </a:lnTo>
                <a:lnTo>
                  <a:pt x="1705046" y="342920"/>
                </a:lnTo>
                <a:lnTo>
                  <a:pt x="1723453" y="330507"/>
                </a:lnTo>
                <a:lnTo>
                  <a:pt x="1735859" y="312099"/>
                </a:lnTo>
                <a:lnTo>
                  <a:pt x="1740407" y="289559"/>
                </a:lnTo>
                <a:lnTo>
                  <a:pt x="1740407" y="57911"/>
                </a:lnTo>
                <a:lnTo>
                  <a:pt x="1735859" y="35361"/>
                </a:lnTo>
                <a:lnTo>
                  <a:pt x="1723453" y="16954"/>
                </a:lnTo>
                <a:lnTo>
                  <a:pt x="1705046" y="4548"/>
                </a:lnTo>
                <a:lnTo>
                  <a:pt x="1682495" y="0"/>
                </a:lnTo>
                <a:close/>
              </a:path>
            </a:pathLst>
          </a:custGeom>
          <a:solidFill>
            <a:srgbClr val="4471C4"/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4" name="object 13"/>
          <p:cNvSpPr txBox="1"/>
          <p:nvPr/>
        </p:nvSpPr>
        <p:spPr>
          <a:xfrm>
            <a:off x="10545826" y="4693313"/>
            <a:ext cx="103060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800" b="1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ร้อยละ</a:t>
            </a:r>
            <a:r>
              <a:rPr kumimoji="0" sz="2800" b="1" i="0" u="none" strike="noStrike" kern="0" cap="none" spc="-6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 </a:t>
            </a:r>
            <a:r>
              <a:rPr kumimoji="0" sz="2800" b="1" i="0" u="none" strike="noStrike" kern="0" cap="none" spc="-175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30</a:t>
            </a:r>
            <a:endParaRPr kumimoji="0" sz="2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95" name="object 56"/>
          <p:cNvSpPr/>
          <p:nvPr/>
        </p:nvSpPr>
        <p:spPr>
          <a:xfrm>
            <a:off x="626959" y="3313301"/>
            <a:ext cx="9445614" cy="45719"/>
          </a:xfrm>
          <a:custGeom>
            <a:avLst/>
            <a:gdLst/>
            <a:ahLst/>
            <a:cxnLst/>
            <a:rect l="l" t="t" r="r" b="b"/>
            <a:pathLst>
              <a:path w="9432290">
                <a:moveTo>
                  <a:pt x="0" y="0"/>
                </a:moveTo>
                <a:lnTo>
                  <a:pt x="9432036" y="0"/>
                </a:lnTo>
              </a:path>
            </a:pathLst>
          </a:custGeom>
          <a:ln w="6350">
            <a:solidFill>
              <a:srgbClr val="FFC000"/>
            </a:solidFill>
            <a:prstDash val="sysDot"/>
          </a:ln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aphicFrame>
        <p:nvGraphicFramePr>
          <p:cNvPr id="78" name="ตาราง 7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34438981"/>
              </p:ext>
            </p:extLst>
          </p:nvPr>
        </p:nvGraphicFramePr>
        <p:xfrm>
          <a:off x="516566" y="1868166"/>
          <a:ext cx="9993096" cy="2804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914037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079059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305018">
                <a:tc gridSpan="2">
                  <a:txBody>
                    <a:bodyPr/>
                    <a:lstStyle/>
                    <a:p>
                      <a:pPr algn="ctr"/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ตัวชี้วัด</a:t>
                      </a:r>
                    </a:p>
                  </a:txBody>
                  <a:tcPr>
                    <a:solidFill>
                      <a:srgbClr val="FFE6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>
                    <a:solidFill>
                      <a:srgbClr val="FFE6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th-TH" sz="1400" b="1" kern="0" spc="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ตัว</a:t>
                      </a:r>
                      <a:r>
                        <a:rPr lang="th-TH" sz="1400" b="1" kern="0" spc="0" baseline="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ชี้วัดที่กำหนดจากตัวชี้วัดเชิงยุทธศาสตร์สำคัญ (</a:t>
                      </a:r>
                      <a:r>
                        <a:rPr lang="en-US" sz="1400" b="1" kern="0" spc="0" baseline="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Strategic KPIs)</a:t>
                      </a:r>
                      <a:endParaRPr lang="th-TH" sz="1400" b="1" kern="0" spc="0" baseline="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r>
                        <a:rPr lang="th-TH" sz="1400" dirty="0">
                          <a:solidFill>
                            <a:srgbClr val="7030A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1.  </a:t>
                      </a:r>
                      <a:r>
                        <a:rPr lang="th-TH" sz="1400" kern="0" spc="0" baseline="0" dirty="0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อัตราการขยายตัวของมูลค่าของสินค้า</a:t>
                      </a:r>
                      <a:r>
                        <a:rPr lang="th-TH" sz="1400" kern="0" spc="0" baseline="0" dirty="0" err="1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เกษตรอัต</a:t>
                      </a:r>
                      <a:r>
                        <a:rPr lang="th-TH" sz="1400" kern="0" spc="0" baseline="0" dirty="0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ลักษณ์พื้นถิ่น (ปีงบประมาณ)*</a:t>
                      </a:r>
                      <a:endParaRPr lang="th-TH" sz="1400" spc="-10" dirty="0">
                        <a:solidFill>
                          <a:srgbClr val="7030A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r>
                        <a:rPr lang="th-TH" sz="1400" dirty="0">
                          <a:solidFill>
                            <a:srgbClr val="7030A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2.  </a:t>
                      </a:r>
                      <a:r>
                        <a:rPr lang="th-TH" sz="1400" kern="0" spc="0" baseline="0" dirty="0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อัตราการขยายตัวของมูลค่าสินค้าเกษตรที่ผ่านการตรวจรับรองมาตรฐานการปฏิบัติทางการเกษตรที่ดี  (ปีงบประมาณ)*</a:t>
                      </a:r>
                      <a:endParaRPr lang="th-TH" sz="1400" dirty="0">
                        <a:solidFill>
                          <a:srgbClr val="7030A0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  <a:p>
                      <a:r>
                        <a:rPr lang="th-TH" sz="1400" dirty="0">
                          <a:solidFill>
                            <a:srgbClr val="7030A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3.  </a:t>
                      </a:r>
                      <a:r>
                        <a:rPr lang="th-TH" sz="1400" kern="0" spc="0" baseline="0" dirty="0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อัตราการขยายตัวของมูลค่าสินค้าเกษตรปลอดภัยที่เป็นสินค้าอินทรีย์ (ปีงบประมาณ)*</a:t>
                      </a:r>
                      <a:endParaRPr lang="th-TH" sz="1400" spc="-10" dirty="0">
                        <a:solidFill>
                          <a:srgbClr val="7030A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indent="0">
                        <a:buNone/>
                      </a:pPr>
                      <a:r>
                        <a:rPr lang="th-TH" sz="1400" spc="-10" dirty="0">
                          <a:solidFill>
                            <a:srgbClr val="7030A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4. </a:t>
                      </a:r>
                      <a:r>
                        <a:rPr lang="en-US" sz="1400" spc="-10" dirty="0" smtClean="0">
                          <a:solidFill>
                            <a:srgbClr val="7030A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400" kern="0" spc="0" baseline="0" dirty="0" smtClean="0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รายได้</a:t>
                      </a:r>
                      <a:r>
                        <a:rPr lang="th-TH" sz="1400" kern="0" spc="0" baseline="0" dirty="0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เงินสดสุทธิทางการเกษตรของเกษตรกรเฉลี่ยต่อครัวเรือน</a:t>
                      </a:r>
                      <a:endParaRPr lang="th-TH" sz="1400" spc="-10" dirty="0">
                        <a:solidFill>
                          <a:srgbClr val="7030A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indent="0">
                        <a:buNone/>
                      </a:pPr>
                      <a:endParaRPr lang="th-TH" sz="800" b="1" kern="0" spc="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indent="0">
                        <a:buNone/>
                      </a:pPr>
                      <a:r>
                        <a:rPr lang="th-TH" sz="1400" b="1" kern="0" spc="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ตัวชี้วัดขับเคลื่อนการบูร</a:t>
                      </a:r>
                      <a:r>
                        <a:rPr lang="th-TH" sz="1400" b="1" kern="0" spc="0" dirty="0" err="1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ณา</a:t>
                      </a:r>
                      <a:r>
                        <a:rPr lang="th-TH" sz="1400" b="1" kern="0" spc="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การร่วมกัน (</a:t>
                      </a:r>
                      <a:r>
                        <a:rPr lang="en-US" sz="1400" b="1" kern="0" spc="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Joint KPIs)</a:t>
                      </a:r>
                      <a:endParaRPr lang="th-TH" sz="1400" b="1" spc="-1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indent="0">
                        <a:buNone/>
                      </a:pPr>
                      <a:r>
                        <a:rPr lang="th-TH" sz="1400" b="0" spc="-10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5.  อัตราการขยายตัวของมูลค่าสินค้าผ้าไหมไทยตรานกยูงพระราชทาน</a:t>
                      </a:r>
                    </a:p>
                    <a:p>
                      <a:pPr marL="0" indent="0">
                        <a:buNone/>
                      </a:pPr>
                      <a:r>
                        <a:rPr lang="th-TH" sz="1400" b="0" spc="-10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6.  </a:t>
                      </a:r>
                      <a:r>
                        <a:rPr lang="th-TH" sz="14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รายได้เฉลี่ยของกลุ่มวิสาหกิจชุมชนด้านหม่อนไหม</a:t>
                      </a:r>
                      <a:r>
                        <a:rPr lang="th-TH" sz="1400" spc="-7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endParaRPr lang="th-TH" sz="1400" spc="-1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indent="0">
                        <a:buNone/>
                      </a:pPr>
                      <a:endParaRPr lang="th-TH" sz="800" spc="-1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indent="0">
                        <a:buNone/>
                      </a:pPr>
                      <a:r>
                        <a:rPr lang="th-TH" sz="1400" b="1" kern="0" spc="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ตัวชี้วัดตามภารกิจพื้นฐาน/งานตามหน้าที่ความรับผิดชอบหลัก (</a:t>
                      </a:r>
                      <a:r>
                        <a:rPr lang="en-US" sz="1400" b="1" kern="0" spc="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Function KPIs)</a:t>
                      </a:r>
                      <a:endParaRPr lang="th-TH" sz="1400" b="1" spc="-1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indent="0">
                        <a:buNone/>
                      </a:pPr>
                      <a:r>
                        <a:rPr lang="th-TH" sz="1400" b="0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7. </a:t>
                      </a:r>
                      <a:r>
                        <a:rPr lang="th-TH" sz="1400" b="0" dirty="0" smtClean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  <a:r>
                        <a:rPr lang="th-TH" sz="1400" b="0" dirty="0" smtClean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ปริมาณ</a:t>
                      </a:r>
                      <a:r>
                        <a:rPr lang="th-TH" sz="1400" b="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การผลิตผ้าไหมตามมาตรฐานผลิตภัณฑ์ผ้าไหมไทย (ตรานกยูงพระราชทาน) ต่อปี</a:t>
                      </a:r>
                      <a:endParaRPr lang="th-TH" sz="1400" b="0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400" dirty="0">
                        <a:solidFill>
                          <a:srgbClr val="7030A0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  <a:p>
                      <a:r>
                        <a:rPr lang="th-TH" sz="1400" dirty="0">
                          <a:solidFill>
                            <a:srgbClr val="7030A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ร้อยละ </a:t>
                      </a:r>
                      <a:r>
                        <a:rPr lang="en-US" sz="1400" dirty="0" smtClean="0">
                          <a:solidFill>
                            <a:srgbClr val="7030A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10</a:t>
                      </a:r>
                      <a:endParaRPr lang="en-US" sz="1400" dirty="0">
                        <a:solidFill>
                          <a:srgbClr val="7030A0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  <a:p>
                      <a:pPr marL="0" marR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rgbClr val="7030A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ร้อยละ </a:t>
                      </a:r>
                      <a:r>
                        <a:rPr lang="en-US" sz="1400" dirty="0" smtClean="0">
                          <a:solidFill>
                            <a:srgbClr val="7030A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5</a:t>
                      </a:r>
                      <a:endParaRPr lang="th-TH" sz="1400" dirty="0">
                        <a:solidFill>
                          <a:srgbClr val="7030A0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  <a:p>
                      <a:pPr marL="0" marR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rgbClr val="7030A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ร้อยละ </a:t>
                      </a:r>
                      <a:r>
                        <a:rPr lang="en-US" sz="1400" dirty="0" smtClean="0">
                          <a:solidFill>
                            <a:srgbClr val="7030A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5</a:t>
                      </a:r>
                      <a:endParaRPr lang="th-TH" sz="1400" dirty="0">
                        <a:solidFill>
                          <a:srgbClr val="7030A0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  <a:p>
                      <a:pPr marL="0" marR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rgbClr val="7030A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ร้อยละ </a:t>
                      </a:r>
                      <a:r>
                        <a:rPr lang="en-US" sz="1400" dirty="0" smtClean="0">
                          <a:solidFill>
                            <a:srgbClr val="7030A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5</a:t>
                      </a:r>
                      <a:endParaRPr lang="en-US" sz="1400" dirty="0">
                        <a:solidFill>
                          <a:srgbClr val="7030A0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  <a:p>
                      <a:pPr marL="0" marR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800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  <a:p>
                      <a:endParaRPr lang="en-US" sz="1400" dirty="0">
                        <a:latin typeface="TH SarabunPSK" pitchFamily="34" charset="-34"/>
                        <a:cs typeface="TH SarabunPSK" pitchFamily="34" charset="-34"/>
                      </a:endParaRPr>
                    </a:p>
                    <a:p>
                      <a:pPr marL="0" marR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latin typeface="TH SarabunPSK" pitchFamily="34" charset="-34"/>
                          <a:cs typeface="TH SarabunPSK" pitchFamily="34" charset="-34"/>
                        </a:rPr>
                        <a:t>ร้อยละ </a:t>
                      </a:r>
                      <a:r>
                        <a:rPr lang="en-US" sz="1400" dirty="0" smtClean="0">
                          <a:latin typeface="TH SarabunPSK" pitchFamily="34" charset="-34"/>
                          <a:cs typeface="TH SarabunPSK" pitchFamily="34" charset="-34"/>
                        </a:rPr>
                        <a:t>15</a:t>
                      </a:r>
                      <a:endParaRPr lang="th-TH" sz="1400" dirty="0">
                        <a:latin typeface="TH SarabunPSK" pitchFamily="34" charset="-34"/>
                        <a:cs typeface="TH SarabunPSK" pitchFamily="34" charset="-34"/>
                      </a:endParaRPr>
                    </a:p>
                    <a:p>
                      <a:pPr marL="0" marR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latin typeface="TH SarabunPSK" pitchFamily="34" charset="-34"/>
                          <a:cs typeface="TH SarabunPSK" pitchFamily="34" charset="-34"/>
                        </a:rPr>
                        <a:t>ร้อยละ </a:t>
                      </a:r>
                      <a:r>
                        <a:rPr lang="en-US" sz="1400" dirty="0" smtClean="0">
                          <a:latin typeface="TH SarabunPSK" pitchFamily="34" charset="-34"/>
                          <a:cs typeface="TH SarabunPSK" pitchFamily="34" charset="-34"/>
                        </a:rPr>
                        <a:t>15</a:t>
                      </a:r>
                      <a:endParaRPr lang="en-US" sz="1400" dirty="0">
                        <a:latin typeface="TH SarabunPSK" pitchFamily="34" charset="-34"/>
                        <a:cs typeface="TH SarabunPSK" pitchFamily="34" charset="-34"/>
                      </a:endParaRPr>
                    </a:p>
                    <a:p>
                      <a:endParaRPr lang="en-US" sz="800" dirty="0">
                        <a:latin typeface="TH SarabunPSK" pitchFamily="34" charset="-34"/>
                        <a:cs typeface="TH SarabunPSK" pitchFamily="34" charset="-34"/>
                      </a:endParaRPr>
                    </a:p>
                    <a:p>
                      <a:endParaRPr lang="en-US" sz="1400" dirty="0">
                        <a:latin typeface="TH SarabunPSK" pitchFamily="34" charset="-34"/>
                        <a:cs typeface="TH SarabunPSK" pitchFamily="34" charset="-34"/>
                      </a:endParaRPr>
                    </a:p>
                    <a:p>
                      <a:pPr marL="0" marR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latin typeface="TH SarabunPSK" pitchFamily="34" charset="-34"/>
                          <a:cs typeface="TH SarabunPSK" pitchFamily="34" charset="-34"/>
                        </a:rPr>
                        <a:t>ร้อยละ </a:t>
                      </a:r>
                      <a:r>
                        <a:rPr lang="th-TH" sz="1400" dirty="0" smtClean="0">
                          <a:latin typeface="TH SarabunPSK" pitchFamily="34" charset="-34"/>
                          <a:cs typeface="TH SarabunPSK" pitchFamily="34" charset="-34"/>
                        </a:rPr>
                        <a:t>15</a:t>
                      </a:r>
                      <a:endParaRPr lang="th-TH" sz="14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pic>
        <p:nvPicPr>
          <p:cNvPr id="99" name="object 69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314504" y="3669880"/>
            <a:ext cx="323088" cy="224027"/>
          </a:xfrm>
          <a:prstGeom prst="rect">
            <a:avLst/>
          </a:prstGeom>
        </p:spPr>
      </p:pic>
      <p:pic>
        <p:nvPicPr>
          <p:cNvPr id="100" name="object 69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318042" y="3875445"/>
            <a:ext cx="323088" cy="224027"/>
          </a:xfrm>
          <a:prstGeom prst="rect">
            <a:avLst/>
          </a:prstGeom>
        </p:spPr>
      </p:pic>
      <p:pic>
        <p:nvPicPr>
          <p:cNvPr id="96" name="object 32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234873" y="2480157"/>
            <a:ext cx="479450" cy="216256"/>
          </a:xfrm>
          <a:prstGeom prst="rect">
            <a:avLst/>
          </a:prstGeom>
        </p:spPr>
      </p:pic>
      <p:pic>
        <p:nvPicPr>
          <p:cNvPr id="97" name="object 32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238411" y="2696355"/>
            <a:ext cx="479450" cy="216256"/>
          </a:xfrm>
          <a:prstGeom prst="rect">
            <a:avLst/>
          </a:prstGeom>
        </p:spPr>
      </p:pic>
      <p:pic>
        <p:nvPicPr>
          <p:cNvPr id="98" name="object 32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231316" y="2912553"/>
            <a:ext cx="479450" cy="216256"/>
          </a:xfrm>
          <a:prstGeom prst="rect">
            <a:avLst/>
          </a:prstGeom>
        </p:spPr>
      </p:pic>
      <p:pic>
        <p:nvPicPr>
          <p:cNvPr id="69" name="object 69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310966" y="3124059"/>
            <a:ext cx="323088" cy="224027"/>
          </a:xfrm>
          <a:prstGeom prst="rect">
            <a:avLst/>
          </a:prstGeom>
        </p:spPr>
      </p:pic>
      <p:sp>
        <p:nvSpPr>
          <p:cNvPr id="79" name="object 56"/>
          <p:cNvSpPr/>
          <p:nvPr/>
        </p:nvSpPr>
        <p:spPr>
          <a:xfrm>
            <a:off x="651763" y="3380637"/>
            <a:ext cx="9445614" cy="45719"/>
          </a:xfrm>
          <a:custGeom>
            <a:avLst/>
            <a:gdLst/>
            <a:ahLst/>
            <a:cxnLst/>
            <a:rect l="l" t="t" r="r" b="b"/>
            <a:pathLst>
              <a:path w="9432290">
                <a:moveTo>
                  <a:pt x="0" y="0"/>
                </a:moveTo>
                <a:lnTo>
                  <a:pt x="9432036" y="0"/>
                </a:lnTo>
              </a:path>
            </a:pathLst>
          </a:custGeom>
          <a:ln w="6350">
            <a:solidFill>
              <a:srgbClr val="FFC000"/>
            </a:solidFill>
            <a:prstDash val="sysDot"/>
          </a:ln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81" name="object 32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92507" y="3530027"/>
            <a:ext cx="479450" cy="216256"/>
          </a:xfrm>
          <a:prstGeom prst="rect">
            <a:avLst/>
          </a:prstGeom>
        </p:spPr>
      </p:pic>
      <p:sp>
        <p:nvSpPr>
          <p:cNvPr id="89" name="object 56"/>
          <p:cNvSpPr/>
          <p:nvPr/>
        </p:nvSpPr>
        <p:spPr>
          <a:xfrm>
            <a:off x="634035" y="4149751"/>
            <a:ext cx="9445614" cy="45719"/>
          </a:xfrm>
          <a:custGeom>
            <a:avLst/>
            <a:gdLst/>
            <a:ahLst/>
            <a:cxnLst/>
            <a:rect l="l" t="t" r="r" b="b"/>
            <a:pathLst>
              <a:path w="9432290">
                <a:moveTo>
                  <a:pt x="0" y="0"/>
                </a:moveTo>
                <a:lnTo>
                  <a:pt x="9432036" y="0"/>
                </a:lnTo>
              </a:path>
            </a:pathLst>
          </a:custGeom>
          <a:ln w="6350">
            <a:solidFill>
              <a:srgbClr val="FFC000"/>
            </a:solidFill>
            <a:prstDash val="sysDot"/>
          </a:ln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2" name="Slide Number Placeholder 3">
            <a:extLst>
              <a:ext uri="{FF2B5EF4-FFF2-40B4-BE49-F238E27FC236}">
                <a16:creationId xmlns:a16="http://schemas.microsoft.com/office/drawing/2014/main" xmlns="" id="{1AA47899-A54A-34D4-881E-0DBB9D68EDEB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9318523" y="6479020"/>
            <a:ext cx="27432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787E290-76B0-4EA1-9FB1-BF333C18EEE2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H SarabunPSK" pitchFamily="34" charset="-34"/>
                <a:ea typeface="+mn-ea"/>
                <a:cs typeface="TH SarabunPSK" pitchFamily="34" charset="-34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H SarabunPSK" pitchFamily="34" charset="-34"/>
              <a:ea typeface="+mn-ea"/>
              <a:cs typeface="TH SarabunPSK" pitchFamily="34" charset="-34"/>
            </a:endParaRPr>
          </a:p>
        </p:txBody>
      </p:sp>
      <p:pic>
        <p:nvPicPr>
          <p:cNvPr id="101" name="object 69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276904" y="4416030"/>
            <a:ext cx="323088" cy="2240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301181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Rectangle 1">
            <a:extLst>
              <a:ext uri="{FF2B5EF4-FFF2-40B4-BE49-F238E27FC236}">
                <a16:creationId xmlns:a16="http://schemas.microsoft.com/office/drawing/2014/main" xmlns="" id="{FE6B44CD-7D73-0EA0-9A75-865CB0DE3FC0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963" y="432435"/>
            <a:ext cx="7891462" cy="354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985838" indent="-985838" defTabSz="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tabLst>
                <a:tab pos="985838" algn="l"/>
              </a:tabLs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 defTabSz="3429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985838" algn="l"/>
              </a:tabLst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 defTabSz="3429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985838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 defTabSz="3429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985838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 defTabSz="3429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985838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defTabSz="3429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985838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defTabSz="3429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985838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defTabSz="3429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985838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defTabSz="3429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985838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985838" marR="0" lvl="0" indent="-985838" algn="l" defTabSz="342900" rtl="0" eaLnBrk="1" fontAlgn="t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985838" algn="l"/>
              </a:tabLst>
              <a:defRPr/>
            </a:pPr>
            <a:r>
              <a:rPr kumimoji="0" lang="th-TH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ตัวชี้วัด </a:t>
            </a:r>
            <a:r>
              <a:rPr kumimoji="0" lang="en-US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1</a:t>
            </a:r>
            <a:r>
              <a:rPr kumimoji="0" lang="th-TH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. อัตราการขยายตัวของมูลค่าของสินค้าเก</a:t>
            </a:r>
            <a:r>
              <a:rPr kumimoji="0" lang="th-TH" altLang="en-US" sz="200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ษต</a:t>
            </a:r>
            <a:r>
              <a:rPr kumimoji="0" lang="th-TH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รอ</a:t>
            </a:r>
            <a:r>
              <a:rPr kumimoji="0" lang="th-TH" altLang="en-US" sz="200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ัต</a:t>
            </a:r>
            <a:r>
              <a:rPr kumimoji="0" lang="th-TH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ลักษณ์พื้นถิ่น (ปีงบประมาณ)</a:t>
            </a:r>
          </a:p>
        </p:txBody>
      </p:sp>
      <p:sp>
        <p:nvSpPr>
          <p:cNvPr id="10244" name="Rectangle 25">
            <a:extLst>
              <a:ext uri="{FF2B5EF4-FFF2-40B4-BE49-F238E27FC236}">
                <a16:creationId xmlns:a16="http://schemas.microsoft.com/office/drawing/2014/main" xmlns="" id="{7D834EF5-C0DF-F3BF-1EF5-AF386A96171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49404" y="6283252"/>
            <a:ext cx="2736850" cy="2451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46100" indent="-5461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tabLst>
                <a:tab pos="546100" algn="l"/>
              </a:tabLs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546100" algn="l"/>
              </a:tabLst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546100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5461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5461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461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461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461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461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alt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ช่วงเวลารายงานผล </a:t>
            </a:r>
            <a:r>
              <a: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ทุกปีงบประมาณ</a:t>
            </a:r>
            <a:endParaRPr kumimoji="0" lang="en-US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xmlns="" id="{5C66D1CC-1B66-A432-5CCF-6924C05256D3}"/>
              </a:ext>
            </a:extLst>
          </p:cNvPr>
          <p:cNvSpPr/>
          <p:nvPr/>
        </p:nvSpPr>
        <p:spPr>
          <a:xfrm>
            <a:off x="0" y="6254456"/>
            <a:ext cx="3092291" cy="2451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ผู้รับผิดชอบการรายงานผล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Sarabun"/>
              </a:rPr>
              <a:t>สำนักงานปลัด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กระทรวงเกษตรและสหกรณ์ 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3" name="Google Shape;266;p8">
            <a:extLst>
              <a:ext uri="{FF2B5EF4-FFF2-40B4-BE49-F238E27FC236}">
                <a16:creationId xmlns:a16="http://schemas.microsoft.com/office/drawing/2014/main" xmlns="" id="{A6A4BF64-D292-8A64-8167-92DC9BDE96C9}"/>
              </a:ext>
            </a:extLst>
          </p:cNvPr>
          <p:cNvSpPr/>
          <p:nvPr/>
        </p:nvSpPr>
        <p:spPr>
          <a:xfrm>
            <a:off x="54610" y="2037219"/>
            <a:ext cx="7679690" cy="240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Sarabun"/>
              <a:buNone/>
              <a:tabLst/>
              <a:defRPr/>
            </a:pPr>
            <a:r>
              <a:rPr kumimoji="0" lang="th-TH" sz="1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เป้าหมาย ปี 2569 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 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(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ไม่น้อยกว่าผลการดำเนินงานปี 2568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)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และ</a:t>
            </a:r>
            <a:r>
              <a:rPr kumimoji="0" lang="th-TH" sz="1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เป้าหมายปี 2570 </a:t>
            </a:r>
            <a:r>
              <a:rPr kumimoji="0" lang="en-US" sz="1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 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(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ไม่น้อยกว่าผลการดำเนินงานปี 256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9)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7E10EB03-58E7-09CC-84BF-EB28260A5CCE}"/>
              </a:ext>
            </a:extLst>
          </p:cNvPr>
          <p:cNvSpPr/>
          <p:nvPr/>
        </p:nvSpPr>
        <p:spPr>
          <a:xfrm>
            <a:off x="8839200" y="965200"/>
            <a:ext cx="3352800" cy="3087477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xmlns="" id="{A852B0C6-CFEC-B73B-6F64-9C74ECB8C689}"/>
              </a:ext>
            </a:extLst>
          </p:cNvPr>
          <p:cNvSpPr/>
          <p:nvPr/>
        </p:nvSpPr>
        <p:spPr>
          <a:xfrm>
            <a:off x="7734300" y="501650"/>
            <a:ext cx="1220788" cy="40005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non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รหัส </a:t>
            </a:r>
            <a:r>
              <a:rPr kumimoji="0" lang="en-US" sz="20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20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20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030101</a:t>
            </a:r>
          </a:p>
        </p:txBody>
      </p:sp>
      <p:sp>
        <p:nvSpPr>
          <p:cNvPr id="10250" name="Rectangle 16">
            <a:extLst>
              <a:ext uri="{FF2B5EF4-FFF2-40B4-BE49-F238E27FC236}">
                <a16:creationId xmlns:a16="http://schemas.microsoft.com/office/drawing/2014/main" xmlns="" id="{BC7D5CE1-CEC4-7A96-DB65-D6553E08574F}"/>
              </a:ext>
            </a:extLst>
          </p:cNvPr>
          <p:cNvSpPr>
            <a:spLocks noChangeArrowheads="1"/>
          </p:cNvSpPr>
          <p:nvPr/>
        </p:nvSpPr>
        <p:spPr bwMode="auto">
          <a:xfrm>
            <a:off x="9428078" y="1116662"/>
            <a:ext cx="3459162" cy="4930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ยุทธศาสตร์ชาติ</a:t>
            </a:r>
            <a:r>
              <a:rPr kumimoji="0" lang="en-US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การสร้างความสามารถ</a:t>
            </a:r>
            <a:br>
              <a:rPr kumimoji="0" lang="th-TH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</a:br>
            <a:r>
              <a:rPr kumimoji="0" lang="th-TH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                     ในการแข่งขัน</a:t>
            </a:r>
            <a:endParaRPr kumimoji="0" lang="en-US" altLang="en-US" sz="16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0251" name="Rectangle 17">
            <a:extLst>
              <a:ext uri="{FF2B5EF4-FFF2-40B4-BE49-F238E27FC236}">
                <a16:creationId xmlns:a16="http://schemas.microsoft.com/office/drawing/2014/main" xmlns="" id="{F87E7228-8480-81AD-BD7E-E18684960395}"/>
              </a:ext>
            </a:extLst>
          </p:cNvPr>
          <p:cNvSpPr>
            <a:spLocks noChangeArrowheads="1"/>
          </p:cNvSpPr>
          <p:nvPr/>
        </p:nvSpPr>
        <p:spPr bwMode="auto">
          <a:xfrm>
            <a:off x="9495525" y="1634822"/>
            <a:ext cx="2164375" cy="259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แผนแม่บท </a:t>
            </a:r>
            <a:r>
              <a:rPr kumimoji="0" lang="en-US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ประเด็นที่ </a:t>
            </a:r>
            <a:r>
              <a:rPr kumimoji="0" lang="en-US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3 </a:t>
            </a:r>
            <a:r>
              <a:rPr kumimoji="0" lang="th-TH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การเกษตร</a:t>
            </a:r>
            <a:endParaRPr kumimoji="0" lang="en-US" altLang="en-US" sz="16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cxnSp>
        <p:nvCxnSpPr>
          <p:cNvPr id="19" name="Elbow Connector 23">
            <a:extLst>
              <a:ext uri="{FF2B5EF4-FFF2-40B4-BE49-F238E27FC236}">
                <a16:creationId xmlns:a16="http://schemas.microsoft.com/office/drawing/2014/main" xmlns="" id="{F141B86A-EF94-20D5-B8DD-D2AC5B913708}"/>
              </a:ext>
            </a:extLst>
          </p:cNvPr>
          <p:cNvCxnSpPr>
            <a:cxnSpLocks/>
            <a:stCxn id="14" idx="3"/>
            <a:endCxn id="11" idx="0"/>
          </p:cNvCxnSpPr>
          <p:nvPr/>
        </p:nvCxnSpPr>
        <p:spPr>
          <a:xfrm>
            <a:off x="8955088" y="701675"/>
            <a:ext cx="1560512" cy="263525"/>
          </a:xfrm>
          <a:prstGeom prst="bentConnector2">
            <a:avLst/>
          </a:prstGeom>
          <a:ln>
            <a:solidFill>
              <a:srgbClr val="3B9B33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1" name="Table 20">
            <a:extLst>
              <a:ext uri="{FF2B5EF4-FFF2-40B4-BE49-F238E27FC236}">
                <a16:creationId xmlns:a16="http://schemas.microsoft.com/office/drawing/2014/main" xmlns="" id="{1DEF3D92-C735-F2A1-E71B-83B62CB4433A}"/>
              </a:ext>
            </a:extLst>
          </p:cNvPr>
          <p:cNvGraphicFramePr>
            <a:graphicFrameLocks noGrp="1"/>
          </p:cNvGraphicFramePr>
          <p:nvPr/>
        </p:nvGraphicFramePr>
        <p:xfrm>
          <a:off x="8839200" y="2647909"/>
          <a:ext cx="3292476" cy="12271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3119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823119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823119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823119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335263">
                <a:tc gridSpan="4">
                  <a:txBody>
                    <a:bodyPr/>
                    <a:lstStyle/>
                    <a:p>
                      <a:pPr algn="ctr"/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ค่าเป้าหมาย</a:t>
                      </a:r>
                      <a:endParaRPr lang="en-US" sz="1600" baseline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46" marR="91446" marT="45712" marB="45712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35263">
                <a:tc>
                  <a:txBody>
                    <a:bodyPr/>
                    <a:lstStyle/>
                    <a:p>
                      <a:pPr algn="ctr"/>
                      <a:r>
                        <a:rPr lang="en-US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2561-2565</a:t>
                      </a:r>
                    </a:p>
                  </a:txBody>
                  <a:tcPr marL="91446" marR="91446" marT="45712" marB="45712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>
                          <a:solidFill>
                            <a:srgbClr val="008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2566-2570</a:t>
                      </a:r>
                    </a:p>
                  </a:txBody>
                  <a:tcPr marL="91446" marR="91446" marT="45712" marB="45712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2571-2575</a:t>
                      </a:r>
                    </a:p>
                  </a:txBody>
                  <a:tcPr marL="91446" marR="91446" marT="45712" marB="45712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2576-2580</a:t>
                      </a:r>
                    </a:p>
                  </a:txBody>
                  <a:tcPr marL="91446" marR="91446" marT="45712" marB="45712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556612"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 3</a:t>
                      </a:r>
                    </a:p>
                  </a:txBody>
                  <a:tcPr marL="91446" marR="91446" marT="45712" marB="45712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600" dirty="0">
                          <a:solidFill>
                            <a:srgbClr val="008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ไม่น้อยกว่า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600" dirty="0">
                          <a:solidFill>
                            <a:srgbClr val="008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 </a:t>
                      </a:r>
                      <a:r>
                        <a:rPr lang="en-US" sz="1600" dirty="0">
                          <a:solidFill>
                            <a:srgbClr val="008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</a:t>
                      </a:r>
                    </a:p>
                  </a:txBody>
                  <a:tcPr marL="91446" marR="91446" marT="45712" marB="45712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ไม่น้อยกว่า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 1</a:t>
                      </a:r>
                      <a:r>
                        <a:rPr lang="en-US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</a:t>
                      </a:r>
                      <a:endParaRPr lang="th-TH" sz="16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46" marR="91446" marT="45712" marB="45712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ไม่น้อยกว่า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 1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</a:t>
                      </a:r>
                      <a:endParaRPr lang="th-TH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46" marR="91446" marT="45712" marB="45712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</a:tbl>
          </a:graphicData>
        </a:graphic>
      </p:graphicFrame>
      <p:pic>
        <p:nvPicPr>
          <p:cNvPr id="10272" name="Picture 21">
            <a:extLst>
              <a:ext uri="{FF2B5EF4-FFF2-40B4-BE49-F238E27FC236}">
                <a16:creationId xmlns:a16="http://schemas.microsoft.com/office/drawing/2014/main" xmlns="" id="{0EEA8161-5109-7A13-6B88-78D18AB66E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76930" y="1043393"/>
            <a:ext cx="437832" cy="4512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3" name="Picture 42" descr="3) แผนแม่บทประเด็น การเกษตร – NSCR">
            <a:extLst>
              <a:ext uri="{FF2B5EF4-FFF2-40B4-BE49-F238E27FC236}">
                <a16:creationId xmlns:a16="http://schemas.microsoft.com/office/drawing/2014/main" xmlns="" id="{92F0D22C-9B02-6026-06A0-668BC356AD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60603" y="1504153"/>
            <a:ext cx="514602" cy="5146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4" name="Rectangle 27">
            <a:extLst>
              <a:ext uri="{FF2B5EF4-FFF2-40B4-BE49-F238E27FC236}">
                <a16:creationId xmlns:a16="http://schemas.microsoft.com/office/drawing/2014/main" xmlns="" id="{5C1D6769-94AF-341D-7F27-88F4D20B9C0E}"/>
              </a:ext>
            </a:extLst>
          </p:cNvPr>
          <p:cNvSpPr>
            <a:spLocks noChangeArrowheads="1"/>
          </p:cNvSpPr>
          <p:nvPr/>
        </p:nvSpPr>
        <p:spPr bwMode="auto">
          <a:xfrm>
            <a:off x="8750301" y="2161425"/>
            <a:ext cx="4030662" cy="4429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1524000" indent="-15240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1524000" marR="0" lvl="0" indent="-1524000" algn="l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เป้าหมายระดับแผนแม่บทย่อย </a:t>
            </a:r>
            <a:r>
              <a:rPr kumimoji="0" lang="en-US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สินค้าเก</a:t>
            </a:r>
            <a:r>
              <a:rPr kumimoji="0" lang="th-TH" alt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ษต</a:t>
            </a:r>
            <a:r>
              <a:rPr kumimoji="0" lang="th-TH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รอ</a:t>
            </a:r>
            <a:r>
              <a:rPr kumimoji="0" lang="th-TH" alt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ัต</a:t>
            </a:r>
            <a:r>
              <a:rPr kumimoji="0" lang="th-TH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ลักษณ์พื้นถิ่น</a:t>
            </a:r>
            <a:br>
              <a:rPr kumimoji="0" lang="th-TH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</a:br>
            <a:r>
              <a:rPr kumimoji="0" lang="th-TH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มีมูลค่าเพิ่มขึ้น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xmlns="" id="{A50ACB54-B2C9-228E-73D5-22C2571175E4}"/>
              </a:ext>
            </a:extLst>
          </p:cNvPr>
          <p:cNvSpPr/>
          <p:nvPr/>
        </p:nvSpPr>
        <p:spPr>
          <a:xfrm>
            <a:off x="9495525" y="1864202"/>
            <a:ext cx="4175125" cy="271462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แผนแม่บทย่อย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เก</a:t>
            </a:r>
            <a:r>
              <a:rPr kumimoji="0" lang="th-TH" sz="1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ษต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รอ</a:t>
            </a:r>
            <a:r>
              <a:rPr kumimoji="0" lang="th-TH" sz="1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ัต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ลักษณ์พื้นถิ่น </a:t>
            </a:r>
            <a:endParaRPr kumimoji="0" lang="en-US" sz="1400" b="0" i="0" u="none" strike="noStrike" kern="1200" cap="none" spc="-2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xmlns="" id="{FBEE93AB-0559-3DBA-BBB6-FFA4EC58FD81}"/>
              </a:ext>
            </a:extLst>
          </p:cNvPr>
          <p:cNvSpPr/>
          <p:nvPr/>
        </p:nvSpPr>
        <p:spPr>
          <a:xfrm>
            <a:off x="129570" y="654805"/>
            <a:ext cx="7958138" cy="1447800"/>
          </a:xfrm>
          <a:prstGeom prst="rect">
            <a:avLst/>
          </a:prstGeom>
        </p:spPr>
        <p:txBody>
          <a:bodyPr>
            <a:spAutoFit/>
          </a:bodyPr>
          <a:lstStyle/>
          <a:p>
            <a:pPr marL="801688" marR="0" lvl="0" indent="-801688" algn="thaiDist" defTabSz="914400" rtl="0" eaLnBrk="1" fontAlgn="auto" latinLnBrk="0" hangingPunct="1">
              <a:lnSpc>
                <a:spcPts val="1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801688" algn="l"/>
              </a:tabLst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คำอธิบาย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	</a:t>
            </a:r>
            <a:endParaRPr kumimoji="0" lang="th-T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  <a:p>
            <a:pPr marL="180975" marR="0" lvl="0" indent="-180975" algn="l" defTabSz="914400" rtl="0" eaLnBrk="1" fontAlgn="auto" latinLnBrk="0" hangingPunct="1">
              <a:lnSpc>
                <a:spcPts val="1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180975" algn="l"/>
              </a:tabLst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สินค้าเก</a:t>
            </a:r>
            <a:r>
              <a:rPr kumimoji="0" lang="th-TH" sz="140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ษต</a:t>
            </a: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รอ</a:t>
            </a:r>
            <a:r>
              <a:rPr kumimoji="0" lang="th-TH" sz="140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ัต</a:t>
            </a: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ลักษณ์พื้นถิ่น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หมายถึง การนำทรัพยากรที่</a:t>
            </a:r>
            <a:r>
              <a:rPr kumimoji="0" lang="th-TH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เป็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นอ</a:t>
            </a:r>
            <a:r>
              <a:rPr kumimoji="0" lang="th-TH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ัต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ลักษณ์พื้นถิ่น ภูมิปัญญาท้องถิ่น และความโดดเด่นเฉพาะพื้นที่มาสร้างให้เกิดเป็นผลผลิตสินค้าเกษตรและผลิตภัณฑ์ทางการเกษตรที่มีคุณลักษณะพิเศษ เป็นเอกลักษณ์ของประเทศไทย เป็นที่รู้จักของต่างชาติ รวมทั้งสินค้าเกษตรที่ได้รับการรับรองสิ่งบ่งชี้ทางภูมิศาสตร์ (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Geographical Indication: GI)</a:t>
            </a:r>
          </a:p>
          <a:p>
            <a:pPr marL="180975" marR="0" lvl="0" indent="-180975" algn="l" defTabSz="914400" rtl="0" eaLnBrk="1" fontAlgn="auto" latinLnBrk="0" hangingPunct="1">
              <a:lnSpc>
                <a:spcPts val="1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173038" algn="l"/>
              </a:tabLst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สินค้าเก</a:t>
            </a:r>
            <a:r>
              <a:rPr kumimoji="0" lang="th-TH" sz="140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ษต</a:t>
            </a: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รอ</a:t>
            </a:r>
            <a:r>
              <a:rPr kumimoji="0" lang="th-TH" sz="140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ัต</a:t>
            </a: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ลักษณ์พื้นถิ่น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ประกอบด้วย ผลไม้เมืองร้อน (ทุเรียน มังคุด เงาะ ลำไย ลองกอง) ข้าวหอมมะลิ ผ้าไหมไทยตรานกยูงพระราชทาน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ปลา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สวยงาม (ปลากัด) กุ้งก้ามกราม ปลาสลิด โคเนื้อ (โคขุนโพนยางคำ) ไข่เค็มไชยา ไก่พื้นเมือง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(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ไก่เบตง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)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สินค้า</a:t>
            </a:r>
            <a:r>
              <a:rPr kumimoji="0" lang="th-TH" sz="1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พืชอัต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ลักษณ์ </a:t>
            </a:r>
            <a:endParaRPr kumimoji="0" lang="th-TH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  <a:p>
            <a:pPr marL="180975" marR="0" lvl="0" indent="-180975" algn="l" defTabSz="914400" rtl="0" eaLnBrk="1" fontAlgn="auto" latinLnBrk="0" hangingPunct="1">
              <a:lnSpc>
                <a:spcPts val="1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173038" algn="l"/>
              </a:tabLst>
              <a:defRPr/>
            </a:pPr>
            <a:r>
              <a:rPr kumimoji="0" lang="th-TH" sz="1400" b="1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แหล่งอ้างอิง </a:t>
            </a:r>
            <a:r>
              <a:rPr kumimoji="0" lang="en-US" sz="14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สำนักงานเศรษฐกิจการเกษตรรวบรวมและตรวจสอบข้อมูลจากหน่วยงานที่รับผิดชอบแต่ละสินค้า</a:t>
            </a:r>
            <a:endParaRPr kumimoji="0" lang="th-TH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0371" name="Rectangle 2">
            <a:extLst>
              <a:ext uri="{FF2B5EF4-FFF2-40B4-BE49-F238E27FC236}">
                <a16:creationId xmlns:a16="http://schemas.microsoft.com/office/drawing/2014/main" xmlns="" id="{C1FD5B32-1208-F841-74D3-1C5C29F5734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014450" y="4346575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th-TH" sz="2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Cordia New" panose="020B0304020202020204" pitchFamily="34" charset="-34"/>
              </a:rPr>
              <a:t/>
            </a:r>
            <a:br>
              <a:rPr kumimoji="0" lang="th-TH" altLang="th-TH" sz="2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Cordia New" panose="020B0304020202020204" pitchFamily="34" charset="-34"/>
              </a:rPr>
            </a:br>
            <a:endParaRPr kumimoji="0" lang="th-TH" altLang="th-TH" sz="2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Cordia New" panose="020B0304020202020204" pitchFamily="34" charset="-34"/>
            </a:endParaRPr>
          </a:p>
        </p:txBody>
      </p:sp>
      <p:graphicFrame>
        <p:nvGraphicFramePr>
          <p:cNvPr id="5" name="Table 11">
            <a:extLst>
              <a:ext uri="{FF2B5EF4-FFF2-40B4-BE49-F238E27FC236}">
                <a16:creationId xmlns:a16="http://schemas.microsoft.com/office/drawing/2014/main" xmlns="" id="{38B701D4-671D-85A5-1744-FDD60B1AD86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96489745"/>
              </p:ext>
            </p:extLst>
          </p:nvPr>
        </p:nvGraphicFramePr>
        <p:xfrm>
          <a:off x="83366" y="4542734"/>
          <a:ext cx="3627395" cy="1569603"/>
        </p:xfrm>
        <a:graphic>
          <a:graphicData uri="http://schemas.openxmlformats.org/drawingml/2006/table">
            <a:tbl>
              <a:tblPr firstRow="1" bandRow="1"/>
              <a:tblGrid>
                <a:gridCol w="1128746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339702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158947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227429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เกณฑ์การประเมินปี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400" kern="1200" noProof="0" dirty="0" smtClean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2569 - 2570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รอบที่ 1 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(6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400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0" marR="121932" marT="43717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4758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(50)</a:t>
                      </a:r>
                    </a:p>
                  </a:txBody>
                  <a:tcPr marL="121932" marR="121932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(</a:t>
                      </a:r>
                      <a:r>
                        <a:rPr lang="en-US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121932" marR="121932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(100)</a:t>
                      </a:r>
                    </a:p>
                  </a:txBody>
                  <a:tcPr marL="121932" marR="121932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913364"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จัดทำแผน</a:t>
                      </a:r>
                      <a:r>
                        <a:rPr lang="th-TH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ปฏิบัติงาน</a:t>
                      </a:r>
                      <a:br>
                        <a:rPr lang="th-TH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ขับเคลื่อน</a:t>
                      </a: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การ</a:t>
                      </a:r>
                      <a:r>
                        <a:rPr lang="th-TH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เพิ่ม</a:t>
                      </a:r>
                      <a:br>
                        <a:rPr lang="th-TH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มูลค่า</a:t>
                      </a: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สินค้า</a:t>
                      </a:r>
                      <a:r>
                        <a:rPr lang="th-TH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เกษตร</a:t>
                      </a:r>
                      <a:br>
                        <a:rPr lang="th-TH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4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อัต</a:t>
                      </a: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ลักษณ์พื้นถิ่น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ขับเคลื่อนงานตามแผนงานโครงการ /แผนปฏิบัติการ สินค้า</a:t>
                      </a:r>
                      <a:r>
                        <a:rPr lang="th-TH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เกษตรอัต</a:t>
                      </a:r>
                      <a:r>
                        <a:rPr lang="th-TH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ลักษณ์</a:t>
                      </a:r>
                      <a:br>
                        <a:rPr lang="th-TH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พื้น</a:t>
                      </a: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ถิ่น รอบ 6 เดือน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รายงานการติดตามความก้าวหน้า</a:t>
                      </a:r>
                      <a:b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การ</a:t>
                      </a:r>
                      <a:r>
                        <a:rPr lang="th-TH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ปฏิบัติงานตาม</a:t>
                      </a: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แผน </a:t>
                      </a:r>
                      <a:b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รอบ 6 เดือน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</a:tbl>
          </a:graphicData>
        </a:graphic>
      </p:graphicFrame>
      <p:graphicFrame>
        <p:nvGraphicFramePr>
          <p:cNvPr id="12" name="ตาราง 11">
            <a:extLst>
              <a:ext uri="{FF2B5EF4-FFF2-40B4-BE49-F238E27FC236}">
                <a16:creationId xmlns:a16="http://schemas.microsoft.com/office/drawing/2014/main" xmlns="" id="{C0207067-9918-3441-955A-FE714D8BCBE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05586174"/>
              </p:ext>
            </p:extLst>
          </p:nvPr>
        </p:nvGraphicFramePr>
        <p:xfrm>
          <a:off x="99061" y="2277269"/>
          <a:ext cx="8679815" cy="2159000"/>
        </p:xfrm>
        <a:graphic>
          <a:graphicData uri="http://schemas.openxmlformats.org/drawingml/2006/table">
            <a:tbl>
              <a:tblPr/>
              <a:tblGrid>
                <a:gridCol w="2739832">
                  <a:extLst>
                    <a:ext uri="{9D8B030D-6E8A-4147-A177-3AD203B41FA5}">
                      <a16:colId xmlns:a16="http://schemas.microsoft.com/office/drawing/2014/main" xmlns="" val="1578670482"/>
                    </a:ext>
                  </a:extLst>
                </a:gridCol>
                <a:gridCol w="373413">
                  <a:extLst>
                    <a:ext uri="{9D8B030D-6E8A-4147-A177-3AD203B41FA5}">
                      <a16:colId xmlns:a16="http://schemas.microsoft.com/office/drawing/2014/main" xmlns="" val="1101637949"/>
                    </a:ext>
                  </a:extLst>
                </a:gridCol>
                <a:gridCol w="643770">
                  <a:extLst>
                    <a:ext uri="{9D8B030D-6E8A-4147-A177-3AD203B41FA5}">
                      <a16:colId xmlns:a16="http://schemas.microsoft.com/office/drawing/2014/main" xmlns="" val="1508930426"/>
                    </a:ext>
                  </a:extLst>
                </a:gridCol>
                <a:gridCol w="699749">
                  <a:extLst>
                    <a:ext uri="{9D8B030D-6E8A-4147-A177-3AD203B41FA5}">
                      <a16:colId xmlns:a16="http://schemas.microsoft.com/office/drawing/2014/main" xmlns="" val="1441161336"/>
                    </a:ext>
                  </a:extLst>
                </a:gridCol>
                <a:gridCol w="690418">
                  <a:extLst>
                    <a:ext uri="{9D8B030D-6E8A-4147-A177-3AD203B41FA5}">
                      <a16:colId xmlns:a16="http://schemas.microsoft.com/office/drawing/2014/main" xmlns="" val="2490931332"/>
                    </a:ext>
                  </a:extLst>
                </a:gridCol>
                <a:gridCol w="625109">
                  <a:extLst>
                    <a:ext uri="{9D8B030D-6E8A-4147-A177-3AD203B41FA5}">
                      <a16:colId xmlns:a16="http://schemas.microsoft.com/office/drawing/2014/main" xmlns="" val="1149713334"/>
                    </a:ext>
                  </a:extLst>
                </a:gridCol>
                <a:gridCol w="715460">
                  <a:extLst>
                    <a:ext uri="{9D8B030D-6E8A-4147-A177-3AD203B41FA5}">
                      <a16:colId xmlns:a16="http://schemas.microsoft.com/office/drawing/2014/main" xmlns="" val="364195558"/>
                    </a:ext>
                  </a:extLst>
                </a:gridCol>
                <a:gridCol w="730688">
                  <a:extLst>
                    <a:ext uri="{9D8B030D-6E8A-4147-A177-3AD203B41FA5}">
                      <a16:colId xmlns:a16="http://schemas.microsoft.com/office/drawing/2014/main" xmlns="" val="506052557"/>
                    </a:ext>
                  </a:extLst>
                </a:gridCol>
                <a:gridCol w="730688">
                  <a:extLst>
                    <a:ext uri="{9D8B030D-6E8A-4147-A177-3AD203B41FA5}">
                      <a16:colId xmlns:a16="http://schemas.microsoft.com/office/drawing/2014/main" xmlns="" val="4233186001"/>
                    </a:ext>
                  </a:extLst>
                </a:gridCol>
                <a:gridCol w="730688">
                  <a:extLst>
                    <a:ext uri="{9D8B030D-6E8A-4147-A177-3AD203B41FA5}">
                      <a16:colId xmlns:a16="http://schemas.microsoft.com/office/drawing/2014/main" xmlns="" val="1918813931"/>
                    </a:ext>
                  </a:extLst>
                </a:gridCol>
              </a:tblGrid>
              <a:tr h="225586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ข้อมูลพื้นฐาน (</a:t>
                      </a:r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Base</a:t>
                      </a:r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Line</a:t>
                      </a:r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DDC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กรม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DDC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2562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AA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2563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AA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2564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AA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2565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AA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2566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2567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2568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i="0" u="none" strike="noStrike" dirty="0">
                          <a:solidFill>
                            <a:srgbClr val="FF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2569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78025220"/>
                  </a:ext>
                </a:extLst>
              </a:tr>
              <a:tr h="223013">
                <a:tc>
                  <a:txBody>
                    <a:bodyPr/>
                    <a:lstStyle/>
                    <a:p>
                      <a:pPr algn="l" fontAlgn="ctr"/>
                      <a:r>
                        <a:rPr lang="th-TH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มูลค่า</a:t>
                      </a: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รวมของสินค้า</a:t>
                      </a:r>
                      <a:r>
                        <a:rPr lang="th-TH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เกษตรอัต</a:t>
                      </a: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ลักษณ์พื้นถิ่น (ล้านบาท)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 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264,587.32 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264,018.59 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289,232.26 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311,115.07 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337,479.06 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369,581.22 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414,370.18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FF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554705074"/>
                  </a:ext>
                </a:extLst>
              </a:tr>
              <a:tr h="223013">
                <a:tc>
                  <a:txBody>
                    <a:bodyPr/>
                    <a:lstStyle/>
                    <a:p>
                      <a:pPr algn="l" fontAlgn="ctr"/>
                      <a:r>
                        <a:rPr lang="th-TH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อัตรา</a:t>
                      </a: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การขยายตัว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 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-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-0.21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9.55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7.57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8.47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9.51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12.12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696937934"/>
                  </a:ext>
                </a:extLst>
              </a:tr>
              <a:tr h="372323">
                <a:tc>
                  <a:txBody>
                    <a:bodyPr/>
                    <a:lstStyle/>
                    <a:p>
                      <a:pPr algn="l" fontAlgn="ctr">
                        <a:lnSpc>
                          <a:spcPts val="1400"/>
                        </a:lnSpc>
                      </a:pPr>
                      <a:r>
                        <a:rPr lang="th-TH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1</a:t>
                      </a: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. สินค้าผลไม้เมืองร้อนที่สำคัญ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  <a:p>
                      <a:pPr algn="l" fontAlgn="ctr">
                        <a:lnSpc>
                          <a:spcPts val="1400"/>
                        </a:lnSpc>
                      </a:pPr>
                      <a:r>
                        <a:rPr lang="th-TH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(</a:t>
                      </a: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ทุเรียน มังคุด เงาะ ลำไย ลองกอง) 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สศ</a:t>
                      </a: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155,688.00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164,836.00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193,945.00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184,850.00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208,120.63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4" marR="9524" marT="953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231,796.53 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269,771.18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242049906"/>
                  </a:ext>
                </a:extLst>
              </a:tr>
              <a:tr h="223013">
                <a:tc>
                  <a:txBody>
                    <a:bodyPr/>
                    <a:lstStyle/>
                    <a:p>
                      <a:pPr algn="l" fontAlgn="ctr"/>
                      <a:r>
                        <a:rPr lang="th-TH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2</a:t>
                      </a: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. สินค้าข้าวหอมมะลิ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err="1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สศ</a:t>
                      </a:r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100,448.00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89,940.00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86,098.00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115,431.00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117,024.00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4" marR="9524" marT="953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127,437.53 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132,569.71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389949545"/>
                  </a:ext>
                </a:extLst>
              </a:tr>
              <a:tr h="223013">
                <a:tc>
                  <a:txBody>
                    <a:bodyPr/>
                    <a:lstStyle/>
                    <a:p>
                      <a:pPr algn="l" fontAlgn="ctr"/>
                      <a:r>
                        <a:rPr lang="th-TH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3</a:t>
                      </a: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. สินค้าผ้าไหมนกยูงพระราชทาน 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มม.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146.00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173.00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410.00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550.00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   587.03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4" marR="9524" marT="953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642.97 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710.80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378179919"/>
                  </a:ext>
                </a:extLst>
              </a:tr>
              <a:tr h="223013">
                <a:tc>
                  <a:txBody>
                    <a:bodyPr/>
                    <a:lstStyle/>
                    <a:p>
                      <a:pPr algn="l" fontAlgn="ctr"/>
                      <a:r>
                        <a:rPr lang="th-TH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4</a:t>
                      </a: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. </a:t>
                      </a:r>
                      <a:r>
                        <a:rPr lang="th-TH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สินค้าประมง ปลาสวยงาม (ปลากัด) กุ้งก้ามกราม ปลาสลิด 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กป</a:t>
                      </a: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ม.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7,633.32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8,442.59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8,158.26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9,250.33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10,564.26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4" marR="9524" marT="953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8,714.53 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9,990.40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705904761"/>
                  </a:ext>
                </a:extLst>
              </a:tr>
              <a:tr h="223013">
                <a:tc>
                  <a:txBody>
                    <a:bodyPr/>
                    <a:lstStyle/>
                    <a:p>
                      <a:pPr algn="l" fontAlgn="ctr"/>
                      <a:r>
                        <a:rPr lang="th-TH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5</a:t>
                      </a: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. สินค้าปศุสัตว์ (โคขุนโพนยางคำ ไข่เค็มไชยา ไก่เบตง) 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ปศ.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672.00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627.00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621.00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713.56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   642.21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4" marR="9524" marT="953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435.72 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523.18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54805692"/>
                  </a:ext>
                </a:extLst>
              </a:tr>
              <a:tr h="223013">
                <a:tc>
                  <a:txBody>
                    <a:bodyPr/>
                    <a:lstStyle/>
                    <a:p>
                      <a:pPr algn="l" fontAlgn="ctr"/>
                      <a:r>
                        <a:rPr lang="th-TH" sz="14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6</a:t>
                      </a: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. สินค้า</a:t>
                      </a:r>
                      <a:r>
                        <a:rPr lang="th-TH" sz="1400" b="0" i="0" u="none" strike="noStrike" dirty="0" err="1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พืชอัต</a:t>
                      </a: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ลักษณ์ 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กสก.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- 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- 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- 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320.18 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540.93 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553.94 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804.91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111401006"/>
                  </a:ext>
                </a:extLst>
              </a:tr>
            </a:tbl>
          </a:graphicData>
        </a:graphic>
      </p:graphicFrame>
      <p:grpSp>
        <p:nvGrpSpPr>
          <p:cNvPr id="17" name="Group 12">
            <a:extLst>
              <a:ext uri="{FF2B5EF4-FFF2-40B4-BE49-F238E27FC236}">
                <a16:creationId xmlns:a16="http://schemas.microsoft.com/office/drawing/2014/main" xmlns="" id="{9989A2B2-2C2A-7AF2-E4D4-73FCF4D7B58B}"/>
              </a:ext>
            </a:extLst>
          </p:cNvPr>
          <p:cNvGrpSpPr/>
          <p:nvPr/>
        </p:nvGrpSpPr>
        <p:grpSpPr bwMode="ltGray">
          <a:xfrm>
            <a:off x="-13648" y="-56501"/>
            <a:ext cx="11627893" cy="461665"/>
            <a:chOff x="-13648" y="-56501"/>
            <a:chExt cx="11627893" cy="461665"/>
          </a:xfrm>
        </p:grpSpPr>
        <p:sp>
          <p:nvSpPr>
            <p:cNvPr id="18" name="Rectangle 19">
              <a:extLst>
                <a:ext uri="{FF2B5EF4-FFF2-40B4-BE49-F238E27FC236}">
                  <a16:creationId xmlns:a16="http://schemas.microsoft.com/office/drawing/2014/main" xmlns="" id="{98F84B84-958F-F865-9037-57A540E39715}"/>
                </a:ext>
              </a:extLst>
            </p:cNvPr>
            <p:cNvSpPr/>
            <p:nvPr/>
          </p:nvSpPr>
          <p:spPr bwMode="ltGray">
            <a:xfrm>
              <a:off x="-13648" y="-15861"/>
              <a:ext cx="11627893" cy="418052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0" name="TextBox 23">
              <a:extLst>
                <a:ext uri="{FF2B5EF4-FFF2-40B4-BE49-F238E27FC236}">
                  <a16:creationId xmlns:a16="http://schemas.microsoft.com/office/drawing/2014/main" xmlns="" id="{40988587-9139-2155-D047-9E7AE1CDF6CF}"/>
                </a:ext>
              </a:extLst>
            </p:cNvPr>
            <p:cNvSpPr txBox="1"/>
            <p:nvPr/>
          </p:nvSpPr>
          <p:spPr bwMode="ltGray">
            <a:xfrm>
              <a:off x="123081" y="-56501"/>
              <a:ext cx="808356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2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รายละเอียด</a:t>
              </a:r>
              <a:r>
                <a:rPr kumimoji="0" lang="th-TH" sz="24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ตัวชี้วัด</a:t>
              </a:r>
              <a:r>
                <a:rPr kumimoji="0" lang="en-US" sz="24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 : </a:t>
              </a:r>
              <a:r>
                <a:rPr kumimoji="0" 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Strategic KPIs 2569 - 2570</a:t>
              </a:r>
              <a:endParaRPr kumimoji="0" lang="th-TH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</p:grpSp>
      <p:sp>
        <p:nvSpPr>
          <p:cNvPr id="22" name="Google Shape;253;p8">
            <a:extLst>
              <a:ext uri="{FF2B5EF4-FFF2-40B4-BE49-F238E27FC236}">
                <a16:creationId xmlns:a16="http://schemas.microsoft.com/office/drawing/2014/main" xmlns="" id="{DA32B771-B335-1F64-C149-93C367811DB3}"/>
              </a:ext>
            </a:extLst>
          </p:cNvPr>
          <p:cNvSpPr/>
          <p:nvPr/>
        </p:nvSpPr>
        <p:spPr>
          <a:xfrm>
            <a:off x="11129" y="6467794"/>
            <a:ext cx="9965992" cy="387758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Sarabun"/>
              <a:buNone/>
              <a:tabLst>
                <a:tab pos="631825" algn="l"/>
              </a:tabLst>
              <a:defRPr/>
            </a:pPr>
            <a:r>
              <a:rPr kumimoji="0" lang="th-TH" sz="1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แหล่งอ้างอิง 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	ข้อมูลจาก เอกสารประกอบแผนแม่บทภายใต้ยุทธศาสตร์ชาติฯ (ฉบับแก้ไขเพิ่มเติม) ที่มา 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  <a:hlinkClick r:id="rId4"/>
              </a:rPr>
              <a:t>https://www.nesdc.go.th/download/document/NSCR/Masterplan2566-2580.pdf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 และ</a:t>
            </a:r>
            <a:b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</a:b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	รายงานสรุปผลการดำเนินการตามยุทธศาสตร์ชาติ ประจำปี 2567 ที่มา 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  <a:hlinkClick r:id="rId5"/>
              </a:rPr>
              <a:t>https://www.nesdc.go.th/download/document/NSCR/NS67_Book.pdf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xmlns="" id="{75A1E4E7-82C2-9645-6DB8-A1525742E239}"/>
              </a:ext>
            </a:extLst>
          </p:cNvPr>
          <p:cNvGrpSpPr/>
          <p:nvPr/>
        </p:nvGrpSpPr>
        <p:grpSpPr>
          <a:xfrm>
            <a:off x="6231464" y="402191"/>
            <a:ext cx="911619" cy="338555"/>
            <a:chOff x="2960452" y="1170205"/>
            <a:chExt cx="601134" cy="209783"/>
          </a:xfrm>
        </p:grpSpPr>
        <p:sp>
          <p:nvSpPr>
            <p:cNvPr id="8" name="Rectangle: Rounded Corners 7">
              <a:extLst>
                <a:ext uri="{FF2B5EF4-FFF2-40B4-BE49-F238E27FC236}">
                  <a16:creationId xmlns:a16="http://schemas.microsoft.com/office/drawing/2014/main" xmlns="" id="{B6C8F710-D86A-584D-3E9C-5E3B8C94E81B}"/>
                </a:ext>
              </a:extLst>
            </p:cNvPr>
            <p:cNvSpPr/>
            <p:nvPr/>
          </p:nvSpPr>
          <p:spPr>
            <a:xfrm>
              <a:off x="3097901" y="1212837"/>
              <a:ext cx="326234" cy="132958"/>
            </a:xfrm>
            <a:prstGeom prst="roundRect">
              <a:avLst>
                <a:gd name="adj" fmla="val 50000"/>
              </a:avLst>
            </a:prstGeom>
            <a:solidFill>
              <a:srgbClr val="35548A"/>
            </a:solidFill>
            <a:ln>
              <a:solidFill>
                <a:srgbClr val="35548A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3" name="TextBox 10">
              <a:extLst>
                <a:ext uri="{FF2B5EF4-FFF2-40B4-BE49-F238E27FC236}">
                  <a16:creationId xmlns:a16="http://schemas.microsoft.com/office/drawing/2014/main" xmlns="" id="{E41A826D-421A-1D7A-A8CD-96380DDE065E}"/>
                </a:ext>
              </a:extLst>
            </p:cNvPr>
            <p:cNvSpPr txBox="1"/>
            <p:nvPr/>
          </p:nvSpPr>
          <p:spPr>
            <a:xfrm>
              <a:off x="2960452" y="1170205"/>
              <a:ext cx="601134" cy="20978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6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แม่บท</a:t>
              </a:r>
              <a:endPara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</p:grpSp>
      <p:sp>
        <p:nvSpPr>
          <p:cNvPr id="6" name="Rectangle 34">
            <a:extLst>
              <a:ext uri="{FF2B5EF4-FFF2-40B4-BE49-F238E27FC236}">
                <a16:creationId xmlns:a16="http://schemas.microsoft.com/office/drawing/2014/main" xmlns="" id="{275ABE71-4EE1-0ED7-8377-6ED95185FED8}"/>
              </a:ext>
            </a:extLst>
          </p:cNvPr>
          <p:cNvSpPr/>
          <p:nvPr/>
        </p:nvSpPr>
        <p:spPr>
          <a:xfrm>
            <a:off x="9287264" y="55843"/>
            <a:ext cx="2494441" cy="2960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ทุกกรมในกระทรวงเกษตรและสหกรณ์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graphicFrame>
        <p:nvGraphicFramePr>
          <p:cNvPr id="25" name="ตาราง 13">
            <a:extLst>
              <a:ext uri="{FF2B5EF4-FFF2-40B4-BE49-F238E27FC236}">
                <a16:creationId xmlns:a16="http://schemas.microsoft.com/office/drawing/2014/main" xmlns="" id="{7C58D228-4642-3641-E01E-B957CE5C7F2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02313005"/>
              </p:ext>
            </p:extLst>
          </p:nvPr>
        </p:nvGraphicFramePr>
        <p:xfrm>
          <a:off x="7485322" y="4544264"/>
          <a:ext cx="4635795" cy="1744200"/>
        </p:xfrm>
        <a:graphic>
          <a:graphicData uri="http://schemas.openxmlformats.org/drawingml/2006/table">
            <a:tbl>
              <a:tblPr/>
              <a:tblGrid>
                <a:gridCol w="986637">
                  <a:extLst>
                    <a:ext uri="{9D8B030D-6E8A-4147-A177-3AD203B41FA5}">
                      <a16:colId xmlns:a16="http://schemas.microsoft.com/office/drawing/2014/main" xmlns="" val="1166679466"/>
                    </a:ext>
                  </a:extLst>
                </a:gridCol>
                <a:gridCol w="1028622">
                  <a:extLst>
                    <a:ext uri="{9D8B030D-6E8A-4147-A177-3AD203B41FA5}">
                      <a16:colId xmlns:a16="http://schemas.microsoft.com/office/drawing/2014/main" xmlns="" val="2324328284"/>
                    </a:ext>
                  </a:extLst>
                </a:gridCol>
                <a:gridCol w="1046918">
                  <a:extLst>
                    <a:ext uri="{9D8B030D-6E8A-4147-A177-3AD203B41FA5}">
                      <a16:colId xmlns:a16="http://schemas.microsoft.com/office/drawing/2014/main" xmlns="" val="91341792"/>
                    </a:ext>
                  </a:extLst>
                </a:gridCol>
                <a:gridCol w="1573618">
                  <a:extLst>
                    <a:ext uri="{9D8B030D-6E8A-4147-A177-3AD203B41FA5}">
                      <a16:colId xmlns:a16="http://schemas.microsoft.com/office/drawing/2014/main" xmlns="" val="2331501721"/>
                    </a:ext>
                  </a:extLst>
                </a:gridCol>
              </a:tblGrid>
              <a:tr h="48674">
                <a:tc gridSpan="4"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เกณฑ์การประเมินปี</a:t>
                      </a:r>
                      <a:r>
                        <a:rPr lang="en-US" sz="14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2570 </a:t>
                      </a:r>
                      <a:r>
                        <a:rPr lang="th-TH" sz="14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รอบที่ </a:t>
                      </a:r>
                      <a:r>
                        <a:rPr lang="en-US" sz="14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</a:t>
                      </a:r>
                      <a:r>
                        <a:rPr lang="th-TH" sz="14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4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(12 </a:t>
                      </a:r>
                      <a:r>
                        <a:rPr lang="th-TH" sz="14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4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4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400" b="1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36000" marR="7620" marT="762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rtl="0" fontAlgn="ctr"/>
                      <a:endParaRPr lang="th-TH" sz="1400" b="0" i="0" u="none" strike="noStrike" dirty="0">
                        <a:solidFill>
                          <a:srgbClr val="000000"/>
                        </a:solidFill>
                        <a:effectLst/>
                        <a:latin typeface="THSarabunPSK" panose="020B0500040200020003" pitchFamily="34" charset="-34"/>
                        <a:cs typeface="THSarabunPSK" panose="020B0500040200020003" pitchFamily="34" charset="-34"/>
                      </a:endParaRPr>
                    </a:p>
                  </a:txBody>
                  <a:tcPr marL="36000" marR="7620" marT="762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rtl="0" fontAlgn="ctr"/>
                      <a:endParaRPr lang="th-TH" sz="1400" b="0" i="0" u="none" strike="noStrike" dirty="0">
                        <a:solidFill>
                          <a:srgbClr val="000000"/>
                        </a:solidFill>
                        <a:effectLst/>
                        <a:latin typeface="THSarabunPSK" panose="020B0500040200020003" pitchFamily="34" charset="-34"/>
                        <a:cs typeface="THSarabunPSK" panose="020B0500040200020003" pitchFamily="34" charset="-34"/>
                      </a:endParaRPr>
                    </a:p>
                  </a:txBody>
                  <a:tcPr marL="36000" marR="7620" marT="762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rtl="0" fontAlgn="ctr"/>
                      <a:endParaRPr lang="th-TH" sz="1400" b="0" i="0" u="none" strike="noStrike" dirty="0">
                        <a:solidFill>
                          <a:srgbClr val="000000"/>
                        </a:solidFill>
                        <a:effectLst/>
                        <a:latin typeface="THSarabunPSK" panose="020B0500040200020003" pitchFamily="34" charset="-34"/>
                        <a:cs typeface="THSarabunPSK" panose="020B0500040200020003" pitchFamily="34" charset="-34"/>
                      </a:endParaRPr>
                    </a:p>
                  </a:txBody>
                  <a:tcPr marL="36000" marR="7620" marT="762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463320071"/>
                  </a:ext>
                </a:extLst>
              </a:tr>
              <a:tr h="48674"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เกณฑ์</a:t>
                      </a:r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 12 </a:t>
                      </a:r>
                      <a:r>
                        <a:rPr lang="th-TH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เดือน</a:t>
                      </a:r>
                    </a:p>
                  </a:txBody>
                  <a:tcPr marL="3600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EBA5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3600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เป้าหมายมาตรฐาน (75)</a:t>
                      </a:r>
                    </a:p>
                  </a:txBody>
                  <a:tcPr marL="3600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3600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231163724"/>
                  </a:ext>
                </a:extLst>
              </a:tr>
              <a:tr h="109850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300" kern="1200" noProof="0" dirty="0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ผลการดำเนินงานย้อนหลัง </a:t>
                      </a:r>
                      <a:r>
                        <a:rPr lang="en-US" sz="1300" kern="1200" noProof="0" dirty="0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/>
                      </a:r>
                      <a:br>
                        <a:rPr lang="en-US" sz="1300" kern="1200" noProof="0" dirty="0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</a:br>
                      <a:r>
                        <a:rPr lang="en-US" sz="1300" kern="1200" noProof="0" dirty="0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3 </a:t>
                      </a:r>
                      <a:r>
                        <a:rPr lang="th-TH" sz="1300" kern="1200" noProof="0" dirty="0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ปีดี</a:t>
                      </a:r>
                      <a:r>
                        <a:rPr lang="th-TH" sz="1300" kern="1200" noProof="0" dirty="0" smtClean="0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ขึ้น เรื่อยๆ</a:t>
                      </a:r>
                      <a:endParaRPr lang="en-US" sz="1300" kern="1200" noProof="0" dirty="0">
                        <a:solidFill>
                          <a:schemeClr val="dk1"/>
                        </a:solidFill>
                        <a:effectLst/>
                        <a:latin typeface="THSarabunPSK" panose="020B0500040200020003" pitchFamily="34" charset="-34"/>
                        <a:ea typeface="Tahoma" panose="020B0604030504040204" pitchFamily="34" charset="0"/>
                        <a:cs typeface="THSarabunPSK" panose="020B0500040200020003" pitchFamily="34" charset="-34"/>
                      </a:endParaRPr>
                    </a:p>
                  </a:txBody>
                  <a:tcPr marL="36000" marR="762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3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ผลการดำเนินงานเฉลี่ย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3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(3 ปี ย้อนหลัง)</a:t>
                      </a:r>
                    </a:p>
                  </a:txBody>
                  <a:tcPr marL="91437" marR="91437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3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</a:t>
                      </a:r>
                      <a:r>
                        <a:rPr lang="th-TH" sz="13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ดำเนินงาน</a:t>
                      </a:r>
                      <a:br>
                        <a:rPr lang="th-TH" sz="13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</a:br>
                      <a:r>
                        <a:rPr lang="th-TH" sz="13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ดี</a:t>
                      </a:r>
                      <a:r>
                        <a:rPr lang="th-TH" sz="13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ที่สุด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3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(3 ปี ย้อนหลัง) </a:t>
                      </a:r>
                    </a:p>
                  </a:txBody>
                  <a:tcPr marL="91437" marR="91437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3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ผลการดำเนินงานที่ดีที่สุด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3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(3 ปีย้อนหลัง) + </a:t>
                      </a:r>
                      <a:r>
                        <a:rPr lang="en-US" sz="13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interval</a:t>
                      </a:r>
                      <a:r>
                        <a:rPr lang="th-TH" sz="13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 </a:t>
                      </a:r>
                      <a:r>
                        <a:rPr lang="en-US" sz="13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(0.5) </a:t>
                      </a:r>
                      <a:r>
                        <a:rPr lang="th-TH" sz="1300" dirty="0"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หรือผลการดำเนินงานที่ดีที่สุด</a:t>
                      </a:r>
                      <a:endParaRPr lang="th-TH" sz="1300" b="0" i="0" u="none" strike="noStrike" dirty="0">
                        <a:solidFill>
                          <a:schemeClr val="tx1"/>
                        </a:solidFill>
                        <a:effectLst/>
                        <a:latin typeface="THSarabunPSK" panose="020B0500040200020003" pitchFamily="34" charset="-34"/>
                        <a:ea typeface="Tahoma" panose="020B0604030504040204" pitchFamily="34" charset="0"/>
                        <a:cs typeface="THSarabunPSK" panose="020B0500040200020003" pitchFamily="34" charset="-34"/>
                      </a:endParaRPr>
                    </a:p>
                  </a:txBody>
                  <a:tcPr marL="91437" marR="91437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763008540"/>
                  </a:ext>
                </a:extLst>
              </a:tr>
              <a:tr h="109850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300" kern="1200" noProof="0" dirty="0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 </a:t>
                      </a:r>
                      <a:r>
                        <a:rPr lang="en-US" sz="1300" kern="1200" noProof="0" dirty="0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3 </a:t>
                      </a:r>
                      <a:r>
                        <a:rPr lang="th-TH" sz="1300" kern="1200" noProof="0" dirty="0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ปีย้อนหลัง ขึ้นๆ ลงๆ</a:t>
                      </a:r>
                      <a:endParaRPr lang="en-US" sz="1300" kern="1200" noProof="0" dirty="0">
                        <a:solidFill>
                          <a:schemeClr val="dk1"/>
                        </a:solidFill>
                        <a:effectLst/>
                        <a:latin typeface="THSarabunPSK" panose="020B0500040200020003" pitchFamily="34" charset="-34"/>
                        <a:ea typeface="Tahoma" panose="020B0604030504040204" pitchFamily="34" charset="0"/>
                        <a:cs typeface="THSarabunPSK" panose="020B0500040200020003" pitchFamily="34" charset="-34"/>
                      </a:endParaRPr>
                    </a:p>
                  </a:txBody>
                  <a:tcPr marL="36000" marR="762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3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ผลการดำเนินงานที่ต่ำที่สุด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3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(3 ปี ย้อนหลัง)</a:t>
                      </a:r>
                    </a:p>
                  </a:txBody>
                  <a:tcPr marL="91437" marR="91437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3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ผลการดำเนินงานเฉลี่ย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3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(3 ปี ย้อนหลัง) </a:t>
                      </a:r>
                    </a:p>
                  </a:txBody>
                  <a:tcPr marL="91437" marR="91437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300" dirty="0"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ผลการดำเนินงานเฉลี่ย(3 ปีย้อนหลัง) + </a:t>
                      </a:r>
                      <a:r>
                        <a:rPr lang="en-US" sz="1300" dirty="0"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interval (0.5)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300" dirty="0"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หรือผลการดำเนินงานที่ดีที่สุด</a:t>
                      </a:r>
                      <a:endParaRPr lang="th-TH" sz="1300" b="0" i="0" u="none" strike="noStrike" dirty="0">
                        <a:solidFill>
                          <a:schemeClr val="tx1"/>
                        </a:solidFill>
                        <a:effectLst/>
                        <a:latin typeface="THSarabunPSK" panose="020B0500040200020003" pitchFamily="34" charset="-34"/>
                        <a:ea typeface="Tahoma" panose="020B0604030504040204" pitchFamily="34" charset="0"/>
                        <a:cs typeface="THSarabunPSK" panose="020B0500040200020003" pitchFamily="34" charset="-34"/>
                      </a:endParaRPr>
                    </a:p>
                  </a:txBody>
                  <a:tcPr marL="91437" marR="91437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901965966"/>
                  </a:ext>
                </a:extLst>
              </a:tr>
            </a:tbl>
          </a:graphicData>
        </a:graphic>
      </p:graphicFrame>
      <p:graphicFrame>
        <p:nvGraphicFramePr>
          <p:cNvPr id="16" name="Table 11">
            <a:extLst>
              <a:ext uri="{FF2B5EF4-FFF2-40B4-BE49-F238E27FC236}">
                <a16:creationId xmlns:a16="http://schemas.microsoft.com/office/drawing/2014/main" xmlns="" id="{4F2A5E74-7651-BF6B-9304-394CB8B22C1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51666366"/>
              </p:ext>
            </p:extLst>
          </p:nvPr>
        </p:nvGraphicFramePr>
        <p:xfrm>
          <a:off x="3767626" y="4532369"/>
          <a:ext cx="3645688" cy="1696198"/>
        </p:xfrm>
        <a:graphic>
          <a:graphicData uri="http://schemas.openxmlformats.org/drawingml/2006/table">
            <a:tbl>
              <a:tblPr firstRow="1" bandRow="1"/>
              <a:tblGrid>
                <a:gridCol w="11520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18800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305688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250889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เกณฑ์การประเมินปี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2569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รอบที่ 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(12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400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0" marR="121932" marT="43717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6210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(50)</a:t>
                      </a:r>
                    </a:p>
                  </a:txBody>
                  <a:tcPr marL="121932" marR="121932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(</a:t>
                      </a:r>
                      <a:r>
                        <a:rPr lang="en-US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121932" marR="121932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(100)</a:t>
                      </a:r>
                    </a:p>
                  </a:txBody>
                  <a:tcPr marL="121932" marR="121932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757916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ผลการดำเนินงานเฉลี่ย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(3 ปี ย้อนหลัง)</a:t>
                      </a:r>
                      <a:endParaRPr lang="th-TH" sz="1400" b="0" i="0" u="none" strike="noStrike" kern="1200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ผลการดำเนินงานดีที่สุด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(3 ปี ย้อนหลัง) </a:t>
                      </a:r>
                      <a:endParaRPr lang="th-TH" sz="1400" b="0" i="0" u="none" strike="noStrike" kern="1200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ผลการดำเนินงานที่ดีที่สุด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(3 ปีย้อนหลัง) </a:t>
                      </a:r>
                      <a:r>
                        <a:rPr lang="th-TH" sz="14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+ </a:t>
                      </a:r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interval</a:t>
                      </a: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 </a:t>
                      </a:r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(0.5) </a:t>
                      </a:r>
                      <a:endParaRPr lang="th-TH" sz="1400" b="0" i="0" u="none" strike="noStrike" kern="1200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258583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>
                        <a:buNone/>
                      </a:pP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ร้อยละ </a:t>
                      </a:r>
                      <a:r>
                        <a:rPr lang="en-US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10.03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>
                        <a:buNone/>
                      </a:pP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ร้อยละ </a:t>
                      </a:r>
                      <a:r>
                        <a:rPr lang="en-US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12.12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>
                        <a:buNone/>
                      </a:pP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ร้อยละ </a:t>
                      </a:r>
                      <a:r>
                        <a:rPr lang="en-US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12.62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784679493"/>
                  </a:ext>
                </a:extLst>
              </a:tr>
            </a:tbl>
          </a:graphicData>
        </a:graphic>
      </p:graphicFrame>
      <p:sp>
        <p:nvSpPr>
          <p:cNvPr id="33" name="Slide Number Placeholder 3">
            <a:extLst>
              <a:ext uri="{FF2B5EF4-FFF2-40B4-BE49-F238E27FC236}">
                <a16:creationId xmlns:a16="http://schemas.microsoft.com/office/drawing/2014/main" xmlns="" id="{1AA47899-A54A-34D4-881E-0DBB9D68ED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15599" y="6479020"/>
            <a:ext cx="1546123" cy="36512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787E290-76B0-4EA1-9FB1-BF333C18EEE2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H SarabunPSK" pitchFamily="34" charset="-34"/>
                <a:ea typeface="+mn-ea"/>
                <a:cs typeface="TH SarabunPSK" pitchFamily="34" charset="-34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H SarabunPSK" pitchFamily="34" charset="-34"/>
              <a:ea typeface="+mn-ea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8462783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3">
            <a:extLst>
              <a:ext uri="{FF2B5EF4-FFF2-40B4-BE49-F238E27FC236}">
                <a16:creationId xmlns:a16="http://schemas.microsoft.com/office/drawing/2014/main" xmlns="" id="{EE130B8C-05A4-20CD-06D7-E42135226CB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9225" y="560388"/>
            <a:ext cx="6840538" cy="347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ตัวชี้วัด </a:t>
            </a:r>
            <a:r>
              <a:rPr kumimoji="0" lang="en-US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1. อัตราการขยายตัวของมูลค่าของสินค้าเกษตรอัตลักษณ์พื้นถิ่น (ปีงบประมาณ)</a:t>
            </a:r>
          </a:p>
        </p:txBody>
      </p:sp>
      <p:sp>
        <p:nvSpPr>
          <p:cNvPr id="11267" name="Rectangle 4">
            <a:extLst>
              <a:ext uri="{FF2B5EF4-FFF2-40B4-BE49-F238E27FC236}">
                <a16:creationId xmlns:a16="http://schemas.microsoft.com/office/drawing/2014/main" xmlns="" id="{9B1E0134-722D-41FE-80F7-9639C9A5040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7465" y="920419"/>
            <a:ext cx="3897313" cy="354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แผนการดำเนินการตามตัวชี้วัด (ต.ค. 68 – ก.ย. 69)</a:t>
            </a:r>
          </a:p>
        </p:txBody>
      </p:sp>
      <p:graphicFrame>
        <p:nvGraphicFramePr>
          <p:cNvPr id="6" name="Table 12">
            <a:extLst>
              <a:ext uri="{FF2B5EF4-FFF2-40B4-BE49-F238E27FC236}">
                <a16:creationId xmlns:a16="http://schemas.microsoft.com/office/drawing/2014/main" xmlns="" id="{0CEE4FB7-C94A-D8B2-3367-126AB2F97A5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04261079"/>
              </p:ext>
            </p:extLst>
          </p:nvPr>
        </p:nvGraphicFramePr>
        <p:xfrm>
          <a:off x="269875" y="1322057"/>
          <a:ext cx="11622089" cy="4358035"/>
        </p:xfrm>
        <a:graphic>
          <a:graphicData uri="http://schemas.openxmlformats.org/drawingml/2006/table">
            <a:tbl>
              <a:tblPr firstRow="1" bandRow="1"/>
              <a:tblGrid>
                <a:gridCol w="35822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577709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55718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557180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557180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557180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557180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557180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557180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  <a:gridCol w="557180">
                  <a:extLst>
                    <a:ext uri="{9D8B030D-6E8A-4147-A177-3AD203B41FA5}">
                      <a16:colId xmlns:a16="http://schemas.microsoft.com/office/drawing/2014/main" xmlns="" val="20009"/>
                    </a:ext>
                  </a:extLst>
                </a:gridCol>
                <a:gridCol w="557180">
                  <a:extLst>
                    <a:ext uri="{9D8B030D-6E8A-4147-A177-3AD203B41FA5}">
                      <a16:colId xmlns:a16="http://schemas.microsoft.com/office/drawing/2014/main" xmlns="" val="20010"/>
                    </a:ext>
                  </a:extLst>
                </a:gridCol>
                <a:gridCol w="557180">
                  <a:extLst>
                    <a:ext uri="{9D8B030D-6E8A-4147-A177-3AD203B41FA5}">
                      <a16:colId xmlns:a16="http://schemas.microsoft.com/office/drawing/2014/main" xmlns="" val="20011"/>
                    </a:ext>
                  </a:extLst>
                </a:gridCol>
                <a:gridCol w="557180">
                  <a:extLst>
                    <a:ext uri="{9D8B030D-6E8A-4147-A177-3AD203B41FA5}">
                      <a16:colId xmlns:a16="http://schemas.microsoft.com/office/drawing/2014/main" xmlns="" val="20012"/>
                    </a:ext>
                  </a:extLst>
                </a:gridCol>
                <a:gridCol w="557180">
                  <a:extLst>
                    <a:ext uri="{9D8B030D-6E8A-4147-A177-3AD203B41FA5}">
                      <a16:colId xmlns:a16="http://schemas.microsoft.com/office/drawing/2014/main" xmlns="" val="20013"/>
                    </a:ext>
                  </a:extLst>
                </a:gridCol>
              </a:tblGrid>
              <a:tr h="335219"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7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ที่</a:t>
                      </a: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7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กิจกรรม</a:t>
                      </a: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gridSpan="1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7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ปีงบประมาณ พ.ศ. 2568</a:t>
                      </a: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35219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7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ต.ค.</a:t>
                      </a: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7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พ.ย.</a:t>
                      </a: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7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ธ.ค.</a:t>
                      </a: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7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ม.ค.</a:t>
                      </a: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7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ก.พ.</a:t>
                      </a: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7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มี.ค.</a:t>
                      </a: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7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เม.ย.</a:t>
                      </a: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7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พ.ค.</a:t>
                      </a: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7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มิ.ย.</a:t>
                      </a: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7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ก.ค.</a:t>
                      </a: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7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ส.ค.</a:t>
                      </a: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7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ก.ย.</a:t>
                      </a: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63999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700" b="0" i="0" u="none" strike="noStrike" kern="1200" baseline="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</a:t>
                      </a:r>
                      <a:endParaRPr lang="th-TH" sz="1700" b="0" i="0" u="none" strike="noStrike" kern="1200" baseline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7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จัดทำแผนปฏิบัติงานขับเคลื่อนการเพิ่มมูลค่าสินค้า</a:t>
                      </a:r>
                      <a:r>
                        <a:rPr kumimoji="0" lang="th-TH" sz="17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เกษตรอัต</a:t>
                      </a:r>
                      <a:r>
                        <a:rPr kumimoji="0" lang="th-TH" sz="1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ลักษณ์พื้นถิ่น </a:t>
                      </a:r>
                      <a:r>
                        <a:rPr kumimoji="0" lang="th-TH" sz="17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/>
                      </a:r>
                      <a:br>
                        <a:rPr kumimoji="0" lang="th-TH" sz="17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</a:br>
                      <a:r>
                        <a:rPr kumimoji="0" lang="th-TH" sz="170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ราย</a:t>
                      </a:r>
                      <a:r>
                        <a:rPr kumimoji="0" lang="th-TH" sz="17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ชนิดสินค้า </a:t>
                      </a:r>
                      <a:r>
                        <a:rPr kumimoji="0" lang="en-US" sz="17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kumimoji="0" lang="th-TH" sz="17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พืช ประมง ปศุสัตว์</a:t>
                      </a:r>
                      <a:r>
                        <a:rPr kumimoji="0" lang="en-US" sz="17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kumimoji="0" lang="th-TH" sz="17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ตามที่ตัวชี้วัดกำหนด</a:t>
                      </a:r>
                      <a:endParaRPr kumimoji="0" lang="en-US" sz="17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63999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7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</a:t>
                      </a:r>
                    </a:p>
                  </a:txBody>
                  <a:tcPr marL="91433" marR="91433" marT="45697" marB="45697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7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ขับเคลื่อนงานตามแผนงานโครงการ /แผนปฏิบัติการ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7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สินค้าเก</a:t>
                      </a:r>
                      <a:r>
                        <a:rPr kumimoji="0" lang="th-TH" sz="1700" b="0" i="0" u="none" strike="noStrike" kern="1200" cap="none" spc="0" normalizeH="0" baseline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ษต</a:t>
                      </a:r>
                      <a:r>
                        <a:rPr kumimoji="0" lang="th-TH" sz="17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รอ</a:t>
                      </a:r>
                      <a:r>
                        <a:rPr kumimoji="0" lang="th-TH" sz="1700" b="0" i="0" u="none" strike="noStrike" kern="1200" cap="none" spc="0" normalizeH="0" baseline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ัต</a:t>
                      </a:r>
                      <a:r>
                        <a:rPr kumimoji="0" lang="th-TH" sz="17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ลักษณ์พื้นถิ่น รอบ 6 เดือน</a:t>
                      </a:r>
                      <a:endParaRPr kumimoji="0" lang="en-US" sz="17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36569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7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3</a:t>
                      </a:r>
                      <a:endParaRPr lang="th-TH" sz="1700" b="0" i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7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รายงานการติดตามความก้าวหน้าการปฏิบัติงานตามแผน รอบ 6 เดือน</a:t>
                      </a:r>
                      <a:endParaRPr lang="th-TH" sz="1700" b="0" i="0" u="none" strike="noStrike" dirty="0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63999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7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</a:t>
                      </a:r>
                      <a:endParaRPr lang="th-TH" sz="1700" b="0" i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7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ขับเคลื่อนงานตามแผนงานโครงการ /แผนปฏิบัติการ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7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สินค้า</a:t>
                      </a:r>
                      <a:r>
                        <a:rPr kumimoji="0" lang="th-TH" sz="1700" b="0" i="0" u="none" strike="noStrike" kern="1200" cap="none" spc="0" normalizeH="0" baseline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เกษตรอัต</a:t>
                      </a:r>
                      <a:r>
                        <a:rPr kumimoji="0" lang="th-TH" sz="17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ลักษณ์พื้นถิ่น รอบ 9 เดือน</a:t>
                      </a:r>
                      <a:endParaRPr kumimoji="0" lang="en-US" sz="17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36569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7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5</a:t>
                      </a:r>
                      <a:endParaRPr lang="th-TH" sz="1700" b="0" i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kumimoji="0" lang="th-TH" sz="17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ติดตามความก้าวหน้าการปฏิบัติงานตามแผน รอบ </a:t>
                      </a:r>
                      <a:r>
                        <a:rPr kumimoji="0" lang="en-US" sz="17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9 </a:t>
                      </a:r>
                      <a:r>
                        <a:rPr kumimoji="0" lang="th-TH" sz="17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เดือน</a:t>
                      </a: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639999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7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6</a:t>
                      </a:r>
                      <a:endParaRPr lang="th-TH" sz="1700" b="0" i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7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ขับเคลื่อนงานตามแผนงานโครงการ /แผนปฏิบัติการ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7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สินค้า</a:t>
                      </a:r>
                      <a:r>
                        <a:rPr kumimoji="0" lang="th-TH" sz="1700" b="0" i="0" u="none" strike="noStrike" kern="1200" cap="none" spc="0" normalizeH="0" baseline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เกษตรอัต</a:t>
                      </a:r>
                      <a:r>
                        <a:rPr kumimoji="0" lang="th-TH" sz="17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ลักษณ์พื้นถิ่น รอบ 12 เดือน</a:t>
                      </a:r>
                      <a:endParaRPr kumimoji="0" lang="en-US" sz="17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36569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7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</a:t>
                      </a:r>
                    </a:p>
                  </a:txBody>
                  <a:tcPr marL="91433" marR="91433" marT="45697" marB="45697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7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ติดตามรายงานผลการปฏิบัติงานตามตัวชี้วัด รอบ 12 เดือน</a:t>
                      </a: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</a:tbl>
          </a:graphicData>
        </a:graphic>
      </p:graphicFrame>
      <p:sp>
        <p:nvSpPr>
          <p:cNvPr id="7" name="สี่เหลี่ยมผืนผ้า 45">
            <a:extLst>
              <a:ext uri="{FF2B5EF4-FFF2-40B4-BE49-F238E27FC236}">
                <a16:creationId xmlns:a16="http://schemas.microsoft.com/office/drawing/2014/main" xmlns="" id="{F935A478-83D6-37F3-3D31-1B6F973BA14C}"/>
              </a:ext>
            </a:extLst>
          </p:cNvPr>
          <p:cNvSpPr/>
          <p:nvPr/>
        </p:nvSpPr>
        <p:spPr>
          <a:xfrm>
            <a:off x="0" y="1588"/>
            <a:ext cx="12192000" cy="463550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8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rPr>
              <a:t>รายละเอียดตัวชี้วัด</a:t>
            </a:r>
          </a:p>
        </p:txBody>
      </p:sp>
      <p:cxnSp>
        <p:nvCxnSpPr>
          <p:cNvPr id="2" name="ลูกศรเชื่อมต่อแบบตรง 4">
            <a:extLst>
              <a:ext uri="{FF2B5EF4-FFF2-40B4-BE49-F238E27FC236}">
                <a16:creationId xmlns:a16="http://schemas.microsoft.com/office/drawing/2014/main" xmlns="" id="{8638DEE9-5D87-96A2-D4BB-C61E4839B11B}"/>
              </a:ext>
            </a:extLst>
          </p:cNvPr>
          <p:cNvCxnSpPr>
            <a:cxnSpLocks/>
          </p:cNvCxnSpPr>
          <p:nvPr/>
        </p:nvCxnSpPr>
        <p:spPr>
          <a:xfrm>
            <a:off x="5240977" y="2257493"/>
            <a:ext cx="1071563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" name="ลูกศรเชื่อมต่อแบบตรง 8">
            <a:extLst>
              <a:ext uri="{FF2B5EF4-FFF2-40B4-BE49-F238E27FC236}">
                <a16:creationId xmlns:a16="http://schemas.microsoft.com/office/drawing/2014/main" xmlns="" id="{DF118FC7-7D68-4205-5840-7253C8874CEA}"/>
              </a:ext>
            </a:extLst>
          </p:cNvPr>
          <p:cNvCxnSpPr>
            <a:cxnSpLocks/>
          </p:cNvCxnSpPr>
          <p:nvPr/>
        </p:nvCxnSpPr>
        <p:spPr>
          <a:xfrm>
            <a:off x="8023865" y="3489942"/>
            <a:ext cx="541337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ลูกศรเชื่อมต่อแบบตรง 9">
            <a:extLst>
              <a:ext uri="{FF2B5EF4-FFF2-40B4-BE49-F238E27FC236}">
                <a16:creationId xmlns:a16="http://schemas.microsoft.com/office/drawing/2014/main" xmlns="" id="{0959D1FB-2E02-0A58-AB73-815234145854}"/>
              </a:ext>
            </a:extLst>
          </p:cNvPr>
          <p:cNvCxnSpPr>
            <a:cxnSpLocks/>
          </p:cNvCxnSpPr>
          <p:nvPr/>
        </p:nvCxnSpPr>
        <p:spPr>
          <a:xfrm>
            <a:off x="9714244" y="4474832"/>
            <a:ext cx="460683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ลูกศรเชื่อมต่อแบบตรง 15">
            <a:extLst>
              <a:ext uri="{FF2B5EF4-FFF2-40B4-BE49-F238E27FC236}">
                <a16:creationId xmlns:a16="http://schemas.microsoft.com/office/drawing/2014/main" xmlns="" id="{1125A701-E570-AECE-5D86-2B8FEF7334C3}"/>
              </a:ext>
            </a:extLst>
          </p:cNvPr>
          <p:cNvCxnSpPr>
            <a:cxnSpLocks/>
          </p:cNvCxnSpPr>
          <p:nvPr/>
        </p:nvCxnSpPr>
        <p:spPr>
          <a:xfrm>
            <a:off x="11380171" y="5487017"/>
            <a:ext cx="482600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ลูกศรเชื่อมต่อแบบตรง 19">
            <a:extLst>
              <a:ext uri="{FF2B5EF4-FFF2-40B4-BE49-F238E27FC236}">
                <a16:creationId xmlns:a16="http://schemas.microsoft.com/office/drawing/2014/main" xmlns="" id="{C4B8E1F6-9DA3-C0A6-A32E-AB60A39A5B5F}"/>
              </a:ext>
            </a:extLst>
          </p:cNvPr>
          <p:cNvCxnSpPr>
            <a:cxnSpLocks/>
          </p:cNvCxnSpPr>
          <p:nvPr/>
        </p:nvCxnSpPr>
        <p:spPr>
          <a:xfrm>
            <a:off x="8592498" y="3898968"/>
            <a:ext cx="1568781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ลูกศรเชื่อมต่อแบบตรง 20">
            <a:extLst>
              <a:ext uri="{FF2B5EF4-FFF2-40B4-BE49-F238E27FC236}">
                <a16:creationId xmlns:a16="http://schemas.microsoft.com/office/drawing/2014/main" xmlns="" id="{AF50C232-5400-61EB-5086-1BC6F7D43A92}"/>
              </a:ext>
            </a:extLst>
          </p:cNvPr>
          <p:cNvCxnSpPr>
            <a:cxnSpLocks/>
          </p:cNvCxnSpPr>
          <p:nvPr/>
        </p:nvCxnSpPr>
        <p:spPr>
          <a:xfrm>
            <a:off x="10250819" y="4896181"/>
            <a:ext cx="1625600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Slide Number Placeholder 3">
            <a:extLst>
              <a:ext uri="{FF2B5EF4-FFF2-40B4-BE49-F238E27FC236}">
                <a16:creationId xmlns:a16="http://schemas.microsoft.com/office/drawing/2014/main" xmlns="" id="{1AA47899-A54A-34D4-881E-0DBB9D68ED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15599" y="6479020"/>
            <a:ext cx="1546123" cy="36512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787E290-76B0-4EA1-9FB1-BF333C18EEE2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H SarabunPSK" pitchFamily="34" charset="-34"/>
                <a:ea typeface="+mn-ea"/>
                <a:cs typeface="TH SarabunPSK" pitchFamily="34" charset="-34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H SarabunPSK" pitchFamily="34" charset="-34"/>
              <a:ea typeface="+mn-ea"/>
              <a:cs typeface="TH SarabunPSK" pitchFamily="34" charset="-34"/>
            </a:endParaRPr>
          </a:p>
        </p:txBody>
      </p:sp>
      <p:cxnSp>
        <p:nvCxnSpPr>
          <p:cNvPr id="16" name="ลูกศรเชื่อมต่อแบบตรง 19">
            <a:extLst>
              <a:ext uri="{FF2B5EF4-FFF2-40B4-BE49-F238E27FC236}">
                <a16:creationId xmlns:a16="http://schemas.microsoft.com/office/drawing/2014/main" xmlns="" id="{C4B8E1F6-9DA3-C0A6-A32E-AB60A39A5B5F}"/>
              </a:ext>
            </a:extLst>
          </p:cNvPr>
          <p:cNvCxnSpPr>
            <a:cxnSpLocks/>
          </p:cNvCxnSpPr>
          <p:nvPr/>
        </p:nvCxnSpPr>
        <p:spPr>
          <a:xfrm>
            <a:off x="6372297" y="2904952"/>
            <a:ext cx="2179257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1359999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17DD823D-26CC-EF45-8F33-AA6D10C2699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1">
            <a:extLst>
              <a:ext uri="{FF2B5EF4-FFF2-40B4-BE49-F238E27FC236}">
                <a16:creationId xmlns:a16="http://schemas.microsoft.com/office/drawing/2014/main" xmlns="" id="{95149841-EBAC-0E1F-9C1B-3FEFE661D102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963" y="433070"/>
            <a:ext cx="7345362" cy="60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806450" indent="-806450" defTabSz="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tabLst>
                <a:tab pos="806450" algn="l"/>
              </a:tabLs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 defTabSz="3429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806450" algn="l"/>
              </a:tabLst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 defTabSz="3429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806450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 defTabSz="3429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80645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 defTabSz="3429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80645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defTabSz="3429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80645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defTabSz="3429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80645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defTabSz="3429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80645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defTabSz="3429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80645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806450" marR="0" lvl="0" indent="-806450" algn="l" defTabSz="342900" rtl="0" eaLnBrk="1" fontAlgn="t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806450" algn="l"/>
              </a:tabLst>
              <a:defRPr/>
            </a:pPr>
            <a:r>
              <a:rPr kumimoji="0" lang="th-TH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ตัวชี้วัด </a:t>
            </a:r>
            <a:r>
              <a:rPr kumimoji="0" lang="en-US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2</a:t>
            </a:r>
            <a:r>
              <a:rPr kumimoji="0" lang="th-TH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. </a:t>
            </a:r>
            <a:r>
              <a:rPr kumimoji="0" lang="th-TH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 panose="020B0604020202020204" pitchFamily="34" charset="0"/>
              </a:rPr>
              <a:t>อัตราการขยายตัวของมูลค่าสินค้าเกษตรที่ผ่านการตรวจรับรองมาตรฐาน</a:t>
            </a:r>
            <a:br>
              <a:rPr kumimoji="0" lang="th-TH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 panose="020B0604020202020204" pitchFamily="34" charset="0"/>
              </a:rPr>
            </a:br>
            <a:r>
              <a:rPr kumimoji="0" lang="th-TH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 panose="020B0604020202020204" pitchFamily="34" charset="0"/>
              </a:rPr>
              <a:t> การปฏิบัติทางการเกษตรที่ดี</a:t>
            </a:r>
            <a:r>
              <a:rPr kumimoji="0" lang="en-US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 panose="020B0604020202020204" pitchFamily="34" charset="0"/>
              </a:rPr>
              <a:t> </a:t>
            </a:r>
            <a:r>
              <a:rPr kumimoji="0" lang="th-TH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(ปีงบประมาณ)</a:t>
            </a:r>
            <a:endParaRPr kumimoji="0" lang="th-TH" altLang="en-US" sz="20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  <a:sym typeface="Arial" panose="020B0604020202020204" pitchFamily="34" charset="0"/>
            </a:endParaRPr>
          </a:p>
        </p:txBody>
      </p:sp>
      <p:sp>
        <p:nvSpPr>
          <p:cNvPr id="3" name="Google Shape;266;p8">
            <a:extLst>
              <a:ext uri="{FF2B5EF4-FFF2-40B4-BE49-F238E27FC236}">
                <a16:creationId xmlns:a16="http://schemas.microsoft.com/office/drawing/2014/main" xmlns="" id="{97176F98-5759-1E90-9621-8D8FC37A05D5}"/>
              </a:ext>
            </a:extLst>
          </p:cNvPr>
          <p:cNvSpPr/>
          <p:nvPr/>
        </p:nvSpPr>
        <p:spPr>
          <a:xfrm>
            <a:off x="92103" y="1965055"/>
            <a:ext cx="7646987" cy="288925"/>
          </a:xfrm>
          <a:prstGeom prst="rect">
            <a:avLst/>
          </a:prstGeom>
          <a:noFill/>
          <a:ln>
            <a:noFill/>
          </a:ln>
        </p:spPr>
        <p:txBody>
          <a:bodyPr spcFirstLastPara="1" lIns="91425" tIns="45700" rIns="91425" bIns="457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Sarabun"/>
              <a:buNone/>
              <a:tabLst/>
              <a:defRPr/>
            </a:pPr>
            <a:r>
              <a:rPr kumimoji="0" lang="th-TH" sz="1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เป้าหมาย ปี 2569 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 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(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ไม่น้อยกว่าผลการดำเนินงานปี 2568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)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และ</a:t>
            </a:r>
            <a:r>
              <a:rPr kumimoji="0" lang="th-TH" sz="1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เป้าหมายปี 2570 </a:t>
            </a:r>
            <a:r>
              <a:rPr kumimoji="0" lang="en-US" sz="1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 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(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ไม่น้อยกว่าผลการดำเนินงานปี 256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9)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  <a:endParaRPr kumimoji="0" sz="16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  <a:sym typeface="Arial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xmlns="" id="{948743AE-EEDB-C07E-E5A5-931679E4076D}"/>
              </a:ext>
            </a:extLst>
          </p:cNvPr>
          <p:cNvSpPr/>
          <p:nvPr/>
        </p:nvSpPr>
        <p:spPr>
          <a:xfrm>
            <a:off x="8732838" y="1300318"/>
            <a:ext cx="3459162" cy="268527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xmlns="" id="{FD39A790-0C90-8FBA-8042-1B84EAC73090}"/>
              </a:ext>
            </a:extLst>
          </p:cNvPr>
          <p:cNvSpPr/>
          <p:nvPr/>
        </p:nvSpPr>
        <p:spPr>
          <a:xfrm>
            <a:off x="7194550" y="501650"/>
            <a:ext cx="1220788" cy="40005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non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รหัส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030201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xmlns="" id="{0E32CAE3-5B73-115D-C541-9B79101F1A0F}"/>
              </a:ext>
            </a:extLst>
          </p:cNvPr>
          <p:cNvSpPr/>
          <p:nvPr/>
        </p:nvSpPr>
        <p:spPr>
          <a:xfrm>
            <a:off x="9242439" y="1414724"/>
            <a:ext cx="3459162" cy="296043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ยุทธศาสตร์ชาติ</a:t>
            </a:r>
            <a:r>
              <a:rPr kumimoji="0" lang="en-US" sz="1600" b="1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600" b="0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sz="1600" b="0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การสร้างความสามารถในการแข่งขัน</a:t>
            </a:r>
            <a:endParaRPr kumimoji="0" lang="en-US" sz="1600" b="0" i="0" u="none" strike="noStrike" kern="1200" cap="none" spc="-3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2297" name="Rectangle 26">
            <a:extLst>
              <a:ext uri="{FF2B5EF4-FFF2-40B4-BE49-F238E27FC236}">
                <a16:creationId xmlns:a16="http://schemas.microsoft.com/office/drawing/2014/main" xmlns="" id="{E436F80D-0E58-2116-AF60-CEE8CFC70B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9393545" y="1812498"/>
            <a:ext cx="2164375" cy="259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แผนแม่บท </a:t>
            </a:r>
            <a:r>
              <a:rPr kumimoji="0" lang="en-US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ประเด็นที่ </a:t>
            </a:r>
            <a:r>
              <a:rPr kumimoji="0" lang="en-US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3 </a:t>
            </a:r>
            <a:r>
              <a:rPr kumimoji="0" lang="th-TH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การเกษตร</a:t>
            </a:r>
            <a:endParaRPr kumimoji="0" lang="en-US" altLang="en-US" sz="16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cxnSp>
        <p:nvCxnSpPr>
          <p:cNvPr id="30" name="Elbow Connector 23">
            <a:extLst>
              <a:ext uri="{FF2B5EF4-FFF2-40B4-BE49-F238E27FC236}">
                <a16:creationId xmlns:a16="http://schemas.microsoft.com/office/drawing/2014/main" xmlns="" id="{438E88CE-DCA5-6CB9-16AA-9566FDB34EBE}"/>
              </a:ext>
            </a:extLst>
          </p:cNvPr>
          <p:cNvCxnSpPr>
            <a:cxnSpLocks/>
          </p:cNvCxnSpPr>
          <p:nvPr/>
        </p:nvCxnSpPr>
        <p:spPr>
          <a:xfrm rot="16200000" flipH="1">
            <a:off x="8180524" y="916877"/>
            <a:ext cx="974965" cy="461529"/>
          </a:xfrm>
          <a:prstGeom prst="bentConnector3">
            <a:avLst>
              <a:gd name="adj1" fmla="val -91"/>
            </a:avLst>
          </a:prstGeom>
          <a:ln>
            <a:solidFill>
              <a:srgbClr val="3B9B33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1" name="Table 30">
            <a:extLst>
              <a:ext uri="{FF2B5EF4-FFF2-40B4-BE49-F238E27FC236}">
                <a16:creationId xmlns:a16="http://schemas.microsoft.com/office/drawing/2014/main" xmlns="" id="{8FB2EBE5-3D42-8C06-F3C9-6EB27DC8508F}"/>
              </a:ext>
            </a:extLst>
          </p:cNvPr>
          <p:cNvGraphicFramePr>
            <a:graphicFrameLocks noGrp="1"/>
          </p:cNvGraphicFramePr>
          <p:nvPr/>
        </p:nvGraphicFramePr>
        <p:xfrm>
          <a:off x="8804416" y="2432254"/>
          <a:ext cx="3271628" cy="141410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17907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817907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817907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817907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199947">
                <a:tc gridSpan="4">
                  <a:txBody>
                    <a:bodyPr/>
                    <a:lstStyle/>
                    <a:p>
                      <a:pPr algn="ctr">
                        <a:lnSpc>
                          <a:spcPts val="1500"/>
                        </a:lnSpc>
                      </a:pPr>
                      <a:r>
                        <a:rPr lang="th-TH" sz="13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ค่าเป้าหมาย</a:t>
                      </a:r>
                      <a:endParaRPr lang="en-US" sz="1300" baseline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05" marR="91405" marT="45184" marB="45184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99947">
                <a:tc>
                  <a:txBody>
                    <a:bodyPr/>
                    <a:lstStyle/>
                    <a:p>
                      <a:pPr algn="ctr">
                        <a:lnSpc>
                          <a:spcPts val="1500"/>
                        </a:lnSpc>
                      </a:pPr>
                      <a:r>
                        <a:rPr lang="en-US" sz="13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2561-2565</a:t>
                      </a:r>
                    </a:p>
                  </a:txBody>
                  <a:tcPr marL="91405" marR="91405" marT="45184" marB="45184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500"/>
                        </a:lnSpc>
                      </a:pPr>
                      <a:r>
                        <a:rPr lang="en-US" sz="1300" dirty="0">
                          <a:solidFill>
                            <a:srgbClr val="008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2566-2570</a:t>
                      </a:r>
                    </a:p>
                  </a:txBody>
                  <a:tcPr marL="91405" marR="91405" marT="45184" marB="45184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500"/>
                        </a:lnSpc>
                      </a:pPr>
                      <a:r>
                        <a:rPr lang="en-US" sz="13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2571-2575</a:t>
                      </a:r>
                    </a:p>
                  </a:txBody>
                  <a:tcPr marL="91405" marR="91405" marT="45184" marB="45184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500"/>
                        </a:lnSpc>
                      </a:pPr>
                      <a:r>
                        <a:rPr lang="en-US" sz="13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2576-2580</a:t>
                      </a:r>
                    </a:p>
                  </a:txBody>
                  <a:tcPr marL="91405" marR="91405" marT="45184" marB="45184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606792">
                <a:tc>
                  <a:txBody>
                    <a:bodyPr/>
                    <a:lstStyle/>
                    <a:p>
                      <a:pPr lvl="0" algn="ctr">
                        <a:lnSpc>
                          <a:spcPts val="1500"/>
                        </a:lnSpc>
                        <a:defRPr/>
                      </a:pPr>
                      <a:r>
                        <a:rPr lang="th-TH" sz="13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ts val="1500"/>
                        </a:lnSpc>
                        <a:defRPr/>
                      </a:pPr>
                      <a:r>
                        <a:rPr lang="th-TH" sz="13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 </a:t>
                      </a:r>
                      <a:r>
                        <a:rPr lang="en-US" sz="13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</a:t>
                      </a:r>
                      <a:endParaRPr lang="th-TH" sz="13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05" marR="91405" marT="45184" marB="45184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300" baseline="0" dirty="0">
                          <a:solidFill>
                            <a:srgbClr val="008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(1) ไม่น้อยกว่า ร้อยละ 5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300" baseline="0" dirty="0">
                          <a:solidFill>
                            <a:srgbClr val="008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(2) ไม่น้อยกว่า ร้อยละ 5</a:t>
                      </a:r>
                    </a:p>
                  </a:txBody>
                  <a:tcPr marL="91405" marR="91405" marT="45184" marB="45184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3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(1) ไม่น้อยกว่า ร้อยละ 5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3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(2) ไม่น้อยกว่า ร้อยละ 5</a:t>
                      </a:r>
                    </a:p>
                  </a:txBody>
                  <a:tcPr marL="91405" marR="91405" marT="45184" marB="45184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3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(1) ไม่น้อยกว่า ร้อยละ 5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3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(2) ไม่น้อยกว่า ร้อยละ 5</a:t>
                      </a:r>
                    </a:p>
                  </a:txBody>
                  <a:tcPr marL="91405" marR="91405" marT="45184" marB="45184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</a:tbl>
          </a:graphicData>
        </a:graphic>
      </p:graphicFrame>
      <p:pic>
        <p:nvPicPr>
          <p:cNvPr id="12318" name="Picture 32">
            <a:extLst>
              <a:ext uri="{FF2B5EF4-FFF2-40B4-BE49-F238E27FC236}">
                <a16:creationId xmlns:a16="http://schemas.microsoft.com/office/drawing/2014/main" xmlns="" id="{0F423C87-5E76-AA0D-09BD-3AE4F154FA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24047" y="1357164"/>
            <a:ext cx="392113" cy="405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319" name="Picture 42" descr="3) แผนแม่บทประเด็น การเกษตร – NSCR">
            <a:extLst>
              <a:ext uri="{FF2B5EF4-FFF2-40B4-BE49-F238E27FC236}">
                <a16:creationId xmlns:a16="http://schemas.microsoft.com/office/drawing/2014/main" xmlns="" id="{2FD8F605-7538-ACBE-929F-07AEA5B976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45092" y="1762486"/>
            <a:ext cx="444501" cy="4445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320" name="Rectangle 37">
            <a:extLst>
              <a:ext uri="{FF2B5EF4-FFF2-40B4-BE49-F238E27FC236}">
                <a16:creationId xmlns:a16="http://schemas.microsoft.com/office/drawing/2014/main" xmlns="" id="{A9363BB0-995A-FBA6-75D1-A5C3E8986CFF}"/>
              </a:ext>
            </a:extLst>
          </p:cNvPr>
          <p:cNvSpPr>
            <a:spLocks noChangeArrowheads="1"/>
          </p:cNvSpPr>
          <p:nvPr/>
        </p:nvSpPr>
        <p:spPr bwMode="auto">
          <a:xfrm>
            <a:off x="8827261" y="2173674"/>
            <a:ext cx="4032250" cy="271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1524000" indent="-15240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1524000" marR="0" lvl="0" indent="-1524000" algn="l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เป้าหมายระดับแผนแม่บทย่อย </a:t>
            </a:r>
            <a:r>
              <a:rPr kumimoji="0" lang="en-US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สินค้าเกษตรปลอดภัยมีมูลค่าเพิ่มขึ้น</a:t>
            </a: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xmlns="" id="{997730FA-A99D-E625-D5E4-856475E7AA13}"/>
              </a:ext>
            </a:extLst>
          </p:cNvPr>
          <p:cNvSpPr/>
          <p:nvPr/>
        </p:nvSpPr>
        <p:spPr>
          <a:xfrm>
            <a:off x="9429959" y="1954598"/>
            <a:ext cx="3716338" cy="269875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แผนแม่บทย่อย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เกษตรปลอดภัย</a:t>
            </a:r>
            <a:endParaRPr kumimoji="0" lang="en-US" sz="1400" b="0" i="0" u="none" strike="noStrike" kern="1200" cap="none" spc="-2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xmlns="" id="{39D1603C-D2E2-651C-7EF1-A136CD26C0D6}"/>
              </a:ext>
            </a:extLst>
          </p:cNvPr>
          <p:cNvSpPr txBox="1"/>
          <p:nvPr/>
        </p:nvSpPr>
        <p:spPr>
          <a:xfrm>
            <a:off x="9020175" y="426486"/>
            <a:ext cx="3171825" cy="959622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  <a:t>ปี66 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  <a:t>: </a:t>
            </a: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  <a:t>อัตราการขยายตัวของมูลค่าของสินค้าเกษตรปลอดภัยที่ได้รับการรับรอง ได้แก่ </a:t>
            </a:r>
            <a:b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</a:b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  <a:t>(1) สินค้าเกษตรที่ผ่านการตรวจรับรองมาตรฐานการปฏิบัติทางการเกษตรที่ดี และ </a:t>
            </a:r>
            <a:b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</a:b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  <a:t>(2) สินค้าอินทรีย์ (เฉลี่ยร้อยละ)</a:t>
            </a:r>
            <a:endParaRPr kumimoji="0" lang="en-US" sz="1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A366304C-F679-7804-FAC4-8AECA2D60FFC}"/>
              </a:ext>
            </a:extLst>
          </p:cNvPr>
          <p:cNvSpPr/>
          <p:nvPr/>
        </p:nvSpPr>
        <p:spPr>
          <a:xfrm>
            <a:off x="122997" y="713221"/>
            <a:ext cx="8653255" cy="134036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801688" marR="0" lvl="0" indent="-801688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801688" algn="l"/>
              </a:tabLst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คำอธิบาย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	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 </a:t>
            </a:r>
          </a:p>
          <a:p>
            <a:pPr marL="0" marR="0" lvl="0" indent="0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สินค้าเกษตรปลอดภัย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หมายถึง </a:t>
            </a:r>
            <a:r>
              <a:rPr kumimoji="0" lang="th-TH" sz="1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การทำ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การเกษตรที่เป็นมิตรต่อสิ่งแวดล้อม ได้ผลผลิตสินค้าเกษตรที่มีความปลอดภัยจากสารพิษหรือสารปนเปื้อนที่ส่งผลกระทบต่อสุขภาพของผู้ผลิตและผู้บริโภค และสิ่งแวดล้อม รวมทั้งสินค้าเกษตรที่ได้รับการรับรองมาตรฐานต่างประกอบด้วยมาตรฐาน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GAP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และมาตรฐานเกษตรอินทรีย์ (ระดับชุมชน ระดับประเทศ และระดับสากล) 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  <a:p>
            <a:pPr marL="0" marR="0" lvl="0" indent="0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สินค้าเกษตร GAP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ประกอบด้วย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: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ข้าว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GAP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รวม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GAP SEED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พืช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GAP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(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ลำไย ทุเรียน มังคุด มะม่วง มะพร้าวอ่อน ลองกอง เงาะ สับปะรด กล้วย ส้มโอ) ปศุสัตว์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GAP (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โคเนื้อโคนม สุกร ไก่เนื้อ ไก่ไข่) ประมง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GAP (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กุ้งทะเล ปลานิล)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  <a:p>
            <a:pPr marL="0" marR="0" lvl="0" indent="0" algn="l" defTabSz="914400" rtl="0" eaLnBrk="1" fontAlgn="auto" latinLnBrk="0" hangingPunct="1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แหล่งอ้างอิง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: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สำนักงานเศรษฐกิจการเกษตรรวบรวมและตรวจสอบข้อมูลจากหน่วยงานที่รับผิดชอบแต่ละสินค้า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  <a:sym typeface="Arial"/>
            </a:endParaRP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xmlns="" id="{48C21C86-3B23-BD0C-E33A-2FDE7DF7F56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84029930"/>
              </p:ext>
            </p:extLst>
          </p:nvPr>
        </p:nvGraphicFramePr>
        <p:xfrm>
          <a:off x="131347" y="2236013"/>
          <a:ext cx="8581854" cy="1770019"/>
        </p:xfrm>
        <a:graphic>
          <a:graphicData uri="http://schemas.openxmlformats.org/drawingml/2006/table">
            <a:tbl>
              <a:tblPr/>
              <a:tblGrid>
                <a:gridCol w="2852873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31144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641457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704552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694037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667509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650527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646585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771469">
                  <a:extLst>
                    <a:ext uri="{9D8B030D-6E8A-4147-A177-3AD203B41FA5}">
                      <a16:colId xmlns:a16="http://schemas.microsoft.com/office/drawing/2014/main" xmlns="" val="2965821956"/>
                    </a:ext>
                  </a:extLst>
                </a:gridCol>
                <a:gridCol w="521701">
                  <a:extLst>
                    <a:ext uri="{9D8B030D-6E8A-4147-A177-3AD203B41FA5}">
                      <a16:colId xmlns:a16="http://schemas.microsoft.com/office/drawing/2014/main" xmlns="" val="3646770372"/>
                    </a:ext>
                  </a:extLst>
                </a:gridCol>
              </a:tblGrid>
              <a:tr h="221025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ข้อมูลพื้นฐาน (</a:t>
                      </a:r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Base</a:t>
                      </a:r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Line</a:t>
                      </a:r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7574" marR="7574" marT="757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DDC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กรม</a:t>
                      </a:r>
                    </a:p>
                  </a:txBody>
                  <a:tcPr marL="7574" marR="7574" marT="757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DDC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2562</a:t>
                      </a:r>
                    </a:p>
                  </a:txBody>
                  <a:tcPr marL="7620" marR="7620" marT="762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AA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2563</a:t>
                      </a:r>
                    </a:p>
                  </a:txBody>
                  <a:tcPr marL="7620" marR="7620" marT="762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AA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2564</a:t>
                      </a:r>
                    </a:p>
                  </a:txBody>
                  <a:tcPr marL="7620" marR="7620" marT="762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AA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2565</a:t>
                      </a:r>
                    </a:p>
                  </a:txBody>
                  <a:tcPr marL="7620" marR="7620" marT="762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AA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2566</a:t>
                      </a:r>
                    </a:p>
                  </a:txBody>
                  <a:tcPr marL="7620" marR="7620" marT="762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2567</a:t>
                      </a:r>
                    </a:p>
                  </a:txBody>
                  <a:tcPr marL="7620" marR="7620" marT="762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2568</a:t>
                      </a:r>
                    </a:p>
                  </a:txBody>
                  <a:tcPr marL="7620" marR="7620" marT="762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i="0" u="none" strike="noStrike" dirty="0">
                          <a:solidFill>
                            <a:srgbClr val="FF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2569</a:t>
                      </a:r>
                    </a:p>
                  </a:txBody>
                  <a:tcPr marL="7620" marR="7620" marT="762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20837">
                <a:tc>
                  <a:txBody>
                    <a:bodyPr/>
                    <a:lstStyle/>
                    <a:p>
                      <a:pPr algn="l" fontAlgn="ctr"/>
                      <a:r>
                        <a:rPr lang="th-TH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มูลค่า</a:t>
                      </a: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สินค้าเกษตรที่ผ่านการตรวจรับรอง </a:t>
                      </a: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GAP (</a:t>
                      </a: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ล้านบาท)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 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405,232.63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566,770.86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634,049.18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818,868.53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762,322.27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7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sz="140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799,589.58</a:t>
                      </a:r>
                    </a:p>
                  </a:txBody>
                  <a:tcPr marL="7620" marR="7620" marT="7622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th-TH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   </a:t>
                      </a:r>
                      <a:r>
                        <a:rPr lang="th-TH" sz="140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849,034.32 </a:t>
                      </a:r>
                    </a:p>
                  </a:txBody>
                  <a:tcPr marL="9525" marR="9525" marT="9525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sz="1400" u="none" strike="noStrike" kern="1200" dirty="0">
                          <a:solidFill>
                            <a:srgbClr val="FF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620" marR="7620" marT="7622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222931">
                <a:tc>
                  <a:txBody>
                    <a:bodyPr/>
                    <a:lstStyle/>
                    <a:p>
                      <a:pPr algn="l" fontAlgn="ctr"/>
                      <a:r>
                        <a:rPr lang="th-TH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อัตรา</a:t>
                      </a: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การขยายตัว </a:t>
                      </a: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ร้อยละ)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 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8.29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39.86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11.87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29.15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-6.91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7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sz="140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4.89</a:t>
                      </a:r>
                    </a:p>
                  </a:txBody>
                  <a:tcPr marL="7620" marR="7620" marT="7622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th-TH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            </a:t>
                      </a:r>
                      <a:r>
                        <a:rPr lang="th-TH" sz="140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6.18 </a:t>
                      </a:r>
                    </a:p>
                  </a:txBody>
                  <a:tcPr marL="9525" marR="9525" marT="9525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620" marR="7620" marT="7622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222931">
                <a:tc>
                  <a:txBody>
                    <a:bodyPr/>
                    <a:lstStyle/>
                    <a:p>
                      <a:pPr algn="l" fontAlgn="ctr"/>
                      <a:r>
                        <a:rPr lang="th-TH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1</a:t>
                      </a: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. สินค้าข้าว </a:t>
                      </a: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GAP </a:t>
                      </a: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รวม </a:t>
                      </a: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GAP SEED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กข.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2,624.00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1,746.00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1,015.00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1,581.00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1,595.29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7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sz="140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   1,715.22 </a:t>
                      </a:r>
                    </a:p>
                  </a:txBody>
                  <a:tcPr marL="7620" marR="7620" marT="7622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h-TH" sz="140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1,844.12 </a:t>
                      </a:r>
                    </a:p>
                  </a:txBody>
                  <a:tcPr marL="9525" marR="9525" marT="9525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620" marR="7620" marT="7622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434383">
                <a:tc>
                  <a:txBody>
                    <a:bodyPr/>
                    <a:lstStyle/>
                    <a:p>
                      <a:pPr algn="l" fontAlgn="ctr"/>
                      <a:r>
                        <a:rPr lang="th-TH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2</a:t>
                      </a: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. สินค้าพืช </a:t>
                      </a: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GAP (</a:t>
                      </a: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ลำไย ทุเรียน มังคุด มะม่วง มะพร้าวอ่อน   </a:t>
                      </a:r>
                      <a:b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</a:b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  </a:t>
                      </a:r>
                      <a:r>
                        <a:rPr lang="th-TH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ลองกอง </a:t>
                      </a: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เงาะ สับปะรด กล้วย ส้มโอ ) 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กวก.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- 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94,604.37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146,509.20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139,011.27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124,772.27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7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sz="140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152,549.16 </a:t>
                      </a:r>
                    </a:p>
                  </a:txBody>
                  <a:tcPr marL="7620" marR="7620" marT="7622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h-TH" sz="140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167,577.82 </a:t>
                      </a:r>
                    </a:p>
                  </a:txBody>
                  <a:tcPr marL="9525" marR="9525" marT="9525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620" marR="7620" marT="7622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222931">
                <a:tc>
                  <a:txBody>
                    <a:bodyPr/>
                    <a:lstStyle/>
                    <a:p>
                      <a:pPr algn="l" fontAlgn="ctr"/>
                      <a:r>
                        <a:rPr lang="th-TH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3</a:t>
                      </a: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. สินค้าปศุสัตว์ </a:t>
                      </a: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GAP (</a:t>
                      </a: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โคเนื้อ โคนม สุกร ไก่เนื้อ ไก่ไข่)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ปศ.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361,091.00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430,900.00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445,800.00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635,820.38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596,280.60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7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sz="140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607,691.77 </a:t>
                      </a:r>
                    </a:p>
                  </a:txBody>
                  <a:tcPr marL="7620" marR="7620" marT="7622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h-TH" sz="140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   639,494.42 </a:t>
                      </a:r>
                    </a:p>
                  </a:txBody>
                  <a:tcPr marL="9525" marR="9525" marT="9525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620" marR="7620" marT="7622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222931">
                <a:tc>
                  <a:txBody>
                    <a:bodyPr/>
                    <a:lstStyle/>
                    <a:p>
                      <a:pPr algn="l" fontAlgn="ctr"/>
                      <a:r>
                        <a:rPr lang="th-TH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4</a:t>
                      </a: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. สินค้าประมง </a:t>
                      </a: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GAP (</a:t>
                      </a: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กุ้งทะเล ปลานิล)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err="1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กป</a:t>
                      </a:r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ม.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41,517.63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39,520.49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40,724.98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42,455.88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39,674.11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7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sz="140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  37,633.36 </a:t>
                      </a:r>
                    </a:p>
                  </a:txBody>
                  <a:tcPr marL="7620" marR="7620" marT="7622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h-TH" sz="140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     40,117.97 </a:t>
                      </a:r>
                    </a:p>
                  </a:txBody>
                  <a:tcPr marL="9525" marR="9525" marT="9525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620" marR="7620" marT="7622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</a:tbl>
          </a:graphicData>
        </a:graphic>
      </p:graphicFrame>
      <p:sp>
        <p:nvSpPr>
          <p:cNvPr id="4" name="Rectangle 3">
            <a:extLst>
              <a:ext uri="{FF2B5EF4-FFF2-40B4-BE49-F238E27FC236}">
                <a16:creationId xmlns:a16="http://schemas.microsoft.com/office/drawing/2014/main" xmlns="" id="{81228BD9-0A24-0808-BBF7-AAF974611B05}"/>
              </a:ext>
            </a:extLst>
          </p:cNvPr>
          <p:cNvSpPr/>
          <p:nvPr/>
        </p:nvSpPr>
        <p:spPr>
          <a:xfrm>
            <a:off x="0" y="6215665"/>
            <a:ext cx="6701742" cy="2451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ผู้รับผิดชอบการรายงานผล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Sarabun"/>
              </a:rPr>
              <a:t>สำนักงานปลัด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กระทรวงเกษตรและสหกรณ์ </a:t>
            </a:r>
            <a:r>
              <a:rPr kumimoji="0" lang="th-TH" alt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ช่วงเวลารายงานผล </a:t>
            </a:r>
            <a:r>
              <a: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ทุกปีงบประมาณ</a:t>
            </a:r>
            <a:endParaRPr kumimoji="0" lang="en-US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grpSp>
        <p:nvGrpSpPr>
          <p:cNvPr id="5" name="Group 12">
            <a:extLst>
              <a:ext uri="{FF2B5EF4-FFF2-40B4-BE49-F238E27FC236}">
                <a16:creationId xmlns:a16="http://schemas.microsoft.com/office/drawing/2014/main" xmlns="" id="{EFF0BEB4-9221-7864-A330-6D58C488DAD4}"/>
              </a:ext>
            </a:extLst>
          </p:cNvPr>
          <p:cNvGrpSpPr/>
          <p:nvPr/>
        </p:nvGrpSpPr>
        <p:grpSpPr bwMode="ltGray">
          <a:xfrm>
            <a:off x="-13648" y="-56501"/>
            <a:ext cx="11627893" cy="461665"/>
            <a:chOff x="-13648" y="-56501"/>
            <a:chExt cx="11627893" cy="461665"/>
          </a:xfrm>
        </p:grpSpPr>
        <p:sp>
          <p:nvSpPr>
            <p:cNvPr id="7" name="Rectangle 19">
              <a:extLst>
                <a:ext uri="{FF2B5EF4-FFF2-40B4-BE49-F238E27FC236}">
                  <a16:creationId xmlns:a16="http://schemas.microsoft.com/office/drawing/2014/main" xmlns="" id="{53791B77-B801-A945-03B2-854F8983CBB1}"/>
                </a:ext>
              </a:extLst>
            </p:cNvPr>
            <p:cNvSpPr/>
            <p:nvPr/>
          </p:nvSpPr>
          <p:spPr bwMode="ltGray">
            <a:xfrm>
              <a:off x="-13648" y="-15861"/>
              <a:ext cx="11627893" cy="418052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9" name="TextBox 23">
              <a:extLst>
                <a:ext uri="{FF2B5EF4-FFF2-40B4-BE49-F238E27FC236}">
                  <a16:creationId xmlns:a16="http://schemas.microsoft.com/office/drawing/2014/main" xmlns="" id="{23246D1E-2195-AF82-B251-68BC341F04AD}"/>
                </a:ext>
              </a:extLst>
            </p:cNvPr>
            <p:cNvSpPr txBox="1"/>
            <p:nvPr/>
          </p:nvSpPr>
          <p:spPr bwMode="ltGray">
            <a:xfrm>
              <a:off x="123081" y="-56501"/>
              <a:ext cx="808356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2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รายละเอียดตัวชี้วัด</a:t>
              </a:r>
              <a:r>
                <a:rPr kumimoji="0" 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: Strategic KPIs 2569 - 2570</a:t>
              </a:r>
              <a:endParaRPr kumimoji="0" lang="th-TH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</p:grpSp>
      <p:sp>
        <p:nvSpPr>
          <p:cNvPr id="10" name="Google Shape;253;p8">
            <a:extLst>
              <a:ext uri="{FF2B5EF4-FFF2-40B4-BE49-F238E27FC236}">
                <a16:creationId xmlns:a16="http://schemas.microsoft.com/office/drawing/2014/main" xmlns="" id="{6602C2C3-0132-9B04-9E2A-F09895BAAD7D}"/>
              </a:ext>
            </a:extLst>
          </p:cNvPr>
          <p:cNvSpPr/>
          <p:nvPr/>
        </p:nvSpPr>
        <p:spPr>
          <a:xfrm>
            <a:off x="11129" y="6467794"/>
            <a:ext cx="9964722" cy="387758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Sarabun"/>
              <a:buNone/>
              <a:tabLst>
                <a:tab pos="631825" algn="l"/>
              </a:tabLst>
              <a:defRPr/>
            </a:pPr>
            <a:r>
              <a:rPr kumimoji="0" lang="th-TH" sz="1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แหล่งอ้างอิง 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	ข้อมูลจาก เอกสารประกอบแผนแม่บทภายใต้ยุทธศาสตร์ชาติฯ (ฉบับแก้ไขเพิ่มเติม) ที่มา 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  <a:hlinkClick r:id="rId5"/>
              </a:rPr>
              <a:t>https://www.nesdc.go.th/download/document/NSCR/Masterplan2566-2580.pdf 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และ</a:t>
            </a:r>
            <a:b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</a:b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	รายงานสรุปผลการดำเนินการตามยุทธศาสตร์ชาติ ประจำปี 2567 ที่มา 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  <a:hlinkClick r:id="rId6"/>
              </a:rPr>
              <a:t>https://www.nesdc.go.th/download/document/NSCR/NS67_Book.pdf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</a:p>
        </p:txBody>
      </p:sp>
      <p:grpSp>
        <p:nvGrpSpPr>
          <p:cNvPr id="22" name="Group 6">
            <a:extLst>
              <a:ext uri="{FF2B5EF4-FFF2-40B4-BE49-F238E27FC236}">
                <a16:creationId xmlns:a16="http://schemas.microsoft.com/office/drawing/2014/main" xmlns="" id="{58953EAC-1EB4-8393-21C2-075545EA58BA}"/>
              </a:ext>
            </a:extLst>
          </p:cNvPr>
          <p:cNvGrpSpPr/>
          <p:nvPr/>
        </p:nvGrpSpPr>
        <p:grpSpPr>
          <a:xfrm>
            <a:off x="5904350" y="433206"/>
            <a:ext cx="911619" cy="338555"/>
            <a:chOff x="2960452" y="1170205"/>
            <a:chExt cx="601134" cy="209783"/>
          </a:xfrm>
        </p:grpSpPr>
        <p:sp>
          <p:nvSpPr>
            <p:cNvPr id="26" name="Rectangle: Rounded Corners 7">
              <a:extLst>
                <a:ext uri="{FF2B5EF4-FFF2-40B4-BE49-F238E27FC236}">
                  <a16:creationId xmlns:a16="http://schemas.microsoft.com/office/drawing/2014/main" xmlns="" id="{C0B07450-6996-440C-5FBC-273BBDA7000D}"/>
                </a:ext>
              </a:extLst>
            </p:cNvPr>
            <p:cNvSpPr/>
            <p:nvPr/>
          </p:nvSpPr>
          <p:spPr>
            <a:xfrm>
              <a:off x="3097901" y="1212837"/>
              <a:ext cx="326234" cy="132958"/>
            </a:xfrm>
            <a:prstGeom prst="roundRect">
              <a:avLst>
                <a:gd name="adj" fmla="val 50000"/>
              </a:avLst>
            </a:prstGeom>
            <a:solidFill>
              <a:srgbClr val="35548A"/>
            </a:solidFill>
            <a:ln>
              <a:solidFill>
                <a:srgbClr val="35548A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7" name="TextBox 10">
              <a:extLst>
                <a:ext uri="{FF2B5EF4-FFF2-40B4-BE49-F238E27FC236}">
                  <a16:creationId xmlns:a16="http://schemas.microsoft.com/office/drawing/2014/main" xmlns="" id="{FB2B86A0-230F-DDBC-E8CD-C57A1F4A2D3E}"/>
                </a:ext>
              </a:extLst>
            </p:cNvPr>
            <p:cNvSpPr txBox="1"/>
            <p:nvPr/>
          </p:nvSpPr>
          <p:spPr>
            <a:xfrm>
              <a:off x="2960452" y="1170205"/>
              <a:ext cx="601134" cy="20978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6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แม่บท</a:t>
              </a:r>
              <a:endPara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</p:grpSp>
      <p:sp>
        <p:nvSpPr>
          <p:cNvPr id="18" name="กล่องข้อความ 17">
            <a:extLst>
              <a:ext uri="{FF2B5EF4-FFF2-40B4-BE49-F238E27FC236}">
                <a16:creationId xmlns:a16="http://schemas.microsoft.com/office/drawing/2014/main" xmlns="" id="{57A99128-4B93-2786-4EC2-679B50DCB40B}"/>
              </a:ext>
            </a:extLst>
          </p:cNvPr>
          <p:cNvSpPr txBox="1"/>
          <p:nvPr/>
        </p:nvSpPr>
        <p:spPr>
          <a:xfrm>
            <a:off x="9312479" y="50801"/>
            <a:ext cx="2235502" cy="2960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ทุกกรมในกระทรวงเกษตรและสหกรณ์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graphicFrame>
        <p:nvGraphicFramePr>
          <p:cNvPr id="8" name="Table 11">
            <a:extLst>
              <a:ext uri="{FF2B5EF4-FFF2-40B4-BE49-F238E27FC236}">
                <a16:creationId xmlns:a16="http://schemas.microsoft.com/office/drawing/2014/main" xmlns="" id="{5B46D06B-ADBD-C03D-9570-456EC9D24E6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63565111"/>
              </p:ext>
            </p:extLst>
          </p:nvPr>
        </p:nvGraphicFramePr>
        <p:xfrm>
          <a:off x="87981" y="4229296"/>
          <a:ext cx="3623130" cy="1888511"/>
        </p:xfrm>
        <a:graphic>
          <a:graphicData uri="http://schemas.openxmlformats.org/drawingml/2006/table">
            <a:tbl>
              <a:tblPr firstRow="1" bandRow="1"/>
              <a:tblGrid>
                <a:gridCol w="1229477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229477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164176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258091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เกณฑ์การประเมินปี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400" kern="1200" noProof="0" dirty="0" smtClean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2569 - 2570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รอบที่ 1 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(6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400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0" marR="121932" marT="43717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1071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</a:t>
                      </a:r>
                      <a:endParaRPr lang="en-US" sz="1400" b="1" kern="120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(50)</a:t>
                      </a:r>
                    </a:p>
                  </a:txBody>
                  <a:tcPr marL="121932" marR="121932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121932" marR="121932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</a:t>
                      </a:r>
                      <a:endParaRPr lang="en-US" sz="1400" b="1" kern="120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(100)</a:t>
                      </a:r>
                    </a:p>
                  </a:txBody>
                  <a:tcPr marL="121932" marR="121932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1201610"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จัดทำแผนปฏิบัติงานขับเคลื่อนการเพิ่มมูลค่าสินค้าเกษตร </a:t>
                      </a:r>
                      <a:r>
                        <a:rPr kumimoji="0" lang="th-TH" sz="13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ที่ผ่านการตรวจรับรองมาตรฐานการปฏิบัติทางการเกษตรที่ดี</a:t>
                      </a:r>
                      <a:endParaRPr lang="th-TH" sz="13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300" b="0" i="0" u="none" strike="noStrike" spc="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ขับเคลื่อนงานตามแผนงานโครงการ </a:t>
                      </a:r>
                      <a:r>
                        <a:rPr lang="th-TH" sz="1300" b="0" i="0" u="none" strike="noStrike" spc="0" dirty="0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/แผนปฏิบัติ</a:t>
                      </a:r>
                      <a:r>
                        <a:rPr lang="th-TH" sz="1300" b="0" i="0" u="none" strike="noStrike" spc="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การ </a:t>
                      </a:r>
                      <a:r>
                        <a:rPr kumimoji="0" lang="th-TH" sz="13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ที่ผ่าน</a:t>
                      </a:r>
                      <a:r>
                        <a:rPr kumimoji="0" lang="th-TH" sz="13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การ</a:t>
                      </a:r>
                      <a:br>
                        <a:rPr kumimoji="0" lang="th-TH" sz="13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</a:br>
                      <a:r>
                        <a:rPr kumimoji="0" lang="th-TH" sz="13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ตรวจ</a:t>
                      </a:r>
                      <a:r>
                        <a:rPr kumimoji="0" lang="th-TH" sz="13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รับรองมาตรฐานการปฏิบัติทางการเกษตรที่ดี 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300" b="0" i="0" u="none" strike="noStrike" spc="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รอบ </a:t>
                      </a:r>
                      <a:r>
                        <a:rPr lang="th-TH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 เดือน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รายงานการติดตามความก้าวหน้า</a:t>
                      </a:r>
                    </a:p>
                    <a:p>
                      <a:pPr algn="ctr" rtl="0" fontAlgn="ctr"/>
                      <a:r>
                        <a:rPr lang="th-TH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การปฏิบัติงานตามแผน รอบ 6 เดือน</a:t>
                      </a:r>
                      <a:endParaRPr lang="en-US" sz="13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</a:tbl>
          </a:graphicData>
        </a:graphic>
      </p:graphicFrame>
      <p:graphicFrame>
        <p:nvGraphicFramePr>
          <p:cNvPr id="14" name="ตาราง 13">
            <a:extLst>
              <a:ext uri="{FF2B5EF4-FFF2-40B4-BE49-F238E27FC236}">
                <a16:creationId xmlns:a16="http://schemas.microsoft.com/office/drawing/2014/main" xmlns="" id="{612A4C58-31E2-4731-75BC-B1E3450DC01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24393177"/>
              </p:ext>
            </p:extLst>
          </p:nvPr>
        </p:nvGraphicFramePr>
        <p:xfrm>
          <a:off x="7605074" y="4169136"/>
          <a:ext cx="4526676" cy="2155680"/>
        </p:xfrm>
        <a:graphic>
          <a:graphicData uri="http://schemas.openxmlformats.org/drawingml/2006/table">
            <a:tbl>
              <a:tblPr/>
              <a:tblGrid>
                <a:gridCol w="980762">
                  <a:extLst>
                    <a:ext uri="{9D8B030D-6E8A-4147-A177-3AD203B41FA5}">
                      <a16:colId xmlns:a16="http://schemas.microsoft.com/office/drawing/2014/main" xmlns="" val="1166679466"/>
                    </a:ext>
                  </a:extLst>
                </a:gridCol>
                <a:gridCol w="1022497">
                  <a:extLst>
                    <a:ext uri="{9D8B030D-6E8A-4147-A177-3AD203B41FA5}">
                      <a16:colId xmlns:a16="http://schemas.microsoft.com/office/drawing/2014/main" xmlns="" val="2324328284"/>
                    </a:ext>
                  </a:extLst>
                </a:gridCol>
                <a:gridCol w="1024225">
                  <a:extLst>
                    <a:ext uri="{9D8B030D-6E8A-4147-A177-3AD203B41FA5}">
                      <a16:colId xmlns:a16="http://schemas.microsoft.com/office/drawing/2014/main" xmlns="" val="91341792"/>
                    </a:ext>
                  </a:extLst>
                </a:gridCol>
                <a:gridCol w="1499192">
                  <a:extLst>
                    <a:ext uri="{9D8B030D-6E8A-4147-A177-3AD203B41FA5}">
                      <a16:colId xmlns:a16="http://schemas.microsoft.com/office/drawing/2014/main" xmlns="" val="2331501721"/>
                    </a:ext>
                  </a:extLst>
                </a:gridCol>
              </a:tblGrid>
              <a:tr h="48674">
                <a:tc gridSpan="4"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เกณฑ์การประเมินปี</a:t>
                      </a:r>
                      <a:r>
                        <a:rPr lang="en-US" sz="14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2570 </a:t>
                      </a:r>
                      <a:r>
                        <a:rPr lang="th-TH" sz="14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รอบที่ </a:t>
                      </a:r>
                      <a:r>
                        <a:rPr lang="en-US" sz="14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</a:t>
                      </a:r>
                      <a:r>
                        <a:rPr lang="th-TH" sz="14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4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(12 </a:t>
                      </a:r>
                      <a:r>
                        <a:rPr lang="th-TH" sz="14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4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4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400" b="1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36000" marR="7620" marT="762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rtl="0" fontAlgn="ctr"/>
                      <a:endParaRPr lang="th-TH" sz="1400" b="0" i="0" u="none" strike="noStrike" dirty="0">
                        <a:solidFill>
                          <a:srgbClr val="000000"/>
                        </a:solidFill>
                        <a:effectLst/>
                        <a:latin typeface="THSarabunPSK" panose="020B0500040200020003" pitchFamily="34" charset="-34"/>
                        <a:cs typeface="THSarabunPSK" panose="020B0500040200020003" pitchFamily="34" charset="-34"/>
                      </a:endParaRPr>
                    </a:p>
                  </a:txBody>
                  <a:tcPr marL="36000" marR="7620" marT="762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rtl="0" fontAlgn="ctr"/>
                      <a:endParaRPr lang="th-TH" sz="1400" b="0" i="0" u="none" strike="noStrike" dirty="0">
                        <a:solidFill>
                          <a:srgbClr val="000000"/>
                        </a:solidFill>
                        <a:effectLst/>
                        <a:latin typeface="THSarabunPSK" panose="020B0500040200020003" pitchFamily="34" charset="-34"/>
                        <a:cs typeface="THSarabunPSK" panose="020B0500040200020003" pitchFamily="34" charset="-34"/>
                      </a:endParaRPr>
                    </a:p>
                  </a:txBody>
                  <a:tcPr marL="36000" marR="7620" marT="762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rtl="0" fontAlgn="ctr"/>
                      <a:endParaRPr lang="th-TH" sz="1400" b="0" i="0" u="none" strike="noStrike" dirty="0">
                        <a:solidFill>
                          <a:srgbClr val="000000"/>
                        </a:solidFill>
                        <a:effectLst/>
                        <a:latin typeface="THSarabunPSK" panose="020B0500040200020003" pitchFamily="34" charset="-34"/>
                        <a:cs typeface="THSarabunPSK" panose="020B0500040200020003" pitchFamily="34" charset="-34"/>
                      </a:endParaRPr>
                    </a:p>
                  </a:txBody>
                  <a:tcPr marL="36000" marR="7620" marT="762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463320071"/>
                  </a:ext>
                </a:extLst>
              </a:tr>
              <a:tr h="48674"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เกณฑ์</a:t>
                      </a:r>
                      <a:r>
                        <a:rPr lang="en-US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 12 </a:t>
                      </a:r>
                      <a:r>
                        <a:rPr lang="th-TH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เดือน</a:t>
                      </a:r>
                    </a:p>
                  </a:txBody>
                  <a:tcPr marL="3600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EBA5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3600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เป้าหมายมาตรฐาน (75)</a:t>
                      </a:r>
                    </a:p>
                  </a:txBody>
                  <a:tcPr marL="3600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3600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231163724"/>
                  </a:ext>
                </a:extLst>
              </a:tr>
              <a:tr h="109850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300" kern="1200" noProof="0" dirty="0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ผลการดำเนินงานย้อนหลัง </a:t>
                      </a:r>
                      <a:r>
                        <a:rPr lang="en-US" sz="1300" kern="1200" noProof="0" dirty="0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/>
                      </a:r>
                      <a:br>
                        <a:rPr lang="en-US" sz="1300" kern="1200" noProof="0" dirty="0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</a:br>
                      <a:r>
                        <a:rPr lang="en-US" sz="1300" kern="1200" noProof="0" dirty="0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3 </a:t>
                      </a:r>
                      <a:r>
                        <a:rPr lang="th-TH" sz="1300" kern="1200" noProof="0" dirty="0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ปีดี</a:t>
                      </a:r>
                      <a:r>
                        <a:rPr lang="th-TH" sz="1300" kern="1200" noProof="0" dirty="0" smtClean="0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ขึ้น เรื่อยๆ</a:t>
                      </a:r>
                      <a:endParaRPr lang="en-US" sz="1300" kern="1200" noProof="0" dirty="0">
                        <a:solidFill>
                          <a:schemeClr val="dk1"/>
                        </a:solidFill>
                        <a:effectLst/>
                        <a:latin typeface="THSarabunPSK" panose="020B0500040200020003" pitchFamily="34" charset="-34"/>
                        <a:ea typeface="Tahoma" panose="020B0604030504040204" pitchFamily="34" charset="0"/>
                        <a:cs typeface="THSarabunPSK" panose="020B0500040200020003" pitchFamily="34" charset="-34"/>
                      </a:endParaRPr>
                    </a:p>
                  </a:txBody>
                  <a:tcPr marL="36000" marR="762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3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ผลการดำเนินงานเฉลี่ย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3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(3 ปี ย้อนหลัง)</a:t>
                      </a:r>
                    </a:p>
                  </a:txBody>
                  <a:tcPr marL="91437" marR="91437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3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ผลการดำเนินงานดีที่สุด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3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(3 ปี ย้อนหลัง) </a:t>
                      </a:r>
                    </a:p>
                  </a:txBody>
                  <a:tcPr marL="91437" marR="91437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3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ผลการดำเนินงานที่ดีที่สุด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3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(3 ปีย้อนหลัง) + </a:t>
                      </a:r>
                      <a:r>
                        <a:rPr lang="en-US" sz="13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interval</a:t>
                      </a:r>
                      <a:r>
                        <a:rPr lang="th-TH" sz="13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 </a:t>
                      </a:r>
                      <a:r>
                        <a:rPr lang="en-US" sz="13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(0.5) </a:t>
                      </a:r>
                      <a:r>
                        <a:rPr lang="th-TH" sz="1300" dirty="0"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หรือผลการ</a:t>
                      </a:r>
                      <a:r>
                        <a:rPr lang="th-TH" sz="1300" dirty="0" smtClean="0"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ดำเนินงาน</a:t>
                      </a:r>
                      <a:br>
                        <a:rPr lang="th-TH" sz="1300" dirty="0" smtClean="0"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</a:br>
                      <a:r>
                        <a:rPr lang="th-TH" sz="1300" dirty="0" smtClean="0"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ที่</a:t>
                      </a:r>
                      <a:r>
                        <a:rPr lang="th-TH" sz="1300" dirty="0"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ดีที่สุด</a:t>
                      </a:r>
                      <a:endParaRPr lang="th-TH" sz="1300" b="0" i="0" u="none" strike="noStrike" dirty="0">
                        <a:solidFill>
                          <a:schemeClr val="tx1"/>
                        </a:solidFill>
                        <a:effectLst/>
                        <a:latin typeface="THSarabunPSK" panose="020B0500040200020003" pitchFamily="34" charset="-34"/>
                        <a:ea typeface="Tahoma" panose="020B0604030504040204" pitchFamily="34" charset="0"/>
                        <a:cs typeface="THSarabunPSK" panose="020B0500040200020003" pitchFamily="34" charset="-34"/>
                      </a:endParaRPr>
                    </a:p>
                  </a:txBody>
                  <a:tcPr marL="91437" marR="91437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763008540"/>
                  </a:ext>
                </a:extLst>
              </a:tr>
              <a:tr h="109850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300" kern="1200" noProof="0" dirty="0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 </a:t>
                      </a:r>
                      <a:r>
                        <a:rPr lang="en-US" sz="1300" kern="1200" noProof="0" dirty="0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3 </a:t>
                      </a:r>
                      <a:r>
                        <a:rPr lang="th-TH" sz="1300" kern="1200" noProof="0" dirty="0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ปีย้อนหลัง ขึ้นๆ ลงๆ</a:t>
                      </a:r>
                      <a:endParaRPr lang="en-US" sz="1300" kern="1200" noProof="0" dirty="0">
                        <a:solidFill>
                          <a:schemeClr val="dk1"/>
                        </a:solidFill>
                        <a:effectLst/>
                        <a:latin typeface="THSarabunPSK" panose="020B0500040200020003" pitchFamily="34" charset="-34"/>
                        <a:ea typeface="Tahoma" panose="020B0604030504040204" pitchFamily="34" charset="0"/>
                        <a:cs typeface="THSarabunPSK" panose="020B0500040200020003" pitchFamily="34" charset="-34"/>
                      </a:endParaRPr>
                    </a:p>
                  </a:txBody>
                  <a:tcPr marL="36000" marR="762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3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ผลการดำเนินงานที่ต่ำที่สุด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3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(3 ปี ย้อนหลัง)</a:t>
                      </a:r>
                    </a:p>
                  </a:txBody>
                  <a:tcPr marL="91437" marR="91437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3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ผลการดำเนินงานเฉลี่ย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3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(3 ปี ย้อนหลัง) </a:t>
                      </a:r>
                    </a:p>
                  </a:txBody>
                  <a:tcPr marL="91437" marR="91437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300" dirty="0"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ผลการดำเนินงานเฉลี่ย(3 ปีย้อนหลัง) + </a:t>
                      </a:r>
                      <a:r>
                        <a:rPr lang="en-US" sz="1300" dirty="0"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interval (0.5)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300" dirty="0"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หรือผลการดำเนินงานที่ดีที่สุด</a:t>
                      </a:r>
                      <a:endParaRPr lang="th-TH" sz="1300" b="0" i="0" u="none" strike="noStrike" dirty="0">
                        <a:solidFill>
                          <a:schemeClr val="tx1"/>
                        </a:solidFill>
                        <a:effectLst/>
                        <a:latin typeface="THSarabunPSK" panose="020B0500040200020003" pitchFamily="34" charset="-34"/>
                        <a:ea typeface="Tahoma" panose="020B0604030504040204" pitchFamily="34" charset="0"/>
                        <a:cs typeface="THSarabunPSK" panose="020B0500040200020003" pitchFamily="34" charset="-34"/>
                      </a:endParaRPr>
                    </a:p>
                  </a:txBody>
                  <a:tcPr marL="91437" marR="91437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901965966"/>
                  </a:ext>
                </a:extLst>
              </a:tr>
            </a:tbl>
          </a:graphicData>
        </a:graphic>
      </p:graphicFrame>
      <p:graphicFrame>
        <p:nvGraphicFramePr>
          <p:cNvPr id="15" name="Table 11">
            <a:extLst>
              <a:ext uri="{FF2B5EF4-FFF2-40B4-BE49-F238E27FC236}">
                <a16:creationId xmlns:a16="http://schemas.microsoft.com/office/drawing/2014/main" xmlns="" id="{325AE4F9-BD3E-5AA4-69A1-0033FF21BD3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1803862"/>
              </p:ext>
            </p:extLst>
          </p:nvPr>
        </p:nvGraphicFramePr>
        <p:xfrm>
          <a:off x="3838354" y="4238850"/>
          <a:ext cx="3601024" cy="1890239"/>
        </p:xfrm>
        <a:graphic>
          <a:graphicData uri="http://schemas.openxmlformats.org/drawingml/2006/table">
            <a:tbl>
              <a:tblPr firstRow="1" bandRow="1"/>
              <a:tblGrid>
                <a:gridCol w="1076485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242391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282148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232715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เกณฑ์การประเมินปี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2569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รอบที่ 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(12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400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0" marR="121932" marT="43717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2272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(50)</a:t>
                      </a:r>
                    </a:p>
                  </a:txBody>
                  <a:tcPr marL="121932" marR="121932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(</a:t>
                      </a:r>
                      <a:r>
                        <a:rPr lang="en-US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121932" marR="121932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(100)</a:t>
                      </a:r>
                    </a:p>
                  </a:txBody>
                  <a:tcPr marL="121932" marR="121932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887274"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ผลการดำเนินงานเฉลี่ย</a:t>
                      </a:r>
                      <a:b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</a:b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(2 ปี ย้อนหลัง)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ผลการดำเนินงานดีที่สุด</a:t>
                      </a:r>
                      <a:b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</a:b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(2 ปี ย้อนหลัง) 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ผลการดำเนินงานที่ดีที่สุด</a:t>
                      </a:r>
                      <a:b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</a:b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(2 ปีย้อนหลัง) + </a:t>
                      </a:r>
                      <a:r>
                        <a:rPr lang="en-US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interval (0.5) 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41440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ร้อยละ </a:t>
                      </a:r>
                      <a:r>
                        <a:rPr lang="en-US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5.54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ร้อยละ </a:t>
                      </a:r>
                      <a:r>
                        <a:rPr lang="en-US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6.18 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ร้อยละ </a:t>
                      </a:r>
                      <a:r>
                        <a:rPr lang="en-US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6.68 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784679493"/>
                  </a:ext>
                </a:extLst>
              </a:tr>
            </a:tbl>
          </a:graphicData>
        </a:graphic>
      </p:graphicFrame>
      <p:sp>
        <p:nvSpPr>
          <p:cNvPr id="32" name="Slide Number Placeholder 3">
            <a:extLst>
              <a:ext uri="{FF2B5EF4-FFF2-40B4-BE49-F238E27FC236}">
                <a16:creationId xmlns:a16="http://schemas.microsoft.com/office/drawing/2014/main" xmlns="" id="{1AA47899-A54A-34D4-881E-0DBB9D68ED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15599" y="6479020"/>
            <a:ext cx="1546123" cy="36512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787E290-76B0-4EA1-9FB1-BF333C18EEE2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H SarabunPSK" pitchFamily="34" charset="-34"/>
                <a:ea typeface="+mn-ea"/>
                <a:cs typeface="TH SarabunPSK" pitchFamily="34" charset="-34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H SarabunPSK" pitchFamily="34" charset="-34"/>
              <a:ea typeface="+mn-ea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20456847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D9F1E863-9310-8B90-CD8A-BD904166810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3">
            <a:extLst>
              <a:ext uri="{FF2B5EF4-FFF2-40B4-BE49-F238E27FC236}">
                <a16:creationId xmlns:a16="http://schemas.microsoft.com/office/drawing/2014/main" xmlns="" id="{50F0B300-E8E6-4A19-602B-8DB60F0B38E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3363" y="584200"/>
            <a:ext cx="9212262" cy="34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ตัวชี้วัด </a:t>
            </a:r>
            <a:r>
              <a:rPr kumimoji="0" lang="en-US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2. </a:t>
            </a:r>
            <a:r>
              <a:rPr kumimoji="0" lang="th-TH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 panose="020B0604020202020204" pitchFamily="34" charset="0"/>
              </a:rPr>
              <a:t>อัตราการขยายตัวของมูลค่าสินค้าเกษตรที่ผ่านการตรวจรับรองมาตรฐานการปฏิบัติทางการเกษตรที่ดี</a:t>
            </a:r>
            <a:r>
              <a:rPr kumimoji="0" lang="en-US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 panose="020B0604020202020204" pitchFamily="34" charset="0"/>
              </a:rPr>
              <a:t> </a:t>
            </a:r>
            <a:r>
              <a:rPr kumimoji="0" lang="th-TH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(ปีงบประมาณ)</a:t>
            </a:r>
          </a:p>
        </p:txBody>
      </p:sp>
      <p:sp>
        <p:nvSpPr>
          <p:cNvPr id="14339" name="Rectangle 4">
            <a:extLst>
              <a:ext uri="{FF2B5EF4-FFF2-40B4-BE49-F238E27FC236}">
                <a16:creationId xmlns:a16="http://schemas.microsoft.com/office/drawing/2014/main" xmlns="" id="{87F09663-EDCA-2657-F53F-F36DED9F2CB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7465" y="906440"/>
            <a:ext cx="3897313" cy="354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แผนการดำเนินการตามตัวชี้วัด (ต.ค. 68 – ก.ย. 69)</a:t>
            </a:r>
          </a:p>
        </p:txBody>
      </p:sp>
      <p:sp>
        <p:nvSpPr>
          <p:cNvPr id="7" name="สี่เหลี่ยมผืนผ้า 45">
            <a:extLst>
              <a:ext uri="{FF2B5EF4-FFF2-40B4-BE49-F238E27FC236}">
                <a16:creationId xmlns:a16="http://schemas.microsoft.com/office/drawing/2014/main" xmlns="" id="{9B08E027-A4BD-D509-3488-C80BB3738FC6}"/>
              </a:ext>
            </a:extLst>
          </p:cNvPr>
          <p:cNvSpPr/>
          <p:nvPr/>
        </p:nvSpPr>
        <p:spPr>
          <a:xfrm>
            <a:off x="0" y="1588"/>
            <a:ext cx="12192000" cy="463550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8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rPr>
              <a:t>รายละเอียดตัวชี้วัด</a:t>
            </a:r>
          </a:p>
        </p:txBody>
      </p:sp>
      <p:graphicFrame>
        <p:nvGraphicFramePr>
          <p:cNvPr id="3" name="Table 12">
            <a:extLst>
              <a:ext uri="{FF2B5EF4-FFF2-40B4-BE49-F238E27FC236}">
                <a16:creationId xmlns:a16="http://schemas.microsoft.com/office/drawing/2014/main" xmlns="" id="{294B6F69-2998-1451-74A6-472B839088A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01793466"/>
              </p:ext>
            </p:extLst>
          </p:nvPr>
        </p:nvGraphicFramePr>
        <p:xfrm>
          <a:off x="284163" y="1302653"/>
          <a:ext cx="11623676" cy="4236426"/>
        </p:xfrm>
        <a:graphic>
          <a:graphicData uri="http://schemas.openxmlformats.org/drawingml/2006/table">
            <a:tbl>
              <a:tblPr firstRow="1" bandRow="1"/>
              <a:tblGrid>
                <a:gridCol w="358269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578335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xmlns="" val="20009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xmlns="" val="20010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xmlns="" val="20011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xmlns="" val="20012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xmlns="" val="20013"/>
                    </a:ext>
                  </a:extLst>
                </a:gridCol>
              </a:tblGrid>
              <a:tr h="335261"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7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ที่</a:t>
                      </a: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7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กิจกรรม</a:t>
                      </a:r>
                      <a:endParaRPr lang="th-TH" sz="1700" b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gridSpan="1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7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ปีงบประมาณ พ.ศ. 2568</a:t>
                      </a: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35261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7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ต.ค.</a:t>
                      </a: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7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พ.ย.</a:t>
                      </a: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7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ธ.ค.</a:t>
                      </a: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7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ม.ค.</a:t>
                      </a: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7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ก.พ.</a:t>
                      </a: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7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มี.ค.</a:t>
                      </a: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7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เม.ย.</a:t>
                      </a: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7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พ.ค.</a:t>
                      </a: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7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มิ.ย.</a:t>
                      </a: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7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ก.ค.</a:t>
                      </a: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7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ส.ค.</a:t>
                      </a: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7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ก.ย.</a:t>
                      </a: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51814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700" b="0" i="0" u="none" strike="noStrike" kern="1200" baseline="0">
                          <a:solidFill>
                            <a:schemeClr val="tx1"/>
                          </a:solidFill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</a:t>
                      </a:r>
                      <a:endParaRPr lang="th-TH" sz="1700" b="0" i="0" u="none" strike="noStrike" kern="1200" baseline="0">
                        <a:solidFill>
                          <a:schemeClr val="tx1"/>
                        </a:solidFill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7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จัดทำแผนปฏิบัติงานขับเคลื่อนการเพิ่มมูลค่าสินค้าเกษตร </a:t>
                      </a:r>
                      <a:r>
                        <a:rPr kumimoji="0" lang="en-US" sz="17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GAP</a:t>
                      </a:r>
                      <a:r>
                        <a:rPr kumimoji="0" lang="th-TH" sz="17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รายชนิดสินค้า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7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kumimoji="0" lang="th-TH" sz="17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พืช ประมง ปศุสัตว์</a:t>
                      </a:r>
                      <a:r>
                        <a:rPr kumimoji="0" lang="en-US" sz="17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kumimoji="0" lang="th-TH" sz="17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ตามที่ตัวชี้วัดกำหนด</a:t>
                      </a:r>
                      <a:endParaRPr kumimoji="0" lang="en-US" sz="17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51814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7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</a:t>
                      </a:r>
                    </a:p>
                  </a:txBody>
                  <a:tcPr marL="91445" marR="91445" marT="45712" marB="45712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7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ขับเคลื่อนงานตามแผนงานโครงการ /แผนปฏิบัติการ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7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สินค้าเกษตร </a:t>
                      </a:r>
                      <a:r>
                        <a:rPr kumimoji="0" lang="en-US" sz="17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GAP</a:t>
                      </a:r>
                      <a:r>
                        <a:rPr kumimoji="0" lang="th-TH" sz="17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 รอบ 6 เดือน</a:t>
                      </a:r>
                      <a:endParaRPr kumimoji="0" lang="en-US" sz="17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365694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7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3</a:t>
                      </a:r>
                      <a:endParaRPr lang="th-TH" sz="1700" b="0" i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7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รายงานการติดตามความก้าวหน้าการปฏิบัติงานตามแผน รอบ 6 เดือน </a:t>
                      </a: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51814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7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</a:t>
                      </a:r>
                      <a:endParaRPr lang="th-TH" sz="1700" b="0" i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7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ขับเคลื่อนงานตามแผนงานโครงการ /แผนปฏิบัติการ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7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สินค้าเกษตร </a:t>
                      </a:r>
                      <a:r>
                        <a:rPr kumimoji="0" lang="en-US" sz="17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GAP</a:t>
                      </a:r>
                      <a:r>
                        <a:rPr kumimoji="0" lang="th-TH" sz="17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 รอบ 9 เดือน</a:t>
                      </a:r>
                      <a:endParaRPr kumimoji="0" lang="en-US" sz="17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365694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7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5</a:t>
                      </a:r>
                      <a:endParaRPr lang="th-TH" sz="1700" b="0" i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kumimoji="0" lang="th-TH" sz="17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ติดตามความก้าวหน้าการปฏิบัติงานตามแผน รอบ </a:t>
                      </a:r>
                      <a:r>
                        <a:rPr kumimoji="0" lang="en-US" sz="17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9 </a:t>
                      </a:r>
                      <a:r>
                        <a:rPr kumimoji="0" lang="th-TH" sz="17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เดือน</a:t>
                      </a: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5181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7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6</a:t>
                      </a:r>
                      <a:endParaRPr lang="th-TH" sz="1700" b="0" i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7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ขับเคลื่อนงานตามแผนงานโครงการ /แผนปฏิบัติการ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7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สินค้าเกษตร </a:t>
                      </a:r>
                      <a:r>
                        <a:rPr kumimoji="0" lang="en-US" sz="17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GAP</a:t>
                      </a:r>
                      <a:r>
                        <a:rPr kumimoji="0" lang="th-TH" sz="17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 รอบ 12 เดือน</a:t>
                      </a:r>
                      <a:endParaRPr kumimoji="0" lang="en-US" sz="1700" b="0" i="0" u="none" strike="noStrike" kern="1200" cap="none" spc="0" normalizeH="0" baseline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3656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7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</a:t>
                      </a:r>
                    </a:p>
                  </a:txBody>
                  <a:tcPr marL="91445" marR="91445" marT="45712" marB="45712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7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ติดตามรายงานผลการปฏิบัติงานตามตัวชี้วัด รอบ 12 เดือน</a:t>
                      </a: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</a:tbl>
          </a:graphicData>
        </a:graphic>
      </p:graphicFrame>
      <p:cxnSp>
        <p:nvCxnSpPr>
          <p:cNvPr id="8" name="ลูกศรเชื่อมต่อแบบตรง 4">
            <a:extLst>
              <a:ext uri="{FF2B5EF4-FFF2-40B4-BE49-F238E27FC236}">
                <a16:creationId xmlns:a16="http://schemas.microsoft.com/office/drawing/2014/main" xmlns="" id="{EF0ECF1C-B3B3-62B2-C2BE-7710EACD728C}"/>
              </a:ext>
            </a:extLst>
          </p:cNvPr>
          <p:cNvCxnSpPr>
            <a:cxnSpLocks/>
          </p:cNvCxnSpPr>
          <p:nvPr/>
        </p:nvCxnSpPr>
        <p:spPr>
          <a:xfrm>
            <a:off x="5258748" y="2227218"/>
            <a:ext cx="1069975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ลูกศรเชื่อมต่อแบบตรง 8">
            <a:extLst>
              <a:ext uri="{FF2B5EF4-FFF2-40B4-BE49-F238E27FC236}">
                <a16:creationId xmlns:a16="http://schemas.microsoft.com/office/drawing/2014/main" xmlns="" id="{B3E82026-69CC-98BB-6A3B-83193688B0B4}"/>
              </a:ext>
            </a:extLst>
          </p:cNvPr>
          <p:cNvCxnSpPr>
            <a:cxnSpLocks/>
          </p:cNvCxnSpPr>
          <p:nvPr/>
        </p:nvCxnSpPr>
        <p:spPr>
          <a:xfrm>
            <a:off x="8040048" y="3394602"/>
            <a:ext cx="541338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ลูกศรเชื่อมต่อแบบตรง 9">
            <a:extLst>
              <a:ext uri="{FF2B5EF4-FFF2-40B4-BE49-F238E27FC236}">
                <a16:creationId xmlns:a16="http://schemas.microsoft.com/office/drawing/2014/main" xmlns="" id="{85CA41B7-3016-8513-5C80-7313BF6E4EA3}"/>
              </a:ext>
            </a:extLst>
          </p:cNvPr>
          <p:cNvCxnSpPr>
            <a:cxnSpLocks/>
          </p:cNvCxnSpPr>
          <p:nvPr/>
        </p:nvCxnSpPr>
        <p:spPr>
          <a:xfrm>
            <a:off x="9715500" y="4378168"/>
            <a:ext cx="536575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ลูกศรเชื่อมต่อแบบตรง 15">
            <a:extLst>
              <a:ext uri="{FF2B5EF4-FFF2-40B4-BE49-F238E27FC236}">
                <a16:creationId xmlns:a16="http://schemas.microsoft.com/office/drawing/2014/main" xmlns="" id="{9ED0A6E8-11FD-03AC-A4DB-124B5AAAE20E}"/>
              </a:ext>
            </a:extLst>
          </p:cNvPr>
          <p:cNvCxnSpPr>
            <a:cxnSpLocks/>
          </p:cNvCxnSpPr>
          <p:nvPr/>
        </p:nvCxnSpPr>
        <p:spPr>
          <a:xfrm>
            <a:off x="11397942" y="5343985"/>
            <a:ext cx="482600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ลูกศรเชื่อมต่อแบบตรง 19">
            <a:extLst>
              <a:ext uri="{FF2B5EF4-FFF2-40B4-BE49-F238E27FC236}">
                <a16:creationId xmlns:a16="http://schemas.microsoft.com/office/drawing/2014/main" xmlns="" id="{6EF57FB0-5A38-25D5-F637-FFCE341488C0}"/>
              </a:ext>
            </a:extLst>
          </p:cNvPr>
          <p:cNvCxnSpPr>
            <a:cxnSpLocks/>
          </p:cNvCxnSpPr>
          <p:nvPr/>
        </p:nvCxnSpPr>
        <p:spPr>
          <a:xfrm>
            <a:off x="8606477" y="3814981"/>
            <a:ext cx="1631950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ลูกศรเชื่อมต่อแบบตรง 20">
            <a:extLst>
              <a:ext uri="{FF2B5EF4-FFF2-40B4-BE49-F238E27FC236}">
                <a16:creationId xmlns:a16="http://schemas.microsoft.com/office/drawing/2014/main" xmlns="" id="{BEC9F902-BB11-4BF0-E33B-7205586C858B}"/>
              </a:ext>
            </a:extLst>
          </p:cNvPr>
          <p:cNvCxnSpPr>
            <a:cxnSpLocks/>
          </p:cNvCxnSpPr>
          <p:nvPr/>
        </p:nvCxnSpPr>
        <p:spPr>
          <a:xfrm>
            <a:off x="10282238" y="4788713"/>
            <a:ext cx="1625600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Slide Number Placeholder 3">
            <a:extLst>
              <a:ext uri="{FF2B5EF4-FFF2-40B4-BE49-F238E27FC236}">
                <a16:creationId xmlns:a16="http://schemas.microsoft.com/office/drawing/2014/main" xmlns="" id="{1AA47899-A54A-34D4-881E-0DBB9D68ED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15599" y="6479020"/>
            <a:ext cx="1546123" cy="36512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787E290-76B0-4EA1-9FB1-BF333C18EEE2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H SarabunPSK" pitchFamily="34" charset="-34"/>
                <a:ea typeface="+mn-ea"/>
                <a:cs typeface="TH SarabunPSK" pitchFamily="34" charset="-34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H SarabunPSK" pitchFamily="34" charset="-34"/>
              <a:ea typeface="+mn-ea"/>
              <a:cs typeface="TH SarabunPSK" pitchFamily="34" charset="-34"/>
            </a:endParaRPr>
          </a:p>
        </p:txBody>
      </p:sp>
      <p:cxnSp>
        <p:nvCxnSpPr>
          <p:cNvPr id="17" name="ลูกศรเชื่อมต่อแบบตรง 19">
            <a:extLst>
              <a:ext uri="{FF2B5EF4-FFF2-40B4-BE49-F238E27FC236}">
                <a16:creationId xmlns:a16="http://schemas.microsoft.com/office/drawing/2014/main" xmlns="" id="{6EF57FB0-5A38-25D5-F637-FFCE341488C0}"/>
              </a:ext>
            </a:extLst>
          </p:cNvPr>
          <p:cNvCxnSpPr>
            <a:cxnSpLocks/>
          </p:cNvCxnSpPr>
          <p:nvPr/>
        </p:nvCxnSpPr>
        <p:spPr>
          <a:xfrm>
            <a:off x="6380802" y="2848263"/>
            <a:ext cx="2186936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8913984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266;p8">
            <a:extLst>
              <a:ext uri="{FF2B5EF4-FFF2-40B4-BE49-F238E27FC236}">
                <a16:creationId xmlns:a16="http://schemas.microsoft.com/office/drawing/2014/main" xmlns="" id="{85B3CAE8-F895-A508-3654-1EFDFE24B097}"/>
              </a:ext>
            </a:extLst>
          </p:cNvPr>
          <p:cNvSpPr/>
          <p:nvPr/>
        </p:nvSpPr>
        <p:spPr>
          <a:xfrm>
            <a:off x="58738" y="1879745"/>
            <a:ext cx="7648575" cy="290512"/>
          </a:xfrm>
          <a:prstGeom prst="rect">
            <a:avLst/>
          </a:prstGeom>
          <a:noFill/>
          <a:ln>
            <a:noFill/>
          </a:ln>
        </p:spPr>
        <p:txBody>
          <a:bodyPr spcFirstLastPara="1" lIns="91425" tIns="45700" rIns="91425" bIns="457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Sarabun"/>
              <a:buNone/>
              <a:tabLst/>
              <a:defRPr/>
            </a:pPr>
            <a:r>
              <a:rPr kumimoji="0" lang="th-TH" sz="1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เป้าหมาย ปี 2569 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(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ไม่น้อยกว่าผลการดำเนินงานปี 2568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)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และ</a:t>
            </a:r>
            <a:r>
              <a:rPr kumimoji="0" lang="th-TH" sz="1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เป้าหมายปี 2570 </a:t>
            </a:r>
            <a:r>
              <a:rPr kumimoji="0" lang="en-US" sz="1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 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(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ไม่น้อยกว่าผลการดำเนินงานปี 2569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)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  <a:endParaRPr kumimoji="0" sz="1600" b="0" i="0" u="none" strike="noStrike" kern="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  <a:sym typeface="Arial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1E40F09C-97E2-7A9A-F2CC-6DF69AB6E7D2}"/>
              </a:ext>
            </a:extLst>
          </p:cNvPr>
          <p:cNvSpPr/>
          <p:nvPr/>
        </p:nvSpPr>
        <p:spPr>
          <a:xfrm>
            <a:off x="8730780" y="1355323"/>
            <a:ext cx="3461220" cy="2629937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xmlns="" id="{3998AE67-9077-4A90-AF2D-61473237F129}"/>
              </a:ext>
            </a:extLst>
          </p:cNvPr>
          <p:cNvSpPr/>
          <p:nvPr/>
        </p:nvSpPr>
        <p:spPr>
          <a:xfrm>
            <a:off x="7464506" y="419061"/>
            <a:ext cx="1220787" cy="40005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non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รหัส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030201</a:t>
            </a:r>
          </a:p>
        </p:txBody>
      </p:sp>
      <p:sp>
        <p:nvSpPr>
          <p:cNvPr id="15366" name="Rectangle 16">
            <a:extLst>
              <a:ext uri="{FF2B5EF4-FFF2-40B4-BE49-F238E27FC236}">
                <a16:creationId xmlns:a16="http://schemas.microsoft.com/office/drawing/2014/main" xmlns="" id="{69F005EB-A764-175A-FE99-83FE1379F9E6}"/>
              </a:ext>
            </a:extLst>
          </p:cNvPr>
          <p:cNvSpPr>
            <a:spLocks noChangeArrowheads="1"/>
          </p:cNvSpPr>
          <p:nvPr/>
        </p:nvSpPr>
        <p:spPr bwMode="auto">
          <a:xfrm>
            <a:off x="9135587" y="1439275"/>
            <a:ext cx="3459162" cy="2960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ยุทธศาสตร์ชาติ</a:t>
            </a:r>
            <a:r>
              <a:rPr kumimoji="0" lang="en-US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การสร้างความสามารถในการแข่งขัน</a:t>
            </a:r>
            <a:endParaRPr kumimoji="0" lang="en-US" altLang="en-US" sz="16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5367" name="Rectangle 17">
            <a:extLst>
              <a:ext uri="{FF2B5EF4-FFF2-40B4-BE49-F238E27FC236}">
                <a16:creationId xmlns:a16="http://schemas.microsoft.com/office/drawing/2014/main" xmlns="" id="{7AF4ED0B-622B-3DBC-43FF-C37F506DBF74}"/>
              </a:ext>
            </a:extLst>
          </p:cNvPr>
          <p:cNvSpPr>
            <a:spLocks noChangeArrowheads="1"/>
          </p:cNvSpPr>
          <p:nvPr/>
        </p:nvSpPr>
        <p:spPr bwMode="auto">
          <a:xfrm>
            <a:off x="9236560" y="1921837"/>
            <a:ext cx="2164375" cy="259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แผนแม่บท </a:t>
            </a:r>
            <a:r>
              <a:rPr kumimoji="0" lang="en-US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ประเด็นที่ </a:t>
            </a:r>
            <a:r>
              <a:rPr kumimoji="0" lang="en-US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3 </a:t>
            </a:r>
            <a:r>
              <a:rPr kumimoji="0" lang="th-TH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การเกษตร</a:t>
            </a:r>
            <a:endParaRPr kumimoji="0" lang="en-US" altLang="en-US" sz="16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cxnSp>
        <p:nvCxnSpPr>
          <p:cNvPr id="19" name="Elbow Connector 23">
            <a:extLst>
              <a:ext uri="{FF2B5EF4-FFF2-40B4-BE49-F238E27FC236}">
                <a16:creationId xmlns:a16="http://schemas.microsoft.com/office/drawing/2014/main" xmlns="" id="{A432293E-2F7B-10FD-1F9A-4CB8E1CC9477}"/>
              </a:ext>
            </a:extLst>
          </p:cNvPr>
          <p:cNvCxnSpPr>
            <a:cxnSpLocks/>
          </p:cNvCxnSpPr>
          <p:nvPr/>
        </p:nvCxnSpPr>
        <p:spPr>
          <a:xfrm rot="16200000" flipH="1">
            <a:off x="8313366" y="1024858"/>
            <a:ext cx="983500" cy="239647"/>
          </a:xfrm>
          <a:prstGeom prst="bentConnector3">
            <a:avLst>
              <a:gd name="adj1" fmla="val 343"/>
            </a:avLst>
          </a:prstGeom>
          <a:ln>
            <a:solidFill>
              <a:srgbClr val="3B9B33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1" name="Table 20">
            <a:extLst>
              <a:ext uri="{FF2B5EF4-FFF2-40B4-BE49-F238E27FC236}">
                <a16:creationId xmlns:a16="http://schemas.microsoft.com/office/drawing/2014/main" xmlns="" id="{0B06D918-2DC4-1C30-5A72-F73E040F8F3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83362619"/>
              </p:ext>
            </p:extLst>
          </p:nvPr>
        </p:nvGraphicFramePr>
        <p:xfrm>
          <a:off x="8817664" y="2578121"/>
          <a:ext cx="3318044" cy="12973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9511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829511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829511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829511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0">
                <a:tc gridSpan="4"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ค่าเป้าหมาย</a:t>
                      </a:r>
                      <a:endParaRPr lang="en-US" sz="1200" baseline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21" marR="91421" marT="45539" marB="45539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2561-2565</a:t>
                      </a:r>
                    </a:p>
                  </a:txBody>
                  <a:tcPr marL="91421" marR="91421" marT="45539" marB="45539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>
                          <a:solidFill>
                            <a:srgbClr val="008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2566-2570</a:t>
                      </a:r>
                    </a:p>
                  </a:txBody>
                  <a:tcPr marL="91421" marR="91421" marT="45539" marB="45539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2571-2575</a:t>
                      </a:r>
                    </a:p>
                  </a:txBody>
                  <a:tcPr marL="91421" marR="91421" marT="45539" marB="45539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2576-2580</a:t>
                      </a:r>
                    </a:p>
                  </a:txBody>
                  <a:tcPr marL="91421" marR="91421" marT="45539" marB="45539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251221"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 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</a:t>
                      </a:r>
                      <a:endParaRPr lang="th-TH" sz="12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21" marR="91421" marT="45539" marB="45539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aseline="0" dirty="0">
                          <a:solidFill>
                            <a:srgbClr val="008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(1) ไม่น้อยกว่า ร้อยละ 5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aseline="0" dirty="0">
                          <a:solidFill>
                            <a:srgbClr val="008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(2) ไม่น้อยกว่า ร้อยละ 5</a:t>
                      </a:r>
                    </a:p>
                  </a:txBody>
                  <a:tcPr marL="91421" marR="91421" marT="45539" marB="45539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(1) ไม่น้อยกว่า ร้อยละ 5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(2) ไม่น้อยกว่า ร้อยละ 5</a:t>
                      </a:r>
                    </a:p>
                  </a:txBody>
                  <a:tcPr marL="91421" marR="91421" marT="45539" marB="45539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(1) ไม่น้อยกว่า ร้อยละ 5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(2) ไม่น้อยกว่า ร้อยละ 5</a:t>
                      </a:r>
                    </a:p>
                  </a:txBody>
                  <a:tcPr marL="91421" marR="91421" marT="45539" marB="45539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</a:tbl>
          </a:graphicData>
        </a:graphic>
      </p:graphicFrame>
      <p:pic>
        <p:nvPicPr>
          <p:cNvPr id="15388" name="Picture 21">
            <a:extLst>
              <a:ext uri="{FF2B5EF4-FFF2-40B4-BE49-F238E27FC236}">
                <a16:creationId xmlns:a16="http://schemas.microsoft.com/office/drawing/2014/main" xmlns="" id="{CFA6E584-EE6C-FF80-03E4-DFF01B541B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61260" y="1378035"/>
            <a:ext cx="410947" cy="423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89" name="Picture 42" descr="3) แผนแม่บทประเด็น การเกษตร – NSCR">
            <a:extLst>
              <a:ext uri="{FF2B5EF4-FFF2-40B4-BE49-F238E27FC236}">
                <a16:creationId xmlns:a16="http://schemas.microsoft.com/office/drawing/2014/main" xmlns="" id="{C8C93D15-3D88-2D10-86B3-355C756305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4040" y="1791134"/>
            <a:ext cx="474192" cy="4755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90" name="Rectangle 27">
            <a:extLst>
              <a:ext uri="{FF2B5EF4-FFF2-40B4-BE49-F238E27FC236}">
                <a16:creationId xmlns:a16="http://schemas.microsoft.com/office/drawing/2014/main" xmlns="" id="{8BC909F5-3FAE-B915-C6CA-757EE6DA79A5}"/>
              </a:ext>
            </a:extLst>
          </p:cNvPr>
          <p:cNvSpPr>
            <a:spLocks noChangeArrowheads="1"/>
          </p:cNvSpPr>
          <p:nvPr/>
        </p:nvSpPr>
        <p:spPr bwMode="auto">
          <a:xfrm>
            <a:off x="8749189" y="2210207"/>
            <a:ext cx="4032250" cy="269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1524000" indent="-15240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1524000" marR="0" lvl="0" indent="-1524000" algn="l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เป้าหมายระดับแผนแม่บทย่อย </a:t>
            </a:r>
            <a:r>
              <a:rPr kumimoji="0" lang="en-US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สินค้าเกษตรปลอดภัยมีมูลค่าเพิ่มขึ้น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xmlns="" id="{824BE1FD-A946-FE61-2EDC-F74083F530E6}"/>
              </a:ext>
            </a:extLst>
          </p:cNvPr>
          <p:cNvSpPr/>
          <p:nvPr/>
        </p:nvSpPr>
        <p:spPr>
          <a:xfrm>
            <a:off x="8762365" y="2367209"/>
            <a:ext cx="4175125" cy="269875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แผนแม่บทย่อย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เกษตรปลอดภัย</a:t>
            </a:r>
            <a:endParaRPr kumimoji="0" lang="en-US" sz="1400" b="0" i="0" u="none" strike="noStrike" kern="1200" cap="none" spc="-2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5392" name="Rectangle 14">
            <a:extLst>
              <a:ext uri="{FF2B5EF4-FFF2-40B4-BE49-F238E27FC236}">
                <a16:creationId xmlns:a16="http://schemas.microsoft.com/office/drawing/2014/main" xmlns="" id="{734725F9-E1C4-AC02-0620-BAF56F3E68FB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430530"/>
            <a:ext cx="7207250" cy="354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893763" indent="-893763" defTabSz="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 defTabSz="3429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 defTabSz="3429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 defTabSz="3429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 defTabSz="3429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defTabSz="3429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defTabSz="3429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defTabSz="3429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defTabSz="3429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893763" marR="0" lvl="0" indent="-893763" algn="l" defTabSz="342900" rtl="0" eaLnBrk="1" fontAlgn="t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ตัวชี้วัด </a:t>
            </a:r>
            <a:r>
              <a:rPr kumimoji="0" lang="en-US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3</a:t>
            </a:r>
            <a:r>
              <a:rPr kumimoji="0" lang="th-TH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. </a:t>
            </a:r>
            <a:r>
              <a:rPr kumimoji="0" lang="th-TH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 panose="020B0604020202020204" pitchFamily="34" charset="0"/>
              </a:rPr>
              <a:t>อัตราการขยายตัวของมูลค่าสินค้าเกษตรปลอดภัยที่เป็นสินค้าอินทรีย์ </a:t>
            </a:r>
            <a:r>
              <a:rPr kumimoji="0" lang="th-TH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(ปีงบประมาณ)</a:t>
            </a:r>
            <a:endParaRPr kumimoji="0" lang="th-TH" altLang="en-US" sz="20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  <a:sym typeface="Arial" panose="020B0604020202020204" pitchFamily="34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xmlns="" id="{7D401A02-CECC-C332-3357-61B4EC67C4D6}"/>
              </a:ext>
            </a:extLst>
          </p:cNvPr>
          <p:cNvSpPr txBox="1"/>
          <p:nvPr/>
        </p:nvSpPr>
        <p:spPr>
          <a:xfrm>
            <a:off x="9020175" y="406607"/>
            <a:ext cx="3171825" cy="959622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  <a:t>ปี66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  <a:t> : </a:t>
            </a: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  <a:t>อัตราการขยายตัวของมูลค่าของสินค้าเกษตรปลอดภัยที่ได้รับการรับรอง ได้แก่ </a:t>
            </a:r>
            <a:b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</a:b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  <a:t>(1) สินค้าเกษตรที่ผ่านการตรวจรับรองมาตรฐานการปฏิบัติทางการเกษตรที่ดี และ </a:t>
            </a:r>
            <a:b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</a:b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  <a:t>(2) สินค้าอินทรีย์ (เฉลี่ยร้อยละ)</a:t>
            </a:r>
            <a:endParaRPr kumimoji="0" lang="en-US" sz="1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Rectangle 35">
            <a:extLst>
              <a:ext uri="{FF2B5EF4-FFF2-40B4-BE49-F238E27FC236}">
                <a16:creationId xmlns:a16="http://schemas.microsoft.com/office/drawing/2014/main" xmlns="" id="{91FBAD11-F5BB-866F-5B3E-4958EDEE39FE}"/>
              </a:ext>
            </a:extLst>
          </p:cNvPr>
          <p:cNvSpPr/>
          <p:nvPr/>
        </p:nvSpPr>
        <p:spPr>
          <a:xfrm>
            <a:off x="38417" y="785495"/>
            <a:ext cx="8516379" cy="11806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801688" marR="0" lvl="0" indent="-801688" algn="l" defTabSz="914400" rtl="0" eaLnBrk="1" fontAlgn="auto" latinLnBrk="0" hangingPunct="1">
              <a:lnSpc>
                <a:spcPts val="1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801688" algn="l"/>
              </a:tabLst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คำอธิบาย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	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สินค้าเกษตรปลอดภัย หมายถึง </a:t>
            </a:r>
            <a:r>
              <a:rPr kumimoji="0" lang="th-TH" sz="16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การทำ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การเกษตรที่เป็นมิตรต่อสิ่งแวดล้อม ได้ผลผลิตสินค้าเกษตรที่มีความปลอดภัยจากสารพิษหรือสารปนเปื้อนที่ส่งผลกระทบต่อสุขภาพของผู้ผลิตและผู้บริโภค และสิ่งแวดล้อม รวมทั้งสินค้าเกษตรที่ได้รับการรับรองมาตรฐานต่างประกอบด้วยมาตรฐาน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GAP 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และมาตรฐานเกษตรอินทรีย์ (ระดับชุมชน ระดับประเทศ และระดับสากล) 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  <a:p>
            <a:pPr marL="801688" marR="0" lvl="0" indent="-801688" algn="l" defTabSz="914400" rtl="0" eaLnBrk="1" fontAlgn="auto" latinLnBrk="0" hangingPunct="1">
              <a:lnSpc>
                <a:spcPts val="1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801688" algn="l"/>
              </a:tabLst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สินค้าเกษตรอินทรีย์ 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ประกอบด้วย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: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ข้าวอินทรีย์  พืชอินทรีย์ (มะพร้าวแกง/มะพร้าวอ่อน มันสำปะหลัง กล้วย มังคุด อ้อยโรงงาน มะม่วง ทุเรียน </a:t>
            </a:r>
            <a:b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</a:b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                         ลองกอง/ลางสาด/ดูกู เห็ด) ปศุสัตว์อินทรีย์ (โคนมและน้ำนมดิบ ไก่ไข่และไข่ไก่ ไก่เนื้อ) ประมงอินทรีย์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  <a:p>
            <a:pPr marL="0" marR="0" lvl="0" indent="0" algn="l" defTabSz="914400" rtl="0" eaLnBrk="1" fontAlgn="auto" latinLnBrk="0" hangingPunct="1">
              <a:lnSpc>
                <a:spcPts val="1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แหล่งอ้างอิง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: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สำนักงานเศรษฐกิจการเกษตรรวบรวมและตรวจสอบข้อมูลจากหน่วยงานที่รับผิดชอบแต่ละสินค้า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  <a:sym typeface="Arial"/>
            </a:endParaRPr>
          </a:p>
        </p:txBody>
      </p:sp>
      <p:graphicFrame>
        <p:nvGraphicFramePr>
          <p:cNvPr id="24" name="Table 8">
            <a:extLst>
              <a:ext uri="{FF2B5EF4-FFF2-40B4-BE49-F238E27FC236}">
                <a16:creationId xmlns:a16="http://schemas.microsoft.com/office/drawing/2014/main" xmlns="" id="{2B6F5432-4CD7-0894-2451-A0AF4FCA146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59636064"/>
              </p:ext>
            </p:extLst>
          </p:nvPr>
        </p:nvGraphicFramePr>
        <p:xfrm>
          <a:off x="87056" y="2185657"/>
          <a:ext cx="8591743" cy="2060575"/>
        </p:xfrm>
        <a:graphic>
          <a:graphicData uri="http://schemas.openxmlformats.org/drawingml/2006/table">
            <a:tbl>
              <a:tblPr/>
              <a:tblGrid>
                <a:gridCol w="3186666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26917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62227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622270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622270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622270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622270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622270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622270">
                  <a:extLst>
                    <a:ext uri="{9D8B030D-6E8A-4147-A177-3AD203B41FA5}">
                      <a16:colId xmlns:a16="http://schemas.microsoft.com/office/drawing/2014/main" xmlns="" val="3892534155"/>
                    </a:ext>
                  </a:extLst>
                </a:gridCol>
                <a:gridCol w="622270">
                  <a:extLst>
                    <a:ext uri="{9D8B030D-6E8A-4147-A177-3AD203B41FA5}">
                      <a16:colId xmlns:a16="http://schemas.microsoft.com/office/drawing/2014/main" xmlns="" val="1779492436"/>
                    </a:ext>
                  </a:extLst>
                </a:gridCol>
              </a:tblGrid>
              <a:tr h="253022"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ข้อมูลพื้นฐาน (</a:t>
                      </a:r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Base</a:t>
                      </a:r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Line</a:t>
                      </a:r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DDC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th-TH" sz="1400" b="1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กรม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DDC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th-TH" sz="1400" b="1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2562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AA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th-TH" sz="1400" b="1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2563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AA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th-TH" sz="14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2564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AA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th-TH" sz="1400" b="1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2565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AA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th-TH" sz="14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2566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AA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th-TH" sz="1400" b="1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2567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AA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th-TH" sz="14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2568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AA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1" i="0" u="none" strike="noStrike" kern="1200" dirty="0">
                          <a:solidFill>
                            <a:srgbClr val="FF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2569</a:t>
                      </a:r>
                      <a:endParaRPr lang="th-TH" sz="1400" b="1" i="0" u="none" strike="noStrike" kern="1200" dirty="0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AA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49269">
                <a:tc>
                  <a:txBody>
                    <a:bodyPr/>
                    <a:lstStyle/>
                    <a:p>
                      <a:pPr algn="l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4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มูลค่า</a:t>
                      </a: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สินค้าเกษตรอินทรีย์ (ล้านบาท)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 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14,674.01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14,077.02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10,085.10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8,149.60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ts val="1500"/>
                        </a:lnSpc>
                      </a:pPr>
                      <a:r>
                        <a:rPr lang="en-US" sz="14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8,573.67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 9,210.39 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10,293.19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FF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249269">
                <a:tc>
                  <a:txBody>
                    <a:bodyPr/>
                    <a:lstStyle/>
                    <a:p>
                      <a:pPr algn="l" fontAlgn="ctr">
                        <a:lnSpc>
                          <a:spcPts val="1500"/>
                        </a:lnSpc>
                      </a:pPr>
                      <a:r>
                        <a:rPr lang="th-TH" sz="14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อัตรา</a:t>
                      </a: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การขยายตัว </a:t>
                      </a:r>
                      <a:r>
                        <a:rPr lang="en-US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ร้อยละ)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endParaRPr lang="en-US" sz="1400" b="0" i="0" u="none" strike="noStrike" kern="120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endParaRPr lang="en-US" sz="1400" b="0" i="0" u="none" strike="noStrike" kern="1200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-4.07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-28.36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-19.19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ts val="1500"/>
                        </a:lnSpc>
                      </a:pPr>
                      <a:r>
                        <a:rPr lang="th-TH" sz="14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7.4</a:t>
                      </a: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</a:t>
                      </a:r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11.76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221014">
                <a:tc>
                  <a:txBody>
                    <a:bodyPr/>
                    <a:lstStyle/>
                    <a:p>
                      <a:pPr algn="l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1</a:t>
                      </a:r>
                      <a:r>
                        <a:rPr lang="en-US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.</a:t>
                      </a: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สินค้าข้าวอินทรีย์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th-TH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กข.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14,553.00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13,932.00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9,895.00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8,010.58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ts val="1500"/>
                        </a:lnSpc>
                      </a:pPr>
                      <a:r>
                        <a:rPr lang="en-US" sz="14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8,443.14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8,997.32 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10,078.83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441155">
                <a:tc>
                  <a:txBody>
                    <a:bodyPr/>
                    <a:lstStyle/>
                    <a:p>
                      <a:pPr algn="l" fontAlgn="ctr">
                        <a:lnSpc>
                          <a:spcPts val="1500"/>
                        </a:lnSpc>
                      </a:pPr>
                      <a:r>
                        <a:rPr lang="th-TH" sz="14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2</a:t>
                      </a: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. สินค้าพืชอินทรีย์ (มะพร้าวแกง/มะพร้าวอ่อน มันสำปะหลัง กล้วย </a:t>
                      </a:r>
                      <a:b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</a:b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4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   </a:t>
                      </a: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มังคุด อ้อยโรงงาน มะม่วง ทุเรียน ลองกอง/ลางสาด/ดูกู เห็ด)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th-TH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กวก.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0.01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0.02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0.10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0.23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9525" marR="9525" marT="952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394396">
                <a:tc>
                  <a:txBody>
                    <a:bodyPr/>
                    <a:lstStyle/>
                    <a:p>
                      <a:pPr algn="l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3</a:t>
                      </a:r>
                      <a:r>
                        <a:rPr lang="en-US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.</a:t>
                      </a: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สินค้าปศุสัตว์อินทรีย์ (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โคนมและน้ำนมดิบ ไก่ไข่และ</a:t>
                      </a:r>
                      <a:b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</a:b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kumimoji="0" lang="th-TH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  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ไข่ไก่ ไก่เนื้อ</a:t>
                      </a: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th-TH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ปศ.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121.00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145.00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143.00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115.20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ts val="1500"/>
                        </a:lnSpc>
                      </a:pPr>
                      <a:r>
                        <a:rPr lang="en-US" sz="14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130.53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183.03 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182.72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252450">
                <a:tc>
                  <a:txBody>
                    <a:bodyPr/>
                    <a:lstStyle/>
                    <a:p>
                      <a:pPr algn="l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4</a:t>
                      </a:r>
                      <a:r>
                        <a:rPr lang="en-US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.</a:t>
                      </a: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สินค้าประมงอินทรีย์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th-TH" sz="1400" b="0" i="0" u="none" strike="noStrike" kern="1200" err="1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กป</a:t>
                      </a:r>
                      <a:r>
                        <a:rPr lang="th-TH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ม.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- 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- 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47.00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23.59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30.99</a:t>
                      </a:r>
                      <a:endParaRPr kumimoji="0" lang="en-US" sz="14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9525" marR="9525" marT="952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  30.04 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31.64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</a:tbl>
          </a:graphicData>
        </a:graphic>
      </p:graphicFrame>
      <p:grpSp>
        <p:nvGrpSpPr>
          <p:cNvPr id="2" name="Group 12">
            <a:extLst>
              <a:ext uri="{FF2B5EF4-FFF2-40B4-BE49-F238E27FC236}">
                <a16:creationId xmlns:a16="http://schemas.microsoft.com/office/drawing/2014/main" xmlns="" id="{03BE5B44-F660-F3AF-B575-E205BCC3D701}"/>
              </a:ext>
            </a:extLst>
          </p:cNvPr>
          <p:cNvGrpSpPr/>
          <p:nvPr/>
        </p:nvGrpSpPr>
        <p:grpSpPr bwMode="ltGray">
          <a:xfrm>
            <a:off x="-13648" y="-56501"/>
            <a:ext cx="11627893" cy="461665"/>
            <a:chOff x="-13648" y="-56501"/>
            <a:chExt cx="11627893" cy="461665"/>
          </a:xfrm>
        </p:grpSpPr>
        <p:sp>
          <p:nvSpPr>
            <p:cNvPr id="5" name="Rectangle 19">
              <a:extLst>
                <a:ext uri="{FF2B5EF4-FFF2-40B4-BE49-F238E27FC236}">
                  <a16:creationId xmlns:a16="http://schemas.microsoft.com/office/drawing/2014/main" xmlns="" id="{E164979D-E3CD-DF24-A465-04F17F73C771}"/>
                </a:ext>
              </a:extLst>
            </p:cNvPr>
            <p:cNvSpPr/>
            <p:nvPr/>
          </p:nvSpPr>
          <p:spPr bwMode="ltGray">
            <a:xfrm>
              <a:off x="-13648" y="-15861"/>
              <a:ext cx="11627893" cy="418052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" name="TextBox 23">
              <a:extLst>
                <a:ext uri="{FF2B5EF4-FFF2-40B4-BE49-F238E27FC236}">
                  <a16:creationId xmlns:a16="http://schemas.microsoft.com/office/drawing/2014/main" xmlns="" id="{DB0B4726-F76A-1E7C-1C2C-D4F02C2CB626}"/>
                </a:ext>
              </a:extLst>
            </p:cNvPr>
            <p:cNvSpPr txBox="1"/>
            <p:nvPr/>
          </p:nvSpPr>
          <p:spPr bwMode="ltGray">
            <a:xfrm>
              <a:off x="123081" y="-56501"/>
              <a:ext cx="808356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2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รายละเอียดตัวชี้วัด</a:t>
              </a:r>
              <a:r>
                <a:rPr kumimoji="0" 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: Strategic KPIs 2569 - 2570</a:t>
              </a:r>
              <a:endParaRPr kumimoji="0" lang="th-TH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</p:grpSp>
      <p:sp>
        <p:nvSpPr>
          <p:cNvPr id="18" name="Google Shape;253;p8">
            <a:extLst>
              <a:ext uri="{FF2B5EF4-FFF2-40B4-BE49-F238E27FC236}">
                <a16:creationId xmlns:a16="http://schemas.microsoft.com/office/drawing/2014/main" xmlns="" id="{DA824CA7-F34A-22B2-5A79-524375E2F424}"/>
              </a:ext>
            </a:extLst>
          </p:cNvPr>
          <p:cNvSpPr/>
          <p:nvPr/>
        </p:nvSpPr>
        <p:spPr>
          <a:xfrm>
            <a:off x="11129" y="6467794"/>
            <a:ext cx="9964722" cy="387758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Sarabun"/>
              <a:buNone/>
              <a:tabLst>
                <a:tab pos="631825" algn="l"/>
              </a:tabLst>
              <a:defRPr/>
            </a:pPr>
            <a:r>
              <a:rPr kumimoji="0" lang="th-TH" sz="1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แหล่งอ้างอิง 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	ข้อมูลจาก เอกสารประกอบแผนแม่บทภายใต้ยุทธศาสตร์ชาติฯ (ฉบับแก้ไขเพิ่มเติม) ที่มา 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  <a:hlinkClick r:id="rId4"/>
              </a:rPr>
              <a:t>https://www.nesdc.go.th/download/document/NSCR/Masterplan2566-2580.pdf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และ</a:t>
            </a:r>
            <a:b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</a:b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	รายงานสรุปผลการดำเนินการตามยุทธศาสตร์ชาติ ประจำปี 2567 ที่มา 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  <a:hlinkClick r:id="rId5"/>
              </a:rPr>
              <a:t>https://www.nesdc.go.th/download/document/NSCR/NS67_Book.pdf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</a:p>
        </p:txBody>
      </p:sp>
      <p:grpSp>
        <p:nvGrpSpPr>
          <p:cNvPr id="22" name="Group 6">
            <a:extLst>
              <a:ext uri="{FF2B5EF4-FFF2-40B4-BE49-F238E27FC236}">
                <a16:creationId xmlns:a16="http://schemas.microsoft.com/office/drawing/2014/main" xmlns="" id="{4E7BFCB4-AEA3-C8B5-7BD5-0A2E5921264E}"/>
              </a:ext>
            </a:extLst>
          </p:cNvPr>
          <p:cNvGrpSpPr/>
          <p:nvPr/>
        </p:nvGrpSpPr>
        <p:grpSpPr>
          <a:xfrm>
            <a:off x="6627698" y="414100"/>
            <a:ext cx="911619" cy="338555"/>
            <a:chOff x="2960452" y="1170205"/>
            <a:chExt cx="601134" cy="209783"/>
          </a:xfrm>
        </p:grpSpPr>
        <p:sp>
          <p:nvSpPr>
            <p:cNvPr id="23" name="Rectangle: Rounded Corners 7">
              <a:extLst>
                <a:ext uri="{FF2B5EF4-FFF2-40B4-BE49-F238E27FC236}">
                  <a16:creationId xmlns:a16="http://schemas.microsoft.com/office/drawing/2014/main" xmlns="" id="{A3CFD730-4F26-1DB0-E449-4C6FD1E07D05}"/>
                </a:ext>
              </a:extLst>
            </p:cNvPr>
            <p:cNvSpPr/>
            <p:nvPr/>
          </p:nvSpPr>
          <p:spPr>
            <a:xfrm>
              <a:off x="3097901" y="1212837"/>
              <a:ext cx="326234" cy="132958"/>
            </a:xfrm>
            <a:prstGeom prst="roundRect">
              <a:avLst>
                <a:gd name="adj" fmla="val 50000"/>
              </a:avLst>
            </a:prstGeom>
            <a:solidFill>
              <a:srgbClr val="35548A"/>
            </a:solidFill>
            <a:ln>
              <a:solidFill>
                <a:srgbClr val="35548A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6" name="TextBox 10">
              <a:extLst>
                <a:ext uri="{FF2B5EF4-FFF2-40B4-BE49-F238E27FC236}">
                  <a16:creationId xmlns:a16="http://schemas.microsoft.com/office/drawing/2014/main" xmlns="" id="{77A9770C-7FAA-7120-0DC5-2AFD0FFE7B94}"/>
                </a:ext>
              </a:extLst>
            </p:cNvPr>
            <p:cNvSpPr txBox="1"/>
            <p:nvPr/>
          </p:nvSpPr>
          <p:spPr>
            <a:xfrm>
              <a:off x="2960452" y="1170205"/>
              <a:ext cx="601134" cy="20978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6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แม่บท</a:t>
              </a:r>
              <a:endPara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</p:grpSp>
      <p:sp>
        <p:nvSpPr>
          <p:cNvPr id="9" name="กล่องข้อความ 8">
            <a:extLst>
              <a:ext uri="{FF2B5EF4-FFF2-40B4-BE49-F238E27FC236}">
                <a16:creationId xmlns:a16="http://schemas.microsoft.com/office/drawing/2014/main" xmlns="" id="{CF61D7DE-3945-9A5E-6900-FD8189669A9B}"/>
              </a:ext>
            </a:extLst>
          </p:cNvPr>
          <p:cNvSpPr txBox="1"/>
          <p:nvPr/>
        </p:nvSpPr>
        <p:spPr>
          <a:xfrm>
            <a:off x="9312479" y="50801"/>
            <a:ext cx="2235502" cy="2960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ทุกกรมในกระทรวงเกษตรและสหกรณ์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graphicFrame>
        <p:nvGraphicFramePr>
          <p:cNvPr id="8" name="Table 11">
            <a:extLst>
              <a:ext uri="{FF2B5EF4-FFF2-40B4-BE49-F238E27FC236}">
                <a16:creationId xmlns:a16="http://schemas.microsoft.com/office/drawing/2014/main" xmlns="" id="{98D19E01-5F4F-FEFF-DC6E-51A7095D326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07576061"/>
              </p:ext>
            </p:extLst>
          </p:nvPr>
        </p:nvGraphicFramePr>
        <p:xfrm>
          <a:off x="72400" y="4417433"/>
          <a:ext cx="3460702" cy="1749846"/>
        </p:xfrm>
        <a:graphic>
          <a:graphicData uri="http://schemas.openxmlformats.org/drawingml/2006/table">
            <a:tbl>
              <a:tblPr firstRow="1" bandRow="1"/>
              <a:tblGrid>
                <a:gridCol w="1185092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137805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137805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229524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เกณฑ์การประเมินปี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2569-2570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รอบที่ 1 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(6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400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0" marR="121932" marT="43717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45902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3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</a:t>
                      </a:r>
                      <a:endParaRPr lang="en-US" sz="1300" b="1" kern="120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3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(50)</a:t>
                      </a:r>
                    </a:p>
                  </a:txBody>
                  <a:tcPr marL="121932" marR="121932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3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</a:t>
                      </a:r>
                      <a:endParaRPr lang="en-US" sz="1300" b="1" kern="120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3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(</a:t>
                      </a:r>
                      <a:r>
                        <a:rPr lang="en-US" sz="13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3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121932" marR="121932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3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</a:t>
                      </a:r>
                      <a:endParaRPr lang="en-US" sz="1300" b="1" kern="120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3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(100)</a:t>
                      </a:r>
                    </a:p>
                  </a:txBody>
                  <a:tcPr marL="121932" marR="121932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733717"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จัดทำแผนปฏิบัติงานขับเคลื่อน</a:t>
                      </a:r>
                      <a:b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การเพิ่มมูลค่าสินค้าเกษตรอินทรีย์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ขับเคลื่อนงานตามแผนงานโครงการ /แผนปฏิบัติการ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สินค้าเกษตรอินทรีย์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รอบ 6 เดือน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รายงานการติดตาม</a:t>
                      </a:r>
                      <a:r>
                        <a:rPr lang="th-TH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ความก้าวหน้าการ</a:t>
                      </a: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ปฏิบัติงานตามแผน รอบ 6 เดือน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</a:tbl>
          </a:graphicData>
        </a:graphic>
      </p:graphicFrame>
      <p:graphicFrame>
        <p:nvGraphicFramePr>
          <p:cNvPr id="15" name="ตาราง 13">
            <a:extLst>
              <a:ext uri="{FF2B5EF4-FFF2-40B4-BE49-F238E27FC236}">
                <a16:creationId xmlns:a16="http://schemas.microsoft.com/office/drawing/2014/main" xmlns="" id="{AC546732-E43E-BB9B-5BE4-9EF0164DEFA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07263667"/>
              </p:ext>
            </p:extLst>
          </p:nvPr>
        </p:nvGraphicFramePr>
        <p:xfrm>
          <a:off x="7496784" y="4335327"/>
          <a:ext cx="4652683" cy="1957560"/>
        </p:xfrm>
        <a:graphic>
          <a:graphicData uri="http://schemas.openxmlformats.org/drawingml/2006/table">
            <a:tbl>
              <a:tblPr/>
              <a:tblGrid>
                <a:gridCol w="990231">
                  <a:extLst>
                    <a:ext uri="{9D8B030D-6E8A-4147-A177-3AD203B41FA5}">
                      <a16:colId xmlns:a16="http://schemas.microsoft.com/office/drawing/2014/main" xmlns="" val="1166679466"/>
                    </a:ext>
                  </a:extLst>
                </a:gridCol>
                <a:gridCol w="1032369">
                  <a:extLst>
                    <a:ext uri="{9D8B030D-6E8A-4147-A177-3AD203B41FA5}">
                      <a16:colId xmlns:a16="http://schemas.microsoft.com/office/drawing/2014/main" xmlns="" val="2324328284"/>
                    </a:ext>
                  </a:extLst>
                </a:gridCol>
                <a:gridCol w="1167284">
                  <a:extLst>
                    <a:ext uri="{9D8B030D-6E8A-4147-A177-3AD203B41FA5}">
                      <a16:colId xmlns:a16="http://schemas.microsoft.com/office/drawing/2014/main" xmlns="" val="91341792"/>
                    </a:ext>
                  </a:extLst>
                </a:gridCol>
                <a:gridCol w="1462799">
                  <a:extLst>
                    <a:ext uri="{9D8B030D-6E8A-4147-A177-3AD203B41FA5}">
                      <a16:colId xmlns:a16="http://schemas.microsoft.com/office/drawing/2014/main" xmlns="" val="2331501721"/>
                    </a:ext>
                  </a:extLst>
                </a:gridCol>
              </a:tblGrid>
              <a:tr h="48674">
                <a:tc gridSpan="4"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เกณฑ์การประเมินปี</a:t>
                      </a:r>
                      <a:r>
                        <a:rPr lang="en-US" sz="14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2570 </a:t>
                      </a:r>
                      <a:r>
                        <a:rPr lang="th-TH" sz="14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รอบที่ </a:t>
                      </a:r>
                      <a:r>
                        <a:rPr lang="en-US" sz="14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</a:t>
                      </a:r>
                      <a:r>
                        <a:rPr lang="th-TH" sz="14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4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(12 </a:t>
                      </a:r>
                      <a:r>
                        <a:rPr lang="th-TH" sz="14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4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4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400" b="1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36000" marR="7620" marT="762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rtl="0" fontAlgn="ctr"/>
                      <a:endParaRPr lang="th-TH" sz="1400" b="0" i="0" u="none" strike="noStrike" dirty="0">
                        <a:solidFill>
                          <a:srgbClr val="000000"/>
                        </a:solidFill>
                        <a:effectLst/>
                        <a:latin typeface="THSarabunPSK" panose="020B0500040200020003" pitchFamily="34" charset="-34"/>
                        <a:cs typeface="THSarabunPSK" panose="020B0500040200020003" pitchFamily="34" charset="-34"/>
                      </a:endParaRPr>
                    </a:p>
                  </a:txBody>
                  <a:tcPr marL="36000" marR="7620" marT="762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rtl="0" fontAlgn="ctr"/>
                      <a:endParaRPr lang="th-TH" sz="1400" b="0" i="0" u="none" strike="noStrike" dirty="0">
                        <a:solidFill>
                          <a:srgbClr val="000000"/>
                        </a:solidFill>
                        <a:effectLst/>
                        <a:latin typeface="THSarabunPSK" panose="020B0500040200020003" pitchFamily="34" charset="-34"/>
                        <a:cs typeface="THSarabunPSK" panose="020B0500040200020003" pitchFamily="34" charset="-34"/>
                      </a:endParaRPr>
                    </a:p>
                  </a:txBody>
                  <a:tcPr marL="36000" marR="7620" marT="762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rtl="0" fontAlgn="ctr"/>
                      <a:endParaRPr lang="th-TH" sz="1400" b="0" i="0" u="none" strike="noStrike" dirty="0">
                        <a:solidFill>
                          <a:srgbClr val="000000"/>
                        </a:solidFill>
                        <a:effectLst/>
                        <a:latin typeface="THSarabunPSK" panose="020B0500040200020003" pitchFamily="34" charset="-34"/>
                        <a:cs typeface="THSarabunPSK" panose="020B0500040200020003" pitchFamily="34" charset="-34"/>
                      </a:endParaRPr>
                    </a:p>
                  </a:txBody>
                  <a:tcPr marL="36000" marR="7620" marT="762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463320071"/>
                  </a:ext>
                </a:extLst>
              </a:tr>
              <a:tr h="48674"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เกณฑ์</a:t>
                      </a:r>
                      <a:r>
                        <a:rPr lang="en-US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12 </a:t>
                      </a:r>
                      <a:r>
                        <a:rPr lang="th-TH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เดือน</a:t>
                      </a:r>
                    </a:p>
                  </a:txBody>
                  <a:tcPr marL="3600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EBA5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เป้าหมายขั้นต้น (50)</a:t>
                      </a:r>
                    </a:p>
                  </a:txBody>
                  <a:tcPr marL="3600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เป้าหมายมาตรฐาน (75)</a:t>
                      </a:r>
                    </a:p>
                  </a:txBody>
                  <a:tcPr marL="3600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เป้าหมายขั้นสูง (100)</a:t>
                      </a:r>
                    </a:p>
                  </a:txBody>
                  <a:tcPr marL="3600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231163724"/>
                  </a:ext>
                </a:extLst>
              </a:tr>
              <a:tr h="109850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300" kern="1200" noProof="0" dirty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Tahoma" panose="020B0604030504040204" pitchFamily="34" charset="0"/>
                          <a:cs typeface="TH SarabunPSK" pitchFamily="34" charset="-34"/>
                        </a:rPr>
                        <a:t>ผลการดำเนินงานย้อนหลัง </a:t>
                      </a:r>
                      <a:r>
                        <a:rPr lang="en-US" sz="1300" kern="1200" noProof="0" dirty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Tahoma" panose="020B0604030504040204" pitchFamily="34" charset="0"/>
                          <a:cs typeface="TH SarabunPSK" pitchFamily="34" charset="-34"/>
                        </a:rPr>
                        <a:t/>
                      </a:r>
                      <a:br>
                        <a:rPr lang="en-US" sz="1300" kern="1200" noProof="0" dirty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Tahoma" panose="020B0604030504040204" pitchFamily="34" charset="0"/>
                          <a:cs typeface="TH SarabunPSK" pitchFamily="34" charset="-34"/>
                        </a:rPr>
                      </a:br>
                      <a:r>
                        <a:rPr lang="en-US" sz="1300" kern="1200" noProof="0" dirty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Tahoma" panose="020B0604030504040204" pitchFamily="34" charset="0"/>
                          <a:cs typeface="TH SarabunPSK" pitchFamily="34" charset="-34"/>
                        </a:rPr>
                        <a:t>3 </a:t>
                      </a:r>
                      <a:r>
                        <a:rPr lang="th-TH" sz="1300" kern="1200" noProof="0" dirty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Tahoma" panose="020B0604030504040204" pitchFamily="34" charset="0"/>
                          <a:cs typeface="TH SarabunPSK" pitchFamily="34" charset="-34"/>
                        </a:rPr>
                        <a:t>ปีดี</a:t>
                      </a:r>
                      <a:r>
                        <a:rPr lang="th-TH" sz="1300" kern="1200" noProof="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Tahoma" panose="020B0604030504040204" pitchFamily="34" charset="0"/>
                          <a:cs typeface="TH SarabunPSK" pitchFamily="34" charset="-34"/>
                        </a:rPr>
                        <a:t>ขึ้น เรื่อยๆ</a:t>
                      </a:r>
                      <a:endParaRPr lang="en-US" sz="1300" kern="1200" noProof="0" dirty="0">
                        <a:solidFill>
                          <a:schemeClr val="dk1"/>
                        </a:solidFill>
                        <a:effectLst/>
                        <a:latin typeface="TH SarabunPSK" pitchFamily="34" charset="-34"/>
                        <a:ea typeface="Tahoma" panose="020B0604030504040204" pitchFamily="34" charset="0"/>
                        <a:cs typeface="TH SarabunPSK" pitchFamily="34" charset="-34"/>
                      </a:endParaRPr>
                    </a:p>
                  </a:txBody>
                  <a:tcPr marL="36000" marR="762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3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ea typeface="Tahoma" panose="020B0604030504040204" pitchFamily="34" charset="0"/>
                          <a:cs typeface="TH SarabunPSK" pitchFamily="34" charset="-34"/>
                        </a:rPr>
                        <a:t>ผลการดำเนินงานเฉลี่ย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3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ea typeface="Tahoma" panose="020B0604030504040204" pitchFamily="34" charset="0"/>
                          <a:cs typeface="TH SarabunPSK" pitchFamily="34" charset="-34"/>
                        </a:rPr>
                        <a:t>(3 ปี ย้อนหลัง)</a:t>
                      </a:r>
                    </a:p>
                  </a:txBody>
                  <a:tcPr marL="91437" marR="91437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3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ea typeface="Tahoma" panose="020B0604030504040204" pitchFamily="34" charset="0"/>
                          <a:cs typeface="TH SarabunPSK" pitchFamily="34" charset="-34"/>
                        </a:rPr>
                        <a:t>ผลการดำเนินงานดีที่สุด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3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ea typeface="Tahoma" panose="020B0604030504040204" pitchFamily="34" charset="0"/>
                          <a:cs typeface="TH SarabunPSK" pitchFamily="34" charset="-34"/>
                        </a:rPr>
                        <a:t>(3 ปี ย้อนหลัง) </a:t>
                      </a:r>
                    </a:p>
                  </a:txBody>
                  <a:tcPr marL="91437" marR="91437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3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ea typeface="Tahoma" panose="020B0604030504040204" pitchFamily="34" charset="0"/>
                          <a:cs typeface="TH SarabunPSK" pitchFamily="34" charset="-34"/>
                        </a:rPr>
                        <a:t>ผลการดำเนินงานที่ดีที่สุด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3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ea typeface="Tahoma" panose="020B0604030504040204" pitchFamily="34" charset="0"/>
                          <a:cs typeface="TH SarabunPSK" pitchFamily="34" charset="-34"/>
                        </a:rPr>
                        <a:t>(3 ปีย้อนหลัง) + </a:t>
                      </a:r>
                      <a:r>
                        <a:rPr lang="en-US" sz="13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ea typeface="Tahoma" panose="020B0604030504040204" pitchFamily="34" charset="0"/>
                          <a:cs typeface="TH SarabunPSK" pitchFamily="34" charset="-34"/>
                        </a:rPr>
                        <a:t>interval</a:t>
                      </a:r>
                      <a:r>
                        <a:rPr lang="th-TH" sz="13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ea typeface="Tahoma" panose="020B0604030504040204" pitchFamily="34" charset="0"/>
                          <a:cs typeface="TH SarabunPSK" pitchFamily="34" charset="-34"/>
                        </a:rPr>
                        <a:t> </a:t>
                      </a:r>
                      <a:r>
                        <a:rPr lang="en-US" sz="13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ea typeface="Tahoma" panose="020B0604030504040204" pitchFamily="34" charset="0"/>
                          <a:cs typeface="TH SarabunPSK" pitchFamily="34" charset="-34"/>
                        </a:rPr>
                        <a:t>(0.5) </a:t>
                      </a:r>
                      <a:r>
                        <a:rPr lang="th-TH" sz="13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หรือผลการดำเนินงานที่ดีที่สุด</a:t>
                      </a:r>
                      <a:endParaRPr lang="th-TH" sz="13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itchFamily="34" charset="-34"/>
                        <a:ea typeface="Tahoma" panose="020B0604030504040204" pitchFamily="34" charset="0"/>
                        <a:cs typeface="TH SarabunPSK" pitchFamily="34" charset="-34"/>
                      </a:endParaRPr>
                    </a:p>
                  </a:txBody>
                  <a:tcPr marL="91437" marR="91437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763008540"/>
                  </a:ext>
                </a:extLst>
              </a:tr>
              <a:tr h="109850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300" kern="1200" noProof="0" dirty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Tahoma" panose="020B0604030504040204" pitchFamily="34" charset="0"/>
                          <a:cs typeface="TH SarabunPSK" pitchFamily="34" charset="-34"/>
                        </a:rPr>
                        <a:t>ผลการดำเนินงาน </a:t>
                      </a:r>
                      <a:r>
                        <a:rPr lang="en-US" sz="1300" kern="1200" noProof="0" dirty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Tahoma" panose="020B0604030504040204" pitchFamily="34" charset="0"/>
                          <a:cs typeface="TH SarabunPSK" pitchFamily="34" charset="-34"/>
                        </a:rPr>
                        <a:t>3 </a:t>
                      </a:r>
                      <a:r>
                        <a:rPr lang="th-TH" sz="1300" kern="1200" noProof="0" dirty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Tahoma" panose="020B0604030504040204" pitchFamily="34" charset="0"/>
                          <a:cs typeface="TH SarabunPSK" pitchFamily="34" charset="-34"/>
                        </a:rPr>
                        <a:t>ปีย้อนหลัง ขึ้นๆ ลงๆ</a:t>
                      </a:r>
                      <a:endParaRPr lang="en-US" sz="1300" kern="1200" noProof="0" dirty="0">
                        <a:solidFill>
                          <a:schemeClr val="dk1"/>
                        </a:solidFill>
                        <a:effectLst/>
                        <a:latin typeface="TH SarabunPSK" pitchFamily="34" charset="-34"/>
                        <a:ea typeface="Tahoma" panose="020B0604030504040204" pitchFamily="34" charset="0"/>
                        <a:cs typeface="TH SarabunPSK" pitchFamily="34" charset="-34"/>
                      </a:endParaRPr>
                    </a:p>
                  </a:txBody>
                  <a:tcPr marL="36000" marR="762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3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ea typeface="Tahoma" panose="020B0604030504040204" pitchFamily="34" charset="0"/>
                          <a:cs typeface="TH SarabunPSK" pitchFamily="34" charset="-34"/>
                        </a:rPr>
                        <a:t>ผลการดำเนินงานที่ต่ำที่สุด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3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ea typeface="Tahoma" panose="020B0604030504040204" pitchFamily="34" charset="0"/>
                          <a:cs typeface="TH SarabunPSK" pitchFamily="34" charset="-34"/>
                        </a:rPr>
                        <a:t>(3 ปี ย้อนหลัง)</a:t>
                      </a:r>
                    </a:p>
                  </a:txBody>
                  <a:tcPr marL="91437" marR="91437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3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ea typeface="Tahoma" panose="020B0604030504040204" pitchFamily="34" charset="0"/>
                          <a:cs typeface="TH SarabunPSK" pitchFamily="34" charset="-34"/>
                        </a:rPr>
                        <a:t>ผลการดำเนินงานเฉลี่ย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3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ea typeface="Tahoma" panose="020B0604030504040204" pitchFamily="34" charset="0"/>
                          <a:cs typeface="TH SarabunPSK" pitchFamily="34" charset="-34"/>
                        </a:rPr>
                        <a:t>(3 ปี ย้อนหลัง) </a:t>
                      </a:r>
                    </a:p>
                  </a:txBody>
                  <a:tcPr marL="91437" marR="91437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3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ผลการดำเนินงานเฉลี่ย(3 ปีย้อนหลัง) + </a:t>
                      </a:r>
                      <a:r>
                        <a:rPr lang="en-US" sz="13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interval (0.5)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3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หรือผลการดำเนินงานที่ดีที่สุด</a:t>
                      </a:r>
                      <a:endParaRPr lang="th-TH" sz="13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itchFamily="34" charset="-34"/>
                        <a:ea typeface="Tahoma" panose="020B0604030504040204" pitchFamily="34" charset="0"/>
                        <a:cs typeface="TH SarabunPSK" pitchFamily="34" charset="-34"/>
                      </a:endParaRPr>
                    </a:p>
                  </a:txBody>
                  <a:tcPr marL="91437" marR="91437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901965966"/>
                  </a:ext>
                </a:extLst>
              </a:tr>
            </a:tbl>
          </a:graphicData>
        </a:graphic>
      </p:graphicFrame>
      <p:graphicFrame>
        <p:nvGraphicFramePr>
          <p:cNvPr id="16" name="Table 11">
            <a:extLst>
              <a:ext uri="{FF2B5EF4-FFF2-40B4-BE49-F238E27FC236}">
                <a16:creationId xmlns:a16="http://schemas.microsoft.com/office/drawing/2014/main" xmlns="" id="{F981F429-3545-97E5-C0CB-26C367016D4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86104683"/>
              </p:ext>
            </p:extLst>
          </p:nvPr>
        </p:nvGraphicFramePr>
        <p:xfrm>
          <a:off x="3641042" y="4489337"/>
          <a:ext cx="3785211" cy="1633671"/>
        </p:xfrm>
        <a:graphic>
          <a:graphicData uri="http://schemas.openxmlformats.org/drawingml/2006/table">
            <a:tbl>
              <a:tblPr firstRow="1" bandRow="1"/>
              <a:tblGrid>
                <a:gridCol w="1121931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310669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352611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222351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เกณฑ์การประเมินปี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2569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รอบที่ 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(12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400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0" marR="121932" marT="43717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4469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(50)</a:t>
                      </a:r>
                    </a:p>
                  </a:txBody>
                  <a:tcPr marL="121932" marR="121932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(</a:t>
                      </a:r>
                      <a:r>
                        <a:rPr lang="en-US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121932" marR="121932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(100)</a:t>
                      </a:r>
                    </a:p>
                  </a:txBody>
                  <a:tcPr marL="121932" marR="121932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671700"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ผลการดำเนินงานเฉลี่ย</a:t>
                      </a:r>
                      <a:b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</a:b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(3 ปี ย้อนหลัง)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ผลการดำเนินงานดีที่สุด</a:t>
                      </a:r>
                      <a:b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</a:b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(3 ปี ย้อนหลัง) 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th-TH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ผลการดำเนินงานที่ดีที่สุด</a:t>
                      </a:r>
                      <a:br>
                        <a:rPr lang="th-TH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</a:br>
                      <a:r>
                        <a:rPr lang="th-TH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(3 ปีย้อนหลัง) + </a:t>
                      </a: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interval (0.5) 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294922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ร้อยละ </a:t>
                      </a:r>
                      <a:r>
                        <a:rPr lang="en-US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8.39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ร้อยละ </a:t>
                      </a:r>
                      <a:r>
                        <a:rPr lang="en-US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11.76 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ร้อยละ </a:t>
                      </a:r>
                      <a:r>
                        <a:rPr lang="en-US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12.26 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784679493"/>
                  </a:ext>
                </a:extLst>
              </a:tr>
            </a:tbl>
          </a:graphicData>
        </a:graphic>
      </p:graphicFrame>
      <p:sp>
        <p:nvSpPr>
          <p:cNvPr id="28" name="Rectangle 27">
            <a:extLst>
              <a:ext uri="{FF2B5EF4-FFF2-40B4-BE49-F238E27FC236}">
                <a16:creationId xmlns:a16="http://schemas.microsoft.com/office/drawing/2014/main" xmlns="" id="{4B4D2161-671E-17AD-A199-E23E310D2E6B}"/>
              </a:ext>
            </a:extLst>
          </p:cNvPr>
          <p:cNvSpPr/>
          <p:nvPr/>
        </p:nvSpPr>
        <p:spPr>
          <a:xfrm>
            <a:off x="103387" y="6201461"/>
            <a:ext cx="6251114" cy="2451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ผู้รับผิดชอบการรายงานผล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Sarabun"/>
              </a:rPr>
              <a:t>สำนักงานปลัด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กระทรวงเกษตรและสหกรณ์ </a:t>
            </a:r>
            <a:r>
              <a:rPr kumimoji="0" lang="th-TH" alt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ช่วงเวลารายงานผล </a:t>
            </a:r>
            <a:r>
              <a: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ทุกปีงบประมาณ</a:t>
            </a:r>
            <a:endParaRPr kumimoji="0" lang="en-US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31" name="Slide Number Placeholder 3">
            <a:extLst>
              <a:ext uri="{FF2B5EF4-FFF2-40B4-BE49-F238E27FC236}">
                <a16:creationId xmlns:a16="http://schemas.microsoft.com/office/drawing/2014/main" xmlns="" id="{1AA47899-A54A-34D4-881E-0DBB9D68ED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15599" y="6479020"/>
            <a:ext cx="1546123" cy="36512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787E290-76B0-4EA1-9FB1-BF333C18EEE2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H SarabunPSK" pitchFamily="34" charset="-34"/>
                <a:ea typeface="+mn-ea"/>
                <a:cs typeface="TH SarabunPSK" pitchFamily="34" charset="-34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H SarabunPSK" pitchFamily="34" charset="-34"/>
              <a:ea typeface="+mn-ea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6851334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3">
            <a:extLst>
              <a:ext uri="{FF2B5EF4-FFF2-40B4-BE49-F238E27FC236}">
                <a16:creationId xmlns:a16="http://schemas.microsoft.com/office/drawing/2014/main" xmlns="" id="{9DEF2A2D-5255-342F-142C-1959198888F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7011" y="486392"/>
            <a:ext cx="6896100" cy="34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ตัวชี้วัด </a:t>
            </a:r>
            <a:r>
              <a:rPr kumimoji="0" lang="en-US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3. </a:t>
            </a:r>
            <a:r>
              <a:rPr kumimoji="0" lang="th-TH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 panose="020B0604020202020204" pitchFamily="34" charset="0"/>
              </a:rPr>
              <a:t>อัตราการขยายตัวของมูลค่าสินค้าเกษตรปลอดภัยที่เป็นสินค้าอินทรีย์ </a:t>
            </a:r>
            <a:r>
              <a:rPr kumimoji="0" lang="th-TH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(ปีงบประมาณ)</a:t>
            </a:r>
          </a:p>
        </p:txBody>
      </p:sp>
      <p:sp>
        <p:nvSpPr>
          <p:cNvPr id="16387" name="Rectangle 4">
            <a:extLst>
              <a:ext uri="{FF2B5EF4-FFF2-40B4-BE49-F238E27FC236}">
                <a16:creationId xmlns:a16="http://schemas.microsoft.com/office/drawing/2014/main" xmlns="" id="{46B2A445-5FE3-4BA3-3612-16D699736FC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1448" y="794345"/>
            <a:ext cx="3944938" cy="347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แผนการดำเนินการตามตัวชี้วัด (ต.ค. 68 – ก.ย. 69)</a:t>
            </a:r>
          </a:p>
        </p:txBody>
      </p:sp>
      <p:sp>
        <p:nvSpPr>
          <p:cNvPr id="7" name="สี่เหลี่ยมผืนผ้า 45">
            <a:extLst>
              <a:ext uri="{FF2B5EF4-FFF2-40B4-BE49-F238E27FC236}">
                <a16:creationId xmlns:a16="http://schemas.microsoft.com/office/drawing/2014/main" xmlns="" id="{FE27D892-629D-F69D-7E2F-7D870A71280E}"/>
              </a:ext>
            </a:extLst>
          </p:cNvPr>
          <p:cNvSpPr/>
          <p:nvPr/>
        </p:nvSpPr>
        <p:spPr>
          <a:xfrm>
            <a:off x="0" y="-25400"/>
            <a:ext cx="12192000" cy="465138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rPr>
              <a:t>รายละเอียดตัวชี้วัด</a:t>
            </a:r>
          </a:p>
        </p:txBody>
      </p:sp>
      <p:graphicFrame>
        <p:nvGraphicFramePr>
          <p:cNvPr id="3" name="Table 12">
            <a:extLst>
              <a:ext uri="{FF2B5EF4-FFF2-40B4-BE49-F238E27FC236}">
                <a16:creationId xmlns:a16="http://schemas.microsoft.com/office/drawing/2014/main" xmlns="" id="{E9660278-EAD8-12EC-48FF-96332EC17C4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5057980"/>
              </p:ext>
            </p:extLst>
          </p:nvPr>
        </p:nvGraphicFramePr>
        <p:xfrm>
          <a:off x="284163" y="1191197"/>
          <a:ext cx="11623676" cy="4342795"/>
        </p:xfrm>
        <a:graphic>
          <a:graphicData uri="http://schemas.openxmlformats.org/drawingml/2006/table">
            <a:tbl>
              <a:tblPr firstRow="1" bandRow="1"/>
              <a:tblGrid>
                <a:gridCol w="358269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578335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xmlns="" val="20009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xmlns="" val="20010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xmlns="" val="20011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xmlns="" val="20012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xmlns="" val="20013"/>
                    </a:ext>
                  </a:extLst>
                </a:gridCol>
              </a:tblGrid>
              <a:tr h="335219"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7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ที่</a:t>
                      </a: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7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กิจกรรม</a:t>
                      </a: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gridSpan="1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ปีงบประมาณ พ.ศ. 2568</a:t>
                      </a: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35219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7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ต.ค.</a:t>
                      </a: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7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พ.ย.</a:t>
                      </a: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7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ธ.ค.</a:t>
                      </a: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7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ม.ค.</a:t>
                      </a: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7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ก.พ.</a:t>
                      </a: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7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มี.ค.</a:t>
                      </a: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7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เม.ย.</a:t>
                      </a: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7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พ.ค.</a:t>
                      </a: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7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มิ.ย.</a:t>
                      </a: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7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ก.ค.</a:t>
                      </a: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7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ส.ค.</a:t>
                      </a: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7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ก.ย.</a:t>
                      </a: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63999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700" b="0" i="0" u="none" strike="noStrike" kern="1200" baseline="0" dirty="0">
                          <a:solidFill>
                            <a:schemeClr val="tx1"/>
                          </a:solidFill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</a:t>
                      </a:r>
                      <a:endParaRPr lang="th-TH" sz="1700" b="0" i="0" u="none" strike="noStrike" kern="1200" baseline="0" dirty="0">
                        <a:solidFill>
                          <a:schemeClr val="tx1"/>
                        </a:solidFill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7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จัดทำแผนปฏิบัติงานขับเคลื่อนการเพิ่มมูลค่า</a:t>
                      </a:r>
                      <a:r>
                        <a:rPr kumimoji="0" lang="th-TH" sz="1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สินค้าเกษตรอินทรีย์ </a:t>
                      </a:r>
                      <a:r>
                        <a:rPr kumimoji="0" lang="th-TH" sz="17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/>
                      </a:r>
                      <a:br>
                        <a:rPr kumimoji="0" lang="th-TH" sz="17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</a:br>
                      <a:r>
                        <a:rPr kumimoji="0" lang="th-TH" sz="170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ราย</a:t>
                      </a:r>
                      <a:r>
                        <a:rPr kumimoji="0" lang="th-TH" sz="17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ชนิดสินค้า </a:t>
                      </a:r>
                      <a:r>
                        <a:rPr kumimoji="0" lang="en-US" sz="17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kumimoji="0" lang="th-TH" sz="17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พืช ประมง ปศุสัตว์</a:t>
                      </a:r>
                      <a:r>
                        <a:rPr kumimoji="0" lang="en-US" sz="17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kumimoji="0" lang="th-TH" sz="17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ตามที่ตัวชี้วัดกำหนด</a:t>
                      </a:r>
                      <a:endParaRPr kumimoji="0" lang="en-US" sz="17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63999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700" b="0" i="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</a:t>
                      </a:r>
                    </a:p>
                  </a:txBody>
                  <a:tcPr marL="91445" marR="91445" marT="45697" marB="45697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7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ขับเคลื่อนงานตามแผนงานโครงการ /แผนปฏิบัติ</a:t>
                      </a:r>
                      <a:r>
                        <a:rPr kumimoji="0" lang="th-TH" sz="170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การ</a:t>
                      </a:r>
                      <a:r>
                        <a:rPr kumimoji="0" lang="th-TH" sz="17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สินค้า</a:t>
                      </a:r>
                      <a:r>
                        <a:rPr kumimoji="0" lang="th-TH" sz="1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เกษตรอินทรีย์ </a:t>
                      </a:r>
                      <a:r>
                        <a:rPr kumimoji="0" lang="th-TH" sz="17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/>
                      </a:r>
                      <a:br>
                        <a:rPr kumimoji="0" lang="th-TH" sz="17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</a:br>
                      <a:r>
                        <a:rPr kumimoji="0" lang="th-TH" sz="170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รอบ </a:t>
                      </a:r>
                      <a:r>
                        <a:rPr kumimoji="0" lang="th-TH" sz="17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6 เดือน</a:t>
                      </a:r>
                      <a:endParaRPr kumimoji="0" lang="en-US" sz="17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36569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7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3</a:t>
                      </a:r>
                      <a:endParaRPr lang="th-TH" sz="1700" b="0" i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7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รายงานการติดตามความก้าวหน้าการปฏิบัติงานตามแผน รอบ 6 เดือน </a:t>
                      </a: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63999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700" b="0" i="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</a:t>
                      </a:r>
                      <a:endParaRPr lang="th-TH" sz="1700" b="0" i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7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ขับเคลื่อนงานตามแผนงานโครงการ /แผนปฏิบัติ</a:t>
                      </a:r>
                      <a:r>
                        <a:rPr kumimoji="0" lang="th-TH" sz="170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การ</a:t>
                      </a:r>
                      <a:r>
                        <a:rPr kumimoji="0" lang="th-TH" sz="17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สินค้า</a:t>
                      </a:r>
                      <a:r>
                        <a:rPr kumimoji="0" lang="th-TH" sz="1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เกษตรอินทรีย์ </a:t>
                      </a:r>
                      <a:r>
                        <a:rPr kumimoji="0" lang="th-TH" sz="17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/>
                      </a:r>
                      <a:br>
                        <a:rPr kumimoji="0" lang="th-TH" sz="17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</a:br>
                      <a:r>
                        <a:rPr kumimoji="0" lang="th-TH" sz="170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รอบ </a:t>
                      </a:r>
                      <a:r>
                        <a:rPr kumimoji="0" lang="th-TH" sz="17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9 เดือน</a:t>
                      </a:r>
                      <a:endParaRPr kumimoji="0" lang="en-US" sz="17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36569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7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5</a:t>
                      </a:r>
                      <a:endParaRPr lang="th-TH" sz="1700" b="0" i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kumimoji="0" lang="th-TH" sz="17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ติดตามความก้าวหน้าการปฏิบัติงานตามแผน รอบ </a:t>
                      </a:r>
                      <a:r>
                        <a:rPr kumimoji="0" lang="en-US" sz="17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9 </a:t>
                      </a:r>
                      <a:r>
                        <a:rPr kumimoji="0" lang="th-TH" sz="17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เดือน</a:t>
                      </a: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639999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700" b="0" i="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6</a:t>
                      </a:r>
                      <a:endParaRPr lang="th-TH" sz="1700" b="0" i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7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ขับเคลื่อนงานตามแผนงานโครงการ /แผนปฏิบัติ</a:t>
                      </a:r>
                      <a:r>
                        <a:rPr kumimoji="0" lang="th-TH" sz="170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การ</a:t>
                      </a:r>
                      <a:r>
                        <a:rPr kumimoji="0" lang="th-TH" sz="17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สินค้า</a:t>
                      </a:r>
                      <a:r>
                        <a:rPr kumimoji="0" lang="th-TH" sz="1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เกษตรอินทรีย์  </a:t>
                      </a:r>
                      <a:r>
                        <a:rPr kumimoji="0" lang="th-TH" sz="17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/>
                      </a:r>
                      <a:br>
                        <a:rPr kumimoji="0" lang="th-TH" sz="17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</a:br>
                      <a:r>
                        <a:rPr kumimoji="0" lang="th-TH" sz="170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รอบ </a:t>
                      </a:r>
                      <a:r>
                        <a:rPr kumimoji="0" lang="th-TH" sz="17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12 เดือน</a:t>
                      </a:r>
                      <a:endParaRPr kumimoji="0" lang="en-US" sz="17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36569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7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</a:t>
                      </a:r>
                    </a:p>
                  </a:txBody>
                  <a:tcPr marL="91445" marR="91445" marT="45697" marB="45697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7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ติดตามรายงานผลการปฏิบัติงานตามตัวชี้วัด รอบ 12 เดือน</a:t>
                      </a: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7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</a:tbl>
          </a:graphicData>
        </a:graphic>
      </p:graphicFrame>
      <p:cxnSp>
        <p:nvCxnSpPr>
          <p:cNvPr id="8" name="ลูกศรเชื่อมต่อแบบตรง 4">
            <a:extLst>
              <a:ext uri="{FF2B5EF4-FFF2-40B4-BE49-F238E27FC236}">
                <a16:creationId xmlns:a16="http://schemas.microsoft.com/office/drawing/2014/main" xmlns="" id="{CF921A57-9A8E-F348-69A5-5FCBEC6F4FE2}"/>
              </a:ext>
            </a:extLst>
          </p:cNvPr>
          <p:cNvCxnSpPr>
            <a:cxnSpLocks/>
          </p:cNvCxnSpPr>
          <p:nvPr/>
        </p:nvCxnSpPr>
        <p:spPr>
          <a:xfrm>
            <a:off x="5245100" y="2092900"/>
            <a:ext cx="1069975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ลูกศรเชื่อมต่อแบบตรง 8">
            <a:extLst>
              <a:ext uri="{FF2B5EF4-FFF2-40B4-BE49-F238E27FC236}">
                <a16:creationId xmlns:a16="http://schemas.microsoft.com/office/drawing/2014/main" xmlns="" id="{E2B151A1-29D6-83BC-4DEB-BCCA8C3A2A75}"/>
              </a:ext>
            </a:extLst>
          </p:cNvPr>
          <p:cNvCxnSpPr>
            <a:cxnSpLocks/>
          </p:cNvCxnSpPr>
          <p:nvPr/>
        </p:nvCxnSpPr>
        <p:spPr>
          <a:xfrm>
            <a:off x="8026400" y="3340363"/>
            <a:ext cx="541338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ลูกศรเชื่อมต่อแบบตรง 9">
            <a:extLst>
              <a:ext uri="{FF2B5EF4-FFF2-40B4-BE49-F238E27FC236}">
                <a16:creationId xmlns:a16="http://schemas.microsoft.com/office/drawing/2014/main" xmlns="" id="{F8683794-A63F-26B5-C499-2AA89ECAD9BF}"/>
              </a:ext>
            </a:extLst>
          </p:cNvPr>
          <p:cNvCxnSpPr>
            <a:cxnSpLocks/>
          </p:cNvCxnSpPr>
          <p:nvPr/>
        </p:nvCxnSpPr>
        <p:spPr>
          <a:xfrm>
            <a:off x="9710038" y="4346775"/>
            <a:ext cx="536575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ลูกศรเชื่อมต่อแบบตรง 15">
            <a:extLst>
              <a:ext uri="{FF2B5EF4-FFF2-40B4-BE49-F238E27FC236}">
                <a16:creationId xmlns:a16="http://schemas.microsoft.com/office/drawing/2014/main" xmlns="" id="{397AC01D-F5C0-8C57-B8C1-2331ED6F717D}"/>
              </a:ext>
            </a:extLst>
          </p:cNvPr>
          <p:cNvCxnSpPr>
            <a:cxnSpLocks/>
          </p:cNvCxnSpPr>
          <p:nvPr/>
        </p:nvCxnSpPr>
        <p:spPr>
          <a:xfrm>
            <a:off x="11401488" y="5331913"/>
            <a:ext cx="482600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ลูกศรเชื่อมต่อแบบตรง 19">
            <a:extLst>
              <a:ext uri="{FF2B5EF4-FFF2-40B4-BE49-F238E27FC236}">
                <a16:creationId xmlns:a16="http://schemas.microsoft.com/office/drawing/2014/main" xmlns="" id="{6180C944-EDB0-3B1C-2A9D-65EB75D8AFAF}"/>
              </a:ext>
            </a:extLst>
          </p:cNvPr>
          <p:cNvCxnSpPr>
            <a:cxnSpLocks/>
          </p:cNvCxnSpPr>
          <p:nvPr/>
        </p:nvCxnSpPr>
        <p:spPr>
          <a:xfrm>
            <a:off x="8600375" y="3750950"/>
            <a:ext cx="1646238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ลูกศรเชื่อมต่อแบบตรง 20">
            <a:extLst>
              <a:ext uri="{FF2B5EF4-FFF2-40B4-BE49-F238E27FC236}">
                <a16:creationId xmlns:a16="http://schemas.microsoft.com/office/drawing/2014/main" xmlns="" id="{ADB52DFE-B2C0-F71D-43EE-E7D9AA9A4925}"/>
              </a:ext>
            </a:extLst>
          </p:cNvPr>
          <p:cNvCxnSpPr>
            <a:cxnSpLocks/>
          </p:cNvCxnSpPr>
          <p:nvPr/>
        </p:nvCxnSpPr>
        <p:spPr>
          <a:xfrm>
            <a:off x="10270363" y="4761300"/>
            <a:ext cx="1625600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Slide Number Placeholder 3">
            <a:extLst>
              <a:ext uri="{FF2B5EF4-FFF2-40B4-BE49-F238E27FC236}">
                <a16:creationId xmlns:a16="http://schemas.microsoft.com/office/drawing/2014/main" xmlns="" id="{1AA47899-A54A-34D4-881E-0DBB9D68ED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15599" y="6479020"/>
            <a:ext cx="1546123" cy="36512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787E290-76B0-4EA1-9FB1-BF333C18EEE2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H SarabunPSK" pitchFamily="34" charset="-34"/>
                <a:ea typeface="+mn-ea"/>
                <a:cs typeface="TH SarabunPSK" pitchFamily="34" charset="-34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H SarabunPSK" pitchFamily="34" charset="-34"/>
              <a:ea typeface="+mn-ea"/>
              <a:cs typeface="TH SarabunPSK" pitchFamily="34" charset="-34"/>
            </a:endParaRPr>
          </a:p>
        </p:txBody>
      </p:sp>
      <p:cxnSp>
        <p:nvCxnSpPr>
          <p:cNvPr id="16" name="ลูกศรเชื่อมต่อแบบตรง 19">
            <a:extLst>
              <a:ext uri="{FF2B5EF4-FFF2-40B4-BE49-F238E27FC236}">
                <a16:creationId xmlns:a16="http://schemas.microsoft.com/office/drawing/2014/main" xmlns="" id="{6180C944-EDB0-3B1C-2A9D-65EB75D8AFAF}"/>
              </a:ext>
            </a:extLst>
          </p:cNvPr>
          <p:cNvCxnSpPr>
            <a:cxnSpLocks/>
          </p:cNvCxnSpPr>
          <p:nvPr/>
        </p:nvCxnSpPr>
        <p:spPr>
          <a:xfrm>
            <a:off x="6380162" y="2739571"/>
            <a:ext cx="2187576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8074609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xmlns="" id="{109040B9-F4A5-6BFC-588B-E625B03B66ED}"/>
              </a:ext>
            </a:extLst>
          </p:cNvPr>
          <p:cNvSpPr/>
          <p:nvPr/>
        </p:nvSpPr>
        <p:spPr>
          <a:xfrm>
            <a:off x="8760192" y="1339993"/>
            <a:ext cx="3431807" cy="269692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413" name="Rectangle 15">
            <a:extLst>
              <a:ext uri="{FF2B5EF4-FFF2-40B4-BE49-F238E27FC236}">
                <a16:creationId xmlns:a16="http://schemas.microsoft.com/office/drawing/2014/main" xmlns="" id="{19C182A2-C625-2FAB-FB2F-0998A104C5F1}"/>
              </a:ext>
            </a:extLst>
          </p:cNvPr>
          <p:cNvSpPr>
            <a:spLocks noChangeArrowheads="1"/>
          </p:cNvSpPr>
          <p:nvPr/>
        </p:nvSpPr>
        <p:spPr bwMode="auto">
          <a:xfrm>
            <a:off x="8800147" y="1411733"/>
            <a:ext cx="3351213" cy="27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แผนพัฒนาเศรษฐกิจและสังคมแห่งชาติ ฉบับที่ 13 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xmlns="" id="{ECF2CE5A-C804-CB84-49BF-B86AA8408B40}"/>
              </a:ext>
            </a:extLst>
          </p:cNvPr>
          <p:cNvSpPr/>
          <p:nvPr/>
        </p:nvSpPr>
        <p:spPr>
          <a:xfrm>
            <a:off x="127000" y="1862930"/>
            <a:ext cx="7904163" cy="258762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เป้าหมาย ปี 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2569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เพิ่มขึ้นร้อยละ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10 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และ</a:t>
            </a: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เป้าหมายปี 2570 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srgbClr val="008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เพิ่มขึ้นร้อยละ 10</a:t>
            </a:r>
            <a:endParaRPr kumimoji="0" lang="th-TH" sz="1600" b="0" i="0" u="none" strike="noStrike" kern="0" cap="none" spc="0" normalizeH="0" baseline="0" noProof="0" dirty="0">
              <a:ln>
                <a:noFill/>
              </a:ln>
              <a:solidFill>
                <a:srgbClr val="008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graphicFrame>
        <p:nvGraphicFramePr>
          <p:cNvPr id="25" name="Table 24">
            <a:extLst>
              <a:ext uri="{FF2B5EF4-FFF2-40B4-BE49-F238E27FC236}">
                <a16:creationId xmlns:a16="http://schemas.microsoft.com/office/drawing/2014/main" xmlns="" id="{35776A64-A512-1290-6115-D1DE4EE4139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74117043"/>
              </p:ext>
            </p:extLst>
          </p:nvPr>
        </p:nvGraphicFramePr>
        <p:xfrm>
          <a:off x="8867303" y="2734661"/>
          <a:ext cx="3233659" cy="12049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33659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335249">
                <a:tc>
                  <a:txBody>
                    <a:bodyPr/>
                    <a:lstStyle/>
                    <a:p>
                      <a:pPr algn="ctr"/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ค่าเป้าหมาย</a:t>
                      </a:r>
                      <a:endParaRPr lang="en-US" sz="1600" baseline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41" marR="91441" marT="45705" marB="45705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35249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rgbClr val="008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2566-2570</a:t>
                      </a:r>
                    </a:p>
                  </a:txBody>
                  <a:tcPr marL="91441" marR="91441" marT="45705" marB="45705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534416">
                <a:tc>
                  <a:txBody>
                    <a:bodyPr/>
                    <a:lstStyle/>
                    <a:p>
                      <a:pPr marL="0" lvl="0" indent="0" algn="ctr" defTabSz="914400" rtl="0" eaLnBrk="1" latinLnBrk="0" hangingPunct="1">
                        <a:lnSpc>
                          <a:spcPct val="80000"/>
                        </a:lnSpc>
                        <a:buFont typeface="Arial" panose="020B0604020202020204" pitchFamily="34" charset="0"/>
                        <a:buNone/>
                        <a:defRPr/>
                      </a:pPr>
                      <a:r>
                        <a:rPr lang="th-TH" sz="1600" kern="1200" dirty="0">
                          <a:solidFill>
                            <a:srgbClr val="008000"/>
                          </a:solidFill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รายได้สุทธิต่อครัวเรือนเกษตรกร ไม่ต่ำกว่า 537,000 บาทต่อครัวเรือน เมื่อสิ้นสุดแผน</a:t>
                      </a:r>
                    </a:p>
                  </a:txBody>
                  <a:tcPr marL="91441" marR="91441" marT="45705" marB="45705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</a:tbl>
          </a:graphicData>
        </a:graphic>
      </p:graphicFrame>
      <p:sp>
        <p:nvSpPr>
          <p:cNvPr id="28" name="Rectangle 27">
            <a:extLst>
              <a:ext uri="{FF2B5EF4-FFF2-40B4-BE49-F238E27FC236}">
                <a16:creationId xmlns:a16="http://schemas.microsoft.com/office/drawing/2014/main" xmlns="" id="{DCC0A6A3-FA5E-1BCF-2262-AB1E8F2BC5D7}"/>
              </a:ext>
            </a:extLst>
          </p:cNvPr>
          <p:cNvSpPr/>
          <p:nvPr/>
        </p:nvSpPr>
        <p:spPr>
          <a:xfrm>
            <a:off x="92075" y="6230230"/>
            <a:ext cx="8935012" cy="2705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</a:tabLst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ผู้รับผิดชอบการรายงานผล 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สำนักงานเศรษฐกิจการเกษตร กระทรวงเกษตรและสหกรณ์  </a:t>
            </a:r>
            <a:r>
              <a:rPr kumimoji="0" lang="th-TH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ช่วงเวลารายงานผล </a:t>
            </a:r>
            <a:r>
              <a:rPr kumimoji="0" lang="en-US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มีนาคมของทุกปี</a:t>
            </a:r>
            <a:endParaRPr kumimoji="0" lang="en-US" alt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7427" name="Rectangle 31">
            <a:extLst>
              <a:ext uri="{FF2B5EF4-FFF2-40B4-BE49-F238E27FC236}">
                <a16:creationId xmlns:a16="http://schemas.microsoft.com/office/drawing/2014/main" xmlns="" id="{106FA7A1-9074-C85A-90FD-495652F766F5}"/>
              </a:ext>
            </a:extLst>
          </p:cNvPr>
          <p:cNvSpPr>
            <a:spLocks noChangeArrowheads="1"/>
          </p:cNvSpPr>
          <p:nvPr/>
        </p:nvSpPr>
        <p:spPr bwMode="auto">
          <a:xfrm>
            <a:off x="8788273" y="2274116"/>
            <a:ext cx="3351212" cy="4429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เป้าหมายหมุดหมาย </a:t>
            </a:r>
            <a:r>
              <a:rPr kumimoji="0" lang="en-US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มูลค่าเพิ่มของสินค้าเกษตรและเกษตรแปรรูป</a:t>
            </a:r>
            <a:br>
              <a:rPr kumimoji="0" lang="th-TH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</a:br>
            <a:r>
              <a:rPr kumimoji="0" lang="th-TH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                           สูงขึ้น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xmlns="" id="{41DCB460-D165-879C-FE73-9CD391F14BD1}"/>
              </a:ext>
            </a:extLst>
          </p:cNvPr>
          <p:cNvSpPr txBox="1"/>
          <p:nvPr/>
        </p:nvSpPr>
        <p:spPr>
          <a:xfrm>
            <a:off x="8954928" y="1714570"/>
            <a:ext cx="3041650" cy="523875"/>
          </a:xfrm>
          <a:prstGeom prst="rect">
            <a:avLst/>
          </a:prstGeom>
          <a:solidFill>
            <a:schemeClr val="bg1"/>
          </a:solidFill>
          <a:ln>
            <a:solidFill>
              <a:srgbClr val="339933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หมุดหมายที่ 1  ไทยเป็นประเทศชั้นนำด้านสินค้าเกษตรและเกษตรแปรรูปมูลค่าสูง </a:t>
            </a:r>
            <a:endParaRPr kumimoji="0" lang="th-TH" sz="1400" b="1" i="0" u="none" strike="noStrike" kern="1200" cap="none" spc="-2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7429" name="Rectangle 34">
            <a:extLst>
              <a:ext uri="{FF2B5EF4-FFF2-40B4-BE49-F238E27FC236}">
                <a16:creationId xmlns:a16="http://schemas.microsoft.com/office/drawing/2014/main" xmlns="" id="{84F29791-2D51-9B1C-016C-2D508B1617D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2555" y="4137108"/>
            <a:ext cx="9761538" cy="269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803275" indent="-80327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tabLst>
                <a:tab pos="690563" algn="l"/>
              </a:tabLs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690563" algn="l"/>
              </a:tabLst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6905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6905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6905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6905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6905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6905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6905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803275" marR="0" lvl="0" indent="-803275" algn="l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690563" algn="l"/>
              </a:tabLst>
              <a:defRPr/>
            </a:pPr>
            <a:r>
              <a:rPr kumimoji="0" lang="th-TH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หมายเหตุ </a:t>
            </a:r>
            <a:r>
              <a:rPr kumimoji="0" lang="en-US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	</a:t>
            </a:r>
            <a:r>
              <a:rPr kumimoji="0" lang="en-US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*</a:t>
            </a:r>
            <a:r>
              <a:rPr kumimoji="0" lang="th-TH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ค่าเป้าหมายจากแผนปฏิบัติราชการของกระทรวงเกษตรและสหกรณ์ ระยะ 5 ปี (พ.ศ. 2566 - 2570) กำหนดเป้าหมายรายได้เงินสดสุทธิครัวเรือนเกษตร เพิ่มขึ้น ไม่น้อยกว่าร้อยละ 10 ต่อปี</a:t>
            </a:r>
            <a:endParaRPr kumimoji="0" lang="en-US" alt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4D30BD7A-CD38-DA52-CE0F-4304EC42E6C5}"/>
              </a:ext>
            </a:extLst>
          </p:cNvPr>
          <p:cNvSpPr txBox="1"/>
          <p:nvPr/>
        </p:nvSpPr>
        <p:spPr>
          <a:xfrm>
            <a:off x="9524425" y="746353"/>
            <a:ext cx="2584450" cy="5857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รายได้สุทธิต่อครัวเรือนเกษตรกร ไม่ต่ำกว่า 537,000 บาทต่อครัวเรือน เมื่อสิ้นสุดแผน 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433" name="TextBox 17">
            <a:extLst>
              <a:ext uri="{FF2B5EF4-FFF2-40B4-BE49-F238E27FC236}">
                <a16:creationId xmlns:a16="http://schemas.microsoft.com/office/drawing/2014/main" xmlns="" id="{89099F5F-72C4-0822-768E-6FA99183B00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2076" y="475933"/>
            <a:ext cx="6215592" cy="348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990600" indent="-990600" defTabSz="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 defTabSz="3429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 defTabSz="3429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 defTabSz="3429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 defTabSz="3429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defTabSz="3429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defTabSz="3429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defTabSz="3429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defTabSz="3429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990600" marR="0" lvl="0" indent="-990600" algn="l" defTabSz="342900" rtl="0" eaLnBrk="1" fontAlgn="t" latinLnBrk="0" hangingPunct="1">
              <a:lnSpc>
                <a:spcPts val="2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ตัวชี้วัด </a:t>
            </a:r>
            <a:r>
              <a:rPr kumimoji="0" lang="en-US" alt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altLang="en-US" sz="2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4. </a:t>
            </a:r>
            <a:r>
              <a:rPr kumimoji="0" lang="th-TH" alt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รายได้เงินสดสุทธิทางการเกษตรของเกษตรกรเฉลี่ยต่อครัวเรือน </a:t>
            </a: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xmlns="" id="{93DA4E92-E59C-4CAD-EF7C-FA898938C995}"/>
              </a:ext>
            </a:extLst>
          </p:cNvPr>
          <p:cNvGraphicFramePr>
            <a:graphicFrameLocks noGrp="1"/>
          </p:cNvGraphicFramePr>
          <p:nvPr/>
        </p:nvGraphicFramePr>
        <p:xfrm>
          <a:off x="122835" y="2111819"/>
          <a:ext cx="8636673" cy="2020177"/>
        </p:xfrm>
        <a:graphic>
          <a:graphicData uri="http://schemas.openxmlformats.org/drawingml/2006/table">
            <a:tbl>
              <a:tblPr/>
              <a:tblGrid>
                <a:gridCol w="1082925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629479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629479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629479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629479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629479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629479">
                  <a:extLst>
                    <a:ext uri="{9D8B030D-6E8A-4147-A177-3AD203B41FA5}">
                      <a16:colId xmlns:a16="http://schemas.microsoft.com/office/drawing/2014/main" xmlns="" val="1859103598"/>
                    </a:ext>
                  </a:extLst>
                </a:gridCol>
                <a:gridCol w="629479">
                  <a:extLst>
                    <a:ext uri="{9D8B030D-6E8A-4147-A177-3AD203B41FA5}">
                      <a16:colId xmlns:a16="http://schemas.microsoft.com/office/drawing/2014/main" xmlns="" val="2195411115"/>
                    </a:ext>
                  </a:extLst>
                </a:gridCol>
                <a:gridCol w="629479">
                  <a:extLst>
                    <a:ext uri="{9D8B030D-6E8A-4147-A177-3AD203B41FA5}">
                      <a16:colId xmlns:a16="http://schemas.microsoft.com/office/drawing/2014/main" xmlns="" val="1478635945"/>
                    </a:ext>
                  </a:extLst>
                </a:gridCol>
                <a:gridCol w="629479">
                  <a:extLst>
                    <a:ext uri="{9D8B030D-6E8A-4147-A177-3AD203B41FA5}">
                      <a16:colId xmlns:a16="http://schemas.microsoft.com/office/drawing/2014/main" xmlns="" val="4066758567"/>
                    </a:ext>
                  </a:extLst>
                </a:gridCol>
                <a:gridCol w="629479">
                  <a:extLst>
                    <a:ext uri="{9D8B030D-6E8A-4147-A177-3AD203B41FA5}">
                      <a16:colId xmlns:a16="http://schemas.microsoft.com/office/drawing/2014/main" xmlns="" val="710522009"/>
                    </a:ext>
                  </a:extLst>
                </a:gridCol>
                <a:gridCol w="629479">
                  <a:extLst>
                    <a:ext uri="{9D8B030D-6E8A-4147-A177-3AD203B41FA5}">
                      <a16:colId xmlns:a16="http://schemas.microsoft.com/office/drawing/2014/main" xmlns="" val="919931338"/>
                    </a:ext>
                  </a:extLst>
                </a:gridCol>
                <a:gridCol w="629479">
                  <a:extLst>
                    <a:ext uri="{9D8B030D-6E8A-4147-A177-3AD203B41FA5}">
                      <a16:colId xmlns:a16="http://schemas.microsoft.com/office/drawing/2014/main" xmlns="" val="662497070"/>
                    </a:ext>
                  </a:extLst>
                </a:gridCol>
              </a:tblGrid>
              <a:tr h="266760">
                <a:tc gridSpan="8">
                  <a:txBody>
                    <a:bodyPr/>
                    <a:lstStyle/>
                    <a:p>
                      <a:pPr algn="ctr" rtl="0" fontAlgn="ctr"/>
                      <a:r>
                        <a:rPr lang="th-TH" sz="1600" b="1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ข้อมูลพื้นฐาน (</a:t>
                      </a:r>
                      <a:r>
                        <a:rPr lang="en-US" sz="1600" b="1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Baseline)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rtl="0" fontAlgn="ctr"/>
                      <a:endParaRPr lang="en-US" sz="1600" b="1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5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400" b="1" u="none" strike="noStrike" cap="none" dirty="0">
                          <a:solidFill>
                            <a:schemeClr val="dk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ค่าเป้าหมาย 2566 – 2570</a:t>
                      </a:r>
                      <a:r>
                        <a:rPr lang="en-US" sz="1400" b="1" u="none" strike="noStrike" cap="none" dirty="0">
                          <a:solidFill>
                            <a:schemeClr val="dk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*</a:t>
                      </a:r>
                      <a:endParaRPr sz="16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57" marR="91457" marT="45247" marB="45247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 fontAlgn="b"/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ปีงบประมาณ</a:t>
                      </a:r>
                    </a:p>
                  </a:txBody>
                  <a:tcPr marL="72006" marR="72006" marT="9527" marB="0" anchor="b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2563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2564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2565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2567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2568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FF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2569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4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2566</a:t>
                      </a:r>
                      <a:endParaRPr sz="14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4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2567</a:t>
                      </a:r>
                      <a:endParaRPr sz="14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4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2568</a:t>
                      </a:r>
                      <a:endParaRPr sz="14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400" u="none" strike="noStrike" cap="none" dirty="0">
                          <a:solidFill>
                            <a:srgbClr val="0000FF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2569</a:t>
                      </a:r>
                      <a:endParaRPr sz="1400" dirty="0">
                        <a:solidFill>
                          <a:srgbClr val="0000FF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400" u="none" strike="noStrike" cap="none" dirty="0">
                          <a:solidFill>
                            <a:srgbClr val="008000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2570</a:t>
                      </a:r>
                      <a:endParaRPr sz="1400" dirty="0">
                        <a:solidFill>
                          <a:srgbClr val="008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238178">
                <a:tc>
                  <a:txBody>
                    <a:bodyPr/>
                    <a:lstStyle/>
                    <a:p>
                      <a:pPr algn="l" fontAlgn="b"/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บาท/ครัวเรือน/ปี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78,604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spc="-30" baseline="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79,485.62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78,322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80,271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81,616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83,130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FF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 gridSpan="5">
                  <a:txBody>
                    <a:bodyPr/>
                    <a:lstStyle/>
                    <a:p>
                      <a:pPr algn="ctr" rtl="0" fontAlgn="ctr"/>
                      <a:endParaRPr lang="en-US" sz="1400" b="0" i="0" u="none" strike="noStrike" dirty="0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pPr algn="ctr" rtl="0" fontAlgn="ctr"/>
                      <a:endParaRPr lang="en-US" sz="1400" b="0" i="0" u="none" strike="noStrike" dirty="0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 hMerge="1">
                  <a:txBody>
                    <a:bodyPr/>
                    <a:lstStyle/>
                    <a:p>
                      <a:pPr algn="ctr" rtl="0" fontAlgn="ctr"/>
                      <a:endParaRPr lang="en-US" sz="1400" b="0" i="0" u="none" strike="noStrike" dirty="0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 hMerge="1">
                  <a:txBody>
                    <a:bodyPr/>
                    <a:lstStyle/>
                    <a:p>
                      <a:pPr algn="ctr" rtl="0" fontAlgn="ctr"/>
                      <a:endParaRPr lang="en-US" sz="1400" b="0" i="0" u="none" strike="noStrike" dirty="0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 hMerge="1">
                  <a:txBody>
                    <a:bodyPr/>
                    <a:lstStyle/>
                    <a:p>
                      <a:pPr algn="ctr" rtl="0" fontAlgn="ctr"/>
                      <a:endParaRPr lang="en-US" sz="1400" b="0" i="0" u="none" strike="noStrike" dirty="0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91472">
                <a:tc>
                  <a:txBody>
                    <a:bodyPr/>
                    <a:lstStyle/>
                    <a:p>
                      <a:pPr algn="l" fontAlgn="b"/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รายได้เพิ่มขึ้น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algn="l" fontAlgn="b"/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จากปีก่อนหน้า(บาท)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เพิ่มขึ้น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4,347 บาท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เพิ่มขึ้น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882 </a:t>
                      </a:r>
                    </a:p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บาท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ลดลง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-1,164 บาท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เพิ่มขึ้น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1,949 บาท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เพิ่มขึ้น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1,345 บาท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เพิ่มขึ้น </a:t>
                      </a:r>
                      <a:endParaRPr lang="en-US" sz="1400" b="0" i="0" u="none" strike="noStrike" kern="1200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pPr algn="ctr" rtl="0" fontAlgn="ctr"/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1,514 บาท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5" vMerge="1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238178">
                <a:tc>
                  <a:txBody>
                    <a:bodyPr/>
                    <a:lstStyle/>
                    <a:p>
                      <a:pPr algn="l" fontAlgn="b"/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อัตราการขยายตัว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(+5.53)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(+1.12)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(-1.46)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(+2.49)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(+1.68)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(+1.86)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400" b="0" kern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เพิ่มขึ้นร้อยละ</a:t>
                      </a:r>
                      <a:r>
                        <a:rPr lang="en-US" sz="1400" b="0" kern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10</a:t>
                      </a:r>
                      <a:endParaRPr lang="th-TH" sz="1400" b="0" kern="12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เพิ่มขึ้นร้อยละ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10</a:t>
                      </a:r>
                      <a:endParaRPr kumimoji="0" lang="th-TH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เพิ่มขึ้นร้อยละ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/>
                      </a:r>
                      <a:b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</a:b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10</a:t>
                      </a:r>
                      <a:endParaRPr kumimoji="0" lang="th-TH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เพิ่มขึ้นร้อยละ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10</a:t>
                      </a:r>
                      <a:endParaRPr kumimoji="0" lang="th-TH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เพิ่มขึ้นร้อยละ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10</a:t>
                      </a:r>
                      <a:endParaRPr kumimoji="0" lang="th-TH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8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</a:tbl>
          </a:graphicData>
        </a:graphic>
      </p:graphicFrame>
      <p:sp>
        <p:nvSpPr>
          <p:cNvPr id="3" name="Google Shape;260;p8">
            <a:extLst>
              <a:ext uri="{FF2B5EF4-FFF2-40B4-BE49-F238E27FC236}">
                <a16:creationId xmlns:a16="http://schemas.microsoft.com/office/drawing/2014/main" xmlns="" id="{038C9813-09CD-FD33-C7FF-6753F6FF18CF}"/>
              </a:ext>
            </a:extLst>
          </p:cNvPr>
          <p:cNvSpPr/>
          <p:nvPr/>
        </p:nvSpPr>
        <p:spPr>
          <a:xfrm>
            <a:off x="9654541" y="421898"/>
            <a:ext cx="1221809" cy="400110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Sarabun"/>
              <a:buNone/>
              <a:tabLst/>
              <a:defRPr/>
            </a:pPr>
            <a:r>
              <a:rPr kumimoji="0" lang="th-TH" sz="2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รหัส :010102</a:t>
            </a:r>
            <a:endParaRPr kumimoji="0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  <a:sym typeface="Arial"/>
            </a:endParaRPr>
          </a:p>
        </p:txBody>
      </p:sp>
      <p:graphicFrame>
        <p:nvGraphicFramePr>
          <p:cNvPr id="6" name="Table 18">
            <a:extLst>
              <a:ext uri="{FF2B5EF4-FFF2-40B4-BE49-F238E27FC236}">
                <a16:creationId xmlns:a16="http://schemas.microsoft.com/office/drawing/2014/main" xmlns="" id="{A51E5585-E7B4-0C39-A9BD-C2612BE1DF5D}"/>
              </a:ext>
            </a:extLst>
          </p:cNvPr>
          <p:cNvGraphicFramePr>
            <a:graphicFrameLocks noGrp="1"/>
          </p:cNvGraphicFramePr>
          <p:nvPr/>
        </p:nvGraphicFramePr>
        <p:xfrm>
          <a:off x="186330" y="4384542"/>
          <a:ext cx="5616000" cy="1224530"/>
        </p:xfrm>
        <a:graphic>
          <a:graphicData uri="http://schemas.openxmlformats.org/drawingml/2006/table">
            <a:tbl>
              <a:tblPr firstRow="1" bandRow="1"/>
              <a:tblGrid>
                <a:gridCol w="18720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87200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87200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196559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เกณฑ์การประเมินปี 2569</a:t>
                      </a:r>
                      <a:r>
                        <a:rPr lang="en-US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รอบที่ 1 </a:t>
                      </a:r>
                      <a:r>
                        <a:rPr lang="en-US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lang="th-TH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6 เดือน</a:t>
                      </a:r>
                      <a:r>
                        <a:rPr lang="en-US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และรอบ 2 </a:t>
                      </a:r>
                      <a:r>
                        <a:rPr lang="en-US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(12 </a:t>
                      </a:r>
                      <a:r>
                        <a:rPr lang="th-TH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0" marR="121936" marT="43738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1EFD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60000"/>
                        <a:lumOff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3560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81,672.33 บาท/ครัวเรือน/ปี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(ผลการดำเนินงานเฉลี่ย</a:t>
                      </a:r>
                      <a:b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ย้อนหลัง 3 ปี)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83,130 </a:t>
                      </a: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บาท/ครัวเรือน/ปี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(ผลการดำเนินงานที่ดีที่สุด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3 ปีย้อนหลัง)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84,593.09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ผลการดำเนินงานที่ดีที่สุด +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Interval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ร้อยละ 1.76*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</a:tbl>
          </a:graphicData>
        </a:graphic>
      </p:graphicFrame>
      <p:sp>
        <p:nvSpPr>
          <p:cNvPr id="7" name="Rectangle 19">
            <a:extLst>
              <a:ext uri="{FF2B5EF4-FFF2-40B4-BE49-F238E27FC236}">
                <a16:creationId xmlns:a16="http://schemas.microsoft.com/office/drawing/2014/main" xmlns="" id="{1540FD7C-761A-A999-3F44-FC32DE504F57}"/>
              </a:ext>
            </a:extLst>
          </p:cNvPr>
          <p:cNvSpPr/>
          <p:nvPr/>
        </p:nvSpPr>
        <p:spPr bwMode="ltGray">
          <a:xfrm>
            <a:off x="-13648" y="-15861"/>
            <a:ext cx="11627893" cy="418052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TextBox 23">
            <a:extLst>
              <a:ext uri="{FF2B5EF4-FFF2-40B4-BE49-F238E27FC236}">
                <a16:creationId xmlns:a16="http://schemas.microsoft.com/office/drawing/2014/main" xmlns="" id="{05AA2877-3043-E812-518F-C285F1D84421}"/>
              </a:ext>
            </a:extLst>
          </p:cNvPr>
          <p:cNvSpPr txBox="1"/>
          <p:nvPr/>
        </p:nvSpPr>
        <p:spPr bwMode="ltGray">
          <a:xfrm>
            <a:off x="123081" y="-56501"/>
            <a:ext cx="80835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รายละเอียดตัวชี้วัด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Strategic KPIs 2569 - 2570</a:t>
            </a:r>
            <a:endParaRPr kumimoji="0" lang="th-TH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2" name="Google Shape;253;p8">
            <a:extLst>
              <a:ext uri="{FF2B5EF4-FFF2-40B4-BE49-F238E27FC236}">
                <a16:creationId xmlns:a16="http://schemas.microsoft.com/office/drawing/2014/main" xmlns="" id="{E47D7E10-194E-E82D-8EE7-C7937A344E8D}"/>
              </a:ext>
            </a:extLst>
          </p:cNvPr>
          <p:cNvSpPr/>
          <p:nvPr/>
        </p:nvSpPr>
        <p:spPr>
          <a:xfrm>
            <a:off x="11129" y="6498486"/>
            <a:ext cx="9951738" cy="387758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Sarabun"/>
              <a:buNone/>
              <a:tabLst>
                <a:tab pos="631825" algn="l"/>
              </a:tabLst>
              <a:defRPr/>
            </a:pPr>
            <a:r>
              <a:rPr kumimoji="0" lang="th-TH" sz="1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แหล่งอ้างอิง 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	ข้อมูลจากเอกสารประกอบ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แผนพัฒนาเศรษฐกิจและสังคมแห่งชาติฉบับที่ 13 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ที่มา 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  <a:hlinkClick r:id="rId2"/>
              </a:rPr>
              <a:t>https://www.nesdc.go.th/article_attach/article_file_20230307173847.pdf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 และ</a:t>
            </a:r>
            <a:b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</a:b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	รายงานสรุปผลการดำเนินการตามยุทธศาสตร์ชาติ ประจำปี 2567 ที่มา 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  <a:hlinkClick r:id="rId3"/>
              </a:rPr>
              <a:t>https://www.nesdc.go.th/download/document/NSCR/NS67_Book.pdf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</a:p>
        </p:txBody>
      </p:sp>
      <p:graphicFrame>
        <p:nvGraphicFramePr>
          <p:cNvPr id="17" name="Table 18">
            <a:extLst>
              <a:ext uri="{FF2B5EF4-FFF2-40B4-BE49-F238E27FC236}">
                <a16:creationId xmlns:a16="http://schemas.microsoft.com/office/drawing/2014/main" xmlns="" id="{EC42143D-190A-13A6-9A9F-7A9E18E1ADFA}"/>
              </a:ext>
            </a:extLst>
          </p:cNvPr>
          <p:cNvGraphicFramePr>
            <a:graphicFrameLocks noGrp="1"/>
          </p:cNvGraphicFramePr>
          <p:nvPr/>
        </p:nvGraphicFramePr>
        <p:xfrm>
          <a:off x="5847424" y="4377512"/>
          <a:ext cx="6219183" cy="1254726"/>
        </p:xfrm>
        <a:graphic>
          <a:graphicData uri="http://schemas.openxmlformats.org/drawingml/2006/table">
            <a:tbl>
              <a:tblPr firstRow="1" bandRow="1"/>
              <a:tblGrid>
                <a:gridCol w="2073061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073061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073061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227678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เกณฑ์การประเมินปี 2570</a:t>
                      </a:r>
                      <a:r>
                        <a:rPr lang="en-US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รอบที่ 1 </a:t>
                      </a:r>
                      <a:r>
                        <a:rPr lang="en-US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(6 </a:t>
                      </a:r>
                      <a:r>
                        <a:rPr lang="th-TH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และรอบ 2 </a:t>
                      </a:r>
                      <a:r>
                        <a:rPr lang="en-US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(12 </a:t>
                      </a:r>
                      <a:r>
                        <a:rPr lang="th-TH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600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0" marR="121936" marT="43738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4613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1EFD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60000"/>
                        <a:lumOff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757752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ผลการดำเนินงาน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เฉลี่ยย้อนหลัง 3 ปี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ผลการดำเนินงาน</a:t>
                      </a: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เฉลี่ยย้อนหลัง 3 ปี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ที่ดีที่สุด </a:t>
                      </a:r>
                      <a:endParaRPr lang="th-TH" sz="14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ผลการดำเนินงาน</a:t>
                      </a: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เฉลี่ยย้อนหลัง 3 ปี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ที่ดีที่สุด  +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Interval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มาตรฐาน-ขั้นต้น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</a:tbl>
          </a:graphicData>
        </a:graphic>
      </p:graphicFrame>
      <p:grpSp>
        <p:nvGrpSpPr>
          <p:cNvPr id="18" name="Group 101">
            <a:extLst>
              <a:ext uri="{FF2B5EF4-FFF2-40B4-BE49-F238E27FC236}">
                <a16:creationId xmlns:a16="http://schemas.microsoft.com/office/drawing/2014/main" xmlns="" id="{D89E76F3-51FE-88EC-9519-BE2F244D33EB}"/>
              </a:ext>
            </a:extLst>
          </p:cNvPr>
          <p:cNvGrpSpPr/>
          <p:nvPr/>
        </p:nvGrpSpPr>
        <p:grpSpPr>
          <a:xfrm>
            <a:off x="5948685" y="469888"/>
            <a:ext cx="1251716" cy="260845"/>
            <a:chOff x="2137172" y="2910487"/>
            <a:chExt cx="715155" cy="138718"/>
          </a:xfrm>
        </p:grpSpPr>
        <p:sp>
          <p:nvSpPr>
            <p:cNvPr id="19" name="Rectangle: Rounded Corners 99">
              <a:extLst>
                <a:ext uri="{FF2B5EF4-FFF2-40B4-BE49-F238E27FC236}">
                  <a16:creationId xmlns:a16="http://schemas.microsoft.com/office/drawing/2014/main" xmlns="" id="{081E37D2-37CE-FD9F-39DD-8BA6F4B5D329}"/>
                </a:ext>
              </a:extLst>
            </p:cNvPr>
            <p:cNvSpPr/>
            <p:nvPr/>
          </p:nvSpPr>
          <p:spPr>
            <a:xfrm>
              <a:off x="2251333" y="2910487"/>
              <a:ext cx="486833" cy="134920"/>
            </a:xfrm>
            <a:prstGeom prst="roundRect">
              <a:avLst>
                <a:gd name="adj" fmla="val 50000"/>
              </a:avLst>
            </a:prstGeom>
            <a:solidFill>
              <a:srgbClr val="B3C6D5"/>
            </a:solidFill>
            <a:ln>
              <a:solidFill>
                <a:srgbClr val="B3C6D5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3" name="TextBox 100">
              <a:extLst>
                <a:ext uri="{FF2B5EF4-FFF2-40B4-BE49-F238E27FC236}">
                  <a16:creationId xmlns:a16="http://schemas.microsoft.com/office/drawing/2014/main" xmlns="" id="{6C6EE3BF-89A2-363A-0EAD-45ECDEC09427}"/>
                </a:ext>
              </a:extLst>
            </p:cNvPr>
            <p:cNvSpPr txBox="1"/>
            <p:nvPr/>
          </p:nvSpPr>
          <p:spPr>
            <a:xfrm>
              <a:off x="2137172" y="2913900"/>
              <a:ext cx="715155" cy="135305"/>
            </a:xfrm>
            <a:prstGeom prst="rect">
              <a:avLst/>
            </a:prstGeom>
            <a:noFill/>
          </p:spPr>
          <p:txBody>
            <a:bodyPr wrap="square" lIns="36000" rIns="36000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7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นโยบาย</a:t>
              </a:r>
              <a:r>
                <a:rPr kumimoji="0" 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/</a:t>
              </a:r>
              <a:r>
                <a:rPr kumimoji="0" lang="th-TH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สั่งการ</a:t>
              </a:r>
              <a:endPara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</p:grpSp>
      <p:grpSp>
        <p:nvGrpSpPr>
          <p:cNvPr id="33" name="Group 25">
            <a:extLst>
              <a:ext uri="{FF2B5EF4-FFF2-40B4-BE49-F238E27FC236}">
                <a16:creationId xmlns:a16="http://schemas.microsoft.com/office/drawing/2014/main" xmlns="" id="{30CA2BB8-3606-EBB8-C031-3E01A4D27C03}"/>
              </a:ext>
            </a:extLst>
          </p:cNvPr>
          <p:cNvGrpSpPr/>
          <p:nvPr/>
        </p:nvGrpSpPr>
        <p:grpSpPr>
          <a:xfrm>
            <a:off x="7027070" y="425799"/>
            <a:ext cx="593174" cy="307777"/>
            <a:chOff x="233162" y="2666849"/>
            <a:chExt cx="326234" cy="176945"/>
          </a:xfrm>
        </p:grpSpPr>
        <p:sp>
          <p:nvSpPr>
            <p:cNvPr id="34" name="Rectangle: Rounded Corners 26">
              <a:extLst>
                <a:ext uri="{FF2B5EF4-FFF2-40B4-BE49-F238E27FC236}">
                  <a16:creationId xmlns:a16="http://schemas.microsoft.com/office/drawing/2014/main" xmlns="" id="{15D58506-7228-12B2-66D0-B2E5761A983C}"/>
                </a:ext>
              </a:extLst>
            </p:cNvPr>
            <p:cNvSpPr/>
            <p:nvPr/>
          </p:nvSpPr>
          <p:spPr>
            <a:xfrm>
              <a:off x="233162" y="2693367"/>
              <a:ext cx="326234" cy="132958"/>
            </a:xfrm>
            <a:prstGeom prst="roundRect">
              <a:avLst>
                <a:gd name="adj" fmla="val 50000"/>
              </a:avLst>
            </a:prstGeom>
            <a:solidFill>
              <a:srgbClr val="A18E80"/>
            </a:solidFill>
            <a:ln>
              <a:solidFill>
                <a:srgbClr val="A18E8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5" name="TextBox 30">
              <a:extLst>
                <a:ext uri="{FF2B5EF4-FFF2-40B4-BE49-F238E27FC236}">
                  <a16:creationId xmlns:a16="http://schemas.microsoft.com/office/drawing/2014/main" xmlns="" id="{FF1C1B20-1625-5594-CC6E-20DF7BD27E21}"/>
                </a:ext>
              </a:extLst>
            </p:cNvPr>
            <p:cNvSpPr txBox="1"/>
            <p:nvPr/>
          </p:nvSpPr>
          <p:spPr>
            <a:xfrm>
              <a:off x="270279" y="2666849"/>
              <a:ext cx="252000" cy="176945"/>
            </a:xfrm>
            <a:prstGeom prst="rect">
              <a:avLst/>
            </a:prstGeom>
            <a:noFill/>
          </p:spPr>
          <p:txBody>
            <a:bodyPr wrap="square" lIns="0" rIns="0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ภารกิจ</a:t>
              </a:r>
            </a:p>
          </p:txBody>
        </p:sp>
      </p:grpSp>
      <p:sp>
        <p:nvSpPr>
          <p:cNvPr id="24" name="Rectangle 34">
            <a:extLst>
              <a:ext uri="{FF2B5EF4-FFF2-40B4-BE49-F238E27FC236}">
                <a16:creationId xmlns:a16="http://schemas.microsoft.com/office/drawing/2014/main" xmlns="" id="{04C3093C-3F4B-0849-5443-B1817B02E1A5}"/>
              </a:ext>
            </a:extLst>
          </p:cNvPr>
          <p:cNvSpPr/>
          <p:nvPr/>
        </p:nvSpPr>
        <p:spPr>
          <a:xfrm>
            <a:off x="9287264" y="55843"/>
            <a:ext cx="2494441" cy="2960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ทุกกรมในกระทรวงเกษตรและสหกรณ์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2" name="Rectangle 3">
            <a:extLst>
              <a:ext uri="{FF2B5EF4-FFF2-40B4-BE49-F238E27FC236}">
                <a16:creationId xmlns:a16="http://schemas.microsoft.com/office/drawing/2014/main" xmlns="" id="{0C38CA02-E8A8-CAFF-AC51-4D7F5439E823}"/>
              </a:ext>
            </a:extLst>
          </p:cNvPr>
          <p:cNvSpPr/>
          <p:nvPr/>
        </p:nvSpPr>
        <p:spPr>
          <a:xfrm>
            <a:off x="176989" y="5648371"/>
            <a:ext cx="6823599" cy="392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</a:tabLst>
              <a:defRPr/>
            </a:pPr>
            <a:r>
              <a:rPr kumimoji="0" lang="th-TH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* อัตราการเติบโตของรายได้เงินสดสุทธิทางการเกษตรของเกษตรกรเฉลี่ยต่อครัวเรือน ร้อยละ 1.76 </a:t>
            </a:r>
            <a:r>
              <a: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(</a:t>
            </a:r>
            <a:r>
              <a:rPr kumimoji="0" lang="th-TH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อัตราการเติบโตแบบ </a:t>
            </a:r>
            <a:r>
              <a: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Exponential </a:t>
            </a:r>
            <a:r>
              <a:rPr kumimoji="0" lang="th-TH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/>
            </a:r>
            <a:br>
              <a:rPr kumimoji="0" lang="th-TH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</a:br>
            <a:r>
              <a:rPr kumimoji="0" lang="th-TH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 </a:t>
            </a:r>
            <a:r>
              <a: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Growth)</a:t>
            </a:r>
            <a:r>
              <a:rPr kumimoji="0" lang="th-TH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ปี 2568</a:t>
            </a:r>
            <a:endParaRPr kumimoji="0" lang="en-US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4" name="Rectangle 7">
            <a:extLst>
              <a:ext uri="{FF2B5EF4-FFF2-40B4-BE49-F238E27FC236}">
                <a16:creationId xmlns:a16="http://schemas.microsoft.com/office/drawing/2014/main" xmlns="" id="{CD9A1C34-9DBC-D2EB-11A8-262639E9A7F2}"/>
              </a:ext>
            </a:extLst>
          </p:cNvPr>
          <p:cNvSpPr/>
          <p:nvPr/>
        </p:nvSpPr>
        <p:spPr>
          <a:xfrm>
            <a:off x="25400" y="763479"/>
            <a:ext cx="8580913" cy="11323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890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265113" algn="l"/>
              </a:tabLst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คำอธิบาย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  <a:p>
            <a:pPr marL="265113" marR="0" lvl="0" indent="-176213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265113" algn="l"/>
              </a:tabLst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รายได้</a:t>
            </a: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เงินสดทางการเกษตร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หมายถึง รายได้ที่เป็นเงินสดจากการจำหน่ายผลผลิต ผลพลอยได้และสิ่งอื่นใดจากกระบวนการผลิตทางการเกษตร ประกอบด้วย รายได้เงินสดเกษตรทางพืช รายได้เงินสดเกษตรทางสัตว์ และรายได้เงินสดเกษตรอื่น ๆ ที่เกิดขึ้นในฟาร์ม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(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ไม่รวมถึงการเก็บของป่ามาขาย และบริการทางการเกษตร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)</a:t>
            </a:r>
          </a:p>
          <a:p>
            <a:pPr marL="265113" marR="0" lvl="0" indent="-176213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265113" algn="l"/>
              </a:tabLst>
              <a:defRPr/>
            </a:pPr>
            <a:r>
              <a:rPr kumimoji="0" lang="th-TH" sz="1400" b="1" i="0" u="none" strike="noStrike" kern="1200" cap="none" spc="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รายจ่ายเงินสดทางการเกษตร </a:t>
            </a:r>
            <a:r>
              <a:rPr kumimoji="0" lang="th-TH" sz="1400" b="0" i="0" u="none" strike="noStrike" kern="1200" cap="none" spc="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หมายถึง ค่าใช้จ่ายที่เป็นเงินสดในการซื้อวัสดุปัจจัยการผลิตและค่าจ้างแรงงานที่ใช้ในกระบวนการผลิตทางการเกษตร ทั้งการปลูกพืชเลี้ยงสัตว์ และกิจกรรมอื่นที่เกี่ยวกับการเกษตรที่เกิดขึ้นในฟาร์ม </a:t>
            </a:r>
            <a:endParaRPr kumimoji="0" lang="en-US" sz="1400" b="0" i="0" u="none" strike="noStrike" kern="1200" cap="none" spc="3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itchFamily="34" charset="0"/>
              <a:cs typeface="TH SarabunPSK" panose="020B0500040200020003" pitchFamily="34" charset="-34"/>
            </a:endParaRPr>
          </a:p>
          <a:p>
            <a:pPr marL="265113" marR="0" lvl="0" indent="-176213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265113" algn="l"/>
              </a:tabLst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รายได้เงินสดสุทธิทางการเกษตร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หมายถึง รายได้เงินสดทางการเกษตรหักด้วยรายจ่ายเงินสดทางการเกษตร  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itchFamily="34" charset="0"/>
              <a:cs typeface="TH SarabunPSK" panose="020B0500040200020003" pitchFamily="34" charset="-34"/>
            </a:endParaRPr>
          </a:p>
        </p:txBody>
      </p:sp>
      <p:sp>
        <p:nvSpPr>
          <p:cNvPr id="8" name="Rectangle 34">
            <a:extLst>
              <a:ext uri="{FF2B5EF4-FFF2-40B4-BE49-F238E27FC236}">
                <a16:creationId xmlns:a16="http://schemas.microsoft.com/office/drawing/2014/main" xmlns="" id="{B128DA96-D5C6-8E7A-51B7-2C92360F8F5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2555" y="5999176"/>
            <a:ext cx="11659150" cy="270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803275" indent="-80327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tabLst>
                <a:tab pos="690563" algn="l"/>
              </a:tabLs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690563" algn="l"/>
              </a:tabLst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6905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6905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6905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6905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6905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6905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6905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803275" marR="0" lvl="0" indent="-803275" algn="l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>
                <a:tab pos="690563" algn="l"/>
              </a:tabLst>
              <a:defRPr/>
            </a:pPr>
            <a:r>
              <a:rPr kumimoji="0" lang="th-TH" alt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เงื่อนไข </a:t>
            </a:r>
            <a:r>
              <a:rPr kumimoji="0" lang="en-US" alt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ต้องจัดทำ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SarabunPSK" panose="020B0500040200020003" pitchFamily="34" charset="-34"/>
                <a:ea typeface="+mn-ea"/>
                <a:cs typeface="THSarabunPSK" panose="020B0500040200020003" pitchFamily="34" charset="-34"/>
              </a:rPr>
              <a:t>รายงานผลการดำเนินงานตามโครงการ กิจกรรมการถอดบทเรียน ประกอบในการรายงานผลตัวชี้วัดรอบ 12 เดือนให้สำนักงาน ก.พ.ร. ภายใน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SarabunPSK" panose="020B0500040200020003" pitchFamily="34" charset="-34"/>
                <a:ea typeface="+mn-ea"/>
                <a:cs typeface="THSarabunPSK" panose="020B0500040200020003" pitchFamily="34" charset="-34"/>
              </a:rPr>
              <a:t>30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SarabunPSK" panose="020B0500040200020003" pitchFamily="34" charset="-34"/>
                <a:ea typeface="+mn-ea"/>
                <a:cs typeface="THSarabunPSK" panose="020B0500040200020003" pitchFamily="34" charset="-34"/>
              </a:rPr>
              <a:t> กันยายน 256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SarabunPSK" panose="020B0500040200020003" pitchFamily="34" charset="-34"/>
                <a:ea typeface="+mn-ea"/>
                <a:cs typeface="THSarabunPSK" panose="020B0500040200020003" pitchFamily="34" charset="-34"/>
              </a:rPr>
              <a:t>9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SarabunPSK" panose="020B0500040200020003" pitchFamily="34" charset="-34"/>
                <a:ea typeface="+mn-ea"/>
                <a:cs typeface="THSarabunPSK" panose="020B0500040200020003" pitchFamily="34" charset="-34"/>
              </a:rPr>
              <a:t> หากไม่ดำเนินการจะหักคะแนน 10 คะแนน ในภาพรวมของตัวชี้วัดนี้</a:t>
            </a:r>
            <a:endParaRPr kumimoji="0" lang="en-US" alt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highlight>
                <a:srgbClr val="FFFF00"/>
              </a:highlight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xmlns="" id="{4E97C571-852E-3010-A38A-113206DC91F6}"/>
              </a:ext>
            </a:extLst>
          </p:cNvPr>
          <p:cNvGrpSpPr/>
          <p:nvPr/>
        </p:nvGrpSpPr>
        <p:grpSpPr>
          <a:xfrm>
            <a:off x="8883804" y="492198"/>
            <a:ext cx="724349" cy="427588"/>
            <a:chOff x="7706938" y="763131"/>
            <a:chExt cx="724349" cy="427588"/>
          </a:xfrm>
        </p:grpSpPr>
        <p:pic>
          <p:nvPicPr>
            <p:cNvPr id="15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xmlns="" id="{5A479ECC-6E18-B92C-18E2-58696508F26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7812786" y="763131"/>
              <a:ext cx="505346" cy="4275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6" name="TextBox 6">
              <a:extLst>
                <a:ext uri="{FF2B5EF4-FFF2-40B4-BE49-F238E27FC236}">
                  <a16:creationId xmlns:a16="http://schemas.microsoft.com/office/drawing/2014/main" xmlns="" id="{419BCF6D-042A-2359-9D35-8526779F63E1}"/>
                </a:ext>
              </a:extLst>
            </p:cNvPr>
            <p:cNvSpPr txBox="1"/>
            <p:nvPr/>
          </p:nvSpPr>
          <p:spPr>
            <a:xfrm>
              <a:off x="7706938" y="865817"/>
              <a:ext cx="724349" cy="2451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ต่อเนื่อง</a:t>
              </a: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 </a:t>
              </a:r>
              <a:endPara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</p:grpSp>
      <p:sp>
        <p:nvSpPr>
          <p:cNvPr id="36" name="Slide Number Placeholder 3">
            <a:extLst>
              <a:ext uri="{FF2B5EF4-FFF2-40B4-BE49-F238E27FC236}">
                <a16:creationId xmlns:a16="http://schemas.microsoft.com/office/drawing/2014/main" xmlns="" id="{1AA47899-A54A-34D4-881E-0DBB9D68ED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15599" y="6479020"/>
            <a:ext cx="1546123" cy="36512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787E290-76B0-4EA1-9FB1-BF333C18EEE2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H SarabunPSK" pitchFamily="34" charset="-34"/>
                <a:ea typeface="+mn-ea"/>
                <a:cs typeface="TH SarabunPSK" pitchFamily="34" charset="-34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H SarabunPSK" pitchFamily="34" charset="-34"/>
              <a:ea typeface="+mn-ea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946095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>
            <a:extLst>
              <a:ext uri="{FF2B5EF4-FFF2-40B4-BE49-F238E27FC236}">
                <a16:creationId xmlns:a16="http://schemas.microsoft.com/office/drawing/2014/main" xmlns="" id="{AE6B1A9A-8385-1999-D6FE-012E9F028E05}"/>
              </a:ext>
            </a:extLst>
          </p:cNvPr>
          <p:cNvGrpSpPr/>
          <p:nvPr/>
        </p:nvGrpSpPr>
        <p:grpSpPr>
          <a:xfrm>
            <a:off x="-11874" y="-8326"/>
            <a:ext cx="12215748" cy="594744"/>
            <a:chOff x="-38364" y="573594"/>
            <a:chExt cx="12192000" cy="569333"/>
          </a:xfrm>
        </p:grpSpPr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xmlns="" id="{3D1F4C26-C507-4A4F-C43B-FC6BCDB5565F}"/>
                </a:ext>
              </a:extLst>
            </p:cNvPr>
            <p:cNvSpPr/>
            <p:nvPr/>
          </p:nvSpPr>
          <p:spPr>
            <a:xfrm>
              <a:off x="-38364" y="573594"/>
              <a:ext cx="12192000" cy="557396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9" name="TextBox 20">
              <a:extLst>
                <a:ext uri="{FF2B5EF4-FFF2-40B4-BE49-F238E27FC236}">
                  <a16:creationId xmlns:a16="http://schemas.microsoft.com/office/drawing/2014/main" xmlns="" id="{984C96A1-7780-70BB-CE3F-087501A0FC25}"/>
                </a:ext>
              </a:extLst>
            </p:cNvPr>
            <p:cNvSpPr txBox="1"/>
            <p:nvPr/>
          </p:nvSpPr>
          <p:spPr>
            <a:xfrm>
              <a:off x="-34190" y="607566"/>
              <a:ext cx="7197911" cy="53536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ts val="18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2000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ตัวชี้วัด กรมหม่อนไหม</a:t>
              </a:r>
            </a:p>
            <a:p>
              <a:pPr marL="0" marR="0" lvl="0" indent="0" algn="l" defTabSz="914400" rtl="0" eaLnBrk="1" fontAlgn="auto" latinLnBrk="0" hangingPunct="1">
                <a:lnSpc>
                  <a:spcPts val="18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800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ตามมาตรการปรับปรุงประสิทธิภาพในการปฏิบัติราชการ ประจำปีงบประมาณ พ.ศ. </a:t>
              </a:r>
              <a:r>
                <a:rPr kumimoji="0" lang="en-US" sz="1800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2569 – 2570 </a:t>
              </a:r>
              <a:endParaRPr kumimoji="0" lang="th-TH" sz="18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endParaRPr>
            </a:p>
          </p:txBody>
        </p:sp>
      </p:grpSp>
      <p:sp>
        <p:nvSpPr>
          <p:cNvPr id="54" name="Google Shape;253;p8">
            <a:extLst>
              <a:ext uri="{FF2B5EF4-FFF2-40B4-BE49-F238E27FC236}">
                <a16:creationId xmlns:a16="http://schemas.microsoft.com/office/drawing/2014/main" xmlns="" id="{DF015813-D467-7DB1-426B-EE416DFA9721}"/>
              </a:ext>
            </a:extLst>
          </p:cNvPr>
          <p:cNvSpPr/>
          <p:nvPr/>
        </p:nvSpPr>
        <p:spPr>
          <a:xfrm>
            <a:off x="0" y="6594225"/>
            <a:ext cx="9973340" cy="26464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Sarabun"/>
              <a:buNone/>
              <a:tabLst>
                <a:tab pos="631825" algn="l"/>
              </a:tabLst>
              <a:defRPr/>
            </a:pPr>
            <a:r>
              <a:rPr kumimoji="0" lang="th-TH" sz="14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แหล่งอ้างอิง </a:t>
            </a:r>
            <a:r>
              <a:rPr kumimoji="0" lang="th-TH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	-</a:t>
            </a:r>
            <a:endParaRPr kumimoji="0" sz="14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Sarabun"/>
              <a:cs typeface="TH SarabunPSK" panose="020B0500040200020003" pitchFamily="34" charset="-34"/>
              <a:sym typeface="Sarabun"/>
            </a:endParaRPr>
          </a:p>
        </p:txBody>
      </p:sp>
      <p:sp>
        <p:nvSpPr>
          <p:cNvPr id="35" name="Slide Number Placeholder 3">
            <a:extLst>
              <a:ext uri="{FF2B5EF4-FFF2-40B4-BE49-F238E27FC236}">
                <a16:creationId xmlns:a16="http://schemas.microsoft.com/office/drawing/2014/main" xmlns="" id="{1AA47899-A54A-34D4-881E-0DBB9D68ED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18523" y="6479020"/>
            <a:ext cx="2743200" cy="36512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787E290-76B0-4EA1-9FB1-BF333C18EEE2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H SarabunPSK" pitchFamily="34" charset="-34"/>
                <a:ea typeface="+mn-ea"/>
                <a:cs typeface="TH SarabunPSK" pitchFamily="34" charset="-34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H SarabunPSK" pitchFamily="34" charset="-34"/>
              <a:ea typeface="+mn-ea"/>
              <a:cs typeface="TH SarabunPSK" pitchFamily="34" charset="-34"/>
            </a:endParaRPr>
          </a:p>
        </p:txBody>
      </p:sp>
      <p:grpSp>
        <p:nvGrpSpPr>
          <p:cNvPr id="36" name="Group 9">
            <a:extLst>
              <a:ext uri="{FF2B5EF4-FFF2-40B4-BE49-F238E27FC236}">
                <a16:creationId xmlns:a16="http://schemas.microsoft.com/office/drawing/2014/main" xmlns="" id="{BA5787DC-9410-37C4-B559-12CF4E92519D}"/>
              </a:ext>
            </a:extLst>
          </p:cNvPr>
          <p:cNvGrpSpPr/>
          <p:nvPr/>
        </p:nvGrpSpPr>
        <p:grpSpPr>
          <a:xfrm>
            <a:off x="9692319" y="586811"/>
            <a:ext cx="2418211" cy="1708672"/>
            <a:chOff x="9692319" y="675128"/>
            <a:chExt cx="2418211" cy="1708672"/>
          </a:xfrm>
        </p:grpSpPr>
        <p:sp>
          <p:nvSpPr>
            <p:cNvPr id="37" name="Rectangle: Rounded Corners 37">
              <a:extLst>
                <a:ext uri="{FF2B5EF4-FFF2-40B4-BE49-F238E27FC236}">
                  <a16:creationId xmlns:a16="http://schemas.microsoft.com/office/drawing/2014/main" xmlns="" id="{16289B9F-6781-CB5E-017B-A15D8C7FBA60}"/>
                </a:ext>
              </a:extLst>
            </p:cNvPr>
            <p:cNvSpPr/>
            <p:nvPr/>
          </p:nvSpPr>
          <p:spPr>
            <a:xfrm>
              <a:off x="9692319" y="675128"/>
              <a:ext cx="2416323" cy="1708672"/>
            </a:xfrm>
            <a:prstGeom prst="roundRect">
              <a:avLst>
                <a:gd name="adj" fmla="val 12443"/>
              </a:avLst>
            </a:prstGeom>
            <a:solidFill>
              <a:srgbClr val="FFCC66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8" name="TextBox 37">
              <a:extLst>
                <a:ext uri="{FF2B5EF4-FFF2-40B4-BE49-F238E27FC236}">
                  <a16:creationId xmlns:a16="http://schemas.microsoft.com/office/drawing/2014/main" xmlns="" id="{953B35DA-F707-89D8-420F-C7578541F43E}"/>
                </a:ext>
              </a:extLst>
            </p:cNvPr>
            <p:cNvSpPr txBox="1"/>
            <p:nvPr/>
          </p:nvSpPr>
          <p:spPr>
            <a:xfrm>
              <a:off x="9692320" y="845579"/>
              <a:ext cx="2418210" cy="13788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800" b="1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 PSK"/>
                  <a:ea typeface="+mn-ea"/>
                  <a:cs typeface="TH SarabunPSK" panose="020B0500040200020003" pitchFamily="34" charset="-34"/>
                </a:rPr>
                <a:t>แผนแม่บทฯ และแผนแม่บทย่อยฯ ที่เกี่ยวข้อง</a:t>
              </a:r>
            </a:p>
            <a:p>
              <a:pPr marL="0" marR="0" lvl="0" indent="0" algn="l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600" b="1" i="0" u="none" strike="noStrike" kern="0" cap="none" spc="-2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แผนแม่บทฯ</a:t>
              </a:r>
              <a:r>
                <a:rPr kumimoji="0" lang="th-TH" sz="1600" b="0" i="0" u="none" strike="noStrike" kern="0" cap="none" spc="-2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 ประเด็น 5 การท่องเที่ยว</a:t>
              </a:r>
            </a:p>
            <a:p>
              <a:pPr marL="0" marR="0" lvl="0" indent="0" algn="l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600" b="1" i="0" u="none" strike="noStrike" kern="0" cap="none" spc="-2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แผนแม่บทย่อยฯ</a:t>
              </a:r>
              <a:r>
                <a:rPr kumimoji="0" lang="th-TH" sz="1600" b="0" i="0" u="none" strike="noStrike" kern="0" cap="none" spc="-2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 </a:t>
              </a:r>
            </a:p>
            <a:p>
              <a:pPr marL="0" marR="0" lvl="0" indent="0" algn="l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6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itchFamily="34" charset="-34"/>
                  <a:ea typeface="+mn-ea"/>
                  <a:cs typeface="TH SarabunPSK" pitchFamily="34" charset="-34"/>
                </a:rPr>
                <a:t>05.1 การท่องเที่ยวเชิงสร้างสรรค์และ</a:t>
              </a:r>
              <a:br>
                <a:rPr kumimoji="0" lang="th-TH" sz="16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itchFamily="34" charset="-34"/>
                  <a:ea typeface="+mn-ea"/>
                  <a:cs typeface="TH SarabunPSK" pitchFamily="34" charset="-34"/>
                </a:rPr>
              </a:br>
              <a:r>
                <a:rPr kumimoji="0" lang="th-TH" sz="16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itchFamily="34" charset="-34"/>
                  <a:ea typeface="+mn-ea"/>
                  <a:cs typeface="TH SarabunPSK" pitchFamily="34" charset="-34"/>
                </a:rPr>
                <a:t>       วัฒนธรรม (050101)</a:t>
              </a:r>
              <a:endParaRPr kumimoji="0" lang="th-TH" sz="1800" b="0" i="0" u="none" strike="noStrike" kern="0" cap="none" spc="-2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endParaRPr>
            </a:p>
          </p:txBody>
        </p:sp>
      </p:grpSp>
      <p:grpSp>
        <p:nvGrpSpPr>
          <p:cNvPr id="39" name="Group 13">
            <a:extLst>
              <a:ext uri="{FF2B5EF4-FFF2-40B4-BE49-F238E27FC236}">
                <a16:creationId xmlns:a16="http://schemas.microsoft.com/office/drawing/2014/main" xmlns="" id="{983F2426-EBBE-6DAB-ED25-8B1AF1D926E2}"/>
              </a:ext>
            </a:extLst>
          </p:cNvPr>
          <p:cNvGrpSpPr/>
          <p:nvPr/>
        </p:nvGrpSpPr>
        <p:grpSpPr>
          <a:xfrm>
            <a:off x="9775002" y="2340809"/>
            <a:ext cx="2310363" cy="766267"/>
            <a:chOff x="9772608" y="2530885"/>
            <a:chExt cx="2310363" cy="766267"/>
          </a:xfrm>
        </p:grpSpPr>
        <p:sp>
          <p:nvSpPr>
            <p:cNvPr id="40" name="TextBox 39">
              <a:extLst>
                <a:ext uri="{FF2B5EF4-FFF2-40B4-BE49-F238E27FC236}">
                  <a16:creationId xmlns:a16="http://schemas.microsoft.com/office/drawing/2014/main" xmlns="" id="{1A1B02B4-EACD-68AB-B3FD-7E5155F7D02F}"/>
                </a:ext>
              </a:extLst>
            </p:cNvPr>
            <p:cNvSpPr txBox="1"/>
            <p:nvPr/>
          </p:nvSpPr>
          <p:spPr>
            <a:xfrm>
              <a:off x="9772608" y="2530885"/>
              <a:ext cx="2310363" cy="766267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</p:spPr>
          <p:txBody>
            <a:bodyPr wrap="square">
              <a:noAutofit/>
            </a:bodyPr>
            <a:lstStyle>
              <a:defPPr>
                <a:defRPr lang="en-US"/>
              </a:defPPr>
              <a:lvl1pPr marL="107950" marR="0" lvl="0" indent="-107950" fontAlgn="auto">
                <a:lnSpc>
                  <a:spcPct val="7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 kumimoji="0" sz="900" b="0" i="0" u="none" strike="noStrike" cap="none" spc="0" normalizeH="0" baseline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cs typeface="TH SarabunPSK" panose="020B0500040200020003" pitchFamily="34" charset="-34"/>
                </a:defRPr>
              </a:lvl1pPr>
            </a:lstStyle>
            <a:p>
              <a:pPr marL="0" marR="0" lvl="0" indent="0" algn="l" defTabSz="914400" rtl="0" eaLnBrk="1" fontAlgn="auto" latinLnBrk="0" hangingPunct="1">
                <a:lnSpc>
                  <a:spcPct val="7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endParaRPr kumimoji="0" lang="th-TH" sz="9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  <p:sp>
          <p:nvSpPr>
            <p:cNvPr id="41" name="TextBox 40">
              <a:extLst>
                <a:ext uri="{FF2B5EF4-FFF2-40B4-BE49-F238E27FC236}">
                  <a16:creationId xmlns:a16="http://schemas.microsoft.com/office/drawing/2014/main" xmlns="" id="{8C913F5C-436E-10FC-795F-C3661B8DA231}"/>
                </a:ext>
              </a:extLst>
            </p:cNvPr>
            <p:cNvSpPr txBox="1"/>
            <p:nvPr/>
          </p:nvSpPr>
          <p:spPr>
            <a:xfrm>
              <a:off x="9895744" y="2583406"/>
              <a:ext cx="2139059" cy="689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1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Pillar </a:t>
              </a:r>
              <a:r>
                <a:rPr kumimoji="0" lang="th-TH" sz="1600" b="1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2 </a:t>
              </a:r>
              <a:r>
                <a:rPr kumimoji="0" lang="th-TH" sz="1600" b="1" i="0" u="none" strike="noStrike" kern="1200" cap="none" spc="0" normalizeH="0" baseline="0" noProof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การพัฒนาคุณภาพ</a:t>
              </a:r>
              <a:br>
                <a:rPr kumimoji="0" lang="th-TH" sz="1600" b="1" i="0" u="none" strike="noStrike" kern="1200" cap="none" spc="0" normalizeH="0" baseline="0" noProof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</a:br>
              <a:r>
                <a:rPr kumimoji="0" lang="th-TH" sz="1600" b="1" i="0" u="none" strike="noStrike" kern="1200" cap="none" spc="0" normalizeH="0" baseline="0" noProof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แหล่งท่องเที่ยว สินค้า และบริการด้านการท่องเที่ยว</a:t>
              </a:r>
              <a:endParaRPr kumimoji="0" lang="th-TH" sz="16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</p:grpSp>
      <p:grpSp>
        <p:nvGrpSpPr>
          <p:cNvPr id="42" name="Group 39">
            <a:extLst>
              <a:ext uri="{FF2B5EF4-FFF2-40B4-BE49-F238E27FC236}">
                <a16:creationId xmlns:a16="http://schemas.microsoft.com/office/drawing/2014/main" xmlns="" id="{7EC9769C-A717-B786-175D-B3CD138873C0}"/>
              </a:ext>
            </a:extLst>
          </p:cNvPr>
          <p:cNvGrpSpPr/>
          <p:nvPr/>
        </p:nvGrpSpPr>
        <p:grpSpPr>
          <a:xfrm>
            <a:off x="9761990" y="3390114"/>
            <a:ext cx="2310363" cy="939139"/>
            <a:chOff x="9840008" y="3339524"/>
            <a:chExt cx="2247379" cy="714649"/>
          </a:xfrm>
        </p:grpSpPr>
        <p:sp>
          <p:nvSpPr>
            <p:cNvPr id="43" name="Rectangle 12">
              <a:extLst>
                <a:ext uri="{FF2B5EF4-FFF2-40B4-BE49-F238E27FC236}">
                  <a16:creationId xmlns:a16="http://schemas.microsoft.com/office/drawing/2014/main" xmlns="" id="{0433C63C-DC28-CD41-B1B7-7EF05D6E6CEE}"/>
                </a:ext>
              </a:extLst>
            </p:cNvPr>
            <p:cNvSpPr/>
            <p:nvPr/>
          </p:nvSpPr>
          <p:spPr>
            <a:xfrm>
              <a:off x="9840008" y="3339524"/>
              <a:ext cx="2242963" cy="714649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  <p:sp>
          <p:nvSpPr>
            <p:cNvPr id="44" name="TextBox 43">
              <a:extLst>
                <a:ext uri="{FF2B5EF4-FFF2-40B4-BE49-F238E27FC236}">
                  <a16:creationId xmlns:a16="http://schemas.microsoft.com/office/drawing/2014/main" xmlns="" id="{98EA83C4-7F9B-5CA5-184A-1350AC0BE4F5}"/>
                </a:ext>
              </a:extLst>
            </p:cNvPr>
            <p:cNvSpPr txBox="1"/>
            <p:nvPr/>
          </p:nvSpPr>
          <p:spPr>
            <a:xfrm>
              <a:off x="9865672" y="3449773"/>
              <a:ext cx="2221715" cy="52506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600" b="1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หัวข้อย่อยภายใต้ </a:t>
              </a:r>
              <a:r>
                <a:rPr kumimoji="0" lang="en-US" sz="1600" b="1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Pillar </a:t>
              </a:r>
            </a:p>
            <a:p>
              <a:pPr marL="0" marR="0" lvl="0" indent="0" algn="l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1" i="0" u="none" strike="noStrike" kern="0" cap="none" spc="0" normalizeH="0" baseline="0" noProof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2.5 </a:t>
              </a:r>
              <a:r>
                <a:rPr kumimoji="0" lang="th-TH" sz="1600" b="1" i="0" u="none" strike="noStrike" kern="0" cap="none" spc="0" normalizeH="0" baseline="0" noProof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การยกระดับ เพิ่มมูลค่าให้กับ</a:t>
              </a:r>
              <a:br>
                <a:rPr kumimoji="0" lang="th-TH" sz="1600" b="1" i="0" u="none" strike="noStrike" kern="0" cap="none" spc="0" normalizeH="0" baseline="0" noProof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</a:br>
              <a:r>
                <a:rPr kumimoji="0" lang="th-TH" sz="1600" b="1" i="0" u="none" strike="noStrike" kern="0" cap="none" spc="0" normalizeH="0" baseline="0" noProof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     สินค้า บริการ และแหล่งท่องเที่ยว</a:t>
              </a:r>
              <a:endParaRPr kumimoji="0" lang="th-TH" sz="1600" b="1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</p:grpSp>
      <p:sp>
        <p:nvSpPr>
          <p:cNvPr id="60" name="Arrow: Down 42">
            <a:extLst>
              <a:ext uri="{FF2B5EF4-FFF2-40B4-BE49-F238E27FC236}">
                <a16:creationId xmlns:a16="http://schemas.microsoft.com/office/drawing/2014/main" xmlns="" id="{26A41B54-7973-2F8B-6D48-CE6E32C2EB45}"/>
              </a:ext>
            </a:extLst>
          </p:cNvPr>
          <p:cNvSpPr/>
          <p:nvPr/>
        </p:nvSpPr>
        <p:spPr>
          <a:xfrm>
            <a:off x="10749016" y="3142877"/>
            <a:ext cx="384835" cy="236219"/>
          </a:xfrm>
          <a:prstGeom prst="downArrow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61" name="Arrow: Down 59">
            <a:extLst>
              <a:ext uri="{FF2B5EF4-FFF2-40B4-BE49-F238E27FC236}">
                <a16:creationId xmlns:a16="http://schemas.microsoft.com/office/drawing/2014/main" xmlns="" id="{3B874C94-91C4-6248-4061-192AF6D04BDE}"/>
              </a:ext>
            </a:extLst>
          </p:cNvPr>
          <p:cNvSpPr/>
          <p:nvPr/>
        </p:nvSpPr>
        <p:spPr>
          <a:xfrm>
            <a:off x="10749016" y="4364526"/>
            <a:ext cx="384835" cy="236219"/>
          </a:xfrm>
          <a:prstGeom prst="downArrow">
            <a:avLst>
              <a:gd name="adj1" fmla="val 50000"/>
              <a:gd name="adj2" fmla="val 50000"/>
            </a:avLst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62" name="Group 60">
            <a:extLst>
              <a:ext uri="{FF2B5EF4-FFF2-40B4-BE49-F238E27FC236}">
                <a16:creationId xmlns:a16="http://schemas.microsoft.com/office/drawing/2014/main" xmlns="" id="{8E0EFB7A-6DBF-5095-F27C-7B3BB0729E0A}"/>
              </a:ext>
            </a:extLst>
          </p:cNvPr>
          <p:cNvGrpSpPr/>
          <p:nvPr/>
        </p:nvGrpSpPr>
        <p:grpSpPr>
          <a:xfrm>
            <a:off x="9761991" y="4626896"/>
            <a:ext cx="2299732" cy="1205257"/>
            <a:chOff x="9736320" y="3339523"/>
            <a:chExt cx="2299732" cy="792879"/>
          </a:xfrm>
        </p:grpSpPr>
        <p:sp>
          <p:nvSpPr>
            <p:cNvPr id="63" name="Rectangle 61">
              <a:extLst>
                <a:ext uri="{FF2B5EF4-FFF2-40B4-BE49-F238E27FC236}">
                  <a16:creationId xmlns:a16="http://schemas.microsoft.com/office/drawing/2014/main" xmlns="" id="{D455EAE0-5E17-7CF7-E9B3-D8E35E1AA936}"/>
                </a:ext>
              </a:extLst>
            </p:cNvPr>
            <p:cNvSpPr/>
            <p:nvPr/>
          </p:nvSpPr>
          <p:spPr>
            <a:xfrm>
              <a:off x="9736320" y="3339523"/>
              <a:ext cx="2299732" cy="792878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5" name="TextBox 74">
              <a:extLst>
                <a:ext uri="{FF2B5EF4-FFF2-40B4-BE49-F238E27FC236}">
                  <a16:creationId xmlns:a16="http://schemas.microsoft.com/office/drawing/2014/main" xmlns="" id="{A6A26980-CECC-224B-B17F-A881EB9986B4}"/>
                </a:ext>
              </a:extLst>
            </p:cNvPr>
            <p:cNvSpPr txBox="1"/>
            <p:nvPr/>
          </p:nvSpPr>
          <p:spPr>
            <a:xfrm>
              <a:off x="9788144" y="3391358"/>
              <a:ext cx="2211085" cy="74104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7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6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 PSK"/>
                  <a:ea typeface="+mn-ea"/>
                  <a:cs typeface="TH SarabunPSK" panose="020B0500040200020003" pitchFamily="34" charset="-34"/>
                  <a:sym typeface="Wingdings 2"/>
                </a:rPr>
                <a:t></a:t>
              </a:r>
              <a:r>
                <a:rPr kumimoji="0" lang="th-TH" sz="16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 PSK"/>
                  <a:ea typeface="+mn-ea"/>
                  <a:cs typeface="TH SarabunPSK" panose="020B0500040200020003" pitchFamily="34" charset="-34"/>
                  <a:sym typeface="Wingdings" panose="05000000000000000000" pitchFamily="2" charset="2"/>
                </a:rPr>
                <a:t> </a:t>
              </a:r>
              <a:r>
                <a:rPr kumimoji="0" lang="th-TH" sz="16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 PSK"/>
                  <a:ea typeface="+mn-ea"/>
                  <a:cs typeface="TH SarabunPSK" panose="020B0500040200020003" pitchFamily="34" charset="-34"/>
                </a:rPr>
                <a:t>ตัวชี้วัดเฉพาะหน่วยงาน</a:t>
              </a:r>
            </a:p>
            <a:p>
              <a:pPr marL="0" marR="0" lvl="0" indent="0" algn="l" defTabSz="914400" rtl="0" eaLnBrk="1" fontAlgn="auto" latinLnBrk="0" hangingPunct="1">
                <a:lnSpc>
                  <a:spcPct val="7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th-TH" sz="16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endParaRPr>
            </a:p>
            <a:p>
              <a:pPr marL="0" marR="0" lvl="0" indent="0" algn="l" defTabSz="914400" rtl="0" eaLnBrk="1" fontAlgn="auto" latinLnBrk="0" hangingPunct="1">
                <a:lnSpc>
                  <a:spcPct val="7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6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 PSK"/>
                  <a:ea typeface="+mn-ea"/>
                  <a:cs typeface="TH SarabunPSK" panose="020B0500040200020003" pitchFamily="34" charset="-34"/>
                  <a:sym typeface="Wingdings 2"/>
                </a:rPr>
                <a:t></a:t>
              </a:r>
              <a:r>
                <a:rPr kumimoji="0" lang="th-TH" sz="16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 PSK"/>
                  <a:ea typeface="+mn-ea"/>
                  <a:cs typeface="TH SarabunPSK" panose="020B0500040200020003" pitchFamily="34" charset="-34"/>
                  <a:sym typeface="Wingdings" panose="05000000000000000000" pitchFamily="2" charset="2"/>
                </a:rPr>
                <a:t> </a:t>
              </a:r>
              <a:r>
                <a:rPr kumimoji="0" lang="th-TH" sz="16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 PSK"/>
                  <a:ea typeface="+mn-ea"/>
                  <a:cs typeface="TH SarabunPSK" panose="020B0500040200020003" pitchFamily="34" charset="-34"/>
                </a:rPr>
                <a:t>ตัวชี้วัด</a:t>
              </a:r>
              <a:r>
                <a:rPr kumimoji="0" lang="th-TH" sz="1600" b="0" i="0" u="none" strike="noStrike" kern="0" cap="none" spc="0" normalizeH="0" baseline="0" noProof="0" err="1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 PSK"/>
                  <a:ea typeface="+mn-ea"/>
                  <a:cs typeface="TH SarabunPSK" panose="020B0500040200020003" pitchFamily="34" charset="-34"/>
                </a:rPr>
                <a:t>บูรณา</a:t>
              </a:r>
              <a:r>
                <a:rPr kumimoji="0" lang="th-TH" sz="16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 PSK"/>
                  <a:ea typeface="+mn-ea"/>
                  <a:cs typeface="TH SarabunPSK" panose="020B0500040200020003" pitchFamily="34" charset="-34"/>
                </a:rPr>
                <a:t>การหลายหน่วย</a:t>
              </a:r>
            </a:p>
            <a:p>
              <a:pPr marL="0" marR="0" lvl="0" indent="0" algn="l" defTabSz="914400" rtl="0" eaLnBrk="1" fontAlgn="auto" latinLnBrk="0" hangingPunct="1">
                <a:lnSpc>
                  <a:spcPct val="7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6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 PSK"/>
                  <a:ea typeface="+mn-ea"/>
                  <a:cs typeface="TH SarabunPSK" panose="020B0500040200020003" pitchFamily="34" charset="-34"/>
                </a:rPr>
                <a:t>โปรดระบุ ...........................................</a:t>
              </a:r>
              <a:br>
                <a:rPr kumimoji="0" lang="th-TH" sz="16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 PSK"/>
                  <a:ea typeface="+mn-ea"/>
                  <a:cs typeface="TH SarabunPSK" panose="020B0500040200020003" pitchFamily="34" charset="-34"/>
                </a:rPr>
              </a:br>
              <a:r>
                <a:rPr kumimoji="0" lang="th-TH" sz="16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 PSK"/>
                  <a:ea typeface="+mn-ea"/>
                  <a:cs typeface="TH SarabunPSK" panose="020B0500040200020003" pitchFamily="34" charset="-34"/>
                </a:rPr>
                <a:t>............................................................</a:t>
              </a:r>
            </a:p>
            <a:p>
              <a:pPr marL="0" marR="0" lvl="0" indent="0" algn="l" defTabSz="914400" rtl="0" eaLnBrk="1" fontAlgn="auto" latinLnBrk="0" hangingPunct="1">
                <a:lnSpc>
                  <a:spcPct val="7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6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 PSK"/>
                  <a:ea typeface="+mn-ea"/>
                  <a:cs typeface="TH SarabunPSK" panose="020B0500040200020003" pitchFamily="34" charset="-34"/>
                </a:rPr>
                <a:t>............................................................</a:t>
              </a:r>
              <a:endParaRPr kumimoji="0" lang="en-US" sz="16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endParaRPr>
            </a:p>
          </p:txBody>
        </p:sp>
      </p:grpSp>
      <p:sp>
        <p:nvSpPr>
          <p:cNvPr id="76" name="Rectangle 25">
            <a:extLst>
              <a:ext uri="{FF2B5EF4-FFF2-40B4-BE49-F238E27FC236}">
                <a16:creationId xmlns:a16="http://schemas.microsoft.com/office/drawing/2014/main" xmlns="" id="{81E6DEFA-4498-300A-335C-8D48021CB84B}"/>
              </a:ext>
            </a:extLst>
          </p:cNvPr>
          <p:cNvSpPr/>
          <p:nvPr/>
        </p:nvSpPr>
        <p:spPr>
          <a:xfrm>
            <a:off x="249624" y="6269088"/>
            <a:ext cx="2409357" cy="338554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6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ช่วงเวลารายงานผล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6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ปีงบประมาณ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77" name="Rectangle 43">
            <a:extLst>
              <a:ext uri="{FF2B5EF4-FFF2-40B4-BE49-F238E27FC236}">
                <a16:creationId xmlns:a16="http://schemas.microsoft.com/office/drawing/2014/main" xmlns="" id="{3B992650-AEF6-9CC9-2B10-CBF5F7B178CF}"/>
              </a:ext>
            </a:extLst>
          </p:cNvPr>
          <p:cNvSpPr/>
          <p:nvPr/>
        </p:nvSpPr>
        <p:spPr>
          <a:xfrm>
            <a:off x="249423" y="6030512"/>
            <a:ext cx="4390817" cy="338554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6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rPr>
              <a:t>ผู้รับผิดชอบการรายงานผล</a:t>
            </a:r>
            <a: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กรมหม่อนไหม (</a:t>
            </a:r>
            <a:r>
              <a:rPr kumimoji="0" lang="th-TH" sz="1600" b="0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กตม</a:t>
            </a:r>
            <a: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.)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 PSK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78" name="TextBox 77">
            <a:extLst>
              <a:ext uri="{FF2B5EF4-FFF2-40B4-BE49-F238E27FC236}">
                <a16:creationId xmlns:a16="http://schemas.microsoft.com/office/drawing/2014/main" xmlns="" id="{D61AFC97-F8EA-234F-F8CB-723A584DD093}"/>
              </a:ext>
            </a:extLst>
          </p:cNvPr>
          <p:cNvSpPr txBox="1"/>
          <p:nvPr/>
        </p:nvSpPr>
        <p:spPr>
          <a:xfrm>
            <a:off x="7292952" y="100734"/>
            <a:ext cx="4755316" cy="369332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รายละเอียดตัวชี้วัด </a:t>
            </a:r>
            <a:r>
              <a:rPr kumimoji="0" lang="en-US" sz="18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Joint KPIs</a:t>
            </a:r>
            <a:r>
              <a:rPr kumimoji="0" lang="th-TH" sz="18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8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Agenda 3 </a:t>
            </a:r>
            <a:r>
              <a:rPr kumimoji="0" lang="th-TH" sz="18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รายได้จากการท่องเที่ยว</a:t>
            </a:r>
            <a:endParaRPr kumimoji="0" lang="th-TH" sz="16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79" name="Rectangle 1">
            <a:extLst>
              <a:ext uri="{FF2B5EF4-FFF2-40B4-BE49-F238E27FC236}">
                <a16:creationId xmlns:a16="http://schemas.microsoft.com/office/drawing/2014/main" xmlns="" id="{05257A03-967E-BA1E-0D74-ACB9D5600D43}"/>
              </a:ext>
            </a:extLst>
          </p:cNvPr>
          <p:cNvSpPr/>
          <p:nvPr/>
        </p:nvSpPr>
        <p:spPr>
          <a:xfrm>
            <a:off x="123081" y="648558"/>
            <a:ext cx="6940634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ตัวชี้วัด </a:t>
            </a: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2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5. อัตราการขยายตัวของมูลค่าสินค้าผ้าไหมไทยตรานกยูงพระราชทาน</a:t>
            </a:r>
            <a:endParaRPr kumimoji="0" lang="th-TH" sz="24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highlight>
                <a:srgbClr val="0000FF"/>
              </a:highlight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grpSp>
        <p:nvGrpSpPr>
          <p:cNvPr id="80" name="Group 23">
            <a:extLst>
              <a:ext uri="{FF2B5EF4-FFF2-40B4-BE49-F238E27FC236}">
                <a16:creationId xmlns:a16="http://schemas.microsoft.com/office/drawing/2014/main" xmlns="" id="{88D2DA6E-6B0C-C52E-9487-3171E43F955C}"/>
              </a:ext>
            </a:extLst>
          </p:cNvPr>
          <p:cNvGrpSpPr/>
          <p:nvPr/>
        </p:nvGrpSpPr>
        <p:grpSpPr>
          <a:xfrm>
            <a:off x="6823367" y="605337"/>
            <a:ext cx="737739" cy="446944"/>
            <a:chOff x="1562731" y="1899324"/>
            <a:chExt cx="545361" cy="289957"/>
          </a:xfrm>
        </p:grpSpPr>
        <p:pic>
          <p:nvPicPr>
            <p:cNvPr id="81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xmlns="" id="{E6EA2403-C0D7-F0AE-5A71-50C70BA713F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1642423" y="1899324"/>
              <a:ext cx="380474" cy="28995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2" name="TextBox 81">
              <a:extLst>
                <a:ext uri="{FF2B5EF4-FFF2-40B4-BE49-F238E27FC236}">
                  <a16:creationId xmlns:a16="http://schemas.microsoft.com/office/drawing/2014/main" xmlns="" id="{2FA78DEA-BCD7-52BC-04E0-3C9C0DAB58B1}"/>
                </a:ext>
              </a:extLst>
            </p:cNvPr>
            <p:cNvSpPr txBox="1"/>
            <p:nvPr/>
          </p:nvSpPr>
          <p:spPr>
            <a:xfrm>
              <a:off x="1562731" y="1968958"/>
              <a:ext cx="545361" cy="18600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200" b="1" i="0" u="none" strike="noStrike" kern="1200" cap="none" spc="0" normalizeH="0" baseline="0" noProof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ใหม่</a:t>
              </a:r>
              <a:endParaRPr kumimoji="0" lang="en-GB" sz="1200" b="1" i="0" u="none" strike="noStrike" kern="1200" cap="none" spc="0" normalizeH="0" baseline="0" noProof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</p:grpSp>
      <p:sp>
        <p:nvSpPr>
          <p:cNvPr id="83" name="Rectangle 16"/>
          <p:cNvSpPr/>
          <p:nvPr/>
        </p:nvSpPr>
        <p:spPr>
          <a:xfrm>
            <a:off x="43334" y="928480"/>
            <a:ext cx="9705008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04863" marR="0" lvl="0" indent="-804863" algn="thaiDi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คำอธิบาย  	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1200" cap="none" spc="0" normalizeH="0" baseline="0" noProof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 </a:t>
            </a:r>
            <a:r>
              <a:rPr kumimoji="0" lang="th-TH" sz="16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นิยาม  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:</a:t>
            </a:r>
            <a: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itchFamily="34" charset="-34"/>
                <a:ea typeface="+mn-ea"/>
                <a:cs typeface="TH SarabunPSK" pitchFamily="34" charset="-34"/>
              </a:rPr>
              <a:t>มูลค่าของผ้าไหมไทยตรานกยูงพระราชทาน หมายถึง มูลค่าของผ้าไหมที่ได้รับเครื่องหมายรับรองมาตรฐานผลิตภัณฑ์ผ้าไหมไทย (ตรานกยูงพระราชทาน) ซึ่งนำไปจำหน่าย</a:t>
            </a:r>
            <a:b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itchFamily="34" charset="-34"/>
                <a:ea typeface="+mn-ea"/>
                <a:cs typeface="TH SarabunPSK" pitchFamily="34" charset="-34"/>
              </a:rPr>
            </a:br>
            <a: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itchFamily="34" charset="-34"/>
                <a:ea typeface="+mn-ea"/>
                <a:cs typeface="TH SarabunPSK" pitchFamily="34" charset="-34"/>
              </a:rPr>
              <a:t>              ในแหล่งท่องเที่ยวทั่วประเทศไทย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itchFamily="34" charset="-34"/>
                <a:ea typeface="+mn-ea"/>
                <a:cs typeface="TH SarabunPSK" pitchFamily="34" charset="-34"/>
              </a:rPr>
              <a:t>เครื่องหมาย</a:t>
            </a:r>
            <a: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itchFamily="34" charset="-34"/>
                <a:ea typeface="+mn-ea"/>
                <a:cs typeface="TH SarabunPSK" pitchFamily="34" charset="-34"/>
              </a:rPr>
              <a:t>ตรานกยูงพระราชทาน 4 ชนิด ประกอบด้วย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itchFamily="34" charset="-34"/>
                <a:ea typeface="+mn-ea"/>
                <a:cs typeface="TH SarabunPSK" pitchFamily="34" charset="-34"/>
              </a:rPr>
              <a:t>  1. </a:t>
            </a:r>
            <a: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itchFamily="34" charset="-34"/>
                <a:ea typeface="+mn-ea"/>
                <a:cs typeface="TH SarabunPSK" pitchFamily="34" charset="-34"/>
              </a:rPr>
              <a:t>นกยูงสีทอง (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itchFamily="34" charset="-34"/>
                <a:ea typeface="+mn-ea"/>
                <a:cs typeface="TH SarabunPSK" pitchFamily="34" charset="-34"/>
              </a:rPr>
              <a:t>Royal Thai Silk) </a:t>
            </a:r>
            <a: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itchFamily="34" charset="-34"/>
                <a:ea typeface="+mn-ea"/>
                <a:cs typeface="TH SarabunPSK" pitchFamily="34" charset="-34"/>
              </a:rPr>
              <a:t>เป็นผ้าไหมที่ผลิตจากเส้นไหมและวัตถุดิบ ตลอดจนกระบวนการผลิตที่เป็นการอนุรักษ์ภูมิปัญญาพื้นบ้านดั้งเดิมของไทย โดยใช้เส้นไหมพันธุ์ไทยพื้นบ้าน ทั้งที่เป็นเส้นพุ่งและเส้นยืน เส้นไหมต้องสาวด้วยมือผ่านพวงสาวลงภาชนะทอด้วยกี่ทอมือแบบพื้นบ้านชนิดพุ่งกระสวยด้วยมือ</a:t>
            </a:r>
            <a:endParaRPr kumimoji="0" lang="th-TH" sz="16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itchFamily="34" charset="-34"/>
              <a:ea typeface="+mn-ea"/>
              <a:cs typeface="TH SarabunPSK" pitchFamily="34" charset="-34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itchFamily="34" charset="-34"/>
                <a:ea typeface="+mn-ea"/>
                <a:cs typeface="TH SarabunPSK" pitchFamily="34" charset="-34"/>
              </a:rPr>
              <a:t>  2. </a:t>
            </a:r>
            <a: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itchFamily="34" charset="-34"/>
                <a:ea typeface="+mn-ea"/>
                <a:cs typeface="TH SarabunPSK" pitchFamily="34" charset="-34"/>
              </a:rPr>
              <a:t>นกยูงสีเงิน (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itchFamily="34" charset="-34"/>
                <a:ea typeface="+mn-ea"/>
                <a:cs typeface="TH SarabunPSK" pitchFamily="34" charset="-34"/>
              </a:rPr>
              <a:t>Classic Thai Silk) </a:t>
            </a:r>
            <a: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itchFamily="34" charset="-34"/>
                <a:ea typeface="+mn-ea"/>
                <a:cs typeface="TH SarabunPSK" pitchFamily="34" charset="-34"/>
              </a:rPr>
              <a:t>เป็นผ้าไหมที่ผลิตโดยยังคงอนุรักษ์ภูมิปัญญาชาวบ้าน ผสมผสานกับการประยุกต์ใช้เครื่องมือและกระบวนการผลิตสมัยใหม่ในบางขั้นตอน </a:t>
            </a:r>
            <a:b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itchFamily="34" charset="-34"/>
                <a:ea typeface="+mn-ea"/>
                <a:cs typeface="TH SarabunPSK" pitchFamily="34" charset="-34"/>
              </a:rPr>
            </a:br>
            <a: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itchFamily="34" charset="-34"/>
                <a:ea typeface="+mn-ea"/>
                <a:cs typeface="TH SarabunPSK" pitchFamily="34" charset="-34"/>
              </a:rPr>
              <a:t>โดยใช้เส้นไหมไทยพื้นบ้านหรือพันธุ์ไทยปรับปรุงเป็นเส้นพุ่งและ/หรือเส้นยืน เส้นไหมต้องสาวด้วยมือหรือสาวด้วยอุปกรณ์ที่ใช้มอเตอร์ไม่เกิน 5 แรงม้า ทอด้วยกี่มือกระสวยด้วยมือหรือกี่กระตุกก็ได้</a:t>
            </a:r>
            <a:endParaRPr kumimoji="0" lang="th-TH" sz="16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itchFamily="34" charset="-34"/>
              <a:ea typeface="+mn-ea"/>
              <a:cs typeface="TH SarabunPSK" pitchFamily="34" charset="-34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itchFamily="34" charset="-34"/>
                <a:ea typeface="+mn-ea"/>
                <a:cs typeface="TH SarabunPSK" pitchFamily="34" charset="-34"/>
              </a:rPr>
              <a:t>  3. </a:t>
            </a:r>
            <a: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itchFamily="34" charset="-34"/>
                <a:ea typeface="+mn-ea"/>
                <a:cs typeface="TH SarabunPSK" pitchFamily="34" charset="-34"/>
              </a:rPr>
              <a:t>นกยูงสีน้ำเงิน (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itchFamily="34" charset="-34"/>
                <a:ea typeface="+mn-ea"/>
                <a:cs typeface="TH SarabunPSK" pitchFamily="34" charset="-34"/>
              </a:rPr>
              <a:t>Thai Silk) </a:t>
            </a:r>
            <a: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itchFamily="34" charset="-34"/>
                <a:ea typeface="+mn-ea"/>
                <a:cs typeface="TH SarabunPSK" pitchFamily="34" charset="-34"/>
              </a:rPr>
              <a:t>เป็นผ้าไหมที่ผลิตด้วยภูมิปัญญาไทยแบบประยุกต์ ใช้เทคโนโลยีการผลิตเข้ากับสมัยนิยมและเชิงธุรกิจ โดยใช้เส้นไหมแท้เป็นเส้นพุ่งและเส้นยืน ทอด้วย</a:t>
            </a:r>
            <a:b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itchFamily="34" charset="-34"/>
                <a:ea typeface="+mn-ea"/>
                <a:cs typeface="TH SarabunPSK" pitchFamily="34" charset="-34"/>
              </a:rPr>
            </a:br>
            <a: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itchFamily="34" charset="-34"/>
                <a:ea typeface="+mn-ea"/>
                <a:cs typeface="TH SarabunPSK" pitchFamily="34" charset="-34"/>
              </a:rPr>
              <a:t>กี่แบบใดก็ได้</a:t>
            </a:r>
            <a:endParaRPr kumimoji="0" lang="th-TH" sz="16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itchFamily="34" charset="-34"/>
              <a:ea typeface="+mn-ea"/>
              <a:cs typeface="TH SarabunPSK" pitchFamily="34" charset="-34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itchFamily="34" charset="-34"/>
                <a:ea typeface="+mn-ea"/>
                <a:cs typeface="TH SarabunPSK" pitchFamily="34" charset="-34"/>
              </a:rPr>
              <a:t>  4. </a:t>
            </a:r>
            <a: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itchFamily="34" charset="-34"/>
                <a:ea typeface="+mn-ea"/>
                <a:cs typeface="TH SarabunPSK" pitchFamily="34" charset="-34"/>
              </a:rPr>
              <a:t>นกยูงสีเขียว (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itchFamily="34" charset="-34"/>
                <a:ea typeface="+mn-ea"/>
                <a:cs typeface="TH SarabunPSK" pitchFamily="34" charset="-34"/>
              </a:rPr>
              <a:t>Thai Silk Blend) </a:t>
            </a:r>
            <a: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itchFamily="34" charset="-34"/>
                <a:ea typeface="+mn-ea"/>
                <a:cs typeface="TH SarabunPSK" pitchFamily="34" charset="-34"/>
              </a:rPr>
              <a:t>เป็นผ้าไหมที่ผลิตด้วยกระบวนการผลิตและเทคโนโลยีสมัยใหม่ ผสมผสานกับภูมิปัญญาไทย ในด้านลวดลายและสีสันระหว่างเส้นไหมแท้กับ</a:t>
            </a:r>
            <a:b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itchFamily="34" charset="-34"/>
                <a:ea typeface="+mn-ea"/>
                <a:cs typeface="TH SarabunPSK" pitchFamily="34" charset="-34"/>
              </a:rPr>
            </a:br>
            <a:r>
              <a:rPr kumimoji="0" lang="th-TH" sz="1600" b="0" i="0" u="none" strike="noStrike" kern="0" cap="none" spc="-1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itchFamily="34" charset="-34"/>
                <a:ea typeface="+mn-ea"/>
                <a:cs typeface="TH SarabunPSK" pitchFamily="34" charset="-34"/>
              </a:rPr>
              <a:t>เส้นใยอื่นจากธรรมชาติ หรือเส้นสังเคราะห์รูปแบบต่างๆ ตามวัตถุประสงค์การใช้งานหรือตามความต้องการของผู้บริโภค แต่จะใช้เส้นไหมแท้เป็นส่วนประกอบหลัก ขณะที่ใช้เส้นใยอื่นๆ</a:t>
            </a:r>
            <a: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itchFamily="34" charset="-34"/>
                <a:ea typeface="+mn-ea"/>
                <a:cs typeface="TH SarabunPSK" pitchFamily="34" charset="-34"/>
              </a:rPr>
              <a:t> เป็นส่วนประกอบรอง โดยระบุส่วนประกอบให้เห็นเป็นเปอร์เซ็นต์อย่างชัดเจน และผ้านั้นจะทอด้วยกี่แบบใดก็ได้</a:t>
            </a:r>
            <a:endParaRPr kumimoji="0" lang="th-TH" sz="16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  <a:p>
            <a:pPr marL="804863" marR="0" lvl="0" indent="-804863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itchFamily="34" charset="-34"/>
                <a:ea typeface="Tahoma" pitchFamily="34" charset="0"/>
                <a:cs typeface="TH SarabunPSK" pitchFamily="34" charset="-34"/>
              </a:rPr>
              <a:t>วิธีการคำนวณ </a:t>
            </a:r>
            <a:r>
              <a:rPr kumimoji="0" lang="en-US" sz="16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itchFamily="34" charset="-34"/>
                <a:ea typeface="Tahoma" pitchFamily="34" charset="0"/>
                <a:cs typeface="TH SarabunPSK" pitchFamily="34" charset="-34"/>
              </a:rPr>
              <a:t>: </a:t>
            </a:r>
            <a: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itchFamily="34" charset="-34"/>
                <a:ea typeface="Tahoma" panose="020B0604030504040204" pitchFamily="34" charset="0"/>
                <a:cs typeface="TH SarabunPSK" pitchFamily="34" charset="-34"/>
                <a:sym typeface="Wingdings 2"/>
              </a:rPr>
              <a:t>((มูลค่าของสินค้าปีปัจจุบัน – มูลค่าของสินค้าปีที่ผ่านมา) / มูลค่าของสินค้าปีที่ผ่านมา)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itchFamily="34" charset="-34"/>
                <a:ea typeface="Tahoma" panose="020B0604030504040204" pitchFamily="34" charset="0"/>
                <a:cs typeface="TH SarabunPSK" pitchFamily="34" charset="-34"/>
                <a:sym typeface="Wingdings 2"/>
              </a:rPr>
              <a:t>x 100</a:t>
            </a:r>
            <a:r>
              <a:rPr kumimoji="0" lang="th-TH" sz="1600" b="0" i="0" u="none" strike="noStrike" kern="0" cap="none" spc="0" normalizeH="0" baseline="0" noProof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TH SarabunPSK" pitchFamily="34" charset="-34"/>
                <a:ea typeface="Tahoma" pitchFamily="34" charset="0"/>
                <a:cs typeface="TH SarabunPSK" pitchFamily="34" charset="-34"/>
              </a:rPr>
              <a:t> </a:t>
            </a:r>
            <a:endParaRPr kumimoji="0" lang="th-TH" sz="1600" b="0" i="0" u="none" strike="noStrike" kern="0" cap="none" spc="0" normalizeH="0" baseline="0" noProof="0">
              <a:ln>
                <a:noFill/>
              </a:ln>
              <a:solidFill>
                <a:prstClr val="white">
                  <a:lumMod val="50000"/>
                </a:prstClr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  <a:p>
            <a:pPr marL="804863" marR="0" lvl="0" indent="-804863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แหล่งที่มาของข้อมูล</a:t>
            </a:r>
            <a:r>
              <a:rPr kumimoji="0" lang="th-TH" sz="16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6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sz="16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ระบบให้บริการด้านหม่อนไหม </a:t>
            </a:r>
            <a:r>
              <a:rPr kumimoji="0" lang="en-US" sz="16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6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การรับรองมาตรฐานผลิตภัณฑ์ผ้าไหมไทย (ตรานกยูงพระราชทาน) </a:t>
            </a:r>
            <a:endParaRPr kumimoji="0" lang="en-US" sz="16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85" name="Rectangle 20">
            <a:extLst>
              <a:ext uri="{FF2B5EF4-FFF2-40B4-BE49-F238E27FC236}">
                <a16:creationId xmlns:a16="http://schemas.microsoft.com/office/drawing/2014/main" xmlns="" id="{3E0FF0AE-D480-D3BF-194B-9EC81E592162}"/>
              </a:ext>
            </a:extLst>
          </p:cNvPr>
          <p:cNvSpPr/>
          <p:nvPr/>
        </p:nvSpPr>
        <p:spPr>
          <a:xfrm>
            <a:off x="372456" y="4836819"/>
            <a:ext cx="615125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เป้าหมาย ปี </a:t>
            </a:r>
            <a:r>
              <a:rPr kumimoji="0" 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2569 </a:t>
            </a: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 </a:t>
            </a:r>
            <a:r>
              <a:rPr kumimoji="0" lang="th-TH" sz="1800" b="0" i="0" u="none" strike="noStrike" kern="1200" cap="none" spc="0" normalizeH="0" baseline="0" noProof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ร้อยละ</a:t>
            </a: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10</a:t>
            </a:r>
            <a:r>
              <a:rPr kumimoji="0" lang="th-TH" sz="1800" b="0" i="0" u="none" strike="noStrike" kern="1200" cap="none" spc="0" normalizeH="0" baseline="0" noProof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และ </a:t>
            </a:r>
            <a:r>
              <a:rPr kumimoji="0" lang="th-TH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เป้าหมายปี 2570</a:t>
            </a:r>
            <a:r>
              <a:rPr kumimoji="0" lang="th-TH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 </a:t>
            </a:r>
            <a:r>
              <a:rPr kumimoji="0" lang="th-TH" sz="1800" b="0" i="0" u="none" strike="noStrike" kern="1200" cap="none" spc="0" normalizeH="0" baseline="0" noProof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ร้อยละ  </a:t>
            </a: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10</a:t>
            </a:r>
          </a:p>
        </p:txBody>
      </p:sp>
      <p:sp>
        <p:nvSpPr>
          <p:cNvPr id="86" name="Rectangle 41">
            <a:extLst>
              <a:ext uri="{FF2B5EF4-FFF2-40B4-BE49-F238E27FC236}">
                <a16:creationId xmlns:a16="http://schemas.microsoft.com/office/drawing/2014/main" xmlns="" id="{2C100615-9B87-47C6-91F8-E6FAD63F4103}"/>
              </a:ext>
            </a:extLst>
          </p:cNvPr>
          <p:cNvSpPr/>
          <p:nvPr/>
        </p:nvSpPr>
        <p:spPr>
          <a:xfrm>
            <a:off x="5053430" y="6016586"/>
            <a:ext cx="4561299" cy="27058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anchor="ctr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หมายเหตุ</a:t>
            </a:r>
            <a:r>
              <a:rPr kumimoji="0" lang="th-TH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* ค่าเป้าหมายจากแผนปฏิบัติราชการ ระยะ 5 ปี (2566 – 2570) กรมหม่อนไหม</a:t>
            </a: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graphicFrame>
        <p:nvGraphicFramePr>
          <p:cNvPr id="87" name="ตาราง 8">
            <a:extLst>
              <a:ext uri="{FF2B5EF4-FFF2-40B4-BE49-F238E27FC236}">
                <a16:creationId xmlns:a16="http://schemas.microsoft.com/office/drawing/2014/main" xmlns="" id="{4D52D79A-A50E-BF24-8A06-C07B3EBCB25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14248650"/>
              </p:ext>
            </p:extLst>
          </p:nvPr>
        </p:nvGraphicFramePr>
        <p:xfrm>
          <a:off x="63063" y="5226022"/>
          <a:ext cx="9540000" cy="756000"/>
        </p:xfrm>
        <a:graphic>
          <a:graphicData uri="http://schemas.openxmlformats.org/drawingml/2006/table">
            <a:tbl>
              <a:tblPr/>
              <a:tblGrid>
                <a:gridCol w="2610000">
                  <a:extLst>
                    <a:ext uri="{9D8B030D-6E8A-4147-A177-3AD203B41FA5}">
                      <a16:colId xmlns:a16="http://schemas.microsoft.com/office/drawing/2014/main" xmlns="" val="2960917874"/>
                    </a:ext>
                  </a:extLst>
                </a:gridCol>
                <a:gridCol w="666000">
                  <a:extLst>
                    <a:ext uri="{9D8B030D-6E8A-4147-A177-3AD203B41FA5}">
                      <a16:colId xmlns:a16="http://schemas.microsoft.com/office/drawing/2014/main" xmlns="" val="2133116500"/>
                    </a:ext>
                  </a:extLst>
                </a:gridCol>
                <a:gridCol w="666000">
                  <a:extLst>
                    <a:ext uri="{9D8B030D-6E8A-4147-A177-3AD203B41FA5}">
                      <a16:colId xmlns:a16="http://schemas.microsoft.com/office/drawing/2014/main" xmlns="" val="1739971093"/>
                    </a:ext>
                  </a:extLst>
                </a:gridCol>
                <a:gridCol w="666000">
                  <a:extLst>
                    <a:ext uri="{9D8B030D-6E8A-4147-A177-3AD203B41FA5}">
                      <a16:colId xmlns:a16="http://schemas.microsoft.com/office/drawing/2014/main" xmlns="" val="523957471"/>
                    </a:ext>
                  </a:extLst>
                </a:gridCol>
                <a:gridCol w="666000">
                  <a:extLst>
                    <a:ext uri="{9D8B030D-6E8A-4147-A177-3AD203B41FA5}">
                      <a16:colId xmlns:a16="http://schemas.microsoft.com/office/drawing/2014/main" xmlns="" val="3084126479"/>
                    </a:ext>
                  </a:extLst>
                </a:gridCol>
                <a:gridCol w="666000">
                  <a:extLst>
                    <a:ext uri="{9D8B030D-6E8A-4147-A177-3AD203B41FA5}">
                      <a16:colId xmlns:a16="http://schemas.microsoft.com/office/drawing/2014/main" xmlns="" val="284422190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xmlns="" val="20009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xmlns="" val="20010"/>
                    </a:ext>
                  </a:extLst>
                </a:gridCol>
              </a:tblGrid>
              <a:tr h="252000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5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ข้อมูลพื้นฐาน (</a:t>
                      </a:r>
                      <a:r>
                        <a:rPr lang="en-US" sz="15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Base</a:t>
                      </a:r>
                      <a:r>
                        <a:rPr lang="th-TH" sz="15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5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Line</a:t>
                      </a:r>
                      <a:r>
                        <a:rPr lang="th-TH" sz="15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DDC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5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ปี 2564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AA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5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ปี 2565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AA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5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ปี 2566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AA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5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ปี 2567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5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ปี 2568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 gridSpan="5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5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ค่าเป้าหมาย</a:t>
                      </a:r>
                      <a:r>
                        <a:rPr lang="th-TH" sz="1500" b="1" i="0" u="none" strike="noStrike" baseline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2566 – 2570 (ถ้ามี)</a:t>
                      </a:r>
                      <a:endParaRPr lang="th-TH" sz="15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6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6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6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6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510978393"/>
                  </a:ext>
                </a:extLst>
              </a:tr>
              <a:tr h="252000">
                <a:tc>
                  <a:txBody>
                    <a:bodyPr/>
                    <a:lstStyle/>
                    <a:p>
                      <a:pPr algn="l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อัตราการขยายตัว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5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136.99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5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34.15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5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6.73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9.53</a:t>
                      </a:r>
                      <a:endParaRPr lang="en-US" sz="15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500" dirty="0" smtClean="0">
                          <a:solidFill>
                            <a:srgbClr val="0000FF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10.55</a:t>
                      </a:r>
                      <a:endParaRPr lang="th-TH" sz="1500" dirty="0">
                        <a:solidFill>
                          <a:srgbClr val="0000FF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5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ปี </a:t>
                      </a:r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</a:t>
                      </a:r>
                      <a:endParaRPr lang="en-US" sz="15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5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ปี </a:t>
                      </a:r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2567</a:t>
                      </a:r>
                      <a:endParaRPr lang="en-US" sz="15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5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ปี </a:t>
                      </a:r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2568</a:t>
                      </a:r>
                      <a:endParaRPr lang="en-US" sz="15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5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ปี </a:t>
                      </a:r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2569</a:t>
                      </a:r>
                      <a:endParaRPr lang="en-US" sz="15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ปี 2570</a:t>
                      </a:r>
                      <a:endParaRPr lang="en-US" sz="15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111937511"/>
                  </a:ext>
                </a:extLst>
              </a:tr>
              <a:tr h="252000">
                <a:tc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มูลค่าสินค้าผ้าไหมนกยูงพระราชทาน (ล้านบาท)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5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410.00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5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550.00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5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587.03</a:t>
                      </a:r>
                      <a:endParaRPr lang="en-US" sz="15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642.97</a:t>
                      </a:r>
                      <a:endParaRPr lang="en-US" sz="15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500" dirty="0" smtClean="0">
                          <a:solidFill>
                            <a:srgbClr val="0000FF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710.80</a:t>
                      </a:r>
                      <a:endParaRPr lang="th-TH" sz="1500" dirty="0">
                        <a:solidFill>
                          <a:srgbClr val="0000FF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 4</a:t>
                      </a:r>
                      <a:endParaRPr lang="en-US" sz="15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</a:t>
                      </a:r>
                      <a:r>
                        <a:rPr lang="th-TH" sz="1500" b="0" i="0" u="none" strike="noStrike" baseline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4</a:t>
                      </a:r>
                      <a:endParaRPr lang="en-US" sz="15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5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 10</a:t>
                      </a:r>
                      <a:endParaRPr lang="en-US" sz="15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500" b="0" i="0" u="none" strike="noStrike">
                          <a:solidFill>
                            <a:srgbClr val="C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 10</a:t>
                      </a:r>
                      <a:endParaRPr lang="en-US" sz="1500" b="0" i="0" u="none" strike="noStrike">
                        <a:solidFill>
                          <a:srgbClr val="C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5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 10</a:t>
                      </a:r>
                      <a:endParaRPr lang="en-US" sz="15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278890157"/>
                  </a:ext>
                </a:extLst>
              </a:tr>
            </a:tbl>
          </a:graphicData>
        </a:graphic>
      </p:graphicFrame>
      <p:grpSp>
        <p:nvGrpSpPr>
          <p:cNvPr id="4" name="กลุ่ม 4">
            <a:extLst>
              <a:ext uri="{FF2B5EF4-FFF2-40B4-BE49-F238E27FC236}">
                <a16:creationId xmlns:a16="http://schemas.microsoft.com/office/drawing/2014/main" xmlns="" id="{8FC906CA-C84E-39CA-C917-2EC76392CBCD}"/>
              </a:ext>
            </a:extLst>
          </p:cNvPr>
          <p:cNvGrpSpPr>
            <a:grpSpLocks/>
          </p:cNvGrpSpPr>
          <p:nvPr/>
        </p:nvGrpSpPr>
        <p:grpSpPr bwMode="auto">
          <a:xfrm>
            <a:off x="7756880" y="484383"/>
            <a:ext cx="1141178" cy="710467"/>
            <a:chOff x="7094185" y="1707729"/>
            <a:chExt cx="1164188" cy="613365"/>
          </a:xfrm>
        </p:grpSpPr>
        <p:pic>
          <p:nvPicPr>
            <p:cNvPr id="5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xmlns="" id="{46B71B37-F18B-E425-75CC-BBA08B19DD3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7286862" y="1707729"/>
              <a:ext cx="742574" cy="613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" name="TextBox 2">
              <a:extLst>
                <a:ext uri="{FF2B5EF4-FFF2-40B4-BE49-F238E27FC236}">
                  <a16:creationId xmlns:a16="http://schemas.microsoft.com/office/drawing/2014/main" xmlns="" id="{1CAB7FE7-9250-0264-7220-B9E3F2A69D7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094185" y="1811512"/>
              <a:ext cx="1164188" cy="5048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altLang="th-TH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ngsana New" panose="02020603050405020304" pitchFamily="18" charset="-34"/>
                  <a:ea typeface="Tahoma" panose="020B0604030504040204" pitchFamily="34" charset="0"/>
                  <a:cs typeface="Angsana New" panose="02020603050405020304" pitchFamily="18" charset="-34"/>
                </a:rPr>
                <a:t>น้ำหนัก</a:t>
              </a:r>
              <a:endParaRPr kumimoji="0" lang="en-US" alt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Tahoma" panose="020B0604030504040204" pitchFamily="34" charset="0"/>
                <a:cs typeface="Angsana New" panose="02020603050405020304" pitchFamily="18" charset="-34"/>
              </a:endParaRPr>
            </a:p>
            <a:p>
              <a:pPr marL="0" marR="0" lvl="0" indent="0" algn="ctr" defTabSz="914400" rtl="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ngsana New" panose="02020603050405020304" pitchFamily="18" charset="-34"/>
                  <a:ea typeface="Tahoma" panose="020B0604030504040204" pitchFamily="34" charset="0"/>
                  <a:cs typeface="Angsana New" panose="02020603050405020304" pitchFamily="18" charset="-34"/>
                </a:rPr>
                <a:t>15</a:t>
              </a:r>
              <a:endPara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Tahoma" panose="020B0604030504040204" pitchFamily="34" charset="0"/>
                <a:cs typeface="Angsana New" panose="02020603050405020304" pitchFamily="18" charset="-34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0884579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xmlns="" id="{0322E77F-7053-EDFB-C16D-ADA269D99911}"/>
              </a:ext>
            </a:extLst>
          </p:cNvPr>
          <p:cNvGrpSpPr/>
          <p:nvPr/>
        </p:nvGrpSpPr>
        <p:grpSpPr>
          <a:xfrm>
            <a:off x="-11874" y="-8326"/>
            <a:ext cx="12215748" cy="594744"/>
            <a:chOff x="23748" y="26478"/>
            <a:chExt cx="12192000" cy="569333"/>
          </a:xfrm>
        </p:grpSpPr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xmlns="" id="{AE6B1A9A-8385-1999-D6FE-012E9F028E05}"/>
                </a:ext>
              </a:extLst>
            </p:cNvPr>
            <p:cNvGrpSpPr/>
            <p:nvPr/>
          </p:nvGrpSpPr>
          <p:grpSpPr>
            <a:xfrm>
              <a:off x="23748" y="26478"/>
              <a:ext cx="12192000" cy="569333"/>
              <a:chOff x="-38364" y="573594"/>
              <a:chExt cx="12192000" cy="569333"/>
            </a:xfrm>
          </p:grpSpPr>
          <p:sp>
            <p:nvSpPr>
              <p:cNvPr id="18" name="Rectangle 17">
                <a:extLst>
                  <a:ext uri="{FF2B5EF4-FFF2-40B4-BE49-F238E27FC236}">
                    <a16:creationId xmlns:a16="http://schemas.microsoft.com/office/drawing/2014/main" xmlns="" id="{3D1F4C26-C507-4A4F-C43B-FC6BCDB5565F}"/>
                  </a:ext>
                </a:extLst>
              </p:cNvPr>
              <p:cNvSpPr/>
              <p:nvPr/>
            </p:nvSpPr>
            <p:spPr>
              <a:xfrm>
                <a:off x="-38364" y="573594"/>
                <a:ext cx="12192000" cy="557396"/>
              </a:xfrm>
              <a:prstGeom prst="rect">
                <a:avLst/>
              </a:prstGeom>
              <a:solidFill>
                <a:srgbClr val="00206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19" name="TextBox 20">
                <a:extLst>
                  <a:ext uri="{FF2B5EF4-FFF2-40B4-BE49-F238E27FC236}">
                    <a16:creationId xmlns:a16="http://schemas.microsoft.com/office/drawing/2014/main" xmlns="" id="{984C96A1-7780-70BB-CE3F-087501A0FC25}"/>
                  </a:ext>
                </a:extLst>
              </p:cNvPr>
              <p:cNvSpPr txBox="1"/>
              <p:nvPr/>
            </p:nvSpPr>
            <p:spPr>
              <a:xfrm>
                <a:off x="-34190" y="607566"/>
                <a:ext cx="7197911" cy="5353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ts val="18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h-TH" sz="2000" b="1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ตัวชี้วัด กรมหม่อนไหม</a:t>
                </a:r>
              </a:p>
              <a:p>
                <a:pPr marL="0" marR="0" lvl="0" indent="0" algn="l" defTabSz="914400" rtl="0" eaLnBrk="1" fontAlgn="auto" latinLnBrk="0" hangingPunct="1">
                  <a:lnSpc>
                    <a:spcPts val="18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h-TH" sz="1800" b="1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ตามมาตรการปรับปรุงประสิทธิภาพในการปฏิบัติราชการ ประจำปีงบประมาณ พ.ศ. </a:t>
                </a:r>
                <a:r>
                  <a:rPr kumimoji="0" lang="en-US" sz="1800" b="1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2569 – 2570 </a:t>
                </a:r>
                <a:endParaRPr kumimoji="0" lang="th-TH" sz="1800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endParaRPr>
              </a:p>
            </p:txBody>
          </p:sp>
        </p:grp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xmlns="" id="{D61AFC97-F8EA-234F-F8CB-723A584DD093}"/>
                </a:ext>
              </a:extLst>
            </p:cNvPr>
            <p:cNvSpPr txBox="1"/>
            <p:nvPr/>
          </p:nvSpPr>
          <p:spPr>
            <a:xfrm>
              <a:off x="7314373" y="130878"/>
              <a:ext cx="4746071" cy="353552"/>
            </a:xfrm>
            <a:prstGeom prst="rect">
              <a:avLst/>
            </a:prstGeom>
            <a:solidFill>
              <a:schemeClr val="accent2"/>
            </a:solidFill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800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รายละเอียดตัวชี้วัด </a:t>
              </a:r>
              <a:r>
                <a:rPr kumimoji="0" lang="en-US" sz="1800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Joint KPIs</a:t>
              </a:r>
              <a:r>
                <a:rPr kumimoji="0" lang="th-TH" sz="1800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 </a:t>
              </a:r>
              <a:r>
                <a:rPr kumimoji="0" lang="en-US" sz="1800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: Agenda 3 </a:t>
              </a:r>
              <a:r>
                <a:rPr kumimoji="0" lang="th-TH" sz="1800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รายได้จากการท่องเที่ยว</a:t>
              </a:r>
              <a:endParaRPr kumimoji="0" lang="th-TH" sz="16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</p:grpSp>
      <p:sp>
        <p:nvSpPr>
          <p:cNvPr id="54" name="Google Shape;253;p8">
            <a:extLst>
              <a:ext uri="{FF2B5EF4-FFF2-40B4-BE49-F238E27FC236}">
                <a16:creationId xmlns:a16="http://schemas.microsoft.com/office/drawing/2014/main" xmlns="" id="{DF015813-D467-7DB1-426B-EE416DFA9721}"/>
              </a:ext>
            </a:extLst>
          </p:cNvPr>
          <p:cNvSpPr/>
          <p:nvPr/>
        </p:nvSpPr>
        <p:spPr>
          <a:xfrm>
            <a:off x="0" y="6594225"/>
            <a:ext cx="9973340" cy="26464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Sarabun"/>
              <a:buNone/>
              <a:tabLst>
                <a:tab pos="631825" algn="l"/>
              </a:tabLst>
              <a:defRPr/>
            </a:pPr>
            <a:r>
              <a:rPr kumimoji="0" lang="th-TH" sz="14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แหล่งอ้างอิง </a:t>
            </a:r>
            <a:r>
              <a:rPr kumimoji="0" lang="th-TH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	-</a:t>
            </a:r>
            <a:endParaRPr kumimoji="0" sz="14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Sarabun"/>
              <a:cs typeface="TH SarabunPSK" panose="020B0500040200020003" pitchFamily="34" charset="-34"/>
              <a:sym typeface="Sarabun"/>
            </a:endParaRPr>
          </a:p>
        </p:txBody>
      </p:sp>
      <p:graphicFrame>
        <p:nvGraphicFramePr>
          <p:cNvPr id="63" name="Table 11">
            <a:extLst>
              <a:ext uri="{FF2B5EF4-FFF2-40B4-BE49-F238E27FC236}">
                <a16:creationId xmlns:a16="http://schemas.microsoft.com/office/drawing/2014/main" xmlns="" id="{2EB61525-5F13-46F7-7D29-CB6704A209D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29551290"/>
              </p:ext>
            </p:extLst>
          </p:nvPr>
        </p:nvGraphicFramePr>
        <p:xfrm>
          <a:off x="109435" y="891072"/>
          <a:ext cx="9447465" cy="1167427"/>
        </p:xfrm>
        <a:graphic>
          <a:graphicData uri="http://schemas.openxmlformats.org/drawingml/2006/table">
            <a:tbl>
              <a:tblPr firstRow="1" bandRow="1"/>
              <a:tblGrid>
                <a:gridCol w="2932039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618633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896793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257977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เกณฑ์การประเมินปี</a:t>
                      </a:r>
                      <a:r>
                        <a:rPr lang="en-US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2569 </a:t>
                      </a:r>
                      <a:r>
                        <a:rPr lang="th-TH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รอบที่ 1 </a:t>
                      </a:r>
                      <a:r>
                        <a:rPr lang="en-US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(6 </a:t>
                      </a:r>
                      <a:r>
                        <a:rPr lang="th-TH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600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83127" marR="83127" marT="43717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9719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6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6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520068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5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แผนปฏิบัติงานขับเคลื่อนการเพิ่มมูลค่าสินค้าผ้าไหมไทย </a:t>
                      </a:r>
                      <a:br>
                        <a:rPr kumimoji="0" lang="th-TH" sz="15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</a:br>
                      <a:r>
                        <a:rPr kumimoji="0" lang="th-TH" sz="15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ตรานกยูงพระราชทาน</a:t>
                      </a:r>
                      <a:endParaRPr lang="th-TH" sz="15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7" marR="91437" marT="45698" marB="4569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5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รายงานการขับเคลื่อนงานตามแผนงานโครงการ /แผนปฏิบัติการ สินค้าผ้าไหมไทยตรานกยูงพระราชทาน รอบ 6 เดือน</a:t>
                      </a:r>
                    </a:p>
                  </a:txBody>
                  <a:tcPr marL="91437" marR="91437" marT="45698" marB="4569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5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รายงานการติดตามความก้าวหน้าการปฏิบัติงาน</a:t>
                      </a:r>
                      <a:br>
                        <a:rPr kumimoji="0" lang="th-TH" sz="15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</a:br>
                      <a:r>
                        <a:rPr kumimoji="0" lang="th-TH" sz="15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ตามแผน รอบ 6 เดือน และข้อเสนอแนะ</a:t>
                      </a:r>
                      <a:endParaRPr lang="th-TH" sz="15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7" marR="91437" marT="45698" marB="4569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</a:tbl>
          </a:graphicData>
        </a:graphic>
      </p:graphicFrame>
      <p:graphicFrame>
        <p:nvGraphicFramePr>
          <p:cNvPr id="75" name="Table 11">
            <a:extLst>
              <a:ext uri="{FF2B5EF4-FFF2-40B4-BE49-F238E27FC236}">
                <a16:creationId xmlns:a16="http://schemas.microsoft.com/office/drawing/2014/main" xmlns="" id="{2DBA654D-22D7-816A-9ED3-3B711C8CEA8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6406404"/>
              </p:ext>
            </p:extLst>
          </p:nvPr>
        </p:nvGraphicFramePr>
        <p:xfrm>
          <a:off x="109433" y="2093178"/>
          <a:ext cx="9447466" cy="1123657"/>
        </p:xfrm>
        <a:graphic>
          <a:graphicData uri="http://schemas.openxmlformats.org/drawingml/2006/table">
            <a:tbl>
              <a:tblPr firstRow="1" bandRow="1"/>
              <a:tblGrid>
                <a:gridCol w="1716907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2125557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425152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17985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231420">
                <a:tc gridSpan="4"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เกณฑ์การประเมินปี</a:t>
                      </a:r>
                      <a:r>
                        <a:rPr lang="en-US" sz="16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25</a:t>
                      </a:r>
                      <a:r>
                        <a:rPr lang="th-TH" sz="16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69</a:t>
                      </a:r>
                      <a:r>
                        <a:rPr lang="th-TH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6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 2 </a:t>
                      </a:r>
                      <a:r>
                        <a:rPr lang="en-US" sz="16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lang="th-TH" sz="16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12</a:t>
                      </a:r>
                      <a:r>
                        <a:rPr lang="en-US" sz="16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6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6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6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600" b="1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83127" marR="83127" marT="43717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600" kern="1200" noProof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83127" marR="83127" marT="43717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78606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600" b="1" kern="120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6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6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66246"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500" b="1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ผลการดำเนินงานดีขึ้น</a:t>
                      </a:r>
                      <a:r>
                        <a:rPr lang="th-TH" sz="1500" b="1" dirty="0" smtClean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เรื่อยๆ</a:t>
                      </a:r>
                      <a:endParaRPr kumimoji="0" lang="th-TH" sz="15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27047" marR="5725" marT="762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500" dirty="0" smtClean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</a:t>
                      </a:r>
                      <a:r>
                        <a:rPr lang="th-TH" sz="1500" baseline="0" dirty="0" smtClean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500" dirty="0" smtClean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8.94</a:t>
                      </a:r>
                    </a:p>
                    <a:p>
                      <a:pPr algn="ctr" rtl="0" font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500" dirty="0" smtClean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(ผล</a:t>
                      </a:r>
                      <a:r>
                        <a:rPr lang="th-TH" sz="15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การดำเนินงาน</a:t>
                      </a:r>
                      <a:r>
                        <a:rPr lang="th-TH" sz="1500" dirty="0" smtClean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เฉลี่ย</a:t>
                      </a:r>
                      <a:r>
                        <a:rPr lang="th-TH" sz="1500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500" dirty="0" smtClean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 </a:t>
                      </a:r>
                      <a:r>
                        <a:rPr lang="th-TH" sz="15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ปี </a:t>
                      </a:r>
                      <a:r>
                        <a:rPr lang="th-TH" sz="1500" dirty="0" smtClean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ย้อนหลัง</a:t>
                      </a:r>
                      <a:r>
                        <a:rPr lang="th-TH" sz="1500" baseline="0" dirty="0" smtClean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)</a:t>
                      </a:r>
                      <a:endParaRPr lang="en-GB" sz="15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500" dirty="0" smtClean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 10.55</a:t>
                      </a:r>
                    </a:p>
                    <a:p>
                      <a:pPr algn="ctr" rtl="0" font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500" dirty="0" smtClean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(ผล</a:t>
                      </a:r>
                      <a:r>
                        <a:rPr lang="th-TH" sz="15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การดำเนินงานที่ดีที่สุด </a:t>
                      </a:r>
                      <a:r>
                        <a:rPr lang="th-TH" sz="1500" dirty="0" smtClean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 </a:t>
                      </a:r>
                      <a:r>
                        <a:rPr lang="th-TH" sz="15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ปีย้อนหลัง) </a:t>
                      </a:r>
                      <a:endParaRPr lang="th-TH" sz="1500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500" dirty="0" smtClean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 12.46</a:t>
                      </a:r>
                    </a:p>
                    <a:p>
                      <a:pPr algn="ctr" rtl="0" font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500" dirty="0" smtClean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(ผล</a:t>
                      </a:r>
                      <a:r>
                        <a:rPr lang="th-TH" sz="15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การดำเนินงานที่ดี</a:t>
                      </a:r>
                      <a:r>
                        <a:rPr lang="th-TH" sz="1500" dirty="0" smtClean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ที่สุด 3 </a:t>
                      </a:r>
                      <a:r>
                        <a:rPr lang="th-TH" sz="15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ปี</a:t>
                      </a:r>
                      <a:r>
                        <a:rPr lang="th-TH" sz="1500" dirty="0" smtClean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ย้อนหลัง </a:t>
                      </a:r>
                      <a:r>
                        <a:rPr lang="th-TH" sz="15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+ </a:t>
                      </a:r>
                      <a:r>
                        <a:rPr lang="en-US" sz="1500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Interval </a:t>
                      </a:r>
                      <a:r>
                        <a:rPr lang="th-TH" sz="1500" baseline="0" dirty="0" smtClean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(1.61))</a:t>
                      </a:r>
                      <a:endParaRPr lang="th-TH" sz="15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</a:tbl>
          </a:graphicData>
        </a:graphic>
      </p:graphicFrame>
      <p:graphicFrame>
        <p:nvGraphicFramePr>
          <p:cNvPr id="76" name="Table 11">
            <a:extLst>
              <a:ext uri="{FF2B5EF4-FFF2-40B4-BE49-F238E27FC236}">
                <a16:creationId xmlns:a16="http://schemas.microsoft.com/office/drawing/2014/main" xmlns="" id="{2EB61525-5F13-46F7-7D29-CB6704A209D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96105355"/>
              </p:ext>
            </p:extLst>
          </p:nvPr>
        </p:nvGraphicFramePr>
        <p:xfrm>
          <a:off x="109433" y="3384213"/>
          <a:ext cx="9447467" cy="1167427"/>
        </p:xfrm>
        <a:graphic>
          <a:graphicData uri="http://schemas.openxmlformats.org/drawingml/2006/table">
            <a:tbl>
              <a:tblPr firstRow="1" bandRow="1"/>
              <a:tblGrid>
                <a:gridCol w="305516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614208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778095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231420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เกณฑ์การประเมินปี</a:t>
                      </a:r>
                      <a:r>
                        <a:rPr lang="en-US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25</a:t>
                      </a:r>
                      <a:r>
                        <a:rPr lang="th-TH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70</a:t>
                      </a:r>
                      <a:r>
                        <a:rPr lang="en-US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รอบที่ 1 </a:t>
                      </a:r>
                      <a:r>
                        <a:rPr lang="en-US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(6 </a:t>
                      </a:r>
                      <a:r>
                        <a:rPr lang="th-TH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600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83127" marR="83127" marT="43717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7860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91609" marR="91609" marT="43717" marB="43717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6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6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91609" marR="91609" marT="43717" marB="43717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91609" marR="91609" marT="43717" marB="43717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49711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5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แผนปฏิบัติงานขับเคลื่อนการเพิ่มมูลค่าสินค้าผ้าไหมไทย ตรานกยูงพระราชทาน</a:t>
                      </a:r>
                    </a:p>
                  </a:txBody>
                  <a:tcPr marL="68698" marR="68698" marT="45698" marB="45698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5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รายงานการขับเคลื่อนงานตามแผนงานโครงการ /แผนปฏิบัติการ สินค้าผ้าไหมไทยตรานกยูงพระราชทาน รอบ 6 เดือน</a:t>
                      </a:r>
                    </a:p>
                  </a:txBody>
                  <a:tcPr marL="68698" marR="68698" marT="45698" marB="45698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5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รายงานการติดตามความก้าวหน้าการปฏิบัติงาน</a:t>
                      </a:r>
                      <a:br>
                        <a:rPr lang="th-TH" sz="15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</a:br>
                      <a:r>
                        <a:rPr lang="th-TH" sz="15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ตามแผน รอบ 6 เดือน และข้อเสนอแนะ</a:t>
                      </a:r>
                    </a:p>
                  </a:txBody>
                  <a:tcPr marL="68698" marR="68698" marT="45698" marB="45698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</a:tbl>
          </a:graphicData>
        </a:graphic>
      </p:graphicFrame>
      <p:graphicFrame>
        <p:nvGraphicFramePr>
          <p:cNvPr id="77" name="Table 11">
            <a:extLst>
              <a:ext uri="{FF2B5EF4-FFF2-40B4-BE49-F238E27FC236}">
                <a16:creationId xmlns:a16="http://schemas.microsoft.com/office/drawing/2014/main" xmlns="" id="{2DBA654D-22D7-816A-9ED3-3B711C8CEA8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14679752"/>
              </p:ext>
            </p:extLst>
          </p:nvPr>
        </p:nvGraphicFramePr>
        <p:xfrm>
          <a:off x="123081" y="4591057"/>
          <a:ext cx="9457475" cy="1857083"/>
        </p:xfrm>
        <a:graphic>
          <a:graphicData uri="http://schemas.openxmlformats.org/drawingml/2006/table">
            <a:tbl>
              <a:tblPr firstRow="1" bandRow="1"/>
              <a:tblGrid>
                <a:gridCol w="1718726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2127808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588213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022728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231420">
                <a:tc gridSpan="4"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เกณฑ์การประเมินปี</a:t>
                      </a:r>
                      <a:r>
                        <a:rPr lang="en-US" sz="16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25</a:t>
                      </a:r>
                      <a:r>
                        <a:rPr lang="th-TH" sz="16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70 รอบ 2 </a:t>
                      </a:r>
                      <a:r>
                        <a:rPr lang="en-US" sz="16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lang="th-TH" sz="16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12</a:t>
                      </a:r>
                      <a:r>
                        <a:rPr lang="en-US" sz="16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6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6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6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600" b="1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83127" marR="83127" marT="43717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600" kern="1200" noProof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83127" marR="83127" marT="43717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78606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600" b="1" kern="120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6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6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66246"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500" b="1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ผลการดำเนินงานดีขึ้นเรื่อยๆ</a:t>
                      </a:r>
                    </a:p>
                    <a:p>
                      <a:pPr algn="ctr" rtl="0" fontAlgn="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kumimoji="0" lang="th-TH" sz="15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27047" marR="5725" marT="762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5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ผลการดำเนินงานเฉลี่ย</a:t>
                      </a:r>
                      <a:r>
                        <a:rPr lang="en-US" sz="15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5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/>
                      </a:r>
                      <a:br>
                        <a:rPr lang="th-TH" sz="15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5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(3 ปี ย้อนหลัง</a:t>
                      </a:r>
                      <a:r>
                        <a:rPr lang="th-TH" sz="1500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)</a:t>
                      </a:r>
                      <a:endParaRPr lang="en-GB" sz="15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5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ผลการดำเนินงานที่ดีที่สุด (3 ปีย้อนหลัง) </a:t>
                      </a:r>
                      <a:br>
                        <a:rPr lang="th-TH" sz="15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500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หรือ ค่าเป้าหมายตามแผน ปี </a:t>
                      </a:r>
                      <a:r>
                        <a:rPr lang="en-US" sz="1500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70</a:t>
                      </a:r>
                      <a:endParaRPr lang="th-TH" sz="1500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50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ผลการดำเนินงานที่ดีที่สุด (3 ปีย้อนหลัง) + </a:t>
                      </a:r>
                      <a:r>
                        <a:rPr lang="en-US" sz="1500" baseline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Interval </a:t>
                      </a:r>
                      <a:r>
                        <a:rPr lang="th-TH" sz="1500" baseline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/>
                      </a:r>
                      <a:br>
                        <a:rPr lang="th-TH" sz="1500" baseline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500" baseline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หรือ ค่าเป้าหมายตามแผน ปี </a:t>
                      </a:r>
                      <a:r>
                        <a:rPr lang="en-US" sz="1500" baseline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70</a:t>
                      </a:r>
                      <a:r>
                        <a:rPr lang="th-TH" sz="1500" baseline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+ </a:t>
                      </a:r>
                      <a:r>
                        <a:rPr lang="en-US" sz="1500" baseline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Interval</a:t>
                      </a:r>
                      <a:endParaRPr lang="th-TH" sz="150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466246">
                <a:tc>
                  <a:txBody>
                    <a:bodyPr/>
                    <a:lstStyle/>
                    <a:p>
                      <a:pPr algn="ctr" rtl="0" fontAlgn="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500" b="1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ผลการดำเนินงานขึ้นๆ</a:t>
                      </a:r>
                      <a:r>
                        <a:rPr lang="th-TH" sz="1500" b="1" baseline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ลงๆ</a:t>
                      </a:r>
                      <a:endParaRPr lang="th-TH" sz="1500" b="1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27047" marR="5725" marT="762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5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ผลการดำเนินงานที่ต่ำที่สุด</a:t>
                      </a:r>
                      <a:br>
                        <a:rPr lang="th-TH" sz="15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5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(3</a:t>
                      </a:r>
                      <a:r>
                        <a:rPr lang="th-TH" sz="1500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ปี ย้อนหลัง)</a:t>
                      </a:r>
                      <a:endParaRPr lang="th-TH" sz="15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5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ผลการดำเนินงานเฉลี่ย</a:t>
                      </a:r>
                      <a:r>
                        <a:rPr lang="en-US" sz="15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5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(3 ปี ย้อนหลัง</a:t>
                      </a:r>
                      <a:r>
                        <a:rPr lang="th-TH" sz="1500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)</a:t>
                      </a:r>
                      <a:br>
                        <a:rPr lang="th-TH" sz="1500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500" strike="noStrike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หรือ </a:t>
                      </a:r>
                      <a:r>
                        <a:rPr lang="th-TH" sz="1500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ค่าเป้าหมายตามแผน ปี </a:t>
                      </a:r>
                      <a:r>
                        <a:rPr lang="en-US" sz="1500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70</a:t>
                      </a:r>
                      <a:endParaRPr lang="th-TH" sz="1500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500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ผลการดำเนินงานที่ดีที่สุด </a:t>
                      </a:r>
                      <a:r>
                        <a:rPr lang="th-TH" sz="15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(3</a:t>
                      </a:r>
                      <a:r>
                        <a:rPr lang="th-TH" sz="1500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ปี ย้อนหลัง) หรือ</a:t>
                      </a:r>
                    </a:p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5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ผลการดำเนินงานเฉลี่ย (3</a:t>
                      </a:r>
                      <a:r>
                        <a:rPr lang="th-TH" sz="1500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ปี ย้อนหลัง) + </a:t>
                      </a:r>
                      <a:r>
                        <a:rPr lang="en-US" sz="1500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Interval </a:t>
                      </a:r>
                      <a:r>
                        <a:rPr lang="th-TH" sz="1500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/>
                      </a:r>
                      <a:br>
                        <a:rPr lang="th-TH" sz="1500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500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หรือ ค่าเป้าหมายตามแผน ปี </a:t>
                      </a:r>
                      <a:r>
                        <a:rPr lang="en-US" sz="1500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70</a:t>
                      </a:r>
                      <a:r>
                        <a:rPr lang="th-TH" sz="1500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+ </a:t>
                      </a:r>
                      <a:r>
                        <a:rPr lang="en-US" sz="1500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Interval</a:t>
                      </a:r>
                      <a:endParaRPr lang="th-TH" sz="15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</a:tbl>
          </a:graphicData>
        </a:graphic>
      </p:graphicFrame>
      <p:grpSp>
        <p:nvGrpSpPr>
          <p:cNvPr id="31" name="Group 9">
            <a:extLst>
              <a:ext uri="{FF2B5EF4-FFF2-40B4-BE49-F238E27FC236}">
                <a16:creationId xmlns:a16="http://schemas.microsoft.com/office/drawing/2014/main" xmlns="" id="{BA5787DC-9410-37C4-B559-12CF4E92519D}"/>
              </a:ext>
            </a:extLst>
          </p:cNvPr>
          <p:cNvGrpSpPr/>
          <p:nvPr/>
        </p:nvGrpSpPr>
        <p:grpSpPr>
          <a:xfrm>
            <a:off x="9692319" y="586811"/>
            <a:ext cx="2418211" cy="1708672"/>
            <a:chOff x="9692319" y="675128"/>
            <a:chExt cx="2418211" cy="1708672"/>
          </a:xfrm>
        </p:grpSpPr>
        <p:sp>
          <p:nvSpPr>
            <p:cNvPr id="32" name="Rectangle: Rounded Corners 37">
              <a:extLst>
                <a:ext uri="{FF2B5EF4-FFF2-40B4-BE49-F238E27FC236}">
                  <a16:creationId xmlns:a16="http://schemas.microsoft.com/office/drawing/2014/main" xmlns="" id="{16289B9F-6781-CB5E-017B-A15D8C7FBA60}"/>
                </a:ext>
              </a:extLst>
            </p:cNvPr>
            <p:cNvSpPr/>
            <p:nvPr/>
          </p:nvSpPr>
          <p:spPr>
            <a:xfrm>
              <a:off x="9692319" y="675128"/>
              <a:ext cx="2416323" cy="1708672"/>
            </a:xfrm>
            <a:prstGeom prst="roundRect">
              <a:avLst>
                <a:gd name="adj" fmla="val 12443"/>
              </a:avLst>
            </a:prstGeom>
            <a:solidFill>
              <a:srgbClr val="FFCC66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xmlns="" id="{953B35DA-F707-89D8-420F-C7578541F43E}"/>
                </a:ext>
              </a:extLst>
            </p:cNvPr>
            <p:cNvSpPr txBox="1"/>
            <p:nvPr/>
          </p:nvSpPr>
          <p:spPr>
            <a:xfrm>
              <a:off x="9692320" y="845579"/>
              <a:ext cx="2418210" cy="13788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800" b="1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 PSK"/>
                  <a:ea typeface="+mn-ea"/>
                  <a:cs typeface="TH SarabunPSK" panose="020B0500040200020003" pitchFamily="34" charset="-34"/>
                </a:rPr>
                <a:t>แผนแม่บทฯ และแผนแม่บทย่อยฯ ที่เกี่ยวข้อง</a:t>
              </a:r>
            </a:p>
            <a:p>
              <a:pPr marL="0" marR="0" lvl="0" indent="0" algn="l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600" b="1" i="0" u="none" strike="noStrike" kern="0" cap="none" spc="-2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แผนแม่บทฯ</a:t>
              </a:r>
              <a:r>
                <a:rPr kumimoji="0" lang="th-TH" sz="1600" b="0" i="0" u="none" strike="noStrike" kern="0" cap="none" spc="-2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 ประเด็น 5 การท่องเที่ยว</a:t>
              </a:r>
            </a:p>
            <a:p>
              <a:pPr marL="0" marR="0" lvl="0" indent="0" algn="l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600" b="1" i="0" u="none" strike="noStrike" kern="0" cap="none" spc="-2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แผนแม่บทย่อยฯ</a:t>
              </a:r>
              <a:r>
                <a:rPr kumimoji="0" lang="th-TH" sz="1600" b="0" i="0" u="none" strike="noStrike" kern="0" cap="none" spc="-2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 </a:t>
              </a:r>
            </a:p>
            <a:p>
              <a:pPr marL="0" marR="0" lvl="0" indent="0" algn="l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6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itchFamily="34" charset="-34"/>
                  <a:ea typeface="+mn-ea"/>
                  <a:cs typeface="TH SarabunPSK" pitchFamily="34" charset="-34"/>
                </a:rPr>
                <a:t>05.1 การท่องเที่ยวเชิงสร้างสรรค์และ</a:t>
              </a:r>
              <a:br>
                <a:rPr kumimoji="0" lang="th-TH" sz="16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itchFamily="34" charset="-34"/>
                  <a:ea typeface="+mn-ea"/>
                  <a:cs typeface="TH SarabunPSK" pitchFamily="34" charset="-34"/>
                </a:rPr>
              </a:br>
              <a:r>
                <a:rPr kumimoji="0" lang="th-TH" sz="16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itchFamily="34" charset="-34"/>
                  <a:ea typeface="+mn-ea"/>
                  <a:cs typeface="TH SarabunPSK" pitchFamily="34" charset="-34"/>
                </a:rPr>
                <a:t>       วัฒนธรรม (050101)</a:t>
              </a:r>
              <a:endParaRPr kumimoji="0" lang="th-TH" sz="1800" b="0" i="0" u="none" strike="noStrike" kern="0" cap="none" spc="-2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endParaRPr>
            </a:p>
          </p:txBody>
        </p:sp>
      </p:grpSp>
      <p:grpSp>
        <p:nvGrpSpPr>
          <p:cNvPr id="34" name="Group 13">
            <a:extLst>
              <a:ext uri="{FF2B5EF4-FFF2-40B4-BE49-F238E27FC236}">
                <a16:creationId xmlns:a16="http://schemas.microsoft.com/office/drawing/2014/main" xmlns="" id="{983F2426-EBBE-6DAB-ED25-8B1AF1D926E2}"/>
              </a:ext>
            </a:extLst>
          </p:cNvPr>
          <p:cNvGrpSpPr/>
          <p:nvPr/>
        </p:nvGrpSpPr>
        <p:grpSpPr>
          <a:xfrm>
            <a:off x="9775002" y="2340809"/>
            <a:ext cx="2310363" cy="766267"/>
            <a:chOff x="9772608" y="2530885"/>
            <a:chExt cx="2310363" cy="766267"/>
          </a:xfrm>
        </p:grpSpPr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xmlns="" id="{1A1B02B4-EACD-68AB-B3FD-7E5155F7D02F}"/>
                </a:ext>
              </a:extLst>
            </p:cNvPr>
            <p:cNvSpPr txBox="1"/>
            <p:nvPr/>
          </p:nvSpPr>
          <p:spPr>
            <a:xfrm>
              <a:off x="9772608" y="2530885"/>
              <a:ext cx="2310363" cy="766267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</p:spPr>
          <p:txBody>
            <a:bodyPr wrap="square">
              <a:noAutofit/>
            </a:bodyPr>
            <a:lstStyle>
              <a:defPPr>
                <a:defRPr lang="en-US"/>
              </a:defPPr>
              <a:lvl1pPr marL="107950" marR="0" lvl="0" indent="-107950" fontAlgn="auto">
                <a:lnSpc>
                  <a:spcPct val="7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 kumimoji="0" sz="900" b="0" i="0" u="none" strike="noStrike" cap="none" spc="0" normalizeH="0" baseline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cs typeface="TH SarabunPSK" panose="020B0500040200020003" pitchFamily="34" charset="-34"/>
                </a:defRPr>
              </a:lvl1pPr>
            </a:lstStyle>
            <a:p>
              <a:pPr marL="0" marR="0" lvl="0" indent="0" algn="l" defTabSz="914400" rtl="0" eaLnBrk="1" fontAlgn="auto" latinLnBrk="0" hangingPunct="1">
                <a:lnSpc>
                  <a:spcPct val="7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endParaRPr kumimoji="0" lang="th-TH" sz="9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xmlns="" id="{8C913F5C-436E-10FC-795F-C3661B8DA231}"/>
                </a:ext>
              </a:extLst>
            </p:cNvPr>
            <p:cNvSpPr txBox="1"/>
            <p:nvPr/>
          </p:nvSpPr>
          <p:spPr>
            <a:xfrm>
              <a:off x="9895744" y="2583406"/>
              <a:ext cx="2139059" cy="689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1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Pillar </a:t>
              </a:r>
              <a:r>
                <a:rPr kumimoji="0" lang="th-TH" sz="1600" b="1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2 </a:t>
              </a:r>
              <a:r>
                <a:rPr kumimoji="0" lang="th-TH" sz="1600" b="1" i="0" u="none" strike="noStrike" kern="1200" cap="none" spc="0" normalizeH="0" baseline="0" noProof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การพัฒนาคุณภาพ</a:t>
              </a:r>
              <a:br>
                <a:rPr kumimoji="0" lang="th-TH" sz="1600" b="1" i="0" u="none" strike="noStrike" kern="1200" cap="none" spc="0" normalizeH="0" baseline="0" noProof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</a:br>
              <a:r>
                <a:rPr kumimoji="0" lang="th-TH" sz="1600" b="1" i="0" u="none" strike="noStrike" kern="1200" cap="none" spc="0" normalizeH="0" baseline="0" noProof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แหล่งท่องเที่ยว สินค้า และบริการด้านการท่องเที่ยว</a:t>
              </a:r>
              <a:endParaRPr kumimoji="0" lang="th-TH" sz="16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</p:grpSp>
      <p:grpSp>
        <p:nvGrpSpPr>
          <p:cNvPr id="37" name="Group 39">
            <a:extLst>
              <a:ext uri="{FF2B5EF4-FFF2-40B4-BE49-F238E27FC236}">
                <a16:creationId xmlns:a16="http://schemas.microsoft.com/office/drawing/2014/main" xmlns="" id="{7EC9769C-A717-B786-175D-B3CD138873C0}"/>
              </a:ext>
            </a:extLst>
          </p:cNvPr>
          <p:cNvGrpSpPr/>
          <p:nvPr/>
        </p:nvGrpSpPr>
        <p:grpSpPr>
          <a:xfrm>
            <a:off x="9761990" y="3390114"/>
            <a:ext cx="2310363" cy="939139"/>
            <a:chOff x="9840008" y="3339524"/>
            <a:chExt cx="2247379" cy="714649"/>
          </a:xfrm>
        </p:grpSpPr>
        <p:sp>
          <p:nvSpPr>
            <p:cNvPr id="38" name="Rectangle 12">
              <a:extLst>
                <a:ext uri="{FF2B5EF4-FFF2-40B4-BE49-F238E27FC236}">
                  <a16:creationId xmlns:a16="http://schemas.microsoft.com/office/drawing/2014/main" xmlns="" id="{0433C63C-DC28-CD41-B1B7-7EF05D6E6CEE}"/>
                </a:ext>
              </a:extLst>
            </p:cNvPr>
            <p:cNvSpPr/>
            <p:nvPr/>
          </p:nvSpPr>
          <p:spPr>
            <a:xfrm>
              <a:off x="9840008" y="3339524"/>
              <a:ext cx="2242963" cy="714649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xmlns="" id="{98EA83C4-7F9B-5CA5-184A-1350AC0BE4F5}"/>
                </a:ext>
              </a:extLst>
            </p:cNvPr>
            <p:cNvSpPr txBox="1"/>
            <p:nvPr/>
          </p:nvSpPr>
          <p:spPr>
            <a:xfrm>
              <a:off x="9865672" y="3449773"/>
              <a:ext cx="2221715" cy="52506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600" b="1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หัวข้อย่อยภายใต้ </a:t>
              </a:r>
              <a:r>
                <a:rPr kumimoji="0" lang="en-US" sz="1600" b="1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Pillar </a:t>
              </a:r>
            </a:p>
            <a:p>
              <a:pPr marL="0" marR="0" lvl="0" indent="0" algn="l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1" i="0" u="none" strike="noStrike" kern="0" cap="none" spc="0" normalizeH="0" baseline="0" noProof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2.5 </a:t>
              </a:r>
              <a:r>
                <a:rPr kumimoji="0" lang="th-TH" sz="1600" b="1" i="0" u="none" strike="noStrike" kern="0" cap="none" spc="0" normalizeH="0" baseline="0" noProof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การยกระดับ เพิ่มมูลค่าให้กับ</a:t>
              </a:r>
              <a:br>
                <a:rPr kumimoji="0" lang="th-TH" sz="1600" b="1" i="0" u="none" strike="noStrike" kern="0" cap="none" spc="0" normalizeH="0" baseline="0" noProof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</a:br>
              <a:r>
                <a:rPr kumimoji="0" lang="th-TH" sz="1600" b="1" i="0" u="none" strike="noStrike" kern="0" cap="none" spc="0" normalizeH="0" baseline="0" noProof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     สินค้า บริการ และแหล่งท่องเที่ยว</a:t>
              </a:r>
              <a:endParaRPr kumimoji="0" lang="th-TH" sz="1600" b="1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</p:grpSp>
      <p:sp>
        <p:nvSpPr>
          <p:cNvPr id="40" name="Arrow: Down 42">
            <a:extLst>
              <a:ext uri="{FF2B5EF4-FFF2-40B4-BE49-F238E27FC236}">
                <a16:creationId xmlns:a16="http://schemas.microsoft.com/office/drawing/2014/main" xmlns="" id="{26A41B54-7973-2F8B-6D48-CE6E32C2EB45}"/>
              </a:ext>
            </a:extLst>
          </p:cNvPr>
          <p:cNvSpPr/>
          <p:nvPr/>
        </p:nvSpPr>
        <p:spPr>
          <a:xfrm>
            <a:off x="10749016" y="3142877"/>
            <a:ext cx="384835" cy="236219"/>
          </a:xfrm>
          <a:prstGeom prst="downArrow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41" name="Arrow: Down 59">
            <a:extLst>
              <a:ext uri="{FF2B5EF4-FFF2-40B4-BE49-F238E27FC236}">
                <a16:creationId xmlns:a16="http://schemas.microsoft.com/office/drawing/2014/main" xmlns="" id="{3B874C94-91C4-6248-4061-192AF6D04BDE}"/>
              </a:ext>
            </a:extLst>
          </p:cNvPr>
          <p:cNvSpPr/>
          <p:nvPr/>
        </p:nvSpPr>
        <p:spPr>
          <a:xfrm>
            <a:off x="10749016" y="4364526"/>
            <a:ext cx="384835" cy="236219"/>
          </a:xfrm>
          <a:prstGeom prst="downArrow">
            <a:avLst>
              <a:gd name="adj1" fmla="val 50000"/>
              <a:gd name="adj2" fmla="val 50000"/>
            </a:avLst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42" name="Group 60">
            <a:extLst>
              <a:ext uri="{FF2B5EF4-FFF2-40B4-BE49-F238E27FC236}">
                <a16:creationId xmlns:a16="http://schemas.microsoft.com/office/drawing/2014/main" xmlns="" id="{8E0EFB7A-6DBF-5095-F27C-7B3BB0729E0A}"/>
              </a:ext>
            </a:extLst>
          </p:cNvPr>
          <p:cNvGrpSpPr/>
          <p:nvPr/>
        </p:nvGrpSpPr>
        <p:grpSpPr>
          <a:xfrm>
            <a:off x="9761991" y="4626896"/>
            <a:ext cx="2299732" cy="1205257"/>
            <a:chOff x="9736320" y="3339523"/>
            <a:chExt cx="2299732" cy="792879"/>
          </a:xfrm>
        </p:grpSpPr>
        <p:sp>
          <p:nvSpPr>
            <p:cNvPr id="44" name="Rectangle 61">
              <a:extLst>
                <a:ext uri="{FF2B5EF4-FFF2-40B4-BE49-F238E27FC236}">
                  <a16:creationId xmlns:a16="http://schemas.microsoft.com/office/drawing/2014/main" xmlns="" id="{D455EAE0-5E17-7CF7-E9B3-D8E35E1AA936}"/>
                </a:ext>
              </a:extLst>
            </p:cNvPr>
            <p:cNvSpPr/>
            <p:nvPr/>
          </p:nvSpPr>
          <p:spPr>
            <a:xfrm>
              <a:off x="9736320" y="3339523"/>
              <a:ext cx="2299732" cy="792878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5" name="TextBox 44">
              <a:extLst>
                <a:ext uri="{FF2B5EF4-FFF2-40B4-BE49-F238E27FC236}">
                  <a16:creationId xmlns:a16="http://schemas.microsoft.com/office/drawing/2014/main" xmlns="" id="{A6A26980-CECC-224B-B17F-A881EB9986B4}"/>
                </a:ext>
              </a:extLst>
            </p:cNvPr>
            <p:cNvSpPr txBox="1"/>
            <p:nvPr/>
          </p:nvSpPr>
          <p:spPr>
            <a:xfrm>
              <a:off x="9788144" y="3391358"/>
              <a:ext cx="2211085" cy="74104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7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6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 PSK"/>
                  <a:ea typeface="+mn-ea"/>
                  <a:cs typeface="TH SarabunPSK" panose="020B0500040200020003" pitchFamily="34" charset="-34"/>
                  <a:sym typeface="Wingdings 2"/>
                </a:rPr>
                <a:t></a:t>
              </a:r>
              <a:r>
                <a:rPr kumimoji="0" lang="th-TH" sz="16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 PSK"/>
                  <a:ea typeface="+mn-ea"/>
                  <a:cs typeface="TH SarabunPSK" panose="020B0500040200020003" pitchFamily="34" charset="-34"/>
                  <a:sym typeface="Wingdings" panose="05000000000000000000" pitchFamily="2" charset="2"/>
                </a:rPr>
                <a:t> </a:t>
              </a:r>
              <a:r>
                <a:rPr kumimoji="0" lang="th-TH" sz="16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 PSK"/>
                  <a:ea typeface="+mn-ea"/>
                  <a:cs typeface="TH SarabunPSK" panose="020B0500040200020003" pitchFamily="34" charset="-34"/>
                </a:rPr>
                <a:t>ตัวชี้วัดเฉพาะหน่วยงาน</a:t>
              </a:r>
            </a:p>
            <a:p>
              <a:pPr marL="0" marR="0" lvl="0" indent="0" algn="l" defTabSz="914400" rtl="0" eaLnBrk="1" fontAlgn="auto" latinLnBrk="0" hangingPunct="1">
                <a:lnSpc>
                  <a:spcPct val="7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th-TH" sz="16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endParaRPr>
            </a:p>
            <a:p>
              <a:pPr marL="0" marR="0" lvl="0" indent="0" algn="l" defTabSz="914400" rtl="0" eaLnBrk="1" fontAlgn="auto" latinLnBrk="0" hangingPunct="1">
                <a:lnSpc>
                  <a:spcPct val="7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6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 PSK"/>
                  <a:ea typeface="+mn-ea"/>
                  <a:cs typeface="TH SarabunPSK" panose="020B0500040200020003" pitchFamily="34" charset="-34"/>
                  <a:sym typeface="Wingdings 2"/>
                </a:rPr>
                <a:t></a:t>
              </a:r>
              <a:r>
                <a:rPr kumimoji="0" lang="th-TH" sz="16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 PSK"/>
                  <a:ea typeface="+mn-ea"/>
                  <a:cs typeface="TH SarabunPSK" panose="020B0500040200020003" pitchFamily="34" charset="-34"/>
                  <a:sym typeface="Wingdings" panose="05000000000000000000" pitchFamily="2" charset="2"/>
                </a:rPr>
                <a:t> </a:t>
              </a:r>
              <a:r>
                <a:rPr kumimoji="0" lang="th-TH" sz="16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 PSK"/>
                  <a:ea typeface="+mn-ea"/>
                  <a:cs typeface="TH SarabunPSK" panose="020B0500040200020003" pitchFamily="34" charset="-34"/>
                </a:rPr>
                <a:t>ตัวชี้วัด</a:t>
              </a:r>
              <a:r>
                <a:rPr kumimoji="0" lang="th-TH" sz="1600" b="0" i="0" u="none" strike="noStrike" kern="0" cap="none" spc="0" normalizeH="0" baseline="0" noProof="0" err="1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 PSK"/>
                  <a:ea typeface="+mn-ea"/>
                  <a:cs typeface="TH SarabunPSK" panose="020B0500040200020003" pitchFamily="34" charset="-34"/>
                </a:rPr>
                <a:t>บูรณา</a:t>
              </a:r>
              <a:r>
                <a:rPr kumimoji="0" lang="th-TH" sz="16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 PSK"/>
                  <a:ea typeface="+mn-ea"/>
                  <a:cs typeface="TH SarabunPSK" panose="020B0500040200020003" pitchFamily="34" charset="-34"/>
                </a:rPr>
                <a:t>การหลายหน่วย</a:t>
              </a:r>
            </a:p>
            <a:p>
              <a:pPr marL="0" marR="0" lvl="0" indent="0" algn="l" defTabSz="914400" rtl="0" eaLnBrk="1" fontAlgn="auto" latinLnBrk="0" hangingPunct="1">
                <a:lnSpc>
                  <a:spcPct val="7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6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 PSK"/>
                  <a:ea typeface="+mn-ea"/>
                  <a:cs typeface="TH SarabunPSK" panose="020B0500040200020003" pitchFamily="34" charset="-34"/>
                </a:rPr>
                <a:t>โปรดระบุ ...........................................</a:t>
              </a:r>
              <a:br>
                <a:rPr kumimoji="0" lang="th-TH" sz="16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 PSK"/>
                  <a:ea typeface="+mn-ea"/>
                  <a:cs typeface="TH SarabunPSK" panose="020B0500040200020003" pitchFamily="34" charset="-34"/>
                </a:rPr>
              </a:br>
              <a:r>
                <a:rPr kumimoji="0" lang="th-TH" sz="16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 PSK"/>
                  <a:ea typeface="+mn-ea"/>
                  <a:cs typeface="TH SarabunPSK" panose="020B0500040200020003" pitchFamily="34" charset="-34"/>
                </a:rPr>
                <a:t>............................................................</a:t>
              </a:r>
            </a:p>
            <a:p>
              <a:pPr marL="0" marR="0" lvl="0" indent="0" algn="l" defTabSz="914400" rtl="0" eaLnBrk="1" fontAlgn="auto" latinLnBrk="0" hangingPunct="1">
                <a:lnSpc>
                  <a:spcPct val="7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6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 PSK"/>
                  <a:ea typeface="+mn-ea"/>
                  <a:cs typeface="TH SarabunPSK" panose="020B0500040200020003" pitchFamily="34" charset="-34"/>
                </a:rPr>
                <a:t>............................................................</a:t>
              </a:r>
              <a:endParaRPr kumimoji="0" lang="en-US" sz="16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endParaRPr>
            </a:p>
          </p:txBody>
        </p:sp>
      </p:grpSp>
      <p:sp>
        <p:nvSpPr>
          <p:cNvPr id="46" name="Rectangle 25">
            <a:extLst>
              <a:ext uri="{FF2B5EF4-FFF2-40B4-BE49-F238E27FC236}">
                <a16:creationId xmlns:a16="http://schemas.microsoft.com/office/drawing/2014/main" xmlns="" id="{81E6DEFA-4498-300A-335C-8D48021CB84B}"/>
              </a:ext>
            </a:extLst>
          </p:cNvPr>
          <p:cNvSpPr/>
          <p:nvPr/>
        </p:nvSpPr>
        <p:spPr>
          <a:xfrm>
            <a:off x="9570548" y="6137177"/>
            <a:ext cx="2409357" cy="338554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6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ช่วงเวลารายงานผล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6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ปีงบประมาณ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47" name="Rectangle 43">
            <a:extLst>
              <a:ext uri="{FF2B5EF4-FFF2-40B4-BE49-F238E27FC236}">
                <a16:creationId xmlns:a16="http://schemas.microsoft.com/office/drawing/2014/main" xmlns="" id="{3B992650-AEF6-9CC9-2B10-CBF5F7B178CF}"/>
              </a:ext>
            </a:extLst>
          </p:cNvPr>
          <p:cNvSpPr/>
          <p:nvPr/>
        </p:nvSpPr>
        <p:spPr>
          <a:xfrm>
            <a:off x="9580557" y="5691461"/>
            <a:ext cx="2729344" cy="584775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6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rPr>
              <a:t>ผู้รับผิดชอบการรายงานผล</a:t>
            </a:r>
            <a: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กรมหม่อนไหม </a:t>
            </a:r>
            <a:b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</a:br>
            <a: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                       (</a:t>
            </a:r>
            <a:r>
              <a:rPr kumimoji="0" lang="th-TH" sz="1600" b="0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กตม</a:t>
            </a:r>
            <a: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.)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 PSK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48" name="Rectangle 1">
            <a:extLst>
              <a:ext uri="{FF2B5EF4-FFF2-40B4-BE49-F238E27FC236}">
                <a16:creationId xmlns:a16="http://schemas.microsoft.com/office/drawing/2014/main" xmlns="" id="{05257A03-967E-BA1E-0D74-ACB9D5600D43}"/>
              </a:ext>
            </a:extLst>
          </p:cNvPr>
          <p:cNvSpPr/>
          <p:nvPr/>
        </p:nvSpPr>
        <p:spPr>
          <a:xfrm>
            <a:off x="123081" y="535422"/>
            <a:ext cx="548900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ตัวชี้วัด </a:t>
            </a:r>
            <a:r>
              <a:rPr kumimoji="0" lang="en-US" sz="20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20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อัตราการขยายตัวของมูลค่าสินค้าผ้าไหมไทยตรานกยูงพระราชทาน</a:t>
            </a:r>
            <a:endParaRPr kumimoji="0" lang="th-TH" sz="20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highlight>
                <a:srgbClr val="0000FF"/>
              </a:highlight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grpSp>
        <p:nvGrpSpPr>
          <p:cNvPr id="49" name="Group 23">
            <a:extLst>
              <a:ext uri="{FF2B5EF4-FFF2-40B4-BE49-F238E27FC236}">
                <a16:creationId xmlns:a16="http://schemas.microsoft.com/office/drawing/2014/main" xmlns="" id="{88D2DA6E-6B0C-C52E-9487-3171E43F955C}"/>
              </a:ext>
            </a:extLst>
          </p:cNvPr>
          <p:cNvGrpSpPr/>
          <p:nvPr/>
        </p:nvGrpSpPr>
        <p:grpSpPr>
          <a:xfrm>
            <a:off x="5704231" y="605337"/>
            <a:ext cx="737739" cy="446944"/>
            <a:chOff x="1562731" y="1899324"/>
            <a:chExt cx="545361" cy="289957"/>
          </a:xfrm>
        </p:grpSpPr>
        <p:pic>
          <p:nvPicPr>
            <p:cNvPr id="50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xmlns="" id="{E6EA2403-C0D7-F0AE-5A71-50C70BA713F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1642423" y="1899324"/>
              <a:ext cx="380474" cy="28995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1" name="TextBox 50">
              <a:extLst>
                <a:ext uri="{FF2B5EF4-FFF2-40B4-BE49-F238E27FC236}">
                  <a16:creationId xmlns:a16="http://schemas.microsoft.com/office/drawing/2014/main" xmlns="" id="{2FA78DEA-BCD7-52BC-04E0-3C9C0DAB58B1}"/>
                </a:ext>
              </a:extLst>
            </p:cNvPr>
            <p:cNvSpPr txBox="1"/>
            <p:nvPr/>
          </p:nvSpPr>
          <p:spPr>
            <a:xfrm>
              <a:off x="1562731" y="1968958"/>
              <a:ext cx="545361" cy="18600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200" b="1" i="0" u="none" strike="noStrike" kern="1200" cap="none" spc="0" normalizeH="0" baseline="0" noProof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ใหม่</a:t>
              </a:r>
              <a:endParaRPr kumimoji="0" lang="en-GB" sz="1200" b="1" i="0" u="none" strike="noStrike" kern="1200" cap="none" spc="0" normalizeH="0" baseline="0" noProof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</p:grpSp>
      <p:sp>
        <p:nvSpPr>
          <p:cNvPr id="43" name="Slide Number Placeholder 3">
            <a:extLst>
              <a:ext uri="{FF2B5EF4-FFF2-40B4-BE49-F238E27FC236}">
                <a16:creationId xmlns:a16="http://schemas.microsoft.com/office/drawing/2014/main" xmlns="" id="{1AA47899-A54A-34D4-881E-0DBB9D68ED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18523" y="6479020"/>
            <a:ext cx="2743200" cy="36512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787E290-76B0-4EA1-9FB1-BF333C18EEE2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H SarabunPSK" pitchFamily="34" charset="-34"/>
                <a:ea typeface="+mn-ea"/>
                <a:cs typeface="TH SarabunPSK" pitchFamily="34" charset="-34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H SarabunPSK" pitchFamily="34" charset="-34"/>
              <a:ea typeface="+mn-ea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97027097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xmlns="" id="{725ED1F9-E74B-6506-6B22-EB521205A80F}"/>
              </a:ext>
            </a:extLst>
          </p:cNvPr>
          <p:cNvSpPr/>
          <p:nvPr/>
        </p:nvSpPr>
        <p:spPr>
          <a:xfrm>
            <a:off x="232811" y="572265"/>
            <a:ext cx="5489003" cy="3469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ตัวชี้วัด </a:t>
            </a:r>
            <a:r>
              <a:rPr kumimoji="0" lang="en-US" sz="20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20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อัตราการขยายตัวของมูลค่าสินค้าผ้าไหมไทยตรานกยูงพระราชทาน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F461F523-1B48-0660-45B9-A84C28A552F7}"/>
              </a:ext>
            </a:extLst>
          </p:cNvPr>
          <p:cNvSpPr/>
          <p:nvPr/>
        </p:nvSpPr>
        <p:spPr>
          <a:xfrm>
            <a:off x="273755" y="951165"/>
            <a:ext cx="2377574" cy="3469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แผนการดำเนินการตามตัวชี้วัด</a:t>
            </a:r>
          </a:p>
        </p:txBody>
      </p:sp>
      <p:graphicFrame>
        <p:nvGraphicFramePr>
          <p:cNvPr id="6" name="Table 12">
            <a:extLst>
              <a:ext uri="{FF2B5EF4-FFF2-40B4-BE49-F238E27FC236}">
                <a16:creationId xmlns:a16="http://schemas.microsoft.com/office/drawing/2014/main" xmlns="" id="{B6D5C7DA-2B24-2969-181D-3121F5EFE598}"/>
              </a:ext>
            </a:extLst>
          </p:cNvPr>
          <p:cNvGraphicFramePr>
            <a:graphicFrameLocks noGrp="1"/>
          </p:cNvGraphicFramePr>
          <p:nvPr/>
        </p:nvGraphicFramePr>
        <p:xfrm>
          <a:off x="295256" y="1357848"/>
          <a:ext cx="11622989" cy="4084136"/>
        </p:xfrm>
        <a:graphic>
          <a:graphicData uri="http://schemas.openxmlformats.org/drawingml/2006/table">
            <a:tbl>
              <a:tblPr firstRow="1" bandRow="1"/>
              <a:tblGrid>
                <a:gridCol w="358248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578065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xmlns="" val="20011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xmlns="" val="20012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xmlns="" val="20013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xmlns="" val="20009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xmlns="" val="20010"/>
                    </a:ext>
                  </a:extLst>
                </a:gridCol>
              </a:tblGrid>
              <a:tr h="210316"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ที่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กิจกรรม</a:t>
                      </a:r>
                      <a:endParaRPr lang="th-TH" sz="1600" b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gridSpan="1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ปีงบประมาณ พ.ศ. 256</a:t>
                      </a:r>
                      <a:r>
                        <a:rPr lang="en-US" sz="16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9</a:t>
                      </a:r>
                      <a:endParaRPr lang="th-TH" sz="1600" b="1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ต.ค.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พ.ย.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ธ.ค.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ก.พ.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มี.ค.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เม.ย.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พ.ค.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มิ.ย.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ส.ค.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ก.ย.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6576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600" b="0" i="0" u="none" strike="noStrike" kern="1200" baseline="0">
                          <a:solidFill>
                            <a:schemeClr val="tx1"/>
                          </a:solidFill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</a:t>
                      </a:r>
                      <a:endParaRPr lang="th-TH" sz="1600" b="0" i="0" u="none" strike="noStrike" kern="1200" baseline="0">
                        <a:solidFill>
                          <a:schemeClr val="tx1"/>
                        </a:solidFill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จัดทำแผนปฏิบัติงานขับเคลื่อนการเพิ่มมูลค่าสินค้าผ้าไหมไทยตรานกยูงพระราชทาน</a:t>
                      </a:r>
                      <a:endParaRPr kumimoji="0" lang="en-US" sz="1600" b="0" i="0" u="none" strike="noStrike" kern="1200" cap="none" spc="0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6674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600" b="0" i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</a:t>
                      </a:r>
                    </a:p>
                  </a:txBody>
                  <a:tcPr marL="91433" marR="91433" marT="45697" marB="45697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ขับเคลื่อนงานตามแผนงานโครงการ /แผนปฏิบัติการสินค้าผ้าไหมไทยตรานกยูงพระราชทาน รอบ 6 เดือน</a:t>
                      </a:r>
                      <a:endParaRPr kumimoji="0" lang="en-US" sz="1600" b="0" i="0" u="none" strike="noStrike" kern="1200" cap="none" spc="0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876411645"/>
                  </a:ext>
                </a:extLst>
              </a:tr>
              <a:tr h="36576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600" b="0" i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3</a:t>
                      </a:r>
                      <a:endParaRPr lang="th-TH" sz="1600" b="0" i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ติดตามความก้าวหน้าการปฏิบัติงานตามแผน รอบ </a:t>
                      </a:r>
                      <a:r>
                        <a:rPr kumimoji="0" lang="en-US" sz="16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6 </a:t>
                      </a:r>
                      <a:r>
                        <a:rPr kumimoji="0" lang="th-TH" sz="16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เดือน</a:t>
                      </a: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79045137"/>
                  </a:ext>
                </a:extLst>
              </a:tr>
              <a:tr h="36576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600" b="0" i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</a:t>
                      </a:r>
                      <a:endParaRPr lang="th-TH" sz="1600" b="0" i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ขับเคลื่อนงานตามแผนงานโครงการ /แผนปฏิบัติการสินค้าผ้าไหมไทยตรานกยูงพระราชทาน รอบ 9 เดือน</a:t>
                      </a:r>
                      <a:endParaRPr kumimoji="0" lang="en-US" sz="16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912488293"/>
                  </a:ext>
                </a:extLst>
              </a:tr>
              <a:tr h="36576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600" b="0" i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5</a:t>
                      </a:r>
                      <a:endParaRPr lang="th-TH" sz="1600" b="0" i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kumimoji="0" lang="th-TH" sz="16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ติดตามความก้าวหน้าการปฏิบัติงานตามแผน รอบ </a:t>
                      </a:r>
                      <a:r>
                        <a:rPr kumimoji="0" lang="en-US" sz="16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9 </a:t>
                      </a:r>
                      <a:r>
                        <a:rPr kumimoji="0" lang="th-TH" sz="16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เดือน</a:t>
                      </a: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600" b="0" i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6</a:t>
                      </a:r>
                      <a:endParaRPr lang="th-TH" sz="1600" b="0" i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ขับเคลื่อนงานตามแผนงานโครงการ /แผนปฏิบัติการสินค้าผ้าไหมไทยตรานกยูงพระราชทาน รอบ 12 เดือน</a:t>
                      </a:r>
                      <a:endParaRPr kumimoji="0" lang="en-US" sz="1600" b="0" i="0" u="none" strike="noStrike" kern="1200" cap="none" spc="0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600" b="0" i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</a:t>
                      </a:r>
                    </a:p>
                  </a:txBody>
                  <a:tcPr marL="91433" marR="91433" marT="45697" marB="45697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ติดตามรายงานผลการปฏิบัติงานตามตัวชี้วัด รอบ 12 เดือน</a:t>
                      </a: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604876044"/>
                  </a:ext>
                </a:extLst>
              </a:tr>
            </a:tbl>
          </a:graphicData>
        </a:graphic>
      </p:graphicFrame>
      <p:sp>
        <p:nvSpPr>
          <p:cNvPr id="7" name="สี่เหลี่ยมผืนผ้า 45">
            <a:extLst>
              <a:ext uri="{FF2B5EF4-FFF2-40B4-BE49-F238E27FC236}">
                <a16:creationId xmlns:a16="http://schemas.microsoft.com/office/drawing/2014/main" xmlns="" id="{39C56AB2-0B66-2A5B-7E16-91E54C7AE8DA}"/>
              </a:ext>
            </a:extLst>
          </p:cNvPr>
          <p:cNvSpPr/>
          <p:nvPr/>
        </p:nvSpPr>
        <p:spPr>
          <a:xfrm>
            <a:off x="0" y="940"/>
            <a:ext cx="12192000" cy="46448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8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rPr>
              <a:t>รายละเอียดตัวชี้วัด</a:t>
            </a:r>
          </a:p>
        </p:txBody>
      </p:sp>
      <p:cxnSp>
        <p:nvCxnSpPr>
          <p:cNvPr id="2" name="ลูกศรเชื่อมต่อแบบตรง 4">
            <a:extLst>
              <a:ext uri="{FF2B5EF4-FFF2-40B4-BE49-F238E27FC236}">
                <a16:creationId xmlns:a16="http://schemas.microsoft.com/office/drawing/2014/main" xmlns="" id="{4BA3C162-3D25-C8B7-F3D7-DD0E3B5A9DEF}"/>
              </a:ext>
            </a:extLst>
          </p:cNvPr>
          <p:cNvCxnSpPr>
            <a:cxnSpLocks/>
          </p:cNvCxnSpPr>
          <p:nvPr/>
        </p:nvCxnSpPr>
        <p:spPr>
          <a:xfrm>
            <a:off x="5273626" y="2246549"/>
            <a:ext cx="1071107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Slide Number Placeholder 3">
            <a:extLst>
              <a:ext uri="{FF2B5EF4-FFF2-40B4-BE49-F238E27FC236}">
                <a16:creationId xmlns:a16="http://schemas.microsoft.com/office/drawing/2014/main" xmlns="" id="{1AA47899-A54A-34D4-881E-0DBB9D68ED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18523" y="6479020"/>
            <a:ext cx="2743200" cy="36512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787E290-76B0-4EA1-9FB1-BF333C18EEE2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H SarabunPSK" pitchFamily="34" charset="-34"/>
                <a:ea typeface="+mn-ea"/>
                <a:cs typeface="TH SarabunPSK" pitchFamily="34" charset="-34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H SarabunPSK" pitchFamily="34" charset="-34"/>
              <a:ea typeface="+mn-ea"/>
              <a:cs typeface="TH SarabunPSK" pitchFamily="34" charset="-34"/>
            </a:endParaRPr>
          </a:p>
        </p:txBody>
      </p:sp>
      <p:cxnSp>
        <p:nvCxnSpPr>
          <p:cNvPr id="9" name="ลูกศรเชื่อมต่อแบบตรง 19">
            <a:extLst>
              <a:ext uri="{FF2B5EF4-FFF2-40B4-BE49-F238E27FC236}">
                <a16:creationId xmlns:a16="http://schemas.microsoft.com/office/drawing/2014/main" xmlns="" id="{C4B8E1F6-9DA3-C0A6-A32E-AB60A39A5B5F}"/>
              </a:ext>
            </a:extLst>
          </p:cNvPr>
          <p:cNvCxnSpPr>
            <a:cxnSpLocks/>
          </p:cNvCxnSpPr>
          <p:nvPr/>
        </p:nvCxnSpPr>
        <p:spPr>
          <a:xfrm>
            <a:off x="6360354" y="2826299"/>
            <a:ext cx="2196000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ลูกศรเชื่อมต่อแบบตรง 8">
            <a:extLst>
              <a:ext uri="{FF2B5EF4-FFF2-40B4-BE49-F238E27FC236}">
                <a16:creationId xmlns:a16="http://schemas.microsoft.com/office/drawing/2014/main" xmlns="" id="{DF118FC7-7D68-4205-5840-7253C8874CEA}"/>
              </a:ext>
            </a:extLst>
          </p:cNvPr>
          <p:cNvCxnSpPr>
            <a:cxnSpLocks/>
          </p:cNvCxnSpPr>
          <p:nvPr/>
        </p:nvCxnSpPr>
        <p:spPr>
          <a:xfrm>
            <a:off x="8035897" y="3368883"/>
            <a:ext cx="540000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ลูกศรเชื่อมต่อแบบตรง 19">
            <a:extLst>
              <a:ext uri="{FF2B5EF4-FFF2-40B4-BE49-F238E27FC236}">
                <a16:creationId xmlns:a16="http://schemas.microsoft.com/office/drawing/2014/main" xmlns="" id="{C4B8E1F6-9DA3-C0A6-A32E-AB60A39A5B5F}"/>
              </a:ext>
            </a:extLst>
          </p:cNvPr>
          <p:cNvCxnSpPr>
            <a:cxnSpLocks/>
          </p:cNvCxnSpPr>
          <p:nvPr/>
        </p:nvCxnSpPr>
        <p:spPr>
          <a:xfrm>
            <a:off x="8603583" y="3779452"/>
            <a:ext cx="1656000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ลูกศรเชื่อมต่อแบบตรง 9">
            <a:extLst>
              <a:ext uri="{FF2B5EF4-FFF2-40B4-BE49-F238E27FC236}">
                <a16:creationId xmlns:a16="http://schemas.microsoft.com/office/drawing/2014/main" xmlns="" id="{0959D1FB-2E02-0A58-AB73-815234145854}"/>
              </a:ext>
            </a:extLst>
          </p:cNvPr>
          <p:cNvCxnSpPr>
            <a:cxnSpLocks/>
          </p:cNvCxnSpPr>
          <p:nvPr/>
        </p:nvCxnSpPr>
        <p:spPr>
          <a:xfrm>
            <a:off x="10259844" y="4319293"/>
            <a:ext cx="536575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ลูกศรเชื่อมต่อแบบตรง 20">
            <a:extLst>
              <a:ext uri="{FF2B5EF4-FFF2-40B4-BE49-F238E27FC236}">
                <a16:creationId xmlns:a16="http://schemas.microsoft.com/office/drawing/2014/main" xmlns="" id="{AF50C232-5400-61EB-5086-1BC6F7D43A92}"/>
              </a:ext>
            </a:extLst>
          </p:cNvPr>
          <p:cNvCxnSpPr>
            <a:cxnSpLocks/>
          </p:cNvCxnSpPr>
          <p:nvPr/>
        </p:nvCxnSpPr>
        <p:spPr>
          <a:xfrm>
            <a:off x="10266554" y="4715747"/>
            <a:ext cx="1625600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ลูกศรเชื่อมต่อแบบตรง 15">
            <a:extLst>
              <a:ext uri="{FF2B5EF4-FFF2-40B4-BE49-F238E27FC236}">
                <a16:creationId xmlns:a16="http://schemas.microsoft.com/office/drawing/2014/main" xmlns="" id="{1125A701-E570-AECE-5D86-2B8FEF7334C3}"/>
              </a:ext>
            </a:extLst>
          </p:cNvPr>
          <p:cNvCxnSpPr>
            <a:cxnSpLocks/>
          </p:cNvCxnSpPr>
          <p:nvPr/>
        </p:nvCxnSpPr>
        <p:spPr>
          <a:xfrm>
            <a:off x="11399549" y="5269548"/>
            <a:ext cx="504000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8232389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xmlns="" id="{0322E77F-7053-EDFB-C16D-ADA269D99911}"/>
              </a:ext>
            </a:extLst>
          </p:cNvPr>
          <p:cNvGrpSpPr/>
          <p:nvPr/>
        </p:nvGrpSpPr>
        <p:grpSpPr>
          <a:xfrm>
            <a:off x="-11874" y="-8326"/>
            <a:ext cx="12215748" cy="594744"/>
            <a:chOff x="23748" y="26478"/>
            <a:chExt cx="12192000" cy="569333"/>
          </a:xfrm>
        </p:grpSpPr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xmlns="" id="{AE6B1A9A-8385-1999-D6FE-012E9F028E05}"/>
                </a:ext>
              </a:extLst>
            </p:cNvPr>
            <p:cNvGrpSpPr/>
            <p:nvPr/>
          </p:nvGrpSpPr>
          <p:grpSpPr>
            <a:xfrm>
              <a:off x="23748" y="26478"/>
              <a:ext cx="12192000" cy="569333"/>
              <a:chOff x="-38364" y="573594"/>
              <a:chExt cx="12192000" cy="569333"/>
            </a:xfrm>
          </p:grpSpPr>
          <p:sp>
            <p:nvSpPr>
              <p:cNvPr id="18" name="Rectangle 17">
                <a:extLst>
                  <a:ext uri="{FF2B5EF4-FFF2-40B4-BE49-F238E27FC236}">
                    <a16:creationId xmlns:a16="http://schemas.microsoft.com/office/drawing/2014/main" xmlns="" id="{3D1F4C26-C507-4A4F-C43B-FC6BCDB5565F}"/>
                  </a:ext>
                </a:extLst>
              </p:cNvPr>
              <p:cNvSpPr/>
              <p:nvPr/>
            </p:nvSpPr>
            <p:spPr>
              <a:xfrm>
                <a:off x="-38364" y="573594"/>
                <a:ext cx="12192000" cy="557396"/>
              </a:xfrm>
              <a:prstGeom prst="rect">
                <a:avLst/>
              </a:prstGeom>
              <a:solidFill>
                <a:srgbClr val="00206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19" name="TextBox 20">
                <a:extLst>
                  <a:ext uri="{FF2B5EF4-FFF2-40B4-BE49-F238E27FC236}">
                    <a16:creationId xmlns:a16="http://schemas.microsoft.com/office/drawing/2014/main" xmlns="" id="{984C96A1-7780-70BB-CE3F-087501A0FC25}"/>
                  </a:ext>
                </a:extLst>
              </p:cNvPr>
              <p:cNvSpPr txBox="1"/>
              <p:nvPr/>
            </p:nvSpPr>
            <p:spPr>
              <a:xfrm>
                <a:off x="-34190" y="607566"/>
                <a:ext cx="7197911" cy="5353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ts val="18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h-TH" sz="2000" b="1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ตัวชี้วัด กรมหม่อนไหม</a:t>
                </a:r>
              </a:p>
              <a:p>
                <a:pPr marL="0" marR="0" lvl="0" indent="0" algn="l" defTabSz="914400" rtl="0" eaLnBrk="1" fontAlgn="auto" latinLnBrk="0" hangingPunct="1">
                  <a:lnSpc>
                    <a:spcPts val="18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h-TH" sz="1800" b="1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ตามมาตรการปรับปรุงประสิทธิภาพในการปฏิบัติราชการ ประจำปีงบประมาณ พ.ศ. </a:t>
                </a:r>
                <a:r>
                  <a:rPr kumimoji="0" lang="en-US" sz="1800" b="1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2569 – 2570 </a:t>
                </a:r>
                <a:endParaRPr kumimoji="0" lang="th-TH" sz="1800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endParaRPr>
              </a:p>
            </p:txBody>
          </p:sp>
        </p:grp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xmlns="" id="{D61AFC97-F8EA-234F-F8CB-723A584DD093}"/>
                </a:ext>
              </a:extLst>
            </p:cNvPr>
            <p:cNvSpPr txBox="1"/>
            <p:nvPr/>
          </p:nvSpPr>
          <p:spPr>
            <a:xfrm>
              <a:off x="6401734" y="130878"/>
              <a:ext cx="5720209" cy="353552"/>
            </a:xfrm>
            <a:prstGeom prst="rect">
              <a:avLst/>
            </a:prstGeom>
            <a:solidFill>
              <a:schemeClr val="accent2"/>
            </a:solidFill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800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รายละเอียดตัวชี้วัด </a:t>
              </a:r>
              <a:r>
                <a:rPr kumimoji="0" lang="en-US" sz="1800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Joint KPIs</a:t>
              </a:r>
              <a:r>
                <a:rPr kumimoji="0" lang="th-TH" sz="1800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 </a:t>
              </a:r>
              <a:r>
                <a:rPr kumimoji="0" lang="en-US" sz="1800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: Agenda 4 </a:t>
              </a:r>
              <a:r>
                <a:rPr kumimoji="0" lang="th-TH" sz="1800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รายได้ของผู้ประกอบการ </a:t>
              </a:r>
              <a:r>
                <a:rPr kumimoji="0" lang="en-US" sz="1800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SMEs </a:t>
              </a:r>
              <a:r>
                <a:rPr kumimoji="0" lang="th-TH" sz="1800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และ </a:t>
              </a:r>
              <a:r>
                <a:rPr kumimoji="0" lang="en-US" sz="1800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OTOP </a:t>
              </a:r>
              <a:endParaRPr kumimoji="0" lang="th-TH" sz="16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</p:grpSp>
      <p:sp>
        <p:nvSpPr>
          <p:cNvPr id="45" name="Rectangle 1">
            <a:extLst>
              <a:ext uri="{FF2B5EF4-FFF2-40B4-BE49-F238E27FC236}">
                <a16:creationId xmlns:a16="http://schemas.microsoft.com/office/drawing/2014/main" xmlns="" id="{05257A03-967E-BA1E-0D74-ACB9D5600D43}"/>
              </a:ext>
            </a:extLst>
          </p:cNvPr>
          <p:cNvSpPr/>
          <p:nvPr/>
        </p:nvSpPr>
        <p:spPr>
          <a:xfrm>
            <a:off x="87456" y="596849"/>
            <a:ext cx="536076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ตัวชี้วัด </a:t>
            </a: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sz="2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6. รายได้เฉลี่ยของกลุ่มวิสาหกิจชุมชนด้านหม่อนไหม</a:t>
            </a:r>
            <a:endParaRPr kumimoji="0" lang="th-TH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highlight>
                <a:srgbClr val="0000FF"/>
              </a:highlight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46" name="Rectangle 20">
            <a:extLst>
              <a:ext uri="{FF2B5EF4-FFF2-40B4-BE49-F238E27FC236}">
                <a16:creationId xmlns:a16="http://schemas.microsoft.com/office/drawing/2014/main" xmlns="" id="{3E0FF0AE-D480-D3BF-194B-9EC81E592162}"/>
              </a:ext>
            </a:extLst>
          </p:cNvPr>
          <p:cNvSpPr/>
          <p:nvPr/>
        </p:nvSpPr>
        <p:spPr>
          <a:xfrm>
            <a:off x="372456" y="3608499"/>
            <a:ext cx="615125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เป้าหมาย ปี </a:t>
            </a:r>
            <a:r>
              <a:rPr kumimoji="0" 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2569 </a:t>
            </a: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 </a:t>
            </a: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250,000.00  </a:t>
            </a:r>
            <a:r>
              <a:rPr kumimoji="0" lang="th-TH" sz="1800" b="0" i="0" u="none" strike="noStrike" kern="1200" cap="none" spc="0" normalizeH="0" baseline="0" noProof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บาท </a:t>
            </a:r>
            <a:r>
              <a:rPr kumimoji="0" lang="th-TH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และ </a:t>
            </a:r>
            <a:r>
              <a:rPr kumimoji="0" lang="th-TH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เป้าหมายปี 2570</a:t>
            </a:r>
            <a:r>
              <a:rPr kumimoji="0" lang="th-TH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250,000</a:t>
            </a:r>
            <a:r>
              <a:rPr kumimoji="0" lang="th-TH" sz="1800" b="0" i="0" u="none" strike="noStrike" kern="1200" cap="none" spc="0" normalizeH="0" baseline="0" noProof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.00</a:t>
            </a: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 </a:t>
            </a:r>
            <a:r>
              <a:rPr kumimoji="0" lang="th-TH" sz="1800" b="0" i="0" u="none" strike="noStrike" kern="1200" cap="none" spc="0" normalizeH="0" baseline="0" noProof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บาท</a:t>
            </a: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graphicFrame>
        <p:nvGraphicFramePr>
          <p:cNvPr id="47" name="Table 21">
            <a:extLst>
              <a:ext uri="{FF2B5EF4-FFF2-40B4-BE49-F238E27FC236}">
                <a16:creationId xmlns:a16="http://schemas.microsoft.com/office/drawing/2014/main" xmlns="" id="{00EAF0B9-4DDD-EA00-99B5-C3571A994D7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5469837"/>
              </p:ext>
            </p:extLst>
          </p:nvPr>
        </p:nvGraphicFramePr>
        <p:xfrm>
          <a:off x="370947" y="4085508"/>
          <a:ext cx="9173980" cy="102377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5658">
                  <a:extLst>
                    <a:ext uri="{9D8B030D-6E8A-4147-A177-3AD203B41FA5}">
                      <a16:colId xmlns:a16="http://schemas.microsoft.com/office/drawing/2014/main" xmlns="" val="51523606"/>
                    </a:ext>
                  </a:extLst>
                </a:gridCol>
                <a:gridCol w="825658">
                  <a:extLst>
                    <a:ext uri="{9D8B030D-6E8A-4147-A177-3AD203B41FA5}">
                      <a16:colId xmlns:a16="http://schemas.microsoft.com/office/drawing/2014/main" xmlns="" val="2644754066"/>
                    </a:ext>
                  </a:extLst>
                </a:gridCol>
                <a:gridCol w="825658">
                  <a:extLst>
                    <a:ext uri="{9D8B030D-6E8A-4147-A177-3AD203B41FA5}">
                      <a16:colId xmlns:a16="http://schemas.microsoft.com/office/drawing/2014/main" xmlns="" val="1595627643"/>
                    </a:ext>
                  </a:extLst>
                </a:gridCol>
                <a:gridCol w="825658">
                  <a:extLst>
                    <a:ext uri="{9D8B030D-6E8A-4147-A177-3AD203B41FA5}">
                      <a16:colId xmlns:a16="http://schemas.microsoft.com/office/drawing/2014/main" xmlns="" val="2659447798"/>
                    </a:ext>
                  </a:extLst>
                </a:gridCol>
                <a:gridCol w="825658">
                  <a:extLst>
                    <a:ext uri="{9D8B030D-6E8A-4147-A177-3AD203B41FA5}">
                      <a16:colId xmlns:a16="http://schemas.microsoft.com/office/drawing/2014/main" xmlns="" val="3079781069"/>
                    </a:ext>
                  </a:extLst>
                </a:gridCol>
                <a:gridCol w="1009138">
                  <a:extLst>
                    <a:ext uri="{9D8B030D-6E8A-4147-A177-3AD203B41FA5}">
                      <a16:colId xmlns:a16="http://schemas.microsoft.com/office/drawing/2014/main" xmlns="" val="3602311173"/>
                    </a:ext>
                  </a:extLst>
                </a:gridCol>
                <a:gridCol w="1009138">
                  <a:extLst>
                    <a:ext uri="{9D8B030D-6E8A-4147-A177-3AD203B41FA5}">
                      <a16:colId xmlns:a16="http://schemas.microsoft.com/office/drawing/2014/main" xmlns="" val="3714185839"/>
                    </a:ext>
                  </a:extLst>
                </a:gridCol>
                <a:gridCol w="1009138">
                  <a:extLst>
                    <a:ext uri="{9D8B030D-6E8A-4147-A177-3AD203B41FA5}">
                      <a16:colId xmlns:a16="http://schemas.microsoft.com/office/drawing/2014/main" xmlns="" val="1510311638"/>
                    </a:ext>
                  </a:extLst>
                </a:gridCol>
                <a:gridCol w="1009138">
                  <a:extLst>
                    <a:ext uri="{9D8B030D-6E8A-4147-A177-3AD203B41FA5}">
                      <a16:colId xmlns:a16="http://schemas.microsoft.com/office/drawing/2014/main" xmlns="" val="3878331073"/>
                    </a:ext>
                  </a:extLst>
                </a:gridCol>
                <a:gridCol w="1009138">
                  <a:extLst>
                    <a:ext uri="{9D8B030D-6E8A-4147-A177-3AD203B41FA5}">
                      <a16:colId xmlns:a16="http://schemas.microsoft.com/office/drawing/2014/main" xmlns="" val="2065998880"/>
                    </a:ext>
                  </a:extLst>
                </a:gridCol>
              </a:tblGrid>
              <a:tr h="327211">
                <a:tc gridSpan="5">
                  <a:txBody>
                    <a:bodyPr/>
                    <a:lstStyle/>
                    <a:p>
                      <a:pPr algn="ctr"/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ข้อมูลพื้นฐาน</a:t>
                      </a:r>
                      <a:r>
                        <a:rPr lang="th-TH" sz="16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(</a:t>
                      </a:r>
                      <a:r>
                        <a:rPr lang="en-US" sz="16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Baseline)</a:t>
                      </a:r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5">
                  <a:txBody>
                    <a:bodyPr/>
                    <a:lstStyle/>
                    <a:p>
                      <a:pPr algn="ctr"/>
                      <a:r>
                        <a:rPr lang="th-TH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ค่าเป้าหมาย</a:t>
                      </a:r>
                      <a:r>
                        <a:rPr lang="th-TH" sz="160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60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 – 2570 (</a:t>
                      </a:r>
                      <a:r>
                        <a:rPr lang="th-TH" sz="160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ถ้ามี)</a:t>
                      </a:r>
                      <a:endParaRPr lang="en-US" sz="1600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321399034"/>
                  </a:ext>
                </a:extLst>
              </a:tr>
              <a:tr h="312338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5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5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5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th-TH" sz="15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2567</a:t>
                      </a:r>
                      <a:endParaRPr lang="en-US" sz="15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5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</a:t>
                      </a:r>
                      <a:r>
                        <a:rPr lang="th-TH" sz="15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</a:t>
                      </a:r>
                      <a:endParaRPr lang="en-US" sz="15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5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5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2567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5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2568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500">
                          <a:solidFill>
                            <a:srgbClr val="0000F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2569</a:t>
                      </a:r>
                      <a:r>
                        <a:rPr lang="th-TH" sz="1500">
                          <a:solidFill>
                            <a:srgbClr val="FF0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*</a:t>
                      </a:r>
                      <a:endParaRPr lang="en-US" sz="1500">
                        <a:solidFill>
                          <a:srgbClr val="FF0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5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2570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208994238"/>
                  </a:ext>
                </a:extLst>
              </a:tr>
              <a:tr h="36845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5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225,438.75</a:t>
                      </a:r>
                      <a:endParaRPr lang="en-US" sz="15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th-TH" sz="15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215,450.25</a:t>
                      </a:r>
                      <a:endParaRPr lang="en-US" sz="15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th-TH" sz="15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252,000.00</a:t>
                      </a:r>
                      <a:endParaRPr lang="en-US" sz="15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5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276,853.56</a:t>
                      </a:r>
                      <a:endParaRPr lang="en-US" sz="15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500" kern="1200" dirty="0" smtClean="0">
                          <a:solidFill>
                            <a:srgbClr val="0000FF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349,404.97</a:t>
                      </a:r>
                      <a:r>
                        <a:rPr lang="th-TH" sz="1500" kern="1200" dirty="0" smtClean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 </a:t>
                      </a:r>
                      <a:endParaRPr lang="en-US" sz="1500" dirty="0">
                        <a:solidFill>
                          <a:srgbClr val="FF0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5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-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5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2</a:t>
                      </a:r>
                      <a:r>
                        <a:rPr kumimoji="0" lang="th-TH" sz="15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5</a:t>
                      </a:r>
                      <a:r>
                        <a:rPr kumimoji="0" lang="en-US" sz="15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0,000</a:t>
                      </a:r>
                      <a:r>
                        <a:rPr kumimoji="0" lang="th-TH" sz="15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.00</a:t>
                      </a:r>
                      <a:endParaRPr kumimoji="0" lang="en-US" sz="15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5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250,000</a:t>
                      </a:r>
                      <a:r>
                        <a:rPr kumimoji="0" lang="th-TH" sz="15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.00</a:t>
                      </a:r>
                      <a:endParaRPr kumimoji="0" lang="en-US" sz="15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5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250,000</a:t>
                      </a:r>
                      <a:r>
                        <a:rPr kumimoji="0" lang="th-TH" sz="15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.00</a:t>
                      </a:r>
                      <a:endParaRPr kumimoji="0" lang="en-US" sz="15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5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250,000</a:t>
                      </a:r>
                      <a:r>
                        <a:rPr kumimoji="0" lang="th-TH" sz="15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.00</a:t>
                      </a:r>
                      <a:endParaRPr kumimoji="0" lang="en-US" sz="15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169680560"/>
                  </a:ext>
                </a:extLst>
              </a:tr>
            </a:tbl>
          </a:graphicData>
        </a:graphic>
      </p:graphicFrame>
      <p:sp>
        <p:nvSpPr>
          <p:cNvPr id="48" name="Rectangle 25">
            <a:extLst>
              <a:ext uri="{FF2B5EF4-FFF2-40B4-BE49-F238E27FC236}">
                <a16:creationId xmlns:a16="http://schemas.microsoft.com/office/drawing/2014/main" xmlns="" id="{81E6DEFA-4498-300A-335C-8D48021CB84B}"/>
              </a:ext>
            </a:extLst>
          </p:cNvPr>
          <p:cNvSpPr/>
          <p:nvPr/>
        </p:nvSpPr>
        <p:spPr>
          <a:xfrm>
            <a:off x="654043" y="5814437"/>
            <a:ext cx="4996570" cy="2960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6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ช่วงเวลารายงานผล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6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ปีงบประมาณ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49" name="Rectangle 41">
            <a:extLst>
              <a:ext uri="{FF2B5EF4-FFF2-40B4-BE49-F238E27FC236}">
                <a16:creationId xmlns:a16="http://schemas.microsoft.com/office/drawing/2014/main" xmlns="" id="{28A1B350-AF40-45F2-F17A-BEE2D928CE29}"/>
              </a:ext>
            </a:extLst>
          </p:cNvPr>
          <p:cNvSpPr/>
          <p:nvPr/>
        </p:nvSpPr>
        <p:spPr>
          <a:xfrm>
            <a:off x="654043" y="5185242"/>
            <a:ext cx="7200000" cy="3016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หมายเหตุ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-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50" name="Rectangle 43">
            <a:extLst>
              <a:ext uri="{FF2B5EF4-FFF2-40B4-BE49-F238E27FC236}">
                <a16:creationId xmlns:a16="http://schemas.microsoft.com/office/drawing/2014/main" xmlns="" id="{3B992650-AEF6-9CC9-2B10-CBF5F7B178CF}"/>
              </a:ext>
            </a:extLst>
          </p:cNvPr>
          <p:cNvSpPr/>
          <p:nvPr/>
        </p:nvSpPr>
        <p:spPr>
          <a:xfrm>
            <a:off x="652176" y="5510613"/>
            <a:ext cx="4740111" cy="28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6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rPr>
              <a:t>ผู้รับผิดชอบการรายงานผล</a:t>
            </a:r>
            <a: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กรมหม่อนไหม (</a:t>
            </a:r>
            <a:r>
              <a:rPr kumimoji="0" lang="th-TH" sz="1600" b="0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สพท</a:t>
            </a:r>
            <a: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.)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 PSK"/>
              <a:ea typeface="+mn-ea"/>
              <a:cs typeface="TH SarabunPSK" panose="020B0500040200020003" pitchFamily="34" charset="-34"/>
            </a:endParaRPr>
          </a:p>
        </p:txBody>
      </p:sp>
      <p:grpSp>
        <p:nvGrpSpPr>
          <p:cNvPr id="51" name="Group 2">
            <a:extLst>
              <a:ext uri="{FF2B5EF4-FFF2-40B4-BE49-F238E27FC236}">
                <a16:creationId xmlns:a16="http://schemas.microsoft.com/office/drawing/2014/main" xmlns="" id="{628BA15D-07A4-1F91-EA91-D9810C51ED4F}"/>
              </a:ext>
            </a:extLst>
          </p:cNvPr>
          <p:cNvGrpSpPr/>
          <p:nvPr/>
        </p:nvGrpSpPr>
        <p:grpSpPr>
          <a:xfrm>
            <a:off x="5561861" y="642620"/>
            <a:ext cx="724349" cy="427588"/>
            <a:chOff x="1562731" y="1899324"/>
            <a:chExt cx="545361" cy="289957"/>
          </a:xfrm>
        </p:grpSpPr>
        <p:pic>
          <p:nvPicPr>
            <p:cNvPr id="52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xmlns="" id="{FF03767F-7445-A90F-1B33-57F09403A0B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1642423" y="1899324"/>
              <a:ext cx="380474" cy="28995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3" name="TextBox 52">
              <a:extLst>
                <a:ext uri="{FF2B5EF4-FFF2-40B4-BE49-F238E27FC236}">
                  <a16:creationId xmlns:a16="http://schemas.microsoft.com/office/drawing/2014/main" xmlns="" id="{8B8ADE9A-880E-85BD-5037-8B7D41FE6266}"/>
                </a:ext>
              </a:extLst>
            </p:cNvPr>
            <p:cNvSpPr txBox="1"/>
            <p:nvPr/>
          </p:nvSpPr>
          <p:spPr>
            <a:xfrm>
              <a:off x="1562731" y="1968958"/>
              <a:ext cx="545361" cy="1662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200" b="1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ต่อเนื่อง</a:t>
              </a:r>
              <a:r>
                <a:rPr kumimoji="0" lang="en-US" sz="1200" b="1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 </a:t>
              </a:r>
              <a:endParaRPr kumimoji="0" lang="en-GB" sz="12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</p:grpSp>
      <p:sp>
        <p:nvSpPr>
          <p:cNvPr id="54" name="Google Shape;253;p8">
            <a:extLst>
              <a:ext uri="{FF2B5EF4-FFF2-40B4-BE49-F238E27FC236}">
                <a16:creationId xmlns:a16="http://schemas.microsoft.com/office/drawing/2014/main" xmlns="" id="{DF015813-D467-7DB1-426B-EE416DFA9721}"/>
              </a:ext>
            </a:extLst>
          </p:cNvPr>
          <p:cNvSpPr/>
          <p:nvPr/>
        </p:nvSpPr>
        <p:spPr>
          <a:xfrm>
            <a:off x="0" y="6594225"/>
            <a:ext cx="9973340" cy="26464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Sarabun"/>
              <a:buNone/>
              <a:tabLst>
                <a:tab pos="631825" algn="l"/>
              </a:tabLst>
              <a:defRPr/>
            </a:pPr>
            <a:r>
              <a:rPr kumimoji="0" lang="th-TH" sz="14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แหล่งอ้างอิง </a:t>
            </a:r>
            <a:r>
              <a:rPr kumimoji="0" lang="th-TH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	-</a:t>
            </a:r>
            <a:endParaRPr kumimoji="0" sz="14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Sarabun"/>
              <a:cs typeface="TH SarabunPSK" panose="020B0500040200020003" pitchFamily="34" charset="-34"/>
              <a:sym typeface="Sarabun"/>
            </a:endParaRPr>
          </a:p>
        </p:txBody>
      </p:sp>
      <p:sp>
        <p:nvSpPr>
          <p:cNvPr id="55" name="Rectangle 16"/>
          <p:cNvSpPr/>
          <p:nvPr/>
        </p:nvSpPr>
        <p:spPr>
          <a:xfrm>
            <a:off x="105261" y="1001846"/>
            <a:ext cx="9550097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985838" marR="0" lvl="0" indent="-985838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803275" algn="l"/>
                <a:tab pos="808038" algn="l"/>
                <a:tab pos="985838" algn="l"/>
              </a:tabLst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itchFamily="34" charset="-34"/>
                <a:ea typeface="+mn-ea"/>
                <a:cs typeface="TH SarabunPSK" pitchFamily="34" charset="-34"/>
              </a:rPr>
              <a:t>คำอธิบาย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itchFamily="34" charset="-34"/>
                <a:ea typeface="+mn-ea"/>
                <a:cs typeface="TH SarabunPSK" pitchFamily="34" charset="-34"/>
              </a:rPr>
              <a:t>: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itchFamily="34" charset="-34"/>
                <a:ea typeface="+mn-ea"/>
                <a:cs typeface="TH SarabunPSK" pitchFamily="34" charset="-34"/>
              </a:rPr>
              <a:t>		</a:t>
            </a:r>
          </a:p>
          <a:p>
            <a:pPr marL="1254125" marR="0" lvl="0" indent="-1254125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803275" algn="l"/>
                <a:tab pos="808038" algn="l"/>
                <a:tab pos="1173163" algn="l"/>
                <a:tab pos="1254125" algn="l"/>
              </a:tabLst>
              <a:defRPr/>
            </a:pP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H SarabunPSK" pitchFamily="34" charset="-34"/>
                <a:ea typeface="+mn-ea"/>
                <a:cs typeface="TH SarabunPSK" pitchFamily="34" charset="-34"/>
              </a:rPr>
              <a:t>              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itchFamily="34" charset="-34"/>
                <a:ea typeface="+mn-ea"/>
                <a:cs typeface="TH SarabunPSK" pitchFamily="34" charset="-34"/>
              </a:rPr>
              <a:t>นิยาม 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itchFamily="34" charset="-34"/>
                <a:ea typeface="+mn-ea"/>
                <a:cs typeface="TH SarabunPSK" pitchFamily="34" charset="-34"/>
              </a:rPr>
              <a:t> :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itchFamily="34" charset="-34"/>
                <a:ea typeface="+mn-ea"/>
                <a:cs typeface="TH SarabunPSK" pitchFamily="34" charset="-34"/>
              </a:rPr>
              <a:t>  </a:t>
            </a:r>
            <a:r>
              <a:rPr kumimoji="0" lang="th-TH" sz="14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itchFamily="34" charset="-34"/>
                <a:ea typeface="+mn-ea"/>
                <a:cs typeface="TH SarabunPSK" pitchFamily="34" charset="-34"/>
                <a:sym typeface="Wingdings"/>
              </a:rPr>
              <a:t>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itchFamily="34" charset="-34"/>
                <a:ea typeface="+mn-ea"/>
                <a:cs typeface="TH SarabunPSK" pitchFamily="34" charset="-34"/>
                <a:sym typeface="Wingdings"/>
              </a:rPr>
              <a:t> กลุ่มวิสาหกิจชุมชนด้านหม่อนไหม หมายถึง 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itchFamily="34" charset="-34"/>
                <a:ea typeface="+mn-ea"/>
                <a:cs typeface="TH SarabunPSK" pitchFamily="34" charset="-34"/>
              </a:rPr>
              <a:t>กลุ่มวิสาหกิจชุมชนที่เข้าร่วมโครงการประจำปี พ.ศ. 2568 และได้รับการส่งเสริมให้เกิดการรวมกลุ่มการผลิต </a:t>
            </a:r>
            <a:b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itchFamily="34" charset="-34"/>
                <a:ea typeface="+mn-ea"/>
                <a:cs typeface="TH SarabunPSK" pitchFamily="34" charset="-34"/>
              </a:rPr>
            </a:b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itchFamily="34" charset="-34"/>
                <a:ea typeface="+mn-ea"/>
                <a:cs typeface="TH SarabunPSK" pitchFamily="34" charset="-34"/>
              </a:rPr>
              <a:t>การพัฒนากระบวนการผลิตให้มีคุณภาพมาตรฐาน และเพิ่มมูลค่าผลิตภัณฑ์ด้านหม่อนไหมของกลุ่มวิสาหกิจชุมชนด้านหม่อนไหม</a:t>
            </a:r>
            <a:endParaRPr kumimoji="0" lang="th-TH" sz="16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itchFamily="34" charset="-34"/>
              <a:ea typeface="+mn-ea"/>
              <a:cs typeface="TH SarabunPSK" pitchFamily="34" charset="-34"/>
              <a:sym typeface="Wingdings"/>
            </a:endParaRPr>
          </a:p>
          <a:p>
            <a:pPr marL="1254125" marR="0" lvl="0" indent="-1254125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803275" algn="l"/>
                <a:tab pos="808038" algn="l"/>
                <a:tab pos="1173163" algn="l"/>
                <a:tab pos="1254125" algn="l"/>
              </a:tabLst>
              <a:defRPr/>
            </a:pP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itchFamily="34" charset="-34"/>
                <a:ea typeface="+mn-ea"/>
                <a:cs typeface="TH SarabunPSK" pitchFamily="34" charset="-34"/>
                <a:sym typeface="Wingdings"/>
              </a:rPr>
              <a:t>                          </a:t>
            </a:r>
            <a:r>
              <a:rPr kumimoji="0" lang="th-TH" sz="14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itchFamily="34" charset="-34"/>
                <a:ea typeface="+mn-ea"/>
                <a:cs typeface="TH SarabunPSK" pitchFamily="34" charset="-34"/>
                <a:sym typeface="Wingdings"/>
              </a:rPr>
              <a:t>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itchFamily="34" charset="-34"/>
                <a:ea typeface="+mn-ea"/>
                <a:cs typeface="TH SarabunPSK" pitchFamily="34" charset="-34"/>
                <a:sym typeface="Wingdings"/>
              </a:rPr>
              <a:t> รายได้ หมายถึง 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itchFamily="34" charset="-34"/>
                <a:ea typeface="+mn-ea"/>
                <a:cs typeface="TH SarabunPSK" pitchFamily="34" charset="-34"/>
              </a:rPr>
              <a:t>ส่วนต่างจากรายได้ก่อนเข้าร่วมโครงการและหลังจากได้รับการส่งเสริมและพัฒนาแล้ว ซึ่งเป็นผลผลิตหรือผลิตภัณฑ์ที่นำไปจำหน่าย</a:t>
            </a:r>
            <a:b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itchFamily="34" charset="-34"/>
                <a:ea typeface="+mn-ea"/>
                <a:cs typeface="TH SarabunPSK" pitchFamily="34" charset="-34"/>
              </a:rPr>
            </a:b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itchFamily="34" charset="-34"/>
                <a:ea typeface="+mn-ea"/>
                <a:cs typeface="TH SarabunPSK" pitchFamily="34" charset="-34"/>
              </a:rPr>
              <a:t>ในงานแสดงสินค้าหรือในพื้นที่แหล่งท่องเที่ยวของไทย</a:t>
            </a:r>
          </a:p>
          <a:p>
            <a:pPr marL="1254125" marR="0" lvl="0" indent="-1254125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803275" algn="l"/>
                <a:tab pos="808038" algn="l"/>
                <a:tab pos="1173163" algn="l"/>
                <a:tab pos="1254125" algn="l"/>
              </a:tabLst>
              <a:defRPr/>
            </a:pP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itchFamily="34" charset="-34"/>
                <a:ea typeface="+mn-ea"/>
                <a:cs typeface="TH SarabunPSK" pitchFamily="34" charset="-34"/>
              </a:rPr>
              <a:t>ขอบเขตการประเมิน 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itchFamily="34" charset="-34"/>
                <a:ea typeface="+mn-ea"/>
                <a:cs typeface="TH SarabunPSK" pitchFamily="34" charset="-34"/>
              </a:rPr>
              <a:t>	:	</a:t>
            </a:r>
            <a:r>
              <a:rPr kumimoji="0" lang="th-TH" sz="1600" b="0" i="0" u="none" strike="noStrike" kern="0" cap="none" spc="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itchFamily="34" charset="-34"/>
                <a:ea typeface="+mn-ea"/>
                <a:cs typeface="TH SarabunPSK" pitchFamily="34" charset="-34"/>
              </a:rPr>
              <a:t>กลุ่มวิสาหกิจชุมชนด้านหม่อนไหม จำนวน </a:t>
            </a:r>
            <a:r>
              <a:rPr kumimoji="0" lang="en-US" sz="1600" b="0" i="0" u="none" strike="noStrike" kern="0" cap="none" spc="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itchFamily="34" charset="-34"/>
                <a:ea typeface="+mn-ea"/>
                <a:cs typeface="TH SarabunPSK" pitchFamily="34" charset="-34"/>
              </a:rPr>
              <a:t>11 </a:t>
            </a:r>
            <a:r>
              <a:rPr kumimoji="0" lang="th-TH" sz="1600" b="0" i="0" u="none" strike="noStrike" kern="0" cap="none" spc="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itchFamily="34" charset="-34"/>
                <a:ea typeface="+mn-ea"/>
                <a:cs typeface="TH SarabunPSK" pitchFamily="34" charset="-34"/>
              </a:rPr>
              <a:t>กลุ่ม ที่ได้รับการพัฒนาในปีที่ผ่านมา</a:t>
            </a:r>
            <a:endParaRPr kumimoji="0" lang="en-US" sz="1600" b="0" i="0" u="none" strike="noStrike" kern="0" cap="none" spc="3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itchFamily="34" charset="-34"/>
              <a:ea typeface="+mn-ea"/>
              <a:cs typeface="TH SarabunPSK" pitchFamily="34" charset="-34"/>
            </a:endParaRPr>
          </a:p>
          <a:p>
            <a:pPr marL="1254125" marR="0" lvl="0" indent="-1254125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803275" algn="l"/>
                <a:tab pos="808038" algn="l"/>
                <a:tab pos="1173163" algn="l"/>
                <a:tab pos="1254125" algn="l"/>
              </a:tabLst>
              <a:defRPr/>
            </a:pP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itchFamily="34" charset="-34"/>
                <a:ea typeface="+mn-ea"/>
                <a:cs typeface="TH SarabunPSK" pitchFamily="34" charset="-34"/>
              </a:rPr>
              <a:t>วิธีการคำนวณ 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itchFamily="34" charset="-34"/>
                <a:ea typeface="+mn-ea"/>
                <a:cs typeface="TH SarabunPSK" pitchFamily="34" charset="-34"/>
              </a:rPr>
              <a:t>			: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itchFamily="34" charset="-34"/>
                <a:ea typeface="+mn-ea"/>
                <a:cs typeface="TH SarabunPSK" pitchFamily="34" charset="-34"/>
              </a:rPr>
              <a:t> รายได้เฉลี่ยต่อกลุ่มวิสาหกิจชุมชนด้านหม่อนไหม คำนวณจาก ผลรวมรายได้ของทุกกลุ่มวิสาหกิจชุมชนด้านหม่อนไหม หารด้วย จำนวนกลุ่มวิสาหกิจชุมชน</a:t>
            </a:r>
            <a:b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itchFamily="34" charset="-34"/>
                <a:ea typeface="+mn-ea"/>
                <a:cs typeface="TH SarabunPSK" pitchFamily="34" charset="-34"/>
              </a:rPr>
            </a:b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itchFamily="34" charset="-34"/>
                <a:ea typeface="+mn-ea"/>
                <a:cs typeface="TH SarabunPSK" pitchFamily="34" charset="-34"/>
              </a:rPr>
              <a:t>ด้านหม่อนไหม</a:t>
            </a:r>
          </a:p>
          <a:p>
            <a:pPr marL="1254125" marR="0" lvl="0" indent="-1254125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803275" algn="l"/>
                <a:tab pos="808038" algn="l"/>
                <a:tab pos="1173163" algn="l"/>
                <a:tab pos="1254125" algn="l"/>
              </a:tabLst>
              <a:defRPr/>
            </a:pP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itchFamily="34" charset="-34"/>
                <a:ea typeface="+mn-ea"/>
                <a:cs typeface="TH SarabunPSK" pitchFamily="34" charset="-34"/>
              </a:rPr>
              <a:t>วิธีการจัดเก็บข้อมูล 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itchFamily="34" charset="-34"/>
                <a:ea typeface="+mn-ea"/>
                <a:cs typeface="TH SarabunPSK" pitchFamily="34" charset="-34"/>
              </a:rPr>
              <a:t>	: 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itchFamily="34" charset="-34"/>
                <a:ea typeface="+mn-ea"/>
                <a:cs typeface="TH SarabunPSK" pitchFamily="34" charset="-34"/>
              </a:rPr>
              <a:t>จัดเก็บรายได้ของกลุ่มวิสาหกิจชุมชนด้านหม่อนไหม ก่อนเข้าร่วมโครงการและหลังจากได้รับการส่งเสริมและพัฒนาแล้ว </a:t>
            </a:r>
          </a:p>
          <a:p>
            <a:pPr marL="1254125" marR="0" lvl="0" indent="-1254125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803275" algn="l"/>
                <a:tab pos="808038" algn="l"/>
                <a:tab pos="1173163" algn="l"/>
                <a:tab pos="1254125" algn="l"/>
              </a:tabLst>
              <a:defRPr/>
            </a:pP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itchFamily="34" charset="-34"/>
                <a:ea typeface="+mn-ea"/>
                <a:cs typeface="TH SarabunPSK" pitchFamily="34" charset="-34"/>
              </a:rPr>
              <a:t>แหล่งที่มาของข้อมูล	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itchFamily="34" charset="-34"/>
                <a:ea typeface="+mn-ea"/>
                <a:cs typeface="TH SarabunPSK" pitchFamily="34" charset="-34"/>
              </a:rPr>
              <a:t>: 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itchFamily="34" charset="-34"/>
                <a:ea typeface="+mn-ea"/>
                <a:cs typeface="TH SarabunPSK" pitchFamily="34" charset="-34"/>
              </a:rPr>
              <a:t>กลุ่มวิสาหกิจชุมชนด้านหม่อนไหม</a:t>
            </a:r>
            <a:endParaRPr kumimoji="0" lang="en-US" sz="1600" b="0" i="0" u="none" strike="noStrike" kern="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H SarabunPSK" pitchFamily="34" charset="-34"/>
              <a:ea typeface="+mn-ea"/>
              <a:cs typeface="TH SarabunPSK" pitchFamily="34" charset="-34"/>
            </a:endParaRPr>
          </a:p>
        </p:txBody>
      </p:sp>
      <p:grpSp>
        <p:nvGrpSpPr>
          <p:cNvPr id="57" name="Group 9">
            <a:extLst>
              <a:ext uri="{FF2B5EF4-FFF2-40B4-BE49-F238E27FC236}">
                <a16:creationId xmlns:a16="http://schemas.microsoft.com/office/drawing/2014/main" xmlns="" id="{BA5787DC-9410-37C4-B559-12CF4E92519D}"/>
              </a:ext>
            </a:extLst>
          </p:cNvPr>
          <p:cNvGrpSpPr/>
          <p:nvPr/>
        </p:nvGrpSpPr>
        <p:grpSpPr>
          <a:xfrm>
            <a:off x="9692319" y="761390"/>
            <a:ext cx="2418211" cy="1708672"/>
            <a:chOff x="9692319" y="675128"/>
            <a:chExt cx="2418211" cy="1708672"/>
          </a:xfrm>
        </p:grpSpPr>
        <p:sp>
          <p:nvSpPr>
            <p:cNvPr id="58" name="Rectangle: Rounded Corners 37">
              <a:extLst>
                <a:ext uri="{FF2B5EF4-FFF2-40B4-BE49-F238E27FC236}">
                  <a16:creationId xmlns:a16="http://schemas.microsoft.com/office/drawing/2014/main" xmlns="" id="{16289B9F-6781-CB5E-017B-A15D8C7FBA60}"/>
                </a:ext>
              </a:extLst>
            </p:cNvPr>
            <p:cNvSpPr/>
            <p:nvPr/>
          </p:nvSpPr>
          <p:spPr>
            <a:xfrm>
              <a:off x="9692319" y="675128"/>
              <a:ext cx="2416323" cy="1708672"/>
            </a:xfrm>
            <a:prstGeom prst="roundRect">
              <a:avLst>
                <a:gd name="adj" fmla="val 12443"/>
              </a:avLst>
            </a:prstGeom>
            <a:solidFill>
              <a:srgbClr val="FFCC66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59" name="TextBox 58">
              <a:extLst>
                <a:ext uri="{FF2B5EF4-FFF2-40B4-BE49-F238E27FC236}">
                  <a16:creationId xmlns:a16="http://schemas.microsoft.com/office/drawing/2014/main" xmlns="" id="{953B35DA-F707-89D8-420F-C7578541F43E}"/>
                </a:ext>
              </a:extLst>
            </p:cNvPr>
            <p:cNvSpPr txBox="1"/>
            <p:nvPr/>
          </p:nvSpPr>
          <p:spPr>
            <a:xfrm>
              <a:off x="9692320" y="734739"/>
              <a:ext cx="2418210" cy="15758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800" b="1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 PSK"/>
                  <a:ea typeface="+mn-ea"/>
                  <a:cs typeface="TH SarabunPSK" panose="020B0500040200020003" pitchFamily="34" charset="-34"/>
                </a:rPr>
                <a:t>แผนแม่บทฯ และแผนแม่บทย่อยฯ ที่เกี่ยวข้อง</a:t>
              </a:r>
            </a:p>
            <a:p>
              <a:pPr marL="0" marR="0" lvl="0" indent="0" algn="l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600" b="1" i="0" u="none" strike="noStrike" kern="0" cap="none" spc="-2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แผนแม่บทฯ</a:t>
              </a:r>
              <a:r>
                <a:rPr kumimoji="0" lang="th-TH" sz="1600" b="0" i="0" u="none" strike="noStrike" kern="0" cap="none" spc="-2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 ประเด็น 6 เศรษฐกิจฐานราก</a:t>
              </a:r>
            </a:p>
            <a:p>
              <a:pPr marL="0" marR="0" lvl="0" indent="0" algn="l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600" b="1" i="0" u="none" strike="noStrike" kern="0" cap="none" spc="-2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แผนแม่บทย่อยฯ</a:t>
              </a:r>
              <a:r>
                <a:rPr kumimoji="0" lang="th-TH" sz="1600" b="0" i="0" u="none" strike="noStrike" kern="0" cap="none" spc="-2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 </a:t>
              </a:r>
            </a:p>
            <a:p>
              <a:pPr marL="0" marR="0" lvl="0" indent="0" algn="l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6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itchFamily="34" charset="-34"/>
                  <a:ea typeface="+mn-ea"/>
                  <a:cs typeface="TH SarabunPSK" pitchFamily="34" charset="-34"/>
                </a:rPr>
                <a:t>16.2</a:t>
              </a:r>
              <a:r>
                <a:rPr kumimoji="0" lang="en-US" sz="16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itchFamily="34" charset="-34"/>
                  <a:ea typeface="+mn-ea"/>
                  <a:cs typeface="TH SarabunPSK" pitchFamily="34" charset="-34"/>
                </a:rPr>
                <a:t> </a:t>
              </a:r>
              <a:r>
                <a:rPr kumimoji="0" lang="th-TH" sz="16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itchFamily="34" charset="-34"/>
                  <a:ea typeface="+mn-ea"/>
                  <a:cs typeface="TH SarabunPSK" pitchFamily="34" charset="-34"/>
                </a:rPr>
                <a:t>: การสร้างสภาพแวดล้อมและกลไก</a:t>
              </a:r>
              <a:br>
                <a:rPr kumimoji="0" lang="th-TH" sz="16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itchFamily="34" charset="-34"/>
                  <a:ea typeface="+mn-ea"/>
                  <a:cs typeface="TH SarabunPSK" pitchFamily="34" charset="-34"/>
                </a:rPr>
              </a:br>
              <a:r>
                <a:rPr kumimoji="0" lang="th-TH" sz="16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itchFamily="34" charset="-34"/>
                  <a:ea typeface="+mn-ea"/>
                  <a:cs typeface="TH SarabunPSK" pitchFamily="34" charset="-34"/>
                </a:rPr>
                <a:t>ที่ส่งเสริมการพัฒนาเศรษฐกิจฐานราก (160201)</a:t>
              </a:r>
              <a:endParaRPr kumimoji="0" lang="th-TH" sz="1800" b="0" i="0" u="none" strike="noStrike" kern="0" cap="none" spc="-2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endParaRPr>
            </a:p>
          </p:txBody>
        </p:sp>
      </p:grpSp>
      <p:grpSp>
        <p:nvGrpSpPr>
          <p:cNvPr id="64" name="Group 13">
            <a:extLst>
              <a:ext uri="{FF2B5EF4-FFF2-40B4-BE49-F238E27FC236}">
                <a16:creationId xmlns:a16="http://schemas.microsoft.com/office/drawing/2014/main" xmlns="" id="{983F2426-EBBE-6DAB-ED25-8B1AF1D926E2}"/>
              </a:ext>
            </a:extLst>
          </p:cNvPr>
          <p:cNvGrpSpPr/>
          <p:nvPr/>
        </p:nvGrpSpPr>
        <p:grpSpPr>
          <a:xfrm>
            <a:off x="9775002" y="2515388"/>
            <a:ext cx="2310363" cy="766267"/>
            <a:chOff x="9772608" y="2530885"/>
            <a:chExt cx="2310363" cy="766267"/>
          </a:xfrm>
        </p:grpSpPr>
        <p:sp>
          <p:nvSpPr>
            <p:cNvPr id="65" name="TextBox 64">
              <a:extLst>
                <a:ext uri="{FF2B5EF4-FFF2-40B4-BE49-F238E27FC236}">
                  <a16:creationId xmlns:a16="http://schemas.microsoft.com/office/drawing/2014/main" xmlns="" id="{1A1B02B4-EACD-68AB-B3FD-7E5155F7D02F}"/>
                </a:ext>
              </a:extLst>
            </p:cNvPr>
            <p:cNvSpPr txBox="1"/>
            <p:nvPr/>
          </p:nvSpPr>
          <p:spPr>
            <a:xfrm>
              <a:off x="9772608" y="2530885"/>
              <a:ext cx="2310363" cy="766267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</p:spPr>
          <p:txBody>
            <a:bodyPr wrap="square">
              <a:noAutofit/>
            </a:bodyPr>
            <a:lstStyle>
              <a:defPPr>
                <a:defRPr lang="en-US"/>
              </a:defPPr>
              <a:lvl1pPr marL="107950" marR="0" lvl="0" indent="-107950" fontAlgn="auto">
                <a:lnSpc>
                  <a:spcPct val="7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 kumimoji="0" sz="900" b="0" i="0" u="none" strike="noStrike" cap="none" spc="0" normalizeH="0" baseline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cs typeface="TH SarabunPSK" panose="020B0500040200020003" pitchFamily="34" charset="-34"/>
                </a:defRPr>
              </a:lvl1pPr>
            </a:lstStyle>
            <a:p>
              <a:pPr marL="0" marR="0" lvl="0" indent="0" algn="l" defTabSz="914400" rtl="0" eaLnBrk="1" fontAlgn="auto" latinLnBrk="0" hangingPunct="1">
                <a:lnSpc>
                  <a:spcPct val="7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endParaRPr kumimoji="0" lang="th-TH" sz="9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  <p:sp>
          <p:nvSpPr>
            <p:cNvPr id="66" name="TextBox 65">
              <a:extLst>
                <a:ext uri="{FF2B5EF4-FFF2-40B4-BE49-F238E27FC236}">
                  <a16:creationId xmlns:a16="http://schemas.microsoft.com/office/drawing/2014/main" xmlns="" id="{8C913F5C-436E-10FC-795F-C3661B8DA231}"/>
                </a:ext>
              </a:extLst>
            </p:cNvPr>
            <p:cNvSpPr txBox="1"/>
            <p:nvPr/>
          </p:nvSpPr>
          <p:spPr>
            <a:xfrm>
              <a:off x="9871994" y="2666531"/>
              <a:ext cx="2139059" cy="48628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1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Pillar </a:t>
              </a:r>
              <a:r>
                <a:rPr kumimoji="0" lang="th-TH" sz="1600" b="1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1 สร้างและพัฒนาศักยภาพวิสาหกิจและผู้ประกอบการ</a:t>
              </a:r>
            </a:p>
          </p:txBody>
        </p:sp>
      </p:grpSp>
      <p:grpSp>
        <p:nvGrpSpPr>
          <p:cNvPr id="67" name="Group 39">
            <a:extLst>
              <a:ext uri="{FF2B5EF4-FFF2-40B4-BE49-F238E27FC236}">
                <a16:creationId xmlns:a16="http://schemas.microsoft.com/office/drawing/2014/main" xmlns="" id="{7EC9769C-A717-B786-175D-B3CD138873C0}"/>
              </a:ext>
            </a:extLst>
          </p:cNvPr>
          <p:cNvGrpSpPr/>
          <p:nvPr/>
        </p:nvGrpSpPr>
        <p:grpSpPr>
          <a:xfrm>
            <a:off x="9761993" y="3564693"/>
            <a:ext cx="2305824" cy="939139"/>
            <a:chOff x="9840008" y="3339524"/>
            <a:chExt cx="2242963" cy="714649"/>
          </a:xfrm>
        </p:grpSpPr>
        <p:sp>
          <p:nvSpPr>
            <p:cNvPr id="68" name="Rectangle 12">
              <a:extLst>
                <a:ext uri="{FF2B5EF4-FFF2-40B4-BE49-F238E27FC236}">
                  <a16:creationId xmlns:a16="http://schemas.microsoft.com/office/drawing/2014/main" xmlns="" id="{0433C63C-DC28-CD41-B1B7-7EF05D6E6CEE}"/>
                </a:ext>
              </a:extLst>
            </p:cNvPr>
            <p:cNvSpPr/>
            <p:nvPr/>
          </p:nvSpPr>
          <p:spPr>
            <a:xfrm>
              <a:off x="9840008" y="3339524"/>
              <a:ext cx="2242963" cy="714649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  <p:sp>
          <p:nvSpPr>
            <p:cNvPr id="69" name="TextBox 68">
              <a:extLst>
                <a:ext uri="{FF2B5EF4-FFF2-40B4-BE49-F238E27FC236}">
                  <a16:creationId xmlns:a16="http://schemas.microsoft.com/office/drawing/2014/main" xmlns="" id="{98EA83C4-7F9B-5CA5-184A-1350AC0BE4F5}"/>
                </a:ext>
              </a:extLst>
            </p:cNvPr>
            <p:cNvSpPr txBox="1"/>
            <p:nvPr/>
          </p:nvSpPr>
          <p:spPr>
            <a:xfrm>
              <a:off x="9981185" y="3449773"/>
              <a:ext cx="2095103" cy="52506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600" b="1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หัวข้อย่อยภายใต้ </a:t>
              </a:r>
              <a:r>
                <a:rPr kumimoji="0" lang="en-US" sz="1600" b="1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Pillar </a:t>
              </a:r>
            </a:p>
            <a:p>
              <a:pPr marL="0" marR="0" lvl="0" indent="0" algn="l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1" i="0" u="none" strike="noStrike" kern="0" cap="none" spc="0" normalizeH="0" baseline="0" noProof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1.1 </a:t>
              </a:r>
              <a:r>
                <a:rPr kumimoji="0" lang="th-TH" sz="1600" b="1" i="0" u="none" strike="noStrike" kern="0" cap="none" spc="0" normalizeH="0" baseline="0" noProof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การสร้างและพัฒนาวิสาหกิจ</a:t>
              </a:r>
              <a:br>
                <a:rPr kumimoji="0" lang="th-TH" sz="1600" b="1" i="0" u="none" strike="noStrike" kern="0" cap="none" spc="0" normalizeH="0" baseline="0" noProof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</a:br>
              <a:r>
                <a:rPr kumimoji="0" lang="th-TH" sz="1600" b="1" i="0" u="none" strike="noStrike" kern="0" cap="none" spc="0" normalizeH="0" baseline="0" noProof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     และผู้ประกอบการ</a:t>
              </a:r>
              <a:endParaRPr kumimoji="0" lang="th-TH" sz="1600" b="1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</p:grpSp>
      <p:sp>
        <p:nvSpPr>
          <p:cNvPr id="70" name="Arrow: Down 42">
            <a:extLst>
              <a:ext uri="{FF2B5EF4-FFF2-40B4-BE49-F238E27FC236}">
                <a16:creationId xmlns:a16="http://schemas.microsoft.com/office/drawing/2014/main" xmlns="" id="{26A41B54-7973-2F8B-6D48-CE6E32C2EB45}"/>
              </a:ext>
            </a:extLst>
          </p:cNvPr>
          <p:cNvSpPr/>
          <p:nvPr/>
        </p:nvSpPr>
        <p:spPr>
          <a:xfrm>
            <a:off x="10749016" y="3317456"/>
            <a:ext cx="384835" cy="236219"/>
          </a:xfrm>
          <a:prstGeom prst="downArrow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71" name="Arrow: Down 59">
            <a:extLst>
              <a:ext uri="{FF2B5EF4-FFF2-40B4-BE49-F238E27FC236}">
                <a16:creationId xmlns:a16="http://schemas.microsoft.com/office/drawing/2014/main" xmlns="" id="{3B874C94-91C4-6248-4061-192AF6D04BDE}"/>
              </a:ext>
            </a:extLst>
          </p:cNvPr>
          <p:cNvSpPr/>
          <p:nvPr/>
        </p:nvSpPr>
        <p:spPr>
          <a:xfrm>
            <a:off x="10749016" y="4539105"/>
            <a:ext cx="384835" cy="236219"/>
          </a:xfrm>
          <a:prstGeom prst="downArrow">
            <a:avLst>
              <a:gd name="adj1" fmla="val 50000"/>
              <a:gd name="adj2" fmla="val 50000"/>
            </a:avLst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72" name="Group 60">
            <a:extLst>
              <a:ext uri="{FF2B5EF4-FFF2-40B4-BE49-F238E27FC236}">
                <a16:creationId xmlns:a16="http://schemas.microsoft.com/office/drawing/2014/main" xmlns="" id="{8E0EFB7A-6DBF-5095-F27C-7B3BB0729E0A}"/>
              </a:ext>
            </a:extLst>
          </p:cNvPr>
          <p:cNvGrpSpPr/>
          <p:nvPr/>
        </p:nvGrpSpPr>
        <p:grpSpPr>
          <a:xfrm>
            <a:off x="9761991" y="4801475"/>
            <a:ext cx="2299732" cy="1205257"/>
            <a:chOff x="9736320" y="3339523"/>
            <a:chExt cx="2299732" cy="792879"/>
          </a:xfrm>
        </p:grpSpPr>
        <p:sp>
          <p:nvSpPr>
            <p:cNvPr id="73" name="Rectangle 61">
              <a:extLst>
                <a:ext uri="{FF2B5EF4-FFF2-40B4-BE49-F238E27FC236}">
                  <a16:creationId xmlns:a16="http://schemas.microsoft.com/office/drawing/2014/main" xmlns="" id="{D455EAE0-5E17-7CF7-E9B3-D8E35E1AA936}"/>
                </a:ext>
              </a:extLst>
            </p:cNvPr>
            <p:cNvSpPr/>
            <p:nvPr/>
          </p:nvSpPr>
          <p:spPr>
            <a:xfrm>
              <a:off x="9736320" y="3339523"/>
              <a:ext cx="2299732" cy="792878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4" name="TextBox 73">
              <a:extLst>
                <a:ext uri="{FF2B5EF4-FFF2-40B4-BE49-F238E27FC236}">
                  <a16:creationId xmlns:a16="http://schemas.microsoft.com/office/drawing/2014/main" xmlns="" id="{A6A26980-CECC-224B-B17F-A881EB9986B4}"/>
                </a:ext>
              </a:extLst>
            </p:cNvPr>
            <p:cNvSpPr txBox="1"/>
            <p:nvPr/>
          </p:nvSpPr>
          <p:spPr>
            <a:xfrm>
              <a:off x="9788144" y="3391358"/>
              <a:ext cx="2211085" cy="74104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7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6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 PSK"/>
                  <a:ea typeface="+mn-ea"/>
                  <a:cs typeface="TH SarabunPSK" panose="020B0500040200020003" pitchFamily="34" charset="-34"/>
                  <a:sym typeface="Wingdings 2"/>
                </a:rPr>
                <a:t></a:t>
              </a:r>
              <a:r>
                <a:rPr kumimoji="0" lang="th-TH" sz="16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 PSK"/>
                  <a:ea typeface="+mn-ea"/>
                  <a:cs typeface="TH SarabunPSK" panose="020B0500040200020003" pitchFamily="34" charset="-34"/>
                  <a:sym typeface="Wingdings" panose="05000000000000000000" pitchFamily="2" charset="2"/>
                </a:rPr>
                <a:t> </a:t>
              </a:r>
              <a:r>
                <a:rPr kumimoji="0" lang="th-TH" sz="16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 PSK"/>
                  <a:ea typeface="+mn-ea"/>
                  <a:cs typeface="TH SarabunPSK" panose="020B0500040200020003" pitchFamily="34" charset="-34"/>
                </a:rPr>
                <a:t>ตัวชี้วัดเฉพาะหน่วยงาน</a:t>
              </a:r>
            </a:p>
            <a:p>
              <a:pPr marL="0" marR="0" lvl="0" indent="0" algn="l" defTabSz="914400" rtl="0" eaLnBrk="1" fontAlgn="auto" latinLnBrk="0" hangingPunct="1">
                <a:lnSpc>
                  <a:spcPct val="7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th-TH" sz="16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endParaRPr>
            </a:p>
            <a:p>
              <a:pPr marL="0" marR="0" lvl="0" indent="0" algn="l" defTabSz="914400" rtl="0" eaLnBrk="1" fontAlgn="auto" latinLnBrk="0" hangingPunct="1">
                <a:lnSpc>
                  <a:spcPct val="7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6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 PSK"/>
                  <a:ea typeface="+mn-ea"/>
                  <a:cs typeface="TH SarabunPSK" panose="020B0500040200020003" pitchFamily="34" charset="-34"/>
                  <a:sym typeface="Wingdings 2"/>
                </a:rPr>
                <a:t></a:t>
              </a:r>
              <a:r>
                <a:rPr kumimoji="0" lang="th-TH" sz="16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 PSK"/>
                  <a:ea typeface="+mn-ea"/>
                  <a:cs typeface="TH SarabunPSK" panose="020B0500040200020003" pitchFamily="34" charset="-34"/>
                  <a:sym typeface="Wingdings" panose="05000000000000000000" pitchFamily="2" charset="2"/>
                </a:rPr>
                <a:t> </a:t>
              </a:r>
              <a:r>
                <a:rPr kumimoji="0" lang="th-TH" sz="16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 PSK"/>
                  <a:ea typeface="+mn-ea"/>
                  <a:cs typeface="TH SarabunPSK" panose="020B0500040200020003" pitchFamily="34" charset="-34"/>
                </a:rPr>
                <a:t>ตัวชี้วัด</a:t>
              </a:r>
              <a:r>
                <a:rPr kumimoji="0" lang="th-TH" sz="1600" b="0" i="0" u="none" strike="noStrike" kern="0" cap="none" spc="0" normalizeH="0" baseline="0" noProof="0" err="1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 PSK"/>
                  <a:ea typeface="+mn-ea"/>
                  <a:cs typeface="TH SarabunPSK" panose="020B0500040200020003" pitchFamily="34" charset="-34"/>
                </a:rPr>
                <a:t>บูรณา</a:t>
              </a:r>
              <a:r>
                <a:rPr kumimoji="0" lang="th-TH" sz="16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 PSK"/>
                  <a:ea typeface="+mn-ea"/>
                  <a:cs typeface="TH SarabunPSK" panose="020B0500040200020003" pitchFamily="34" charset="-34"/>
                </a:rPr>
                <a:t>การหลายหน่วย</a:t>
              </a:r>
            </a:p>
            <a:p>
              <a:pPr marL="0" marR="0" lvl="0" indent="0" algn="l" defTabSz="914400" rtl="0" eaLnBrk="1" fontAlgn="auto" latinLnBrk="0" hangingPunct="1">
                <a:lnSpc>
                  <a:spcPct val="7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6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 PSK"/>
                  <a:ea typeface="+mn-ea"/>
                  <a:cs typeface="TH SarabunPSK" panose="020B0500040200020003" pitchFamily="34" charset="-34"/>
                </a:rPr>
                <a:t>โปรดระบุ ...........................................</a:t>
              </a:r>
              <a:br>
                <a:rPr kumimoji="0" lang="th-TH" sz="16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 PSK"/>
                  <a:ea typeface="+mn-ea"/>
                  <a:cs typeface="TH SarabunPSK" panose="020B0500040200020003" pitchFamily="34" charset="-34"/>
                </a:rPr>
              </a:br>
              <a:r>
                <a:rPr kumimoji="0" lang="th-TH" sz="16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 PSK"/>
                  <a:ea typeface="+mn-ea"/>
                  <a:cs typeface="TH SarabunPSK" panose="020B0500040200020003" pitchFamily="34" charset="-34"/>
                </a:rPr>
                <a:t>............................................................</a:t>
              </a:r>
            </a:p>
            <a:p>
              <a:pPr marL="0" marR="0" lvl="0" indent="0" algn="l" defTabSz="914400" rtl="0" eaLnBrk="1" fontAlgn="auto" latinLnBrk="0" hangingPunct="1">
                <a:lnSpc>
                  <a:spcPct val="7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6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 PSK"/>
                  <a:ea typeface="+mn-ea"/>
                  <a:cs typeface="TH SarabunPSK" panose="020B0500040200020003" pitchFamily="34" charset="-34"/>
                </a:rPr>
                <a:t>............................................................</a:t>
              </a:r>
              <a:endParaRPr kumimoji="0" lang="en-US" sz="16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endParaRPr>
            </a:p>
          </p:txBody>
        </p:sp>
      </p:grpSp>
      <p:sp>
        <p:nvSpPr>
          <p:cNvPr id="33" name="Slide Number Placeholder 3">
            <a:extLst>
              <a:ext uri="{FF2B5EF4-FFF2-40B4-BE49-F238E27FC236}">
                <a16:creationId xmlns:a16="http://schemas.microsoft.com/office/drawing/2014/main" xmlns="" id="{1AA47899-A54A-34D4-881E-0DBB9D68ED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18523" y="6479020"/>
            <a:ext cx="2743200" cy="36512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787E290-76B0-4EA1-9FB1-BF333C18EEE2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H SarabunPSK" pitchFamily="34" charset="-34"/>
                <a:ea typeface="+mn-ea"/>
                <a:cs typeface="TH SarabunPSK" pitchFamily="34" charset="-34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H SarabunPSK" pitchFamily="34" charset="-34"/>
              <a:ea typeface="+mn-ea"/>
              <a:cs typeface="TH SarabunPSK" pitchFamily="34" charset="-34"/>
            </a:endParaRPr>
          </a:p>
        </p:txBody>
      </p:sp>
      <p:grpSp>
        <p:nvGrpSpPr>
          <p:cNvPr id="2" name="กลุ่ม 4">
            <a:extLst>
              <a:ext uri="{FF2B5EF4-FFF2-40B4-BE49-F238E27FC236}">
                <a16:creationId xmlns:a16="http://schemas.microsoft.com/office/drawing/2014/main" xmlns="" id="{14AB4598-4A9C-6E64-5D3C-4B8C2A6E2787}"/>
              </a:ext>
            </a:extLst>
          </p:cNvPr>
          <p:cNvGrpSpPr>
            <a:grpSpLocks/>
          </p:cNvGrpSpPr>
          <p:nvPr/>
        </p:nvGrpSpPr>
        <p:grpSpPr bwMode="auto">
          <a:xfrm>
            <a:off x="6010095" y="495743"/>
            <a:ext cx="1141178" cy="710467"/>
            <a:chOff x="7094185" y="1707729"/>
            <a:chExt cx="1164188" cy="613365"/>
          </a:xfrm>
        </p:grpSpPr>
        <p:pic>
          <p:nvPicPr>
            <p:cNvPr id="3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xmlns="" id="{CB12A1FD-A5EF-4C65-E9AD-7062FC374F6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7286862" y="1707729"/>
              <a:ext cx="742574" cy="613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" name="TextBox 2">
              <a:extLst>
                <a:ext uri="{FF2B5EF4-FFF2-40B4-BE49-F238E27FC236}">
                  <a16:creationId xmlns:a16="http://schemas.microsoft.com/office/drawing/2014/main" xmlns="" id="{96082192-D1DF-76BF-1E81-747EE343EC3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094185" y="1811512"/>
              <a:ext cx="1164188" cy="5048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altLang="th-TH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ngsana New" panose="02020603050405020304" pitchFamily="18" charset="-34"/>
                  <a:ea typeface="Tahoma" panose="020B0604030504040204" pitchFamily="34" charset="0"/>
                  <a:cs typeface="Angsana New" panose="02020603050405020304" pitchFamily="18" charset="-34"/>
                </a:rPr>
                <a:t>น้ำหนัก</a:t>
              </a:r>
              <a:endParaRPr kumimoji="0" lang="en-US" alt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Tahoma" panose="020B0604030504040204" pitchFamily="34" charset="0"/>
                <a:cs typeface="Angsana New" panose="02020603050405020304" pitchFamily="18" charset="-34"/>
              </a:endParaRPr>
            </a:p>
            <a:p>
              <a:pPr marL="0" marR="0" lvl="0" indent="0" algn="ctr" defTabSz="914400" rtl="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ngsana New" panose="02020603050405020304" pitchFamily="18" charset="-34"/>
                  <a:ea typeface="Tahoma" panose="020B0604030504040204" pitchFamily="34" charset="0"/>
                  <a:cs typeface="Angsana New" panose="02020603050405020304" pitchFamily="18" charset="-34"/>
                </a:rPr>
                <a:t>15</a:t>
              </a:r>
              <a:endPara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Tahoma" panose="020B0604030504040204" pitchFamily="34" charset="0"/>
                <a:cs typeface="Angsana New" panose="02020603050405020304" pitchFamily="18" charset="-34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5146789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xmlns="" id="{0322E77F-7053-EDFB-C16D-ADA269D99911}"/>
              </a:ext>
            </a:extLst>
          </p:cNvPr>
          <p:cNvGrpSpPr/>
          <p:nvPr/>
        </p:nvGrpSpPr>
        <p:grpSpPr>
          <a:xfrm>
            <a:off x="-11874" y="-8326"/>
            <a:ext cx="12215748" cy="594744"/>
            <a:chOff x="23748" y="26478"/>
            <a:chExt cx="12192000" cy="569333"/>
          </a:xfrm>
        </p:grpSpPr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xmlns="" id="{AE6B1A9A-8385-1999-D6FE-012E9F028E05}"/>
                </a:ext>
              </a:extLst>
            </p:cNvPr>
            <p:cNvGrpSpPr/>
            <p:nvPr/>
          </p:nvGrpSpPr>
          <p:grpSpPr>
            <a:xfrm>
              <a:off x="23748" y="26478"/>
              <a:ext cx="12192000" cy="569333"/>
              <a:chOff x="-38364" y="573594"/>
              <a:chExt cx="12192000" cy="569333"/>
            </a:xfrm>
          </p:grpSpPr>
          <p:sp>
            <p:nvSpPr>
              <p:cNvPr id="18" name="Rectangle 17">
                <a:extLst>
                  <a:ext uri="{FF2B5EF4-FFF2-40B4-BE49-F238E27FC236}">
                    <a16:creationId xmlns:a16="http://schemas.microsoft.com/office/drawing/2014/main" xmlns="" id="{3D1F4C26-C507-4A4F-C43B-FC6BCDB5565F}"/>
                  </a:ext>
                </a:extLst>
              </p:cNvPr>
              <p:cNvSpPr/>
              <p:nvPr/>
            </p:nvSpPr>
            <p:spPr>
              <a:xfrm>
                <a:off x="-38364" y="573594"/>
                <a:ext cx="12192000" cy="557396"/>
              </a:xfrm>
              <a:prstGeom prst="rect">
                <a:avLst/>
              </a:prstGeom>
              <a:solidFill>
                <a:srgbClr val="00206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19" name="TextBox 20">
                <a:extLst>
                  <a:ext uri="{FF2B5EF4-FFF2-40B4-BE49-F238E27FC236}">
                    <a16:creationId xmlns:a16="http://schemas.microsoft.com/office/drawing/2014/main" xmlns="" id="{984C96A1-7780-70BB-CE3F-087501A0FC25}"/>
                  </a:ext>
                </a:extLst>
              </p:cNvPr>
              <p:cNvSpPr txBox="1"/>
              <p:nvPr/>
            </p:nvSpPr>
            <p:spPr>
              <a:xfrm>
                <a:off x="-34190" y="607566"/>
                <a:ext cx="7197911" cy="5353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ts val="18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h-TH" sz="2000" b="1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ตัวชี้วัด กรมหม่อนไหม</a:t>
                </a:r>
              </a:p>
              <a:p>
                <a:pPr marL="0" marR="0" lvl="0" indent="0" algn="l" defTabSz="914400" rtl="0" eaLnBrk="1" fontAlgn="auto" latinLnBrk="0" hangingPunct="1">
                  <a:lnSpc>
                    <a:spcPts val="18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h-TH" sz="1800" b="1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ตามมาตรการปรับปรุงประสิทธิภาพในการปฏิบัติราชการ ประจำปีงบประมาณ พ.ศ. </a:t>
                </a:r>
                <a:r>
                  <a:rPr kumimoji="0" lang="en-US" sz="1800" b="1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2569 – 2570 </a:t>
                </a:r>
                <a:endParaRPr kumimoji="0" lang="th-TH" sz="1800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endParaRPr>
              </a:p>
            </p:txBody>
          </p:sp>
        </p:grp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xmlns="" id="{D61AFC97-F8EA-234F-F8CB-723A584DD093}"/>
                </a:ext>
              </a:extLst>
            </p:cNvPr>
            <p:cNvSpPr txBox="1"/>
            <p:nvPr/>
          </p:nvSpPr>
          <p:spPr>
            <a:xfrm>
              <a:off x="6401734" y="130878"/>
              <a:ext cx="5720209" cy="353552"/>
            </a:xfrm>
            <a:prstGeom prst="rect">
              <a:avLst/>
            </a:prstGeom>
            <a:solidFill>
              <a:schemeClr val="accent2"/>
            </a:solidFill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800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รายละเอียดตัวชี้วัด </a:t>
              </a:r>
              <a:r>
                <a:rPr kumimoji="0" lang="en-US" sz="1800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Joint KPIs</a:t>
              </a:r>
              <a:r>
                <a:rPr kumimoji="0" lang="th-TH" sz="1800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 </a:t>
              </a:r>
              <a:r>
                <a:rPr kumimoji="0" lang="en-US" sz="1800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: Agenda 4 </a:t>
              </a:r>
              <a:r>
                <a:rPr kumimoji="0" lang="th-TH" sz="1800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รายได้ของผู้ประกอบการ </a:t>
              </a:r>
              <a:r>
                <a:rPr kumimoji="0" lang="en-US" sz="1800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SMEs </a:t>
              </a:r>
              <a:r>
                <a:rPr kumimoji="0" lang="th-TH" sz="1800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และ </a:t>
              </a:r>
              <a:r>
                <a:rPr kumimoji="0" lang="en-US" sz="1800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OTOP </a:t>
              </a:r>
              <a:endParaRPr kumimoji="0" lang="th-TH" sz="16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</p:grpSp>
      <p:sp>
        <p:nvSpPr>
          <p:cNvPr id="54" name="Google Shape;253;p8">
            <a:extLst>
              <a:ext uri="{FF2B5EF4-FFF2-40B4-BE49-F238E27FC236}">
                <a16:creationId xmlns:a16="http://schemas.microsoft.com/office/drawing/2014/main" xmlns="" id="{DF015813-D467-7DB1-426B-EE416DFA9721}"/>
              </a:ext>
            </a:extLst>
          </p:cNvPr>
          <p:cNvSpPr/>
          <p:nvPr/>
        </p:nvSpPr>
        <p:spPr>
          <a:xfrm>
            <a:off x="0" y="6594225"/>
            <a:ext cx="9973340" cy="26464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Sarabun"/>
              <a:buNone/>
              <a:tabLst>
                <a:tab pos="631825" algn="l"/>
              </a:tabLst>
              <a:defRPr/>
            </a:pPr>
            <a:r>
              <a:rPr kumimoji="0" lang="th-TH" sz="14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แหล่งอ้างอิง </a:t>
            </a:r>
            <a:r>
              <a:rPr kumimoji="0" lang="th-TH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	-</a:t>
            </a:r>
            <a:endParaRPr kumimoji="0" sz="14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Sarabun"/>
              <a:cs typeface="TH SarabunPSK" panose="020B0500040200020003" pitchFamily="34" charset="-34"/>
              <a:sym typeface="Sarabun"/>
            </a:endParaRPr>
          </a:p>
        </p:txBody>
      </p:sp>
      <p:grpSp>
        <p:nvGrpSpPr>
          <p:cNvPr id="57" name="Group 9">
            <a:extLst>
              <a:ext uri="{FF2B5EF4-FFF2-40B4-BE49-F238E27FC236}">
                <a16:creationId xmlns:a16="http://schemas.microsoft.com/office/drawing/2014/main" xmlns="" id="{BA5787DC-9410-37C4-B559-12CF4E92519D}"/>
              </a:ext>
            </a:extLst>
          </p:cNvPr>
          <p:cNvGrpSpPr/>
          <p:nvPr/>
        </p:nvGrpSpPr>
        <p:grpSpPr>
          <a:xfrm>
            <a:off x="9692319" y="761390"/>
            <a:ext cx="2418211" cy="1708672"/>
            <a:chOff x="9692319" y="675128"/>
            <a:chExt cx="2418211" cy="1708672"/>
          </a:xfrm>
        </p:grpSpPr>
        <p:sp>
          <p:nvSpPr>
            <p:cNvPr id="58" name="Rectangle: Rounded Corners 37">
              <a:extLst>
                <a:ext uri="{FF2B5EF4-FFF2-40B4-BE49-F238E27FC236}">
                  <a16:creationId xmlns:a16="http://schemas.microsoft.com/office/drawing/2014/main" xmlns="" id="{16289B9F-6781-CB5E-017B-A15D8C7FBA60}"/>
                </a:ext>
              </a:extLst>
            </p:cNvPr>
            <p:cNvSpPr/>
            <p:nvPr/>
          </p:nvSpPr>
          <p:spPr>
            <a:xfrm>
              <a:off x="9692319" y="675128"/>
              <a:ext cx="2416323" cy="1708672"/>
            </a:xfrm>
            <a:prstGeom prst="roundRect">
              <a:avLst>
                <a:gd name="adj" fmla="val 12443"/>
              </a:avLst>
            </a:prstGeom>
            <a:solidFill>
              <a:srgbClr val="FFCC66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59" name="TextBox 58">
              <a:extLst>
                <a:ext uri="{FF2B5EF4-FFF2-40B4-BE49-F238E27FC236}">
                  <a16:creationId xmlns:a16="http://schemas.microsoft.com/office/drawing/2014/main" xmlns="" id="{953B35DA-F707-89D8-420F-C7578541F43E}"/>
                </a:ext>
              </a:extLst>
            </p:cNvPr>
            <p:cNvSpPr txBox="1"/>
            <p:nvPr/>
          </p:nvSpPr>
          <p:spPr>
            <a:xfrm>
              <a:off x="9692320" y="734739"/>
              <a:ext cx="2418210" cy="15758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800" b="1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 PSK"/>
                  <a:ea typeface="+mn-ea"/>
                  <a:cs typeface="TH SarabunPSK" panose="020B0500040200020003" pitchFamily="34" charset="-34"/>
                </a:rPr>
                <a:t>แผนแม่บทฯ และแผนแม่บทย่อยฯ ที่เกี่ยวข้อง</a:t>
              </a:r>
            </a:p>
            <a:p>
              <a:pPr marL="0" marR="0" lvl="0" indent="0" algn="l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600" b="1" i="0" u="none" strike="noStrike" kern="0" cap="none" spc="-2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แผนแม่บทฯ</a:t>
              </a:r>
              <a:r>
                <a:rPr kumimoji="0" lang="th-TH" sz="1600" b="0" i="0" u="none" strike="noStrike" kern="0" cap="none" spc="-2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 ประเด็น 6 เศรษฐกิจฐานราก</a:t>
              </a:r>
            </a:p>
            <a:p>
              <a:pPr marL="0" marR="0" lvl="0" indent="0" algn="l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600" b="1" i="0" u="none" strike="noStrike" kern="0" cap="none" spc="-2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แผนแม่บทย่อยฯ</a:t>
              </a:r>
              <a:r>
                <a:rPr kumimoji="0" lang="th-TH" sz="1600" b="0" i="0" u="none" strike="noStrike" kern="0" cap="none" spc="-2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 </a:t>
              </a:r>
            </a:p>
            <a:p>
              <a:pPr marL="0" marR="0" lvl="0" indent="0" algn="l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6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itchFamily="34" charset="-34"/>
                  <a:ea typeface="+mn-ea"/>
                  <a:cs typeface="TH SarabunPSK" pitchFamily="34" charset="-34"/>
                </a:rPr>
                <a:t>16.2</a:t>
              </a:r>
              <a:r>
                <a:rPr kumimoji="0" lang="en-US" sz="16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itchFamily="34" charset="-34"/>
                  <a:ea typeface="+mn-ea"/>
                  <a:cs typeface="TH SarabunPSK" pitchFamily="34" charset="-34"/>
                </a:rPr>
                <a:t> </a:t>
              </a:r>
              <a:r>
                <a:rPr kumimoji="0" lang="th-TH" sz="16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itchFamily="34" charset="-34"/>
                  <a:ea typeface="+mn-ea"/>
                  <a:cs typeface="TH SarabunPSK" pitchFamily="34" charset="-34"/>
                </a:rPr>
                <a:t>: การสร้างสภาพแวดล้อมและกลไก</a:t>
              </a:r>
              <a:br>
                <a:rPr kumimoji="0" lang="th-TH" sz="16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itchFamily="34" charset="-34"/>
                  <a:ea typeface="+mn-ea"/>
                  <a:cs typeface="TH SarabunPSK" pitchFamily="34" charset="-34"/>
                </a:rPr>
              </a:br>
              <a:r>
                <a:rPr kumimoji="0" lang="th-TH" sz="16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itchFamily="34" charset="-34"/>
                  <a:ea typeface="+mn-ea"/>
                  <a:cs typeface="TH SarabunPSK" pitchFamily="34" charset="-34"/>
                </a:rPr>
                <a:t>ที่ส่งเสริมการพัฒนาเศรษฐกิจฐานราก (160201)</a:t>
              </a:r>
              <a:endParaRPr kumimoji="0" lang="th-TH" sz="1800" b="0" i="0" u="none" strike="noStrike" kern="0" cap="none" spc="-2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endParaRPr>
            </a:p>
          </p:txBody>
        </p:sp>
      </p:grpSp>
      <p:grpSp>
        <p:nvGrpSpPr>
          <p:cNvPr id="64" name="Group 13">
            <a:extLst>
              <a:ext uri="{FF2B5EF4-FFF2-40B4-BE49-F238E27FC236}">
                <a16:creationId xmlns:a16="http://schemas.microsoft.com/office/drawing/2014/main" xmlns="" id="{983F2426-EBBE-6DAB-ED25-8B1AF1D926E2}"/>
              </a:ext>
            </a:extLst>
          </p:cNvPr>
          <p:cNvGrpSpPr/>
          <p:nvPr/>
        </p:nvGrpSpPr>
        <p:grpSpPr>
          <a:xfrm>
            <a:off x="9775002" y="2515388"/>
            <a:ext cx="2310363" cy="766267"/>
            <a:chOff x="9772608" y="2530885"/>
            <a:chExt cx="2310363" cy="766267"/>
          </a:xfrm>
        </p:grpSpPr>
        <p:sp>
          <p:nvSpPr>
            <p:cNvPr id="65" name="TextBox 64">
              <a:extLst>
                <a:ext uri="{FF2B5EF4-FFF2-40B4-BE49-F238E27FC236}">
                  <a16:creationId xmlns:a16="http://schemas.microsoft.com/office/drawing/2014/main" xmlns="" id="{1A1B02B4-EACD-68AB-B3FD-7E5155F7D02F}"/>
                </a:ext>
              </a:extLst>
            </p:cNvPr>
            <p:cNvSpPr txBox="1"/>
            <p:nvPr/>
          </p:nvSpPr>
          <p:spPr>
            <a:xfrm>
              <a:off x="9772608" y="2530885"/>
              <a:ext cx="2310363" cy="766267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</p:spPr>
          <p:txBody>
            <a:bodyPr wrap="square">
              <a:noAutofit/>
            </a:bodyPr>
            <a:lstStyle>
              <a:defPPr>
                <a:defRPr lang="en-US"/>
              </a:defPPr>
              <a:lvl1pPr marL="107950" marR="0" lvl="0" indent="-107950" fontAlgn="auto">
                <a:lnSpc>
                  <a:spcPct val="7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 kumimoji="0" sz="900" b="0" i="0" u="none" strike="noStrike" cap="none" spc="0" normalizeH="0" baseline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cs typeface="TH SarabunPSK" panose="020B0500040200020003" pitchFamily="34" charset="-34"/>
                </a:defRPr>
              </a:lvl1pPr>
            </a:lstStyle>
            <a:p>
              <a:pPr marL="0" marR="0" lvl="0" indent="0" algn="l" defTabSz="914400" rtl="0" eaLnBrk="1" fontAlgn="auto" latinLnBrk="0" hangingPunct="1">
                <a:lnSpc>
                  <a:spcPct val="7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endParaRPr kumimoji="0" lang="th-TH" sz="9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  <p:sp>
          <p:nvSpPr>
            <p:cNvPr id="66" name="TextBox 65">
              <a:extLst>
                <a:ext uri="{FF2B5EF4-FFF2-40B4-BE49-F238E27FC236}">
                  <a16:creationId xmlns:a16="http://schemas.microsoft.com/office/drawing/2014/main" xmlns="" id="{8C913F5C-436E-10FC-795F-C3661B8DA231}"/>
                </a:ext>
              </a:extLst>
            </p:cNvPr>
            <p:cNvSpPr txBox="1"/>
            <p:nvPr/>
          </p:nvSpPr>
          <p:spPr>
            <a:xfrm>
              <a:off x="9871994" y="2666531"/>
              <a:ext cx="2139059" cy="48628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1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Pillar </a:t>
              </a:r>
              <a:r>
                <a:rPr kumimoji="0" lang="th-TH" sz="1600" b="1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1 สร้างและพัฒนาศักยภาพวิสาหกิจและผู้ประกอบการ</a:t>
              </a:r>
            </a:p>
          </p:txBody>
        </p:sp>
      </p:grpSp>
      <p:grpSp>
        <p:nvGrpSpPr>
          <p:cNvPr id="67" name="Group 39">
            <a:extLst>
              <a:ext uri="{FF2B5EF4-FFF2-40B4-BE49-F238E27FC236}">
                <a16:creationId xmlns:a16="http://schemas.microsoft.com/office/drawing/2014/main" xmlns="" id="{7EC9769C-A717-B786-175D-B3CD138873C0}"/>
              </a:ext>
            </a:extLst>
          </p:cNvPr>
          <p:cNvGrpSpPr/>
          <p:nvPr/>
        </p:nvGrpSpPr>
        <p:grpSpPr>
          <a:xfrm>
            <a:off x="9761993" y="3564693"/>
            <a:ext cx="2305824" cy="939139"/>
            <a:chOff x="9840008" y="3339524"/>
            <a:chExt cx="2242963" cy="714649"/>
          </a:xfrm>
        </p:grpSpPr>
        <p:sp>
          <p:nvSpPr>
            <p:cNvPr id="68" name="Rectangle 12">
              <a:extLst>
                <a:ext uri="{FF2B5EF4-FFF2-40B4-BE49-F238E27FC236}">
                  <a16:creationId xmlns:a16="http://schemas.microsoft.com/office/drawing/2014/main" xmlns="" id="{0433C63C-DC28-CD41-B1B7-7EF05D6E6CEE}"/>
                </a:ext>
              </a:extLst>
            </p:cNvPr>
            <p:cNvSpPr/>
            <p:nvPr/>
          </p:nvSpPr>
          <p:spPr>
            <a:xfrm>
              <a:off x="9840008" y="3339524"/>
              <a:ext cx="2242963" cy="714649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  <p:sp>
          <p:nvSpPr>
            <p:cNvPr id="69" name="TextBox 68">
              <a:extLst>
                <a:ext uri="{FF2B5EF4-FFF2-40B4-BE49-F238E27FC236}">
                  <a16:creationId xmlns:a16="http://schemas.microsoft.com/office/drawing/2014/main" xmlns="" id="{98EA83C4-7F9B-5CA5-184A-1350AC0BE4F5}"/>
                </a:ext>
              </a:extLst>
            </p:cNvPr>
            <p:cNvSpPr txBox="1"/>
            <p:nvPr/>
          </p:nvSpPr>
          <p:spPr>
            <a:xfrm>
              <a:off x="9981185" y="3449773"/>
              <a:ext cx="2095103" cy="52506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600" b="1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หัวข้อย่อยภายใต้ </a:t>
              </a:r>
              <a:r>
                <a:rPr kumimoji="0" lang="en-US" sz="1600" b="1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Pillar </a:t>
              </a:r>
            </a:p>
            <a:p>
              <a:pPr marL="0" marR="0" lvl="0" indent="0" algn="l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1" i="0" u="none" strike="noStrike" kern="0" cap="none" spc="0" normalizeH="0" baseline="0" noProof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1.1 </a:t>
              </a:r>
              <a:r>
                <a:rPr kumimoji="0" lang="th-TH" sz="1600" b="1" i="0" u="none" strike="noStrike" kern="0" cap="none" spc="0" normalizeH="0" baseline="0" noProof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การสร้างและพัฒนาวิสาหกิจ</a:t>
              </a:r>
              <a:br>
                <a:rPr kumimoji="0" lang="th-TH" sz="1600" b="1" i="0" u="none" strike="noStrike" kern="0" cap="none" spc="0" normalizeH="0" baseline="0" noProof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</a:br>
              <a:r>
                <a:rPr kumimoji="0" lang="th-TH" sz="1600" b="1" i="0" u="none" strike="noStrike" kern="0" cap="none" spc="0" normalizeH="0" baseline="0" noProof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     และผู้ประกอบการ</a:t>
              </a:r>
              <a:endParaRPr kumimoji="0" lang="th-TH" sz="1600" b="1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</p:grpSp>
      <p:sp>
        <p:nvSpPr>
          <p:cNvPr id="70" name="Arrow: Down 42">
            <a:extLst>
              <a:ext uri="{FF2B5EF4-FFF2-40B4-BE49-F238E27FC236}">
                <a16:creationId xmlns:a16="http://schemas.microsoft.com/office/drawing/2014/main" xmlns="" id="{26A41B54-7973-2F8B-6D48-CE6E32C2EB45}"/>
              </a:ext>
            </a:extLst>
          </p:cNvPr>
          <p:cNvSpPr/>
          <p:nvPr/>
        </p:nvSpPr>
        <p:spPr>
          <a:xfrm>
            <a:off x="10749016" y="3317456"/>
            <a:ext cx="384835" cy="236219"/>
          </a:xfrm>
          <a:prstGeom prst="downArrow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71" name="Arrow: Down 59">
            <a:extLst>
              <a:ext uri="{FF2B5EF4-FFF2-40B4-BE49-F238E27FC236}">
                <a16:creationId xmlns:a16="http://schemas.microsoft.com/office/drawing/2014/main" xmlns="" id="{3B874C94-91C4-6248-4061-192AF6D04BDE}"/>
              </a:ext>
            </a:extLst>
          </p:cNvPr>
          <p:cNvSpPr/>
          <p:nvPr/>
        </p:nvSpPr>
        <p:spPr>
          <a:xfrm>
            <a:off x="10749016" y="4539105"/>
            <a:ext cx="384835" cy="236219"/>
          </a:xfrm>
          <a:prstGeom prst="downArrow">
            <a:avLst>
              <a:gd name="adj1" fmla="val 50000"/>
              <a:gd name="adj2" fmla="val 50000"/>
            </a:avLst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72" name="Group 60">
            <a:extLst>
              <a:ext uri="{FF2B5EF4-FFF2-40B4-BE49-F238E27FC236}">
                <a16:creationId xmlns:a16="http://schemas.microsoft.com/office/drawing/2014/main" xmlns="" id="{8E0EFB7A-6DBF-5095-F27C-7B3BB0729E0A}"/>
              </a:ext>
            </a:extLst>
          </p:cNvPr>
          <p:cNvGrpSpPr/>
          <p:nvPr/>
        </p:nvGrpSpPr>
        <p:grpSpPr>
          <a:xfrm>
            <a:off x="9761991" y="4801475"/>
            <a:ext cx="2299732" cy="1205257"/>
            <a:chOff x="9736320" y="3339523"/>
            <a:chExt cx="2299732" cy="792879"/>
          </a:xfrm>
        </p:grpSpPr>
        <p:sp>
          <p:nvSpPr>
            <p:cNvPr id="73" name="Rectangle 61">
              <a:extLst>
                <a:ext uri="{FF2B5EF4-FFF2-40B4-BE49-F238E27FC236}">
                  <a16:creationId xmlns:a16="http://schemas.microsoft.com/office/drawing/2014/main" xmlns="" id="{D455EAE0-5E17-7CF7-E9B3-D8E35E1AA936}"/>
                </a:ext>
              </a:extLst>
            </p:cNvPr>
            <p:cNvSpPr/>
            <p:nvPr/>
          </p:nvSpPr>
          <p:spPr>
            <a:xfrm>
              <a:off x="9736320" y="3339523"/>
              <a:ext cx="2299732" cy="792878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4" name="TextBox 73">
              <a:extLst>
                <a:ext uri="{FF2B5EF4-FFF2-40B4-BE49-F238E27FC236}">
                  <a16:creationId xmlns:a16="http://schemas.microsoft.com/office/drawing/2014/main" xmlns="" id="{A6A26980-CECC-224B-B17F-A881EB9986B4}"/>
                </a:ext>
              </a:extLst>
            </p:cNvPr>
            <p:cNvSpPr txBox="1"/>
            <p:nvPr/>
          </p:nvSpPr>
          <p:spPr>
            <a:xfrm>
              <a:off x="9788144" y="3391358"/>
              <a:ext cx="2211085" cy="74104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7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6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 PSK"/>
                  <a:ea typeface="+mn-ea"/>
                  <a:cs typeface="TH SarabunPSK" panose="020B0500040200020003" pitchFamily="34" charset="-34"/>
                  <a:sym typeface="Wingdings 2"/>
                </a:rPr>
                <a:t></a:t>
              </a:r>
              <a:r>
                <a:rPr kumimoji="0" lang="th-TH" sz="16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 PSK"/>
                  <a:ea typeface="+mn-ea"/>
                  <a:cs typeface="TH SarabunPSK" panose="020B0500040200020003" pitchFamily="34" charset="-34"/>
                  <a:sym typeface="Wingdings" panose="05000000000000000000" pitchFamily="2" charset="2"/>
                </a:rPr>
                <a:t> </a:t>
              </a:r>
              <a:r>
                <a:rPr kumimoji="0" lang="th-TH" sz="16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 PSK"/>
                  <a:ea typeface="+mn-ea"/>
                  <a:cs typeface="TH SarabunPSK" panose="020B0500040200020003" pitchFamily="34" charset="-34"/>
                </a:rPr>
                <a:t>ตัวชี้วัดเฉพาะหน่วยงาน</a:t>
              </a:r>
            </a:p>
            <a:p>
              <a:pPr marL="0" marR="0" lvl="0" indent="0" algn="l" defTabSz="914400" rtl="0" eaLnBrk="1" fontAlgn="auto" latinLnBrk="0" hangingPunct="1">
                <a:lnSpc>
                  <a:spcPct val="7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th-TH" sz="16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endParaRPr>
            </a:p>
            <a:p>
              <a:pPr marL="0" marR="0" lvl="0" indent="0" algn="l" defTabSz="914400" rtl="0" eaLnBrk="1" fontAlgn="auto" latinLnBrk="0" hangingPunct="1">
                <a:lnSpc>
                  <a:spcPct val="7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6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 PSK"/>
                  <a:ea typeface="+mn-ea"/>
                  <a:cs typeface="TH SarabunPSK" panose="020B0500040200020003" pitchFamily="34" charset="-34"/>
                  <a:sym typeface="Wingdings 2"/>
                </a:rPr>
                <a:t></a:t>
              </a:r>
              <a:r>
                <a:rPr kumimoji="0" lang="th-TH" sz="16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 PSK"/>
                  <a:ea typeface="+mn-ea"/>
                  <a:cs typeface="TH SarabunPSK" panose="020B0500040200020003" pitchFamily="34" charset="-34"/>
                  <a:sym typeface="Wingdings" panose="05000000000000000000" pitchFamily="2" charset="2"/>
                </a:rPr>
                <a:t> </a:t>
              </a:r>
              <a:r>
                <a:rPr kumimoji="0" lang="th-TH" sz="16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 PSK"/>
                  <a:ea typeface="+mn-ea"/>
                  <a:cs typeface="TH SarabunPSK" panose="020B0500040200020003" pitchFamily="34" charset="-34"/>
                </a:rPr>
                <a:t>ตัวชี้วัด</a:t>
              </a:r>
              <a:r>
                <a:rPr kumimoji="0" lang="th-TH" sz="1600" b="0" i="0" u="none" strike="noStrike" kern="0" cap="none" spc="0" normalizeH="0" baseline="0" noProof="0" err="1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 PSK"/>
                  <a:ea typeface="+mn-ea"/>
                  <a:cs typeface="TH SarabunPSK" panose="020B0500040200020003" pitchFamily="34" charset="-34"/>
                </a:rPr>
                <a:t>บูรณา</a:t>
              </a:r>
              <a:r>
                <a:rPr kumimoji="0" lang="th-TH" sz="16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 PSK"/>
                  <a:ea typeface="+mn-ea"/>
                  <a:cs typeface="TH SarabunPSK" panose="020B0500040200020003" pitchFamily="34" charset="-34"/>
                </a:rPr>
                <a:t>การหลายหน่วย</a:t>
              </a:r>
            </a:p>
            <a:p>
              <a:pPr marL="0" marR="0" lvl="0" indent="0" algn="l" defTabSz="914400" rtl="0" eaLnBrk="1" fontAlgn="auto" latinLnBrk="0" hangingPunct="1">
                <a:lnSpc>
                  <a:spcPct val="7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6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 PSK"/>
                  <a:ea typeface="+mn-ea"/>
                  <a:cs typeface="TH SarabunPSK" panose="020B0500040200020003" pitchFamily="34" charset="-34"/>
                </a:rPr>
                <a:t>โปรดระบุ ...........................................</a:t>
              </a:r>
              <a:br>
                <a:rPr kumimoji="0" lang="th-TH" sz="16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 PSK"/>
                  <a:ea typeface="+mn-ea"/>
                  <a:cs typeface="TH SarabunPSK" panose="020B0500040200020003" pitchFamily="34" charset="-34"/>
                </a:rPr>
              </a:br>
              <a:r>
                <a:rPr kumimoji="0" lang="th-TH" sz="16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 PSK"/>
                  <a:ea typeface="+mn-ea"/>
                  <a:cs typeface="TH SarabunPSK" panose="020B0500040200020003" pitchFamily="34" charset="-34"/>
                </a:rPr>
                <a:t>............................................................</a:t>
              </a:r>
            </a:p>
            <a:p>
              <a:pPr marL="0" marR="0" lvl="0" indent="0" algn="l" defTabSz="914400" rtl="0" eaLnBrk="1" fontAlgn="auto" latinLnBrk="0" hangingPunct="1">
                <a:lnSpc>
                  <a:spcPct val="7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6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 PSK"/>
                  <a:ea typeface="+mn-ea"/>
                  <a:cs typeface="TH SarabunPSK" panose="020B0500040200020003" pitchFamily="34" charset="-34"/>
                </a:rPr>
                <a:t>............................................................</a:t>
              </a:r>
              <a:endParaRPr kumimoji="0" lang="en-US" sz="16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endParaRPr>
            </a:p>
          </p:txBody>
        </p:sp>
      </p:grpSp>
      <p:sp>
        <p:nvSpPr>
          <p:cNvPr id="43" name="Rectangle 1">
            <a:extLst>
              <a:ext uri="{FF2B5EF4-FFF2-40B4-BE49-F238E27FC236}">
                <a16:creationId xmlns:a16="http://schemas.microsoft.com/office/drawing/2014/main" xmlns="" id="{05257A03-967E-BA1E-0D74-ACB9D5600D43}"/>
              </a:ext>
            </a:extLst>
          </p:cNvPr>
          <p:cNvSpPr/>
          <p:nvPr/>
        </p:nvSpPr>
        <p:spPr>
          <a:xfrm>
            <a:off x="206206" y="600081"/>
            <a:ext cx="4297971" cy="3469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ตัวชี้วัด </a:t>
            </a:r>
            <a:r>
              <a:rPr kumimoji="0" lang="en-US" sz="20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sz="20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รายได้เฉลี่ยของกลุ่มวิสาหกิจชุมชนด้านหม่อนไหม</a:t>
            </a:r>
            <a:endParaRPr kumimoji="0" lang="th-TH" sz="2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highlight>
                <a:srgbClr val="0000FF"/>
              </a:highlight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grpSp>
        <p:nvGrpSpPr>
          <p:cNvPr id="60" name="Group 2">
            <a:extLst>
              <a:ext uri="{FF2B5EF4-FFF2-40B4-BE49-F238E27FC236}">
                <a16:creationId xmlns:a16="http://schemas.microsoft.com/office/drawing/2014/main" xmlns="" id="{628BA15D-07A4-1F91-EA91-D9810C51ED4F}"/>
              </a:ext>
            </a:extLst>
          </p:cNvPr>
          <p:cNvGrpSpPr/>
          <p:nvPr/>
        </p:nvGrpSpPr>
        <p:grpSpPr>
          <a:xfrm>
            <a:off x="4343332" y="565776"/>
            <a:ext cx="724349" cy="427588"/>
            <a:chOff x="1562731" y="1899324"/>
            <a:chExt cx="545361" cy="289957"/>
          </a:xfrm>
        </p:grpSpPr>
        <p:pic>
          <p:nvPicPr>
            <p:cNvPr id="61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xmlns="" id="{FF03767F-7445-A90F-1B33-57F09403A0B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1642423" y="1899324"/>
              <a:ext cx="380474" cy="28995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2" name="TextBox 61">
              <a:extLst>
                <a:ext uri="{FF2B5EF4-FFF2-40B4-BE49-F238E27FC236}">
                  <a16:creationId xmlns:a16="http://schemas.microsoft.com/office/drawing/2014/main" xmlns="" id="{8B8ADE9A-880E-85BD-5037-8B7D41FE6266}"/>
                </a:ext>
              </a:extLst>
            </p:cNvPr>
            <p:cNvSpPr txBox="1"/>
            <p:nvPr/>
          </p:nvSpPr>
          <p:spPr>
            <a:xfrm>
              <a:off x="1562731" y="1968958"/>
              <a:ext cx="545361" cy="1662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200" b="1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ต่อเนื่อง</a:t>
              </a:r>
              <a:r>
                <a:rPr kumimoji="0" lang="en-US" sz="1200" b="1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 </a:t>
              </a:r>
              <a:endParaRPr kumimoji="0" lang="en-GB" sz="12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</p:grpSp>
      <p:graphicFrame>
        <p:nvGraphicFramePr>
          <p:cNvPr id="63" name="Table 11">
            <a:extLst>
              <a:ext uri="{FF2B5EF4-FFF2-40B4-BE49-F238E27FC236}">
                <a16:creationId xmlns:a16="http://schemas.microsoft.com/office/drawing/2014/main" xmlns="" id="{2EB61525-5F13-46F7-7D29-CB6704A209D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35937512"/>
              </p:ext>
            </p:extLst>
          </p:nvPr>
        </p:nvGraphicFramePr>
        <p:xfrm>
          <a:off x="249462" y="916346"/>
          <a:ext cx="9025767" cy="1080000"/>
        </p:xfrm>
        <a:graphic>
          <a:graphicData uri="http://schemas.openxmlformats.org/drawingml/2006/table">
            <a:tbl>
              <a:tblPr firstRow="1" bandRow="1"/>
              <a:tblGrid>
                <a:gridCol w="1940285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583256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502226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312329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เกณฑ์การประเมินปี</a:t>
                      </a:r>
                      <a:r>
                        <a:rPr lang="en-US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2569 </a:t>
                      </a:r>
                      <a:r>
                        <a:rPr lang="th-TH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รอบที่ 1 </a:t>
                      </a:r>
                      <a:r>
                        <a:rPr lang="en-US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(6 </a:t>
                      </a:r>
                      <a:r>
                        <a:rPr lang="th-TH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600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83127" marR="83127" marT="43717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59812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91609" marR="91609" marT="43717" marB="43717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6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6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91609" marR="91609" marT="43717" marB="43717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91609" marR="91609" marT="43717" marB="43717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07859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500" kern="0" spc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คู่มือการปฏิบัติงานโครงการฯ</a:t>
                      </a:r>
                    </a:p>
                  </a:txBody>
                  <a:tcPr marL="68698" marR="68698" marT="45698" marB="45698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500" b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itchFamily="34" charset="-34"/>
                          <a:cs typeface="TH SarabunPSK" pitchFamily="34" charset="-34"/>
                        </a:rPr>
                        <a:t>ข้อมูลรายได้ของกลุ่มวิสาหกิจชุมชนที่ได้รับการพัฒนา รอบ 6 เดือน</a:t>
                      </a:r>
                      <a:r>
                        <a:rPr lang="th-TH" sz="15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</a:p>
                  </a:txBody>
                  <a:tcPr marL="68698" marR="68698" marT="45698" marB="45698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500" kern="0" spc="0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ประชาสัมพันธ์โครงการฯ ผ่านช่องทางสื่อ อย่างน้อย 2 ช่องทาง</a:t>
                      </a:r>
                    </a:p>
                  </a:txBody>
                  <a:tcPr marL="68698" marR="68698" marT="45698" marB="45698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</a:tbl>
          </a:graphicData>
        </a:graphic>
      </p:graphicFrame>
      <p:graphicFrame>
        <p:nvGraphicFramePr>
          <p:cNvPr id="75" name="Table 11">
            <a:extLst>
              <a:ext uri="{FF2B5EF4-FFF2-40B4-BE49-F238E27FC236}">
                <a16:creationId xmlns:a16="http://schemas.microsoft.com/office/drawing/2014/main" xmlns="" id="{2DBA654D-22D7-816A-9ED3-3B711C8CEA8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87403578"/>
              </p:ext>
            </p:extLst>
          </p:nvPr>
        </p:nvGraphicFramePr>
        <p:xfrm>
          <a:off x="259781" y="2055669"/>
          <a:ext cx="9025768" cy="1352257"/>
        </p:xfrm>
        <a:graphic>
          <a:graphicData uri="http://schemas.openxmlformats.org/drawingml/2006/table">
            <a:tbl>
              <a:tblPr firstRow="1" bandRow="1"/>
              <a:tblGrid>
                <a:gridCol w="1640271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2126038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238232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021227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231420">
                <a:tc gridSpan="4"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เกณฑ์การประเมินปี</a:t>
                      </a:r>
                      <a:r>
                        <a:rPr lang="en-US" sz="16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25</a:t>
                      </a:r>
                      <a:r>
                        <a:rPr lang="th-TH" sz="16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69</a:t>
                      </a:r>
                      <a:r>
                        <a:rPr lang="th-TH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6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 2 </a:t>
                      </a:r>
                      <a:r>
                        <a:rPr lang="en-US" sz="16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lang="th-TH" sz="16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12</a:t>
                      </a:r>
                      <a:r>
                        <a:rPr lang="en-US" sz="16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6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6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6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600" b="1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83127" marR="83127" marT="43717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600" kern="1200" noProof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83127" marR="83127" marT="43717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78606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600" b="1" kern="120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91609" marR="91609" marT="43717" marB="43717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6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6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91609" marR="91609" marT="43717" marB="43717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91609" marR="91609" marT="43717" marB="43717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66246"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500" b="1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ผลการดำเนินงานดีขึ้นเรื่อยๆ</a:t>
                      </a:r>
                    </a:p>
                    <a:p>
                      <a:pPr algn="ctr" rtl="0" fontAlgn="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kumimoji="0" lang="th-TH" sz="15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27047" marR="5725" marT="762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500" dirty="0" smtClean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292,752.84 บาท</a:t>
                      </a:r>
                      <a:endParaRPr lang="en-US" sz="1500" dirty="0" smtClean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algn="ctr" rtl="0" font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500" dirty="0" smtClean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(ผล</a:t>
                      </a:r>
                      <a:r>
                        <a:rPr lang="th-TH" sz="15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การดำเนินงาน</a:t>
                      </a:r>
                      <a:r>
                        <a:rPr lang="th-TH" sz="1500" dirty="0" smtClean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เฉลี่ย</a:t>
                      </a:r>
                      <a:r>
                        <a:rPr lang="th-TH" sz="1500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500" dirty="0" smtClean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 </a:t>
                      </a:r>
                      <a:r>
                        <a:rPr lang="th-TH" sz="15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ปี ย้อนหลัง</a:t>
                      </a:r>
                      <a:r>
                        <a:rPr lang="th-TH" sz="1500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)</a:t>
                      </a:r>
                      <a:endParaRPr lang="en-GB" sz="15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500" dirty="0" smtClean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349,404.97 บาท</a:t>
                      </a:r>
                    </a:p>
                    <a:p>
                      <a:pPr algn="ctr" rtl="0" font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500" dirty="0" smtClean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(ผล</a:t>
                      </a:r>
                      <a:r>
                        <a:rPr lang="th-TH" sz="15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การดำเนินงานที่ดีที่สุด </a:t>
                      </a:r>
                      <a:r>
                        <a:rPr lang="th-TH" sz="1500" dirty="0" smtClean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 </a:t>
                      </a:r>
                      <a:r>
                        <a:rPr lang="th-TH" sz="15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ปีย้อนหลัง</a:t>
                      </a:r>
                      <a:r>
                        <a:rPr lang="th-TH" sz="1500" dirty="0" smtClean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)</a:t>
                      </a:r>
                      <a:endParaRPr lang="th-TH" sz="1500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500" dirty="0" smtClean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406,057.10 บาท</a:t>
                      </a:r>
                    </a:p>
                    <a:p>
                      <a:pPr algn="ctr" rtl="0" font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500" dirty="0" smtClean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(ผล</a:t>
                      </a:r>
                      <a:r>
                        <a:rPr lang="th-TH" sz="15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การดำเนินงานที่ดี</a:t>
                      </a:r>
                      <a:r>
                        <a:rPr lang="th-TH" sz="1500" dirty="0" smtClean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ที่สุด</a:t>
                      </a:r>
                      <a:r>
                        <a:rPr lang="th-TH" sz="1500" baseline="0" dirty="0" smtClean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500" dirty="0" smtClean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 </a:t>
                      </a:r>
                      <a:r>
                        <a:rPr lang="th-TH" sz="15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ปี</a:t>
                      </a:r>
                      <a:r>
                        <a:rPr lang="th-TH" sz="1500" dirty="0" smtClean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ย้อนหลัง </a:t>
                      </a:r>
                      <a:r>
                        <a:rPr lang="th-TH" sz="15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+ </a:t>
                      </a:r>
                      <a:r>
                        <a:rPr lang="en-US" sz="1500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Interval </a:t>
                      </a:r>
                      <a:r>
                        <a:rPr lang="th-TH" sz="1500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/>
                      </a:r>
                      <a:br>
                        <a:rPr lang="th-TH" sz="1500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500" baseline="0" dirty="0" smtClean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(56,652.13))</a:t>
                      </a:r>
                      <a:endParaRPr lang="th-TH" sz="15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</a:tbl>
          </a:graphicData>
        </a:graphic>
      </p:graphicFrame>
      <p:graphicFrame>
        <p:nvGraphicFramePr>
          <p:cNvPr id="76" name="Table 11">
            <a:extLst>
              <a:ext uri="{FF2B5EF4-FFF2-40B4-BE49-F238E27FC236}">
                <a16:creationId xmlns:a16="http://schemas.microsoft.com/office/drawing/2014/main" xmlns="" id="{2EB61525-5F13-46F7-7D29-CB6704A209D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79531687"/>
              </p:ext>
            </p:extLst>
          </p:nvPr>
        </p:nvGraphicFramePr>
        <p:xfrm>
          <a:off x="247487" y="3512285"/>
          <a:ext cx="9025767" cy="1080000"/>
        </p:xfrm>
        <a:graphic>
          <a:graphicData uri="http://schemas.openxmlformats.org/drawingml/2006/table">
            <a:tbl>
              <a:tblPr firstRow="1" bandRow="1"/>
              <a:tblGrid>
                <a:gridCol w="1930229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567991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527547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300811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เกณฑ์การประเมินปี</a:t>
                      </a:r>
                      <a:r>
                        <a:rPr lang="en-US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25</a:t>
                      </a:r>
                      <a:r>
                        <a:rPr lang="th-TH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70</a:t>
                      </a:r>
                      <a:r>
                        <a:rPr lang="en-US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รอบที่ 1 </a:t>
                      </a:r>
                      <a:r>
                        <a:rPr lang="en-US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(6 </a:t>
                      </a:r>
                      <a:r>
                        <a:rPr lang="th-TH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600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83127" marR="83127" marT="43717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4654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6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6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32646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500" kern="0" spc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คู่มือการปฏิบัติงานโครงการฯ</a:t>
                      </a:r>
                    </a:p>
                  </a:txBody>
                  <a:tcPr marL="68698" marR="68698" marT="45698" marB="45698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500" b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itchFamily="34" charset="-34"/>
                          <a:cs typeface="TH SarabunPSK" pitchFamily="34" charset="-34"/>
                        </a:rPr>
                        <a:t>ข้อมูลรายได้ของกลุ่มวิสาหกิจชุมชนที่ได้รับการพัฒนา รอบ 6 เดือน</a:t>
                      </a:r>
                      <a:r>
                        <a:rPr lang="th-TH" sz="15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 </a:t>
                      </a:r>
                    </a:p>
                  </a:txBody>
                  <a:tcPr marL="68698" marR="68698" marT="45698" marB="45698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500" kern="0" spc="0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ประชาสัมพันธ์โครงการฯ ผ่านช่องทางสื่อ อย่างน้อย 2 ช่องทาง</a:t>
                      </a:r>
                      <a:endParaRPr lang="th-TH" sz="15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68698" marR="68698" marT="45698" marB="45698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</a:tbl>
          </a:graphicData>
        </a:graphic>
      </p:graphicFrame>
      <p:graphicFrame>
        <p:nvGraphicFramePr>
          <p:cNvPr id="77" name="Table 11">
            <a:extLst>
              <a:ext uri="{FF2B5EF4-FFF2-40B4-BE49-F238E27FC236}">
                <a16:creationId xmlns:a16="http://schemas.microsoft.com/office/drawing/2014/main" xmlns="" id="{2DBA654D-22D7-816A-9ED3-3B711C8CEA8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47710855"/>
              </p:ext>
            </p:extLst>
          </p:nvPr>
        </p:nvGraphicFramePr>
        <p:xfrm>
          <a:off x="257806" y="4653882"/>
          <a:ext cx="9025768" cy="1857083"/>
        </p:xfrm>
        <a:graphic>
          <a:graphicData uri="http://schemas.openxmlformats.org/drawingml/2006/table">
            <a:tbl>
              <a:tblPr firstRow="1" bandRow="1"/>
              <a:tblGrid>
                <a:gridCol w="1640271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203068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470068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884749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240567">
                <a:tc gridSpan="4"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เกณฑ์การประเมินปี</a:t>
                      </a:r>
                      <a:r>
                        <a:rPr lang="en-US" sz="16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25</a:t>
                      </a:r>
                      <a:r>
                        <a:rPr lang="th-TH" sz="16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70 รอบ 2 </a:t>
                      </a:r>
                      <a:r>
                        <a:rPr lang="en-US" sz="16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lang="th-TH" sz="16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12</a:t>
                      </a:r>
                      <a:r>
                        <a:rPr lang="en-US" sz="16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6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6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6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600" b="1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83127" marR="83127" marT="43717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600" kern="1200" noProof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83127" marR="83127" marT="43717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78606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600" b="1" kern="120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6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6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66246"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500" b="1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ผลการดำเนินงานดีขึ้นเรื่อยๆ</a:t>
                      </a:r>
                    </a:p>
                    <a:p>
                      <a:pPr algn="ctr" rtl="0" fontAlgn="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kumimoji="0" lang="th-TH" sz="15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27047" marR="5725" marT="762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5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ผลการดำเนินงานเฉลี่ย</a:t>
                      </a:r>
                      <a:r>
                        <a:rPr lang="en-US" sz="15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5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/>
                      </a:r>
                      <a:br>
                        <a:rPr lang="th-TH" sz="15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5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(3 ปี ย้อนหลัง</a:t>
                      </a:r>
                      <a:r>
                        <a:rPr lang="th-TH" sz="1500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)</a:t>
                      </a:r>
                      <a:endParaRPr lang="en-GB" sz="15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5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ผลการดำเนินงานที่ดีที่สุด (3 ปีย้อนหลัง) </a:t>
                      </a:r>
                      <a:br>
                        <a:rPr lang="th-TH" sz="15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500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หรือ ค่าเป้าหมายตามแผน ปี 70</a:t>
                      </a:r>
                    </a:p>
                  </a:txBody>
                  <a:tcPr marL="61913" marR="61913" marT="23813" marB="23813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50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ผลการดำเนินงานที่ดีที่สุด (3 ปีย้อนหลัง) + </a:t>
                      </a:r>
                      <a:r>
                        <a:rPr lang="en-US" sz="1500" baseline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Interval </a:t>
                      </a:r>
                      <a:r>
                        <a:rPr lang="th-TH" sz="1500" baseline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/>
                      </a:r>
                      <a:br>
                        <a:rPr lang="th-TH" sz="1500" baseline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500" baseline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หรือ ค่าเป้าหมายตามแผน ปี 70 + </a:t>
                      </a:r>
                      <a:r>
                        <a:rPr lang="en-US" sz="1500" baseline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Interval</a:t>
                      </a:r>
                      <a:endParaRPr lang="th-TH" sz="150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466246">
                <a:tc>
                  <a:txBody>
                    <a:bodyPr/>
                    <a:lstStyle/>
                    <a:p>
                      <a:pPr algn="ctr" rtl="0" fontAlgn="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500" b="1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ผลการดำเนินงานขึ้นๆ</a:t>
                      </a:r>
                      <a:r>
                        <a:rPr lang="th-TH" sz="1500" b="1" baseline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ลงๆ</a:t>
                      </a:r>
                      <a:endParaRPr lang="th-TH" sz="1500" b="1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27047" marR="5725" marT="762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50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ผลการดำเนินงานที่ต่ำที่สุด</a:t>
                      </a:r>
                      <a:br>
                        <a:rPr lang="th-TH" sz="150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50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(3</a:t>
                      </a:r>
                      <a:r>
                        <a:rPr lang="th-TH" sz="1500" baseline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ปี ย้อนหลัง)</a:t>
                      </a:r>
                      <a:endParaRPr lang="th-TH" sz="150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50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ผลการดำเนินงานเฉลี่ย</a:t>
                      </a:r>
                      <a:r>
                        <a:rPr lang="en-US" sz="150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50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(3 ปี ย้อนหลัง</a:t>
                      </a:r>
                      <a:r>
                        <a:rPr lang="th-TH" sz="1500" baseline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)</a:t>
                      </a:r>
                      <a:br>
                        <a:rPr lang="th-TH" sz="1500" baseline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500" strike="noStrike" baseline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หรือ </a:t>
                      </a:r>
                      <a:r>
                        <a:rPr lang="th-TH" sz="1500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ค่าเป้าหมายตามแผน ปี 70</a:t>
                      </a:r>
                    </a:p>
                  </a:txBody>
                  <a:tcPr marL="61913" marR="61913" marT="23813" marB="23813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500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ผลการดำเนินงานที่ดีที่สุด </a:t>
                      </a:r>
                      <a:r>
                        <a:rPr lang="th-TH" sz="15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(3</a:t>
                      </a:r>
                      <a:r>
                        <a:rPr lang="th-TH" sz="1500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ปี ย้อนหลัง) หรือ</a:t>
                      </a:r>
                    </a:p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5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ผลการดำเนินงานเฉลี่ย (3</a:t>
                      </a:r>
                      <a:r>
                        <a:rPr lang="th-TH" sz="1500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ปี ย้อนหลัง) + </a:t>
                      </a:r>
                      <a:r>
                        <a:rPr lang="en-US" sz="1500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Interval </a:t>
                      </a:r>
                      <a:r>
                        <a:rPr lang="th-TH" sz="1500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/>
                      </a:r>
                      <a:br>
                        <a:rPr lang="th-TH" sz="1500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500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หรือ ค่าเป้าหมายตามแผน ปี 70 + </a:t>
                      </a:r>
                      <a:r>
                        <a:rPr lang="en-US" sz="1500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Interval</a:t>
                      </a:r>
                      <a:endParaRPr lang="th-TH" sz="15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</a:tbl>
          </a:graphicData>
        </a:graphic>
      </p:graphicFrame>
      <p:sp>
        <p:nvSpPr>
          <p:cNvPr id="31" name="Slide Number Placeholder 3">
            <a:extLst>
              <a:ext uri="{FF2B5EF4-FFF2-40B4-BE49-F238E27FC236}">
                <a16:creationId xmlns:a16="http://schemas.microsoft.com/office/drawing/2014/main" xmlns="" id="{1AA47899-A54A-34D4-881E-0DBB9D68ED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18523" y="6479020"/>
            <a:ext cx="2743200" cy="36512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787E290-76B0-4EA1-9FB1-BF333C18EEE2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H SarabunPSK" pitchFamily="34" charset="-34"/>
                <a:ea typeface="+mn-ea"/>
                <a:cs typeface="TH SarabunPSK" pitchFamily="34" charset="-34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H SarabunPSK" pitchFamily="34" charset="-34"/>
              <a:ea typeface="+mn-ea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22656957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5">
            <a:extLst>
              <a:ext uri="{FF2B5EF4-FFF2-40B4-BE49-F238E27FC236}">
                <a16:creationId xmlns:a16="http://schemas.microsoft.com/office/drawing/2014/main" xmlns="" id="{99731E13-D5F2-41FB-ABFE-F220E9B05DDC}"/>
              </a:ext>
            </a:extLst>
          </p:cNvPr>
          <p:cNvSpPr/>
          <p:nvPr/>
        </p:nvSpPr>
        <p:spPr>
          <a:xfrm>
            <a:off x="9976513" y="6400800"/>
            <a:ext cx="2229133" cy="47084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สี่เหลี่ยมผืนผ้า 45">
            <a:extLst>
              <a:ext uri="{FF2B5EF4-FFF2-40B4-BE49-F238E27FC236}">
                <a16:creationId xmlns:a16="http://schemas.microsoft.com/office/drawing/2014/main" xmlns="" id="{39C56AB2-0B66-2A5B-7E16-91E54C7AE8DA}"/>
              </a:ext>
            </a:extLst>
          </p:cNvPr>
          <p:cNvSpPr/>
          <p:nvPr/>
        </p:nvSpPr>
        <p:spPr>
          <a:xfrm>
            <a:off x="0" y="940"/>
            <a:ext cx="12192000" cy="46448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8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rPr>
              <a:t>รายละเอียดตัวชี้วัด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914415" y="898983"/>
            <a:ext cx="75764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itchFamily="34" charset="-34"/>
                <a:ea typeface="+mn-ea"/>
                <a:cs typeface="TH SarabunPSK" pitchFamily="34" charset="-34"/>
              </a:rPr>
              <a:t>กลุ่มเป้าหมายวิสาหกิจชุมชนด้านหม่อนไหม ประจำปีงบประมาณ พ.ศ. 2569 - 2570 จำนวน 11 กลุ่ม ประกอบด้วย</a:t>
            </a:r>
          </a:p>
        </p:txBody>
      </p:sp>
      <p:sp>
        <p:nvSpPr>
          <p:cNvPr id="11" name="Rectangle 3">
            <a:extLst>
              <a:ext uri="{FF2B5EF4-FFF2-40B4-BE49-F238E27FC236}">
                <a16:creationId xmlns:a16="http://schemas.microsoft.com/office/drawing/2014/main" xmlns="" id="{725ED1F9-E74B-6506-6B22-EB521205A80F}"/>
              </a:ext>
            </a:extLst>
          </p:cNvPr>
          <p:cNvSpPr/>
          <p:nvPr/>
        </p:nvSpPr>
        <p:spPr>
          <a:xfrm>
            <a:off x="241775" y="540727"/>
            <a:ext cx="7362183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ตัวชี้วัด </a:t>
            </a:r>
            <a:r>
              <a:rPr kumimoji="0" lang="en-US" sz="20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20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รายได้เฉลี่ยของกลุ่มวิสาหกิจชุมชนด้านหม่อนไหม</a:t>
            </a:r>
          </a:p>
        </p:txBody>
      </p:sp>
      <p:graphicFrame>
        <p:nvGraphicFramePr>
          <p:cNvPr id="2" name="ตาราง 1">
            <a:extLst>
              <a:ext uri="{FF2B5EF4-FFF2-40B4-BE49-F238E27FC236}">
                <a16:creationId xmlns:a16="http://schemas.microsoft.com/office/drawing/2014/main" xmlns="" id="{1D40A1EE-B0A0-6BED-29BB-F2966EC0D080}"/>
              </a:ext>
            </a:extLst>
          </p:cNvPr>
          <p:cNvGraphicFramePr>
            <a:graphicFrameLocks noGrp="1"/>
          </p:cNvGraphicFramePr>
          <p:nvPr/>
        </p:nvGraphicFramePr>
        <p:xfrm>
          <a:off x="243066" y="1381430"/>
          <a:ext cx="11786886" cy="4416479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3759867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682595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201069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337239">
                <a:tc>
                  <a:txBody>
                    <a:bodyPr/>
                    <a:lstStyle/>
                    <a:p>
                      <a:pPr algn="ctr"/>
                      <a:r>
                        <a:rPr lang="th-TH" sz="160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กลุ่มวิสาหกิจชุมชนด้านหม่อนไหม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b="1" kern="120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พื้นที่ดำเนินงาน </a:t>
                      </a:r>
                      <a:endParaRPr lang="th-TH" sz="160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หมายเหตุ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th-TH" sz="160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1. </a:t>
                      </a:r>
                      <a:r>
                        <a:rPr lang="th-TH" sz="1600" kern="120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วิสาหกิจชุมชนแปรรูปม</a:t>
                      </a:r>
                      <a:r>
                        <a:rPr lang="th-TH" sz="1600" kern="1200" err="1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ัลเ</a:t>
                      </a:r>
                      <a:r>
                        <a:rPr lang="th-TH" sz="1600" kern="120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บอรี่ (หม่อน)</a:t>
                      </a:r>
                      <a:endParaRPr lang="th-TH" sz="1600" b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600" kern="120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ที่ทำการวิสาหกิจชุมชนแปรรูปม</a:t>
                      </a:r>
                      <a:r>
                        <a:rPr lang="th-TH" sz="1600" kern="1200" err="1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ัลเ</a:t>
                      </a:r>
                      <a:r>
                        <a:rPr lang="th-TH" sz="1600" kern="120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บอรี่ (หม่อน) บ้านเลขที่ 271 หมู่ที่ 1 ต.เวียงใต้   อ.ปาย จ.แม่ฮ่องสอน</a:t>
                      </a:r>
                      <a:endParaRPr lang="th-TH" sz="160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60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th-TH" sz="160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2. </a:t>
                      </a:r>
                      <a:r>
                        <a:rPr lang="th-TH" sz="1600" kern="120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วิสาหกิจชุมชนกลุ่มเลี้ยงไหมบ้านห้วยคู่</a:t>
                      </a:r>
                      <a:endParaRPr lang="th-TH" sz="160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600" kern="120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บ้านเลขที่ 199 หมู่ที่ 3 ต.บ้าน</a:t>
                      </a:r>
                      <a:r>
                        <a:rPr lang="th-TH" sz="1600" kern="1200" err="1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ผือ</a:t>
                      </a:r>
                      <a:r>
                        <a:rPr lang="th-TH" sz="1600" kern="120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 อ.โพนพิสัย จ.หนองคาย</a:t>
                      </a:r>
                      <a:endParaRPr lang="th-TH" sz="160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60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48337146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th-TH" sz="160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3. วิสาหกิจชุมชนอนุรักษ์</a:t>
                      </a:r>
                      <a:r>
                        <a:rPr lang="th-TH" sz="1600" err="1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ศิลป</a:t>
                      </a:r>
                      <a:r>
                        <a:rPr lang="th-TH" sz="160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หัตถกรรมพื้นถิ่นอีสาน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60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บ้านเลขที่ 58 หมู่ 4 บ้านวังหินชา ต.ดงมะไฟ อ.สุวรรณคูหา จ.หนองบัวลำภู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60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56695088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th-TH" sz="160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4. </a:t>
                      </a:r>
                      <a:r>
                        <a:rPr lang="th-TH" sz="1600" kern="120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วิสาหกิจชุมชนกลุ่มเกษตรพอเพียง</a:t>
                      </a:r>
                      <a:endParaRPr lang="th-TH" sz="160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600" kern="120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ที่ทำการวิสาหกิจชุมชนกลุ่มเกษตรพอเพียง หมู่ที่ 12 บ้านรุ่งเรื่อง ต.หนอง</a:t>
                      </a:r>
                      <a:r>
                        <a:rPr lang="th-TH" sz="1600" kern="1200" err="1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บุน</a:t>
                      </a:r>
                      <a:r>
                        <a:rPr lang="th-TH" sz="1600" kern="120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นาก อ.หนองบุญมาก จ.นครราชสีมา</a:t>
                      </a:r>
                      <a:endParaRPr lang="th-TH" sz="160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60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th-TH" sz="160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5. </a:t>
                      </a:r>
                      <a:r>
                        <a:rPr lang="th-TH" sz="1600" kern="120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วิสาหกิจชุมชนทอผ้าไหมบ้านสระหลวง </a:t>
                      </a:r>
                      <a:endParaRPr lang="th-TH" sz="160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600" kern="120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ที่ทำการวิสาหกิจชุมชนทอผ้าไหมบ้านสระหลวง หมู่ที่ 3 ต.ขามสมบูรณ์ อ.คง จ.นครราชสีมา</a:t>
                      </a:r>
                      <a:endParaRPr lang="th-TH" sz="160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60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th-TH" sz="160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6. วิสาหกิจชุมชนทอผ้าไหมบ้านกุดรัง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60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บ้านกุดรัง หมู่ที่ 1 ต.กุดรัง อ.กุดรัง จ.มหาสารคาม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60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7. </a:t>
                      </a:r>
                      <a:r>
                        <a:rPr lang="th-TH" sz="1600" kern="120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วิสาหกิจชุมชนปลูกหม่อนเลี้ยงไหมบ้านสวน</a:t>
                      </a:r>
                      <a:endParaRPr lang="th-TH" sz="160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600" kern="120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ที่ทำการวิสาหกิจชุมชนปลูกหม่อนเลี้ยงไหมบ้านสวน ต.บ้านสวน อ.เมืองชลบุรี จ.ชลบุรี</a:t>
                      </a:r>
                      <a:endParaRPr lang="th-TH" sz="160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60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th-TH" sz="160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8. </a:t>
                      </a:r>
                      <a:r>
                        <a:rPr lang="th-TH" sz="1600" kern="120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วิสาหกิจชุมชนแม่บ้านทอผ้าท่ากระจาย</a:t>
                      </a:r>
                      <a:endParaRPr lang="th-TH" sz="160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600" kern="120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ที่ทำการวิสาหกิจชุมชนแม่บ้านทอผ้าท่ากระจาย หมู่ที่ 1 ต.ท่าชนะ อ.ท่าชนะ  จ.สุราษฎร์ธานี</a:t>
                      </a:r>
                      <a:endParaRPr lang="th-TH" sz="160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60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th-TH" sz="160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9. </a:t>
                      </a:r>
                      <a:r>
                        <a:rPr lang="th-TH" sz="1600" kern="120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วิสาหกิจชุมชนกลุ่มอาชีพทอผ้าบ้านล่องมุด</a:t>
                      </a:r>
                      <a:endParaRPr lang="th-TH" sz="160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600" kern="120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ที่ทำการวิสาหกิจชุมชนกลุ่มอาชีพทอผ้าบ้านล่องมุด บ้านเลขที่ 183/4 หมู่ที่ 8 ต.ลำไพล อ.เทพา จ.สงขลา</a:t>
                      </a:r>
                      <a:endParaRPr lang="th-TH" sz="160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60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th-TH" sz="160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10. </a:t>
                      </a:r>
                      <a:r>
                        <a:rPr lang="th-TH" sz="1600" kern="120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วิสาหกิจชุมชนเกษตรบ้านนอก เกาะยอ </a:t>
                      </a:r>
                      <a:endParaRPr lang="th-TH" sz="160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600" kern="120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ที่ทำการวิสาหกิจชุมชนเกษตรบ้านนอก เกาะยอ บ้านเลขที่ 10/1 หมู่ที่ 2 ต.เกาะยอ อ.เมืองสงขลา จ.สงขลา</a:t>
                      </a:r>
                      <a:endParaRPr lang="th-TH" sz="160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60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th-TH" sz="160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11. วิสาหกิจชุมชนบ้านใหม่หนองแกทัพหลวง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60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ที่ทำการกลุ่มวิสาหกิจชุมชนบ้านใหม่หนองแกทัพหลวง ต.ทัพหลวง อ.บ้านไร่ จ.อุทัยธานี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60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</a:tbl>
          </a:graphicData>
        </a:graphic>
      </p:graphicFrame>
      <p:sp>
        <p:nvSpPr>
          <p:cNvPr id="3" name="TextBox 8">
            <a:extLst>
              <a:ext uri="{FF2B5EF4-FFF2-40B4-BE49-F238E27FC236}">
                <a16:creationId xmlns:a16="http://schemas.microsoft.com/office/drawing/2014/main" xmlns="" id="{6503634E-8EB5-99F3-CC9B-77458EFD6E6F}"/>
              </a:ext>
            </a:extLst>
          </p:cNvPr>
          <p:cNvSpPr txBox="1"/>
          <p:nvPr/>
        </p:nvSpPr>
        <p:spPr>
          <a:xfrm>
            <a:off x="205678" y="5919856"/>
            <a:ext cx="102617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itchFamily="34" charset="-34"/>
                <a:ea typeface="+mn-ea"/>
                <a:cs typeface="TH SarabunPSK" pitchFamily="34" charset="-34"/>
              </a:rPr>
              <a:t>หมายเหตุ </a:t>
            </a:r>
            <a:r>
              <a:rPr kumimoji="0" lang="en-GB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itchFamily="34" charset="-34"/>
                <a:ea typeface="+mn-ea"/>
                <a:cs typeface="TH SarabunPSK" pitchFamily="34" charset="-34"/>
              </a:rPr>
              <a:t>: </a:t>
            </a:r>
            <a:r>
              <a:rPr kumimoji="0" lang="th-TH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itchFamily="34" charset="-34"/>
                <a:ea typeface="+mn-ea"/>
                <a:cs typeface="TH SarabunPSK" pitchFamily="34" charset="-34"/>
              </a:rPr>
              <a:t>ชื่อ และจำนวนกลุ่มเป้าหมายวิสาหกิจชุมชน</a:t>
            </a:r>
            <a:r>
              <a: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itchFamily="34" charset="-34"/>
                <a:ea typeface="+mn-ea"/>
                <a:cs typeface="TH SarabunPSK" pitchFamily="34" charset="-34"/>
              </a:rPr>
              <a:t> </a:t>
            </a:r>
            <a:r>
              <a:rPr kumimoji="0" lang="th-TH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itchFamily="34" charset="-34"/>
                <a:ea typeface="+mn-ea"/>
                <a:cs typeface="TH SarabunPSK" pitchFamily="34" charset="-34"/>
              </a:rPr>
              <a:t>ประจำปีงบประมาณ 2570 อาจมีการเปลี่ยนแปลง</a:t>
            </a:r>
            <a:r>
              <a: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itchFamily="34" charset="-34"/>
                <a:ea typeface="+mn-ea"/>
                <a:cs typeface="TH SarabunPSK" pitchFamily="34" charset="-34"/>
              </a:rPr>
              <a:t> </a:t>
            </a:r>
            <a:r>
              <a:rPr kumimoji="0" lang="th-TH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itchFamily="34" charset="-34"/>
                <a:ea typeface="+mn-ea"/>
                <a:cs typeface="TH SarabunPSK" pitchFamily="34" charset="-34"/>
              </a:rPr>
              <a:t>ตามแผนการดำเนินงานและงบประมาณที่ได้รับการจัดสรร</a:t>
            </a:r>
            <a:r>
              <a: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itchFamily="34" charset="-34"/>
                <a:ea typeface="+mn-ea"/>
                <a:cs typeface="TH SarabunPSK" pitchFamily="34" charset="-34"/>
              </a:rPr>
              <a:t>  </a:t>
            </a:r>
            <a:endParaRPr kumimoji="0" lang="th-TH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itchFamily="34" charset="-34"/>
              <a:ea typeface="+mn-ea"/>
              <a:cs typeface="TH SarabunPSK" pitchFamily="34" charset="-34"/>
            </a:endParaRPr>
          </a:p>
        </p:txBody>
      </p:sp>
      <p:sp>
        <p:nvSpPr>
          <p:cNvPr id="10" name="Slide Number Placeholder 3">
            <a:extLst>
              <a:ext uri="{FF2B5EF4-FFF2-40B4-BE49-F238E27FC236}">
                <a16:creationId xmlns:a16="http://schemas.microsoft.com/office/drawing/2014/main" xmlns="" id="{1AA47899-A54A-34D4-881E-0DBB9D68ED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18523" y="6479020"/>
            <a:ext cx="2743200" cy="36512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787E290-76B0-4EA1-9FB1-BF333C18EEE2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H SarabunPSK" pitchFamily="34" charset="-34"/>
                <a:ea typeface="+mn-ea"/>
                <a:cs typeface="TH SarabunPSK" pitchFamily="34" charset="-34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H SarabunPSK" pitchFamily="34" charset="-34"/>
              <a:ea typeface="+mn-ea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53796201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xmlns="" id="{725ED1F9-E74B-6506-6B22-EB521205A80F}"/>
              </a:ext>
            </a:extLst>
          </p:cNvPr>
          <p:cNvSpPr/>
          <p:nvPr/>
        </p:nvSpPr>
        <p:spPr>
          <a:xfrm>
            <a:off x="232811" y="572265"/>
            <a:ext cx="4355680" cy="3469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ตัวชี้วัด </a:t>
            </a:r>
            <a:r>
              <a:rPr kumimoji="0" lang="en-US" sz="20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20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รายได้เฉลี่ยของกลุ่มวิสาหกิจชุมชนด้านหม่อนไหม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F461F523-1B48-0660-45B9-A84C28A552F7}"/>
              </a:ext>
            </a:extLst>
          </p:cNvPr>
          <p:cNvSpPr/>
          <p:nvPr/>
        </p:nvSpPr>
        <p:spPr>
          <a:xfrm>
            <a:off x="273755" y="951165"/>
            <a:ext cx="2377574" cy="3469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แผนการดำเนินการตามตัวชี้วัด</a:t>
            </a:r>
          </a:p>
        </p:txBody>
      </p:sp>
      <p:sp>
        <p:nvSpPr>
          <p:cNvPr id="7" name="สี่เหลี่ยมผืนผ้า 45">
            <a:extLst>
              <a:ext uri="{FF2B5EF4-FFF2-40B4-BE49-F238E27FC236}">
                <a16:creationId xmlns:a16="http://schemas.microsoft.com/office/drawing/2014/main" xmlns="" id="{39C56AB2-0B66-2A5B-7E16-91E54C7AE8DA}"/>
              </a:ext>
            </a:extLst>
          </p:cNvPr>
          <p:cNvSpPr/>
          <p:nvPr/>
        </p:nvSpPr>
        <p:spPr>
          <a:xfrm>
            <a:off x="0" y="940"/>
            <a:ext cx="12192000" cy="46448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8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rPr>
              <a:t>รายละเอียดตัวชี้วัด</a:t>
            </a:r>
          </a:p>
        </p:txBody>
      </p:sp>
      <p:sp>
        <p:nvSpPr>
          <p:cNvPr id="8" name="Slide Number Placeholder 3">
            <a:extLst>
              <a:ext uri="{FF2B5EF4-FFF2-40B4-BE49-F238E27FC236}">
                <a16:creationId xmlns:a16="http://schemas.microsoft.com/office/drawing/2014/main" xmlns="" id="{1AA47899-A54A-34D4-881E-0DBB9D68ED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18523" y="6479020"/>
            <a:ext cx="2743200" cy="36512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787E290-76B0-4EA1-9FB1-BF333C18EEE2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H SarabunPSK" pitchFamily="34" charset="-34"/>
                <a:ea typeface="+mn-ea"/>
                <a:cs typeface="TH SarabunPSK" pitchFamily="34" charset="-34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H SarabunPSK" pitchFamily="34" charset="-34"/>
              <a:ea typeface="+mn-ea"/>
              <a:cs typeface="TH SarabunPSK" pitchFamily="34" charset="-34"/>
            </a:endParaRPr>
          </a:p>
        </p:txBody>
      </p:sp>
      <p:graphicFrame>
        <p:nvGraphicFramePr>
          <p:cNvPr id="3" name="Table 12">
            <a:extLst>
              <a:ext uri="{FF2B5EF4-FFF2-40B4-BE49-F238E27FC236}">
                <a16:creationId xmlns:a16="http://schemas.microsoft.com/office/drawing/2014/main" xmlns="" id="{E56F947D-F127-A6DC-6EE1-B56CF17CD725}"/>
              </a:ext>
            </a:extLst>
          </p:cNvPr>
          <p:cNvGraphicFramePr>
            <a:graphicFrameLocks noGrp="1"/>
          </p:cNvGraphicFramePr>
          <p:nvPr/>
        </p:nvGraphicFramePr>
        <p:xfrm>
          <a:off x="186325" y="1298750"/>
          <a:ext cx="11802853" cy="2771999"/>
        </p:xfrm>
        <a:graphic>
          <a:graphicData uri="http://schemas.openxmlformats.org/drawingml/2006/table">
            <a:tbl>
              <a:tblPr firstRow="1" bandRow="1"/>
              <a:tblGrid>
                <a:gridCol w="363792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648909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565846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565846">
                  <a:extLst>
                    <a:ext uri="{9D8B030D-6E8A-4147-A177-3AD203B41FA5}">
                      <a16:colId xmlns:a16="http://schemas.microsoft.com/office/drawing/2014/main" xmlns="" val="20011"/>
                    </a:ext>
                  </a:extLst>
                </a:gridCol>
                <a:gridCol w="565846">
                  <a:extLst>
                    <a:ext uri="{9D8B030D-6E8A-4147-A177-3AD203B41FA5}">
                      <a16:colId xmlns:a16="http://schemas.microsoft.com/office/drawing/2014/main" xmlns="" val="20012"/>
                    </a:ext>
                  </a:extLst>
                </a:gridCol>
                <a:gridCol w="565846">
                  <a:extLst>
                    <a:ext uri="{9D8B030D-6E8A-4147-A177-3AD203B41FA5}">
                      <a16:colId xmlns:a16="http://schemas.microsoft.com/office/drawing/2014/main" xmlns="" val="20013"/>
                    </a:ext>
                  </a:extLst>
                </a:gridCol>
                <a:gridCol w="565846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565846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565846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565846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565846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565846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  <a:gridCol w="565846">
                  <a:extLst>
                    <a:ext uri="{9D8B030D-6E8A-4147-A177-3AD203B41FA5}">
                      <a16:colId xmlns:a16="http://schemas.microsoft.com/office/drawing/2014/main" xmlns="" val="20009"/>
                    </a:ext>
                  </a:extLst>
                </a:gridCol>
                <a:gridCol w="565846">
                  <a:extLst>
                    <a:ext uri="{9D8B030D-6E8A-4147-A177-3AD203B41FA5}">
                      <a16:colId xmlns:a16="http://schemas.microsoft.com/office/drawing/2014/main" xmlns="" val="20010"/>
                    </a:ext>
                  </a:extLst>
                </a:gridCol>
              </a:tblGrid>
              <a:tr h="371709"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ที่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กิจกรรม</a:t>
                      </a:r>
                      <a:endParaRPr lang="th-TH" sz="1600" b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gridSpan="1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ปีงบประมาณ พ.ศ. 2569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71709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ต.ค.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พ.ย.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ธ.ค.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ก.พ.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มี.ค.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เม.ย.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พ.ค.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มิ.ย.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ส.ค.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ก.ย.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0549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600" b="0" i="0" u="none" strike="noStrike" kern="1200" baseline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</a:t>
                      </a:r>
                      <a:endParaRPr lang="th-TH" sz="1600" b="0" i="0" u="none" strike="noStrike" kern="1200" baseline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600" kern="0" spc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ประชุมชี้แจงแนวทางการดำเนินงานโครงการฯ</a:t>
                      </a:r>
                      <a:endParaRPr lang="en-US" sz="1600" kern="0" spc="0">
                        <a:solidFill>
                          <a:schemeClr val="tx1"/>
                        </a:solidFill>
                        <a:latin typeface="TH SarabunPSK" pitchFamily="34" charset="-34"/>
                        <a:ea typeface="Tahoma" panose="020B0604030504040204" pitchFamily="34" charset="0"/>
                        <a:cs typeface="TH SarabunPSK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40658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6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</a:t>
                      </a: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600" b="0" u="none" strike="noStrike" kern="0" cap="none" spc="-3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itchFamily="34" charset="-34"/>
                          <a:cs typeface="TH SarabunPSK" pitchFamily="34" charset="-34"/>
                        </a:rPr>
                        <a:t>เก็บและรวบรวมข้อมูลรายได้ของกลุ่มวิสาหกิจชุมชนที่ได้รับการพัฒนาแล้ว รอบ 6 เดือน</a:t>
                      </a:r>
                      <a:endParaRPr kumimoji="0" lang="en-US" sz="1600" b="0" i="0" u="none" strike="noStrike" kern="0" cap="none" spc="-3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TH SarabunPSK" pitchFamily="34" charset="-34"/>
                        <a:ea typeface="Tahoma" panose="020B0604030504040204" pitchFamily="34" charset="0"/>
                        <a:cs typeface="TH SarabunPSK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876411645"/>
                  </a:ext>
                </a:extLst>
              </a:tr>
              <a:tr h="40549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6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3</a:t>
                      </a:r>
                      <a:endParaRPr lang="th-TH" sz="1600" b="0" i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kern="0" spc="0">
                          <a:latin typeface="TH SarabunPSK" pitchFamily="34" charset="-34"/>
                          <a:cs typeface="TH SarabunPSK" pitchFamily="34" charset="-34"/>
                        </a:rPr>
                        <a:t>ประชาสัมพันธ์โครงการฯ ผ่านช่องทางสื่อ</a:t>
                      </a:r>
                      <a:endParaRPr kumimoji="0" lang="en-US" sz="16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TH SarabunPSK" pitchFamily="34" charset="-34"/>
                        <a:ea typeface="Tahoma" panose="020B0604030504040204" pitchFamily="34" charset="0"/>
                        <a:cs typeface="TH SarabunPSK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79045137"/>
                  </a:ext>
                </a:extLst>
              </a:tr>
              <a:tr h="40549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6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</a:t>
                      </a:r>
                      <a:endParaRPr lang="th-TH" sz="1600" b="0" i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kern="0" spc="0">
                          <a:latin typeface="TH SarabunPSK" pitchFamily="34" charset="-34"/>
                          <a:cs typeface="TH SarabunPSK" pitchFamily="34" charset="-34"/>
                        </a:rPr>
                        <a:t>การติดตามงานและนิเทศงานในพื้นที่</a:t>
                      </a:r>
                      <a:r>
                        <a:rPr lang="th-TH" sz="1600" kern="0" spc="0" baseline="0">
                          <a:latin typeface="TH SarabunPSK" pitchFamily="34" charset="-34"/>
                          <a:cs typeface="TH SarabunPSK" pitchFamily="34" charset="-34"/>
                        </a:rPr>
                        <a:t> และสรุปผลการดำเนินงาน</a:t>
                      </a:r>
                      <a:endParaRPr kumimoji="0" lang="en-US" sz="16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TH SarabunPSK" pitchFamily="34" charset="-34"/>
                        <a:ea typeface="Tahoma" panose="020B0604030504040204" pitchFamily="34" charset="0"/>
                        <a:cs typeface="TH SarabunPSK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912488293"/>
                  </a:ext>
                </a:extLst>
              </a:tr>
              <a:tr h="40549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6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5</a:t>
                      </a:r>
                      <a:endParaRPr lang="th-TH" sz="1600" b="0" i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kumimoji="0" lang="th-TH" sz="1600" b="0" u="none" strike="noStrike" kern="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itchFamily="34" charset="-34"/>
                          <a:cs typeface="TH SarabunPSK" pitchFamily="34" charset="-34"/>
                        </a:rPr>
                        <a:t>เก็บข้อมูลรายปีของกลุ่มวิสาหกิจชุมชนที่ได้รับการพัฒนาแล้ว รอบ 12 เดือน</a:t>
                      </a:r>
                      <a:endParaRPr lang="th-TH" sz="1600" kern="0" spc="0">
                        <a:latin typeface="TH SarabunPSK" pitchFamily="34" charset="-34"/>
                        <a:ea typeface="Tahoma" panose="020B0604030504040204" pitchFamily="34" charset="0"/>
                        <a:cs typeface="TH SarabunPSK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</a:tbl>
          </a:graphicData>
        </a:graphic>
      </p:graphicFrame>
      <p:cxnSp>
        <p:nvCxnSpPr>
          <p:cNvPr id="9" name="ลูกศรเชื่อมต่อแบบตรง 4">
            <a:extLst>
              <a:ext uri="{FF2B5EF4-FFF2-40B4-BE49-F238E27FC236}">
                <a16:creationId xmlns:a16="http://schemas.microsoft.com/office/drawing/2014/main" xmlns="" id="{B9877033-0DD6-1FC5-0796-266EA0FEF9C9}"/>
              </a:ext>
            </a:extLst>
          </p:cNvPr>
          <p:cNvCxnSpPr>
            <a:cxnSpLocks/>
          </p:cNvCxnSpPr>
          <p:nvPr/>
        </p:nvCxnSpPr>
        <p:spPr>
          <a:xfrm>
            <a:off x="5234459" y="2234170"/>
            <a:ext cx="2213419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ลูกศรเชื่อมต่อแบบตรง 4">
            <a:extLst>
              <a:ext uri="{FF2B5EF4-FFF2-40B4-BE49-F238E27FC236}">
                <a16:creationId xmlns:a16="http://schemas.microsoft.com/office/drawing/2014/main" xmlns="" id="{F4C340D0-9123-865E-062D-6EFF623249A7}"/>
              </a:ext>
            </a:extLst>
          </p:cNvPr>
          <p:cNvCxnSpPr>
            <a:cxnSpLocks/>
          </p:cNvCxnSpPr>
          <p:nvPr/>
        </p:nvCxnSpPr>
        <p:spPr>
          <a:xfrm>
            <a:off x="8059978" y="2643041"/>
            <a:ext cx="1079889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ลูกศรเชื่อมต่อแบบตรง 4">
            <a:extLst>
              <a:ext uri="{FF2B5EF4-FFF2-40B4-BE49-F238E27FC236}">
                <a16:creationId xmlns:a16="http://schemas.microsoft.com/office/drawing/2014/main" xmlns="" id="{9D9D59C6-C036-EB0B-D5F2-AC86E9102A11}"/>
              </a:ext>
            </a:extLst>
          </p:cNvPr>
          <p:cNvCxnSpPr>
            <a:cxnSpLocks/>
          </p:cNvCxnSpPr>
          <p:nvPr/>
        </p:nvCxnSpPr>
        <p:spPr>
          <a:xfrm>
            <a:off x="6933235" y="3050569"/>
            <a:ext cx="4467856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ลูกศรเชื่อมต่อแบบตรง 4">
            <a:extLst>
              <a:ext uri="{FF2B5EF4-FFF2-40B4-BE49-F238E27FC236}">
                <a16:creationId xmlns:a16="http://schemas.microsoft.com/office/drawing/2014/main" xmlns="" id="{25BE0BF8-3D29-B228-2359-20F28211E264}"/>
              </a:ext>
            </a:extLst>
          </p:cNvPr>
          <p:cNvCxnSpPr>
            <a:cxnSpLocks/>
          </p:cNvCxnSpPr>
          <p:nvPr/>
        </p:nvCxnSpPr>
        <p:spPr>
          <a:xfrm>
            <a:off x="7502470" y="3457450"/>
            <a:ext cx="4461609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ลูกศรเชื่อมต่อแบบตรง 4">
            <a:extLst>
              <a:ext uri="{FF2B5EF4-FFF2-40B4-BE49-F238E27FC236}">
                <a16:creationId xmlns:a16="http://schemas.microsoft.com/office/drawing/2014/main" xmlns="" id="{D2516F67-B6E9-1A13-E3A8-57FF0C4EA190}"/>
              </a:ext>
            </a:extLst>
          </p:cNvPr>
          <p:cNvCxnSpPr>
            <a:cxnSpLocks/>
          </p:cNvCxnSpPr>
          <p:nvPr/>
        </p:nvCxnSpPr>
        <p:spPr>
          <a:xfrm>
            <a:off x="11466395" y="3856424"/>
            <a:ext cx="497684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2603401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>
            <a:extLst>
              <a:ext uri="{FF2B5EF4-FFF2-40B4-BE49-F238E27FC236}">
                <a16:creationId xmlns:a16="http://schemas.microsoft.com/office/drawing/2014/main" xmlns="" id="{AE6B1A9A-8385-1999-D6FE-012E9F028E05}"/>
              </a:ext>
            </a:extLst>
          </p:cNvPr>
          <p:cNvGrpSpPr/>
          <p:nvPr/>
        </p:nvGrpSpPr>
        <p:grpSpPr>
          <a:xfrm>
            <a:off x="-11874" y="-8326"/>
            <a:ext cx="12215748" cy="594744"/>
            <a:chOff x="-38364" y="573594"/>
            <a:chExt cx="12192000" cy="569333"/>
          </a:xfrm>
        </p:grpSpPr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xmlns="" id="{3D1F4C26-C507-4A4F-C43B-FC6BCDB5565F}"/>
                </a:ext>
              </a:extLst>
            </p:cNvPr>
            <p:cNvSpPr/>
            <p:nvPr/>
          </p:nvSpPr>
          <p:spPr>
            <a:xfrm>
              <a:off x="-38364" y="573594"/>
              <a:ext cx="12192000" cy="557396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9" name="TextBox 20">
              <a:extLst>
                <a:ext uri="{FF2B5EF4-FFF2-40B4-BE49-F238E27FC236}">
                  <a16:creationId xmlns:a16="http://schemas.microsoft.com/office/drawing/2014/main" xmlns="" id="{984C96A1-7780-70BB-CE3F-087501A0FC25}"/>
                </a:ext>
              </a:extLst>
            </p:cNvPr>
            <p:cNvSpPr txBox="1"/>
            <p:nvPr/>
          </p:nvSpPr>
          <p:spPr>
            <a:xfrm>
              <a:off x="-34190" y="607566"/>
              <a:ext cx="7197911" cy="53536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ts val="18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20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ตัวชี้วัด กรมหม่อนไหม</a:t>
              </a:r>
            </a:p>
            <a:p>
              <a:pPr marL="0" marR="0" lvl="0" indent="0" algn="l" defTabSz="914400" rtl="0" eaLnBrk="1" fontAlgn="auto" latinLnBrk="0" hangingPunct="1">
                <a:lnSpc>
                  <a:spcPts val="18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ตามมาตรการปรับปรุงประสิทธิภาพในการปฏิบัติราชการ ประจำปีงบประมาณ พ.ศ. </a:t>
              </a:r>
              <a:r>
                <a:rPr kumimoji="0" 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2569 – 2570 </a:t>
              </a:r>
              <a:endPara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endParaRPr>
            </a:p>
          </p:txBody>
        </p:sp>
      </p:grpSp>
      <p:sp>
        <p:nvSpPr>
          <p:cNvPr id="45" name="Rectangle 1">
            <a:extLst>
              <a:ext uri="{FF2B5EF4-FFF2-40B4-BE49-F238E27FC236}">
                <a16:creationId xmlns:a16="http://schemas.microsoft.com/office/drawing/2014/main" xmlns="" id="{05257A03-967E-BA1E-0D74-ACB9D5600D43}"/>
              </a:ext>
            </a:extLst>
          </p:cNvPr>
          <p:cNvSpPr/>
          <p:nvPr/>
        </p:nvSpPr>
        <p:spPr>
          <a:xfrm>
            <a:off x="87456" y="570980"/>
            <a:ext cx="857959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ตัวชี้วัด </a:t>
            </a: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sz="2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7. ปริมาณการผลิตผ้าไหมตามมาตรฐานผลิตภัณฑ์ผ้าไหมไทย (ตรานกยูงพระราชทาน) ต่อปี</a:t>
            </a:r>
            <a:endParaRPr kumimoji="0" lang="th-TH" sz="24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highlight>
                <a:srgbClr val="0000FF"/>
              </a:highlight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grpSp>
        <p:nvGrpSpPr>
          <p:cNvPr id="51" name="Group 2">
            <a:extLst>
              <a:ext uri="{FF2B5EF4-FFF2-40B4-BE49-F238E27FC236}">
                <a16:creationId xmlns:a16="http://schemas.microsoft.com/office/drawing/2014/main" xmlns="" id="{628BA15D-07A4-1F91-EA91-D9810C51ED4F}"/>
              </a:ext>
            </a:extLst>
          </p:cNvPr>
          <p:cNvGrpSpPr/>
          <p:nvPr/>
        </p:nvGrpSpPr>
        <p:grpSpPr>
          <a:xfrm>
            <a:off x="9279754" y="556797"/>
            <a:ext cx="724349" cy="427588"/>
            <a:chOff x="1562731" y="1899324"/>
            <a:chExt cx="545361" cy="289957"/>
          </a:xfrm>
        </p:grpSpPr>
        <p:pic>
          <p:nvPicPr>
            <p:cNvPr id="52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xmlns="" id="{FF03767F-7445-A90F-1B33-57F09403A0B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1642423" y="1899324"/>
              <a:ext cx="380474" cy="28995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3" name="TextBox 52">
              <a:extLst>
                <a:ext uri="{FF2B5EF4-FFF2-40B4-BE49-F238E27FC236}">
                  <a16:creationId xmlns:a16="http://schemas.microsoft.com/office/drawing/2014/main" xmlns="" id="{8B8ADE9A-880E-85BD-5037-8B7D41FE6266}"/>
                </a:ext>
              </a:extLst>
            </p:cNvPr>
            <p:cNvSpPr txBox="1"/>
            <p:nvPr/>
          </p:nvSpPr>
          <p:spPr>
            <a:xfrm>
              <a:off x="1562731" y="1968958"/>
              <a:ext cx="545361" cy="1662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200" b="1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ใหม่</a:t>
              </a:r>
              <a:r>
                <a:rPr kumimoji="0" lang="en-US" sz="1200" b="1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 </a:t>
              </a:r>
              <a:endParaRPr kumimoji="0" lang="en-GB" sz="12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</p:grpSp>
      <p:sp>
        <p:nvSpPr>
          <p:cNvPr id="54" name="Google Shape;253;p8">
            <a:extLst>
              <a:ext uri="{FF2B5EF4-FFF2-40B4-BE49-F238E27FC236}">
                <a16:creationId xmlns:a16="http://schemas.microsoft.com/office/drawing/2014/main" xmlns="" id="{DF015813-D467-7DB1-426B-EE416DFA9721}"/>
              </a:ext>
            </a:extLst>
          </p:cNvPr>
          <p:cNvSpPr/>
          <p:nvPr/>
        </p:nvSpPr>
        <p:spPr>
          <a:xfrm>
            <a:off x="0" y="6594225"/>
            <a:ext cx="9973340" cy="26464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Tx/>
              <a:buNone/>
              <a:tabLst>
                <a:tab pos="631825" algn="l"/>
              </a:tabLst>
              <a:defRPr/>
            </a:pPr>
            <a:r>
              <a:rPr kumimoji="0" lang="th-TH" sz="14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แหล่งอ้างอิง </a:t>
            </a:r>
            <a:r>
              <a:rPr kumimoji="0" lang="th-TH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 </a:t>
            </a:r>
            <a:r>
              <a:rPr kumimoji="0" lang="th-TH" sz="14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itchFamily="34" charset="-34"/>
                <a:ea typeface="+mn-ea"/>
                <a:cs typeface="TH SarabunPSK" pitchFamily="34" charset="-34"/>
              </a:rPr>
              <a:t>ระบบตรวจประเมินและให้การรับรองมาตรฐานผลิตภัณฑ์ผ้าไหมไทย (ตรานกยูงพระราชทาน) จากกองตรวจสอบและรับรองมาตรฐานหม่อนไหม</a:t>
            </a:r>
            <a:endParaRPr kumimoji="0" sz="14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Sarabun"/>
              <a:cs typeface="TH SarabunPSK" panose="020B0500040200020003" pitchFamily="34" charset="-34"/>
              <a:sym typeface="Sarabun"/>
            </a:endParaRPr>
          </a:p>
        </p:txBody>
      </p:sp>
      <p:sp>
        <p:nvSpPr>
          <p:cNvPr id="33" name="Slide Number Placeholder 3">
            <a:extLst>
              <a:ext uri="{FF2B5EF4-FFF2-40B4-BE49-F238E27FC236}">
                <a16:creationId xmlns:a16="http://schemas.microsoft.com/office/drawing/2014/main" xmlns="" id="{1AA47899-A54A-34D4-881E-0DBB9D68ED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18523" y="6479020"/>
            <a:ext cx="2743200" cy="36512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787E290-76B0-4EA1-9FB1-BF333C18EEE2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H SarabunPSK" pitchFamily="34" charset="-34"/>
                <a:ea typeface="+mn-ea"/>
                <a:cs typeface="TH SarabunPSK" pitchFamily="34" charset="-34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H SarabunPSK" pitchFamily="34" charset="-34"/>
              <a:ea typeface="+mn-ea"/>
              <a:cs typeface="TH SarabunPSK" pitchFamily="34" charset="-34"/>
            </a:endParaRPr>
          </a:p>
        </p:txBody>
      </p:sp>
      <p:graphicFrame>
        <p:nvGraphicFramePr>
          <p:cNvPr id="3" name="ตาราง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1972860"/>
              </p:ext>
            </p:extLst>
          </p:nvPr>
        </p:nvGraphicFramePr>
        <p:xfrm>
          <a:off x="1143867" y="2833569"/>
          <a:ext cx="9792000" cy="128016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81547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902084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923309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944535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842399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955218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760058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985121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838408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  <a:gridCol w="891472">
                  <a:extLst>
                    <a:ext uri="{9D8B030D-6E8A-4147-A177-3AD203B41FA5}">
                      <a16:colId xmlns:a16="http://schemas.microsoft.com/office/drawing/2014/main" xmlns="" val="20009"/>
                    </a:ext>
                  </a:extLst>
                </a:gridCol>
                <a:gridCol w="933922">
                  <a:extLst>
                    <a:ext uri="{9D8B030D-6E8A-4147-A177-3AD203B41FA5}">
                      <a16:colId xmlns:a16="http://schemas.microsoft.com/office/drawing/2014/main" xmlns="" val="20010"/>
                    </a:ext>
                  </a:extLst>
                </a:gridCol>
              </a:tblGrid>
              <a:tr h="315000">
                <a:tc gridSpan="11">
                  <a:txBody>
                    <a:bodyPr/>
                    <a:lstStyle/>
                    <a:p>
                      <a:pPr algn="r"/>
                      <a:r>
                        <a:rPr lang="th-TH" sz="1500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หน่วย </a:t>
                      </a:r>
                      <a:r>
                        <a:rPr lang="en-US" sz="1500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: </a:t>
                      </a:r>
                      <a:r>
                        <a:rPr lang="th-TH" sz="1500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เมตร</a:t>
                      </a:r>
                    </a:p>
                  </a:txBody>
                  <a:tcPr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 sz="150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 sz="150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 sz="150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 sz="150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 sz="150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 sz="150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 sz="150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 sz="150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 sz="150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15000">
                <a:tc gridSpan="6">
                  <a:txBody>
                    <a:bodyPr/>
                    <a:lstStyle/>
                    <a:p>
                      <a:pPr algn="ctr"/>
                      <a:r>
                        <a:rPr lang="th-TH" sz="15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ข้อมูลพื้นฐาน</a:t>
                      </a:r>
                      <a:r>
                        <a:rPr lang="th-TH" sz="1500" b="1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(</a:t>
                      </a:r>
                      <a:r>
                        <a:rPr lang="en-US" sz="1500" b="1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Baseline)</a:t>
                      </a:r>
                      <a:endParaRPr lang="th-TH" sz="1500" b="1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 sz="150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 sz="150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 sz="150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 sz="150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 sz="150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gridSpan="5">
                  <a:txBody>
                    <a:bodyPr/>
                    <a:lstStyle/>
                    <a:p>
                      <a:pPr algn="ctr"/>
                      <a:r>
                        <a:rPr lang="th-TH" sz="15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*ค่าเป้าหมาย</a:t>
                      </a:r>
                      <a:r>
                        <a:rPr lang="th-TH" sz="1500" b="1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500" b="1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 – 2570 (</a:t>
                      </a:r>
                      <a:r>
                        <a:rPr lang="th-TH" sz="1500" b="1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ถ้ามี)</a:t>
                      </a:r>
                      <a:endParaRPr lang="th-TH" sz="1500" b="1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 sz="150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 sz="150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 sz="150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 sz="150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15000">
                <a:tc>
                  <a:txBody>
                    <a:bodyPr/>
                    <a:lstStyle/>
                    <a:p>
                      <a:pPr algn="ctr"/>
                      <a:r>
                        <a:rPr lang="th-TH" sz="1500" b="1">
                          <a:latin typeface="TH SarabunPSK" pitchFamily="34" charset="-34"/>
                          <a:cs typeface="TH SarabunPSK" pitchFamily="34" charset="-34"/>
                        </a:rPr>
                        <a:t>ปี</a:t>
                      </a:r>
                      <a:r>
                        <a:rPr lang="th-TH" sz="1500" b="1" baseline="0">
                          <a:latin typeface="TH SarabunPSK" pitchFamily="34" charset="-34"/>
                          <a:cs typeface="TH SarabunPSK" pitchFamily="34" charset="-34"/>
                        </a:rPr>
                        <a:t> 2565</a:t>
                      </a:r>
                      <a:endParaRPr lang="th-TH" sz="1500" b="1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500" b="1">
                          <a:latin typeface="TH SarabunPSK" pitchFamily="34" charset="-34"/>
                          <a:cs typeface="TH SarabunPSK" pitchFamily="34" charset="-34"/>
                        </a:rPr>
                        <a:t>ปี 2566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500" b="1">
                          <a:latin typeface="TH SarabunPSK" pitchFamily="34" charset="-34"/>
                          <a:cs typeface="TH SarabunPSK" pitchFamily="34" charset="-34"/>
                        </a:rPr>
                        <a:t>ปี 2567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500" b="1">
                          <a:latin typeface="TH SarabunPSK" pitchFamily="34" charset="-34"/>
                          <a:cs typeface="TH SarabunPSK" pitchFamily="34" charset="-34"/>
                        </a:rPr>
                        <a:t>ปี 2568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500" b="1">
                          <a:latin typeface="TH SarabunPSK" pitchFamily="34" charset="-34"/>
                          <a:cs typeface="TH SarabunPSK" pitchFamily="34" charset="-34"/>
                        </a:rPr>
                        <a:t>ปี 2569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500" b="1">
                          <a:latin typeface="TH SarabunPSK" pitchFamily="34" charset="-34"/>
                          <a:cs typeface="TH SarabunPSK" pitchFamily="34" charset="-34"/>
                        </a:rPr>
                        <a:t>ปี 2570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500" b="1">
                          <a:latin typeface="TH SarabunPSK" pitchFamily="34" charset="-34"/>
                          <a:cs typeface="TH SarabunPSK" pitchFamily="34" charset="-34"/>
                        </a:rPr>
                        <a:t>ปี 2566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500" b="1">
                          <a:latin typeface="TH SarabunPSK" pitchFamily="34" charset="-34"/>
                          <a:cs typeface="TH SarabunPSK" pitchFamily="34" charset="-34"/>
                        </a:rPr>
                        <a:t>ปี 2567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500" b="1">
                          <a:latin typeface="TH SarabunPSK" pitchFamily="34" charset="-34"/>
                          <a:cs typeface="TH SarabunPSK" pitchFamily="34" charset="-34"/>
                        </a:rPr>
                        <a:t>ปี 2568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500" b="1">
                          <a:latin typeface="TH SarabunPSK" pitchFamily="34" charset="-34"/>
                          <a:cs typeface="TH SarabunPSK" pitchFamily="34" charset="-34"/>
                        </a:rPr>
                        <a:t>ปี 2569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500" b="1">
                          <a:latin typeface="TH SarabunPSK" pitchFamily="34" charset="-34"/>
                          <a:cs typeface="TH SarabunPSK" pitchFamily="34" charset="-34"/>
                        </a:rPr>
                        <a:t>ปี 2570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15000">
                <a:tc>
                  <a:txBody>
                    <a:bodyPr/>
                    <a:lstStyle/>
                    <a:p>
                      <a:pPr algn="ctr"/>
                      <a:r>
                        <a:rPr lang="th-TH" sz="1500">
                          <a:latin typeface="TH SarabunPSK" pitchFamily="34" charset="-34"/>
                          <a:cs typeface="TH SarabunPSK" pitchFamily="34" charset="-34"/>
                        </a:rPr>
                        <a:t>231,537.37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500">
                          <a:latin typeface="TH SarabunPSK" pitchFamily="34" charset="-34"/>
                          <a:cs typeface="TH SarabunPSK" pitchFamily="34" charset="-34"/>
                        </a:rPr>
                        <a:t>236,922.10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500">
                          <a:latin typeface="TH SarabunPSK" pitchFamily="34" charset="-34"/>
                          <a:cs typeface="TH SarabunPSK" pitchFamily="34" charset="-34"/>
                        </a:rPr>
                        <a:t>250,567.66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500" dirty="0" smtClean="0">
                          <a:solidFill>
                            <a:srgbClr val="0000FF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252,057.80</a:t>
                      </a:r>
                      <a:endParaRPr lang="th-TH" sz="1500" dirty="0">
                        <a:solidFill>
                          <a:srgbClr val="0000FF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500">
                          <a:solidFill>
                            <a:srgbClr val="FF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n/a</a:t>
                      </a:r>
                      <a:endParaRPr lang="th-TH" sz="1500">
                        <a:solidFill>
                          <a:srgbClr val="FF0000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500">
                          <a:solidFill>
                            <a:srgbClr val="FF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n/a</a:t>
                      </a:r>
                      <a:endParaRPr lang="th-TH" sz="1500">
                        <a:solidFill>
                          <a:srgbClr val="FF0000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500">
                          <a:latin typeface="TH SarabunPSK" pitchFamily="34" charset="-34"/>
                          <a:cs typeface="TH SarabunPSK" pitchFamily="34" charset="-34"/>
                        </a:rPr>
                        <a:t>250,000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500">
                          <a:latin typeface="TH SarabunPSK" pitchFamily="34" charset="-34"/>
                          <a:cs typeface="TH SarabunPSK" pitchFamily="34" charset="-34"/>
                        </a:rPr>
                        <a:t>250,000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500">
                          <a:latin typeface="TH SarabunPSK" pitchFamily="34" charset="-34"/>
                          <a:cs typeface="TH SarabunPSK" pitchFamily="34" charset="-34"/>
                        </a:rPr>
                        <a:t>250,000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500">
                          <a:latin typeface="TH SarabunPSK" pitchFamily="34" charset="-34"/>
                          <a:cs typeface="TH SarabunPSK" pitchFamily="34" charset="-34"/>
                        </a:rPr>
                        <a:t>250,000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500">
                          <a:latin typeface="TH SarabunPSK" pitchFamily="34" charset="-34"/>
                          <a:cs typeface="TH SarabunPSK" pitchFamily="34" charset="-34"/>
                        </a:rPr>
                        <a:t>250,000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</a:tbl>
          </a:graphicData>
        </a:graphic>
      </p:graphicFrame>
      <p:sp>
        <p:nvSpPr>
          <p:cNvPr id="17" name="Rectangle 41">
            <a:extLst>
              <a:ext uri="{FF2B5EF4-FFF2-40B4-BE49-F238E27FC236}">
                <a16:creationId xmlns:a16="http://schemas.microsoft.com/office/drawing/2014/main" xmlns="" id="{2C100615-9B87-47C6-91F8-E6FAD63F4103}"/>
              </a:ext>
            </a:extLst>
          </p:cNvPr>
          <p:cNvSpPr/>
          <p:nvPr/>
        </p:nvSpPr>
        <p:spPr>
          <a:xfrm>
            <a:off x="6465955" y="4150225"/>
            <a:ext cx="4468571" cy="270587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anchor="ctr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หมายเหตุ</a:t>
            </a:r>
            <a:r>
              <a:rPr kumimoji="0" lang="th-TH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* ค่าเป้าหมายจากแผนปฏิบัติราชการ ระยะ 5 ปี (2566 – 2570) กรมหม่อนไหม</a:t>
            </a: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20" name="Rectangle 20">
            <a:extLst>
              <a:ext uri="{FF2B5EF4-FFF2-40B4-BE49-F238E27FC236}">
                <a16:creationId xmlns:a16="http://schemas.microsoft.com/office/drawing/2014/main" xmlns="" id="{3E0FF0AE-D480-D3BF-194B-9EC81E592162}"/>
              </a:ext>
            </a:extLst>
          </p:cNvPr>
          <p:cNvSpPr/>
          <p:nvPr/>
        </p:nvSpPr>
        <p:spPr>
          <a:xfrm>
            <a:off x="876175" y="2784657"/>
            <a:ext cx="615125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เป้าหมาย ปี </a:t>
            </a:r>
            <a:r>
              <a:rPr kumimoji="0" 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2569  </a:t>
            </a: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 </a:t>
            </a: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250,000  </a:t>
            </a:r>
            <a:r>
              <a:rPr kumimoji="0" lang="th-TH" sz="1800" b="0" i="0" u="none" strike="noStrike" kern="1200" cap="none" spc="0" normalizeH="0" baseline="0" noProof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เมตร </a:t>
            </a:r>
            <a:r>
              <a:rPr kumimoji="0" lang="th-TH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และ </a:t>
            </a:r>
            <a:r>
              <a:rPr kumimoji="0" lang="th-TH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เป้าหมาย ปี 2570 </a:t>
            </a:r>
            <a:r>
              <a:rPr kumimoji="0" lang="th-TH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 250,000  </a:t>
            </a:r>
            <a:r>
              <a:rPr kumimoji="0" lang="th-TH" sz="1800" b="0" i="0" u="none" strike="noStrike" kern="1200" cap="none" spc="0" normalizeH="0" baseline="0" noProof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เมตร</a:t>
            </a: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24" name="Rectangle 25">
            <a:extLst>
              <a:ext uri="{FF2B5EF4-FFF2-40B4-BE49-F238E27FC236}">
                <a16:creationId xmlns:a16="http://schemas.microsoft.com/office/drawing/2014/main" xmlns="" id="{81E6DEFA-4498-300A-335C-8D48021CB84B}"/>
              </a:ext>
            </a:extLst>
          </p:cNvPr>
          <p:cNvSpPr/>
          <p:nvPr/>
        </p:nvSpPr>
        <p:spPr>
          <a:xfrm>
            <a:off x="729957" y="5672115"/>
            <a:ext cx="499657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6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ช่วงเวลารายงานผล </a:t>
            </a:r>
            <a:r>
              <a:rPr kumimoji="0" lang="en-US" sz="16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6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ปีงบประมาณ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25" name="Rectangle 41">
            <a:extLst>
              <a:ext uri="{FF2B5EF4-FFF2-40B4-BE49-F238E27FC236}">
                <a16:creationId xmlns:a16="http://schemas.microsoft.com/office/drawing/2014/main" xmlns="" id="{28A1B350-AF40-45F2-F17A-BEE2D928CE29}"/>
              </a:ext>
            </a:extLst>
          </p:cNvPr>
          <p:cNvSpPr/>
          <p:nvPr/>
        </p:nvSpPr>
        <p:spPr>
          <a:xfrm>
            <a:off x="749275" y="5956283"/>
            <a:ext cx="10458863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6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หมายเหตุ</a:t>
            </a:r>
            <a: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6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ปริมาณการผลิตผ้าไหมตามมาตรฐานผลิตภัณฑ์ผ้าไหมไทย (ตรานกยูงพระราชทาน) ขึ้นอยู่กับช่วงเวลาในการขอรับรองมาตรฐานผลิตภัณฑ์ผ้าไหมไทย (ตรานกยูงพระราชทาน) </a:t>
            </a:r>
            <a:b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</a:br>
            <a: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   ของเกษตรกร กลุ่มเกษตรกร และผู้ประกอบการที่ผลิตผ้าไหม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26" name="Rectangle 43">
            <a:extLst>
              <a:ext uri="{FF2B5EF4-FFF2-40B4-BE49-F238E27FC236}">
                <a16:creationId xmlns:a16="http://schemas.microsoft.com/office/drawing/2014/main" xmlns="" id="{3B992650-AEF6-9CC9-2B10-CBF5F7B178CF}"/>
              </a:ext>
            </a:extLst>
          </p:cNvPr>
          <p:cNvSpPr/>
          <p:nvPr/>
        </p:nvSpPr>
        <p:spPr>
          <a:xfrm>
            <a:off x="749356" y="5396464"/>
            <a:ext cx="549195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6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rPr>
              <a:t>ผู้รับผิดชอบการรายงานผล</a:t>
            </a:r>
            <a: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6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กรมหม่อนไหม (กองตรวจสอบและรับรองมาตรฐานหม่อนไหม)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 PSK"/>
              <a:ea typeface="+mn-ea"/>
              <a:cs typeface="TH SarabunPSK" panose="020B0500040200020003" pitchFamily="34" charset="-34"/>
            </a:endParaRPr>
          </a:p>
        </p:txBody>
      </p:sp>
      <p:graphicFrame>
        <p:nvGraphicFramePr>
          <p:cNvPr id="2" name="ตาราง 1"/>
          <p:cNvGraphicFramePr>
            <a:graphicFrameLocks noGrp="1"/>
          </p:cNvGraphicFramePr>
          <p:nvPr/>
        </p:nvGraphicFramePr>
        <p:xfrm>
          <a:off x="6537205" y="4444562"/>
          <a:ext cx="4408981" cy="96012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760058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985121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838408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891472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933922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</a:tblGrid>
              <a:tr h="315000">
                <a:tc gridSpan="5">
                  <a:txBody>
                    <a:bodyPr/>
                    <a:lstStyle/>
                    <a:p>
                      <a:pPr algn="ctr"/>
                      <a:r>
                        <a:rPr lang="th-TH" sz="15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*ค่าเป้าหมาย</a:t>
                      </a:r>
                      <a:r>
                        <a:rPr lang="th-TH" sz="1500" b="1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500" b="1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 – 2570 (</a:t>
                      </a:r>
                      <a:r>
                        <a:rPr lang="th-TH" sz="1500" b="1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ถ้ามี)</a:t>
                      </a:r>
                      <a:endParaRPr lang="th-TH" sz="1500" b="1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 sz="150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 sz="150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 sz="150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 sz="150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15000">
                <a:tc>
                  <a:txBody>
                    <a:bodyPr/>
                    <a:lstStyle/>
                    <a:p>
                      <a:pPr algn="ctr"/>
                      <a:r>
                        <a:rPr lang="th-TH" sz="1500" b="1">
                          <a:latin typeface="TH SarabunPSK" pitchFamily="34" charset="-34"/>
                          <a:cs typeface="TH SarabunPSK" pitchFamily="34" charset="-34"/>
                        </a:rPr>
                        <a:t>ปี 2566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500" b="1">
                          <a:latin typeface="TH SarabunPSK" pitchFamily="34" charset="-34"/>
                          <a:cs typeface="TH SarabunPSK" pitchFamily="34" charset="-34"/>
                        </a:rPr>
                        <a:t>ปี 2567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500" b="1">
                          <a:latin typeface="TH SarabunPSK" pitchFamily="34" charset="-34"/>
                          <a:cs typeface="TH SarabunPSK" pitchFamily="34" charset="-34"/>
                        </a:rPr>
                        <a:t>ปี 2568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500" b="1">
                          <a:latin typeface="TH SarabunPSK" pitchFamily="34" charset="-34"/>
                          <a:cs typeface="TH SarabunPSK" pitchFamily="34" charset="-34"/>
                        </a:rPr>
                        <a:t>ปี 2569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500" b="1">
                          <a:latin typeface="TH SarabunPSK" pitchFamily="34" charset="-34"/>
                          <a:cs typeface="TH SarabunPSK" pitchFamily="34" charset="-34"/>
                        </a:rPr>
                        <a:t>ปี 2570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15000">
                <a:tc>
                  <a:txBody>
                    <a:bodyPr/>
                    <a:lstStyle/>
                    <a:p>
                      <a:pPr algn="ctr"/>
                      <a:r>
                        <a:rPr lang="en-US" sz="1500">
                          <a:latin typeface="TH SarabunPSK" pitchFamily="34" charset="-34"/>
                          <a:cs typeface="TH SarabunPSK" pitchFamily="34" charset="-34"/>
                        </a:rPr>
                        <a:t>200,000</a:t>
                      </a:r>
                      <a:endParaRPr lang="th-TH" sz="150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>
                          <a:latin typeface="TH SarabunPSK" pitchFamily="34" charset="-34"/>
                          <a:cs typeface="TH SarabunPSK" pitchFamily="34" charset="-34"/>
                        </a:rPr>
                        <a:t>220,000</a:t>
                      </a:r>
                      <a:endParaRPr lang="th-TH" sz="150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500">
                          <a:latin typeface="TH SarabunPSK" pitchFamily="34" charset="-34"/>
                          <a:cs typeface="TH SarabunPSK" pitchFamily="34" charset="-34"/>
                        </a:rPr>
                        <a:t>240,000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>
                          <a:latin typeface="TH SarabunPSK" pitchFamily="34" charset="-34"/>
                          <a:cs typeface="TH SarabunPSK" pitchFamily="34" charset="-34"/>
                        </a:rPr>
                        <a:t>240,000</a:t>
                      </a:r>
                      <a:endParaRPr lang="th-TH" sz="150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>
                          <a:latin typeface="TH SarabunPSK" pitchFamily="34" charset="-34"/>
                          <a:cs typeface="TH SarabunPSK" pitchFamily="34" charset="-34"/>
                        </a:rPr>
                        <a:t>-</a:t>
                      </a:r>
                      <a:endParaRPr lang="th-TH" sz="150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</a:tbl>
          </a:graphicData>
        </a:graphic>
      </p:graphicFrame>
      <p:sp>
        <p:nvSpPr>
          <p:cNvPr id="21" name="Rectangle 41">
            <a:extLst>
              <a:ext uri="{FF2B5EF4-FFF2-40B4-BE49-F238E27FC236}">
                <a16:creationId xmlns:a16="http://schemas.microsoft.com/office/drawing/2014/main" xmlns="" id="{2C100615-9B87-47C6-91F8-E6FAD63F4103}"/>
              </a:ext>
            </a:extLst>
          </p:cNvPr>
          <p:cNvSpPr/>
          <p:nvPr/>
        </p:nvSpPr>
        <p:spPr>
          <a:xfrm>
            <a:off x="6487007" y="5441142"/>
            <a:ext cx="4468571" cy="270587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anchor="ctr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หมายเหตุ</a:t>
            </a:r>
            <a:r>
              <a:rPr kumimoji="0" lang="th-TH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* ค่าเป้าหมายตาม พ.ร.บ. งบประมาณรายจ่ายประจำปี</a:t>
            </a: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92315" y="971269"/>
            <a:ext cx="11682786" cy="18876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7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itchFamily="34" charset="-34"/>
                <a:ea typeface="+mn-ea"/>
                <a:cs typeface="TH SarabunPSK" pitchFamily="34" charset="-34"/>
              </a:rPr>
              <a:t>คำอธิบาย </a:t>
            </a:r>
            <a:r>
              <a:rPr kumimoji="0" lang="en-US" sz="17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itchFamily="34" charset="-34"/>
                <a:ea typeface="+mn-ea"/>
                <a:cs typeface="TH SarabunPSK" pitchFamily="34" charset="-34"/>
              </a:rPr>
              <a:t>:</a:t>
            </a:r>
            <a:endParaRPr kumimoji="0" lang="th-TH" sz="17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itchFamily="34" charset="-34"/>
              <a:ea typeface="+mn-ea"/>
              <a:cs typeface="TH SarabunPSK" pitchFamily="34" charset="-34"/>
            </a:endParaRPr>
          </a:p>
          <a:p>
            <a:pPr marL="0" marR="0" lvl="0" indent="0" algn="l" defTabSz="914400" rtl="0" eaLnBrk="1" fontAlgn="auto" latinLnBrk="0" hangingPunct="1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itchFamily="34" charset="-34"/>
                <a:ea typeface="+mn-ea"/>
                <a:cs typeface="TH SarabunPSK" pitchFamily="34" charset="-34"/>
              </a:rPr>
              <a:t>     </a:t>
            </a:r>
            <a:r>
              <a:rPr kumimoji="0" lang="th-TH" sz="16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itchFamily="34" charset="-34"/>
                <a:ea typeface="+mn-ea"/>
                <a:cs typeface="TH SarabunPSK" pitchFamily="34" charset="-34"/>
              </a:rPr>
              <a:t>นิยาม </a:t>
            </a:r>
            <a:r>
              <a:rPr kumimoji="0" lang="en-US" sz="16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itchFamily="34" charset="-34"/>
                <a:ea typeface="+mn-ea"/>
                <a:cs typeface="TH SarabunPSK" pitchFamily="34" charset="-34"/>
              </a:rPr>
              <a:t>: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itchFamily="34" charset="-34"/>
                <a:ea typeface="+mn-ea"/>
                <a:cs typeface="TH SarabunPSK" pitchFamily="34" charset="-34"/>
              </a:rPr>
              <a:t> </a:t>
            </a:r>
            <a: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itchFamily="34" charset="-34"/>
                <a:ea typeface="+mn-ea"/>
                <a:cs typeface="TH SarabunPSK" pitchFamily="34" charset="-34"/>
              </a:rPr>
              <a:t>ปริมาณการผลิตผ้าไหมตามมาตรฐานผลิตภัณฑ์ผ้าไหมไทย (ตรานกยูงพระราชทาน) หมายถึง ปริมาณการผลิตผ้าไหมของเกษตรกร กลุ่มเกษตรกร และหรือผู้ประกอบการที่ผลิตผ้าไหม ตามหลักเกณฑ์ </a:t>
            </a:r>
            <a:b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itchFamily="34" charset="-34"/>
                <a:ea typeface="+mn-ea"/>
                <a:cs typeface="TH SarabunPSK" pitchFamily="34" charset="-34"/>
              </a:rPr>
            </a:br>
            <a: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itchFamily="34" charset="-34"/>
                <a:ea typeface="+mn-ea"/>
                <a:cs typeface="TH SarabunPSK" pitchFamily="34" charset="-34"/>
              </a:rPr>
              <a:t>               วิธีการ และขั้นตอน ของข้อบังคับกรมหม่อนไหมว่าด้วยการใช้เครื่องหมายรับรองผลิตภัณฑ์ผ้าไหมไทยตรานกยูงพระราชทาน ทั้ง 4 ชนิด คือ นกยูงสีทอง นกยูงสีเงิน นกยูงสีน้ำเงิน และนกยูงสีเขียว</a:t>
            </a:r>
            <a:b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itchFamily="34" charset="-34"/>
                <a:ea typeface="+mn-ea"/>
                <a:cs typeface="TH SarabunPSK" pitchFamily="34" charset="-34"/>
              </a:rPr>
            </a:br>
            <a: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itchFamily="34" charset="-34"/>
                <a:ea typeface="+mn-ea"/>
                <a:cs typeface="TH SarabunPSK" pitchFamily="34" charset="-34"/>
              </a:rPr>
              <a:t>               และผ่านการรับรองจากกรมหม่อนไหม</a:t>
            </a:r>
            <a:b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itchFamily="34" charset="-34"/>
                <a:ea typeface="+mn-ea"/>
                <a:cs typeface="TH SarabunPSK" pitchFamily="34" charset="-34"/>
              </a:rPr>
            </a:br>
            <a: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itchFamily="34" charset="-34"/>
                <a:ea typeface="+mn-ea"/>
                <a:cs typeface="TH SarabunPSK" pitchFamily="34" charset="-34"/>
              </a:rPr>
              <a:t>     </a:t>
            </a:r>
            <a:r>
              <a:rPr kumimoji="0" lang="th-TH" sz="16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itchFamily="34" charset="-34"/>
                <a:ea typeface="+mn-ea"/>
                <a:cs typeface="TH SarabunPSK" pitchFamily="34" charset="-34"/>
              </a:rPr>
              <a:t>ขอบเขตการประเมิน </a:t>
            </a:r>
            <a:r>
              <a:rPr kumimoji="0" lang="en-US" sz="16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itchFamily="34" charset="-34"/>
                <a:ea typeface="+mn-ea"/>
                <a:cs typeface="TH SarabunPSK" pitchFamily="34" charset="-34"/>
              </a:rPr>
              <a:t>: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itchFamily="34" charset="-34"/>
                <a:ea typeface="+mn-ea"/>
                <a:cs typeface="TH SarabunPSK" pitchFamily="34" charset="-34"/>
              </a:rPr>
              <a:t> </a:t>
            </a:r>
            <a: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itchFamily="34" charset="-34"/>
                <a:ea typeface="+mn-ea"/>
                <a:cs typeface="TH SarabunPSK" pitchFamily="34" charset="-34"/>
              </a:rPr>
              <a:t> ปริมาณผ้าไหมที่เกษตรกร กลุ่มเกษตรกร และหรือผู้ประกอบการที่ผลิตผ้าไหม และผ่านการรับรองมาตรฐานผลิตภัณฑ์ผ้าไหมไทย (ตรานกยูงพระราชทาน) ภายในปีงบประมาณ 2569</a:t>
            </a:r>
          </a:p>
          <a:p>
            <a:pPr marL="0" marR="0" lvl="0" indent="0" algn="l" defTabSz="914400" rtl="0" eaLnBrk="1" fontAlgn="auto" latinLnBrk="0" hangingPunct="1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itchFamily="34" charset="-34"/>
                <a:ea typeface="+mn-ea"/>
                <a:cs typeface="TH SarabunPSK" pitchFamily="34" charset="-34"/>
              </a:rPr>
              <a:t>     </a:t>
            </a:r>
            <a:r>
              <a:rPr kumimoji="0" lang="th-TH" sz="16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itchFamily="34" charset="-34"/>
                <a:ea typeface="+mn-ea"/>
                <a:cs typeface="TH SarabunPSK" pitchFamily="34" charset="-34"/>
              </a:rPr>
              <a:t>วิธีการเก็บข้อมูล </a:t>
            </a:r>
            <a:r>
              <a:rPr kumimoji="0" lang="en-US" sz="16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itchFamily="34" charset="-34"/>
                <a:ea typeface="+mn-ea"/>
                <a:cs typeface="TH SarabunPSK" pitchFamily="34" charset="-34"/>
              </a:rPr>
              <a:t>: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itchFamily="34" charset="-34"/>
                <a:ea typeface="+mn-ea"/>
                <a:cs typeface="TH SarabunPSK" pitchFamily="34" charset="-34"/>
              </a:rPr>
              <a:t> </a:t>
            </a:r>
            <a: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itchFamily="34" charset="-34"/>
                <a:ea typeface="+mn-ea"/>
                <a:cs typeface="TH SarabunPSK" pitchFamily="34" charset="-34"/>
              </a:rPr>
              <a:t> </a:t>
            </a:r>
            <a:r>
              <a:rPr kumimoji="0" lang="th-TH" sz="16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itchFamily="34" charset="-34"/>
                <a:ea typeface="+mn-ea"/>
                <a:cs typeface="TH SarabunPSK" pitchFamily="34" charset="-34"/>
              </a:rPr>
              <a:t>รายงานผลการดำเนินงานในระบบตรวจประเมินและให้การรับรองมาตรฐานผลิตภัณฑ์ผ้าไหมไทย (ตรานกยูงพระราชทาน) ผ่านระบบออนไลน์</a:t>
            </a:r>
            <a:endParaRPr kumimoji="0" lang="th-TH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itchFamily="34" charset="-34"/>
              <a:ea typeface="+mn-ea"/>
              <a:cs typeface="TH SarabunPSK" pitchFamily="34" charset="-34"/>
            </a:endParaRPr>
          </a:p>
          <a:p>
            <a:pPr marL="0" marR="0" lvl="0" indent="0" algn="l" defTabSz="914400" rtl="0" eaLnBrk="1" fontAlgn="auto" latinLnBrk="0" hangingPunct="1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itchFamily="34" charset="-34"/>
                <a:ea typeface="+mn-ea"/>
                <a:cs typeface="TH SarabunPSK" pitchFamily="34" charset="-34"/>
              </a:rPr>
              <a:t>     </a:t>
            </a:r>
            <a:r>
              <a:rPr kumimoji="0" lang="th-TH" sz="16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itchFamily="34" charset="-34"/>
                <a:ea typeface="+mn-ea"/>
                <a:cs typeface="TH SarabunPSK" pitchFamily="34" charset="-34"/>
              </a:rPr>
              <a:t>แหล่งอ้างอิง </a:t>
            </a:r>
            <a:r>
              <a:rPr kumimoji="0" lang="en-US" sz="16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itchFamily="34" charset="-34"/>
                <a:ea typeface="+mn-ea"/>
                <a:cs typeface="TH SarabunPSK" pitchFamily="34" charset="-34"/>
              </a:rPr>
              <a:t>: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itchFamily="34" charset="-34"/>
                <a:ea typeface="+mn-ea"/>
                <a:cs typeface="TH SarabunPSK" pitchFamily="34" charset="-34"/>
              </a:rPr>
              <a:t> </a:t>
            </a:r>
            <a: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itchFamily="34" charset="-34"/>
                <a:ea typeface="+mn-ea"/>
                <a:cs typeface="TH SarabunPSK" pitchFamily="34" charset="-34"/>
              </a:rPr>
              <a:t> </a:t>
            </a:r>
            <a:r>
              <a:rPr kumimoji="0" lang="th-TH" sz="16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itchFamily="34" charset="-34"/>
                <a:ea typeface="+mn-ea"/>
                <a:cs typeface="TH SarabunPSK" pitchFamily="34" charset="-34"/>
              </a:rPr>
              <a:t>ระบบตรวจประเมินและให้การรับรองมาตรฐานผลิตภัณฑ์ผ้าไหมไทย (ตรานกยูงพระราชทาน) กองตรวจสอบและรับรองมาตรฐานหม่อนไหม</a:t>
            </a:r>
            <a:endParaRPr kumimoji="0" lang="th-TH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itchFamily="34" charset="-34"/>
              <a:ea typeface="+mn-ea"/>
              <a:cs typeface="TH SarabunPSK" pitchFamily="34" charset="-34"/>
            </a:endParaRPr>
          </a:p>
        </p:txBody>
      </p:sp>
      <p:grpSp>
        <p:nvGrpSpPr>
          <p:cNvPr id="4" name="กลุ่ม 4">
            <a:extLst>
              <a:ext uri="{FF2B5EF4-FFF2-40B4-BE49-F238E27FC236}">
                <a16:creationId xmlns:a16="http://schemas.microsoft.com/office/drawing/2014/main" xmlns="" id="{0FCD1F54-4818-EDFC-9AFF-5D48E9219EE0}"/>
              </a:ext>
            </a:extLst>
          </p:cNvPr>
          <p:cNvGrpSpPr>
            <a:grpSpLocks/>
          </p:cNvGrpSpPr>
          <p:nvPr/>
        </p:nvGrpSpPr>
        <p:grpSpPr bwMode="auto">
          <a:xfrm>
            <a:off x="9906232" y="473952"/>
            <a:ext cx="1141178" cy="710467"/>
            <a:chOff x="7094185" y="1707729"/>
            <a:chExt cx="1164188" cy="613365"/>
          </a:xfrm>
        </p:grpSpPr>
        <p:pic>
          <p:nvPicPr>
            <p:cNvPr id="5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xmlns="" id="{26C4A628-3F70-19E6-169B-A13132A734D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7286862" y="1707729"/>
              <a:ext cx="742574" cy="613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" name="TextBox 2">
              <a:extLst>
                <a:ext uri="{FF2B5EF4-FFF2-40B4-BE49-F238E27FC236}">
                  <a16:creationId xmlns:a16="http://schemas.microsoft.com/office/drawing/2014/main" xmlns="" id="{3AC29F0E-827B-E538-915F-B52E5025191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094185" y="1811512"/>
              <a:ext cx="1164188" cy="5048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altLang="th-TH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ngsana New" panose="02020603050405020304" pitchFamily="18" charset="-34"/>
                  <a:ea typeface="Tahoma" panose="020B0604030504040204" pitchFamily="34" charset="0"/>
                  <a:cs typeface="Angsana New" panose="02020603050405020304" pitchFamily="18" charset="-34"/>
                </a:rPr>
                <a:t>น้ำหนัก</a:t>
              </a:r>
              <a:endParaRPr kumimoji="0" lang="en-US" alt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Tahoma" panose="020B0604030504040204" pitchFamily="34" charset="0"/>
                <a:cs typeface="Angsana New" panose="02020603050405020304" pitchFamily="18" charset="-34"/>
              </a:endParaRPr>
            </a:p>
            <a:p>
              <a:pPr marL="0" marR="0" lvl="0" indent="0" algn="ctr" defTabSz="914400" rtl="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ngsana New" panose="02020603050405020304" pitchFamily="18" charset="-34"/>
                  <a:ea typeface="Tahoma" panose="020B0604030504040204" pitchFamily="34" charset="0"/>
                  <a:cs typeface="Angsana New" panose="02020603050405020304" pitchFamily="18" charset="-34"/>
                </a:rPr>
                <a:t>15</a:t>
              </a:r>
              <a:endPara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Tahoma" panose="020B0604030504040204" pitchFamily="34" charset="0"/>
                <a:cs typeface="Angsana New" panose="02020603050405020304" pitchFamily="18" charset="-34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47615143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>
            <a:extLst>
              <a:ext uri="{FF2B5EF4-FFF2-40B4-BE49-F238E27FC236}">
                <a16:creationId xmlns:a16="http://schemas.microsoft.com/office/drawing/2014/main" xmlns="" id="{AE6B1A9A-8385-1999-D6FE-012E9F028E05}"/>
              </a:ext>
            </a:extLst>
          </p:cNvPr>
          <p:cNvGrpSpPr/>
          <p:nvPr/>
        </p:nvGrpSpPr>
        <p:grpSpPr>
          <a:xfrm>
            <a:off x="-11874" y="-8326"/>
            <a:ext cx="12215748" cy="594744"/>
            <a:chOff x="-38364" y="573594"/>
            <a:chExt cx="12192000" cy="569333"/>
          </a:xfrm>
        </p:grpSpPr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xmlns="" id="{3D1F4C26-C507-4A4F-C43B-FC6BCDB5565F}"/>
                </a:ext>
              </a:extLst>
            </p:cNvPr>
            <p:cNvSpPr/>
            <p:nvPr/>
          </p:nvSpPr>
          <p:spPr>
            <a:xfrm>
              <a:off x="-38364" y="573594"/>
              <a:ext cx="12192000" cy="557396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9" name="TextBox 20">
              <a:extLst>
                <a:ext uri="{FF2B5EF4-FFF2-40B4-BE49-F238E27FC236}">
                  <a16:creationId xmlns:a16="http://schemas.microsoft.com/office/drawing/2014/main" xmlns="" id="{984C96A1-7780-70BB-CE3F-087501A0FC25}"/>
                </a:ext>
              </a:extLst>
            </p:cNvPr>
            <p:cNvSpPr txBox="1"/>
            <p:nvPr/>
          </p:nvSpPr>
          <p:spPr>
            <a:xfrm>
              <a:off x="-34190" y="607566"/>
              <a:ext cx="7197911" cy="53536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ts val="18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2000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ตัวชี้วัด กรมหม่อนไหม</a:t>
              </a:r>
            </a:p>
            <a:p>
              <a:pPr marL="0" marR="0" lvl="0" indent="0" algn="l" defTabSz="914400" rtl="0" eaLnBrk="1" fontAlgn="auto" latinLnBrk="0" hangingPunct="1">
                <a:lnSpc>
                  <a:spcPts val="18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800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ตามมาตรการปรับปรุงประสิทธิภาพในการปฏิบัติราชการ ประจำปีงบประมาณ พ.ศ. </a:t>
              </a:r>
              <a:r>
                <a:rPr kumimoji="0" lang="en-US" sz="1800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2569 – 2570 </a:t>
              </a:r>
              <a:endParaRPr kumimoji="0" lang="th-TH" sz="18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endParaRPr>
            </a:p>
          </p:txBody>
        </p:sp>
      </p:grpSp>
      <p:sp>
        <p:nvSpPr>
          <p:cNvPr id="54" name="Google Shape;253;p8">
            <a:extLst>
              <a:ext uri="{FF2B5EF4-FFF2-40B4-BE49-F238E27FC236}">
                <a16:creationId xmlns:a16="http://schemas.microsoft.com/office/drawing/2014/main" xmlns="" id="{DF015813-D467-7DB1-426B-EE416DFA9721}"/>
              </a:ext>
            </a:extLst>
          </p:cNvPr>
          <p:cNvSpPr/>
          <p:nvPr/>
        </p:nvSpPr>
        <p:spPr>
          <a:xfrm>
            <a:off x="0" y="6594225"/>
            <a:ext cx="9973340" cy="26464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Sarabun"/>
              <a:buNone/>
              <a:tabLst>
                <a:tab pos="631825" algn="l"/>
              </a:tabLst>
              <a:defRPr/>
            </a:pPr>
            <a:r>
              <a:rPr kumimoji="0" lang="th-TH" sz="14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แหล่งอ้างอิง </a:t>
            </a:r>
            <a:r>
              <a:rPr kumimoji="0" lang="th-TH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	-</a:t>
            </a:r>
            <a:endParaRPr kumimoji="0" sz="14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Sarabun"/>
              <a:cs typeface="TH SarabunPSK" panose="020B0500040200020003" pitchFamily="34" charset="-34"/>
              <a:sym typeface="Sarabun"/>
            </a:endParaRPr>
          </a:p>
        </p:txBody>
      </p:sp>
      <p:sp>
        <p:nvSpPr>
          <p:cNvPr id="43" name="Rectangle 1">
            <a:extLst>
              <a:ext uri="{FF2B5EF4-FFF2-40B4-BE49-F238E27FC236}">
                <a16:creationId xmlns:a16="http://schemas.microsoft.com/office/drawing/2014/main" xmlns="" id="{05257A03-967E-BA1E-0D74-ACB9D5600D43}"/>
              </a:ext>
            </a:extLst>
          </p:cNvPr>
          <p:cNvSpPr/>
          <p:nvPr/>
        </p:nvSpPr>
        <p:spPr>
          <a:xfrm>
            <a:off x="206206" y="627377"/>
            <a:ext cx="711925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ตัวชี้วัด </a:t>
            </a:r>
            <a:r>
              <a:rPr kumimoji="0" lang="en-US" sz="20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20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ปริมาณการผลิตผ้าไหมตามมาตรฐานผลิตภัณฑ์ผ้าไหมไทย (ตรานกยูงพระราชทาน) ต่อปี</a:t>
            </a:r>
            <a:endParaRPr kumimoji="0" lang="th-TH" sz="2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highlight>
                <a:srgbClr val="0000FF"/>
              </a:highlight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graphicFrame>
        <p:nvGraphicFramePr>
          <p:cNvPr id="63" name="Table 11">
            <a:extLst>
              <a:ext uri="{FF2B5EF4-FFF2-40B4-BE49-F238E27FC236}">
                <a16:creationId xmlns:a16="http://schemas.microsoft.com/office/drawing/2014/main" xmlns="" id="{2EB61525-5F13-46F7-7D29-CB6704A209D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45750007"/>
              </p:ext>
            </p:extLst>
          </p:nvPr>
        </p:nvGraphicFramePr>
        <p:xfrm>
          <a:off x="641295" y="889050"/>
          <a:ext cx="10925669" cy="1251217"/>
        </p:xfrm>
        <a:graphic>
          <a:graphicData uri="http://schemas.openxmlformats.org/drawingml/2006/table">
            <a:tbl>
              <a:tblPr firstRow="1" bandRow="1"/>
              <a:tblGrid>
                <a:gridCol w="3705835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625702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594132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312329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เกณฑ์การประเมินปี</a:t>
                      </a:r>
                      <a:r>
                        <a:rPr lang="en-US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2569 </a:t>
                      </a:r>
                      <a:r>
                        <a:rPr lang="th-TH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รอบที่ 1 </a:t>
                      </a:r>
                      <a:r>
                        <a:rPr lang="en-US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(6 </a:t>
                      </a:r>
                      <a:r>
                        <a:rPr lang="th-TH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600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83127" marR="83127" marT="43717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59812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91609" marR="91609" marT="43717" marB="43717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6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6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91609" marR="91609" marT="43717" marB="43717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91609" marR="91609" marT="43717" marB="43717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07859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600" kern="0" spc="0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ร้อยละ 30 ของเป้าหมายที่ผ่านการรับรอง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600" kern="0" spc="0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(75,000 เมตร)</a:t>
                      </a:r>
                    </a:p>
                  </a:txBody>
                  <a:tcPr marL="68698" marR="68698" marT="45698" marB="4569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600" kern="0" spc="0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ร้อยละ 35 ของเป้าหมายที่ผ่านการรับรอง</a:t>
                      </a:r>
                      <a:endParaRPr lang="th-TH" sz="1600" strike="sngStrike" kern="0" spc="0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600" b="0" i="0" u="none" strike="noStrike" kern="0" spc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(87,500</a:t>
                      </a:r>
                      <a:r>
                        <a:rPr lang="th-TH" sz="1600" b="0" i="0" u="none" strike="noStrike" kern="0" spc="0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เมตร)</a:t>
                      </a:r>
                      <a:endParaRPr lang="th-TH" sz="16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68698" marR="68698" marT="45698" marB="4569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600" kern="0" spc="0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ร้อยละ 40 ของเป้าหมายที่ผ่านการรับรอง</a:t>
                      </a:r>
                      <a:endParaRPr lang="th-TH" sz="1600" strike="sngStrike" kern="0" spc="0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600" kern="0" spc="0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(</a:t>
                      </a:r>
                      <a:r>
                        <a:rPr lang="en-US" sz="1600" kern="0" spc="0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100,000</a:t>
                      </a:r>
                      <a:r>
                        <a:rPr lang="en-US" sz="1600" kern="0" spc="0" baseline="0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  <a:r>
                        <a:rPr lang="th-TH" sz="1600" kern="0" spc="0" baseline="0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เมตร)</a:t>
                      </a:r>
                      <a:endParaRPr lang="th-TH" sz="1600" kern="0" spc="0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8698" marR="68698" marT="45698" marB="4569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</a:tbl>
          </a:graphicData>
        </a:graphic>
      </p:graphicFrame>
      <p:graphicFrame>
        <p:nvGraphicFramePr>
          <p:cNvPr id="75" name="Table 11">
            <a:extLst>
              <a:ext uri="{FF2B5EF4-FFF2-40B4-BE49-F238E27FC236}">
                <a16:creationId xmlns:a16="http://schemas.microsoft.com/office/drawing/2014/main" xmlns="" id="{2DBA654D-22D7-816A-9ED3-3B711C8CEA8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72530226"/>
              </p:ext>
            </p:extLst>
          </p:nvPr>
        </p:nvGraphicFramePr>
        <p:xfrm>
          <a:off x="651614" y="2181677"/>
          <a:ext cx="10925670" cy="1154137"/>
        </p:xfrm>
        <a:graphic>
          <a:graphicData uri="http://schemas.openxmlformats.org/drawingml/2006/table">
            <a:tbl>
              <a:tblPr firstRow="1" bandRow="1"/>
              <a:tblGrid>
                <a:gridCol w="1985544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228413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594344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4061652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231420">
                <a:tc gridSpan="4"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เกณฑ์การประเมินปี</a:t>
                      </a:r>
                      <a:r>
                        <a:rPr lang="en-US" sz="16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25</a:t>
                      </a:r>
                      <a:r>
                        <a:rPr lang="th-TH" sz="16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69</a:t>
                      </a:r>
                      <a:r>
                        <a:rPr lang="th-TH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6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 2 </a:t>
                      </a:r>
                      <a:r>
                        <a:rPr lang="en-US" sz="16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lang="th-TH" sz="16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12</a:t>
                      </a:r>
                      <a:r>
                        <a:rPr lang="en-US" sz="16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6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6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6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600" b="1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83127" marR="83127" marT="43717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600" kern="1200" noProof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83127" marR="83127" marT="43717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78606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600" b="1" kern="120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609" marR="91609" marT="43717" marB="43717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91609" marR="91609" marT="43717" marB="43717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6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6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91609" marR="91609" marT="43717" marB="43717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91609" marR="91609" marT="43717" marB="43717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66246"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ผลการดำเนินงานดีขึ้นเรื่อยๆ</a:t>
                      </a:r>
                    </a:p>
                    <a:p>
                      <a:pPr algn="ctr" rtl="0" fontAlgn="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kumimoji="0" lang="th-TH" sz="1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27047" marR="5725" marT="762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600" dirty="0" smtClean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246,515.85 เมตร</a:t>
                      </a:r>
                    </a:p>
                    <a:p>
                      <a:pPr algn="ctr" rtl="0" font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600" dirty="0" smtClean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(ผล</a:t>
                      </a:r>
                      <a:r>
                        <a:rPr lang="th-TH" sz="16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การดำเนินงานเฉลี่ย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600" dirty="0" smtClean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 </a:t>
                      </a:r>
                      <a:r>
                        <a:rPr lang="th-TH" sz="16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ปี ย้อนหลัง</a:t>
                      </a:r>
                      <a:r>
                        <a:rPr lang="th-TH" sz="1600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)</a:t>
                      </a:r>
                      <a:endParaRPr lang="en-GB" sz="16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600" dirty="0" smtClean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252,057.80 เมตร</a:t>
                      </a:r>
                    </a:p>
                    <a:p>
                      <a:pPr algn="ctr" rtl="0" font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600" dirty="0" smtClean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(ผล</a:t>
                      </a:r>
                      <a:r>
                        <a:rPr lang="th-TH" sz="16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การดำเนินงานที่ดีที่สุด </a:t>
                      </a:r>
                      <a:r>
                        <a:rPr lang="th-TH" sz="1600" dirty="0" smtClean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 </a:t>
                      </a:r>
                      <a:r>
                        <a:rPr lang="th-TH" sz="16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ปีย้อนหลัง) </a:t>
                      </a:r>
                      <a:endParaRPr lang="th-TH" sz="1600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600" dirty="0" smtClean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257,599.75 เมตร</a:t>
                      </a:r>
                    </a:p>
                    <a:p>
                      <a:pPr algn="ctr" rtl="0" font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600" dirty="0" smtClean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(ผล</a:t>
                      </a:r>
                      <a:r>
                        <a:rPr lang="th-TH" sz="16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การดำเนินงานที่ดี</a:t>
                      </a:r>
                      <a:r>
                        <a:rPr lang="th-TH" sz="1600" dirty="0" smtClean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ที่สุด 3 </a:t>
                      </a:r>
                      <a:r>
                        <a:rPr lang="th-TH" sz="16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ปี</a:t>
                      </a:r>
                      <a:r>
                        <a:rPr lang="th-TH" sz="1600" dirty="0" smtClean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ย้อนหลัง </a:t>
                      </a:r>
                      <a:r>
                        <a:rPr lang="th-TH" sz="16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+ </a:t>
                      </a:r>
                      <a:r>
                        <a:rPr lang="en-US" sz="1600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Interval </a:t>
                      </a:r>
                      <a:r>
                        <a:rPr lang="th-TH" sz="1600" baseline="0" dirty="0" smtClean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(5,541.95))</a:t>
                      </a:r>
                      <a:endParaRPr lang="th-TH" sz="1600" dirty="0">
                        <a:solidFill>
                          <a:srgbClr val="0000FF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</a:tbl>
          </a:graphicData>
        </a:graphic>
      </p:graphicFrame>
      <p:graphicFrame>
        <p:nvGraphicFramePr>
          <p:cNvPr id="76" name="Table 11">
            <a:extLst>
              <a:ext uri="{FF2B5EF4-FFF2-40B4-BE49-F238E27FC236}">
                <a16:creationId xmlns:a16="http://schemas.microsoft.com/office/drawing/2014/main" xmlns="" id="{2EB61525-5F13-46F7-7D29-CB6704A209D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49480415"/>
              </p:ext>
            </p:extLst>
          </p:nvPr>
        </p:nvGraphicFramePr>
        <p:xfrm>
          <a:off x="639320" y="3357393"/>
          <a:ext cx="10925669" cy="1294531"/>
        </p:xfrm>
        <a:graphic>
          <a:graphicData uri="http://schemas.openxmlformats.org/drawingml/2006/table">
            <a:tbl>
              <a:tblPr firstRow="1" bandRow="1"/>
              <a:tblGrid>
                <a:gridCol w="3686545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710763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528361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368912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เกณฑ์การประเมินปี</a:t>
                      </a:r>
                      <a:r>
                        <a:rPr lang="en-US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25</a:t>
                      </a:r>
                      <a:r>
                        <a:rPr lang="th-TH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70</a:t>
                      </a:r>
                      <a:r>
                        <a:rPr lang="en-US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รอบที่ 1 </a:t>
                      </a:r>
                      <a:r>
                        <a:rPr lang="en-US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(6 </a:t>
                      </a:r>
                      <a:r>
                        <a:rPr lang="th-TH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600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83127" marR="83127" marT="43717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4654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6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6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32646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600" kern="0" spc="0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ร้อยละ 30 ของเป้าหมายปริมาณการผลิตผ้าไหม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600" kern="0" spc="0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(75,000 เมตร)</a:t>
                      </a:r>
                    </a:p>
                  </a:txBody>
                  <a:tcPr marL="68698" marR="68698" marT="45698" marB="45698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600" kern="0" spc="0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ร้อยละ 35 ของเป้าหมายปริมาณการผลิตผ้าไหม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600" b="0" i="0" u="none" strike="noStrike" kern="0" spc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(87,500</a:t>
                      </a:r>
                      <a:r>
                        <a:rPr lang="th-TH" sz="1600" b="0" i="0" u="none" strike="noStrike" kern="0" spc="0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เมตร)</a:t>
                      </a:r>
                      <a:endParaRPr lang="th-TH" sz="16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68698" marR="68698" marT="45698" marB="45698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600" kern="0" spc="0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ร้อยละ 40 ของเป้าหมายปริมาณการผลิตผ้าไหม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600" kern="0" spc="0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(</a:t>
                      </a:r>
                      <a:r>
                        <a:rPr lang="en-US" sz="1600" kern="0" spc="0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100,000</a:t>
                      </a:r>
                      <a:r>
                        <a:rPr lang="en-US" sz="1600" kern="0" spc="0" baseline="0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  <a:r>
                        <a:rPr lang="th-TH" sz="1600" kern="0" spc="0" baseline="0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เมตร)</a:t>
                      </a:r>
                      <a:endParaRPr lang="th-TH" sz="1600" kern="0" spc="0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8698" marR="68698" marT="45698" marB="45698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</a:tbl>
          </a:graphicData>
        </a:graphic>
      </p:graphicFrame>
      <p:graphicFrame>
        <p:nvGraphicFramePr>
          <p:cNvPr id="77" name="Table 11">
            <a:extLst>
              <a:ext uri="{FF2B5EF4-FFF2-40B4-BE49-F238E27FC236}">
                <a16:creationId xmlns:a16="http://schemas.microsoft.com/office/drawing/2014/main" xmlns="" id="{2DBA654D-22D7-816A-9ED3-3B711C8CEA8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11516792"/>
              </p:ext>
            </p:extLst>
          </p:nvPr>
        </p:nvGraphicFramePr>
        <p:xfrm>
          <a:off x="649639" y="4694826"/>
          <a:ext cx="10925670" cy="1689443"/>
        </p:xfrm>
        <a:graphic>
          <a:graphicData uri="http://schemas.openxmlformats.org/drawingml/2006/table">
            <a:tbl>
              <a:tblPr firstRow="1" bandRow="1"/>
              <a:tblGrid>
                <a:gridCol w="1985544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230737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65814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974616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240567">
                <a:tc gridSpan="4"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เกณฑ์การประเมินปี</a:t>
                      </a:r>
                      <a:r>
                        <a:rPr lang="en-US" sz="16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25</a:t>
                      </a:r>
                      <a:r>
                        <a:rPr lang="th-TH" sz="16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70 รอบ 2 </a:t>
                      </a:r>
                      <a:r>
                        <a:rPr lang="en-US" sz="16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lang="th-TH" sz="16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12</a:t>
                      </a:r>
                      <a:r>
                        <a:rPr lang="en-US" sz="16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6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6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6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600" b="1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83127" marR="83127" marT="43717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600" kern="1200" noProof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83127" marR="83127" marT="43717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78606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600" b="1" kern="120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6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6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66246"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ผลการดำเนินงานดีขึ้นเรื่อยๆ</a:t>
                      </a:r>
                    </a:p>
                    <a:p>
                      <a:pPr algn="ctr" rtl="0" fontAlgn="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kumimoji="0" lang="th-TH" sz="16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27047" marR="5725" marT="762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6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ผลการดำเนินงานเฉลี่ย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6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/>
                      </a:r>
                      <a:br>
                        <a:rPr lang="th-TH" sz="16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6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(3 ปี ย้อนหลัง</a:t>
                      </a:r>
                      <a:r>
                        <a:rPr lang="th-TH" sz="1600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)</a:t>
                      </a:r>
                      <a:endParaRPr lang="en-GB" sz="16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6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ผลการดำเนินงานที่ดีที่สุด (3 ปีย้อนหลัง) </a:t>
                      </a:r>
                      <a:br>
                        <a:rPr lang="th-TH" sz="16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600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หรือ ค่าเป้าหมายตามแผน ปี 70</a:t>
                      </a:r>
                    </a:p>
                  </a:txBody>
                  <a:tcPr marL="61913" marR="61913" marT="23813" marB="23813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60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ผลการดำเนินงานที่ดีที่สุด (3 ปีย้อนหลัง) + </a:t>
                      </a:r>
                      <a:r>
                        <a:rPr lang="en-US" sz="1600" baseline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Interval </a:t>
                      </a:r>
                      <a:r>
                        <a:rPr lang="th-TH" sz="1600" baseline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/>
                      </a:r>
                      <a:br>
                        <a:rPr lang="th-TH" sz="1600" baseline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600" baseline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หรือ ค่าเป้าหมายตามแผน ปี 70 + </a:t>
                      </a:r>
                      <a:r>
                        <a:rPr lang="en-US" sz="1600" baseline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Interval</a:t>
                      </a:r>
                      <a:endParaRPr lang="th-TH" sz="160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466246">
                <a:tc>
                  <a:txBody>
                    <a:bodyPr/>
                    <a:lstStyle/>
                    <a:p>
                      <a:pPr algn="ctr" rtl="0" fontAlgn="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600" b="1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ผลการดำเนินงานขึ้นๆ</a:t>
                      </a:r>
                      <a:r>
                        <a:rPr lang="th-TH" sz="1600" b="1" baseline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ลงๆ</a:t>
                      </a:r>
                      <a:endParaRPr lang="th-TH" sz="1600" b="1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27047" marR="5725" marT="762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6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ผลการดำเนินงานที่ต่ำที่สุด</a:t>
                      </a:r>
                      <a:br>
                        <a:rPr lang="th-TH" sz="16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6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(3</a:t>
                      </a:r>
                      <a:r>
                        <a:rPr lang="th-TH" sz="1600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ปี ย้อนหลัง)</a:t>
                      </a:r>
                      <a:endParaRPr lang="th-TH" sz="16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ผลการดำเนินงานเฉลี่ย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6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(3 ปี ย้อนหลัง</a:t>
                      </a:r>
                      <a:r>
                        <a:rPr lang="th-TH" sz="1600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)</a:t>
                      </a:r>
                      <a:br>
                        <a:rPr lang="th-TH" sz="1600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600" strike="noStrike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หรือ </a:t>
                      </a:r>
                      <a:r>
                        <a:rPr lang="th-TH" sz="1600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ค่าเป้าหมายตามแผน ปี 70</a:t>
                      </a:r>
                    </a:p>
                  </a:txBody>
                  <a:tcPr marL="61913" marR="61913" marT="23813" marB="23813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ผลการดำเนินงานที่ดีที่สุด </a:t>
                      </a:r>
                      <a:r>
                        <a:rPr lang="th-TH" sz="16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(3</a:t>
                      </a:r>
                      <a:r>
                        <a:rPr lang="th-TH" sz="1600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ปี ย้อนหลัง) หรือ </a:t>
                      </a:r>
                      <a:r>
                        <a:rPr lang="th-TH" sz="16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ผลการดำเนินงานเฉลี่ย </a:t>
                      </a:r>
                      <a:br>
                        <a:rPr lang="th-TH" sz="16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6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(3</a:t>
                      </a:r>
                      <a:r>
                        <a:rPr lang="th-TH" sz="1600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ปี ย้อนหลัง) + </a:t>
                      </a:r>
                      <a:r>
                        <a:rPr lang="en-US" sz="1600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Interval </a:t>
                      </a:r>
                      <a:r>
                        <a:rPr lang="th-TH" sz="1600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หรือ ค่าเป้าหมายตามแผน ปี 70 + </a:t>
                      </a:r>
                      <a:r>
                        <a:rPr lang="en-US" sz="1600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Interval</a:t>
                      </a:r>
                      <a:endParaRPr lang="th-TH" sz="16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</a:tbl>
          </a:graphicData>
        </a:graphic>
      </p:graphicFrame>
      <p:sp>
        <p:nvSpPr>
          <p:cNvPr id="31" name="Slide Number Placeholder 3">
            <a:extLst>
              <a:ext uri="{FF2B5EF4-FFF2-40B4-BE49-F238E27FC236}">
                <a16:creationId xmlns:a16="http://schemas.microsoft.com/office/drawing/2014/main" xmlns="" id="{1AA47899-A54A-34D4-881E-0DBB9D68ED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18523" y="6479020"/>
            <a:ext cx="2743200" cy="36512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787E290-76B0-4EA1-9FB1-BF333C18EEE2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H SarabunPSK" pitchFamily="34" charset="-34"/>
                <a:ea typeface="+mn-ea"/>
                <a:cs typeface="TH SarabunPSK" pitchFamily="34" charset="-34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H SarabunPSK" pitchFamily="34" charset="-34"/>
              <a:ea typeface="+mn-ea"/>
              <a:cs typeface="TH SarabunPSK" pitchFamily="34" charset="-34"/>
            </a:endParaRPr>
          </a:p>
        </p:txBody>
      </p:sp>
      <p:grpSp>
        <p:nvGrpSpPr>
          <p:cNvPr id="32" name="Group 2">
            <a:extLst>
              <a:ext uri="{FF2B5EF4-FFF2-40B4-BE49-F238E27FC236}">
                <a16:creationId xmlns:a16="http://schemas.microsoft.com/office/drawing/2014/main" xmlns="" id="{628BA15D-07A4-1F91-EA91-D9810C51ED4F}"/>
              </a:ext>
            </a:extLst>
          </p:cNvPr>
          <p:cNvGrpSpPr/>
          <p:nvPr/>
        </p:nvGrpSpPr>
        <p:grpSpPr>
          <a:xfrm>
            <a:off x="7497419" y="477873"/>
            <a:ext cx="724349" cy="427588"/>
            <a:chOff x="1562731" y="1899324"/>
            <a:chExt cx="545361" cy="289957"/>
          </a:xfrm>
        </p:grpSpPr>
        <p:pic>
          <p:nvPicPr>
            <p:cNvPr id="33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xmlns="" id="{FF03767F-7445-A90F-1B33-57F09403A0B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1642423" y="1899324"/>
              <a:ext cx="380474" cy="28995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xmlns="" id="{8B8ADE9A-880E-85BD-5037-8B7D41FE6266}"/>
                </a:ext>
              </a:extLst>
            </p:cNvPr>
            <p:cNvSpPr txBox="1"/>
            <p:nvPr/>
          </p:nvSpPr>
          <p:spPr>
            <a:xfrm>
              <a:off x="1562731" y="1968958"/>
              <a:ext cx="545361" cy="1662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200" b="1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ใหม่</a:t>
              </a:r>
              <a:r>
                <a:rPr kumimoji="0" lang="en-US" sz="1200" b="1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 </a:t>
              </a:r>
              <a:endParaRPr kumimoji="0" lang="en-GB" sz="12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2576136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5">
            <a:extLst>
              <a:ext uri="{FF2B5EF4-FFF2-40B4-BE49-F238E27FC236}">
                <a16:creationId xmlns:a16="http://schemas.microsoft.com/office/drawing/2014/main" xmlns="" id="{99731E13-D5F2-41FB-ABFE-F220E9B05DDC}"/>
              </a:ext>
            </a:extLst>
          </p:cNvPr>
          <p:cNvSpPr/>
          <p:nvPr/>
        </p:nvSpPr>
        <p:spPr>
          <a:xfrm>
            <a:off x="9976513" y="6400800"/>
            <a:ext cx="2229133" cy="47084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Slide Number Placeholder 3">
            <a:extLst>
              <a:ext uri="{FF2B5EF4-FFF2-40B4-BE49-F238E27FC236}">
                <a16:creationId xmlns:a16="http://schemas.microsoft.com/office/drawing/2014/main" xmlns="" id="{C1B01A38-B6E7-45FC-9057-770802D96A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709070" y="6481000"/>
            <a:ext cx="483277" cy="36512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787E290-76B0-4EA1-9FB1-BF333C18EEE2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H SarabunPSK" pitchFamily="34" charset="-34"/>
                <a:cs typeface="TH SarabunPSK" pitchFamily="34" charset="-34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7" name="Rectangle 17">
            <a:extLst>
              <a:ext uri="{FF2B5EF4-FFF2-40B4-BE49-F238E27FC236}">
                <a16:creationId xmlns:a16="http://schemas.microsoft.com/office/drawing/2014/main" xmlns="" id="{3D1F4C26-C507-4A4F-C43B-FC6BCDB5565F}"/>
              </a:ext>
            </a:extLst>
          </p:cNvPr>
          <p:cNvSpPr/>
          <p:nvPr/>
        </p:nvSpPr>
        <p:spPr>
          <a:xfrm>
            <a:off x="-11874" y="-8326"/>
            <a:ext cx="12215748" cy="582274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TextBox 20">
            <a:extLst>
              <a:ext uri="{FF2B5EF4-FFF2-40B4-BE49-F238E27FC236}">
                <a16:creationId xmlns:a16="http://schemas.microsoft.com/office/drawing/2014/main" xmlns="" id="{984C96A1-7780-70BB-CE3F-087501A0FC25}"/>
              </a:ext>
            </a:extLst>
          </p:cNvPr>
          <p:cNvSpPr txBox="1"/>
          <p:nvPr/>
        </p:nvSpPr>
        <p:spPr>
          <a:xfrm>
            <a:off x="-7692" y="27162"/>
            <a:ext cx="7211931" cy="5592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ตัวชี้วัด กรมหม่อนไหม</a:t>
            </a:r>
          </a:p>
          <a:p>
            <a:pPr lvl="0">
              <a:lnSpc>
                <a:spcPts val="1800"/>
              </a:lnSpc>
              <a:defRPr/>
            </a:pPr>
            <a:r>
              <a:rPr lang="th-TH" b="1" dirty="0">
                <a:solidFill>
                  <a:prstClr val="white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ตามมาตรการปรับปรุงประสิทธิภาพในการปฏิบัติราชการ ประจำปีงบประมาณ พ.ศ. </a:t>
            </a:r>
            <a:r>
              <a:rPr lang="en-US" b="1" dirty="0">
                <a:solidFill>
                  <a:prstClr val="white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2569 – 2570</a:t>
            </a:r>
            <a:endParaRPr kumimoji="0" lang="th-TH" sz="1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007F59E4-FC9C-65A6-8D8D-5EB1461A219D}"/>
              </a:ext>
            </a:extLst>
          </p:cNvPr>
          <p:cNvSpPr txBox="1"/>
          <p:nvPr/>
        </p:nvSpPr>
        <p:spPr>
          <a:xfrm>
            <a:off x="158638" y="579965"/>
            <a:ext cx="97389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7800" lvl="0" indent="-177800"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ตัวชี้วัด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 : </a:t>
            </a:r>
            <a:r>
              <a:rPr kumimoji="0" 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8</a:t>
            </a:r>
            <a:r>
              <a:rPr lang="th-TH" sz="20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. 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คะแนนการประเมินสถานะของหน่วยงานในการเป็นระบบราชการ 4.0 (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PMQA 4.0)</a:t>
            </a:r>
            <a:endParaRPr kumimoji="0" lang="th-TH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  <a:sym typeface="Symbol" panose="05050102010706020507" pitchFamily="18" charset="2"/>
            </a:endParaRPr>
          </a:p>
        </p:txBody>
      </p:sp>
      <p:sp>
        <p:nvSpPr>
          <p:cNvPr id="13" name="Rectangle 33">
            <a:extLst>
              <a:ext uri="{FF2B5EF4-FFF2-40B4-BE49-F238E27FC236}">
                <a16:creationId xmlns:a16="http://schemas.microsoft.com/office/drawing/2014/main" xmlns="" id="{9DD4A3C6-1FA9-80A1-8E4C-9B183E57D46C}"/>
              </a:ext>
            </a:extLst>
          </p:cNvPr>
          <p:cNvSpPr/>
          <p:nvPr/>
        </p:nvSpPr>
        <p:spPr>
          <a:xfrm>
            <a:off x="316420" y="3575992"/>
            <a:ext cx="3433048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เป้าหมาย ปี </a:t>
            </a:r>
            <a:r>
              <a:rPr kumimoji="0" 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2569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400  คะแนน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5" name="Google Shape;294;p8">
            <a:extLst>
              <a:ext uri="{FF2B5EF4-FFF2-40B4-BE49-F238E27FC236}">
                <a16:creationId xmlns:a16="http://schemas.microsoft.com/office/drawing/2014/main" xmlns="" id="{F5BCEE9D-E234-8594-2622-29A34F8E78CE}"/>
              </a:ext>
            </a:extLst>
          </p:cNvPr>
          <p:cNvSpPr/>
          <p:nvPr/>
        </p:nvSpPr>
        <p:spPr>
          <a:xfrm>
            <a:off x="145869" y="959455"/>
            <a:ext cx="7836832" cy="270839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thaiDi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1100"/>
              <a:buFont typeface="Tahoma"/>
              <a:buNone/>
              <a:tabLst/>
              <a:defRPr/>
            </a:pPr>
            <a:r>
              <a:rPr kumimoji="0" lang="th-TH" sz="1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คำอธิบาย   </a:t>
            </a:r>
            <a:r>
              <a:rPr kumimoji="0" lang="en-US" sz="17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PMQA</a:t>
            </a:r>
            <a:r>
              <a:rPr kumimoji="0" lang="th-TH" sz="17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7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4.0</a:t>
            </a:r>
            <a:r>
              <a:rPr kumimoji="0" lang="th-TH" sz="17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คือ เครื่องมือการประเมินระบบการบริหารของส่วนราชการในเชิงบูรณาการ เพื่อเชื่อมโยงยุทธศาสตร์ของ</a:t>
            </a:r>
            <a:br>
              <a:rPr kumimoji="0" lang="th-TH" sz="17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</a:br>
            <a:r>
              <a:rPr kumimoji="0" lang="th-TH" sz="17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ส่วนราชการกับเป้าหมาย และทิศทางการพัฒนาของประเทศ โดยมีวัตถุประสงค์เพื่อเป็นแนวทางให้ส่วนราชการพัฒนาไปสู่ระบบราชการ 4.0 เพื่อประเมินความสามารถในการบริหารจัดการภายในหน่วยงานและความพยายามของส่วนราชการในการขับเคลื่อนงานให้บรรลุเป้าหมายอย่างยั่งยืน</a:t>
            </a:r>
            <a:endParaRPr kumimoji="0" lang="en-US" sz="17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  <a:p>
            <a:pPr marL="265113" marR="0" lvl="0" indent="-176213" algn="thaiDi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265113" algn="l"/>
              </a:tabLst>
              <a:defRPr/>
            </a:pPr>
            <a:r>
              <a:rPr kumimoji="0" lang="th-TH" sz="17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พิจารณาจากความสามารถ</a:t>
            </a:r>
            <a:r>
              <a:rPr kumimoji="0" lang="th-TH" sz="1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ในการบริหารจัดการภายในหน่วยงานและความพยายามของส่วนราชการในการขับเคลื่อนงานให้บรรลุเป้าหมายอย่างยั่งยืน โดยพิจารณาจาก </a:t>
            </a:r>
            <a:r>
              <a:rPr kumimoji="0" lang="th-TH" sz="1700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ผลการประเมิน</a:t>
            </a:r>
            <a:r>
              <a:rPr kumimoji="0" lang="th-TH" sz="17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สถานะการ</a:t>
            </a:r>
            <a:r>
              <a:rPr kumimoji="0" lang="th-TH" sz="17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เป็น</a:t>
            </a:r>
            <a:r>
              <a:rPr kumimoji="0" lang="th-TH" sz="1700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ระบบราชการ </a:t>
            </a:r>
            <a:r>
              <a:rPr kumimoji="0" lang="en-US" sz="1700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4.0</a:t>
            </a:r>
            <a:r>
              <a:rPr kumimoji="0" lang="th-TH" sz="1700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(</a:t>
            </a:r>
            <a:r>
              <a:rPr kumimoji="0" lang="en-US" sz="1700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PMQA</a:t>
            </a:r>
            <a:r>
              <a:rPr kumimoji="0" lang="th-TH" sz="1700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kumimoji="0" lang="en-US" sz="1700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4.0)</a:t>
            </a:r>
            <a:r>
              <a:rPr kumimoji="0" lang="th-TH" sz="1700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จากสำนักงาน ก.พ.ร</a:t>
            </a:r>
            <a:r>
              <a:rPr kumimoji="0" lang="en-US" sz="1700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.</a:t>
            </a:r>
          </a:p>
          <a:p>
            <a:pPr marL="265113" marR="0" lvl="0" indent="-176213" algn="thaiDi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265113" algn="l"/>
              </a:tabLst>
              <a:defRPr/>
            </a:pPr>
            <a:r>
              <a:rPr kumimoji="0" lang="th-TH" sz="17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พิจารณาจากผลการประเมินสถานะการเป็นระบบราชการ 4.0 (</a:t>
            </a:r>
            <a:r>
              <a:rPr kumimoji="0" lang="en-US" sz="17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PMQA</a:t>
            </a:r>
            <a:r>
              <a:rPr kumimoji="0" lang="th-TH" sz="17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7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4.0)</a:t>
            </a:r>
            <a:r>
              <a:rPr kumimoji="0" lang="th-TH" sz="17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ซึ่งเป็นคะแนนเฉลี่ยในภาพรวมทั้ง 7 หมวด </a:t>
            </a:r>
            <a:r>
              <a:rPr kumimoji="0" lang="th-TH" sz="1700" b="0" i="0" u="none" strike="noStrike" kern="0" cap="none" spc="-1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ประกอบด้วย  หมวด 1 การนำ</a:t>
            </a:r>
            <a:r>
              <a:rPr kumimoji="0" lang="th-TH" sz="1700" b="0" i="0" u="none" strike="noStrike" kern="0" cap="none" spc="-1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องค์การ หมวด </a:t>
            </a:r>
            <a:r>
              <a:rPr kumimoji="0" lang="th-TH" sz="1700" b="0" i="0" u="none" strike="noStrike" kern="0" cap="none" spc="-1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 การวางแผนเชิงยุทธศาสตร์ หมวด 3 การให้ความสำคัญกับผู้รับบริการและผู้มีส่วนได้</a:t>
            </a:r>
            <a:r>
              <a:rPr kumimoji="0" lang="th-TH" sz="17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ส่วนเสีย หมวด 4 การวัด การวิเคราะห์และการจัดการความรู้ หมวด 5 การมุ่งเน้นบุคลากร หมวด 6 การมุ่งเน้นระบบปฏิบัติการ</a:t>
            </a:r>
            <a:r>
              <a:rPr kumimoji="0" lang="en-US" sz="17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7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และหมวด 7 ผลลัพธ์การดำเนินการ</a:t>
            </a:r>
            <a:endParaRPr kumimoji="0" lang="en-US" sz="17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6" name="Rectangle 36">
            <a:extLst>
              <a:ext uri="{FF2B5EF4-FFF2-40B4-BE49-F238E27FC236}">
                <a16:creationId xmlns:a16="http://schemas.microsoft.com/office/drawing/2014/main" xmlns="" id="{0948236E-43E8-559E-09A2-4DDAB2AC9579}"/>
              </a:ext>
            </a:extLst>
          </p:cNvPr>
          <p:cNvSpPr/>
          <p:nvPr/>
        </p:nvSpPr>
        <p:spPr>
          <a:xfrm>
            <a:off x="8120550" y="681014"/>
            <a:ext cx="4009220" cy="3740325"/>
          </a:xfrm>
          <a:prstGeom prst="rect">
            <a:avLst/>
          </a:prstGeom>
          <a:solidFill>
            <a:sysClr val="window" lastClr="FFFFFF">
              <a:lumMod val="95000"/>
            </a:sys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Google Shape;262;p8">
            <a:extLst>
              <a:ext uri="{FF2B5EF4-FFF2-40B4-BE49-F238E27FC236}">
                <a16:creationId xmlns:a16="http://schemas.microsoft.com/office/drawing/2014/main" xmlns="" id="{D761E5B1-8A06-52CB-6700-05C82404F8C2}"/>
              </a:ext>
            </a:extLst>
          </p:cNvPr>
          <p:cNvSpPr/>
          <p:nvPr/>
        </p:nvSpPr>
        <p:spPr>
          <a:xfrm>
            <a:off x="8736201" y="893042"/>
            <a:ext cx="3459056" cy="5354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Sarabun"/>
              <a:buNone/>
              <a:tabLst/>
              <a:defRPr/>
            </a:pPr>
            <a:r>
              <a:rPr kumimoji="0" lang="th-TH" sz="1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ยุทธศาสตร์ชาติ </a:t>
            </a:r>
            <a:r>
              <a:rPr kumimoji="0" lang="th-TH" sz="1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  <a:r>
              <a:rPr kumimoji="0" lang="th-TH" sz="1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การปรับสมดุลและพัฒนา</a:t>
            </a:r>
            <a:r>
              <a:rPr kumimoji="0" lang="th-TH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ระบบ</a:t>
            </a:r>
            <a:br>
              <a:rPr kumimoji="0" lang="th-TH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</a:br>
            <a:r>
              <a:rPr kumimoji="0" lang="th-TH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                      บริหาร</a:t>
            </a:r>
            <a:r>
              <a:rPr kumimoji="0" lang="th-TH" sz="1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จัดการภาครัฐ </a:t>
            </a:r>
            <a:endParaRPr kumimoji="0" sz="1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Sarabun"/>
              <a:cs typeface="TH SarabunPSK" panose="020B0500040200020003" pitchFamily="34" charset="-34"/>
              <a:sym typeface="Sarabun"/>
            </a:endParaRPr>
          </a:p>
        </p:txBody>
      </p:sp>
      <p:sp>
        <p:nvSpPr>
          <p:cNvPr id="18" name="Google Shape;263;p8">
            <a:extLst>
              <a:ext uri="{FF2B5EF4-FFF2-40B4-BE49-F238E27FC236}">
                <a16:creationId xmlns:a16="http://schemas.microsoft.com/office/drawing/2014/main" xmlns="" id="{AB482BA9-7FCD-586F-832E-FD388CE6D2F6}"/>
              </a:ext>
            </a:extLst>
          </p:cNvPr>
          <p:cNvSpPr/>
          <p:nvPr/>
        </p:nvSpPr>
        <p:spPr>
          <a:xfrm>
            <a:off x="8736201" y="1596544"/>
            <a:ext cx="3404999" cy="4246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Sarabun"/>
              <a:buNone/>
              <a:tabLst>
                <a:tab pos="808038" algn="l"/>
              </a:tabLst>
              <a:defRPr/>
            </a:pPr>
            <a:r>
              <a:rPr kumimoji="0" lang="th-TH" sz="1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แผนแม่บท </a:t>
            </a:r>
            <a:r>
              <a:rPr kumimoji="0" lang="th-TH" sz="1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 ประเด็นที่ 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20 </a:t>
            </a:r>
            <a:r>
              <a:rPr kumimoji="0" lang="th-TH" sz="1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การบริการ</a:t>
            </a:r>
            <a:r>
              <a:rPr kumimoji="0" lang="th-TH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ประชาชน</a:t>
            </a:r>
            <a:br>
              <a:rPr kumimoji="0" lang="th-TH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</a:br>
            <a:r>
              <a:rPr kumimoji="0" lang="th-TH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                และ</a:t>
            </a:r>
            <a:r>
              <a:rPr kumimoji="0" lang="th-TH" sz="1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ประสิทธิภาพภาครัฐ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 </a:t>
            </a:r>
            <a:endParaRPr kumimoji="0" sz="1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Sarabun"/>
              <a:cs typeface="TH SarabunPSK" panose="020B0500040200020003" pitchFamily="34" charset="-34"/>
              <a:sym typeface="Sarabun"/>
            </a:endParaRPr>
          </a:p>
        </p:txBody>
      </p:sp>
      <p:graphicFrame>
        <p:nvGraphicFramePr>
          <p:cNvPr id="19" name="Google Shape;269;p8">
            <a:extLst>
              <a:ext uri="{FF2B5EF4-FFF2-40B4-BE49-F238E27FC236}">
                <a16:creationId xmlns:a16="http://schemas.microsoft.com/office/drawing/2014/main" xmlns="" id="{602887D6-417F-F34C-A894-E2E04EEDCEF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614871962"/>
              </p:ext>
            </p:extLst>
          </p:nvPr>
        </p:nvGraphicFramePr>
        <p:xfrm>
          <a:off x="8302201" y="3222010"/>
          <a:ext cx="3643320" cy="957102"/>
        </p:xfrm>
        <a:graphic>
          <a:graphicData uri="http://schemas.openxmlformats.org/drawingml/2006/table">
            <a:tbl>
              <a:tblPr firstRow="1" bandRow="1">
                <a:noFill/>
              </a:tblPr>
              <a:tblGrid>
                <a:gridCol w="91083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91083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91083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910830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284830">
                <a:tc gridSpan="4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u="none" strike="noStrike" cap="none" dirty="0">
                          <a:solidFill>
                            <a:schemeClr val="dk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ค่าเป้าหมาย</a:t>
                      </a:r>
                      <a:endParaRPr sz="1600" u="none" strike="noStrike" cap="none" dirty="0">
                        <a:solidFill>
                          <a:schemeClr val="dk1"/>
                        </a:solidFill>
                        <a:latin typeface="TH SarabunPSK" panose="020B0500040200020003" pitchFamily="34" charset="-34"/>
                        <a:ea typeface="Sarabun"/>
                        <a:cs typeface="TH SarabunPSK" panose="020B0500040200020003" pitchFamily="34" charset="-34"/>
                        <a:sym typeface="Sarabun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8483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u="none" strike="noStrike" cap="none">
                          <a:solidFill>
                            <a:schemeClr val="dk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2561-2565</a:t>
                      </a:r>
                      <a:endParaRPr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u="none" strike="noStrike" cap="none">
                          <a:solidFill>
                            <a:srgbClr val="008000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2566-2570</a:t>
                      </a:r>
                      <a:endParaRPr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u="none" strike="noStrike" cap="none">
                          <a:solidFill>
                            <a:schemeClr val="dk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2571-2575</a:t>
                      </a:r>
                      <a:endParaRPr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u="none" strike="noStrike" cap="none" dirty="0">
                          <a:solidFill>
                            <a:schemeClr val="dk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2576-2580</a:t>
                      </a:r>
                      <a:endParaRPr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24902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endParaRPr lang="th-TH" sz="1400">
                        <a:solidFill>
                          <a:schemeClr val="bg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rtl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dirty="0">
                          <a:solidFill>
                            <a:srgbClr val="3B9D3B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 85 </a:t>
                      </a: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  <a:sym typeface="Arial"/>
                        </a:rPr>
                        <a:t>ร้อยละ </a:t>
                      </a:r>
                      <a:r>
                        <a:rPr kumimoji="0" lang="en-US" sz="1600" b="0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  <a:sym typeface="Arial"/>
                        </a:rPr>
                        <a:t>9</a:t>
                      </a:r>
                      <a:r>
                        <a:rPr kumimoji="0" lang="th-TH" sz="1600" b="0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  <a:sym typeface="Arial"/>
                        </a:rPr>
                        <a:t>5</a:t>
                      </a:r>
                      <a:r>
                        <a:rPr kumimoji="0" lang="en-US" sz="1600" b="0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  <a:sym typeface="Arial"/>
                        </a:rPr>
                        <a:t> </a:t>
                      </a:r>
                      <a:endParaRPr kumimoji="0" lang="th-TH" sz="16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  <a:sym typeface="Arial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  <a:sym typeface="Arial"/>
                        </a:rPr>
                        <a:t>ร้อยละ </a:t>
                      </a:r>
                      <a:r>
                        <a:rPr kumimoji="0" lang="en-US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  <a:sym typeface="Arial"/>
                        </a:rPr>
                        <a:t>100</a:t>
                      </a:r>
                      <a:endParaRPr kumimoji="0" lang="th-TH" sz="16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  <a:sym typeface="Arial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</a:tbl>
          </a:graphicData>
        </a:graphic>
      </p:graphicFrame>
      <p:pic>
        <p:nvPicPr>
          <p:cNvPr id="20" name="Google Shape;273;p8">
            <a:extLst>
              <a:ext uri="{FF2B5EF4-FFF2-40B4-BE49-F238E27FC236}">
                <a16:creationId xmlns:a16="http://schemas.microsoft.com/office/drawing/2014/main" xmlns="" id="{3BC87134-974C-616E-8EA7-8EF9882491D1}"/>
              </a:ext>
            </a:extLst>
          </p:cNvPr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8180644" y="796997"/>
            <a:ext cx="621792" cy="641487"/>
          </a:xfrm>
          <a:prstGeom prst="rect">
            <a:avLst/>
          </a:prstGeom>
          <a:noFill/>
          <a:ln>
            <a:noFill/>
          </a:ln>
        </p:spPr>
      </p:pic>
      <p:sp>
        <p:nvSpPr>
          <p:cNvPr id="22" name="Rectangle 42">
            <a:extLst>
              <a:ext uri="{FF2B5EF4-FFF2-40B4-BE49-F238E27FC236}">
                <a16:creationId xmlns:a16="http://schemas.microsoft.com/office/drawing/2014/main" xmlns="" id="{CF33BE4A-8E0C-AD72-080C-6A72F09F9A41}"/>
              </a:ext>
            </a:extLst>
          </p:cNvPr>
          <p:cNvSpPr/>
          <p:nvPr/>
        </p:nvSpPr>
        <p:spPr>
          <a:xfrm>
            <a:off x="8100380" y="2322769"/>
            <a:ext cx="4094878" cy="4429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524000" marR="0" lvl="0" indent="-15240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558925" algn="l"/>
              </a:tabLst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เป้าหมายระดับแผนแม่บทย่อย 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ภาครัฐมีขีดสมรรถนะสูงเทียบเท่ามาตรฐานสากลและมีความคล่องตัว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endParaRPr kumimoji="0" lang="th-TH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23" name="Rectangle 43">
            <a:extLst>
              <a:ext uri="{FF2B5EF4-FFF2-40B4-BE49-F238E27FC236}">
                <a16:creationId xmlns:a16="http://schemas.microsoft.com/office/drawing/2014/main" xmlns="" id="{49AE2736-30E6-4E27-B42A-E790D8208C9F}"/>
              </a:ext>
            </a:extLst>
          </p:cNvPr>
          <p:cNvSpPr/>
          <p:nvPr/>
        </p:nvSpPr>
        <p:spPr>
          <a:xfrm>
            <a:off x="8092880" y="2064445"/>
            <a:ext cx="4174740" cy="2705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แผนแม่บทย่อย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การพัฒนาระบบบริหารงานภาครัฐ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endParaRPr kumimoji="0" lang="en-US" sz="1400" b="0" i="0" u="none" strike="noStrike" kern="1200" cap="none" spc="-2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24" name="Rectangle 45">
            <a:extLst>
              <a:ext uri="{FF2B5EF4-FFF2-40B4-BE49-F238E27FC236}">
                <a16:creationId xmlns:a16="http://schemas.microsoft.com/office/drawing/2014/main" xmlns="" id="{81DC95DF-ECD4-DF93-5304-D61F4C7D55D2}"/>
              </a:ext>
            </a:extLst>
          </p:cNvPr>
          <p:cNvSpPr/>
          <p:nvPr/>
        </p:nvSpPr>
        <p:spPr>
          <a:xfrm>
            <a:off x="8100380" y="2739921"/>
            <a:ext cx="4174740" cy="4303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46088" marR="0" lvl="0" indent="-446088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35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ตัวชี้วัด</a:t>
            </a:r>
            <a:r>
              <a:rPr kumimoji="0" lang="en-US" sz="135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:</a:t>
            </a:r>
            <a:r>
              <a:rPr kumimoji="0" lang="th-TH" sz="135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35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3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สัดส่วนของหน่วยงานที่มีเกณฑ์การประเมินสถานะของหน่วยงานภาครัฐใน</a:t>
            </a:r>
            <a:r>
              <a:rPr kumimoji="0" lang="th-TH" sz="135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การ </a:t>
            </a:r>
            <a:br>
              <a:rPr kumimoji="0" lang="th-TH" sz="135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</a:br>
            <a:r>
              <a:rPr kumimoji="0" lang="th-TH" sz="135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เป็น</a:t>
            </a:r>
            <a:r>
              <a:rPr kumimoji="0" lang="th-TH" sz="13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ระบบราชการ </a:t>
            </a:r>
            <a:r>
              <a:rPr kumimoji="0" lang="en-US" sz="13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4.0</a:t>
            </a:r>
            <a:r>
              <a:rPr kumimoji="0" lang="th-TH" sz="13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ที่อยู่ในระดับก้าวหน้าขึ้นไปต่อหน่วยงานภาครัฐทั้งหมด</a:t>
            </a:r>
          </a:p>
        </p:txBody>
      </p:sp>
      <p:graphicFrame>
        <p:nvGraphicFramePr>
          <p:cNvPr id="25" name="Table 31">
            <a:extLst>
              <a:ext uri="{FF2B5EF4-FFF2-40B4-BE49-F238E27FC236}">
                <a16:creationId xmlns:a16="http://schemas.microsoft.com/office/drawing/2014/main" xmlns="" id="{C9D2DBCB-CC00-2BA7-ACF4-95DE998207B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4633506"/>
              </p:ext>
            </p:extLst>
          </p:nvPr>
        </p:nvGraphicFramePr>
        <p:xfrm>
          <a:off x="170035" y="5331212"/>
          <a:ext cx="7992831" cy="782982"/>
        </p:xfrm>
        <a:graphic>
          <a:graphicData uri="http://schemas.openxmlformats.org/drawingml/2006/table">
            <a:tbl>
              <a:tblPr firstRow="1" bandRow="1"/>
              <a:tblGrid>
                <a:gridCol w="2589467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68327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720094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40084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121936" marR="121936" marT="43738" marB="43738" anchor="ctr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1EFD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6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6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121936" marR="121936" marT="43738" marB="43738" anchor="ctr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121936" marR="121936" marT="43738" marB="43738" anchor="ctr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8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60000"/>
                        <a:lumOff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8213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>
                          <a:tab pos="265113" algn="l"/>
                        </a:tabLst>
                        <a:defRPr/>
                      </a:pPr>
                      <a:r>
                        <a:rPr kumimoji="0" lang="en-US" sz="1600" b="0" i="0" u="none" strike="noStrike" kern="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300 </a:t>
                      </a:r>
                      <a:r>
                        <a:rPr kumimoji="0" lang="th-TH" sz="1600" b="0" i="0" u="none" strike="noStrike" kern="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คะแนน</a:t>
                      </a:r>
                      <a:endParaRPr kumimoji="0" lang="en-US" sz="1600" b="0" i="0" u="none" strike="noStrike" kern="0" cap="none" spc="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121936" marR="121936" marT="43738" marB="43738" anchor="ctr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>
                          <a:tab pos="265113" algn="l"/>
                        </a:tabLst>
                        <a:defRPr/>
                      </a:pPr>
                      <a:r>
                        <a:rPr kumimoji="0" lang="en-US" sz="1600" b="0" i="0" u="none" strike="noStrike" kern="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400 </a:t>
                      </a:r>
                      <a:r>
                        <a:rPr kumimoji="0" lang="th-TH" sz="1600" b="0" i="0" u="none" strike="noStrike" kern="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คะแนน</a:t>
                      </a:r>
                    </a:p>
                  </a:txBody>
                  <a:tcPr marL="121936" marR="121936" marT="43738" marB="43738" anchor="ctr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>
                          <a:tab pos="265113" algn="l"/>
                        </a:tabLst>
                        <a:defRPr/>
                      </a:pPr>
                      <a:r>
                        <a:rPr kumimoji="0" lang="en-US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470 </a:t>
                      </a:r>
                      <a:r>
                        <a:rPr kumimoji="0" lang="th-TH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คะแนน</a:t>
                      </a:r>
                      <a:endParaRPr kumimoji="0" lang="en-US" sz="16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121936" marR="121936" marT="43738" marB="43738" anchor="ctr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8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</a:tbl>
          </a:graphicData>
        </a:graphic>
      </p:graphicFrame>
      <p:grpSp>
        <p:nvGrpSpPr>
          <p:cNvPr id="27" name="Group 2">
            <a:extLst>
              <a:ext uri="{FF2B5EF4-FFF2-40B4-BE49-F238E27FC236}">
                <a16:creationId xmlns:a16="http://schemas.microsoft.com/office/drawing/2014/main" xmlns="" id="{182B0335-E3C2-9B14-F2D1-57D3B5F4BC0C}"/>
              </a:ext>
            </a:extLst>
          </p:cNvPr>
          <p:cNvGrpSpPr/>
          <p:nvPr/>
        </p:nvGrpSpPr>
        <p:grpSpPr>
          <a:xfrm>
            <a:off x="7680043" y="92646"/>
            <a:ext cx="778895" cy="693949"/>
            <a:chOff x="2247438" y="2036013"/>
            <a:chExt cx="461190" cy="370085"/>
          </a:xfrm>
        </p:grpSpPr>
        <p:pic>
          <p:nvPicPr>
            <p:cNvPr id="28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xmlns="" id="{109A884E-C9F7-9C3A-B2A6-5187DE5A97A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2252787" y="2036013"/>
              <a:ext cx="420687" cy="3700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xmlns="" id="{09711265-685A-4F06-1AEB-4011B0976BA6}"/>
                </a:ext>
              </a:extLst>
            </p:cNvPr>
            <p:cNvSpPr txBox="1"/>
            <p:nvPr/>
          </p:nvSpPr>
          <p:spPr>
            <a:xfrm>
              <a:off x="2247438" y="2125096"/>
              <a:ext cx="461190" cy="2362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น้ำหนัก</a:t>
              </a:r>
              <a:r>
                <a:rPr kumimoji="0" 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/>
              </a:r>
              <a:br>
                <a:rPr kumimoji="0" 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</a:br>
              <a:r>
                <a:rPr kumimoji="0" 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10 </a:t>
              </a:r>
              <a:endParaRPr kumimoji="0" lang="en-GB" sz="1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</p:grpSp>
      <p:grpSp>
        <p:nvGrpSpPr>
          <p:cNvPr id="30" name="Group 2">
            <a:extLst>
              <a:ext uri="{FF2B5EF4-FFF2-40B4-BE49-F238E27FC236}">
                <a16:creationId xmlns:a16="http://schemas.microsoft.com/office/drawing/2014/main" xmlns="" id="{628BA15D-07A4-1F91-EA91-D9810C51ED4F}"/>
              </a:ext>
            </a:extLst>
          </p:cNvPr>
          <p:cNvGrpSpPr/>
          <p:nvPr/>
        </p:nvGrpSpPr>
        <p:grpSpPr>
          <a:xfrm>
            <a:off x="6953932" y="470599"/>
            <a:ext cx="724349" cy="427588"/>
            <a:chOff x="1562731" y="1899324"/>
            <a:chExt cx="545361" cy="289957"/>
          </a:xfrm>
        </p:grpSpPr>
        <p:pic>
          <p:nvPicPr>
            <p:cNvPr id="31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xmlns="" id="{FF03767F-7445-A90F-1B33-57F09403A0B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1642423" y="1899324"/>
              <a:ext cx="380474" cy="28995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xmlns="" id="{8B8ADE9A-880E-85BD-5037-8B7D41FE6266}"/>
                </a:ext>
              </a:extLst>
            </p:cNvPr>
            <p:cNvSpPr txBox="1"/>
            <p:nvPr/>
          </p:nvSpPr>
          <p:spPr>
            <a:xfrm>
              <a:off x="1562731" y="1968958"/>
              <a:ext cx="545361" cy="1662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ต่อเนื่อง</a:t>
              </a: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 </a:t>
              </a:r>
              <a:endPara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</p:grpSp>
      <p:sp>
        <p:nvSpPr>
          <p:cNvPr id="33" name="Google Shape;253;p8">
            <a:extLst>
              <a:ext uri="{FF2B5EF4-FFF2-40B4-BE49-F238E27FC236}">
                <a16:creationId xmlns:a16="http://schemas.microsoft.com/office/drawing/2014/main" xmlns="" id="{DF015813-D467-7DB1-426B-EE416DFA9721}"/>
              </a:ext>
            </a:extLst>
          </p:cNvPr>
          <p:cNvSpPr/>
          <p:nvPr/>
        </p:nvSpPr>
        <p:spPr>
          <a:xfrm>
            <a:off x="-1291" y="6593353"/>
            <a:ext cx="9973340" cy="26464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Tx/>
              <a:buNone/>
              <a:tabLst>
                <a:tab pos="631825" algn="l"/>
              </a:tabLst>
              <a:defRPr/>
            </a:pPr>
            <a:endParaRPr kumimoji="0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Sarabun"/>
              <a:cs typeface="TH SarabunPSK" panose="020B0500040200020003" pitchFamily="34" charset="-34"/>
              <a:sym typeface="Sarabun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64669" y="4337620"/>
            <a:ext cx="3031466" cy="20447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3996" y="1468313"/>
            <a:ext cx="672324" cy="5965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2" name="ตาราง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00118264"/>
              </p:ext>
            </p:extLst>
          </p:nvPr>
        </p:nvGraphicFramePr>
        <p:xfrm>
          <a:off x="189125" y="3877266"/>
          <a:ext cx="7920000" cy="1112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20000"/>
                <a:gridCol w="720000"/>
                <a:gridCol w="720000"/>
                <a:gridCol w="720000"/>
                <a:gridCol w="720000"/>
                <a:gridCol w="720000"/>
                <a:gridCol w="720000"/>
                <a:gridCol w="720000"/>
                <a:gridCol w="720000"/>
                <a:gridCol w="720000"/>
                <a:gridCol w="720000"/>
              </a:tblGrid>
              <a:tr h="370840">
                <a:tc gridSpan="6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dirty="0" smtClean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ข้อมูลพื้นฐาน</a:t>
                      </a:r>
                      <a:r>
                        <a:rPr lang="th-TH" sz="1600" baseline="0" dirty="0" smtClean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(</a:t>
                      </a:r>
                      <a:r>
                        <a:rPr lang="en-US" sz="1600" baseline="0" dirty="0" smtClean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Baseline)</a:t>
                      </a:r>
                      <a:endParaRPr lang="en-US" sz="1600" dirty="0" smtClean="0">
                        <a:solidFill>
                          <a:schemeClr val="bg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th-TH" sz="16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 sz="16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 sz="16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 sz="16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 sz="16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algn="ctr"/>
                      <a:r>
                        <a:rPr lang="th-TH" sz="1600" dirty="0" smtClean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ค่าเป้าหมาย</a:t>
                      </a:r>
                      <a:r>
                        <a:rPr lang="th-TH" sz="1600" baseline="0" dirty="0" smtClean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600" baseline="0" dirty="0" smtClean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 – 2570 (</a:t>
                      </a:r>
                      <a:r>
                        <a:rPr lang="th-TH" sz="1600" baseline="0" dirty="0" smtClean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ถ้ามี)</a:t>
                      </a:r>
                      <a:endParaRPr lang="th-TH" sz="1600" dirty="0">
                        <a:solidFill>
                          <a:schemeClr val="bg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th-TH" sz="16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 sz="16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 sz="16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 sz="16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2563</a:t>
                      </a:r>
                    </a:p>
                  </a:txBody>
                  <a:tcPr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2564</a:t>
                      </a:r>
                    </a:p>
                  </a:txBody>
                  <a:tcPr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2565</a:t>
                      </a:r>
                    </a:p>
                  </a:txBody>
                  <a:tcPr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</a:t>
                      </a:r>
                    </a:p>
                  </a:txBody>
                  <a:tcPr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2567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th-TH" sz="1600" dirty="0" smtClean="0">
                          <a:solidFill>
                            <a:srgbClr val="0000FF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2568</a:t>
                      </a:r>
                      <a:endParaRPr lang="th-TH" sz="1600" dirty="0">
                        <a:solidFill>
                          <a:srgbClr val="0000FF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th-TH" sz="1600" dirty="0" smtClean="0">
                          <a:latin typeface="TH SarabunPSK" pitchFamily="34" charset="-34"/>
                          <a:cs typeface="TH SarabunPSK" pitchFamily="34" charset="-34"/>
                        </a:rPr>
                        <a:t>2566</a:t>
                      </a:r>
                      <a:endParaRPr lang="th-TH" sz="16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th-TH" sz="1600" dirty="0" smtClean="0">
                          <a:latin typeface="TH SarabunPSK" pitchFamily="34" charset="-34"/>
                          <a:cs typeface="TH SarabunPSK" pitchFamily="34" charset="-34"/>
                        </a:rPr>
                        <a:t>2567</a:t>
                      </a:r>
                      <a:endParaRPr lang="th-TH" sz="16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th-TH" sz="1600" dirty="0" smtClean="0">
                          <a:latin typeface="TH SarabunPSK" pitchFamily="34" charset="-34"/>
                          <a:cs typeface="TH SarabunPSK" pitchFamily="34" charset="-34"/>
                        </a:rPr>
                        <a:t>2568</a:t>
                      </a:r>
                      <a:endParaRPr lang="th-TH" sz="16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th-TH" sz="1600" dirty="0" smtClean="0">
                          <a:solidFill>
                            <a:srgbClr val="0000FF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2569</a:t>
                      </a:r>
                      <a:endParaRPr lang="th-TH" sz="1600" dirty="0">
                        <a:solidFill>
                          <a:srgbClr val="0000FF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th-TH" sz="1600" dirty="0" smtClean="0">
                          <a:latin typeface="TH SarabunPSK" pitchFamily="34" charset="-34"/>
                          <a:cs typeface="TH SarabunPSK" pitchFamily="34" charset="-34"/>
                        </a:rPr>
                        <a:t>2570</a:t>
                      </a:r>
                      <a:endParaRPr lang="th-TH" sz="16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th-TH" sz="16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345.58</a:t>
                      </a:r>
                      <a:endParaRPr lang="en-US" sz="1600" b="0" i="0" u="none" strike="noStrike" baseline="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th-TH" sz="16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385.90</a:t>
                      </a:r>
                      <a:endParaRPr lang="en-US" sz="1600" b="0" i="0" u="none" strike="noStrike" baseline="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368.41</a:t>
                      </a:r>
                      <a:endParaRPr lang="en-US" sz="1600" baseline="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447.00</a:t>
                      </a:r>
                    </a:p>
                  </a:txBody>
                  <a:tcPr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en-US" sz="16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439.38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th-TH" sz="1600" dirty="0" smtClean="0">
                          <a:solidFill>
                            <a:srgbClr val="0000FF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411.0</a:t>
                      </a:r>
                      <a:r>
                        <a:rPr lang="en-US" sz="1600" dirty="0" smtClean="0">
                          <a:solidFill>
                            <a:srgbClr val="0000FF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5</a:t>
                      </a:r>
                      <a:endParaRPr lang="th-TH" sz="1600" dirty="0">
                        <a:solidFill>
                          <a:srgbClr val="0000FF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600" dirty="0" smtClean="0">
                          <a:latin typeface="TH SarabunPSK" pitchFamily="34" charset="-34"/>
                          <a:cs typeface="TH SarabunPSK" pitchFamily="34" charset="-34"/>
                        </a:rPr>
                        <a:t>-</a:t>
                      </a:r>
                      <a:endParaRPr lang="th-TH" sz="16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600" dirty="0" smtClean="0">
                          <a:latin typeface="TH SarabunPSK" pitchFamily="34" charset="-34"/>
                          <a:cs typeface="TH SarabunPSK" pitchFamily="34" charset="-34"/>
                        </a:rPr>
                        <a:t>-</a:t>
                      </a:r>
                      <a:endParaRPr lang="th-TH" sz="16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600" dirty="0" smtClean="0">
                          <a:latin typeface="TH SarabunPSK" pitchFamily="34" charset="-34"/>
                          <a:cs typeface="TH SarabunPSK" pitchFamily="34" charset="-34"/>
                        </a:rPr>
                        <a:t>-</a:t>
                      </a:r>
                      <a:endParaRPr lang="th-TH" sz="16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600" dirty="0" smtClean="0">
                          <a:solidFill>
                            <a:srgbClr val="0000FF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-</a:t>
                      </a:r>
                      <a:endParaRPr lang="th-TH" sz="1600" dirty="0">
                        <a:solidFill>
                          <a:srgbClr val="0000FF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600" dirty="0" smtClean="0">
                          <a:latin typeface="TH SarabunPSK" pitchFamily="34" charset="-34"/>
                          <a:cs typeface="TH SarabunPSK" pitchFamily="34" charset="-34"/>
                        </a:rPr>
                        <a:t>-</a:t>
                      </a:r>
                      <a:endParaRPr lang="th-TH" sz="16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34" name="TextBox 33">
            <a:extLst>
              <a:ext uri="{FF2B5EF4-FFF2-40B4-BE49-F238E27FC236}">
                <a16:creationId xmlns:a16="http://schemas.microsoft.com/office/drawing/2014/main" xmlns="" id="{9079754D-BAAB-6C37-381B-3B7E9ED1D989}"/>
              </a:ext>
            </a:extLst>
          </p:cNvPr>
          <p:cNvSpPr txBox="1"/>
          <p:nvPr/>
        </p:nvSpPr>
        <p:spPr>
          <a:xfrm>
            <a:off x="361107" y="4986870"/>
            <a:ext cx="6391656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t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เกณฑ์การประเมิน </a:t>
            </a:r>
            <a:endParaRPr kumimoji="0" lang="th-TH" sz="1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36891874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Google Shape;253;p8">
            <a:extLst>
              <a:ext uri="{FF2B5EF4-FFF2-40B4-BE49-F238E27FC236}">
                <a16:creationId xmlns:a16="http://schemas.microsoft.com/office/drawing/2014/main" xmlns="" id="{DF015813-D467-7DB1-426B-EE416DFA9721}"/>
              </a:ext>
            </a:extLst>
          </p:cNvPr>
          <p:cNvSpPr/>
          <p:nvPr/>
        </p:nvSpPr>
        <p:spPr>
          <a:xfrm>
            <a:off x="-1291" y="6593353"/>
            <a:ext cx="9973340" cy="26464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Tx/>
              <a:buNone/>
              <a:tabLst>
                <a:tab pos="631825" algn="l"/>
              </a:tabLst>
              <a:defRPr/>
            </a:pPr>
            <a:endParaRPr kumimoji="0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Sarabun"/>
              <a:cs typeface="TH SarabunPSK" panose="020B0500040200020003" pitchFamily="34" charset="-34"/>
              <a:sym typeface="Sarabun"/>
            </a:endParaRPr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xmlns="" id="{99731E13-D5F2-41FB-ABFE-F220E9B05DDC}"/>
              </a:ext>
            </a:extLst>
          </p:cNvPr>
          <p:cNvSpPr/>
          <p:nvPr/>
        </p:nvSpPr>
        <p:spPr>
          <a:xfrm>
            <a:off x="9976513" y="6400800"/>
            <a:ext cx="2229133" cy="47084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Slide Number Placeholder 3">
            <a:extLst>
              <a:ext uri="{FF2B5EF4-FFF2-40B4-BE49-F238E27FC236}">
                <a16:creationId xmlns:a16="http://schemas.microsoft.com/office/drawing/2014/main" xmlns="" id="{C1B01A38-B6E7-45FC-9057-770802D96A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709070" y="6481000"/>
            <a:ext cx="483277" cy="36512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787E290-76B0-4EA1-9FB1-BF333C18EEE2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H SarabunPSK" pitchFamily="34" charset="-34"/>
                <a:cs typeface="TH SarabunPSK" pitchFamily="34" charset="-34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" name="Rectangle 17">
            <a:extLst>
              <a:ext uri="{FF2B5EF4-FFF2-40B4-BE49-F238E27FC236}">
                <a16:creationId xmlns:a16="http://schemas.microsoft.com/office/drawing/2014/main" xmlns="" id="{3D1F4C26-C507-4A4F-C43B-FC6BCDB5565F}"/>
              </a:ext>
            </a:extLst>
          </p:cNvPr>
          <p:cNvSpPr/>
          <p:nvPr/>
        </p:nvSpPr>
        <p:spPr>
          <a:xfrm>
            <a:off x="-11874" y="-8326"/>
            <a:ext cx="12215748" cy="582274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TextBox 20">
            <a:extLst>
              <a:ext uri="{FF2B5EF4-FFF2-40B4-BE49-F238E27FC236}">
                <a16:creationId xmlns:a16="http://schemas.microsoft.com/office/drawing/2014/main" xmlns="" id="{984C96A1-7780-70BB-CE3F-087501A0FC25}"/>
              </a:ext>
            </a:extLst>
          </p:cNvPr>
          <p:cNvSpPr txBox="1"/>
          <p:nvPr/>
        </p:nvSpPr>
        <p:spPr>
          <a:xfrm>
            <a:off x="-7692" y="27162"/>
            <a:ext cx="7211931" cy="5592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ตัวชี้วัด กรมหม่อนไหม</a:t>
            </a:r>
          </a:p>
          <a:p>
            <a:pPr lvl="0">
              <a:lnSpc>
                <a:spcPts val="1800"/>
              </a:lnSpc>
              <a:defRPr/>
            </a:pPr>
            <a:r>
              <a:rPr lang="th-TH" b="1" dirty="0">
                <a:solidFill>
                  <a:prstClr val="white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ตามมาตรการปรับปรุงประสิทธิภาพในการปฏิบัติราชการ ประจำปีงบประมาณ พ.ศ. </a:t>
            </a:r>
            <a:r>
              <a:rPr lang="en-US" b="1" dirty="0">
                <a:solidFill>
                  <a:prstClr val="white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2569 – 2570</a:t>
            </a:r>
            <a:endParaRPr kumimoji="0" lang="th-TH" sz="1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</p:txBody>
      </p:sp>
      <p:sp>
        <p:nvSpPr>
          <p:cNvPr id="8" name="Rectangle 1"/>
          <p:cNvSpPr/>
          <p:nvPr/>
        </p:nvSpPr>
        <p:spPr>
          <a:xfrm>
            <a:off x="123081" y="606832"/>
            <a:ext cx="5452134" cy="3469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80000"/>
              </a:lnSpc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ตัวชี้วัด </a:t>
            </a:r>
            <a:r>
              <a:rPr lang="en-US" sz="20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: </a:t>
            </a:r>
            <a:r>
              <a:rPr lang="en-US" sz="20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9</a:t>
            </a:r>
            <a:r>
              <a:rPr lang="th-TH" sz="20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. 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ระดับความพร้อมรัฐบาลดิจิทัลหน่วยงานภาครัฐของประเทศไทย</a:t>
            </a:r>
            <a:endParaRPr kumimoji="0" lang="th-TH" sz="2000" b="1" i="0" u="none" strike="noStrike" kern="1200" cap="none" spc="0" normalizeH="0" baseline="0" noProof="0" dirty="0">
              <a:ln>
                <a:noFill/>
              </a:ln>
              <a:effectLst/>
              <a:highlight>
                <a:srgbClr val="0000FF"/>
              </a:highlight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xmlns="" id="{4659B657-F217-86EE-9E98-75EA8BD0E672}"/>
              </a:ext>
            </a:extLst>
          </p:cNvPr>
          <p:cNvSpPr/>
          <p:nvPr/>
        </p:nvSpPr>
        <p:spPr>
          <a:xfrm>
            <a:off x="169438" y="2908487"/>
            <a:ext cx="3433048" cy="2431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เป้าหมาย ปี </a:t>
            </a:r>
            <a:r>
              <a:rPr kumimoji="0" lang="en-US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256</a:t>
            </a:r>
            <a:r>
              <a:rPr kumimoji="0" lang="th-TH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9</a:t>
            </a:r>
            <a:r>
              <a:rPr kumimoji="0" lang="en-US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-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graphicFrame>
        <p:nvGraphicFramePr>
          <p:cNvPr id="13" name="Table 13">
            <a:extLst>
              <a:ext uri="{FF2B5EF4-FFF2-40B4-BE49-F238E27FC236}">
                <a16:creationId xmlns:a16="http://schemas.microsoft.com/office/drawing/2014/main" xmlns="" id="{2F85885D-2A35-755E-0E0D-7695EA197B1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49910345"/>
              </p:ext>
            </p:extLst>
          </p:nvPr>
        </p:nvGraphicFramePr>
        <p:xfrm>
          <a:off x="268821" y="4884909"/>
          <a:ext cx="11626608" cy="1332000"/>
        </p:xfrm>
        <a:graphic>
          <a:graphicData uri="http://schemas.openxmlformats.org/drawingml/2006/table">
            <a:tbl>
              <a:tblPr/>
              <a:tblGrid>
                <a:gridCol w="2605008">
                  <a:extLst>
                    <a:ext uri="{9D8B030D-6E8A-4147-A177-3AD203B41FA5}">
                      <a16:colId xmlns:a16="http://schemas.microsoft.com/office/drawing/2014/main" xmlns="" val="4116421523"/>
                    </a:ext>
                  </a:extLst>
                </a:gridCol>
                <a:gridCol w="2890800">
                  <a:extLst>
                    <a:ext uri="{9D8B030D-6E8A-4147-A177-3AD203B41FA5}">
                      <a16:colId xmlns:a16="http://schemas.microsoft.com/office/drawing/2014/main" xmlns="" val="2395031024"/>
                    </a:ext>
                  </a:extLst>
                </a:gridCol>
                <a:gridCol w="2890800">
                  <a:extLst>
                    <a:ext uri="{9D8B030D-6E8A-4147-A177-3AD203B41FA5}">
                      <a16:colId xmlns:a16="http://schemas.microsoft.com/office/drawing/2014/main" xmlns="" val="1583591442"/>
                    </a:ext>
                  </a:extLst>
                </a:gridCol>
                <a:gridCol w="3240000">
                  <a:extLst>
                    <a:ext uri="{9D8B030D-6E8A-4147-A177-3AD203B41FA5}">
                      <a16:colId xmlns:a16="http://schemas.microsoft.com/office/drawing/2014/main" xmlns="" val="67155911"/>
                    </a:ext>
                  </a:extLst>
                </a:gridCol>
              </a:tblGrid>
              <a:tr h="279032">
                <a:tc gridSpan="4">
                  <a:txBody>
                    <a:bodyPr/>
                    <a:lstStyle/>
                    <a:p>
                      <a:pPr rtl="0" fontAlgn="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5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เกณฑ์การประเมิน </a:t>
                      </a:r>
                      <a:endParaRPr lang="th-TH" sz="1500" b="1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4763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  <a:prstDash val="solid"/>
                    </a:lnR>
                    <a:lnT w="4763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เกณฑ์การประเมิน</a:t>
                      </a:r>
                      <a:endParaRPr lang="th-TH" sz="1800" b="1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4763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3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4763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8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4069275333"/>
                  </a:ext>
                </a:extLst>
              </a:tr>
              <a:tr h="317707">
                <a:tc>
                  <a:txBody>
                    <a:bodyPr/>
                    <a:lstStyle/>
                    <a:p>
                      <a:pPr algn="ctr" rtl="0" fontAlgn="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500" b="1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กลุ่ม</a:t>
                      </a:r>
                    </a:p>
                  </a:txBody>
                  <a:tcPr marL="61913" marR="61913" marT="23813" marB="23813" anchor="ctr">
                    <a:lnL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5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  <a:endParaRPr lang="th-TH" sz="15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 anchor="ctr">
                    <a:lnL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1EFD8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5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เป้าหมายมาตรฐาน (75)</a:t>
                      </a:r>
                      <a:endParaRPr lang="th-TH" sz="15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 anchor="ctr">
                    <a:lnL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E0B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5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  <a:endParaRPr lang="th-TH" sz="15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 anchor="ctr">
                    <a:lnL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8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8D08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5677869"/>
                  </a:ext>
                </a:extLst>
              </a:tr>
              <a:tr h="735261"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500" b="1" dirty="0">
                          <a:solidFill>
                            <a:srgbClr val="0000FF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กลุ่มที่ 3</a:t>
                      </a:r>
                    </a:p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500" b="0" dirty="0">
                          <a:solidFill>
                            <a:srgbClr val="0000FF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(หน่วยงานที่ได้ </a:t>
                      </a:r>
                      <a:r>
                        <a:rPr lang="en-US" sz="1500" b="0" dirty="0">
                          <a:solidFill>
                            <a:srgbClr val="0000FF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Pillar</a:t>
                      </a:r>
                      <a:r>
                        <a:rPr lang="en-US" sz="1500" b="0" baseline="0" dirty="0">
                          <a:solidFill>
                            <a:srgbClr val="0000FF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500" b="0" baseline="0" dirty="0">
                          <a:solidFill>
                            <a:srgbClr val="0000FF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ระดับ </a:t>
                      </a:r>
                      <a:r>
                        <a:rPr lang="th-TH" sz="1500" b="0" baseline="0" dirty="0" smtClean="0">
                          <a:solidFill>
                            <a:srgbClr val="0000FF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 </a:t>
                      </a:r>
                      <a:r>
                        <a:rPr lang="th-TH" sz="1500" b="0" baseline="0" dirty="0">
                          <a:solidFill>
                            <a:srgbClr val="0000FF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ขึ้นไป </a:t>
                      </a:r>
                      <a:r>
                        <a:rPr lang="th-TH" sz="1500" b="0" baseline="0" dirty="0" smtClean="0">
                          <a:solidFill>
                            <a:srgbClr val="0000FF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/>
                      </a:r>
                      <a:br>
                        <a:rPr lang="th-TH" sz="1500" b="0" baseline="0" dirty="0" smtClean="0">
                          <a:solidFill>
                            <a:srgbClr val="0000FF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500" b="0" baseline="0" dirty="0" smtClean="0">
                          <a:solidFill>
                            <a:srgbClr val="0000FF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เป็นจำนวน 6 - 7 </a:t>
                      </a:r>
                      <a:r>
                        <a:rPr lang="en-US" sz="1500" b="0" baseline="0" dirty="0" smtClean="0">
                          <a:solidFill>
                            <a:srgbClr val="0000FF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Pillars</a:t>
                      </a:r>
                      <a:r>
                        <a:rPr lang="en-US" sz="1500" b="0" dirty="0" smtClean="0">
                          <a:solidFill>
                            <a:srgbClr val="0000FF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)</a:t>
                      </a:r>
                      <a:endParaRPr lang="th-TH" sz="1500" b="0" dirty="0">
                        <a:solidFill>
                          <a:srgbClr val="0000FF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 anchor="ctr">
                    <a:lnL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5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มีจำนวน </a:t>
                      </a:r>
                      <a:r>
                        <a:rPr lang="en-US" sz="15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Pillar</a:t>
                      </a:r>
                      <a:r>
                        <a:rPr lang="th-TH" sz="15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ระดับ</a:t>
                      </a:r>
                      <a:r>
                        <a:rPr lang="th-TH" sz="1500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500" baseline="0" dirty="0" smtClean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 </a:t>
                      </a:r>
                      <a:r>
                        <a:rPr lang="th-TH" sz="1500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ขึ้นไป </a:t>
                      </a:r>
                      <a:br>
                        <a:rPr lang="th-TH" sz="1500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500" baseline="0" dirty="0" smtClean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เท่ากับ 6 </a:t>
                      </a:r>
                      <a:r>
                        <a:rPr lang="en-US" sz="1500" dirty="0" smtClean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Pillars</a:t>
                      </a:r>
                      <a:endParaRPr lang="th-TH" sz="15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 anchor="ctr">
                    <a:lnL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5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มีจำนวน </a:t>
                      </a:r>
                      <a:r>
                        <a:rPr lang="en-US" sz="15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Pillar</a:t>
                      </a:r>
                      <a:r>
                        <a:rPr lang="th-TH" sz="15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ระดับ</a:t>
                      </a:r>
                      <a:r>
                        <a:rPr lang="th-TH" sz="1500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500" baseline="0" dirty="0" smtClean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 </a:t>
                      </a:r>
                      <a:r>
                        <a:rPr lang="th-TH" sz="1500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ขึ้นไป </a:t>
                      </a:r>
                      <a:r>
                        <a:rPr lang="th-TH" sz="1500" baseline="0" dirty="0" smtClean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อย่างน้อย 1 </a:t>
                      </a:r>
                      <a:r>
                        <a:rPr lang="en-US" sz="1500" baseline="0" dirty="0" smtClean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Pillar</a:t>
                      </a:r>
                      <a:r>
                        <a:rPr lang="th-TH" sz="1500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/>
                      </a:r>
                      <a:br>
                        <a:rPr lang="th-TH" sz="1500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500" baseline="0" dirty="0" smtClean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และไม่มี </a:t>
                      </a:r>
                      <a:r>
                        <a:rPr lang="en-US" sz="1500" baseline="0" dirty="0" smtClean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Pillar </a:t>
                      </a:r>
                      <a:r>
                        <a:rPr lang="th-TH" sz="1500" baseline="0" dirty="0" smtClean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ที่ต่ำกว่าระดับ 4</a:t>
                      </a:r>
                      <a:endParaRPr lang="th-TH" sz="15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 anchor="ctr">
                    <a:lnL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5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มีจำนวน </a:t>
                      </a:r>
                      <a:r>
                        <a:rPr lang="en-US" sz="15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Pillar</a:t>
                      </a:r>
                      <a:r>
                        <a:rPr lang="th-TH" sz="15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ระดับ</a:t>
                      </a:r>
                      <a:r>
                        <a:rPr lang="th-TH" sz="1500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500" baseline="0" dirty="0" smtClean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 </a:t>
                      </a:r>
                      <a:r>
                        <a:rPr lang="th-TH" sz="1500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ขึ้นไป อย่างน้อย 3 </a:t>
                      </a:r>
                      <a:r>
                        <a:rPr lang="en-US" sz="1500" dirty="0" smtClean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Pillars</a:t>
                      </a:r>
                      <a:r>
                        <a:rPr lang="en-US" sz="15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/>
                      </a:r>
                      <a:br>
                        <a:rPr lang="en-US" sz="15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5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และไม่มี</a:t>
                      </a:r>
                      <a:r>
                        <a:rPr lang="th-TH" sz="1500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5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Pillar</a:t>
                      </a:r>
                      <a:r>
                        <a:rPr lang="en-US" sz="1500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500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ที่ต่ำกว่าระดับ </a:t>
                      </a:r>
                      <a:r>
                        <a:rPr lang="th-TH" sz="1500" baseline="0" dirty="0" smtClean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</a:t>
                      </a:r>
                      <a:endParaRPr lang="th-TH" sz="15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 anchor="ctr">
                    <a:lnL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8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090494779"/>
                  </a:ext>
                </a:extLst>
              </a:tr>
            </a:tbl>
          </a:graphicData>
        </a:graphic>
      </p:graphicFrame>
      <p:sp>
        <p:nvSpPr>
          <p:cNvPr id="14" name="Rectangle 2">
            <a:extLst>
              <a:ext uri="{FF2B5EF4-FFF2-40B4-BE49-F238E27FC236}">
                <a16:creationId xmlns:a16="http://schemas.microsoft.com/office/drawing/2014/main" xmlns="" id="{FF003882-94B2-B5F3-9687-D12DD5843D80}"/>
              </a:ext>
            </a:extLst>
          </p:cNvPr>
          <p:cNvSpPr/>
          <p:nvPr/>
        </p:nvSpPr>
        <p:spPr>
          <a:xfrm>
            <a:off x="470604" y="6583751"/>
            <a:ext cx="4298868" cy="2646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ผู้รับผิดชอบการรายงานผล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สำนักงานพัฒนา</a:t>
            </a:r>
            <a:r>
              <a:rPr kumimoji="0" lang="th-TH" sz="1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รัฐบาลดิจิทัล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(องค์การมหาชน) (</a:t>
            </a:r>
            <a:r>
              <a:rPr kumimoji="0" lang="th-TH" sz="1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สพร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.)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xmlns="" id="{321488CB-A657-389B-34C1-9ADC4CC4C2F7}"/>
              </a:ext>
            </a:extLst>
          </p:cNvPr>
          <p:cNvSpPr/>
          <p:nvPr/>
        </p:nvSpPr>
        <p:spPr>
          <a:xfrm>
            <a:off x="4793221" y="6595920"/>
            <a:ext cx="3918206" cy="2754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ช่วงเวลารายงานผล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เดือน ต.ค. ของทุกปี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xmlns="" id="{580C2B3A-5CE1-3E02-EAD7-5A5EE0D2372F}"/>
              </a:ext>
            </a:extLst>
          </p:cNvPr>
          <p:cNvSpPr/>
          <p:nvPr/>
        </p:nvSpPr>
        <p:spPr>
          <a:xfrm>
            <a:off x="172662" y="884894"/>
            <a:ext cx="11841694" cy="2020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thaiDist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4394200" algn="l"/>
              </a:tabLst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คำอธิบาย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	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itchFamily="34" charset="0"/>
              <a:cs typeface="TH SarabunPSK" panose="020B0500040200020003" pitchFamily="34" charset="-34"/>
            </a:endParaRPr>
          </a:p>
          <a:p>
            <a:pPr marL="177800" marR="0" lvl="0" indent="-177800" algn="thaiDist" defTabSz="914400" rtl="0" eaLnBrk="1" fontAlgn="auto" latinLnBrk="0" hangingPunct="1">
              <a:lnSpc>
                <a:spcPts val="1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4394200" algn="l"/>
              </a:tabLst>
              <a:defRPr/>
            </a:pP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สำนักงานพัฒนา</a:t>
            </a:r>
            <a:r>
              <a:rPr kumimoji="0" lang="th-TH" sz="1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รัฐบาลดิจิทัล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(องค์การมหาชน) หรือ </a:t>
            </a:r>
            <a:r>
              <a:rPr kumimoji="0" lang="th-TH" sz="1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สพร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. สำรวจ เก็บรวบรวมข้อมูล วิเคราะห์ และวิจัย เพื่อจัดทำตัวชี้วัด ดัชนีสนับสนุนการพัฒนา</a:t>
            </a:r>
            <a:r>
              <a:rPr kumimoji="0" lang="th-TH" sz="1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รัฐบาลดิจิทัล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เสนอต่อคณะกรรมการพัฒนา</a:t>
            </a:r>
            <a:r>
              <a:rPr kumimoji="0" lang="th-TH" sz="1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รัฐบาลดิจิทัล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ซึ่งสอดคล้องกับโครงการสำรวจระดับ</a:t>
            </a:r>
            <a:b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</a:b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ความพร้อมการพัฒนา</a:t>
            </a:r>
            <a:r>
              <a:rPr kumimoji="0" lang="th-TH" sz="1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รัฐบาลดิจิทัล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หน่วยงานภาครัฐ ที่ทำการสำรวจมาอย่างต่อเนื่องตั้งแต่ปี พ.ศ. 2558 จนถึงปัจจุบัน โดยในปี พ.ศ. </a:t>
            </a:r>
            <a:r>
              <a:rPr kumimoji="0" lang="th-TH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2568 </a:t>
            </a:r>
            <a:r>
              <a:rPr kumimoji="0" lang="th-TH" sz="1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สพร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. ได้กำหนดกลุ่มเป้าหมายในการสำรวจ จำนวนรวมทั้งสิ้น 378 หน่วยงาน ประกอบด้วย หน่วยงานภาครัฐ</a:t>
            </a:r>
            <a:r>
              <a:rPr kumimoji="0" lang="th-TH" sz="1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ระดับกรมหรือเทียบเท่า จำนวน 302 หน่วยงาน (ส่วนราชการ รัฐวิสาหกิจ องค์การมหาชน และหน่วยงานรูปแบบอื่น) และคณะกรรมการผู้บริหารเทคโนโลยีสารสนเทศระดับสูงระดับจังหวัด (</a:t>
            </a:r>
            <a:r>
              <a:rPr kumimoji="0" lang="en-US" sz="1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Provincial</a:t>
            </a:r>
            <a:r>
              <a:rPr kumimoji="0" lang="th-TH" sz="1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US" sz="1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Chief</a:t>
            </a:r>
            <a:r>
              <a:rPr kumimoji="0" lang="th-TH" sz="1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US" sz="1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Information</a:t>
            </a:r>
            <a:r>
              <a:rPr kumimoji="0" lang="th-TH" sz="1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US" sz="1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Officer</a:t>
            </a:r>
            <a:r>
              <a:rPr kumimoji="0" lang="th-TH" sz="1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US" sz="1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Committee:</a:t>
            </a:r>
            <a:r>
              <a:rPr kumimoji="0" lang="th-TH" sz="1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US" sz="1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PCIO)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จำนวน 76 จังหวัด</a:t>
            </a:r>
          </a:p>
          <a:p>
            <a:pPr marL="177800" marR="0" lvl="0" indent="-177800" algn="thaiDist" defTabSz="914400" rtl="0" eaLnBrk="1" fontAlgn="auto" latinLnBrk="0" hangingPunct="1">
              <a:lnSpc>
                <a:spcPts val="1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4394200" algn="l"/>
              </a:tabLst>
              <a:defRPr/>
            </a:pP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ระดับความพร้อม</a:t>
            </a:r>
            <a:r>
              <a:rPr kumimoji="0" lang="th-TH" sz="1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รัฐบาลดิจิทัล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แบ่งเป็น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5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ระดับ (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Initial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, 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Developing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, 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Defined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, 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Managed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, 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Optimizing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) จากการสำรวจ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7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มิติ ได้แก่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1) Policies and Practices 2) Data-driven Practices 3)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Digital Capability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4)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Public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Service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5)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Smart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Back Office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6)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Secure and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Efficient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Infrastructure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และ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7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)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Digital Technology Practices</a:t>
            </a:r>
            <a:endParaRPr kumimoji="0" lang="th-TH" sz="1400" b="0" i="0" u="none" strike="sng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itchFamily="34" charset="0"/>
              <a:cs typeface="TH SarabunPSK" panose="020B0500040200020003" pitchFamily="34" charset="-34"/>
            </a:endParaRPr>
          </a:p>
          <a:p>
            <a:pPr marL="177800" marR="0" lvl="0" indent="-177800" algn="thaiDist" defTabSz="914400" rtl="0" eaLnBrk="1" fontAlgn="auto" latinLnBrk="0" hangingPunct="1">
              <a:lnSpc>
                <a:spcPts val="1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4394200" algn="l"/>
              </a:tabLst>
              <a:defRPr/>
            </a:pP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ผลการสำรวจดังกล่าวจะสามารถใช้เป็นข้อมูลประกอบการจัดทำนโยบายและแผนการขับเคลื่อนภาครัฐไปสู่การเป็น</a:t>
            </a:r>
            <a:r>
              <a:rPr kumimoji="0" lang="th-TH" sz="1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รัฐบาลดิจิทัล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(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Digital Government)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โดย </a:t>
            </a:r>
            <a:r>
              <a:rPr kumimoji="0" lang="th-TH" sz="1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สพร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. เป็นผู้ประมวลผลจากการสำรวจจากหน่วยงานทั้งหมดที่ประเมินตนเองตามแบบสำรวจ</a:t>
            </a:r>
            <a:r>
              <a:rPr kumimoji="0" lang="th-TH" sz="14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ของ </a:t>
            </a:r>
            <a:r>
              <a:rPr kumimoji="0" lang="th-TH" sz="1400" b="0" i="0" u="none" strike="noStrike" kern="1200" cap="none" spc="0" normalizeH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สพร</a:t>
            </a:r>
            <a:r>
              <a:rPr kumimoji="0" lang="th-TH" sz="14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. (</a:t>
            </a:r>
            <a:r>
              <a:rPr kumimoji="0" lang="en-US" sz="14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DG Readiness Survey)</a:t>
            </a:r>
            <a:r>
              <a:rPr kumimoji="0" lang="th-TH" sz="14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แล้วประกาศผลระดับความพร้อม</a:t>
            </a:r>
            <a:r>
              <a:rPr kumimoji="0" lang="th-TH" sz="1400" b="0" i="0" u="none" strike="noStrike" kern="1200" cap="none" spc="0" normalizeH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รัฐบาลดิจิทัล</a:t>
            </a:r>
            <a:r>
              <a:rPr kumimoji="0" lang="th-TH" sz="14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ในทุกปี ผ่านเว็บไซต์ </a:t>
            </a:r>
            <a:r>
              <a:rPr kumimoji="0" lang="en-GB" sz="14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  <a:hlinkClick r:id="rId2"/>
              </a:rPr>
              <a:t>https://www.dga.or.th/policy-standard/policy-regulation/dg-readiness-survey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  <a:hlinkClick r:id="rId2"/>
              </a:rPr>
              <a:t>/</a:t>
            </a:r>
            <a:endParaRPr kumimoji="0" lang="th-TH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itchFamily="34" charset="0"/>
              <a:cs typeface="TH SarabunPSK" panose="020B0500040200020003" pitchFamily="34" charset="-34"/>
            </a:endParaRPr>
          </a:p>
          <a:p>
            <a:pPr marL="177800" marR="0" lvl="0" indent="-177800" algn="thaiDist" defTabSz="914400" rtl="0" eaLnBrk="1" fontAlgn="auto" latinLnBrk="0" hangingPunct="1">
              <a:lnSpc>
                <a:spcPts val="1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4394200" algn="l"/>
              </a:tabLst>
              <a:defRPr/>
            </a:pP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กรณีใช้ประเมินส่วนราชการที่อยู่ในระบบการประเมินส่วนราชการตามมาตรการปรับปรุงประสิทธิภาพในการปฏิบัติราชการของส่วนราชการตามที่สำนักงาน </a:t>
            </a:r>
            <a:r>
              <a:rPr kumimoji="0" lang="th-TH" sz="1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ก.พ.ร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. กำหนดในปี </a:t>
            </a:r>
            <a:r>
              <a:rPr kumimoji="0" lang="th-TH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2569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จะประกอบด้วย </a:t>
            </a:r>
            <a:r>
              <a:rPr kumimoji="0" lang="th-TH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163 หน่วยงาน</a:t>
            </a:r>
            <a:endParaRPr kumimoji="0" lang="th-TH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itchFamily="34" charset="0"/>
              <a:cs typeface="TH SarabunPSK" panose="020B0500040200020003" pitchFamily="34" charset="-34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xmlns="" id="{D385E588-8115-CE7C-D492-CF7A6AF85A57}"/>
              </a:ext>
            </a:extLst>
          </p:cNvPr>
          <p:cNvSpPr txBox="1"/>
          <p:nvPr/>
        </p:nvSpPr>
        <p:spPr>
          <a:xfrm>
            <a:off x="8329921" y="3369275"/>
            <a:ext cx="3865956" cy="8248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b" latinLnBrk="0" hangingPunct="1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-4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เป้าหมายแผนแม่บทภายใต้ยุทธศาสตร์ พ.ศ. </a:t>
            </a:r>
            <a:r>
              <a:rPr kumimoji="0" lang="en-US" sz="1400" b="1" i="0" u="none" strike="noStrike" kern="1200" cap="none" spc="-4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2566 – 2580 </a:t>
            </a:r>
            <a:r>
              <a:rPr kumimoji="0" lang="th-TH" sz="1400" b="1" i="0" u="none" strike="noStrike" kern="1200" cap="none" spc="-4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(ฉบับแก้ไขเพิ่มเติม)</a:t>
            </a:r>
            <a:r>
              <a:rPr kumimoji="0" lang="en-US" sz="1400" b="1" i="0" u="none" strike="noStrike" kern="1200" cap="none" spc="-4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:</a:t>
            </a:r>
            <a:endParaRPr kumimoji="0" lang="th-TH" sz="1400" b="1" i="0" u="none" strike="noStrike" kern="1200" cap="none" spc="-4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  <a:p>
            <a:pPr marL="0" marR="0" lvl="0" indent="0" algn="l" defTabSz="914400" rtl="0" eaLnBrk="1" fontAlgn="b" latinLnBrk="0" hangingPunct="1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สัดส่วนหน่วยงานระดับกรมที่มีระดับความพร้อมรัฐบาล </a:t>
            </a:r>
            <a:r>
              <a:rPr kumimoji="0" lang="th-TH" sz="1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ดิจิทัล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หน่วยงานภาครัฐที่อยู่ในระดับ 4 ขึ้นไป ต่อ หน่วยงานภาครัฐระดับกรมทั้งหมด </a:t>
            </a:r>
            <a:b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</a:b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(ไม่น้อยกว่าร้อยละ 20 ภายในปี 2570) 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grpSp>
        <p:nvGrpSpPr>
          <p:cNvPr id="23" name="Group 2">
            <a:extLst>
              <a:ext uri="{FF2B5EF4-FFF2-40B4-BE49-F238E27FC236}">
                <a16:creationId xmlns:a16="http://schemas.microsoft.com/office/drawing/2014/main" xmlns="" id="{182B0335-E3C2-9B14-F2D1-57D3B5F4BC0C}"/>
              </a:ext>
            </a:extLst>
          </p:cNvPr>
          <p:cNvGrpSpPr/>
          <p:nvPr/>
        </p:nvGrpSpPr>
        <p:grpSpPr>
          <a:xfrm>
            <a:off x="10606072" y="249331"/>
            <a:ext cx="778895" cy="693949"/>
            <a:chOff x="2247438" y="2036013"/>
            <a:chExt cx="461190" cy="370085"/>
          </a:xfrm>
        </p:grpSpPr>
        <p:pic>
          <p:nvPicPr>
            <p:cNvPr id="24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xmlns="" id="{109A884E-C9F7-9C3A-B2A6-5187DE5A97A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2252787" y="2036013"/>
              <a:ext cx="420687" cy="3700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xmlns="" id="{09711265-685A-4F06-1AEB-4011B0976BA6}"/>
                </a:ext>
              </a:extLst>
            </p:cNvPr>
            <p:cNvSpPr txBox="1"/>
            <p:nvPr/>
          </p:nvSpPr>
          <p:spPr>
            <a:xfrm>
              <a:off x="2247438" y="2125096"/>
              <a:ext cx="461190" cy="2362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น้ำหนัก</a:t>
              </a:r>
              <a:r>
                <a:rPr kumimoji="0" 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/>
              </a:r>
              <a:br>
                <a:rPr kumimoji="0" 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</a:br>
              <a:r>
                <a:rPr kumimoji="0" 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5 </a:t>
              </a:r>
              <a:endParaRPr kumimoji="0" lang="en-GB" sz="1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</p:grpSp>
      <p:grpSp>
        <p:nvGrpSpPr>
          <p:cNvPr id="21" name="Group 2">
            <a:extLst>
              <a:ext uri="{FF2B5EF4-FFF2-40B4-BE49-F238E27FC236}">
                <a16:creationId xmlns:a16="http://schemas.microsoft.com/office/drawing/2014/main" xmlns="" id="{628BA15D-07A4-1F91-EA91-D9810C51ED4F}"/>
              </a:ext>
            </a:extLst>
          </p:cNvPr>
          <p:cNvGrpSpPr/>
          <p:nvPr/>
        </p:nvGrpSpPr>
        <p:grpSpPr>
          <a:xfrm>
            <a:off x="9437868" y="470599"/>
            <a:ext cx="724349" cy="427588"/>
            <a:chOff x="1562731" y="1899324"/>
            <a:chExt cx="545361" cy="289957"/>
          </a:xfrm>
        </p:grpSpPr>
        <p:pic>
          <p:nvPicPr>
            <p:cNvPr id="22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xmlns="" id="{FF03767F-7445-A90F-1B33-57F09403A0B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1642423" y="1899324"/>
              <a:ext cx="380474" cy="28995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xmlns="" id="{8B8ADE9A-880E-85BD-5037-8B7D41FE6266}"/>
                </a:ext>
              </a:extLst>
            </p:cNvPr>
            <p:cNvSpPr txBox="1"/>
            <p:nvPr/>
          </p:nvSpPr>
          <p:spPr>
            <a:xfrm>
              <a:off x="1562731" y="1968958"/>
              <a:ext cx="545361" cy="1662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ต่อเนื่อง</a:t>
              </a: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 </a:t>
              </a:r>
              <a:endPara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</p:grpSp>
      <p:graphicFrame>
        <p:nvGraphicFramePr>
          <p:cNvPr id="28" name="Table 4">
            <a:extLst>
              <a:ext uri="{FF2B5EF4-FFF2-40B4-BE49-F238E27FC236}">
                <a16:creationId xmlns:a16="http://schemas.microsoft.com/office/drawing/2014/main" xmlns="" id="{0F98A8EC-BADD-A9D2-DDD7-A1CB84EB22E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20800799"/>
              </p:ext>
            </p:extLst>
          </p:nvPr>
        </p:nvGraphicFramePr>
        <p:xfrm>
          <a:off x="100786" y="3128924"/>
          <a:ext cx="8208000" cy="1645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20000">
                  <a:extLst>
                    <a:ext uri="{9D8B030D-6E8A-4147-A177-3AD203B41FA5}">
                      <a16:colId xmlns:a16="http://schemas.microsoft.com/office/drawing/2014/main" xmlns="" val="51523606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xmlns="" val="2644754066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xmlns="" val="1595627643"/>
                    </a:ext>
                  </a:extLst>
                </a:gridCol>
                <a:gridCol w="792000">
                  <a:extLst>
                    <a:ext uri="{9D8B030D-6E8A-4147-A177-3AD203B41FA5}">
                      <a16:colId xmlns:a16="http://schemas.microsoft.com/office/drawing/2014/main" xmlns="" val="2659447798"/>
                    </a:ext>
                  </a:extLst>
                </a:gridCol>
                <a:gridCol w="792000">
                  <a:extLst>
                    <a:ext uri="{9D8B030D-6E8A-4147-A177-3AD203B41FA5}">
                      <a16:colId xmlns:a16="http://schemas.microsoft.com/office/drawing/2014/main" xmlns="" val="3079781069"/>
                    </a:ext>
                  </a:extLst>
                </a:gridCol>
                <a:gridCol w="792000">
                  <a:extLst>
                    <a:ext uri="{9D8B030D-6E8A-4147-A177-3AD203B41FA5}">
                      <a16:colId xmlns:a16="http://schemas.microsoft.com/office/drawing/2014/main" xmlns="" val="3602311173"/>
                    </a:ext>
                  </a:extLst>
                </a:gridCol>
                <a:gridCol w="918000">
                  <a:extLst>
                    <a:ext uri="{9D8B030D-6E8A-4147-A177-3AD203B41FA5}">
                      <a16:colId xmlns:a16="http://schemas.microsoft.com/office/drawing/2014/main" xmlns="" val="3714185839"/>
                    </a:ext>
                  </a:extLst>
                </a:gridCol>
                <a:gridCol w="918000">
                  <a:extLst>
                    <a:ext uri="{9D8B030D-6E8A-4147-A177-3AD203B41FA5}">
                      <a16:colId xmlns:a16="http://schemas.microsoft.com/office/drawing/2014/main" xmlns="" val="1510311638"/>
                    </a:ext>
                  </a:extLst>
                </a:gridCol>
                <a:gridCol w="918000">
                  <a:extLst>
                    <a:ext uri="{9D8B030D-6E8A-4147-A177-3AD203B41FA5}">
                      <a16:colId xmlns:a16="http://schemas.microsoft.com/office/drawing/2014/main" xmlns="" val="3878331073"/>
                    </a:ext>
                  </a:extLst>
                </a:gridCol>
                <a:gridCol w="918000">
                  <a:extLst>
                    <a:ext uri="{9D8B030D-6E8A-4147-A177-3AD203B41FA5}">
                      <a16:colId xmlns:a16="http://schemas.microsoft.com/office/drawing/2014/main" xmlns="" val="2065998880"/>
                    </a:ext>
                  </a:extLst>
                </a:gridCol>
              </a:tblGrid>
              <a:tr h="0">
                <a:tc gridSpan="5"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ข้อมูลพื้นฐาน</a:t>
                      </a:r>
                      <a:r>
                        <a:rPr lang="th-TH" sz="12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(</a:t>
                      </a:r>
                      <a:r>
                        <a:rPr lang="en-US" sz="12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Baseline)</a:t>
                      </a:r>
                      <a:endParaRPr lang="en-US" sz="12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5"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ค่าเป้าหมาย</a:t>
                      </a:r>
                      <a:r>
                        <a:rPr lang="th-TH" sz="12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2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 – 2570 (</a:t>
                      </a:r>
                      <a:r>
                        <a:rPr lang="th-TH" sz="12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ถ้ามี)</a:t>
                      </a:r>
                      <a:endParaRPr lang="en-US" sz="1200" baseline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321399034"/>
                  </a:ext>
                </a:extLst>
              </a:tr>
              <a:tr h="191644"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</a:pPr>
                      <a:r>
                        <a:rPr lang="th-TH" sz="1200" dirty="0" smtClean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2564</a:t>
                      </a:r>
                      <a:endParaRPr lang="en-US" sz="12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</a:pPr>
                      <a:r>
                        <a:rPr lang="en-US" sz="1200" dirty="0" smtClean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2565</a:t>
                      </a:r>
                      <a:endParaRPr lang="en-US" sz="12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</a:pPr>
                      <a:r>
                        <a:rPr lang="en-US" sz="1200" b="0" dirty="0" smtClean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</a:t>
                      </a:r>
                      <a:endParaRPr lang="en-US" sz="1200" b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</a:pPr>
                      <a:r>
                        <a:rPr lang="en-US" sz="1200" dirty="0" smtClean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2567</a:t>
                      </a:r>
                      <a:endParaRPr lang="en-US" sz="12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</a:pPr>
                      <a:r>
                        <a:rPr lang="en-US" sz="1200" dirty="0" smtClean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2568</a:t>
                      </a:r>
                      <a:endParaRPr lang="en-US" sz="12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2567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</a:pPr>
                      <a:r>
                        <a:rPr lang="en-US" sz="12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2568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2569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2570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208994238"/>
                  </a:ext>
                </a:extLst>
              </a:tr>
              <a:tr h="379067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kern="0" spc="-20" baseline="0" dirty="0" smtClean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มีจำนวน </a:t>
                      </a:r>
                      <a:r>
                        <a:rPr lang="en-US" sz="1200" kern="0" spc="-20" baseline="0" dirty="0" smtClean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Pillar</a:t>
                      </a:r>
                      <a:r>
                        <a:rPr lang="th-TH" sz="1200" dirty="0" smtClean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br>
                        <a:rPr lang="th-TH" sz="1200" dirty="0" smtClean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200" kern="0" spc="-40" baseline="0" dirty="0" smtClean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ระดับ 3 ขึ้นไป</a:t>
                      </a:r>
                      <a:r>
                        <a:rPr lang="th-TH" sz="1200" dirty="0" smtClean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br>
                        <a:rPr lang="th-TH" sz="1200" dirty="0" smtClean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200" dirty="0" smtClean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 </a:t>
                      </a:r>
                      <a:r>
                        <a:rPr lang="en-US" sz="1200" dirty="0" smtClean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Pillar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ts val="1200"/>
                        </a:lnSpc>
                      </a:pPr>
                      <a:r>
                        <a:rPr lang="th-TH" sz="1200" kern="0" spc="-20" baseline="0" dirty="0" smtClean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มีจำนวน </a:t>
                      </a:r>
                      <a:r>
                        <a:rPr lang="en-US" sz="1200" kern="0" spc="-20" baseline="0" dirty="0" smtClean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Pillar</a:t>
                      </a:r>
                      <a:r>
                        <a:rPr lang="th-TH" sz="1200" baseline="0" dirty="0" smtClean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br>
                        <a:rPr lang="th-TH" sz="1200" baseline="0" dirty="0" smtClean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200" kern="0" spc="-40" baseline="0" dirty="0" smtClean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ระดับ 3 ขึ้นไป</a:t>
                      </a:r>
                      <a:r>
                        <a:rPr lang="th-TH" sz="1200" baseline="0" dirty="0" smtClean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br>
                        <a:rPr lang="th-TH" sz="1200" baseline="0" dirty="0" smtClean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200" baseline="0" dirty="0" smtClean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 </a:t>
                      </a:r>
                      <a:r>
                        <a:rPr lang="en-US" sz="1200" baseline="0" dirty="0" smtClean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Pillar</a:t>
                      </a:r>
                      <a:endParaRPr lang="en-US" sz="1200" b="0" i="0" u="none" strike="noStrike" kern="0" baseline="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ts val="1200"/>
                        </a:lnSpc>
                      </a:pPr>
                      <a:r>
                        <a:rPr lang="th-TH" sz="1200" kern="0" spc="-20" baseline="0" dirty="0" smtClean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มีจำนวน </a:t>
                      </a:r>
                      <a:r>
                        <a:rPr lang="en-US" sz="1200" kern="0" spc="-20" baseline="0" dirty="0" smtClean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Pillar</a:t>
                      </a:r>
                      <a:r>
                        <a:rPr lang="th-TH" sz="1200" dirty="0" smtClean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br>
                        <a:rPr lang="th-TH" sz="1200" dirty="0" smtClean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200" kern="0" spc="-40" baseline="0" dirty="0" smtClean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ระดับ 3 ขึ้นไป</a:t>
                      </a:r>
                      <a:r>
                        <a:rPr lang="th-TH" sz="1200" dirty="0" smtClean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br>
                        <a:rPr lang="th-TH" sz="1200" dirty="0" smtClean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200" dirty="0" smtClean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 </a:t>
                      </a:r>
                      <a:r>
                        <a:rPr lang="en-US" sz="1200" dirty="0" smtClean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Pillar</a:t>
                      </a:r>
                      <a:endParaRPr lang="en-US" sz="1200" b="0" i="0" u="none" strike="noStrike" kern="0" baseline="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ts val="1200"/>
                        </a:lnSpc>
                      </a:pPr>
                      <a:r>
                        <a:rPr lang="th-TH" sz="1200" kern="0" baseline="0" dirty="0" smtClean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มีจำนวน </a:t>
                      </a:r>
                      <a:r>
                        <a:rPr lang="en-US" sz="1200" kern="0" baseline="0" dirty="0" smtClean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Pillar</a:t>
                      </a:r>
                      <a:r>
                        <a:rPr lang="th-TH" sz="1200" kern="0" baseline="0" dirty="0" smtClean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br>
                        <a:rPr lang="th-TH" sz="1200" kern="0" baseline="0" dirty="0" smtClean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200" kern="0" baseline="0" dirty="0" smtClean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ระดับ 4 ขึ้นไป อย่างน้อย </a:t>
                      </a:r>
                      <a:br>
                        <a:rPr lang="th-TH" sz="1200" kern="0" baseline="0" dirty="0" smtClean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200" kern="0" baseline="0" dirty="0" smtClean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 </a:t>
                      </a:r>
                      <a:r>
                        <a:rPr lang="en-US" sz="1200" kern="0" baseline="0" dirty="0" smtClean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Pillar </a:t>
                      </a:r>
                      <a:r>
                        <a:rPr lang="th-TH" sz="1200" kern="0" baseline="0" dirty="0" smtClean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และไม่มี </a:t>
                      </a:r>
                      <a:r>
                        <a:rPr lang="en-US" sz="1200" kern="0" baseline="0" dirty="0" smtClean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Pillar</a:t>
                      </a:r>
                      <a:r>
                        <a:rPr lang="th-TH" sz="1200" kern="0" baseline="0" dirty="0" smtClean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br>
                        <a:rPr lang="th-TH" sz="1200" kern="0" baseline="0" dirty="0" smtClean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200" kern="0" baseline="0" dirty="0" smtClean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ที่ต่ำกว่า</a:t>
                      </a:r>
                      <a:r>
                        <a:rPr lang="en-US" sz="1200" kern="0" baseline="0" dirty="0" smtClean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/>
                      </a:r>
                      <a:br>
                        <a:rPr lang="en-US" sz="1200" kern="0" baseline="0" dirty="0" smtClean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200" kern="0" baseline="0" dirty="0" smtClean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ระดับ 3</a:t>
                      </a:r>
                      <a:endParaRPr lang="en-US" sz="1200" b="0" i="0" u="none" strike="noStrike" kern="0" baseline="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ts val="1200"/>
                        </a:lnSpc>
                      </a:pPr>
                      <a:r>
                        <a:rPr lang="th-TH" sz="1200" kern="0" baseline="0" dirty="0" smtClean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มีจำนวน </a:t>
                      </a:r>
                      <a:r>
                        <a:rPr lang="en-US" sz="1200" kern="0" baseline="0" dirty="0" smtClean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Pillar</a:t>
                      </a:r>
                      <a:r>
                        <a:rPr lang="th-TH" sz="1200" kern="0" baseline="0" dirty="0" smtClean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br>
                        <a:rPr lang="th-TH" sz="1200" kern="0" baseline="0" dirty="0" smtClean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200" kern="0" baseline="0" dirty="0" smtClean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ระดับ 4 ขึ้นไป จำนวน </a:t>
                      </a:r>
                      <a:br>
                        <a:rPr lang="th-TH" sz="1200" kern="0" baseline="0" dirty="0" smtClean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200" kern="0" baseline="0" dirty="0" smtClean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 </a:t>
                      </a:r>
                      <a:r>
                        <a:rPr lang="en-US" sz="1200" kern="0" baseline="0" dirty="0" smtClean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Pillar </a:t>
                      </a:r>
                      <a:r>
                        <a:rPr lang="th-TH" sz="1200" kern="0" baseline="0" dirty="0" smtClean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และไม่มี </a:t>
                      </a:r>
                      <a:r>
                        <a:rPr lang="en-US" sz="1200" kern="0" baseline="0" dirty="0" smtClean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Pillar</a:t>
                      </a:r>
                      <a:r>
                        <a:rPr lang="th-TH" sz="1200" kern="0" baseline="0" dirty="0" smtClean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br>
                        <a:rPr lang="th-TH" sz="1200" kern="0" baseline="0" dirty="0" smtClean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200" kern="0" baseline="0" dirty="0" smtClean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ที่ต่ำกว่า</a:t>
                      </a:r>
                      <a:r>
                        <a:rPr lang="en-US" sz="1200" kern="0" baseline="0" dirty="0" smtClean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/>
                      </a:r>
                      <a:br>
                        <a:rPr lang="en-US" sz="1200" kern="0" baseline="0" dirty="0" smtClean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200" kern="0" baseline="0" dirty="0" smtClean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ระดับ 3</a:t>
                      </a:r>
                      <a:endParaRPr lang="en-US" sz="1200" b="0" i="0" u="none" strike="noStrike" kern="0" baseline="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มีจำนวน 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Pillar</a:t>
                      </a:r>
                      <a:r>
                        <a:rPr lang="th-TH" sz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ระดับ 3 ขึ้นไป </a:t>
                      </a:r>
                      <a:br>
                        <a:rPr lang="th-TH" sz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 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Pillar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ts val="1200"/>
                        </a:lnSpc>
                      </a:pPr>
                      <a:r>
                        <a:rPr lang="th-TH" sz="1200" kern="0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มีจำนวน </a:t>
                      </a:r>
                      <a:r>
                        <a:rPr lang="en-US" sz="1200" kern="0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Pillar</a:t>
                      </a:r>
                      <a:r>
                        <a:rPr lang="th-TH" sz="1200" kern="0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br>
                        <a:rPr lang="th-TH" sz="1200" kern="0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200" kern="0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ระดับ 4 ขึ้นไป </a:t>
                      </a:r>
                      <a:br>
                        <a:rPr lang="th-TH" sz="1200" kern="0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200" kern="0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อย่างน้อย 3 </a:t>
                      </a:r>
                      <a:r>
                        <a:rPr lang="en-US" sz="1200" kern="0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Pillar </a:t>
                      </a:r>
                      <a:r>
                        <a:rPr lang="th-TH" sz="1200" kern="0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/>
                      </a:r>
                      <a:br>
                        <a:rPr lang="th-TH" sz="1200" kern="0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200" kern="0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และไม่มี </a:t>
                      </a:r>
                      <a:r>
                        <a:rPr lang="en-US" sz="1200" kern="0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Pillar</a:t>
                      </a:r>
                      <a:r>
                        <a:rPr lang="th-TH" sz="1200" kern="0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br>
                        <a:rPr lang="th-TH" sz="1200" kern="0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200" kern="0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ที่ต่ำกว่าระดับ 3</a:t>
                      </a:r>
                      <a:endParaRPr lang="en-US" sz="1200" b="0" i="0" u="none" strike="noStrike" kern="0" baseline="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ts val="1200"/>
                        </a:lnSpc>
                      </a:pPr>
                      <a:r>
                        <a:rPr lang="th-TH" sz="1200" kern="0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มีจำนวน </a:t>
                      </a:r>
                      <a:r>
                        <a:rPr lang="en-US" sz="1200" kern="0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Pillar</a:t>
                      </a:r>
                      <a:r>
                        <a:rPr lang="th-TH" sz="1200" kern="0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br>
                        <a:rPr lang="th-TH" sz="1200" kern="0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200" kern="0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ระดับ 4 ขึ้นไป </a:t>
                      </a:r>
                      <a:br>
                        <a:rPr lang="th-TH" sz="1200" kern="0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200" kern="0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อย่างน้อย 3 </a:t>
                      </a:r>
                      <a:r>
                        <a:rPr lang="en-US" sz="1200" kern="0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Pillar </a:t>
                      </a:r>
                      <a:r>
                        <a:rPr lang="th-TH" sz="1200" kern="0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/>
                      </a:r>
                      <a:br>
                        <a:rPr lang="th-TH" sz="1200" kern="0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200" kern="0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และไม่มี </a:t>
                      </a:r>
                      <a:r>
                        <a:rPr lang="en-US" sz="1200" kern="0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Pillar</a:t>
                      </a:r>
                      <a:r>
                        <a:rPr lang="th-TH" sz="1200" kern="0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br>
                        <a:rPr lang="th-TH" sz="1200" kern="0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200" kern="0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ที่ต่ำกว่าระดับ 3</a:t>
                      </a:r>
                      <a:endParaRPr lang="en-US" sz="1200" b="0" i="0" u="none" strike="noStrike" kern="0" baseline="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ts val="1200"/>
                        </a:lnSpc>
                      </a:pPr>
                      <a:r>
                        <a:rPr lang="th-TH" sz="1200" kern="0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มีจำนวน </a:t>
                      </a:r>
                      <a:r>
                        <a:rPr lang="en-US" sz="1200" kern="0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Pillar</a:t>
                      </a:r>
                      <a:r>
                        <a:rPr lang="th-TH" sz="1200" kern="0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br>
                        <a:rPr lang="th-TH" sz="1200" kern="0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200" kern="0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ระดับ 4 ขึ้นไป </a:t>
                      </a:r>
                      <a:br>
                        <a:rPr lang="th-TH" sz="1200" kern="0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200" kern="0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อย่างน้อย 3 </a:t>
                      </a:r>
                      <a:r>
                        <a:rPr lang="en-US" sz="1200" kern="0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Pillar </a:t>
                      </a:r>
                      <a:r>
                        <a:rPr lang="th-TH" sz="1200" kern="0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/>
                      </a:r>
                      <a:br>
                        <a:rPr lang="th-TH" sz="1200" kern="0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200" kern="0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และไม่มี </a:t>
                      </a:r>
                      <a:r>
                        <a:rPr lang="en-US" sz="1200" kern="0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Pillar</a:t>
                      </a:r>
                      <a:r>
                        <a:rPr lang="th-TH" sz="1200" kern="0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br>
                        <a:rPr lang="th-TH" sz="1200" kern="0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200" kern="0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ที่ต่ำกว่าระดับ 3</a:t>
                      </a:r>
                      <a:endParaRPr lang="en-US" sz="1200" b="0" i="0" u="none" strike="noStrike" kern="0" baseline="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ts val="1200"/>
                        </a:lnSpc>
                      </a:pPr>
                      <a:r>
                        <a:rPr lang="th-TH" sz="1200" kern="0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มีจำนวน </a:t>
                      </a:r>
                      <a:r>
                        <a:rPr lang="en-US" sz="1200" kern="0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Pillar</a:t>
                      </a:r>
                      <a:r>
                        <a:rPr lang="th-TH" sz="1200" kern="0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br>
                        <a:rPr lang="th-TH" sz="1200" kern="0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200" kern="0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ระดับ 4 ขึ้นไป </a:t>
                      </a:r>
                      <a:br>
                        <a:rPr lang="th-TH" sz="1200" kern="0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200" kern="0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อย่างน้อย 3 </a:t>
                      </a:r>
                      <a:r>
                        <a:rPr lang="en-US" sz="1200" kern="0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Pillar </a:t>
                      </a:r>
                      <a:r>
                        <a:rPr lang="th-TH" sz="1200" kern="0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/>
                      </a:r>
                      <a:br>
                        <a:rPr lang="th-TH" sz="1200" kern="0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200" kern="0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และไม่มี </a:t>
                      </a:r>
                      <a:r>
                        <a:rPr lang="en-US" sz="1200" kern="0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Pillar</a:t>
                      </a:r>
                      <a:r>
                        <a:rPr lang="th-TH" sz="1200" kern="0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br>
                        <a:rPr lang="th-TH" sz="1200" kern="0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200" kern="0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ที่ต่ำกว่าระดับ 3</a:t>
                      </a:r>
                      <a:endParaRPr lang="en-US" sz="1200" b="0" i="0" u="none" strike="noStrike" kern="0" baseline="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16968056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8042525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5">
            <a:extLst>
              <a:ext uri="{FF2B5EF4-FFF2-40B4-BE49-F238E27FC236}">
                <a16:creationId xmlns:a16="http://schemas.microsoft.com/office/drawing/2014/main" xmlns="" id="{99731E13-D5F2-41FB-ABFE-F220E9B05DDC}"/>
              </a:ext>
            </a:extLst>
          </p:cNvPr>
          <p:cNvSpPr/>
          <p:nvPr/>
        </p:nvSpPr>
        <p:spPr>
          <a:xfrm>
            <a:off x="9976513" y="6400800"/>
            <a:ext cx="2229133" cy="47084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Slide Number Placeholder 3">
            <a:extLst>
              <a:ext uri="{FF2B5EF4-FFF2-40B4-BE49-F238E27FC236}">
                <a16:creationId xmlns:a16="http://schemas.microsoft.com/office/drawing/2014/main" xmlns="" id="{C1B01A38-B6E7-45FC-9057-770802D96A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709070" y="6481000"/>
            <a:ext cx="483277" cy="36512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787E290-76B0-4EA1-9FB1-BF333C18EEE2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H SarabunPSK" pitchFamily="34" charset="-34"/>
                <a:cs typeface="TH SarabunPSK" pitchFamily="34" charset="-34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" name="Rectangle 17">
            <a:extLst>
              <a:ext uri="{FF2B5EF4-FFF2-40B4-BE49-F238E27FC236}">
                <a16:creationId xmlns:a16="http://schemas.microsoft.com/office/drawing/2014/main" xmlns="" id="{3D1F4C26-C507-4A4F-C43B-FC6BCDB5565F}"/>
              </a:ext>
            </a:extLst>
          </p:cNvPr>
          <p:cNvSpPr/>
          <p:nvPr/>
        </p:nvSpPr>
        <p:spPr>
          <a:xfrm>
            <a:off x="-11874" y="-8326"/>
            <a:ext cx="12215748" cy="582274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TextBox 20">
            <a:extLst>
              <a:ext uri="{FF2B5EF4-FFF2-40B4-BE49-F238E27FC236}">
                <a16:creationId xmlns:a16="http://schemas.microsoft.com/office/drawing/2014/main" xmlns="" id="{984C96A1-7780-70BB-CE3F-087501A0FC25}"/>
              </a:ext>
            </a:extLst>
          </p:cNvPr>
          <p:cNvSpPr txBox="1"/>
          <p:nvPr/>
        </p:nvSpPr>
        <p:spPr>
          <a:xfrm>
            <a:off x="-7692" y="27162"/>
            <a:ext cx="7211931" cy="5592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ตัวชี้วัด กรมหม่อนไหม</a:t>
            </a:r>
          </a:p>
          <a:p>
            <a:pPr lvl="0">
              <a:lnSpc>
                <a:spcPts val="1800"/>
              </a:lnSpc>
              <a:defRPr/>
            </a:pPr>
            <a:r>
              <a:rPr lang="th-TH" b="1" dirty="0">
                <a:solidFill>
                  <a:prstClr val="white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ตามมาตรการปรับปรุงประสิทธิภาพในการปฏิบัติราชการ ประจำปีงบประมาณ พ.ศ. </a:t>
            </a:r>
            <a:r>
              <a:rPr lang="en-US" b="1" dirty="0">
                <a:solidFill>
                  <a:prstClr val="white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2569 – 2570</a:t>
            </a:r>
            <a:endParaRPr kumimoji="0" lang="th-TH" sz="1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</p:txBody>
      </p:sp>
      <p:sp>
        <p:nvSpPr>
          <p:cNvPr id="8" name="Text Box 2">
            <a:extLst>
              <a:ext uri="{FF2B5EF4-FFF2-40B4-BE49-F238E27FC236}">
                <a16:creationId xmlns:a16="http://schemas.microsoft.com/office/drawing/2014/main" xmlns="" id="{377274C5-F53E-5F39-ACBC-C0F676726E74}"/>
              </a:ext>
            </a:extLst>
          </p:cNvPr>
          <p:cNvSpPr txBox="1">
            <a:spLocks noChangeArrowheads="1"/>
          </p:cNvSpPr>
          <p:nvPr/>
        </p:nvSpPr>
        <p:spPr bwMode="black">
          <a:xfrm>
            <a:off x="130130" y="599923"/>
            <a:ext cx="11621042" cy="3469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200" b="1">
                <a:solidFill>
                  <a:schemeClr val="tx1"/>
                </a:solidFill>
                <a:latin typeface="Arial" pitchFamily="34" charset="0"/>
                <a:cs typeface="Tahoma" pitchFamily="34" charset="0"/>
              </a:defRPr>
            </a:lvl1pPr>
            <a:lvl2pPr marL="742950" indent="-285750">
              <a:defRPr sz="2200" b="1">
                <a:solidFill>
                  <a:schemeClr val="tx1"/>
                </a:solidFill>
                <a:latin typeface="Arial" pitchFamily="34" charset="0"/>
                <a:cs typeface="Tahoma" pitchFamily="34" charset="0"/>
              </a:defRPr>
            </a:lvl2pPr>
            <a:lvl3pPr marL="1143000" indent="-228600">
              <a:defRPr sz="2200" b="1">
                <a:solidFill>
                  <a:schemeClr val="tx1"/>
                </a:solidFill>
                <a:latin typeface="Arial" pitchFamily="34" charset="0"/>
                <a:cs typeface="Tahoma" pitchFamily="34" charset="0"/>
              </a:defRPr>
            </a:lvl3pPr>
            <a:lvl4pPr marL="1600200" indent="-228600">
              <a:defRPr sz="2200" b="1">
                <a:solidFill>
                  <a:schemeClr val="tx1"/>
                </a:solidFill>
                <a:latin typeface="Arial" pitchFamily="34" charset="0"/>
                <a:cs typeface="Tahoma" pitchFamily="34" charset="0"/>
              </a:defRPr>
            </a:lvl4pPr>
            <a:lvl5pPr marL="2057400" indent="-228600">
              <a:defRPr sz="2200" b="1">
                <a:solidFill>
                  <a:schemeClr val="tx1"/>
                </a:solidFill>
                <a:latin typeface="Arial" pitchFamily="34" charset="0"/>
                <a:cs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pitchFamily="34" charset="0"/>
                <a:cs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pitchFamily="34" charset="0"/>
                <a:cs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pitchFamily="34" charset="0"/>
                <a:cs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pitchFamily="34" charset="0"/>
                <a:cs typeface="Tahoma" pitchFamily="34" charset="0"/>
              </a:defRPr>
            </a:lvl9pPr>
          </a:lstStyle>
          <a:p>
            <a:pPr lvl="0">
              <a:lnSpc>
                <a:spcPct val="80000"/>
              </a:lnSpc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ตัวชี้วัด </a:t>
            </a:r>
            <a:r>
              <a:rPr lang="en-US" sz="2000" noProof="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: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2000" noProof="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10</a:t>
            </a:r>
            <a:r>
              <a:rPr lang="th-TH" sz="20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. 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คะแนนความพร้อมรัฐบาลดิจิทัลหน่วยงานภาครัฐของประเทศไทย</a:t>
            </a:r>
            <a:endParaRPr kumimoji="0" lang="th-TH" sz="2000" b="1" i="0" u="none" strike="noStrike" kern="1200" cap="none" spc="0" normalizeH="0" baseline="0" noProof="0" dirty="0">
              <a:ln>
                <a:noFill/>
              </a:ln>
              <a:effectLst/>
              <a:highlight>
                <a:srgbClr val="0000FF"/>
              </a:highlight>
              <a:uLnTx/>
              <a:uFillTx/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9" name="Rectangle 1">
            <a:extLst>
              <a:ext uri="{FF2B5EF4-FFF2-40B4-BE49-F238E27FC236}">
                <a16:creationId xmlns:a16="http://schemas.microsoft.com/office/drawing/2014/main" xmlns="" id="{379F59BF-CD4F-1560-241D-79E8190D66C2}"/>
              </a:ext>
            </a:extLst>
          </p:cNvPr>
          <p:cNvSpPr/>
          <p:nvPr/>
        </p:nvSpPr>
        <p:spPr>
          <a:xfrm>
            <a:off x="123081" y="884814"/>
            <a:ext cx="12022982" cy="22775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thaiDi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4394200" algn="l"/>
              </a:tabLst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คำอธิบาย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	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itchFamily="34" charset="0"/>
              <a:cs typeface="TH SarabunPSK" panose="020B0500040200020003" pitchFamily="34" charset="-34"/>
            </a:endParaRPr>
          </a:p>
          <a:p>
            <a:pPr marL="177800" marR="0" lvl="0" indent="-177800" algn="thaiDi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4394200" algn="l"/>
              </a:tabLst>
              <a:defRPr/>
            </a:pP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สำนักงานพัฒนา</a:t>
            </a:r>
            <a:r>
              <a:rPr kumimoji="0" lang="th-TH" sz="1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รัฐบาลดิจิทัล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(องค์การมหาชน) หรือ </a:t>
            </a:r>
            <a:r>
              <a:rPr kumimoji="0" lang="th-TH" sz="1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สพร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. สำรวจ เก็บรวบรวมข้อมูล วิเคราะห์ และวิจัย เพื่อจัดทำตัวชี้วัด ดัชนีสนับสนุนการพัฒนา</a:t>
            </a:r>
            <a:r>
              <a:rPr kumimoji="0" lang="th-TH" sz="1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รัฐบาลดิจิทัล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เสนอต่อคณะกรรมการพัฒนา</a:t>
            </a:r>
            <a:r>
              <a:rPr kumimoji="0" lang="th-TH" sz="1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รัฐบาลดิจิทัล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ซึ่งสอดคล้องกับโครงการสำรวจระดับความพร้อมการพัฒนา</a:t>
            </a:r>
            <a:r>
              <a:rPr kumimoji="0" lang="th-TH" sz="1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รัฐบาลดิจิทัล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หน่วยงานภาครัฐ ที่ทำการสำรวจมาอย่างต่อเนื่องตั้งแต่ปี พ.ศ. 2558 จนถึงปัจจุบัน โดยในปี พ.ศ. </a:t>
            </a:r>
            <a:r>
              <a:rPr kumimoji="0" lang="th-TH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2568 </a:t>
            </a:r>
            <a:r>
              <a:rPr kumimoji="0" lang="th-TH" sz="1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สพร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. ได้กำหนดกลุ่มเป้าหมายในการสำรวจ จำนวนรวมทั้งสิ้น 378 หน่วยงาน ประกอบด้วย หน่วยงานภาครัฐระดับกรมหรือเทียบเท่า จำนวน 302 หน่วยงาน (ส่วนราชการ รัฐวิสาหกิจ องค์การมหาชน และหน่วยงานรูปแบบอื่น) และคณะกรรมการผู้บริหารเทคโนโลยีสารสนเทศระดับสูงระดับจังหวัด (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Provincial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Chief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Information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Officer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Committee: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PCIO)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b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</a:b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จำนวน 76 จังหวัด</a:t>
            </a:r>
          </a:p>
          <a:p>
            <a:pPr marL="177800" marR="0" lvl="0" indent="-177800" algn="thaiDi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4394200" algn="l"/>
              </a:tabLst>
              <a:defRPr/>
            </a:pP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ระดับความพร้อม</a:t>
            </a:r>
            <a:r>
              <a:rPr kumimoji="0" lang="th-TH" sz="1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รัฐบาลดิจิทัล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แบ่งเป็น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5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ระดับ (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Initial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, 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Developing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, 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Defined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, 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Managed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, 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Optimizing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) จากการสำรวจ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7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มิติ ได้แก่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1) Policies and Practices 2) Data-driven Practices 3)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Digital Capability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4)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Public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Service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5)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Smart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Back Office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6)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Secure and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Efficient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Infrastructure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และ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7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)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Digital Technology Practices</a:t>
            </a:r>
            <a:endParaRPr kumimoji="0" lang="th-TH" sz="1400" b="0" i="0" u="none" strike="sng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itchFamily="34" charset="0"/>
              <a:cs typeface="TH SarabunPSK" panose="020B0500040200020003" pitchFamily="34" charset="-34"/>
            </a:endParaRPr>
          </a:p>
          <a:p>
            <a:pPr marL="177800" marR="0" lvl="0" indent="-177800" algn="thaiDi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4394200" algn="l"/>
              </a:tabLst>
              <a:defRPr/>
            </a:pP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ผลการสำรวจดังกล่าวจะสามารถใช้เป็นข้อมูลประกอบการจัดทำนโยบายและแผนการขับเคลื่อนภาครัฐไปสู่การเป็น</a:t>
            </a:r>
            <a:r>
              <a:rPr kumimoji="0" lang="th-TH" sz="1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รัฐบาลดิจิทัล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(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Digital Government)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โดย </a:t>
            </a:r>
            <a:r>
              <a:rPr kumimoji="0" lang="th-TH" sz="1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สพร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. เป็นผู้ประมวลผลจากการสำรวจจากหน่วยงานทั้งหมดที่ประเมินตนเองตามแบบสำรวจของ </a:t>
            </a:r>
            <a:r>
              <a:rPr kumimoji="0" lang="th-TH" sz="1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สพร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. (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DG Readiness Survey)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แล้วประกาศผลระดับความพร้อม</a:t>
            </a:r>
            <a:r>
              <a:rPr kumimoji="0" lang="th-TH" sz="1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รัฐบาลดิจิทัล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ในทุกปี ผ่านเว็บไซต์ 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  <a:hlinkClick r:id="rId2"/>
              </a:rPr>
              <a:t>https://www.dga.or.th/policy-standard/policy-regulation/dg-readiness-survey/</a:t>
            </a:r>
            <a:endParaRPr kumimoji="0" lang="th-TH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itchFamily="34" charset="0"/>
              <a:cs typeface="TH SarabunPSK" panose="020B0500040200020003" pitchFamily="34" charset="-34"/>
            </a:endParaRPr>
          </a:p>
          <a:p>
            <a:pPr marL="177800" marR="0" lvl="0" indent="-177800" algn="thaiDi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4394200" algn="l"/>
              </a:tabLst>
              <a:defRPr/>
            </a:pP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กรณีใช้ประเมินส่วนราชการที่อยู่ในระบบการประเมินส่วนราชการตามมาตรการปรับปรุงประสิทธิภาพในการปฏิบัติราชการของส่วนราชการตามที่สำนักงาน </a:t>
            </a:r>
            <a:r>
              <a:rPr kumimoji="0" lang="th-TH" sz="1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ก.พ.ร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. กำหนดในปี 2568 จะประกอบด้วย </a:t>
            </a:r>
            <a:r>
              <a:rPr kumimoji="0" lang="th-TH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163 หน่วยงาน</a:t>
            </a:r>
            <a:endParaRPr kumimoji="0" lang="th-TH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itchFamily="34" charset="0"/>
              <a:cs typeface="TH SarabunPSK" panose="020B0500040200020003" pitchFamily="34" charset="-34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366D35CB-5A17-DD30-9026-AC41759875EE}"/>
              </a:ext>
            </a:extLst>
          </p:cNvPr>
          <p:cNvSpPr txBox="1"/>
          <p:nvPr/>
        </p:nvSpPr>
        <p:spPr>
          <a:xfrm>
            <a:off x="8312727" y="3454850"/>
            <a:ext cx="3865956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b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-4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เป้าหมายแผนแม่บทภายใต้ยุทธศาสตร์ พ.ศ. </a:t>
            </a:r>
            <a:r>
              <a:rPr kumimoji="0" lang="en-US" sz="1400" b="1" i="0" u="none" strike="noStrike" kern="1200" cap="none" spc="-4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2566 – 2580 </a:t>
            </a:r>
            <a:r>
              <a:rPr kumimoji="0" lang="th-TH" sz="1400" b="1" i="0" u="none" strike="noStrike" kern="1200" cap="none" spc="-4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(ฉบับแก้ไขเพิ่มเติม)</a:t>
            </a:r>
            <a:r>
              <a:rPr kumimoji="0" lang="en-US" sz="1400" b="1" i="0" u="none" strike="noStrike" kern="1200" cap="none" spc="-4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:  </a:t>
            </a:r>
            <a:endParaRPr kumimoji="0" lang="th-TH" sz="1400" b="1" i="0" u="none" strike="noStrike" kern="1200" cap="none" spc="-4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  <a:p>
            <a:pPr marL="0" marR="0" lvl="0" indent="0" algn="l" defTabSz="914400" rtl="0" eaLnBrk="1" fontAlgn="b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สัดส่วนหน่วยงานระดับกรมที่มีระดับความพร้อมรัฐบาล </a:t>
            </a:r>
            <a:r>
              <a:rPr kumimoji="0" lang="th-TH" sz="1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ดิจิทัล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หน่วยงานภาครัฐที่อยู่ในระดับ 4 ขึ้นไป ต่อ หน่วยงานภาครัฐระดับกรมทั้งหมด </a:t>
            </a:r>
            <a:b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</a:b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(ไม่น้อยกว่าร้อยละ 20 ภายในปี 2570) 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graphicFrame>
        <p:nvGraphicFramePr>
          <p:cNvPr id="17" name="Table 20">
            <a:extLst>
              <a:ext uri="{FF2B5EF4-FFF2-40B4-BE49-F238E27FC236}">
                <a16:creationId xmlns:a16="http://schemas.microsoft.com/office/drawing/2014/main" xmlns="" id="{E3BD5FE2-FEA5-D036-7B5D-5E3EFE6A71E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49746073"/>
              </p:ext>
            </p:extLst>
          </p:nvPr>
        </p:nvGraphicFramePr>
        <p:xfrm>
          <a:off x="248797" y="4625446"/>
          <a:ext cx="11668793" cy="1188826"/>
        </p:xfrm>
        <a:graphic>
          <a:graphicData uri="http://schemas.openxmlformats.org/drawingml/2006/table">
            <a:tbl>
              <a:tblPr/>
              <a:tblGrid>
                <a:gridCol w="3028793">
                  <a:extLst>
                    <a:ext uri="{9D8B030D-6E8A-4147-A177-3AD203B41FA5}">
                      <a16:colId xmlns:a16="http://schemas.microsoft.com/office/drawing/2014/main" xmlns="" val="4116421523"/>
                    </a:ext>
                  </a:extLst>
                </a:gridCol>
                <a:gridCol w="2880000">
                  <a:extLst>
                    <a:ext uri="{9D8B030D-6E8A-4147-A177-3AD203B41FA5}">
                      <a16:colId xmlns:a16="http://schemas.microsoft.com/office/drawing/2014/main" xmlns="" val="2395031024"/>
                    </a:ext>
                  </a:extLst>
                </a:gridCol>
                <a:gridCol w="2880000">
                  <a:extLst>
                    <a:ext uri="{9D8B030D-6E8A-4147-A177-3AD203B41FA5}">
                      <a16:colId xmlns:a16="http://schemas.microsoft.com/office/drawing/2014/main" xmlns="" val="1583591442"/>
                    </a:ext>
                  </a:extLst>
                </a:gridCol>
                <a:gridCol w="2880000">
                  <a:extLst>
                    <a:ext uri="{9D8B030D-6E8A-4147-A177-3AD203B41FA5}">
                      <a16:colId xmlns:a16="http://schemas.microsoft.com/office/drawing/2014/main" xmlns="" val="67155911"/>
                    </a:ext>
                  </a:extLst>
                </a:gridCol>
              </a:tblGrid>
              <a:tr h="324000">
                <a:tc gridSpan="4">
                  <a:txBody>
                    <a:bodyPr/>
                    <a:lstStyle/>
                    <a:p>
                      <a:pPr rtl="0" fontAlgn="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เกณฑ์การประเมิน </a:t>
                      </a:r>
                      <a:endParaRPr lang="th-TH" sz="1600" b="1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4763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  <a:prstDash val="solid"/>
                    </a:lnR>
                    <a:lnT w="4763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เกณฑ์การประเมิน</a:t>
                      </a:r>
                      <a:endParaRPr lang="th-TH" sz="1800" b="1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4763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3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4763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8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4069275333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 rtl="0" fontAlgn="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500" b="1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กลุ่ม</a:t>
                      </a:r>
                    </a:p>
                  </a:txBody>
                  <a:tcPr marL="61913" marR="61913" marT="23813" marB="23813" anchor="ctr">
                    <a:lnL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5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  <a:endParaRPr lang="th-TH" sz="15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 anchor="ctr">
                    <a:lnL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1EFD8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5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เป้าหมายมาตรฐาน (75)</a:t>
                      </a:r>
                      <a:endParaRPr lang="th-TH" sz="15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 anchor="ctr">
                    <a:lnL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E0B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5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  <a:endParaRPr lang="th-TH" sz="15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 anchor="ctr">
                    <a:lnL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8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8D08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5677869"/>
                  </a:ext>
                </a:extLst>
              </a:tr>
              <a:tr h="485709"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500" b="1" dirty="0">
                          <a:solidFill>
                            <a:srgbClr val="0000FF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กลุ่มที่ </a:t>
                      </a:r>
                      <a:r>
                        <a:rPr lang="th-TH" sz="1500" b="1" dirty="0" smtClean="0">
                          <a:solidFill>
                            <a:srgbClr val="0000FF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 </a:t>
                      </a:r>
                      <a:br>
                        <a:rPr lang="th-TH" sz="1500" b="1" dirty="0" smtClean="0">
                          <a:solidFill>
                            <a:srgbClr val="0000FF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500" b="0" dirty="0" smtClean="0">
                          <a:solidFill>
                            <a:srgbClr val="0000FF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ผลการดำเนินงาน ปี 2568  </a:t>
                      </a:r>
                      <a:r>
                        <a:rPr lang="en-US" sz="1500" b="0" dirty="0" smtClean="0">
                          <a:solidFill>
                            <a:srgbClr val="0000FF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:  </a:t>
                      </a:r>
                      <a:r>
                        <a:rPr lang="th-TH" sz="1500" b="0" dirty="0" smtClean="0">
                          <a:solidFill>
                            <a:srgbClr val="0000FF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80.00 - 89.99 คะแนน</a:t>
                      </a:r>
                      <a:endParaRPr lang="th-TH" sz="1500" b="0" dirty="0">
                        <a:solidFill>
                          <a:srgbClr val="0000FF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 anchor="ctr">
                    <a:lnL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500" dirty="0" smtClean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80 คะแนน</a:t>
                      </a:r>
                      <a:endParaRPr lang="th-TH" sz="15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 anchor="ctr">
                    <a:lnL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500" dirty="0" smtClean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85 คะแนน</a:t>
                      </a:r>
                      <a:endParaRPr lang="th-TH" sz="15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 anchor="ctr">
                    <a:lnL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500" dirty="0" smtClean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90 คะแนน</a:t>
                      </a:r>
                      <a:endParaRPr lang="th-TH" sz="15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 anchor="ctr">
                    <a:lnL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8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090494779"/>
                  </a:ext>
                </a:extLst>
              </a:tr>
            </a:tbl>
          </a:graphicData>
        </a:graphic>
      </p:graphicFrame>
      <p:sp>
        <p:nvSpPr>
          <p:cNvPr id="18" name="Rectangle 23">
            <a:extLst>
              <a:ext uri="{FF2B5EF4-FFF2-40B4-BE49-F238E27FC236}">
                <a16:creationId xmlns:a16="http://schemas.microsoft.com/office/drawing/2014/main" xmlns="" id="{029611B5-77CA-654F-CB4D-D1E4DB7237F0}"/>
              </a:ext>
            </a:extLst>
          </p:cNvPr>
          <p:cNvSpPr/>
          <p:nvPr/>
        </p:nvSpPr>
        <p:spPr>
          <a:xfrm>
            <a:off x="169438" y="3122573"/>
            <a:ext cx="3433048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เป้าหมาย ปี </a:t>
            </a:r>
            <a:r>
              <a:rPr kumimoji="0" 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256</a:t>
            </a:r>
            <a:r>
              <a:rPr kumimoji="0" lang="th-TH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9</a:t>
            </a:r>
            <a:r>
              <a:rPr kumimoji="0" 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-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grpSp>
        <p:nvGrpSpPr>
          <p:cNvPr id="23" name="Group 2">
            <a:extLst>
              <a:ext uri="{FF2B5EF4-FFF2-40B4-BE49-F238E27FC236}">
                <a16:creationId xmlns:a16="http://schemas.microsoft.com/office/drawing/2014/main" xmlns="" id="{182B0335-E3C2-9B14-F2D1-57D3B5F4BC0C}"/>
              </a:ext>
            </a:extLst>
          </p:cNvPr>
          <p:cNvGrpSpPr/>
          <p:nvPr/>
        </p:nvGrpSpPr>
        <p:grpSpPr>
          <a:xfrm>
            <a:off x="10606072" y="249331"/>
            <a:ext cx="778895" cy="693949"/>
            <a:chOff x="2247438" y="2036013"/>
            <a:chExt cx="461190" cy="370085"/>
          </a:xfrm>
        </p:grpSpPr>
        <p:pic>
          <p:nvPicPr>
            <p:cNvPr id="24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xmlns="" id="{109A884E-C9F7-9C3A-B2A6-5187DE5A97A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2252787" y="2036013"/>
              <a:ext cx="420687" cy="3700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xmlns="" id="{09711265-685A-4F06-1AEB-4011B0976BA6}"/>
                </a:ext>
              </a:extLst>
            </p:cNvPr>
            <p:cNvSpPr txBox="1"/>
            <p:nvPr/>
          </p:nvSpPr>
          <p:spPr>
            <a:xfrm>
              <a:off x="2247438" y="2125096"/>
              <a:ext cx="461190" cy="2362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น้ำหนัก</a:t>
              </a:r>
              <a:r>
                <a:rPr kumimoji="0" 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/>
              </a:r>
              <a:br>
                <a:rPr kumimoji="0" 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</a:br>
              <a:r>
                <a:rPr kumimoji="0" 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5 </a:t>
              </a:r>
              <a:endParaRPr kumimoji="0" lang="en-GB" sz="1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</p:grpSp>
      <p:grpSp>
        <p:nvGrpSpPr>
          <p:cNvPr id="20" name="Group 2">
            <a:extLst>
              <a:ext uri="{FF2B5EF4-FFF2-40B4-BE49-F238E27FC236}">
                <a16:creationId xmlns:a16="http://schemas.microsoft.com/office/drawing/2014/main" xmlns="" id="{628BA15D-07A4-1F91-EA91-D9810C51ED4F}"/>
              </a:ext>
            </a:extLst>
          </p:cNvPr>
          <p:cNvGrpSpPr/>
          <p:nvPr/>
        </p:nvGrpSpPr>
        <p:grpSpPr>
          <a:xfrm>
            <a:off x="9437868" y="470599"/>
            <a:ext cx="724349" cy="427588"/>
            <a:chOff x="1562731" y="1899324"/>
            <a:chExt cx="545361" cy="289957"/>
          </a:xfrm>
        </p:grpSpPr>
        <p:pic>
          <p:nvPicPr>
            <p:cNvPr id="21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xmlns="" id="{FF03767F-7445-A90F-1B33-57F09403A0B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1642423" y="1899324"/>
              <a:ext cx="380474" cy="28995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xmlns="" id="{8B8ADE9A-880E-85BD-5037-8B7D41FE6266}"/>
                </a:ext>
              </a:extLst>
            </p:cNvPr>
            <p:cNvSpPr txBox="1"/>
            <p:nvPr/>
          </p:nvSpPr>
          <p:spPr>
            <a:xfrm>
              <a:off x="1562731" y="1968958"/>
              <a:ext cx="545361" cy="1662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ต่อเนื่อง</a:t>
              </a: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 </a:t>
              </a:r>
              <a:endPara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</p:grpSp>
      <p:sp>
        <p:nvSpPr>
          <p:cNvPr id="26" name="Google Shape;253;p8">
            <a:extLst>
              <a:ext uri="{FF2B5EF4-FFF2-40B4-BE49-F238E27FC236}">
                <a16:creationId xmlns:a16="http://schemas.microsoft.com/office/drawing/2014/main" xmlns="" id="{DF015813-D467-7DB1-426B-EE416DFA9721}"/>
              </a:ext>
            </a:extLst>
          </p:cNvPr>
          <p:cNvSpPr/>
          <p:nvPr/>
        </p:nvSpPr>
        <p:spPr>
          <a:xfrm>
            <a:off x="-1291" y="6593353"/>
            <a:ext cx="9973340" cy="26464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Tx/>
              <a:buNone/>
              <a:tabLst>
                <a:tab pos="631825" algn="l"/>
              </a:tabLst>
              <a:defRPr/>
            </a:pPr>
            <a:endParaRPr kumimoji="0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Sarabun"/>
              <a:cs typeface="TH SarabunPSK" panose="020B0500040200020003" pitchFamily="34" charset="-34"/>
              <a:sym typeface="Sarabun"/>
            </a:endParaRPr>
          </a:p>
        </p:txBody>
      </p:sp>
      <p:sp>
        <p:nvSpPr>
          <p:cNvPr id="27" name="Rectangle 2">
            <a:extLst>
              <a:ext uri="{FF2B5EF4-FFF2-40B4-BE49-F238E27FC236}">
                <a16:creationId xmlns:a16="http://schemas.microsoft.com/office/drawing/2014/main" xmlns="" id="{FF003882-94B2-B5F3-9687-D12DD5843D80}"/>
              </a:ext>
            </a:extLst>
          </p:cNvPr>
          <p:cNvSpPr/>
          <p:nvPr/>
        </p:nvSpPr>
        <p:spPr>
          <a:xfrm>
            <a:off x="470604" y="6583751"/>
            <a:ext cx="4298868" cy="2646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ผู้รับผิดชอบการรายงานผล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สำนักงานพัฒนา</a:t>
            </a:r>
            <a:r>
              <a:rPr kumimoji="0" lang="th-TH" sz="1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รัฐบาลดิจิทัล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(องค์การมหาชน) (</a:t>
            </a:r>
            <a:r>
              <a:rPr kumimoji="0" lang="th-TH" sz="1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สพร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.)</a:t>
            </a:r>
          </a:p>
        </p:txBody>
      </p:sp>
      <p:sp>
        <p:nvSpPr>
          <p:cNvPr id="28" name="Rectangle 14">
            <a:extLst>
              <a:ext uri="{FF2B5EF4-FFF2-40B4-BE49-F238E27FC236}">
                <a16:creationId xmlns:a16="http://schemas.microsoft.com/office/drawing/2014/main" xmlns="" id="{321488CB-A657-389B-34C1-9ADC4CC4C2F7}"/>
              </a:ext>
            </a:extLst>
          </p:cNvPr>
          <p:cNvSpPr/>
          <p:nvPr/>
        </p:nvSpPr>
        <p:spPr>
          <a:xfrm>
            <a:off x="4793221" y="6595920"/>
            <a:ext cx="3918206" cy="2754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ช่วงเวลารายงานผล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เดือน ต.ค. ของทุกปี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graphicFrame>
        <p:nvGraphicFramePr>
          <p:cNvPr id="2" name="ตาราง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9870530"/>
              </p:ext>
            </p:extLst>
          </p:nvPr>
        </p:nvGraphicFramePr>
        <p:xfrm>
          <a:off x="171965" y="3439441"/>
          <a:ext cx="8127999" cy="1044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38909"/>
                <a:gridCol w="738909"/>
                <a:gridCol w="738909"/>
                <a:gridCol w="738909"/>
                <a:gridCol w="738909"/>
                <a:gridCol w="738909"/>
                <a:gridCol w="738909"/>
                <a:gridCol w="738909"/>
                <a:gridCol w="738909"/>
                <a:gridCol w="738909"/>
                <a:gridCol w="738909"/>
              </a:tblGrid>
              <a:tr h="348000">
                <a:tc gridSpan="6">
                  <a:txBody>
                    <a:bodyPr/>
                    <a:lstStyle/>
                    <a:p>
                      <a:pPr algn="ctr"/>
                      <a:r>
                        <a:rPr lang="th-TH" sz="1600" dirty="0" smtClean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ข้อมูลพื้นฐาน</a:t>
                      </a:r>
                      <a:r>
                        <a:rPr lang="th-TH" sz="1600" baseline="0" dirty="0" smtClean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(</a:t>
                      </a:r>
                      <a:r>
                        <a:rPr lang="en-US" sz="1600" baseline="0" dirty="0" smtClean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Baseline)</a:t>
                      </a:r>
                      <a:endParaRPr lang="th-TH" sz="1500" dirty="0">
                        <a:solidFill>
                          <a:schemeClr val="bg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th-TH" sz="15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 sz="15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 sz="15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 sz="15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 sz="15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algn="ctr"/>
                      <a:r>
                        <a:rPr lang="th-TH" sz="1600" dirty="0" smtClean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ค่าเป้าหมาย</a:t>
                      </a:r>
                      <a:r>
                        <a:rPr lang="th-TH" sz="1600" baseline="0" dirty="0" smtClean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600" baseline="0" dirty="0" smtClean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 – 2570 (</a:t>
                      </a:r>
                      <a:r>
                        <a:rPr lang="th-TH" sz="1600" baseline="0" dirty="0" smtClean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ถ้ามี)</a:t>
                      </a:r>
                      <a:endParaRPr lang="th-TH" sz="1500" dirty="0">
                        <a:solidFill>
                          <a:schemeClr val="bg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th-TH" sz="15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 sz="15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 sz="15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 sz="15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</a:tr>
              <a:tr h="3480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5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5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5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5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5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2567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500" dirty="0" smtClean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2568</a:t>
                      </a:r>
                      <a:endParaRPr lang="th-TH" sz="1500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5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5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5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5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5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2570</a:t>
                      </a:r>
                    </a:p>
                  </a:txBody>
                  <a:tcPr/>
                </a:tc>
              </a:tr>
              <a:tr h="348000">
                <a:tc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en-US" sz="15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en-US" sz="15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49.14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5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73.75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5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70.68</a:t>
                      </a:r>
                      <a:endParaRPr kumimoji="0" lang="th-TH" sz="15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th-TH" sz="15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81.67</a:t>
                      </a:r>
                      <a:endParaRPr lang="en-US" sz="15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dirty="0" smtClean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87.62</a:t>
                      </a:r>
                      <a:endParaRPr lang="th-TH" sz="1500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en-US" sz="15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en-US" sz="15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5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75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5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78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5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80</a:t>
                      </a:r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5328305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5">
            <a:extLst>
              <a:ext uri="{FF2B5EF4-FFF2-40B4-BE49-F238E27FC236}">
                <a16:creationId xmlns:a16="http://schemas.microsoft.com/office/drawing/2014/main" xmlns="" id="{99731E13-D5F2-41FB-ABFE-F220E9B05DDC}"/>
              </a:ext>
            </a:extLst>
          </p:cNvPr>
          <p:cNvSpPr/>
          <p:nvPr/>
        </p:nvSpPr>
        <p:spPr>
          <a:xfrm>
            <a:off x="9976513" y="6400800"/>
            <a:ext cx="2229133" cy="47084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Slide Number Placeholder 3">
            <a:extLst>
              <a:ext uri="{FF2B5EF4-FFF2-40B4-BE49-F238E27FC236}">
                <a16:creationId xmlns:a16="http://schemas.microsoft.com/office/drawing/2014/main" xmlns="" id="{C1B01A38-B6E7-45FC-9057-770802D96A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709070" y="6481000"/>
            <a:ext cx="483277" cy="36512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787E290-76B0-4EA1-9FB1-BF333C18EEE2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H SarabunPSK" pitchFamily="34" charset="-34"/>
                <a:cs typeface="TH SarabunPSK" pitchFamily="34" charset="-34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" name="Rectangle 17">
            <a:extLst>
              <a:ext uri="{FF2B5EF4-FFF2-40B4-BE49-F238E27FC236}">
                <a16:creationId xmlns:a16="http://schemas.microsoft.com/office/drawing/2014/main" xmlns="" id="{3D1F4C26-C507-4A4F-C43B-FC6BCDB5565F}"/>
              </a:ext>
            </a:extLst>
          </p:cNvPr>
          <p:cNvSpPr/>
          <p:nvPr/>
        </p:nvSpPr>
        <p:spPr>
          <a:xfrm>
            <a:off x="-11874" y="-8326"/>
            <a:ext cx="12215748" cy="582274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TextBox 20">
            <a:extLst>
              <a:ext uri="{FF2B5EF4-FFF2-40B4-BE49-F238E27FC236}">
                <a16:creationId xmlns:a16="http://schemas.microsoft.com/office/drawing/2014/main" xmlns="" id="{984C96A1-7780-70BB-CE3F-087501A0FC25}"/>
              </a:ext>
            </a:extLst>
          </p:cNvPr>
          <p:cNvSpPr txBox="1"/>
          <p:nvPr/>
        </p:nvSpPr>
        <p:spPr>
          <a:xfrm>
            <a:off x="-7692" y="27162"/>
            <a:ext cx="7211931" cy="5592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ตัวชี้วัด กรมหม่อนไหม</a:t>
            </a:r>
          </a:p>
          <a:p>
            <a:pPr lvl="0">
              <a:lnSpc>
                <a:spcPts val="1800"/>
              </a:lnSpc>
              <a:defRPr/>
            </a:pPr>
            <a:r>
              <a:rPr lang="th-TH" b="1" dirty="0">
                <a:solidFill>
                  <a:prstClr val="white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ตามมาตรการปรับปรุงประสิทธิภาพในการปฏิบัติราชการ ประจำปีงบประมาณ พ.ศ. </a:t>
            </a:r>
            <a:r>
              <a:rPr lang="en-US" b="1" dirty="0">
                <a:solidFill>
                  <a:prstClr val="white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2569 – 2570</a:t>
            </a:r>
            <a:endParaRPr kumimoji="0" lang="th-TH" sz="1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</p:txBody>
      </p:sp>
      <p:sp>
        <p:nvSpPr>
          <p:cNvPr id="8" name="Rectangle 260">
            <a:extLst>
              <a:ext uri="{FF2B5EF4-FFF2-40B4-BE49-F238E27FC236}">
                <a16:creationId xmlns:a16="http://schemas.microsoft.com/office/drawing/2014/main" xmlns="" id="{9ABDD5E9-9EBD-7374-4C31-979E5B51FDCA}"/>
              </a:ext>
            </a:extLst>
          </p:cNvPr>
          <p:cNvSpPr/>
          <p:nvPr/>
        </p:nvSpPr>
        <p:spPr>
          <a:xfrm>
            <a:off x="406493" y="986487"/>
            <a:ext cx="11551962" cy="2111347"/>
          </a:xfrm>
          <a:prstGeom prst="rect">
            <a:avLst/>
          </a:prstGeom>
          <a:ln w="6350">
            <a:noFill/>
          </a:ln>
        </p:spPr>
        <p:txBody>
          <a:bodyPr wrap="square">
            <a:spAutoFit/>
          </a:bodyPr>
          <a:lstStyle/>
          <a:p>
            <a:pPr marL="804863" marR="0" lvl="0" indent="-804863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คำอธิบาย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	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  <a:p>
            <a:pPr marL="144000" marR="0" lvl="0" indent="-1440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  <a:tabLst/>
              <a:defRPr/>
            </a:pPr>
            <a:r>
              <a:rPr kumimoji="0" lang="th-TH" sz="1600" b="0" i="0" u="none" strike="noStrike" kern="1200" cap="none" normalizeH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ารประเมินความพึงพอใจใช้ข้อมูลจากผลการประเมินคุณธรรมและความโปร่งใสในการดำเนินงานของหน่วยงานภาครัฐ (</a:t>
            </a:r>
            <a:r>
              <a:rPr kumimoji="0" lang="en-US" sz="1600" b="0" i="0" u="none" strike="noStrike" kern="1200" cap="none" normalizeH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Integrity and Transparency </a:t>
            </a:r>
            <a:r>
              <a:rPr kumimoji="0" lang="en-US" sz="1600" b="0" i="0" u="none" strike="noStrike" kern="1200" cap="none" normalizeH="0" noProof="0" dirty="0" smtClean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Assessment : </a:t>
            </a:r>
            <a:r>
              <a:rPr kumimoji="0" lang="en-US" sz="1600" b="0" i="0" u="none" strike="noStrike" kern="1200" cap="none" normalizeH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ITA)</a:t>
            </a:r>
            <a:r>
              <a:rPr kumimoji="0" lang="en-US" sz="1600" b="0" i="0" u="none" strike="noStrike" kern="1200" cap="none" normalizeH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600" b="0" i="0" u="none" strike="noStrike" kern="1200" cap="none" normalizeH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ในแบบวัดการรับรู้ของผู้มีส่วนได้ส่วนเสีย</a:t>
            </a:r>
            <a:br>
              <a:rPr kumimoji="0" lang="th-TH" sz="1600" b="0" i="0" u="none" strike="noStrike" kern="1200" cap="none" normalizeH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</a:br>
            <a:r>
              <a:rPr kumimoji="0" lang="th-TH" sz="1600" b="0" i="0" u="none" strike="noStrike" kern="0" cap="none" normalizeH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จากภายนอก (</a:t>
            </a:r>
            <a:r>
              <a:rPr kumimoji="0" lang="en-US" sz="1600" b="0" i="0" u="none" strike="noStrike" kern="0" cap="none" normalizeH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External Integrity and Transparency </a:t>
            </a:r>
            <a:r>
              <a:rPr kumimoji="0" lang="en-US" sz="1600" b="0" i="0" u="none" strike="noStrike" kern="0" cap="none" normalizeH="0" noProof="0" dirty="0" smtClean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Assessment : </a:t>
            </a:r>
            <a:r>
              <a:rPr kumimoji="0" lang="en-US" sz="1600" b="0" i="0" u="none" strike="noStrike" kern="0" cap="none" normalizeH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EIT)</a:t>
            </a:r>
            <a:r>
              <a:rPr kumimoji="0" lang="th-TH" sz="1600" b="0" i="0" u="none" strike="noStrike" kern="0" cap="none" normalizeH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โดยการเก็บรวบรวมข้อมูลผู้มีส่วนได้ส่วนเสีย</a:t>
            </a:r>
            <a:r>
              <a:rPr kumimoji="0" lang="th-TH" sz="1600" b="0" i="0" u="none" strike="noStrike" kern="0" cap="none" normalizeH="0" noProof="0" dirty="0" smtClean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ภายนอก จะมีการจำแนกออกเป็น 2 ส่วน คือ ส่วน</a:t>
            </a:r>
            <a:r>
              <a:rPr kumimoji="0" lang="th-TH" sz="1600" b="0" i="0" u="none" strike="noStrike" kern="0" cap="none" normalizeH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ที่ 1 ผู้รับบริการหรือติดต่อ</a:t>
            </a:r>
            <a:r>
              <a:rPr kumimoji="0" lang="th-TH" sz="1600" b="0" i="0" u="none" strike="noStrike" kern="0" cap="none" normalizeH="0" noProof="0" dirty="0" smtClean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ราชการ</a:t>
            </a:r>
            <a:br>
              <a:rPr kumimoji="0" lang="th-TH" sz="1600" b="0" i="0" u="none" strike="noStrike" kern="0" cap="none" normalizeH="0" noProof="0" dirty="0" smtClean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</a:br>
            <a:r>
              <a:rPr kumimoji="0" lang="th-TH" sz="1600" b="0" i="0" u="none" strike="noStrike" kern="0" cap="none" normalizeH="0" noProof="0" dirty="0" smtClean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เข้า</a:t>
            </a:r>
            <a:r>
              <a:rPr kumimoji="0" lang="th-TH" sz="1600" b="0" i="0" u="none" strike="noStrike" kern="0" cap="none" normalizeH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ตอบด้วยตนเอง </a:t>
            </a:r>
            <a:r>
              <a:rPr kumimoji="0" lang="en-US" sz="1600" b="0" i="0" u="none" strike="noStrike" kern="0" cap="none" normalizeH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(EIT Public) </a:t>
            </a:r>
            <a:r>
              <a:rPr kumimoji="0" lang="th-TH" sz="1600" b="0" i="0" u="none" strike="noStrike" kern="0" cap="none" normalizeH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และ</a:t>
            </a:r>
            <a:r>
              <a:rPr kumimoji="0" lang="en-US" sz="1600" b="0" i="0" u="none" strike="noStrike" kern="0" cap="none" normalizeH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600" b="0" i="0" u="none" strike="noStrike" kern="0" cap="none" normalizeH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ส่วนที่ </a:t>
            </a:r>
            <a:r>
              <a:rPr kumimoji="0" lang="en-US" sz="1600" b="0" i="0" u="none" strike="noStrike" kern="0" cap="none" normalizeH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</a:t>
            </a:r>
            <a:r>
              <a:rPr kumimoji="0" lang="th-TH" sz="1600" b="0" i="0" u="none" strike="noStrike" kern="0" cap="none" normalizeH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สำนักงาน ป.ป.ช. จัดเก็บข้อมูล </a:t>
            </a:r>
            <a:r>
              <a:rPr kumimoji="0" lang="en-US" sz="1600" b="0" i="0" u="none" strike="noStrike" kern="0" cap="none" normalizeH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(EIT Survey</a:t>
            </a:r>
            <a:r>
              <a:rPr kumimoji="0" lang="en-US" sz="1600" b="0" i="0" u="none" strike="noStrike" kern="1200" cap="none" spc="0" normalizeH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) </a:t>
            </a:r>
          </a:p>
          <a:p>
            <a:pPr marL="144000" marR="0" lvl="0" indent="-1440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  <a:tabLst/>
              <a:defRPr/>
            </a:pP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วิธีการรวบรวมข้อมูลแบบวัด </a:t>
            </a:r>
            <a:r>
              <a:rPr kumimoji="0" lang="en-US" sz="1600" b="0" i="0" u="none" strike="noStrike" kern="1200" cap="none" spc="-2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EIT Survey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เป็นการเก็บรวบรวมข้อมูล</a:t>
            </a:r>
            <a:r>
              <a:rPr kumimoji="0" lang="th-TH" sz="1600" b="0" i="0" u="none" strike="noStrike" kern="1200" cap="none" spc="-2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ส่วนที่ </a:t>
            </a:r>
            <a:r>
              <a:rPr kumimoji="0" lang="en-US" sz="1600" b="0" i="0" u="none" strike="noStrike" kern="1200" cap="none" spc="-2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  </a:t>
            </a:r>
            <a:r>
              <a:rPr kumimoji="0" lang="th-TH" sz="1600" b="0" i="0" u="none" strike="noStrike" kern="1200" cap="none" spc="-2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โดย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สำนักงาน ป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.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ป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.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ช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. 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จะเป็นผู้วิเคราะห์กลุ่มเป้าหมาย คัดเลือก และจัดเก็บข้อมูลจากผู้มีส่วนได้ส่วนเสียภายนอก โดยมีกลุ่มตัวอย่าง</a:t>
            </a:r>
            <a:br>
              <a:rPr kumimoji="0" lang="th-TH" sz="16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</a:b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ที่ใช้ในการจัดเก็บข้อมูลส่วนที่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 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จำนวนร้อยละ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20 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ของจำนวนกลุ่มตัวอย่างของส่วนที่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1 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แต่จะต้องมีจำนวนไม่น้อยกว่า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20 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คน หรือตามที่สำนักงาน ป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.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ป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.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ช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.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กำหนด</a:t>
            </a:r>
          </a:p>
          <a:p>
            <a:pPr marL="144000" marR="0" lvl="0" indent="-1440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  <a:tabLst/>
              <a:defRPr/>
            </a:pP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ผู้มีส่วนได้ส่วนเสียภายนอก หมายถึง บุคคล นิติบุคคล บริษัทเอกชน หรือหน่วยงานของรัฐอื่นที่เคยมารับบริการหรือมาติดต่อตามภารกิจของหน่วยงาน</a:t>
            </a:r>
            <a:r>
              <a:rPr kumimoji="0" lang="th-TH" sz="16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ภาครัฐ รวม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ไปถึงพนักงานจ้างเหมา</a:t>
            </a:r>
            <a:r>
              <a:rPr kumimoji="0" lang="th-TH" sz="16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บริการ ใน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รอบปีงบประมาณ พ.ศ. </a:t>
            </a:r>
            <a:r>
              <a:rPr kumimoji="0" lang="th-TH" sz="16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256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9</a:t>
            </a:r>
            <a:r>
              <a:rPr kumimoji="0" lang="th-TH" sz="16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นอกจากนี้ ยังหมาย</a:t>
            </a:r>
            <a:r>
              <a:rPr kumimoji="0" lang="th-TH" sz="16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รวมถึง ผู้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มีส่วนได้ส่วนเสียสำคัญหรือผู้มีส่วนได้ส่วนเสียทางใดทางหนึ่งหรือได้รับผลกระทบจากการกำหนดนโยบาย การปฏิบัติหน้าที่หรือการดำเนินงานตามภารกิจของหน่วยงาน</a:t>
            </a:r>
          </a:p>
          <a:p>
            <a:pPr marL="144000" marR="0" lvl="0" indent="-1440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  <a:tabLst/>
              <a:defRPr/>
            </a:pP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วิธีการวัด ใช้ผลคะแนน 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EIT Survey 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ของ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สำนักงาน ป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.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ป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.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ช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.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</a:p>
        </p:txBody>
      </p:sp>
      <p:sp>
        <p:nvSpPr>
          <p:cNvPr id="10" name="Google Shape;259;p8">
            <a:extLst>
              <a:ext uri="{FF2B5EF4-FFF2-40B4-BE49-F238E27FC236}">
                <a16:creationId xmlns:a16="http://schemas.microsoft.com/office/drawing/2014/main" xmlns="" id="{A1EED850-2F63-56A9-6026-968AC83B8F40}"/>
              </a:ext>
            </a:extLst>
          </p:cNvPr>
          <p:cNvSpPr/>
          <p:nvPr/>
        </p:nvSpPr>
        <p:spPr>
          <a:xfrm>
            <a:off x="135550" y="661841"/>
            <a:ext cx="8563720" cy="3385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989013" lvl="0" indent="-989013">
              <a:lnSpc>
                <a:spcPct val="80000"/>
              </a:lnSpc>
              <a:buClr>
                <a:srgbClr val="000000"/>
              </a:buClr>
              <a:buSzPts val="2400"/>
              <a:defRPr/>
            </a:pPr>
            <a:r>
              <a:rPr kumimoji="0" lang="th-TH" sz="2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ตัวชี้วัด </a:t>
            </a:r>
            <a:r>
              <a:rPr kumimoji="0" lang="en-US" sz="2000" b="1" i="0" u="none" strike="noStrike" kern="0" cap="none" spc="0" normalizeH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</a:t>
            </a: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  <a:r>
              <a:rPr lang="en-US" sz="2000" b="1" kern="0" dirty="0" smtClean="0">
                <a:solidFill>
                  <a:srgbClr val="000000"/>
                </a:solidFill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11</a:t>
            </a:r>
            <a:r>
              <a:rPr lang="th-TH" sz="2000" b="1" kern="0" dirty="0" smtClean="0">
                <a:solidFill>
                  <a:srgbClr val="000000"/>
                </a:solidFill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. </a:t>
            </a:r>
            <a:r>
              <a:rPr kumimoji="0" lang="th-TH" sz="20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คะแนน </a:t>
            </a: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  <a:sym typeface="Sarabun"/>
              </a:rPr>
              <a:t>EIT </a:t>
            </a:r>
            <a:r>
              <a:rPr kumimoji="0" lang="en-US" sz="2000" b="1" i="0" u="none" strike="noStrike" kern="1200" cap="none" spc="-3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Survey</a:t>
            </a:r>
            <a:r>
              <a:rPr kumimoji="0" lang="th-TH" sz="20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</a:p>
        </p:txBody>
      </p:sp>
      <p:sp>
        <p:nvSpPr>
          <p:cNvPr id="15" name="Rectangle 8">
            <a:extLst>
              <a:ext uri="{FF2B5EF4-FFF2-40B4-BE49-F238E27FC236}">
                <a16:creationId xmlns:a16="http://schemas.microsoft.com/office/drawing/2014/main" xmlns="" id="{05A6E45A-AACB-85DB-6918-B5ADA3D7704F}"/>
              </a:ext>
            </a:extLst>
          </p:cNvPr>
          <p:cNvSpPr/>
          <p:nvPr/>
        </p:nvSpPr>
        <p:spPr>
          <a:xfrm>
            <a:off x="394618" y="3126015"/>
            <a:ext cx="3433048" cy="259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เป้าหมาย ประจำปีงบประมาณ พ.ศ. 2569  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graphicFrame>
        <p:nvGraphicFramePr>
          <p:cNvPr id="16" name="Table 12">
            <a:extLst>
              <a:ext uri="{FF2B5EF4-FFF2-40B4-BE49-F238E27FC236}">
                <a16:creationId xmlns:a16="http://schemas.microsoft.com/office/drawing/2014/main" xmlns="" id="{4796272B-8FC9-421B-552A-7D4667D39EA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14703176"/>
              </p:ext>
            </p:extLst>
          </p:nvPr>
        </p:nvGraphicFramePr>
        <p:xfrm>
          <a:off x="577457" y="3452886"/>
          <a:ext cx="9360000" cy="976475"/>
        </p:xfrm>
        <a:graphic>
          <a:graphicData uri="http://schemas.openxmlformats.org/drawingml/2006/table">
            <a:tbl>
              <a:tblPr firstRow="1" bandRow="1"/>
              <a:tblGrid>
                <a:gridCol w="936000">
                  <a:extLst>
                    <a:ext uri="{9D8B030D-6E8A-4147-A177-3AD203B41FA5}">
                      <a16:colId xmlns:a16="http://schemas.microsoft.com/office/drawing/2014/main" xmlns="" val="51523606"/>
                    </a:ext>
                  </a:extLst>
                </a:gridCol>
                <a:gridCol w="936000">
                  <a:extLst>
                    <a:ext uri="{9D8B030D-6E8A-4147-A177-3AD203B41FA5}">
                      <a16:colId xmlns:a16="http://schemas.microsoft.com/office/drawing/2014/main" xmlns="" val="2644754066"/>
                    </a:ext>
                  </a:extLst>
                </a:gridCol>
                <a:gridCol w="936000">
                  <a:extLst>
                    <a:ext uri="{9D8B030D-6E8A-4147-A177-3AD203B41FA5}">
                      <a16:colId xmlns:a16="http://schemas.microsoft.com/office/drawing/2014/main" xmlns="" val="1595627643"/>
                    </a:ext>
                  </a:extLst>
                </a:gridCol>
                <a:gridCol w="936000">
                  <a:extLst>
                    <a:ext uri="{9D8B030D-6E8A-4147-A177-3AD203B41FA5}">
                      <a16:colId xmlns:a16="http://schemas.microsoft.com/office/drawing/2014/main" xmlns="" val="2659447798"/>
                    </a:ext>
                  </a:extLst>
                </a:gridCol>
                <a:gridCol w="936000">
                  <a:extLst>
                    <a:ext uri="{9D8B030D-6E8A-4147-A177-3AD203B41FA5}">
                      <a16:colId xmlns:a16="http://schemas.microsoft.com/office/drawing/2014/main" xmlns="" val="3079781069"/>
                    </a:ext>
                  </a:extLst>
                </a:gridCol>
                <a:gridCol w="936000">
                  <a:extLst>
                    <a:ext uri="{9D8B030D-6E8A-4147-A177-3AD203B41FA5}">
                      <a16:colId xmlns:a16="http://schemas.microsoft.com/office/drawing/2014/main" xmlns="" val="3602311173"/>
                    </a:ext>
                  </a:extLst>
                </a:gridCol>
                <a:gridCol w="936000">
                  <a:extLst>
                    <a:ext uri="{9D8B030D-6E8A-4147-A177-3AD203B41FA5}">
                      <a16:colId xmlns:a16="http://schemas.microsoft.com/office/drawing/2014/main" xmlns="" val="3714185839"/>
                    </a:ext>
                  </a:extLst>
                </a:gridCol>
                <a:gridCol w="936000">
                  <a:extLst>
                    <a:ext uri="{9D8B030D-6E8A-4147-A177-3AD203B41FA5}">
                      <a16:colId xmlns:a16="http://schemas.microsoft.com/office/drawing/2014/main" xmlns="" val="1510311638"/>
                    </a:ext>
                  </a:extLst>
                </a:gridCol>
                <a:gridCol w="936000">
                  <a:extLst>
                    <a:ext uri="{9D8B030D-6E8A-4147-A177-3AD203B41FA5}">
                      <a16:colId xmlns:a16="http://schemas.microsoft.com/office/drawing/2014/main" xmlns="" val="3878331073"/>
                    </a:ext>
                  </a:extLst>
                </a:gridCol>
                <a:gridCol w="936000">
                  <a:extLst>
                    <a:ext uri="{9D8B030D-6E8A-4147-A177-3AD203B41FA5}">
                      <a16:colId xmlns:a16="http://schemas.microsoft.com/office/drawing/2014/main" xmlns="" val="2065998880"/>
                    </a:ext>
                  </a:extLst>
                </a:gridCol>
              </a:tblGrid>
              <a:tr h="0">
                <a:tc gridSpan="5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ข้อมูลพื้นฐาน</a:t>
                      </a:r>
                      <a:r>
                        <a:rPr lang="th-TH" sz="16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(</a:t>
                      </a:r>
                      <a:r>
                        <a:rPr lang="en-US" sz="16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Baseline)</a:t>
                      </a:r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5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th-TH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ค่าเป้าหมาย</a:t>
                      </a:r>
                      <a:r>
                        <a:rPr lang="th-TH" sz="160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60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 – 2570 (</a:t>
                      </a:r>
                      <a:r>
                        <a:rPr lang="th-TH" sz="160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ถ้ามี)</a:t>
                      </a:r>
                      <a:endParaRPr lang="en-US" sz="1600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321399034"/>
                  </a:ext>
                </a:extLst>
              </a:tr>
              <a:tr h="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 dirty="0" smtClean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</a:t>
                      </a:r>
                      <a:r>
                        <a:rPr lang="th-TH" sz="1600" dirty="0" smtClean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</a:t>
                      </a:r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 dirty="0" smtClean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</a:t>
                      </a:r>
                      <a:r>
                        <a:rPr lang="th-TH" sz="1600" dirty="0" smtClean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</a:t>
                      </a:r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</a:t>
                      </a:r>
                    </a:p>
                  </a:txBody>
                  <a:tcPr anchor="ctr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2567</a:t>
                      </a:r>
                    </a:p>
                  </a:txBody>
                  <a:tcPr anchor="ctr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th-TH" sz="1600" dirty="0" smtClean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2568</a:t>
                      </a:r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</a:t>
                      </a:r>
                    </a:p>
                  </a:txBody>
                  <a:tcPr anchor="ctr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2567</a:t>
                      </a:r>
                    </a:p>
                  </a:txBody>
                  <a:tcPr anchor="ctr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2568</a:t>
                      </a:r>
                    </a:p>
                  </a:txBody>
                  <a:tcPr anchor="ctr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 dirty="0">
                          <a:solidFill>
                            <a:srgbClr val="0000F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2569</a:t>
                      </a:r>
                    </a:p>
                  </a:txBody>
                  <a:tcPr anchor="ctr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2570</a:t>
                      </a:r>
                    </a:p>
                  </a:txBody>
                  <a:tcPr anchor="ctr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>
                        <a:lumMod val="20000"/>
                        <a:lumOff val="8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208994238"/>
                  </a:ext>
                </a:extLst>
              </a:tr>
              <a:tr h="37906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>
                        <a:lnSpc>
                          <a:spcPct val="85000"/>
                        </a:lnSpc>
                      </a:pPr>
                      <a:r>
                        <a:rPr lang="th-TH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</a:t>
                      </a:r>
                      <a:endParaRPr lang="en-US" sz="16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>
                        <a:lnSpc>
                          <a:spcPct val="85000"/>
                        </a:lnSpc>
                      </a:pPr>
                      <a:r>
                        <a:rPr lang="th-TH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</a:t>
                      </a:r>
                      <a:endParaRPr lang="en-US" sz="16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87.92</a:t>
                      </a:r>
                    </a:p>
                  </a:txBody>
                  <a:tcPr anchor="ctr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>
                        <a:lnSpc>
                          <a:spcPct val="85000"/>
                        </a:lnSpc>
                      </a:pPr>
                      <a:r>
                        <a:rPr lang="th-TH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90.33</a:t>
                      </a:r>
                      <a:endParaRPr lang="en-US" sz="16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>
                        <a:lnSpc>
                          <a:spcPct val="85000"/>
                        </a:lnSpc>
                      </a:pPr>
                      <a:r>
                        <a:rPr lang="th-TH" sz="16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85.76</a:t>
                      </a:r>
                      <a:endParaRPr lang="en-US" sz="16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>
                        <a:lnSpc>
                          <a:spcPct val="85000"/>
                        </a:lnSpc>
                      </a:pPr>
                      <a:r>
                        <a:rPr lang="th-TH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</a:t>
                      </a:r>
                      <a:endParaRPr lang="en-US" sz="16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>
                        <a:lnSpc>
                          <a:spcPct val="85000"/>
                        </a:lnSpc>
                      </a:pPr>
                      <a:r>
                        <a:rPr lang="th-TH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</a:t>
                      </a:r>
                      <a:endParaRPr lang="en-US" sz="16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-</a:t>
                      </a:r>
                      <a:endParaRPr kumimoji="0" lang="en-US" sz="1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-</a:t>
                      </a:r>
                      <a:endParaRPr kumimoji="0" lang="en-US" sz="1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-</a:t>
                      </a:r>
                      <a:endParaRPr kumimoji="0" lang="en-US" sz="1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>
                        <a:lumMod val="20000"/>
                        <a:lumOff val="8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169680560"/>
                  </a:ext>
                </a:extLst>
              </a:tr>
            </a:tbl>
          </a:graphicData>
        </a:graphic>
      </p:graphicFrame>
      <p:grpSp>
        <p:nvGrpSpPr>
          <p:cNvPr id="17" name="Group 2">
            <a:extLst>
              <a:ext uri="{FF2B5EF4-FFF2-40B4-BE49-F238E27FC236}">
                <a16:creationId xmlns:a16="http://schemas.microsoft.com/office/drawing/2014/main" xmlns="" id="{182B0335-E3C2-9B14-F2D1-57D3B5F4BC0C}"/>
              </a:ext>
            </a:extLst>
          </p:cNvPr>
          <p:cNvGrpSpPr/>
          <p:nvPr/>
        </p:nvGrpSpPr>
        <p:grpSpPr>
          <a:xfrm>
            <a:off x="10606072" y="249331"/>
            <a:ext cx="778895" cy="693949"/>
            <a:chOff x="2247438" y="2036013"/>
            <a:chExt cx="461190" cy="370085"/>
          </a:xfrm>
        </p:grpSpPr>
        <p:pic>
          <p:nvPicPr>
            <p:cNvPr id="18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xmlns="" id="{109A884E-C9F7-9C3A-B2A6-5187DE5A97A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2252787" y="2036013"/>
              <a:ext cx="420687" cy="3700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xmlns="" id="{09711265-685A-4F06-1AEB-4011B0976BA6}"/>
                </a:ext>
              </a:extLst>
            </p:cNvPr>
            <p:cNvSpPr txBox="1"/>
            <p:nvPr/>
          </p:nvSpPr>
          <p:spPr>
            <a:xfrm>
              <a:off x="2247438" y="2125096"/>
              <a:ext cx="461190" cy="2362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น้ำหนัก</a:t>
              </a:r>
              <a:r>
                <a:rPr kumimoji="0" 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/>
              </a:r>
              <a:br>
                <a:rPr kumimoji="0" 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</a:br>
              <a:r>
                <a:rPr kumimoji="0" lang="en-US" sz="14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10 </a:t>
              </a:r>
              <a:endParaRPr kumimoji="0" lang="en-GB" sz="1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</p:grpSp>
      <p:graphicFrame>
        <p:nvGraphicFramePr>
          <p:cNvPr id="20" name="Table 2">
            <a:extLst>
              <a:ext uri="{FF2B5EF4-FFF2-40B4-BE49-F238E27FC236}">
                <a16:creationId xmlns:a16="http://schemas.microsoft.com/office/drawing/2014/main" xmlns="" id="{99DE4BA3-E715-6D3E-1153-864545B3003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78337657"/>
              </p:ext>
            </p:extLst>
          </p:nvPr>
        </p:nvGraphicFramePr>
        <p:xfrm>
          <a:off x="308756" y="4603368"/>
          <a:ext cx="11582838" cy="1155237"/>
        </p:xfrm>
        <a:graphic>
          <a:graphicData uri="http://schemas.openxmlformats.org/drawingml/2006/table">
            <a:tbl>
              <a:tblPr/>
              <a:tblGrid>
                <a:gridCol w="3158838">
                  <a:extLst>
                    <a:ext uri="{9D8B030D-6E8A-4147-A177-3AD203B41FA5}">
                      <a16:colId xmlns:a16="http://schemas.microsoft.com/office/drawing/2014/main" xmlns="" val="4116421523"/>
                    </a:ext>
                  </a:extLst>
                </a:gridCol>
                <a:gridCol w="2808000">
                  <a:extLst>
                    <a:ext uri="{9D8B030D-6E8A-4147-A177-3AD203B41FA5}">
                      <a16:colId xmlns:a16="http://schemas.microsoft.com/office/drawing/2014/main" xmlns="" val="2395031024"/>
                    </a:ext>
                  </a:extLst>
                </a:gridCol>
                <a:gridCol w="2808000">
                  <a:extLst>
                    <a:ext uri="{9D8B030D-6E8A-4147-A177-3AD203B41FA5}">
                      <a16:colId xmlns:a16="http://schemas.microsoft.com/office/drawing/2014/main" xmlns="" val="1583591442"/>
                    </a:ext>
                  </a:extLst>
                </a:gridCol>
                <a:gridCol w="2808000">
                  <a:extLst>
                    <a:ext uri="{9D8B030D-6E8A-4147-A177-3AD203B41FA5}">
                      <a16:colId xmlns:a16="http://schemas.microsoft.com/office/drawing/2014/main" xmlns="" val="67155911"/>
                    </a:ext>
                  </a:extLst>
                </a:gridCol>
              </a:tblGrid>
              <a:tr h="269852">
                <a:tc gridSpan="4">
                  <a:txBody>
                    <a:bodyPr/>
                    <a:lstStyle/>
                    <a:p>
                      <a:pPr rtl="0" fontAlgn="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เกณฑ์การประเมิน </a:t>
                      </a:r>
                      <a:endParaRPr lang="th-TH" sz="1600" b="1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4763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  <a:prstDash val="solid"/>
                    </a:lnR>
                    <a:lnT w="4763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เกณฑ์การประเมิน</a:t>
                      </a:r>
                      <a:endParaRPr lang="th-TH" sz="1800" b="1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4763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3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4763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8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4069275333"/>
                  </a:ext>
                </a:extLst>
              </a:tr>
              <a:tr h="328465">
                <a:tc>
                  <a:txBody>
                    <a:bodyPr/>
                    <a:lstStyle/>
                    <a:p>
                      <a:pPr algn="ctr" rtl="0" fontAlgn="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600" b="1" kern="0" baseline="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กลุ่ม</a:t>
                      </a:r>
                    </a:p>
                  </a:txBody>
                  <a:tcPr marL="61913" marR="61913" marT="23813" marB="23813" anchor="ctr">
                    <a:lnL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600" b="1" i="0" u="none" strike="noStrike" kern="0" baseline="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  <a:endParaRPr lang="th-TH" sz="1600" kern="0" baseline="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 anchor="ctr">
                    <a:lnL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1EFD8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600" b="1" i="0" u="none" strike="noStrike" kern="0" baseline="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เป้าหมายมาตรฐาน (75)</a:t>
                      </a:r>
                      <a:endParaRPr lang="th-TH" sz="1600" kern="0" baseline="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 anchor="ctr">
                    <a:lnL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E0B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600" b="1" i="0" u="none" strike="noStrike" kern="0" baseline="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  <a:endParaRPr lang="th-TH" sz="1600" kern="0" baseline="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 anchor="ctr">
                    <a:lnL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8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8D08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5677869"/>
                  </a:ext>
                </a:extLst>
              </a:tr>
              <a:tr h="481683"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dirty="0">
                          <a:solidFill>
                            <a:srgbClr val="0000FF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กลุ่มที่ </a:t>
                      </a:r>
                      <a:r>
                        <a:rPr lang="th-TH" sz="1600" b="1" dirty="0" smtClean="0">
                          <a:solidFill>
                            <a:srgbClr val="0000FF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</a:t>
                      </a:r>
                      <a:br>
                        <a:rPr lang="th-TH" sz="1600" b="1" dirty="0" smtClean="0">
                          <a:solidFill>
                            <a:srgbClr val="0000FF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600" b="0" dirty="0" smtClean="0">
                          <a:solidFill>
                            <a:srgbClr val="0000FF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ผลการดำเนินงาน ปี 2568 </a:t>
                      </a:r>
                      <a:r>
                        <a:rPr lang="en-US" sz="1600" b="0" dirty="0" smtClean="0">
                          <a:solidFill>
                            <a:srgbClr val="0000FF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: 80.00 </a:t>
                      </a:r>
                      <a:r>
                        <a:rPr lang="th-TH" sz="1600" b="0" dirty="0" smtClean="0">
                          <a:solidFill>
                            <a:srgbClr val="0000FF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</a:t>
                      </a:r>
                      <a:r>
                        <a:rPr lang="en-US" sz="1600" b="0" dirty="0" smtClean="0">
                          <a:solidFill>
                            <a:srgbClr val="0000FF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100 </a:t>
                      </a:r>
                      <a:r>
                        <a:rPr lang="th-TH" sz="1600" b="0" dirty="0" smtClean="0">
                          <a:solidFill>
                            <a:srgbClr val="0000FF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คะแนน</a:t>
                      </a:r>
                      <a:endParaRPr lang="th-TH" sz="1600" b="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dirty="0" smtClean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80 คะแนน</a:t>
                      </a:r>
                      <a:endParaRPr lang="th-TH" sz="16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 anchor="ctr">
                    <a:lnL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600" dirty="0" smtClean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90 คะแนน</a:t>
                      </a:r>
                      <a:endParaRPr lang="th-TH" sz="16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 anchor="ctr">
                    <a:lnL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600" dirty="0" smtClean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100 คะแนน</a:t>
                      </a:r>
                      <a:endParaRPr lang="th-TH" sz="16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 anchor="ctr">
                    <a:lnL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8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090494779"/>
                  </a:ext>
                </a:extLst>
              </a:tr>
            </a:tbl>
          </a:graphicData>
        </a:graphic>
      </p:graphicFrame>
      <p:grpSp>
        <p:nvGrpSpPr>
          <p:cNvPr id="21" name="Group 2">
            <a:extLst>
              <a:ext uri="{FF2B5EF4-FFF2-40B4-BE49-F238E27FC236}">
                <a16:creationId xmlns:a16="http://schemas.microsoft.com/office/drawing/2014/main" xmlns="" id="{628BA15D-07A4-1F91-EA91-D9810C51ED4F}"/>
              </a:ext>
            </a:extLst>
          </p:cNvPr>
          <p:cNvGrpSpPr/>
          <p:nvPr/>
        </p:nvGrpSpPr>
        <p:grpSpPr>
          <a:xfrm>
            <a:off x="9437868" y="470599"/>
            <a:ext cx="724349" cy="427588"/>
            <a:chOff x="1562731" y="1899324"/>
            <a:chExt cx="545361" cy="289957"/>
          </a:xfrm>
        </p:grpSpPr>
        <p:pic>
          <p:nvPicPr>
            <p:cNvPr id="22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xmlns="" id="{FF03767F-7445-A90F-1B33-57F09403A0B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1642423" y="1899324"/>
              <a:ext cx="380474" cy="28995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xmlns="" id="{8B8ADE9A-880E-85BD-5037-8B7D41FE6266}"/>
                </a:ext>
              </a:extLst>
            </p:cNvPr>
            <p:cNvSpPr txBox="1"/>
            <p:nvPr/>
          </p:nvSpPr>
          <p:spPr>
            <a:xfrm>
              <a:off x="1562731" y="1968958"/>
              <a:ext cx="545361" cy="1662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ต่อเนื่อง</a:t>
              </a: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 </a:t>
              </a:r>
              <a:endPara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</p:grpSp>
      <p:sp>
        <p:nvSpPr>
          <p:cNvPr id="24" name="Google Shape;253;p8">
            <a:extLst>
              <a:ext uri="{FF2B5EF4-FFF2-40B4-BE49-F238E27FC236}">
                <a16:creationId xmlns:a16="http://schemas.microsoft.com/office/drawing/2014/main" xmlns="" id="{DF015813-D467-7DB1-426B-EE416DFA9721}"/>
              </a:ext>
            </a:extLst>
          </p:cNvPr>
          <p:cNvSpPr/>
          <p:nvPr/>
        </p:nvSpPr>
        <p:spPr>
          <a:xfrm>
            <a:off x="-1291" y="6593353"/>
            <a:ext cx="9973340" cy="26464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Tx/>
              <a:buNone/>
              <a:tabLst>
                <a:tab pos="631825" algn="l"/>
              </a:tabLst>
              <a:defRPr/>
            </a:pPr>
            <a:endParaRPr kumimoji="0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Sarabun"/>
              <a:cs typeface="TH SarabunPSK" panose="020B0500040200020003" pitchFamily="34" charset="-34"/>
              <a:sym typeface="Sarabun"/>
            </a:endParaRPr>
          </a:p>
        </p:txBody>
      </p:sp>
      <p:sp>
        <p:nvSpPr>
          <p:cNvPr id="9" name="Rectangle 265">
            <a:extLst>
              <a:ext uri="{FF2B5EF4-FFF2-40B4-BE49-F238E27FC236}">
                <a16:creationId xmlns:a16="http://schemas.microsoft.com/office/drawing/2014/main" xmlns="" id="{11C4276C-F8B7-4C03-EC21-1C67F7B42E44}"/>
              </a:ext>
            </a:extLst>
          </p:cNvPr>
          <p:cNvSpPr/>
          <p:nvPr/>
        </p:nvSpPr>
        <p:spPr>
          <a:xfrm>
            <a:off x="273130" y="6574909"/>
            <a:ext cx="9523257" cy="28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435100" marR="0" lvl="0" indent="-1435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rPr>
              <a:t>ผู้รับผิดชอบการรายงานผล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สำนักงานคณะกรรมการป้องกันและปราบปรามการทุจริต</a:t>
            </a:r>
            <a:r>
              <a:rPr kumimoji="0" lang="th-TH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แห่งชาติ</a:t>
            </a:r>
            <a:r>
              <a:rPr kumimoji="0" lang="th-TH" sz="1600" b="0" i="0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         </a:t>
            </a:r>
            <a:r>
              <a:rPr kumimoji="0" lang="th-TH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ช่วงเวลา</a:t>
            </a: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รายงานผล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ทุกปีงบประมาณ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	 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 PSK"/>
              <a:ea typeface="+mn-ea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452520463"/>
      </p:ext>
    </p:extLst>
  </p:cSld>
  <p:clrMapOvr>
    <a:masterClrMapping/>
  </p:clrMapOvr>
</p:sld>
</file>

<file path=ppt/theme/theme1.xml><?xml version="1.0" encoding="utf-8"?>
<a:theme xmlns:a="http://schemas.openxmlformats.org/drawingml/2006/main" name="7_Office Theme">
  <a:themeElements>
    <a:clrScheme name="Red Orange">
      <a:dk1>
        <a:srgbClr val="000000"/>
      </a:dk1>
      <a:lt1>
        <a:srgbClr val="FFFFFF"/>
      </a:lt1>
      <a:dk2>
        <a:srgbClr val="505046"/>
      </a:dk2>
      <a:lt2>
        <a:srgbClr val="EEECE1"/>
      </a:lt2>
      <a:accent1>
        <a:srgbClr val="E84C22"/>
      </a:accent1>
      <a:accent2>
        <a:srgbClr val="FFBD47"/>
      </a:accent2>
      <a:accent3>
        <a:srgbClr val="B64926"/>
      </a:accent3>
      <a:accent4>
        <a:srgbClr val="FF8427"/>
      </a:accent4>
      <a:accent5>
        <a:srgbClr val="CC9900"/>
      </a:accent5>
      <a:accent6>
        <a:srgbClr val="B22600"/>
      </a:accent6>
      <a:hlink>
        <a:srgbClr val="CC9900"/>
      </a:hlink>
      <a:folHlink>
        <a:srgbClr val="666699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3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9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bg1">
            <a:lumMod val="95000"/>
          </a:schemeClr>
        </a:solidFill>
      </a:spPr>
      <a:bodyPr wrap="square" anchor="ctr">
        <a:spAutoFit/>
      </a:bodyPr>
      <a:lstStyle>
        <a:defPPr marL="0" marR="0" indent="0" algn="ctr" defTabSz="914400" rtl="0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600" b="1" i="0" u="none" strike="noStrike" kern="1200" cap="none" spc="0" normalizeH="0" baseline="0" noProof="0" dirty="0">
            <a:ln>
              <a:noFill/>
            </a:ln>
            <a:solidFill>
              <a:prstClr val="black"/>
            </a:solidFill>
            <a:effectLst/>
            <a:uLnTx/>
            <a:uFillTx/>
            <a:latin typeface="TH SarabunPSK" panose="020B0500040200020003" pitchFamily="34" charset="-34"/>
            <a:ea typeface="+mn-ea"/>
            <a:cs typeface="TH SarabunPSK" panose="020B0500040200020003" pitchFamily="34" charset="-34"/>
          </a:defRPr>
        </a:defPPr>
      </a:lstStyle>
    </a:spDef>
  </a:objectDefaults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เอกสาร" ma:contentTypeID="0x0101007E5835744281C946A96587CF24A2931C" ma:contentTypeVersion="15" ma:contentTypeDescription="สร้างเอกสารใหม่" ma:contentTypeScope="" ma:versionID="0d2038b898da7c57cb60170cc2872dce">
  <xsd:schema xmlns:xsd="http://www.w3.org/2001/XMLSchema" xmlns:xs="http://www.w3.org/2001/XMLSchema" xmlns:p="http://schemas.microsoft.com/office/2006/metadata/properties" xmlns:ns2="d4535f0d-ccf8-4d74-882d-da0842fba921" xmlns:ns3="d1a0d083-c9ff-4026-878f-77db2d905cc4" targetNamespace="http://schemas.microsoft.com/office/2006/metadata/properties" ma:root="true" ma:fieldsID="85e0fd2800057484286d4f9798b80aaf" ns2:_="" ns3:_="">
    <xsd:import namespace="d4535f0d-ccf8-4d74-882d-da0842fba921"/>
    <xsd:import namespace="d1a0d083-c9ff-4026-878f-77db2d905cc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4535f0d-ccf8-4d74-882d-da0842fba92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1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13" nillable="true" ma:taxonomy="true" ma:internalName="lcf76f155ced4ddcb4097134ff3c332f" ma:taxonomyFieldName="MediaServiceImageTags" ma:displayName="แท็กรูป" ma:readOnly="false" ma:fieldId="{5cf76f15-5ced-4ddc-b409-7134ff3c332f}" ma:taxonomyMulti="true" ma:sspId="ab9d3fb4-cc55-4ee2-b9cc-7dfd193f5ce5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a0d083-c9ff-4026-878f-77db2d905cc4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58a07e69-4ed2-4760-8e13-2dc423be05cc}" ma:internalName="TaxCatchAll" ma:showField="CatchAllData" ma:web="d1a0d083-c9ff-4026-878f-77db2d905cc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8" nillable="true" ma:displayName="แชร์กับ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แชร์พร้อมกับรายละเอียด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ชนิดเนื้อหา"/>
        <xsd:element ref="dc:title" minOccurs="0" maxOccurs="1" ma:index="4" ma:displayName="ชื่อเรื่อง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4535f0d-ccf8-4d74-882d-da0842fba921">
      <Terms xmlns="http://schemas.microsoft.com/office/infopath/2007/PartnerControls"/>
    </lcf76f155ced4ddcb4097134ff3c332f>
    <TaxCatchAll xmlns="d1a0d083-c9ff-4026-878f-77db2d905cc4" xsi:nil="true"/>
  </documentManagement>
</p:properties>
</file>

<file path=customXml/itemProps1.xml><?xml version="1.0" encoding="utf-8"?>
<ds:datastoreItem xmlns:ds="http://schemas.openxmlformats.org/officeDocument/2006/customXml" ds:itemID="{8AF059F4-0EB2-4237-BE52-14AEB39BF3F5}"/>
</file>

<file path=customXml/itemProps2.xml><?xml version="1.0" encoding="utf-8"?>
<ds:datastoreItem xmlns:ds="http://schemas.openxmlformats.org/officeDocument/2006/customXml" ds:itemID="{E6ED7281-C51D-46D6-BE8E-B99732D00412}"/>
</file>

<file path=customXml/itemProps3.xml><?xml version="1.0" encoding="utf-8"?>
<ds:datastoreItem xmlns:ds="http://schemas.openxmlformats.org/officeDocument/2006/customXml" ds:itemID="{DDD201AA-8E51-41B7-89BC-3D3F964112F9}"/>
</file>

<file path=docProps/app.xml><?xml version="1.0" encoding="utf-8"?>
<Properties xmlns="http://schemas.openxmlformats.org/officeDocument/2006/extended-properties" xmlns:vt="http://schemas.openxmlformats.org/officeDocument/2006/docPropsVTypes">
  <TotalTime>573</TotalTime>
  <Words>6451</Words>
  <Application>Microsoft Office PowerPoint</Application>
  <PresentationFormat>กำหนดเอง</PresentationFormat>
  <Paragraphs>1345</Paragraphs>
  <Slides>22</Slides>
  <Notes>3</Notes>
  <HiddenSlides>0</HiddenSlides>
  <MMClips>0</MMClips>
  <ScaleCrop>false</ScaleCrop>
  <HeadingPairs>
    <vt:vector size="4" baseType="variant">
      <vt:variant>
        <vt:lpstr>ชุดรูปแบบ</vt:lpstr>
      </vt:variant>
      <vt:variant>
        <vt:i4>3</vt:i4>
      </vt:variant>
      <vt:variant>
        <vt:lpstr>ชื่อเรื่องภาพนิ่ง</vt:lpstr>
      </vt:variant>
      <vt:variant>
        <vt:i4>22</vt:i4>
      </vt:variant>
    </vt:vector>
  </HeadingPairs>
  <TitlesOfParts>
    <vt:vector size="25" baseType="lpstr">
      <vt:lpstr>7_Office Theme</vt:lpstr>
      <vt:lpstr>3_Office Theme</vt:lpstr>
      <vt:lpstr>9_Office Theme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sureporn wathin</dc:creator>
  <cp:lastModifiedBy>qsds_a82</cp:lastModifiedBy>
  <cp:revision>42</cp:revision>
  <cp:lastPrinted>2026-01-12T04:40:17Z</cp:lastPrinted>
  <dcterms:created xsi:type="dcterms:W3CDTF">2023-08-28T01:32:09Z</dcterms:created>
  <dcterms:modified xsi:type="dcterms:W3CDTF">2026-01-15T02:55:18Z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0x0101007E5835744281C946A96587CF24A2931C</vt:lpwstr>
  </property>
</Properties>
</file>