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  <p:sldMasterId id="2147483844" r:id="rId5"/>
    <p:sldMasterId id="2147483861" r:id="rId6"/>
  </p:sldMasterIdLst>
  <p:notesMasterIdLst>
    <p:notesMasterId r:id="rId39"/>
  </p:notesMasterIdLst>
  <p:sldIdLst>
    <p:sldId id="17880" r:id="rId7"/>
    <p:sldId id="2147480194" r:id="rId8"/>
    <p:sldId id="2146848582" r:id="rId9"/>
    <p:sldId id="2146848583" r:id="rId10"/>
    <p:sldId id="2147480212" r:id="rId11"/>
    <p:sldId id="2147480213" r:id="rId12"/>
    <p:sldId id="2146848586" r:id="rId13"/>
    <p:sldId id="2146848587" r:id="rId14"/>
    <p:sldId id="2147480220" r:id="rId15"/>
    <p:sldId id="2146848610" r:id="rId16"/>
    <p:sldId id="2146848609" r:id="rId17"/>
    <p:sldId id="2146848614" r:id="rId18"/>
    <p:sldId id="2146848607" r:id="rId19"/>
    <p:sldId id="2146848630" r:id="rId20"/>
    <p:sldId id="2147480285" r:id="rId21"/>
    <p:sldId id="2147480277" r:id="rId22"/>
    <p:sldId id="2147480195" r:id="rId23"/>
    <p:sldId id="2147480196" r:id="rId24"/>
    <p:sldId id="2147480198" r:id="rId25"/>
    <p:sldId id="2147480199" r:id="rId26"/>
    <p:sldId id="2146848705" r:id="rId27"/>
    <p:sldId id="2146848495" r:id="rId28"/>
    <p:sldId id="281" r:id="rId29"/>
    <p:sldId id="282" r:id="rId30"/>
    <p:sldId id="2147480229" r:id="rId31"/>
    <p:sldId id="2147480230" r:id="rId32"/>
    <p:sldId id="2147480276" r:id="rId33"/>
    <p:sldId id="2147480201" r:id="rId34"/>
    <p:sldId id="2147480280" r:id="rId35"/>
    <p:sldId id="2147480281" r:id="rId36"/>
    <p:sldId id="2147480282" r:id="rId37"/>
    <p:sldId id="2147480284" r:id="rId38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FF9999"/>
    <a:srgbClr val="C6E0B4"/>
    <a:srgbClr val="7EBA56"/>
    <a:srgbClr val="0000FF"/>
    <a:srgbClr val="F9F9F9"/>
    <a:srgbClr val="FFF5D9"/>
    <a:srgbClr val="F8F8F8"/>
    <a:srgbClr val="003366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748AF6-39A4-4573-862C-2AA8FEF46BF3}" v="3" dt="2026-01-29T01:46:55.468"/>
    <p1510:client id="{F3907306-EC4F-7A8A-9A6D-860F71FDB65A}" v="1" dt="2026-01-29T01:53:10.5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20" autoAdjust="0"/>
    <p:restoredTop sz="95201" autoAdjust="0"/>
  </p:normalViewPr>
  <p:slideViewPr>
    <p:cSldViewPr snapToGrid="0" showGuides="1">
      <p:cViewPr varScale="1">
        <p:scale>
          <a:sx n="81" d="100"/>
          <a:sy n="81" d="100"/>
        </p:scale>
        <p:origin x="86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apong Chompoo" userId="97982509-fa7b-4873-a1ed-b4fdfb55b876" providerId="ADAL" clId="{1E748AF6-39A4-4573-862C-2AA8FEF46BF3}"/>
    <pc:docChg chg="undo custSel addSld delSld modSld">
      <pc:chgData name="Kuapong Chompoo" userId="97982509-fa7b-4873-a1ed-b4fdfb55b876" providerId="ADAL" clId="{1E748AF6-39A4-4573-862C-2AA8FEF46BF3}" dt="2026-01-29T01:47:32.893" v="15"/>
      <pc:docMkLst>
        <pc:docMk/>
      </pc:docMkLst>
      <pc:sldChg chg="addSp modSp add mod">
        <pc:chgData name="Kuapong Chompoo" userId="97982509-fa7b-4873-a1ed-b4fdfb55b876" providerId="ADAL" clId="{1E748AF6-39A4-4573-862C-2AA8FEF46BF3}" dt="2026-01-29T01:47:32.893" v="15"/>
        <pc:sldMkLst>
          <pc:docMk/>
          <pc:sldMk cId="925771529" sldId="17880"/>
        </pc:sldMkLst>
        <pc:spChg chg="add mod ord">
          <ac:chgData name="Kuapong Chompoo" userId="97982509-fa7b-4873-a1ed-b4fdfb55b876" providerId="ADAL" clId="{1E748AF6-39A4-4573-862C-2AA8FEF46BF3}" dt="2026-01-29T01:47:18.344" v="11" actId="1037"/>
          <ac:spMkLst>
            <pc:docMk/>
            <pc:sldMk cId="925771529" sldId="17880"/>
            <ac:spMk id="10" creationId="{F2C0B162-E94E-41B1-ABD2-79D975FE4DD7}"/>
          </ac:spMkLst>
        </pc:spChg>
        <pc:spChg chg="mod">
          <ac:chgData name="Kuapong Chompoo" userId="97982509-fa7b-4873-a1ed-b4fdfb55b876" providerId="ADAL" clId="{1E748AF6-39A4-4573-862C-2AA8FEF46BF3}" dt="2026-01-29T01:47:32.893" v="15"/>
          <ac:spMkLst>
            <pc:docMk/>
            <pc:sldMk cId="925771529" sldId="17880"/>
            <ac:spMk id="63" creationId="{00000000-0000-0000-0000-000000000000}"/>
          </ac:spMkLst>
        </pc:spChg>
      </pc:sldChg>
      <pc:sldChg chg="addSp delSp modSp new del mod">
        <pc:chgData name="Kuapong Chompoo" userId="97982509-fa7b-4873-a1ed-b4fdfb55b876" providerId="ADAL" clId="{1E748AF6-39A4-4573-862C-2AA8FEF46BF3}" dt="2026-01-29T01:47:22.912" v="12" actId="47"/>
        <pc:sldMkLst>
          <pc:docMk/>
          <pc:sldMk cId="959792948" sldId="2147480286"/>
        </pc:sldMkLst>
        <pc:spChg chg="add del mod">
          <ac:chgData name="Kuapong Chompoo" userId="97982509-fa7b-4873-a1ed-b4fdfb55b876" providerId="ADAL" clId="{1E748AF6-39A4-4573-862C-2AA8FEF46BF3}" dt="2026-01-29T01:46:53.525" v="5" actId="21"/>
          <ac:spMkLst>
            <pc:docMk/>
            <pc:sldMk cId="959792948" sldId="2147480286"/>
            <ac:spMk id="3" creationId="{3822C448-BB1D-4E28-A881-FCBB379C8045}"/>
          </ac:spMkLst>
        </pc:spChg>
      </pc:sldChg>
    </pc:docChg>
  </pc:docChgLst>
  <pc:docChgLst>
    <pc:chgData name="Kuapong Chompoo" userId="S::kuapong.c@opdcoffice365.onmicrosoft.com::97982509-fa7b-4873-a1ed-b4fdfb55b876" providerId="AD" clId="Web-{F3907306-EC4F-7A8A-9A6D-860F71FDB65A}"/>
    <pc:docChg chg="modSld">
      <pc:chgData name="Kuapong Chompoo" userId="S::kuapong.c@opdcoffice365.onmicrosoft.com::97982509-fa7b-4873-a1ed-b4fdfb55b876" providerId="AD" clId="Web-{F3907306-EC4F-7A8A-9A6D-860F71FDB65A}" dt="2026-01-29T01:53:10.535" v="0"/>
      <pc:docMkLst>
        <pc:docMk/>
      </pc:docMkLst>
      <pc:sldChg chg="delSp">
        <pc:chgData name="Kuapong Chompoo" userId="S::kuapong.c@opdcoffice365.onmicrosoft.com::97982509-fa7b-4873-a1ed-b4fdfb55b876" providerId="AD" clId="Web-{F3907306-EC4F-7A8A-9A6D-860F71FDB65A}" dt="2026-01-29T01:53:10.535" v="0"/>
        <pc:sldMkLst>
          <pc:docMk/>
          <pc:sldMk cId="925771529" sldId="17880"/>
        </pc:sldMkLst>
        <pc:spChg chg="del">
          <ac:chgData name="Kuapong Chompoo" userId="S::kuapong.c@opdcoffice365.onmicrosoft.com::97982509-fa7b-4873-a1ed-b4fdfb55b876" providerId="AD" clId="Web-{F3907306-EC4F-7A8A-9A6D-860F71FDB65A}" dt="2026-01-29T01:53:10.535" v="0"/>
          <ac:spMkLst>
            <pc:docMk/>
            <pc:sldMk cId="925771529" sldId="17880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924" cy="498156"/>
          </a:xfrm>
          <a:prstGeom prst="rect">
            <a:avLst/>
          </a:prstGeom>
        </p:spPr>
        <p:txBody>
          <a:bodyPr vert="horz" lIns="91367" tIns="45684" rIns="91367" bIns="4568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168" y="0"/>
            <a:ext cx="2945923" cy="498156"/>
          </a:xfrm>
          <a:prstGeom prst="rect">
            <a:avLst/>
          </a:prstGeom>
        </p:spPr>
        <p:txBody>
          <a:bodyPr vert="horz" lIns="91367" tIns="45684" rIns="91367" bIns="45684" rtlCol="0"/>
          <a:lstStyle>
            <a:lvl1pPr algn="r">
              <a:defRPr sz="1200"/>
            </a:lvl1pPr>
          </a:lstStyle>
          <a:p>
            <a:fld id="{081688C9-6A8B-4E53-A831-D41BFB5C6627}" type="datetimeFigureOut">
              <a:rPr lang="en-US" smtClean="0"/>
              <a:t>1/28/2026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4713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4" rIns="91367" bIns="4568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1" y="4778497"/>
            <a:ext cx="5438140" cy="3909099"/>
          </a:xfrm>
          <a:prstGeom prst="rect">
            <a:avLst/>
          </a:prstGeom>
        </p:spPr>
        <p:txBody>
          <a:bodyPr vert="horz" lIns="91367" tIns="45684" rIns="91367" bIns="4568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70"/>
            <a:ext cx="2945924" cy="498156"/>
          </a:xfrm>
          <a:prstGeom prst="rect">
            <a:avLst/>
          </a:prstGeom>
        </p:spPr>
        <p:txBody>
          <a:bodyPr vert="horz" lIns="91367" tIns="45684" rIns="91367" bIns="4568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168" y="9430070"/>
            <a:ext cx="2945923" cy="498156"/>
          </a:xfrm>
          <a:prstGeom prst="rect">
            <a:avLst/>
          </a:prstGeom>
        </p:spPr>
        <p:txBody>
          <a:bodyPr vert="horz" lIns="91367" tIns="45684" rIns="91367" bIns="45684" rtlCol="0" anchor="b"/>
          <a:lstStyle>
            <a:lvl1pPr algn="r">
              <a:defRPr sz="1200"/>
            </a:lvl1pPr>
          </a:lstStyle>
          <a:p>
            <a:fld id="{632DFBFD-078C-4611-A0AC-E6156C1173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20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5316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45316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1E9B3-96B4-46DE-8B70-173733337D7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31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08A3B-FCB9-B6F8-4782-8A3A36D50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BB009E-BACF-5990-AED2-79685C5715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BCAE3E-DB46-AF3D-63DC-DB0839253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083957-6613-F6A3-5345-9CC527D545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491">
              <a:defRPr/>
            </a:pPr>
            <a:fld id="{FA23025C-F3B1-4EC1-B5B4-61AA9E52809A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4491">
                <a:defRPr/>
              </a:pPr>
              <a:t>13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21147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4D09C-B0EE-7F79-78C1-B329A9A20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61A5C4-8F03-9080-6662-9C257DAE4F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D74BF-1382-4EEF-FA7A-4DD1758014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DBFCE2-72F3-40F1-1FE7-05216F6BC9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1E9B3-96B4-46DE-8B70-173733337D7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98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th-TH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23</a:t>
            </a:fld>
            <a:endParaRPr lang="th-TH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6886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:notes"/>
          <p:cNvSpPr txBox="1">
            <a:spLocks noGrp="1"/>
          </p:cNvSpPr>
          <p:nvPr>
            <p:ph type="body" idx="1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spcFirstLastPara="1" wrap="square" lIns="91398" tIns="45686" rIns="91398" bIns="45686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537" name="Google Shape;53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2DFBFD-078C-4611-A0AC-E6156C11734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3131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3211">
              <a:defRPr/>
            </a:pPr>
            <a:fld id="{632DFBFD-078C-4611-A0AC-E6156C11734B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3211">
                <a:defRPr/>
              </a:pPr>
              <a:t>27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10781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67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14AEAC-7C21-B532-9CCB-9032C639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5F4B50-E552-49EA-BDBF-6404FA9B1D46}" type="datetimeFigureOut">
              <a:rPr kumimoji="0" lang="th-TH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ordia New" panose="020B0304020202020204" pitchFamily="34" charset="-34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28/01/69</a:t>
            </a:fld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672813-2211-DEB8-29BC-97245533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08DE7-503F-5EAE-96DF-8F0441A0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39082-5BDF-4F10-B12F-D387EDA550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5667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DA8D-A8C5-E088-AB24-F481B35C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8C65-E455-211F-8E95-BE95ADF2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AAF8-453E-A764-9980-86B0E794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C16C9-E171-8527-C9CA-7102C003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56379-34FE-EB62-4534-DEFB25DE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05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719F5-5AC8-E82C-6746-B063FE140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BD14A-984E-4A6C-BBD4-40954BE699DA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679CF-034D-074E-1699-504599831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2DCA3-63CA-FA00-0C64-9DD88C908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08D99-6115-49FC-8E04-198B7DE4173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5419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7FCCF0D9-D21D-E128-896C-1FE98BBC2AC4}"/>
              </a:ext>
            </a:extLst>
          </p:cNvPr>
          <p:cNvSpPr/>
          <p:nvPr userDrawn="1"/>
        </p:nvSpPr>
        <p:spPr>
          <a:xfrm>
            <a:off x="9975850" y="6400800"/>
            <a:ext cx="221615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9B29B6-0C01-FA5C-58C4-BBE814050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876B6-3D88-485B-AB48-54775749B0C8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1A5484D-2FEF-78F8-1FC5-09C0F79DA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62F2D0-14F1-FD49-ED1D-F3FED058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6AB51-884D-4B10-AC94-117D725B7C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92229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15525-9683-8714-3C1F-885015AFD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80AA1-CB81-4E65-97DE-A7C9A9AEB232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0A786-B61F-DF13-274E-63B92419C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8783C-9F89-57C8-E0BC-6785F80CE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4927F-FB0B-4D6B-ACB4-B3A60F6287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167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C2E99CF-4C74-31CB-1ABC-DB9192A30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FB06-617D-4061-A772-23C4CC8282B9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007BF3-CFD7-BBD2-4B00-8B86743A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AC75D6C-A1D3-3D4B-96AF-C424E54EB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ABA77-9184-472A-8382-861154D93E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4653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95BFB0F-6AD1-6A5B-128C-AB9419E0C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51AB-1858-4ED4-B4F5-40AA0006E5FF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08D6E12-B25E-B863-AF32-37E71A916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CB4C529-9627-AEDC-2B40-3F6E8D88E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994C9-80B5-44A5-8A81-3177A2E8F4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8766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EF254B3-0C08-0446-933A-56DC7F9CA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56049-9011-4716-8681-D7867D03994C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AA43B7B-1B27-691D-2AFE-8FD55CE5E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687565F-68C3-0C02-5EDF-75CEA1D05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50417-870E-4810-A436-A521C70F016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2027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1E899C3-A570-44F6-9B52-143E88F8D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ED348-EAA8-4B9F-82C7-8F8E3A1D35A5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FE8A55A-E2E7-23BE-DEB4-7D7ED5FC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8937E49-DC77-F95F-F93F-809C29F35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CF62-3A9E-4FED-A77D-07FD484894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3984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CC82F3-073C-1500-54CC-0609D574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43A5E-BAC0-450D-B974-C53080115837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CD321B-2346-F17B-7562-258B5567D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7A88B4-5FFD-9B69-1747-81A0ABE02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13AF0-9BBB-4503-A204-E9CAC9E3AA8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5119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9B5EC1F-90EB-B162-003D-C318A6303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231FF-8253-46FD-955D-940B9E6BC4CC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881466-5B40-5114-CFEE-C4F6B3F11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1377EE6-C898-1D98-1EA6-DDD045456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7C0E-B73F-4856-8B89-3D737C1632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45051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C2544-BB34-9578-5EF9-8B0553B37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74EB5-D901-40F6-9833-E17F69B72DAB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3C6F0-7711-A3EA-A122-4804D4AFB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AD6A6-4E53-56AC-FA66-F30995941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EE60E-1A7F-4965-ABD0-E29EDC7EEA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25202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280A90-0DAD-BD0E-4E47-3F5F61FB9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47876-DEA1-4BF5-AEFA-B8B46C5CFF4C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586D9-8CDF-0E4B-2160-4B9D3448D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76B6A3-207B-0FA9-94A7-EBD1029A3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6577D-43D8-41B1-9138-A3604CF4DA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5131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0AF40178-8B90-9B63-007E-9D6FF01999F4}"/>
              </a:ext>
            </a:extLst>
          </p:cNvPr>
          <p:cNvSpPr/>
          <p:nvPr userDrawn="1"/>
        </p:nvSpPr>
        <p:spPr>
          <a:xfrm>
            <a:off x="303213" y="176213"/>
            <a:ext cx="11598275" cy="655637"/>
          </a:xfrm>
          <a:prstGeom prst="roundRect">
            <a:avLst>
              <a:gd name="adj" fmla="val 35833"/>
            </a:avLst>
          </a:prstGeom>
          <a:solidFill>
            <a:schemeClr val="accent6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b="1" spc="30" dirty="0">
              <a:solidFill>
                <a:prstClr val="white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F4F312C-8159-2F16-043D-37EE49FB70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8EA24-07D1-6847-3352-6E9016BD5F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62B0C-BB3B-4558-8969-92657905433C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1030700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57721D69-781C-224A-E1EF-5F8EF6D89A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39"/>
          <a:stretch>
            <a:fillRect/>
          </a:stretch>
        </p:blipFill>
        <p:spPr bwMode="auto">
          <a:xfrm>
            <a:off x="9080500" y="28575"/>
            <a:ext cx="3111500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0A28A1AC-9AE0-B11D-56EE-B49F04A981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0EC7D54-5EBD-3C43-A27F-1C248E0D56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50" b="10342"/>
          <a:stretch>
            <a:fillRect/>
          </a:stretch>
        </p:blipFill>
        <p:spPr bwMode="auto">
          <a:xfrm>
            <a:off x="8701088" y="0"/>
            <a:ext cx="34909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5D48CF39-CC11-E2E8-B4EC-92FB063A36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2E706-51FA-4C3F-BEEE-C4BCE33CEB21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1711206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CBC1C6D6-4541-8FA6-981F-022850BFF31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983"/>
          <a:stretch>
            <a:fillRect/>
          </a:stretch>
        </p:blipFill>
        <p:spPr bwMode="auto">
          <a:xfrm>
            <a:off x="10056813" y="92075"/>
            <a:ext cx="2135187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8AF9789E-18FB-FE2D-3A57-CDAB34A736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4" name="Group 4">
            <a:extLst>
              <a:ext uri="{FF2B5EF4-FFF2-40B4-BE49-F238E27FC236}">
                <a16:creationId xmlns:a16="http://schemas.microsoft.com/office/drawing/2014/main" id="{9DDC7620-7F87-94B8-A8B5-41CC52A9FB9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2487613"/>
            <a:ext cx="9925050" cy="1882775"/>
            <a:chOff x="-1132110" y="2487704"/>
            <a:chExt cx="9930034" cy="1882590"/>
          </a:xfrm>
        </p:grpSpPr>
        <p:sp>
          <p:nvSpPr>
            <p:cNvPr id="5" name="Rectangle: Rounded Corners 5">
              <a:extLst>
                <a:ext uri="{FF2B5EF4-FFF2-40B4-BE49-F238E27FC236}">
                  <a16:creationId xmlns:a16="http://schemas.microsoft.com/office/drawing/2014/main" id="{9C373638-A9EE-2546-6B82-151FD18C424E}"/>
                </a:ext>
              </a:extLst>
            </p:cNvPr>
            <p:cNvSpPr/>
            <p:nvPr userDrawn="1"/>
          </p:nvSpPr>
          <p:spPr>
            <a:xfrm>
              <a:off x="-1132110" y="2487704"/>
              <a:ext cx="9828383" cy="188259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ight Triangle 8">
              <a:extLst>
                <a:ext uri="{FF2B5EF4-FFF2-40B4-BE49-F238E27FC236}">
                  <a16:creationId xmlns:a16="http://schemas.microsoft.com/office/drawing/2014/main" id="{7E36FA37-1C9D-512D-6080-9EC4C68A3F0D}"/>
                </a:ext>
              </a:extLst>
            </p:cNvPr>
            <p:cNvSpPr/>
            <p:nvPr userDrawn="1"/>
          </p:nvSpPr>
          <p:spPr>
            <a:xfrm flipH="1" flipV="1">
              <a:off x="8454852" y="2487704"/>
              <a:ext cx="292247" cy="579380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ight Triangle 9">
              <a:extLst>
                <a:ext uri="{FF2B5EF4-FFF2-40B4-BE49-F238E27FC236}">
                  <a16:creationId xmlns:a16="http://schemas.microsoft.com/office/drawing/2014/main" id="{981ADB5A-C7F1-D2DD-4863-E8A7C81B33D3}"/>
                </a:ext>
              </a:extLst>
            </p:cNvPr>
            <p:cNvSpPr/>
            <p:nvPr userDrawn="1"/>
          </p:nvSpPr>
          <p:spPr>
            <a:xfrm flipH="1" flipV="1">
              <a:off x="8661330" y="2487704"/>
              <a:ext cx="136594" cy="211116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Right Triangle 10">
              <a:extLst>
                <a:ext uri="{FF2B5EF4-FFF2-40B4-BE49-F238E27FC236}">
                  <a16:creationId xmlns:a16="http://schemas.microsoft.com/office/drawing/2014/main" id="{C227EAA9-1C14-65EA-E5AF-5056FA372324}"/>
                </a:ext>
              </a:extLst>
            </p:cNvPr>
            <p:cNvSpPr/>
            <p:nvPr userDrawn="1"/>
          </p:nvSpPr>
          <p:spPr>
            <a:xfrm flipH="1">
              <a:off x="8445322" y="3790913"/>
              <a:ext cx="292247" cy="579381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ight Triangle 11">
              <a:extLst>
                <a:ext uri="{FF2B5EF4-FFF2-40B4-BE49-F238E27FC236}">
                  <a16:creationId xmlns:a16="http://schemas.microsoft.com/office/drawing/2014/main" id="{A97C6929-25F5-055D-FC41-2E323FCB4393}"/>
                </a:ext>
              </a:extLst>
            </p:cNvPr>
            <p:cNvSpPr/>
            <p:nvPr userDrawn="1"/>
          </p:nvSpPr>
          <p:spPr>
            <a:xfrm flipH="1">
              <a:off x="8640683" y="4159177"/>
              <a:ext cx="136594" cy="211117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pic>
        <p:nvPicPr>
          <p:cNvPr id="10" name="Picture 11">
            <a:extLst>
              <a:ext uri="{FF2B5EF4-FFF2-40B4-BE49-F238E27FC236}">
                <a16:creationId xmlns:a16="http://schemas.microsoft.com/office/drawing/2014/main" id="{06D6BE24-12AA-092D-1912-16D8CA70B04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50" b="10342"/>
          <a:stretch>
            <a:fillRect/>
          </a:stretch>
        </p:blipFill>
        <p:spPr bwMode="auto">
          <a:xfrm>
            <a:off x="9771063" y="0"/>
            <a:ext cx="349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24F90649-FFD1-A813-4DE8-2EFA28DB5B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A7616-77E0-4BA4-BECA-B4A3670107BD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93805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E3DBD3DE-1553-5CE1-E5E4-C149AA7B1B36}"/>
              </a:ext>
            </a:extLst>
          </p:cNvPr>
          <p:cNvSpPr/>
          <p:nvPr userDrawn="1"/>
        </p:nvSpPr>
        <p:spPr>
          <a:xfrm>
            <a:off x="303213" y="176213"/>
            <a:ext cx="11598275" cy="655637"/>
          </a:xfrm>
          <a:prstGeom prst="roundRect">
            <a:avLst>
              <a:gd name="adj" fmla="val 35833"/>
            </a:avLst>
          </a:prstGeom>
          <a:solidFill>
            <a:schemeClr val="accent6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b="1" spc="30" dirty="0">
              <a:solidFill>
                <a:prstClr val="white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18C3E8D-6BE3-4872-2455-AD4E6B188EE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4" name="Group 4">
            <a:extLst>
              <a:ext uri="{FF2B5EF4-FFF2-40B4-BE49-F238E27FC236}">
                <a16:creationId xmlns:a16="http://schemas.microsoft.com/office/drawing/2014/main" id="{9448DED0-32CA-5A1C-573F-1A2D81C97C7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1244600"/>
            <a:ext cx="12192000" cy="5153025"/>
            <a:chOff x="0" y="1528971"/>
            <a:chExt cx="12192000" cy="5152045"/>
          </a:xfrm>
        </p:grpSpPr>
        <p:sp>
          <p:nvSpPr>
            <p:cNvPr id="5" name="Rectangle 7">
              <a:extLst>
                <a:ext uri="{FF2B5EF4-FFF2-40B4-BE49-F238E27FC236}">
                  <a16:creationId xmlns:a16="http://schemas.microsoft.com/office/drawing/2014/main" id="{48090BEE-3E42-8A07-181A-5358CA021928}"/>
                </a:ext>
              </a:extLst>
            </p:cNvPr>
            <p:cNvSpPr/>
            <p:nvPr userDrawn="1"/>
          </p:nvSpPr>
          <p:spPr>
            <a:xfrm>
              <a:off x="0" y="1854347"/>
              <a:ext cx="12192000" cy="4826669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: Rounded Corners 7">
              <a:extLst>
                <a:ext uri="{FF2B5EF4-FFF2-40B4-BE49-F238E27FC236}">
                  <a16:creationId xmlns:a16="http://schemas.microsoft.com/office/drawing/2014/main" id="{3D4D6EBF-462C-1760-FC33-0D7AAFF751E0}"/>
                </a:ext>
              </a:extLst>
            </p:cNvPr>
            <p:cNvSpPr/>
            <p:nvPr userDrawn="1"/>
          </p:nvSpPr>
          <p:spPr>
            <a:xfrm>
              <a:off x="303213" y="1528971"/>
              <a:ext cx="5694362" cy="787250"/>
            </a:xfrm>
            <a:prstGeom prst="roundRect">
              <a:avLst>
                <a:gd name="adj" fmla="val 33690"/>
              </a:avLst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33736DBB-26F9-D32B-F357-1711765A18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2C4B1-266D-4AFC-A531-807567A15137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7766431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8662228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2223669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5297988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6110552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81706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5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theme" Target="../theme/theme3.xml"/><Relationship Id="rId11" Type="http://schemas.openxmlformats.org/officeDocument/2006/relationships/image" Target="../media/image11.png"/><Relationship Id="rId5" Type="http://schemas.openxmlformats.org/officeDocument/2006/relationships/slideLayout" Target="../slideLayouts/slideLayout23.xml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22.xml"/><Relationship Id="rId9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69554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867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681BF680-065B-6282-728B-8A86FA7A1E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32AFF509-E05E-E2B3-182D-1B37D6B5A9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07D70-01C1-4B83-E80C-55BB16D0C4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C46CF4-1F28-4B69-8FE1-5C89DEF442D4}" type="datetimeFigureOut">
              <a:rPr lang="en-US"/>
              <a:pPr>
                <a:defRPr/>
              </a:pPr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BB5CBB-4F46-F412-0B37-C3827BBCB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30833-0ED6-355F-22B8-309D37221E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70B96DB-DD5A-4E4D-B4F8-5BE465014F6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5D49E6-3F33-7D8D-C7B5-D467D11F7C84}"/>
              </a:ext>
            </a:extLst>
          </p:cNvPr>
          <p:cNvSpPr/>
          <p:nvPr userDrawn="1"/>
        </p:nvSpPr>
        <p:spPr>
          <a:xfrm>
            <a:off x="0" y="0"/>
            <a:ext cx="10877550" cy="39528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pic>
        <p:nvPicPr>
          <p:cNvPr id="2056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0B57353E-2B6E-AAF2-98D3-B1A98131DCA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363" y="1270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411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7" r:id="rId12"/>
    <p:sldLayoutId id="2147483858" r:id="rId13"/>
    <p:sldLayoutId id="2147483859" r:id="rId14"/>
    <p:sldLayoutId id="2147483860" r:id="rId1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45485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3.png"/><Relationship Id="rId7" Type="http://schemas.openxmlformats.org/officeDocument/2006/relationships/hyperlink" Target="https://www.nesdc.go.th/download/document/NSCR/NS67_Book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nesdc.go.th/download/document/NSCR/Masterplan2566-2580.pdf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article_attach/article_file_20230307173847.pdf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24.png"/><Relationship Id="rId4" Type="http://schemas.openxmlformats.org/officeDocument/2006/relationships/hyperlink" Target="https://www.nesdc.go.th/download/document/NSCR/NS67_Book.pd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5" Type="http://schemas.openxmlformats.org/officeDocument/2006/relationships/image" Target="../media/image34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F2C0B162-E94E-41B1-ABD2-79D975FE4DD7}"/>
              </a:ext>
            </a:extLst>
          </p:cNvPr>
          <p:cNvSpPr txBox="1"/>
          <p:nvPr/>
        </p:nvSpPr>
        <p:spPr>
          <a:xfrm>
            <a:off x="-9427" y="-28281"/>
            <a:ext cx="12192000" cy="6858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กรมพัฒนาที่ดิน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4A9249-C019-E8A6-2BFB-358BBD4AE26C}"/>
              </a:ext>
            </a:extLst>
          </p:cNvPr>
          <p:cNvSpPr txBox="1"/>
          <p:nvPr/>
        </p:nvSpPr>
        <p:spPr>
          <a:xfrm>
            <a:off x="3036770" y="3160171"/>
            <a:ext cx="61120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TH" dirty="0"/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200363"/>
              </p:ext>
            </p:extLst>
          </p:nvPr>
        </p:nvGraphicFramePr>
        <p:xfrm>
          <a:off x="497852" y="5916514"/>
          <a:ext cx="10025380" cy="9055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1700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53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7301">
                <a:tc>
                  <a:txBody>
                    <a:bodyPr/>
                    <a:lstStyle/>
                    <a:p>
                      <a:pPr marL="114300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+mj-lt"/>
                        <a:buNone/>
                        <a:tabLst>
                          <a:tab pos="246379" algn="l"/>
                        </a:tabLst>
                      </a:pPr>
                      <a:r>
                        <a:rPr lang="af-ZA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13.  </a:t>
                      </a:r>
                      <a:r>
                        <a:rPr sz="1400" b="0" spc="-4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การประเมินสถานะของหน่วยงานในการเป็นระบบราชการ</a:t>
                      </a:r>
                      <a:r>
                        <a:rPr sz="1400" b="0" spc="1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1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</a:t>
                      </a:r>
                      <a:r>
                        <a:rPr sz="1400" b="0" spc="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(PMQA</a:t>
                      </a:r>
                      <a:r>
                        <a:rPr sz="1400" b="0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4.0)</a:t>
                      </a:r>
                      <a:endParaRPr lang="th-TH" sz="1400" b="0" spc="-2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430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11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46379" algn="l"/>
                        </a:tabLst>
                        <a:defRPr/>
                      </a:pPr>
                      <a:r>
                        <a:rPr lang="af-ZA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14. 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11430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11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46379" algn="l"/>
                        </a:tabLst>
                        <a:defRPr/>
                      </a:pPr>
                      <a:r>
                        <a:rPr lang="af-ZA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 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lang="th-TH"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430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11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46379" algn="l"/>
                        </a:tabLst>
                        <a:defRPr/>
                      </a:pPr>
                      <a:r>
                        <a:rPr lang="af-ZA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16. 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 Survey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82270" indent="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spc="-7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7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</a:t>
                      </a:r>
                      <a:endParaRPr lang="th-TH" sz="1400" spc="-70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1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1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1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7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35407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31724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308336" y="1389126"/>
            <a:ext cx="1604345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08690" y="1321308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26822"/>
            <a:ext cx="10283190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กรมพัฒนาที่ดิน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6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445624" y="6423756"/>
            <a:ext cx="1634236" cy="387859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29768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262312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492898"/>
              </p:ext>
            </p:extLst>
          </p:nvPr>
        </p:nvGraphicFramePr>
        <p:xfrm>
          <a:off x="522041" y="1770684"/>
          <a:ext cx="10003155" cy="38138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1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2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741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lang="th-TH" sz="20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8329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en-GB" sz="1400" spc="-1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Fine Tune)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ร้อยละของการขับเคลื่อนตามแนวทางการผลักดันการใช้เทคโนโลยีดิจิทัลเพื่อยกระดับการใช้บริการ (</a:t>
                      </a:r>
                      <a:r>
                        <a:rPr lang="af-ZA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e-Service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af-ZA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การให้บริการแผนที่หรือข้อมูลทางแผนที่ของกรมพัฒนาที่ดิน)</a:t>
                      </a:r>
                      <a:endParaRPr lang="af-ZA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95"/>
                        </a:lnSpc>
                        <a:buFont typeface="TH SarabunPSK"/>
                        <a:buNone/>
                        <a:tabLst>
                          <a:tab pos="321945" algn="l"/>
                        </a:tabLst>
                      </a:pP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6294" marR="412115" algn="l">
                        <a:lnSpc>
                          <a:spcPct val="90100"/>
                        </a:lnSpc>
                      </a:pPr>
                      <a:endParaRPr lang="th-TH" sz="140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5025" marR="412115" indent="-117475" algn="l">
                        <a:lnSpc>
                          <a:spcPct val="90100"/>
                        </a:lnSpc>
                      </a:pPr>
                      <a:r>
                        <a:rPr lang="th-TH"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ร้อยละ</a:t>
                      </a:r>
                      <a:r>
                        <a:rPr lang="th-TH" sz="1400" spc="-2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  <a:p>
                      <a:pPr marL="835025" marR="412115" indent="-117475" algn="l">
                        <a:lnSpc>
                          <a:spcPct val="90100"/>
                        </a:lnSpc>
                      </a:pP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</a:t>
                      </a: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GB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ct val="901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lvl="0" indent="0" algn="l" defTabSz="914400" eaLnBrk="1" fontAlgn="auto" latinLnBrk="0" hangingPunct="1">
                        <a:lnSpc>
                          <a:spcPct val="90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7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400" spc="-7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3805"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indent="-215900">
                        <a:lnSpc>
                          <a:spcPts val="1510"/>
                        </a:lnSpc>
                        <a:buFont typeface="+mj-lt"/>
                        <a:buAutoNum type="arabicPeriod" startAt="7"/>
                        <a:tabLst>
                          <a:tab pos="320675" algn="l"/>
                        </a:tabLst>
                      </a:pPr>
                      <a:r>
                        <a:rPr lang="th-TH" sz="14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จำนวนแหล่งน้ำในไร่นานอกเขตชลประทาน</a:t>
                      </a:r>
                      <a:endParaRPr lang="af-ZA" sz="14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indent="-214313">
                        <a:lnSpc>
                          <a:spcPts val="1510"/>
                        </a:lnSpc>
                        <a:buFont typeface="+mj-lt"/>
                        <a:buAutoNum type="arabicPeriod" startAt="7"/>
                        <a:tabLst>
                          <a:tab pos="320675" algn="l"/>
                        </a:tabLst>
                      </a:pPr>
                      <a:r>
                        <a:rPr lang="th-TH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จำนวนพื้นที่ลุ่มน้ำที่ได้รับการป้องกันการชะล้างพังทลายของดินในพื้นที่เกษตรนอกพื้นที่อนุรักษ์</a:t>
                      </a:r>
                    </a:p>
                    <a:p>
                      <a:pPr marL="342900" marR="0" lvl="0" indent="-214313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7"/>
                        <a:tabLst>
                          <a:tab pos="320675" algn="l"/>
                        </a:tabLst>
                        <a:defRPr/>
                      </a:pPr>
                      <a:r>
                        <a:rPr lang="th-TH" sz="1400" strike="noStrike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ปริมาณการลดการปล่อยก๊าซเรือนกระจก</a:t>
                      </a:r>
                      <a:r>
                        <a:rPr lang="en-US" sz="1400" strike="noStrike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af-ZA" sz="1400" strike="noStrike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marR="0" lvl="0" indent="-214313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7"/>
                        <a:tabLst>
                          <a:tab pos="320675" algn="l"/>
                        </a:tabLst>
                        <a:defRPr/>
                      </a:pPr>
                      <a:r>
                        <a:rPr lang="th-TH" sz="1400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จำนวนวันที่ปริมาณฝุ่นละอองขนาดไม่เกิน 2.5 ไมครอน (</a:t>
                      </a:r>
                      <a:r>
                        <a:rPr lang="af-ZA" sz="1400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PM2.5</a:t>
                      </a:r>
                      <a:r>
                        <a:rPr lang="th-TH" sz="1400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af-ZA" sz="1400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อยู่ในเกณฑ์มาตรฐาน </a:t>
                      </a:r>
                    </a:p>
                    <a:p>
                      <a:pPr marL="342900" marR="0" lvl="0" indent="-214313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7"/>
                        <a:tabLst>
                          <a:tab pos="320675" algn="l"/>
                        </a:tabLst>
                        <a:defRPr/>
                      </a:pPr>
                      <a:r>
                        <a:rPr lang="th-TH" sz="14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ร้อยละของจำนวนจุดความร้อน (</a:t>
                      </a:r>
                      <a:r>
                        <a:rPr lang="af-ZA" sz="14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ในพื้นที่เกษตรกรรมที่ลดลง </a:t>
                      </a:r>
                      <a:endParaRPr lang="af-ZA" sz="140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587" marR="0" lvl="0" indent="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320675" algn="l"/>
                        </a:tabLst>
                        <a:defRPr/>
                      </a:pP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6294" marR="412115" algn="l">
                        <a:lnSpc>
                          <a:spcPts val="1510"/>
                        </a:lnSpc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ts val="151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af-ZA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  <a:p>
                      <a:pPr marL="836294" marR="412115" algn="l">
                        <a:lnSpc>
                          <a:spcPts val="151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af-ZA" sz="1400" spc="-5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lvl="0" indent="0" algn="l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180"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/งานตามหน้าที่ความรับผิดชอบหลัก</a:t>
                      </a:r>
                      <a:r>
                        <a:rPr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7000" indent="0">
                        <a:lnSpc>
                          <a:spcPts val="1510"/>
                        </a:lnSpc>
                        <a:buFont typeface="+mj-lt"/>
                        <a:buNone/>
                        <a:tabLst>
                          <a:tab pos="326390" algn="l"/>
                          <a:tab pos="873760" algn="l"/>
                          <a:tab pos="2037080" algn="l"/>
                        </a:tabLst>
                      </a:pPr>
                      <a:r>
                        <a:rPr lang="af-ZA" sz="14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12.  </a:t>
                      </a:r>
                      <a:r>
                        <a:rPr lang="th-TH" sz="14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จำนวนพื้นที่เกษตรกรรมที่ไม่เหมาะสมได้รับการปรับเปลี่ยนกิจกรรมการผลิต </a:t>
                      </a:r>
                    </a:p>
                  </a:txBody>
                  <a:tcPr marL="0" marR="0" marT="635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algn="l">
                        <a:lnSpc>
                          <a:spcPts val="1595"/>
                        </a:lnSpc>
                      </a:pPr>
                      <a:r>
                        <a:rPr sz="1400" spc="-7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</a:t>
                      </a:r>
                      <a:r>
                        <a:rPr lang="th-TH" sz="1400" spc="-7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ละ</a:t>
                      </a:r>
                      <a:r>
                        <a:rPr lang="en-US" sz="1400" spc="-7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af-ZA" sz="1400" spc="-7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th-TH" sz="1400" spc="-70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2540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object 23"/>
          <p:cNvSpPr/>
          <p:nvPr/>
        </p:nvSpPr>
        <p:spPr>
          <a:xfrm>
            <a:off x="609600" y="3586036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5469" y="399034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0098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3352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0253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2539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48615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44843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2887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297687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1718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2211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69811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45998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0075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3595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2351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26212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4078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09600" y="4941728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3265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818606" y="3885691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26186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75590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2338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0" y="2285616"/>
            <a:ext cx="718185" cy="782320"/>
            <a:chOff x="0" y="2523744"/>
            <a:chExt cx="718185" cy="782320"/>
          </a:xfrm>
        </p:grpSpPr>
        <p:pic>
          <p:nvPicPr>
            <p:cNvPr id="68" name="object 6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2232" y="308152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3090672"/>
              <a:ext cx="431291" cy="198120"/>
            </a:xfrm>
            <a:prstGeom prst="rect">
              <a:avLst/>
            </a:prstGeom>
          </p:spPr>
        </p:pic>
      </p:grpSp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697210" y="6428964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xfrm>
            <a:off x="11861800" y="6464300"/>
            <a:ext cx="558800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38100" marR="0" lvl="0" indent="0" algn="l" defTabSz="914400" rtl="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98" name="กลุ่ม 97">
            <a:extLst>
              <a:ext uri="{FF2B5EF4-FFF2-40B4-BE49-F238E27FC236}">
                <a16:creationId xmlns:a16="http://schemas.microsoft.com/office/drawing/2014/main" id="{8E56D722-C557-7C44-5DAA-FD8FFFFFA243}"/>
              </a:ext>
            </a:extLst>
          </p:cNvPr>
          <p:cNvGrpSpPr/>
          <p:nvPr/>
        </p:nvGrpSpPr>
        <p:grpSpPr>
          <a:xfrm>
            <a:off x="410052" y="3814522"/>
            <a:ext cx="291436" cy="211637"/>
            <a:chOff x="143128" y="4369888"/>
            <a:chExt cx="291436" cy="211637"/>
          </a:xfrm>
        </p:grpSpPr>
        <p:grpSp>
          <p:nvGrpSpPr>
            <p:cNvPr id="78" name="object 24">
              <a:extLst>
                <a:ext uri="{FF2B5EF4-FFF2-40B4-BE49-F238E27FC236}">
                  <a16:creationId xmlns:a16="http://schemas.microsoft.com/office/drawing/2014/main" id="{85A11A81-14F1-5DE0-B4D3-B053F817CCFD}"/>
                </a:ext>
              </a:extLst>
            </p:cNvPr>
            <p:cNvGrpSpPr/>
            <p:nvPr/>
          </p:nvGrpSpPr>
          <p:grpSpPr>
            <a:xfrm>
              <a:off x="143128" y="4487925"/>
              <a:ext cx="215441" cy="93600"/>
              <a:chOff x="10745469" y="4047490"/>
              <a:chExt cx="339090" cy="147320"/>
            </a:xfrm>
          </p:grpSpPr>
          <p:sp>
            <p:nvSpPr>
              <p:cNvPr id="79" name="object 25">
                <a:extLst>
                  <a:ext uri="{FF2B5EF4-FFF2-40B4-BE49-F238E27FC236}">
                    <a16:creationId xmlns:a16="http://schemas.microsoft.com/office/drawing/2014/main" id="{9CFC7FA6-D7D5-8162-9797-B19F36F9C78E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6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6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71C9EF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0" name="object 26">
                <a:extLst>
                  <a:ext uri="{FF2B5EF4-FFF2-40B4-BE49-F238E27FC236}">
                    <a16:creationId xmlns:a16="http://schemas.microsoft.com/office/drawing/2014/main" id="{E98157F7-7301-6B6D-4C5B-DAF5EF65C56E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0" y="67056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6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6"/>
                    </a:lnTo>
                    <a:close/>
                  </a:path>
                </a:pathLst>
              </a:custGeom>
              <a:ln w="12700">
                <a:solidFill>
                  <a:srgbClr val="71C9EF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81" name="object 60">
              <a:extLst>
                <a:ext uri="{FF2B5EF4-FFF2-40B4-BE49-F238E27FC236}">
                  <a16:creationId xmlns:a16="http://schemas.microsoft.com/office/drawing/2014/main" id="{32759CC6-2C81-6AE9-7FF3-06FD92A6B2CE}"/>
                </a:ext>
              </a:extLst>
            </p:cNvPr>
            <p:cNvSpPr txBox="1"/>
            <p:nvPr/>
          </p:nvSpPr>
          <p:spPr>
            <a:xfrm>
              <a:off x="171356" y="4369888"/>
              <a:ext cx="263208" cy="210314"/>
            </a:xfrm>
            <a:prstGeom prst="rect">
              <a:avLst/>
            </a:prstGeom>
          </p:spPr>
          <p:txBody>
            <a:bodyPr vert="horz" wrap="square" lIns="0" tIns="101600" rIns="0" bIns="0" rtlCol="0" anchor="ctr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JKPI</a:t>
              </a:r>
              <a:r>
                <a:rPr kumimoji="0" sz="700" b="0" i="0" u="none" strike="noStrike" kern="0" cap="none" spc="-1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 </a:t>
              </a:r>
              <a:r>
                <a:rPr kumimoji="0" lang="th-TH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endParaRPr>
            </a:p>
          </p:txBody>
        </p:sp>
      </p:grpSp>
      <p:grpSp>
        <p:nvGrpSpPr>
          <p:cNvPr id="99" name="กลุ่ม 98">
            <a:extLst>
              <a:ext uri="{FF2B5EF4-FFF2-40B4-BE49-F238E27FC236}">
                <a16:creationId xmlns:a16="http://schemas.microsoft.com/office/drawing/2014/main" id="{F530A5FD-CA8C-B222-2210-10B101CE72B4}"/>
              </a:ext>
            </a:extLst>
          </p:cNvPr>
          <p:cNvGrpSpPr/>
          <p:nvPr/>
        </p:nvGrpSpPr>
        <p:grpSpPr>
          <a:xfrm>
            <a:off x="399321" y="4018809"/>
            <a:ext cx="295471" cy="210314"/>
            <a:chOff x="139093" y="4553175"/>
            <a:chExt cx="295471" cy="210314"/>
          </a:xfrm>
        </p:grpSpPr>
        <p:grpSp>
          <p:nvGrpSpPr>
            <p:cNvPr id="83" name="object 24">
              <a:extLst>
                <a:ext uri="{FF2B5EF4-FFF2-40B4-BE49-F238E27FC236}">
                  <a16:creationId xmlns:a16="http://schemas.microsoft.com/office/drawing/2014/main" id="{D24DE8D5-C303-25AA-B0F2-DFEEF77D039C}"/>
                </a:ext>
              </a:extLst>
            </p:cNvPr>
            <p:cNvGrpSpPr/>
            <p:nvPr/>
          </p:nvGrpSpPr>
          <p:grpSpPr>
            <a:xfrm>
              <a:off x="139093" y="4667316"/>
              <a:ext cx="215441" cy="93600"/>
              <a:chOff x="10745469" y="4047490"/>
              <a:chExt cx="339090" cy="147320"/>
            </a:xfrm>
          </p:grpSpPr>
          <p:sp>
            <p:nvSpPr>
              <p:cNvPr id="84" name="object 25">
                <a:extLst>
                  <a:ext uri="{FF2B5EF4-FFF2-40B4-BE49-F238E27FC236}">
                    <a16:creationId xmlns:a16="http://schemas.microsoft.com/office/drawing/2014/main" id="{F0376A14-36E7-E422-6E2B-91C412A40C2D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6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6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71C9EF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5" name="object 26">
                <a:extLst>
                  <a:ext uri="{FF2B5EF4-FFF2-40B4-BE49-F238E27FC236}">
                    <a16:creationId xmlns:a16="http://schemas.microsoft.com/office/drawing/2014/main" id="{7A05F083-DC66-342B-607E-D6968E2444FF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0" y="67056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6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6"/>
                    </a:lnTo>
                    <a:close/>
                  </a:path>
                </a:pathLst>
              </a:custGeom>
              <a:ln w="12700">
                <a:solidFill>
                  <a:srgbClr val="71C9EF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87" name="object 60">
              <a:extLst>
                <a:ext uri="{FF2B5EF4-FFF2-40B4-BE49-F238E27FC236}">
                  <a16:creationId xmlns:a16="http://schemas.microsoft.com/office/drawing/2014/main" id="{E10A5696-7A7D-1E3C-0585-B553380D68A9}"/>
                </a:ext>
              </a:extLst>
            </p:cNvPr>
            <p:cNvSpPr txBox="1"/>
            <p:nvPr/>
          </p:nvSpPr>
          <p:spPr>
            <a:xfrm>
              <a:off x="171356" y="4553175"/>
              <a:ext cx="263208" cy="210314"/>
            </a:xfrm>
            <a:prstGeom prst="rect">
              <a:avLst/>
            </a:prstGeom>
          </p:spPr>
          <p:txBody>
            <a:bodyPr vert="horz" wrap="square" lIns="0" tIns="101600" rIns="0" bIns="0" rtlCol="0" anchor="ctr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JKPI</a:t>
              </a:r>
              <a:r>
                <a:rPr kumimoji="0" sz="700" b="0" i="0" u="none" strike="noStrike" kern="0" cap="none" spc="-1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 </a:t>
              </a:r>
              <a:r>
                <a:rPr kumimoji="0" lang="th-TH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endParaRPr>
            </a:p>
          </p:txBody>
        </p:sp>
      </p:grpSp>
      <p:grpSp>
        <p:nvGrpSpPr>
          <p:cNvPr id="101" name="กลุ่ม 100">
            <a:extLst>
              <a:ext uri="{FF2B5EF4-FFF2-40B4-BE49-F238E27FC236}">
                <a16:creationId xmlns:a16="http://schemas.microsoft.com/office/drawing/2014/main" id="{958271DF-C6CA-84FB-DED5-09AEDBFBA669}"/>
              </a:ext>
            </a:extLst>
          </p:cNvPr>
          <p:cNvGrpSpPr/>
          <p:nvPr/>
        </p:nvGrpSpPr>
        <p:grpSpPr>
          <a:xfrm>
            <a:off x="366365" y="4393957"/>
            <a:ext cx="328427" cy="210314"/>
            <a:chOff x="94100" y="4901564"/>
            <a:chExt cx="328427" cy="210314"/>
          </a:xfrm>
        </p:grpSpPr>
        <p:grpSp>
          <p:nvGrpSpPr>
            <p:cNvPr id="92" name="object 24">
              <a:extLst>
                <a:ext uri="{FF2B5EF4-FFF2-40B4-BE49-F238E27FC236}">
                  <a16:creationId xmlns:a16="http://schemas.microsoft.com/office/drawing/2014/main" id="{DD48E298-C026-1CC6-6091-A453750D3E04}"/>
                </a:ext>
              </a:extLst>
            </p:cNvPr>
            <p:cNvGrpSpPr/>
            <p:nvPr/>
          </p:nvGrpSpPr>
          <p:grpSpPr>
            <a:xfrm>
              <a:off x="127056" y="5015705"/>
              <a:ext cx="215441" cy="93600"/>
              <a:chOff x="10745469" y="4047490"/>
              <a:chExt cx="339090" cy="147320"/>
            </a:xfrm>
          </p:grpSpPr>
          <p:sp>
            <p:nvSpPr>
              <p:cNvPr id="93" name="object 25">
                <a:extLst>
                  <a:ext uri="{FF2B5EF4-FFF2-40B4-BE49-F238E27FC236}">
                    <a16:creationId xmlns:a16="http://schemas.microsoft.com/office/drawing/2014/main" id="{D237D268-24F7-E5CD-84C6-81E709220066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6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6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71C9EF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4" name="object 26">
                <a:extLst>
                  <a:ext uri="{FF2B5EF4-FFF2-40B4-BE49-F238E27FC236}">
                    <a16:creationId xmlns:a16="http://schemas.microsoft.com/office/drawing/2014/main" id="{973A3A6D-B80D-B4B3-F883-4C41FA783E3A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0" y="67056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6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6"/>
                    </a:lnTo>
                    <a:close/>
                  </a:path>
                </a:pathLst>
              </a:custGeom>
              <a:ln w="12700">
                <a:solidFill>
                  <a:srgbClr val="71C9EF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pic>
          <p:nvPicPr>
            <p:cNvPr id="95" name="object 75">
              <a:extLst>
                <a:ext uri="{FF2B5EF4-FFF2-40B4-BE49-F238E27FC236}">
                  <a16:creationId xmlns:a16="http://schemas.microsoft.com/office/drawing/2014/main" id="{F73F31FC-82CD-6369-FC76-F929D1E55F2E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100" y="5022240"/>
              <a:ext cx="67818" cy="66293"/>
            </a:xfrm>
            <a:prstGeom prst="rect">
              <a:avLst/>
            </a:prstGeom>
          </p:spPr>
        </p:pic>
        <p:sp>
          <p:nvSpPr>
            <p:cNvPr id="96" name="object 60">
              <a:extLst>
                <a:ext uri="{FF2B5EF4-FFF2-40B4-BE49-F238E27FC236}">
                  <a16:creationId xmlns:a16="http://schemas.microsoft.com/office/drawing/2014/main" id="{CD1192B3-2223-2879-0091-A11DEB6330D9}"/>
                </a:ext>
              </a:extLst>
            </p:cNvPr>
            <p:cNvSpPr txBox="1"/>
            <p:nvPr/>
          </p:nvSpPr>
          <p:spPr>
            <a:xfrm>
              <a:off x="159319" y="4901564"/>
              <a:ext cx="263208" cy="210314"/>
            </a:xfrm>
            <a:prstGeom prst="rect">
              <a:avLst/>
            </a:prstGeom>
          </p:spPr>
          <p:txBody>
            <a:bodyPr vert="horz" wrap="square" lIns="0" tIns="101600" rIns="0" bIns="0" rtlCol="0" anchor="ctr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JKPI</a:t>
              </a:r>
              <a:r>
                <a:rPr kumimoji="0" sz="700" b="0" i="0" u="none" strike="noStrike" kern="0" cap="none" spc="-1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 </a:t>
              </a:r>
              <a:r>
                <a:rPr kumimoji="0" lang="th-TH" sz="700" b="0" i="0" u="none" strike="noStrike" kern="0" cap="none" spc="-1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5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endParaRPr>
            </a:p>
          </p:txBody>
        </p:sp>
      </p:grpSp>
      <p:grpSp>
        <p:nvGrpSpPr>
          <p:cNvPr id="100" name="กลุ่ม 99">
            <a:extLst>
              <a:ext uri="{FF2B5EF4-FFF2-40B4-BE49-F238E27FC236}">
                <a16:creationId xmlns:a16="http://schemas.microsoft.com/office/drawing/2014/main" id="{EC749A34-7E9A-D071-691F-2DB40738AD3D}"/>
              </a:ext>
            </a:extLst>
          </p:cNvPr>
          <p:cNvGrpSpPr/>
          <p:nvPr/>
        </p:nvGrpSpPr>
        <p:grpSpPr>
          <a:xfrm>
            <a:off x="364282" y="4205778"/>
            <a:ext cx="324010" cy="210314"/>
            <a:chOff x="98135" y="4722173"/>
            <a:chExt cx="324010" cy="210314"/>
          </a:xfrm>
        </p:grpSpPr>
        <p:grpSp>
          <p:nvGrpSpPr>
            <p:cNvPr id="88" name="object 24">
              <a:extLst>
                <a:ext uri="{FF2B5EF4-FFF2-40B4-BE49-F238E27FC236}">
                  <a16:creationId xmlns:a16="http://schemas.microsoft.com/office/drawing/2014/main" id="{DAC38BDD-4B20-CA98-C6C8-55882463B86D}"/>
                </a:ext>
              </a:extLst>
            </p:cNvPr>
            <p:cNvGrpSpPr/>
            <p:nvPr/>
          </p:nvGrpSpPr>
          <p:grpSpPr>
            <a:xfrm>
              <a:off x="131091" y="4836314"/>
              <a:ext cx="215441" cy="93600"/>
              <a:chOff x="10745469" y="4047490"/>
              <a:chExt cx="339090" cy="147320"/>
            </a:xfrm>
          </p:grpSpPr>
          <p:sp>
            <p:nvSpPr>
              <p:cNvPr id="89" name="object 25">
                <a:extLst>
                  <a:ext uri="{FF2B5EF4-FFF2-40B4-BE49-F238E27FC236}">
                    <a16:creationId xmlns:a16="http://schemas.microsoft.com/office/drawing/2014/main" id="{B5C11F96-A6EE-DCD8-582C-1BF1EA4D850E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6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6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71C9EF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0" name="object 26">
                <a:extLst>
                  <a:ext uri="{FF2B5EF4-FFF2-40B4-BE49-F238E27FC236}">
                    <a16:creationId xmlns:a16="http://schemas.microsoft.com/office/drawing/2014/main" id="{F4AE716A-E577-0E07-C070-113C6640B96D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0" y="67056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6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6"/>
                    </a:lnTo>
                    <a:close/>
                  </a:path>
                </a:pathLst>
              </a:custGeom>
              <a:ln w="12700">
                <a:solidFill>
                  <a:srgbClr val="71C9EF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pic>
          <p:nvPicPr>
            <p:cNvPr id="91" name="object 75">
              <a:extLst>
                <a:ext uri="{FF2B5EF4-FFF2-40B4-BE49-F238E27FC236}">
                  <a16:creationId xmlns:a16="http://schemas.microsoft.com/office/drawing/2014/main" id="{BDEE694B-0ECA-BFDA-ADC3-86D52539969B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8135" y="4842849"/>
              <a:ext cx="67818" cy="66293"/>
            </a:xfrm>
            <a:prstGeom prst="rect">
              <a:avLst/>
            </a:prstGeom>
          </p:spPr>
        </p:pic>
        <p:sp>
          <p:nvSpPr>
            <p:cNvPr id="97" name="object 60">
              <a:extLst>
                <a:ext uri="{FF2B5EF4-FFF2-40B4-BE49-F238E27FC236}">
                  <a16:creationId xmlns:a16="http://schemas.microsoft.com/office/drawing/2014/main" id="{98B5ABD1-DF83-368A-7CC9-DA71CDE4B16B}"/>
                </a:ext>
              </a:extLst>
            </p:cNvPr>
            <p:cNvSpPr txBox="1"/>
            <p:nvPr/>
          </p:nvSpPr>
          <p:spPr>
            <a:xfrm>
              <a:off x="158937" y="4722173"/>
              <a:ext cx="263208" cy="210314"/>
            </a:xfrm>
            <a:prstGeom prst="rect">
              <a:avLst/>
            </a:prstGeom>
          </p:spPr>
          <p:txBody>
            <a:bodyPr vert="horz" wrap="square" lIns="0" tIns="101600" rIns="0" bIns="0" rtlCol="0" anchor="ctr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JKPI</a:t>
              </a:r>
              <a:r>
                <a:rPr kumimoji="0" sz="700" b="0" i="0" u="none" strike="noStrike" kern="0" cap="none" spc="-1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 </a:t>
              </a:r>
              <a:r>
                <a:rPr kumimoji="0" lang="th-TH" sz="7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endParaRPr>
            </a:p>
          </p:txBody>
        </p:sp>
      </p:grpSp>
      <p:grpSp>
        <p:nvGrpSpPr>
          <p:cNvPr id="71" name="กลุ่ม 70">
            <a:extLst>
              <a:ext uri="{FF2B5EF4-FFF2-40B4-BE49-F238E27FC236}">
                <a16:creationId xmlns:a16="http://schemas.microsoft.com/office/drawing/2014/main" id="{55A30117-D799-FC84-CABA-23FD8834F30E}"/>
              </a:ext>
            </a:extLst>
          </p:cNvPr>
          <p:cNvGrpSpPr/>
          <p:nvPr/>
        </p:nvGrpSpPr>
        <p:grpSpPr>
          <a:xfrm>
            <a:off x="493440" y="5422512"/>
            <a:ext cx="10198435" cy="504140"/>
            <a:chOff x="540715" y="5224576"/>
            <a:chExt cx="10055910" cy="504140"/>
          </a:xfrm>
        </p:grpSpPr>
        <p:grpSp>
          <p:nvGrpSpPr>
            <p:cNvPr id="7" name="object 7"/>
            <p:cNvGrpSpPr/>
            <p:nvPr/>
          </p:nvGrpSpPr>
          <p:grpSpPr>
            <a:xfrm>
              <a:off x="540715" y="5271516"/>
              <a:ext cx="10055910" cy="457200"/>
              <a:chOff x="540715" y="5233416"/>
              <a:chExt cx="10055910" cy="457200"/>
            </a:xfrm>
          </p:grpSpPr>
          <p:sp>
            <p:nvSpPr>
              <p:cNvPr id="8" name="object 8"/>
              <p:cNvSpPr/>
              <p:nvPr/>
            </p:nvSpPr>
            <p:spPr>
              <a:xfrm>
                <a:off x="722375" y="5233416"/>
                <a:ext cx="9874250" cy="457200"/>
              </a:xfrm>
              <a:custGeom>
                <a:avLst/>
                <a:gdLst/>
                <a:ahLst/>
                <a:cxnLst/>
                <a:rect l="l" t="t" r="r" b="b"/>
                <a:pathLst>
                  <a:path w="9874250" h="457200">
                    <a:moveTo>
                      <a:pt x="9873996" y="0"/>
                    </a:moveTo>
                    <a:lnTo>
                      <a:pt x="0" y="0"/>
                    </a:lnTo>
                    <a:lnTo>
                      <a:pt x="0" y="457200"/>
                    </a:lnTo>
                    <a:lnTo>
                      <a:pt x="9873996" y="457200"/>
                    </a:lnTo>
                    <a:lnTo>
                      <a:pt x="9873996" y="0"/>
                    </a:lnTo>
                    <a:close/>
                  </a:path>
                </a:pathLst>
              </a:custGeom>
              <a:solidFill>
                <a:srgbClr val="DAE2F3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" name="object 9"/>
              <p:cNvSpPr/>
              <p:nvPr/>
            </p:nvSpPr>
            <p:spPr>
              <a:xfrm>
                <a:off x="540715" y="5252466"/>
                <a:ext cx="474648" cy="410475"/>
              </a:xfrm>
              <a:custGeom>
                <a:avLst/>
                <a:gdLst/>
                <a:ahLst/>
                <a:cxnLst/>
                <a:rect l="l" t="t" r="r" b="b"/>
                <a:pathLst>
                  <a:path w="567055" h="567054">
                    <a:moveTo>
                      <a:pt x="283464" y="0"/>
                    </a:moveTo>
                    <a:lnTo>
                      <a:pt x="237484" y="3709"/>
                    </a:lnTo>
                    <a:lnTo>
                      <a:pt x="193867" y="14447"/>
                    </a:lnTo>
                    <a:lnTo>
                      <a:pt x="153195" y="31632"/>
                    </a:lnTo>
                    <a:lnTo>
                      <a:pt x="116053" y="54681"/>
                    </a:lnTo>
                    <a:lnTo>
                      <a:pt x="83024" y="83010"/>
                    </a:lnTo>
                    <a:lnTo>
                      <a:pt x="54692" y="116037"/>
                    </a:lnTo>
                    <a:lnTo>
                      <a:pt x="31639" y="153179"/>
                    </a:lnTo>
                    <a:lnTo>
                      <a:pt x="14451" y="193852"/>
                    </a:lnTo>
                    <a:lnTo>
                      <a:pt x="3710" y="237475"/>
                    </a:lnTo>
                    <a:lnTo>
                      <a:pt x="0" y="283464"/>
                    </a:lnTo>
                    <a:lnTo>
                      <a:pt x="3710" y="329443"/>
                    </a:lnTo>
                    <a:lnTo>
                      <a:pt x="14451" y="373060"/>
                    </a:lnTo>
                    <a:lnTo>
                      <a:pt x="31639" y="413732"/>
                    </a:lnTo>
                    <a:lnTo>
                      <a:pt x="54692" y="450874"/>
                    </a:lnTo>
                    <a:lnTo>
                      <a:pt x="83024" y="483903"/>
                    </a:lnTo>
                    <a:lnTo>
                      <a:pt x="116053" y="512235"/>
                    </a:lnTo>
                    <a:lnTo>
                      <a:pt x="153195" y="535288"/>
                    </a:lnTo>
                    <a:lnTo>
                      <a:pt x="193867" y="552476"/>
                    </a:lnTo>
                    <a:lnTo>
                      <a:pt x="237484" y="563217"/>
                    </a:lnTo>
                    <a:lnTo>
                      <a:pt x="283464" y="566928"/>
                    </a:lnTo>
                    <a:lnTo>
                      <a:pt x="329443" y="563217"/>
                    </a:lnTo>
                    <a:lnTo>
                      <a:pt x="373060" y="552476"/>
                    </a:lnTo>
                    <a:lnTo>
                      <a:pt x="413732" y="535288"/>
                    </a:lnTo>
                    <a:lnTo>
                      <a:pt x="450874" y="512235"/>
                    </a:lnTo>
                    <a:lnTo>
                      <a:pt x="483903" y="483903"/>
                    </a:lnTo>
                    <a:lnTo>
                      <a:pt x="512235" y="450874"/>
                    </a:lnTo>
                    <a:lnTo>
                      <a:pt x="535288" y="413732"/>
                    </a:lnTo>
                    <a:lnTo>
                      <a:pt x="552476" y="373060"/>
                    </a:lnTo>
                    <a:lnTo>
                      <a:pt x="563217" y="329443"/>
                    </a:lnTo>
                    <a:lnTo>
                      <a:pt x="566928" y="283464"/>
                    </a:lnTo>
                    <a:lnTo>
                      <a:pt x="563217" y="237475"/>
                    </a:lnTo>
                    <a:lnTo>
                      <a:pt x="552476" y="193852"/>
                    </a:lnTo>
                    <a:lnTo>
                      <a:pt x="535288" y="153179"/>
                    </a:lnTo>
                    <a:lnTo>
                      <a:pt x="512235" y="116037"/>
                    </a:lnTo>
                    <a:lnTo>
                      <a:pt x="483903" y="83010"/>
                    </a:lnTo>
                    <a:lnTo>
                      <a:pt x="450874" y="54681"/>
                    </a:lnTo>
                    <a:lnTo>
                      <a:pt x="413732" y="31632"/>
                    </a:lnTo>
                    <a:lnTo>
                      <a:pt x="373060" y="14447"/>
                    </a:lnTo>
                    <a:lnTo>
                      <a:pt x="329443" y="3709"/>
                    </a:lnTo>
                    <a:lnTo>
                      <a:pt x="283464" y="0"/>
                    </a:lnTo>
                    <a:close/>
                  </a:path>
                </a:pathLst>
              </a:custGeom>
              <a:solidFill>
                <a:srgbClr val="4471C4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0" name="object 10"/>
            <p:cNvSpPr txBox="1"/>
            <p:nvPr/>
          </p:nvSpPr>
          <p:spPr>
            <a:xfrm>
              <a:off x="698828" y="5224576"/>
              <a:ext cx="217804" cy="473848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9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3000" b="1" i="0" u="none" strike="noStrike" kern="0" cap="none" spc="-5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2</a:t>
              </a:r>
              <a:endParaRPr kumimoji="0" sz="3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endParaRPr>
            </a:p>
          </p:txBody>
        </p:sp>
        <p:sp>
          <p:nvSpPr>
            <p:cNvPr id="11" name="object 11"/>
            <p:cNvSpPr txBox="1"/>
            <p:nvPr/>
          </p:nvSpPr>
          <p:spPr>
            <a:xfrm>
              <a:off x="1087534" y="5233669"/>
              <a:ext cx="5307965" cy="45212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9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2800" b="1" i="0" u="none" strike="noStrike" kern="0" cap="none" spc="-1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IT๙"/>
                  <a:ea typeface="+mn-ea"/>
                  <a:cs typeface="TH SarabunIT๙"/>
                </a:rPr>
                <a:t>การประเมินศักยภาพในการดําเนินงาน</a:t>
              </a:r>
              <a:r>
                <a:rPr kumimoji="0" sz="2800" b="1" i="0" u="none" strike="noStrike" kern="0" cap="none" spc="4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IT๙"/>
                  <a:ea typeface="+mn-ea"/>
                  <a:cs typeface="TH SarabunIT๙"/>
                </a:rPr>
                <a:t> </a:t>
              </a:r>
              <a:r>
                <a:rPr kumimoji="0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IT๙"/>
                  <a:ea typeface="+mn-ea"/>
                  <a:cs typeface="TH SarabunIT๙"/>
                </a:rPr>
                <a:t>(</a:t>
              </a:r>
              <a:r>
                <a:rPr kumimoji="0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Potential</a:t>
              </a:r>
              <a:r>
                <a:rPr kumimoji="0" sz="24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/>
                  <a:ea typeface="+mn-ea"/>
                  <a:cs typeface="TH SarabunPSK"/>
                </a:rPr>
                <a:t> Base</a:t>
              </a:r>
              <a:r>
                <a:rPr kumimoji="0" sz="24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IT๙"/>
                  <a:ea typeface="+mn-ea"/>
                  <a:cs typeface="TH SarabunIT๙"/>
                </a:rPr>
                <a:t>)</a:t>
              </a:r>
              <a:endParaRPr kumimoji="0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endParaRPr>
            </a:p>
          </p:txBody>
        </p:sp>
      </p:grpSp>
      <p:sp>
        <p:nvSpPr>
          <p:cNvPr id="12" name="object 12"/>
          <p:cNvSpPr/>
          <p:nvPr/>
        </p:nvSpPr>
        <p:spPr>
          <a:xfrm>
            <a:off x="10441051" y="5547585"/>
            <a:ext cx="160434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742549" y="5470623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15672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24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2832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0" y="6268104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0372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016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0ACB54-B2C9-228E-73D5-22C2571175E4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9570" y="6548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857747"/>
              </p:ext>
            </p:extLst>
          </p:nvPr>
        </p:nvGraphicFramePr>
        <p:xfrm>
          <a:off x="125899" y="45427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624862"/>
              </p:ext>
            </p:extLst>
          </p:nvPr>
        </p:nvGraphicFramePr>
        <p:xfrm>
          <a:off x="99061" y="23091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grpSp>
        <p:nvGrpSpPr>
          <p:cNvPr id="17" name="Group 12">
            <a:extLst>
              <a:ext uri="{FF2B5EF4-FFF2-40B4-BE49-F238E27FC236}">
                <a16:creationId xmlns:a16="http://schemas.microsoft.com/office/drawing/2014/main" id="{9989A2B2-2C2A-7AF2-E4D4-73FCF4D7B58B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98F84B84-958F-F865-9037-57A540E39715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40988587-9139-2155-D047-9E7AE1CDF6CF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31464" y="402191"/>
            <a:ext cx="911619" cy="338555"/>
            <a:chOff x="2960452" y="117020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084526"/>
              </p:ext>
            </p:extLst>
          </p:nvPr>
        </p:nvGraphicFramePr>
        <p:xfrm>
          <a:off x="7583557" y="4512365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343782"/>
              </p:ext>
            </p:extLst>
          </p:nvPr>
        </p:nvGraphicFramePr>
        <p:xfrm>
          <a:off x="3756994" y="4532369"/>
          <a:ext cx="3588024" cy="1799342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Group 3">
            <a:extLst>
              <a:ext uri="{FF2B5EF4-FFF2-40B4-BE49-F238E27FC236}">
                <a16:creationId xmlns:a16="http://schemas.microsoft.com/office/drawing/2014/main" id="{771E5D11-A236-3EE7-495F-6BB1F7AC81C4}"/>
              </a:ext>
            </a:extLst>
          </p:cNvPr>
          <p:cNvGrpSpPr/>
          <p:nvPr/>
        </p:nvGrpSpPr>
        <p:grpSpPr>
          <a:xfrm>
            <a:off x="7895085" y="74781"/>
            <a:ext cx="1157959" cy="447815"/>
            <a:chOff x="12238417" y="1247431"/>
            <a:chExt cx="1388594" cy="615553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64C1CE28-5E69-A3E2-D2D5-B159077BC4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2">
              <a:extLst>
                <a:ext uri="{FF2B5EF4-FFF2-40B4-BE49-F238E27FC236}">
                  <a16:creationId xmlns:a16="http://schemas.microsoft.com/office/drawing/2014/main" id="{CCA771D3-34FF-A834-2A33-26208084FA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/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4300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BD4BC9-6E7C-4352-9236-5E4E78D6A8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30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pic>
        <p:nvPicPr>
          <p:cNvPr id="1229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0EE5910-541F-E6AB-2483-174751593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92103" y="19650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3003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19455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42439" y="14147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8124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/>
        </p:nvGraphicFramePr>
        <p:xfrm>
          <a:off x="8804416" y="2432254"/>
          <a:ext cx="3271628" cy="1419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3571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7624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261" y="2173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429959" y="1954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9020175" y="4264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22997" y="7132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358441"/>
              </p:ext>
            </p:extLst>
          </p:nvPr>
        </p:nvGraphicFramePr>
        <p:xfrm>
          <a:off x="131347" y="22360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0" y="6229313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id="{EFF0BEB4-9221-7864-A330-6D58C488DAD4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53791B77-B801-A945-03B2-854F8983CBB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id="{23246D1E-2195-AF82-B251-68BC341F04AD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7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904350" y="433206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229877"/>
              </p:ext>
            </p:extLst>
          </p:nvPr>
        </p:nvGraphicFramePr>
        <p:xfrm>
          <a:off x="130513" y="4229296"/>
          <a:ext cx="3568479" cy="1888511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432782"/>
              </p:ext>
            </p:extLst>
          </p:nvPr>
        </p:nvGraphicFramePr>
        <p:xfrm>
          <a:off x="7583808" y="4254200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560216"/>
              </p:ext>
            </p:extLst>
          </p:nvPr>
        </p:nvGraphicFramePr>
        <p:xfrm>
          <a:off x="3851353" y="4238850"/>
          <a:ext cx="3588024" cy="189023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Group 3">
            <a:extLst>
              <a:ext uri="{FF2B5EF4-FFF2-40B4-BE49-F238E27FC236}">
                <a16:creationId xmlns:a16="http://schemas.microsoft.com/office/drawing/2014/main" id="{4EF8C9A7-758A-6390-10CB-9F022F3C513B}"/>
              </a:ext>
            </a:extLst>
          </p:cNvPr>
          <p:cNvGrpSpPr/>
          <p:nvPr/>
        </p:nvGrpSpPr>
        <p:grpSpPr>
          <a:xfrm>
            <a:off x="7400263" y="119889"/>
            <a:ext cx="1157959" cy="447815"/>
            <a:chOff x="12238417" y="1247431"/>
            <a:chExt cx="1388594" cy="615553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098E3BB-1468-9139-F4CA-08536EF9CE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380A4972-9EB4-FD8F-8F50-61EA61B6B6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8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577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636FCA-67A5-47D0-B843-D945E1DD325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11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1B7229D0-FB17-42DE-6C07-110B6A017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18797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3553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64506" y="4190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4392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19218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70997"/>
              </p:ext>
            </p:extLst>
          </p:nvPr>
        </p:nvGraphicFramePr>
        <p:xfrm>
          <a:off x="8817664" y="2578121"/>
          <a:ext cx="3318044" cy="1301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3780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7911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102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62365" y="23672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05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20175" y="4066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7854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970114"/>
              </p:ext>
            </p:extLst>
          </p:nvPr>
        </p:nvGraphicFramePr>
        <p:xfrm>
          <a:off x="87056" y="21856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2" name="Group 12">
            <a:extLst>
              <a:ext uri="{FF2B5EF4-FFF2-40B4-BE49-F238E27FC236}">
                <a16:creationId xmlns:a16="http://schemas.microsoft.com/office/drawing/2014/main" id="{03BE5B44-F660-F3AF-B575-E205BCC3D701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5" name="Rectangle 19">
              <a:extLst>
                <a:ext uri="{FF2B5EF4-FFF2-40B4-BE49-F238E27FC236}">
                  <a16:creationId xmlns:a16="http://schemas.microsoft.com/office/drawing/2014/main" id="{E164979D-E3CD-DF24-A465-04F17F73C77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TextBox 23">
              <a:extLst>
                <a:ext uri="{FF2B5EF4-FFF2-40B4-BE49-F238E27FC236}">
                  <a16:creationId xmlns:a16="http://schemas.microsoft.com/office/drawing/2014/main" id="{DB0B4726-F76A-1E7C-1C2C-D4F02C2CB626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27698" y="414100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781726"/>
              </p:ext>
            </p:extLst>
          </p:nvPr>
        </p:nvGraphicFramePr>
        <p:xfrm>
          <a:off x="104299" y="4521607"/>
          <a:ext cx="3460702" cy="153648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AC546732-E43E-BB9B-5BE4-9EF0164DE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814155"/>
              </p:ext>
            </p:extLst>
          </p:nvPr>
        </p:nvGraphicFramePr>
        <p:xfrm>
          <a:off x="7659819" y="4335327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981F429-3545-97E5-C0CB-26C367016D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338841"/>
              </p:ext>
            </p:extLst>
          </p:nvPr>
        </p:nvGraphicFramePr>
        <p:xfrm>
          <a:off x="3715473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4B4D2161-671E-17AD-A199-E23E310D2E6B}"/>
              </a:ext>
            </a:extLst>
          </p:cNvPr>
          <p:cNvSpPr/>
          <p:nvPr/>
        </p:nvSpPr>
        <p:spPr>
          <a:xfrm>
            <a:off x="103387" y="6215109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6D1A531-AEC7-65F1-73EE-3B54556969CA}"/>
              </a:ext>
            </a:extLst>
          </p:cNvPr>
          <p:cNvGrpSpPr/>
          <p:nvPr/>
        </p:nvGrpSpPr>
        <p:grpSpPr>
          <a:xfrm>
            <a:off x="7672951" y="87449"/>
            <a:ext cx="1157959" cy="447815"/>
            <a:chOff x="12238417" y="1247431"/>
            <a:chExt cx="1388594" cy="615553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E9B89194-6856-2585-FB00-308B92469F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12C80667-52C1-3DA5-CDB5-B469E5EEAF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3200" y="6356350"/>
            <a:ext cx="444500" cy="31115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5B6B39-77C0-42DF-AFFC-F0FAD546D64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4117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/>
        </p:nvGraphicFramePr>
        <p:xfrm>
          <a:off x="8800147" y="2699036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250366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8" y="17145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607550" y="7463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BD668E54-3A32-EB65-5B35-88EC76297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475933"/>
            <a:ext cx="621559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46603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54541" y="421898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/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id="{1540FD7C-761A-A999-3F44-FC32DE504F57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05AA2877-3043-E812-518F-C285F1D84421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/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48685" y="4698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27070" y="4257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97C571-852E-3010-A38A-113206DC91F6}"/>
              </a:ext>
            </a:extLst>
          </p:cNvPr>
          <p:cNvGrpSpPr/>
          <p:nvPr/>
        </p:nvGrpSpPr>
        <p:grpSpPr>
          <a:xfrm>
            <a:off x="8883804" y="492198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014E6A5-DCE7-8E62-9ACA-C9DFAD2423B2}"/>
              </a:ext>
            </a:extLst>
          </p:cNvPr>
          <p:cNvGrpSpPr/>
          <p:nvPr/>
        </p:nvGrpSpPr>
        <p:grpSpPr>
          <a:xfrm>
            <a:off x="7672951" y="87449"/>
            <a:ext cx="1157959" cy="447815"/>
            <a:chOff x="12238417" y="1247431"/>
            <a:chExt cx="1388594" cy="615553"/>
          </a:xfrm>
        </p:grpSpPr>
        <p:pic>
          <p:nvPicPr>
            <p:cNvPr id="2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CB674BFB-E310-307E-3574-B4787B2FAE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">
              <a:extLst>
                <a:ext uri="{FF2B5EF4-FFF2-40B4-BE49-F238E27FC236}">
                  <a16:creationId xmlns:a16="http://schemas.microsoft.com/office/drawing/2014/main" id="{274EA354-B015-114A-29C8-C79160BA63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26D9A-5971-2182-EADC-B238AEDAF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89CE29A-FD0F-A898-5203-A283F989ABDA}"/>
              </a:ext>
            </a:extLst>
          </p:cNvPr>
          <p:cNvSpPr/>
          <p:nvPr/>
        </p:nvSpPr>
        <p:spPr>
          <a:xfrm>
            <a:off x="0" y="544209"/>
            <a:ext cx="11680825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884A6A3-562B-C839-E75E-8DF7DB31F8B0}"/>
              </a:ext>
            </a:extLst>
          </p:cNvPr>
          <p:cNvSpPr/>
          <p:nvPr/>
        </p:nvSpPr>
        <p:spPr>
          <a:xfrm>
            <a:off x="0" y="5599031"/>
            <a:ext cx="4863609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ส่วนราชการที่รับผิดชอบ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55A5899-AA7B-2FCF-1938-3B4170206337}"/>
              </a:ext>
            </a:extLst>
          </p:cNvPr>
          <p:cNvSpPr/>
          <p:nvPr/>
        </p:nvSpPr>
        <p:spPr>
          <a:xfrm>
            <a:off x="0" y="6011749"/>
            <a:ext cx="2875945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รอบปีงบประมาณ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6656862D-86F0-66D1-F48A-410DA6835144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C44455-4CF6-C59E-FD27-B2AC6AC0D99F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30EE0E-5ED9-52D2-1A5F-BADDAB9BDC42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9">
            <a:extLst>
              <a:ext uri="{FF2B5EF4-FFF2-40B4-BE49-F238E27FC236}">
                <a16:creationId xmlns:a16="http://schemas.microsoft.com/office/drawing/2014/main" id="{07F9A4D6-D65C-94BB-475F-C2CD66554673}"/>
              </a:ext>
            </a:extLst>
          </p:cNvPr>
          <p:cNvSpPr/>
          <p:nvPr/>
        </p:nvSpPr>
        <p:spPr>
          <a:xfrm>
            <a:off x="-27647" y="865813"/>
            <a:ext cx="12186720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182563" lvl="0" indent="-182563" algn="thaiDist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ตัวชี้วัดเดิม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จังหวัดที่ได้จัดทำร่างแผนที่ท้ายกฎหมายตามการปรับปรุงเส้นแนวเขตที่ดินของรัฐแบบบูรณาการมาตราส่วน 1 </a:t>
            </a:r>
            <a:r>
              <a:rPr lang="en-US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4000 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lang="en-US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One Map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</a:p>
          <a:p>
            <a:pPr marL="182563" lvl="0" indent="-182563" algn="thaiDist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ตัวชี้วัดที่ขอเปลี่ยนแปลง </a:t>
            </a:r>
            <a:r>
              <a:rPr lang="en-US" sz="1600" b="1" kern="0" dirty="0"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169863" indent="-169863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600" b="1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เหตุผลและความจำเป็นในการปรับเปลี่ยนตัวชี้วัด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หลังที่คณะรัฐมนตรีมีมติให้ความเห็นชอบผลการดำเนินการปรับปรุงเส้นแนวเขตที่ดินของรัฐแบบบูรณาการ มาตราส่วน 1 : 4000 (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Map)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เป็นกลุ่มจังหวัดแล้ว และ</a:t>
            </a:r>
            <a:b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ได้มอบหมายให้หน่วยงานที่มีที่ดินของรัฐในความรับผิดชอบ ดำเนินการปรับปรุงแก้ไขกฎหมาย (รวมถึงมติคณะรัฐมนตรี หนังสือสำคัญสำหรับที่หลวง หรืออื่นๆ) ให้สอดคล้องกับผลการปรับปรุงเส้นแนวเขตที่ดินของรัฐ 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 ก่อนที่จะนำไปดำเนินการจัดทำร่างแผนที่แนบท้ายกฎหมายตามผลการดำเนินการ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ต่อไป </a:t>
            </a:r>
          </a:p>
          <a:p>
            <a:pPr marL="182563">
              <a:lnSpc>
                <a:spcPct val="90000"/>
              </a:lnSpc>
              <a:tabLst>
                <a:tab pos="536575" algn="l"/>
              </a:tabLst>
              <a:defRPr/>
            </a:pP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เนื่องจากผลการดำเนินการ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 ยังไม่สอดคล้องกับข้อเท็จจริงเชิงพื้นที่ เกิดจากการนำแผนที่ภูมิประเทศ มาตราส่วน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: 50000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มาเป็นฐานข้อมูลของการดำเนินการ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มาตราส่วน 1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4000 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ให้อาจพบเจอข้อผิดพลาดจากการถ่ายทอดแนวเขตที่ดินของรัฐในมาตราส่วนที่มีขนาดเล็กกว่าลงบนมาตราส่วนที่มีขนาดใหญ่กว่า เพื่อให้เกิดความแม่นยำ และมีประสิทธิภาพ ก่อนมีการนำเส้นแนวเขตที่ดินของรัฐ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ไปประกาศเป็นแผนที่แนบท้ายกฎหมาย จึงมีความจำเป็นต้องดำเนินการ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เพื่อตรวจสอบแนวเขต ขอบเขต และตำแหน่งต่างๆ ตามแผนที่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ให้มีความถูกต้องทางตำแหน่งหรือสอดคล้องกับสภาพภูมิประเทศและสภาพพื้นที่จริง เพื่อสร้างแผนที่แนวเขตที่ดินของรัฐให้เป็นเอกภาพ ถูกต้อง แม่นยำ ลดปัญหาการทับซ้อน และข้อพิพาทเรื่องที่ดิน</a:t>
            </a:r>
          </a:p>
          <a:p>
            <a:pPr marL="169863" lvl="0" indent="-169863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nl-NL" sz="1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การดำเนินการปรับแก้เส้นแนวเขตที่ดินของรัฐ (</a:t>
            </a:r>
            <a:r>
              <a:rPr lang="en-US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ครม. ให้ความเห็นชอบแล้ว เพื่อให้การปรับปรุงแผนที่แนวเขตที่ดินของรัฐฯ มีความถูกต้องและสอดคล้องกับสภาพภูมิประเทศและข้อเท็จจริงเชิงพื้นที่ 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โดยการจัดทำ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เป็นการแก้ไขปัญหาความคลาดเคลื่อนของเส้นแนวเขต จากการถ่ายทอดข้อมูลแผนที่ของหน่วยงานต่าง ๆ มาสู่มาตราส่วน 1 : 4000 ซึ่งเกิดจากปัจจัย เช่น 1) ความแตกต่างของมาตราส่วนและ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ระบบพิกัดที่ใช้ในแผนที่เดิมของแต่ละหน่วยงาน 2) เทคนิคการถ่ายทอดเส้นแนวเขตที่ทำให้เกิดการเหลื่อมล้ำหรือช่องว่างระหว่างหน่วยงาน 3) ความแตกต่างในการตีความข้อมูลภูมิประเทศและภาพถ่ายทางอากาศ 4) ความจำเป็นในการปรับให้สอดคล้องกับข้อมูลแผนที่ฐาน (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Base Map)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ที่เป็นภาพถ่ายทางอากาศความละเอียดสูง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เพื่อให้แผนที่มีความถูกต้องทันสมัยบนมาตราส่วน 1 : 4000 และถูกนำไปใช้เป็นฐานข้อมูลกลางในการบริหารจัดการที่ดินของประเทศ โดยการปรับปรุงต้องอ้างอิงกับแผนที่ภาพถ่ายทางอากาศ</a:t>
            </a:r>
            <a:b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ออร์โธ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Orthophoto Map)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ที่มีความละเอียดถูกต้อง ตามโครงการจัดทำแผนที่ภาพถ่ายทางอากาศประเทศไทย มาตราส่วน 1 : 4000 ของกรมแผนที่</a:t>
            </a:r>
            <a:r>
              <a:rPr lang="th-TH" sz="1600" spc="-20" dirty="0">
                <a:solidFill>
                  <a:srgbClr val="19191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ทหาร รวมถึงภาพถ่ายทางอากาศอื่นที่ทางราชการมีไว้ใช้ในการปฏิบัติงาน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ประกอบกับ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การสำรวจภาคสนาม และหลักการเขียนแผนที่ที่ถูกต้องตามหลักวิชาการ เพื่อให้เส้นขอบเขตสอดคล้องกับภูมิประเทศและการใช้ประโยชน์ที่ดินของประชาชน ในกรณีที่มีความคลาดเคลื่อนทางเทคนิคของเส้นแนวเขต (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เพื่อให้หน่วยงานเจ้าของที่ดินของรัฐ นำไปปรับปรุงแผนที่ท้ายกฎหมายของหน่วยงานต่อไป 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ทั้งนี้ </a:t>
            </a:r>
            <a:r>
              <a:rPr lang="th-TH" sz="1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ยกเว้น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กรณีการปรับปรุงเส้นแนวเขตที่ดินของรัฐ 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 ครม. มีมติเห็นชอบแล้ว เกิดผลกระทบต่อประชาชน (ผลกระทบปานกลาง) เกิดข้อร้องเรียน และมีประชาชนโต้แย้งสิทธิ์ หรือกรณีที่เกิดผลกระทบต่อชุมชน (ผลกระทบมาก) หรือได้รับผลกระทบเป็นชุมชนขนาดใหญ่ เกิดข้อร้องเรียน และมีประชาชนโต้แย้งสิทธิ์ ส่งผลกระทบเป็นวงกว้าง</a:t>
            </a: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D98103-6DF1-6331-0EF6-51D0C264B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6B4C2BCD-602D-0558-30E8-EF4DBCE5FC0C}"/>
              </a:ext>
            </a:extLst>
          </p:cNvPr>
          <p:cNvSpPr/>
          <p:nvPr/>
        </p:nvSpPr>
        <p:spPr bwMode="ltGray">
          <a:xfrm>
            <a:off x="-13647" y="-5071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66B45056-8355-32EE-7F9F-58B30ADC41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DB92CE-3F61-B9B6-0916-F4BDE6BBD3C9}"/>
              </a:ext>
            </a:extLst>
          </p:cNvPr>
          <p:cNvSpPr txBox="1"/>
          <p:nvPr/>
        </p:nvSpPr>
        <p:spPr>
          <a:xfrm>
            <a:off x="123081" y="-1331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B016A9F5-A449-6F00-4991-F7CCB9374580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10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0888A53-0E59-D599-6DD4-69A0FF15349D}"/>
              </a:ext>
            </a:extLst>
          </p:cNvPr>
          <p:cNvGrpSpPr/>
          <p:nvPr/>
        </p:nvGrpSpPr>
        <p:grpSpPr>
          <a:xfrm>
            <a:off x="7233566" y="451225"/>
            <a:ext cx="1157959" cy="447815"/>
            <a:chOff x="12253647" y="1247431"/>
            <a:chExt cx="1388594" cy="615553"/>
          </a:xfrm>
        </p:grpSpPr>
        <p:pic>
          <p:nvPicPr>
            <p:cNvPr id="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92EBD766-5200-EE42-0BC7-49BBCA5676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Box 2">
              <a:extLst>
                <a:ext uri="{FF2B5EF4-FFF2-40B4-BE49-F238E27FC236}">
                  <a16:creationId xmlns:a16="http://schemas.microsoft.com/office/drawing/2014/main" id="{E6BF9738-34E0-79F3-B58E-DF6EFE1FA5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5364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C1A5331-D23D-61E4-4B29-7E7FAE7E5A69}"/>
              </a:ext>
            </a:extLst>
          </p:cNvPr>
          <p:cNvGrpSpPr/>
          <p:nvPr/>
        </p:nvGrpSpPr>
        <p:grpSpPr>
          <a:xfrm>
            <a:off x="8273344" y="532740"/>
            <a:ext cx="674904" cy="215791"/>
            <a:chOff x="8026112" y="6672843"/>
            <a:chExt cx="326234" cy="150007"/>
          </a:xfrm>
        </p:grpSpPr>
        <p:sp>
          <p:nvSpPr>
            <p:cNvPr id="16" name="Rectangle: Rounded Corners 109">
              <a:extLst>
                <a:ext uri="{FF2B5EF4-FFF2-40B4-BE49-F238E27FC236}">
                  <a16:creationId xmlns:a16="http://schemas.microsoft.com/office/drawing/2014/main" id="{EAD4E8D6-3E26-6EAF-1301-FCA04780CE31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TextBox 110">
              <a:extLst>
                <a:ext uri="{FF2B5EF4-FFF2-40B4-BE49-F238E27FC236}">
                  <a16:creationId xmlns:a16="http://schemas.microsoft.com/office/drawing/2014/main" id="{C47DADE3-FB3C-AE74-A345-892C6A388C2F}"/>
                </a:ext>
              </a:extLst>
            </p:cNvPr>
            <p:cNvSpPr txBox="1"/>
            <p:nvPr/>
          </p:nvSpPr>
          <p:spPr>
            <a:xfrm>
              <a:off x="8027229" y="6672843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D9696AD-DC23-120D-6C95-256C0422F292}"/>
              </a:ext>
            </a:extLst>
          </p:cNvPr>
          <p:cNvGrpSpPr/>
          <p:nvPr/>
        </p:nvGrpSpPr>
        <p:grpSpPr>
          <a:xfrm>
            <a:off x="8871299" y="548966"/>
            <a:ext cx="951225" cy="193991"/>
            <a:chOff x="1998515" y="2949278"/>
            <a:chExt cx="601134" cy="132958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E7707E08-4E95-66B8-1275-0727E2E54469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3CCA2C9-165F-31BC-268C-F7C05818B829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68092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E0863C-BF5F-028A-F460-2FEE8360C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1DA06DD-515D-044C-6130-EB2C579E246E}"/>
              </a:ext>
            </a:extLst>
          </p:cNvPr>
          <p:cNvSpPr/>
          <p:nvPr/>
        </p:nvSpPr>
        <p:spPr>
          <a:xfrm>
            <a:off x="0" y="448374"/>
            <a:ext cx="11680825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DF35C84C-1609-DA07-1AA1-EA068D4C0A03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5C79912-0CD9-DF39-5397-845B1F8769E1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C49DA5D-C875-E1B7-9301-1E24B37B75FD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265DB213-EDDA-5E82-1325-1BD2E516B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06CF7A1E-F381-7030-F387-1103722FB220}"/>
              </a:ext>
            </a:extLst>
          </p:cNvPr>
          <p:cNvSpPr/>
          <p:nvPr/>
        </p:nvSpPr>
        <p:spPr bwMode="ltGray">
          <a:xfrm>
            <a:off x="-13647" y="9919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DB4E4FE3-EAFF-6DA4-54BF-5F2139C39D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AAB0CA-003E-3212-3DBB-F2132C1E3287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D707B5DE-5A02-4CED-02A5-E719175B962D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11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7" name="Rectangle 29">
            <a:extLst>
              <a:ext uri="{FF2B5EF4-FFF2-40B4-BE49-F238E27FC236}">
                <a16:creationId xmlns:a16="http://schemas.microsoft.com/office/drawing/2014/main" id="{0E424C5D-69AC-A185-E9D3-4F2A8CF3B246}"/>
              </a:ext>
            </a:extLst>
          </p:cNvPr>
          <p:cNvSpPr/>
          <p:nvPr/>
        </p:nvSpPr>
        <p:spPr>
          <a:xfrm>
            <a:off x="0" y="4806328"/>
            <a:ext cx="11680825" cy="1756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 ครม. เมื่อวันที่ 8 กรกฎาคม 2568 มีมติเห็นชอบอนุมติงบประมาณรายจ่ายประจำปีงบประมาณ พ.ศ. 2568 เพิ่มเติม งบกลาง รายการเงิน</a:t>
            </a:r>
            <a:r>
              <a:rPr lang="th-TH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สำรองจ่ายเพื่อกรณีฉุกเฉินหรือจำเป็น ให้กับกองบัญชาการกองทัพไทย จำนวน 342</a:t>
            </a:r>
            <a:r>
              <a:rPr lang="en-US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,930,000 </a:t>
            </a:r>
            <a:r>
              <a:rPr lang="th-TH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เพื่อเป็นค่าใช้จ่ายสำหรับการบริหารจัดการที่ดินของประเทศ </a:t>
            </a:r>
            <a:r>
              <a:rPr lang="th-TH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และการปรับปรุงแผนที่แนวเขตที่ดินของรัฐฯ </a:t>
            </a:r>
            <a:r>
              <a:rPr lang="en-US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2 โครงการ ดังนี้ 1) โครงการจัดทำแผนที่ภาพถ่ายทางอากาศประเทศไทย มาตราส่วน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4000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 2) โครงการปรับปรุงแผนที่แนวเขตที่ดินของรัฐแบบบูรณาการ มาตราส่วน 1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4000 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 ครม. เมื่อวันที่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27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มีนาคม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2568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สคทช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ได้รับความเห็นชอบ (ร่าง) รายละเอียดงบประมาณรายจ่ายประจำปีงบประมาณ พ.ศ.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2569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เพื่อดำเนินโครงการปรับปรุงเส้นแนวเขตที่ดินของรัฐ ตามผลการดำเนินการ 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ที่คณะรัฐมนตรีให้ความเห็นชอบ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ในวงเงินงบประมาณ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34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000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000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</a:p>
          <a:p>
            <a:pPr marL="169863" marR="0" lvl="0" indent="-169863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</a: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Fine Tune)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แล้วเสร็จ และ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เสนอให้คณะอนุกรรมการ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Map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พิจารณา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69863" marR="0" lvl="0" indent="-169863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เป็นตัวชี้วัดร่วมระหว่าง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ได้แก่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สคทช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กรมธนารักษ์ กรมที่ดิน กรมป่าไม้ กรมอุทยานแห่งชาติ </a:t>
            </a:r>
            <a:r>
              <a:rPr kumimoji="0" lang="th-TH" sz="1400" b="0" i="0" u="none" strike="noStrike" kern="1200" cap="none" spc="-5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สัตว์ป่าและพันธุ์พืช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กรมทรัพยากรทางทะเลและชายฝั่ง สำนักงานการปฏิรูปที่ดินเพื่อเกษตรกรรม กรมพัฒนาที่ดิน กรมส่งเสริมสหกรณ์ กรมพัฒนาสังคมและสวัสดิการ</a:t>
            </a:r>
          </a:p>
        </p:txBody>
      </p:sp>
      <p:sp>
        <p:nvSpPr>
          <p:cNvPr id="6" name="Rectangle 29">
            <a:extLst>
              <a:ext uri="{FF2B5EF4-FFF2-40B4-BE49-F238E27FC236}">
                <a16:creationId xmlns:a16="http://schemas.microsoft.com/office/drawing/2014/main" id="{442C585F-1BD7-117B-E56C-CFC684146852}"/>
              </a:ext>
            </a:extLst>
          </p:cNvPr>
          <p:cNvSpPr/>
          <p:nvPr/>
        </p:nvSpPr>
        <p:spPr>
          <a:xfrm>
            <a:off x="-13647" y="635136"/>
            <a:ext cx="12061620" cy="485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ในคราวประชุมคณะทำงานที่ปรึกษาด้านการปรับปรุงแผนที่แนวเขตที่ดินของรัฐแบบบูรณาการ มาตราส่วน 1 : 4000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CEO One Map)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ครั้งที่ 2/2568 เมื่อวันจันทร์ที่ 18 สิงหาคม 2568 ได้มีมติเห็นชอบแผนการดำเนินงานปรับปรุงเส้นแนวเขตที่ดินของรัฐ ตามผลการดำเนินการ 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 ครม. ให้ความเห็นชอบ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</a:t>
            </a:r>
          </a:p>
        </p:txBody>
      </p:sp>
      <p:grpSp>
        <p:nvGrpSpPr>
          <p:cNvPr id="4" name="Group 24">
            <a:extLst>
              <a:ext uri="{FF2B5EF4-FFF2-40B4-BE49-F238E27FC236}">
                <a16:creationId xmlns:a16="http://schemas.microsoft.com/office/drawing/2014/main" id="{0DE46341-1776-19C7-4C38-004312E7F3F0}"/>
              </a:ext>
            </a:extLst>
          </p:cNvPr>
          <p:cNvGrpSpPr/>
          <p:nvPr/>
        </p:nvGrpSpPr>
        <p:grpSpPr>
          <a:xfrm>
            <a:off x="414598" y="1080714"/>
            <a:ext cx="4528903" cy="318172"/>
            <a:chOff x="-629414" y="-95556"/>
            <a:chExt cx="8934027" cy="1719957"/>
          </a:xfrm>
        </p:grpSpPr>
        <p:grpSp>
          <p:nvGrpSpPr>
            <p:cNvPr id="16" name="Group 38">
              <a:extLst>
                <a:ext uri="{FF2B5EF4-FFF2-40B4-BE49-F238E27FC236}">
                  <a16:creationId xmlns:a16="http://schemas.microsoft.com/office/drawing/2014/main" id="{FB222AE3-D6F8-55BD-A7E3-CD7BB3B6D252}"/>
                </a:ext>
              </a:extLst>
            </p:cNvPr>
            <p:cNvGrpSpPr/>
            <p:nvPr/>
          </p:nvGrpSpPr>
          <p:grpSpPr>
            <a:xfrm>
              <a:off x="-330352" y="53354"/>
              <a:ext cx="8634965" cy="1074988"/>
              <a:chOff x="3694" y="-38588"/>
              <a:chExt cx="2770417" cy="286062"/>
            </a:xfrm>
          </p:grpSpPr>
          <p:sp>
            <p:nvSpPr>
              <p:cNvPr id="32" name="Freeform 3">
                <a:extLst>
                  <a:ext uri="{FF2B5EF4-FFF2-40B4-BE49-F238E27FC236}">
                    <a16:creationId xmlns:a16="http://schemas.microsoft.com/office/drawing/2014/main" id="{D40969BA-713B-BF66-2F58-755F393F535E}"/>
                  </a:ext>
                </a:extLst>
              </p:cNvPr>
              <p:cNvSpPr/>
              <p:nvPr/>
            </p:nvSpPr>
            <p:spPr>
              <a:xfrm>
                <a:off x="3694" y="-38588"/>
                <a:ext cx="2770417" cy="247474"/>
              </a:xfrm>
              <a:custGeom>
                <a:avLst/>
                <a:gdLst/>
                <a:ahLst/>
                <a:cxnLst/>
                <a:rect l="l" t="t" r="r" b="b"/>
                <a:pathLst>
                  <a:path w="2744002" h="247474">
                    <a:moveTo>
                      <a:pt x="203200" y="0"/>
                    </a:moveTo>
                    <a:lnTo>
                      <a:pt x="2744002" y="0"/>
                    </a:lnTo>
                    <a:lnTo>
                      <a:pt x="2540802" y="247474"/>
                    </a:lnTo>
                    <a:lnTo>
                      <a:pt x="0" y="247474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969393"/>
              </a:solidFill>
            </p:spPr>
            <p:txBody>
              <a:bodyPr/>
              <a:lstStyle/>
              <a:p>
                <a:pPr defTabSz="914445"/>
                <a:endParaRPr lang="th-TH"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36" name="TextBox 4">
                <a:extLst>
                  <a:ext uri="{FF2B5EF4-FFF2-40B4-BE49-F238E27FC236}">
                    <a16:creationId xmlns:a16="http://schemas.microsoft.com/office/drawing/2014/main" id="{43DA792B-6B5C-FD35-35E5-F1F727185A31}"/>
                  </a:ext>
                </a:extLst>
              </p:cNvPr>
              <p:cNvSpPr txBox="1"/>
              <p:nvPr/>
            </p:nvSpPr>
            <p:spPr>
              <a:xfrm>
                <a:off x="101600" y="-38100"/>
                <a:ext cx="2540802" cy="285574"/>
              </a:xfrm>
              <a:prstGeom prst="rect">
                <a:avLst/>
              </a:prstGeom>
            </p:spPr>
            <p:txBody>
              <a:bodyPr lIns="56315" tIns="56315" rIns="56315" bIns="56315" rtlCol="0" anchor="ctr"/>
              <a:lstStyle/>
              <a:p>
                <a:pPr algn="ctr" defTabSz="914445">
                  <a:lnSpc>
                    <a:spcPts val="2660"/>
                  </a:lnSpc>
                </a:pPr>
                <a:endParaRPr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grpSp>
          <p:nvGrpSpPr>
            <p:cNvPr id="20" name="Group 27">
              <a:extLst>
                <a:ext uri="{FF2B5EF4-FFF2-40B4-BE49-F238E27FC236}">
                  <a16:creationId xmlns:a16="http://schemas.microsoft.com/office/drawing/2014/main" id="{6B2804EC-6780-9847-FCC7-79005B833EDB}"/>
                </a:ext>
              </a:extLst>
            </p:cNvPr>
            <p:cNvGrpSpPr/>
            <p:nvPr/>
          </p:nvGrpSpPr>
          <p:grpSpPr>
            <a:xfrm>
              <a:off x="-629414" y="-95556"/>
              <a:ext cx="8827843" cy="1063635"/>
              <a:chOff x="3694" y="-38100"/>
              <a:chExt cx="2832300" cy="303200"/>
            </a:xfrm>
          </p:grpSpPr>
          <p:sp>
            <p:nvSpPr>
              <p:cNvPr id="30" name="Freeform 6">
                <a:extLst>
                  <a:ext uri="{FF2B5EF4-FFF2-40B4-BE49-F238E27FC236}">
                    <a16:creationId xmlns:a16="http://schemas.microsoft.com/office/drawing/2014/main" id="{8589BDAA-64B2-425B-38B1-71EBD596B376}"/>
                  </a:ext>
                </a:extLst>
              </p:cNvPr>
              <p:cNvSpPr/>
              <p:nvPr/>
            </p:nvSpPr>
            <p:spPr>
              <a:xfrm>
                <a:off x="3694" y="-31466"/>
                <a:ext cx="2832300" cy="265100"/>
              </a:xfrm>
              <a:custGeom>
                <a:avLst/>
                <a:gdLst/>
                <a:ahLst/>
                <a:cxnLst/>
                <a:rect l="l" t="t" r="r" b="b"/>
                <a:pathLst>
                  <a:path w="2832300" h="265100">
                    <a:moveTo>
                      <a:pt x="203200" y="0"/>
                    </a:moveTo>
                    <a:lnTo>
                      <a:pt x="2832300" y="0"/>
                    </a:lnTo>
                    <a:lnTo>
                      <a:pt x="2629100" y="265100"/>
                    </a:lnTo>
                    <a:lnTo>
                      <a:pt x="0" y="2651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009999"/>
              </a:solidFill>
            </p:spPr>
            <p:txBody>
              <a:bodyPr/>
              <a:lstStyle/>
              <a:p>
                <a:pPr defTabSz="914445"/>
                <a:endParaRPr lang="th-TH" sz="900" dirty="0">
                  <a:solidFill>
                    <a:schemeClr val="tx2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31" name="TextBox 7">
                <a:extLst>
                  <a:ext uri="{FF2B5EF4-FFF2-40B4-BE49-F238E27FC236}">
                    <a16:creationId xmlns:a16="http://schemas.microsoft.com/office/drawing/2014/main" id="{1C3C977D-5535-F3E0-5A6D-7B7894560381}"/>
                  </a:ext>
                </a:extLst>
              </p:cNvPr>
              <p:cNvSpPr txBox="1"/>
              <p:nvPr/>
            </p:nvSpPr>
            <p:spPr>
              <a:xfrm>
                <a:off x="101600" y="-38100"/>
                <a:ext cx="2629100" cy="303200"/>
              </a:xfrm>
              <a:prstGeom prst="rect">
                <a:avLst/>
              </a:prstGeom>
            </p:spPr>
            <p:txBody>
              <a:bodyPr lIns="56315" tIns="56315" rIns="56315" bIns="56315" rtlCol="0" anchor="ctr"/>
              <a:lstStyle/>
              <a:p>
                <a:pPr algn="ctr" defTabSz="914445">
                  <a:lnSpc>
                    <a:spcPts val="2660"/>
                  </a:lnSpc>
                </a:pPr>
                <a:endParaRPr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sp>
          <p:nvSpPr>
            <p:cNvPr id="27" name="TextBox 48">
              <a:extLst>
                <a:ext uri="{FF2B5EF4-FFF2-40B4-BE49-F238E27FC236}">
                  <a16:creationId xmlns:a16="http://schemas.microsoft.com/office/drawing/2014/main" id="{C86B2F5D-53A0-7CA3-F827-EE26D2B85305}"/>
                </a:ext>
              </a:extLst>
            </p:cNvPr>
            <p:cNvSpPr txBox="1"/>
            <p:nvPr/>
          </p:nvSpPr>
          <p:spPr>
            <a:xfrm>
              <a:off x="323515" y="208002"/>
              <a:ext cx="7327236" cy="141639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defTabSz="914445">
                <a:lnSpc>
                  <a:spcPts val="5105"/>
                </a:lnSpc>
              </a:pPr>
              <a:endParaRPr lang="th-TH" sz="2000" b="1" spc="266" dirty="0">
                <a:solidFill>
                  <a:schemeClr val="tx2"/>
                </a:solidFill>
                <a:latin typeface="TH SarabunIT๙" panose="020B0500040200020003" pitchFamily="34" charset="-34"/>
                <a:ea typeface="Inter Bold"/>
                <a:cs typeface="TH SarabunIT๙" panose="020B0500040200020003" pitchFamily="34" charset="-34"/>
                <a:sym typeface="Inter Bold"/>
              </a:endParaRPr>
            </a:p>
          </p:txBody>
        </p:sp>
      </p:grpSp>
      <p:sp>
        <p:nvSpPr>
          <p:cNvPr id="37" name="TextBox 48">
            <a:extLst>
              <a:ext uri="{FF2B5EF4-FFF2-40B4-BE49-F238E27FC236}">
                <a16:creationId xmlns:a16="http://schemas.microsoft.com/office/drawing/2014/main" id="{2B30FD30-DC96-E008-89FE-3D61D934D2A1}"/>
              </a:ext>
            </a:extLst>
          </p:cNvPr>
          <p:cNvSpPr txBox="1"/>
          <p:nvPr/>
        </p:nvSpPr>
        <p:spPr>
          <a:xfrm>
            <a:off x="-362583" y="1066219"/>
            <a:ext cx="5985960" cy="2462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แผนการดำเนินงาน 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CEO One Map </a:t>
            </a:r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pic>
        <p:nvPicPr>
          <p:cNvPr id="39" name="รูปภาพ 38" descr="รูปภาพประกอบด้วย ข้อความ, ภาพหน้าจอ, แผนภาพ, ไลน์">
            <a:extLst>
              <a:ext uri="{FF2B5EF4-FFF2-40B4-BE49-F238E27FC236}">
                <a16:creationId xmlns:a16="http://schemas.microsoft.com/office/drawing/2014/main" id="{75C44F76-573C-25C6-8087-6715148824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54" y="1316202"/>
            <a:ext cx="10409817" cy="3502087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FCAE03FD-9DF9-6C39-6661-18C35D38C66D}"/>
              </a:ext>
            </a:extLst>
          </p:cNvPr>
          <p:cNvGrpSpPr/>
          <p:nvPr/>
        </p:nvGrpSpPr>
        <p:grpSpPr>
          <a:xfrm>
            <a:off x="9662985" y="442750"/>
            <a:ext cx="674904" cy="194523"/>
            <a:chOff x="8026112" y="6687627"/>
            <a:chExt cx="326234" cy="135223"/>
          </a:xfrm>
        </p:grpSpPr>
        <p:sp>
          <p:nvSpPr>
            <p:cNvPr id="29" name="Rectangle: Rounded Corners 109">
              <a:extLst>
                <a:ext uri="{FF2B5EF4-FFF2-40B4-BE49-F238E27FC236}">
                  <a16:creationId xmlns:a16="http://schemas.microsoft.com/office/drawing/2014/main" id="{C44F7202-37FC-442A-907B-34ABBE00242B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3" name="TextBox 110">
              <a:extLst>
                <a:ext uri="{FF2B5EF4-FFF2-40B4-BE49-F238E27FC236}">
                  <a16:creationId xmlns:a16="http://schemas.microsoft.com/office/drawing/2014/main" id="{EC55889F-4C83-F590-FBD2-2E19E87249A6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8357185F-C422-30F7-C3EE-BCD4E63030FC}"/>
              </a:ext>
            </a:extLst>
          </p:cNvPr>
          <p:cNvGrpSpPr/>
          <p:nvPr/>
        </p:nvGrpSpPr>
        <p:grpSpPr>
          <a:xfrm>
            <a:off x="10260940" y="437740"/>
            <a:ext cx="951225" cy="193991"/>
            <a:chOff x="1998515" y="2949278"/>
            <a:chExt cx="601134" cy="132958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ECC05DC4-3F8E-2F37-BCAB-9D58B3E6DE72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E0843C0-E843-B80A-E1F3-313CA3AB4B92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5867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EDB94-63CD-7C78-D907-0EA5946E3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สี่เหลี่ยมผืนผ้า 214">
            <a:extLst>
              <a:ext uri="{FF2B5EF4-FFF2-40B4-BE49-F238E27FC236}">
                <a16:creationId xmlns:a16="http://schemas.microsoft.com/office/drawing/2014/main" id="{0BA57A80-6FE1-4D4E-C0E7-AC028D5B7808}"/>
              </a:ext>
            </a:extLst>
          </p:cNvPr>
          <p:cNvSpPr/>
          <p:nvPr/>
        </p:nvSpPr>
        <p:spPr>
          <a:xfrm>
            <a:off x="4499610" y="691604"/>
            <a:ext cx="3418845" cy="5733351"/>
          </a:xfrm>
          <a:prstGeom prst="rect">
            <a:avLst/>
          </a:prstGeom>
          <a:noFill/>
          <a:ln w="19050">
            <a:solidFill>
              <a:srgbClr val="FF000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ACE115A-DA09-78CC-F97B-060CE5B1803F}"/>
              </a:ext>
            </a:extLst>
          </p:cNvPr>
          <p:cNvSpPr/>
          <p:nvPr/>
        </p:nvSpPr>
        <p:spPr>
          <a:xfrm>
            <a:off x="0" y="6455252"/>
            <a:ext cx="10199639" cy="4478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*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2566 -2580)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95855DE-3268-EA31-47A4-F8580E8A69C2}"/>
              </a:ext>
            </a:extLst>
          </p:cNvPr>
          <p:cNvSpPr/>
          <p:nvPr/>
        </p:nvSpPr>
        <p:spPr>
          <a:xfrm>
            <a:off x="0" y="441989"/>
            <a:ext cx="11680825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2" name="Rectangle 7">
            <a:extLst>
              <a:ext uri="{FF2B5EF4-FFF2-40B4-BE49-F238E27FC236}">
                <a16:creationId xmlns:a16="http://schemas.microsoft.com/office/drawing/2014/main" id="{D6E6A206-17A2-D811-E6F7-6D815124C6B3}"/>
              </a:ext>
            </a:extLst>
          </p:cNvPr>
          <p:cNvSpPr/>
          <p:nvPr/>
        </p:nvSpPr>
        <p:spPr>
          <a:xfrm>
            <a:off x="9982863" y="641543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E19D910C-65ED-CCD6-4A2F-A9347D8108E7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7C908FA3-CAF8-7635-105C-AE30492B0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463BC66E-B657-C639-71BA-4034D011B4A4}"/>
              </a:ext>
            </a:extLst>
          </p:cNvPr>
          <p:cNvSpPr/>
          <p:nvPr/>
        </p:nvSpPr>
        <p:spPr bwMode="ltGray">
          <a:xfrm>
            <a:off x="-13647" y="9919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7BB85D92-346F-2988-3963-0DC22E3BF6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251935-2052-C616-933C-A56FA299312E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914DFEAA-9841-877D-7FCC-B6C5F918EC77}"/>
              </a:ext>
            </a:extLst>
          </p:cNvPr>
          <p:cNvSpPr txBox="1">
            <a:spLocks/>
          </p:cNvSpPr>
          <p:nvPr/>
        </p:nvSpPr>
        <p:spPr>
          <a:xfrm>
            <a:off x="10264787" y="6512476"/>
            <a:ext cx="1731845" cy="20261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40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 algn="r">
                <a:defRPr/>
              </a:pPr>
              <a:t>12</a:t>
            </a:fld>
            <a:endParaRPr lang="en-US" sz="14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40C9F059-6B5D-48CA-27CF-8D9504622B10}"/>
              </a:ext>
            </a:extLst>
          </p:cNvPr>
          <p:cNvSpPr/>
          <p:nvPr/>
        </p:nvSpPr>
        <p:spPr>
          <a:xfrm>
            <a:off x="753041" y="1505388"/>
            <a:ext cx="2609644" cy="461624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จัดเตรียมข้อมูล</a:t>
            </a:r>
          </a:p>
        </p:txBody>
      </p:sp>
      <p:sp>
        <p:nvSpPr>
          <p:cNvPr id="25" name="สี่เหลี่ยมผืนผ้ามุมมน 51">
            <a:extLst>
              <a:ext uri="{FF2B5EF4-FFF2-40B4-BE49-F238E27FC236}">
                <a16:creationId xmlns:a16="http://schemas.microsoft.com/office/drawing/2014/main" id="{1E1CD436-98AB-B782-4782-CE86C2049333}"/>
              </a:ext>
            </a:extLst>
          </p:cNvPr>
          <p:cNvSpPr/>
          <p:nvPr/>
        </p:nvSpPr>
        <p:spPr>
          <a:xfrm>
            <a:off x="992556" y="778016"/>
            <a:ext cx="2179858" cy="495759"/>
          </a:xfrm>
          <a:prstGeom prst="roundRect">
            <a:avLst/>
          </a:prstGeom>
          <a:solidFill>
            <a:srgbClr val="FFC6C6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ก่อนนำเสนอ ครม.</a:t>
            </a:r>
          </a:p>
        </p:txBody>
      </p:sp>
      <p:sp>
        <p:nvSpPr>
          <p:cNvPr id="39" name="สี่เหลี่ยมผืนผ้ามุมมน 67">
            <a:extLst>
              <a:ext uri="{FF2B5EF4-FFF2-40B4-BE49-F238E27FC236}">
                <a16:creationId xmlns:a16="http://schemas.microsoft.com/office/drawing/2014/main" id="{40013954-1123-EB9D-6AE7-7CE35121D43A}"/>
              </a:ext>
            </a:extLst>
          </p:cNvPr>
          <p:cNvSpPr/>
          <p:nvPr/>
        </p:nvSpPr>
        <p:spPr>
          <a:xfrm>
            <a:off x="5177005" y="771958"/>
            <a:ext cx="2067005" cy="515176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ภายหลัง ครม. เห็นชอบ</a:t>
            </a:r>
          </a:p>
        </p:txBody>
      </p:sp>
      <p:grpSp>
        <p:nvGrpSpPr>
          <p:cNvPr id="67" name="กลุ่ม 66">
            <a:extLst>
              <a:ext uri="{FF2B5EF4-FFF2-40B4-BE49-F238E27FC236}">
                <a16:creationId xmlns:a16="http://schemas.microsoft.com/office/drawing/2014/main" id="{BFDAFDF8-52F3-9E2B-5873-D43D6E10C137}"/>
              </a:ext>
            </a:extLst>
          </p:cNvPr>
          <p:cNvGrpSpPr/>
          <p:nvPr/>
        </p:nvGrpSpPr>
        <p:grpSpPr>
          <a:xfrm rot="16200000">
            <a:off x="3735997" y="952825"/>
            <a:ext cx="387052" cy="338290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68" name="เครื่องหมายบั้ง 98">
              <a:extLst>
                <a:ext uri="{FF2B5EF4-FFF2-40B4-BE49-F238E27FC236}">
                  <a16:creationId xmlns:a16="http://schemas.microsoft.com/office/drawing/2014/main" id="{422318A7-2F6F-AD68-9FE8-BA5493868B83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9" name="เครื่องหมายบั้ง 99">
              <a:extLst>
                <a:ext uri="{FF2B5EF4-FFF2-40B4-BE49-F238E27FC236}">
                  <a16:creationId xmlns:a16="http://schemas.microsoft.com/office/drawing/2014/main" id="{C238D419-7C8E-1E14-0320-21D426C6BB7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78" name="ตัวแทนหมายเลขสไลด์ 3">
            <a:extLst>
              <a:ext uri="{FF2B5EF4-FFF2-40B4-BE49-F238E27FC236}">
                <a16:creationId xmlns:a16="http://schemas.microsoft.com/office/drawing/2014/main" id="{20636548-DB75-F9D6-1683-728B8E0917B8}"/>
              </a:ext>
            </a:extLst>
          </p:cNvPr>
          <p:cNvSpPr txBox="1">
            <a:spLocks/>
          </p:cNvSpPr>
          <p:nvPr/>
        </p:nvSpPr>
        <p:spPr>
          <a:xfrm>
            <a:off x="10539365" y="8932341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080B82C-BB5E-4A12-890E-90BE58A969D3}" type="slidenum">
              <a:rPr lang="th-TH" sz="2700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pPr/>
              <a:t>12</a:t>
            </a:fld>
            <a:endParaRPr lang="th-TH" sz="2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4" name="สี่เหลี่ยมผืนผ้ามุมมน 67">
            <a:extLst>
              <a:ext uri="{FF2B5EF4-FFF2-40B4-BE49-F238E27FC236}">
                <a16:creationId xmlns:a16="http://schemas.microsoft.com/office/drawing/2014/main" id="{6929023A-6671-83E1-CABE-794B4368BB55}"/>
              </a:ext>
            </a:extLst>
          </p:cNvPr>
          <p:cNvSpPr/>
          <p:nvPr/>
        </p:nvSpPr>
        <p:spPr>
          <a:xfrm>
            <a:off x="9174134" y="736176"/>
            <a:ext cx="2067005" cy="515176"/>
          </a:xfrm>
          <a:prstGeom prst="roundRect">
            <a:avLst/>
          </a:prstGeom>
          <a:solidFill>
            <a:srgbClr val="FFC6C6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ขั้นตอนของหน่วยงาน</a:t>
            </a:r>
          </a:p>
        </p:txBody>
      </p:sp>
      <p:grpSp>
        <p:nvGrpSpPr>
          <p:cNvPr id="86" name="กลุ่ม 85">
            <a:extLst>
              <a:ext uri="{FF2B5EF4-FFF2-40B4-BE49-F238E27FC236}">
                <a16:creationId xmlns:a16="http://schemas.microsoft.com/office/drawing/2014/main" id="{1765F51E-97D3-314D-5B9F-C1FB8FE5AB4A}"/>
              </a:ext>
            </a:extLst>
          </p:cNvPr>
          <p:cNvGrpSpPr/>
          <p:nvPr/>
        </p:nvGrpSpPr>
        <p:grpSpPr>
          <a:xfrm rot="16200000">
            <a:off x="8413539" y="929990"/>
            <a:ext cx="387052" cy="338290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87" name="เครื่องหมายบั้ง 98">
              <a:extLst>
                <a:ext uri="{FF2B5EF4-FFF2-40B4-BE49-F238E27FC236}">
                  <a16:creationId xmlns:a16="http://schemas.microsoft.com/office/drawing/2014/main" id="{7CFF455D-F085-1FE5-2023-0FC64118126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8" name="เครื่องหมายบั้ง 99">
              <a:extLst>
                <a:ext uri="{FF2B5EF4-FFF2-40B4-BE49-F238E27FC236}">
                  <a16:creationId xmlns:a16="http://schemas.microsoft.com/office/drawing/2014/main" id="{ED8B25FE-81CE-9007-1F7B-4722CDA00F36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89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98C7E8F6-4612-A8C8-95DD-C972857AD486}"/>
              </a:ext>
            </a:extLst>
          </p:cNvPr>
          <p:cNvSpPr/>
          <p:nvPr/>
        </p:nvSpPr>
        <p:spPr>
          <a:xfrm>
            <a:off x="781185" y="2092701"/>
            <a:ext cx="2581500" cy="461624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ประชุมชุดปฏิบัติการ</a:t>
            </a:r>
          </a:p>
        </p:txBody>
      </p:sp>
      <p:sp>
        <p:nvSpPr>
          <p:cNvPr id="9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D3708C67-A635-3936-A73B-87D7AD32B179}"/>
              </a:ext>
            </a:extLst>
          </p:cNvPr>
          <p:cNvSpPr/>
          <p:nvPr/>
        </p:nvSpPr>
        <p:spPr>
          <a:xfrm>
            <a:off x="781185" y="2666668"/>
            <a:ext cx="2581500" cy="635581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คณะทำงานที่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(เทคนิค)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1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F5C432E0-5F10-566A-FED0-A446D339D78D}"/>
              </a:ext>
            </a:extLst>
          </p:cNvPr>
          <p:cNvSpPr/>
          <p:nvPr/>
        </p:nvSpPr>
        <p:spPr>
          <a:xfrm>
            <a:off x="764471" y="3459791"/>
            <a:ext cx="2581500" cy="59064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คณะอนุกรรมการ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2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3B57E1B3-052B-5F15-7B4C-F8C0F6C73448}"/>
              </a:ext>
            </a:extLst>
          </p:cNvPr>
          <p:cNvSpPr/>
          <p:nvPr/>
        </p:nvSpPr>
        <p:spPr>
          <a:xfrm>
            <a:off x="781186" y="4187947"/>
            <a:ext cx="2581500" cy="57522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คทช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3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E5EDF48A-36AE-E62F-CABE-5D031E94E363}"/>
              </a:ext>
            </a:extLst>
          </p:cNvPr>
          <p:cNvSpPr/>
          <p:nvPr/>
        </p:nvSpPr>
        <p:spPr>
          <a:xfrm>
            <a:off x="781185" y="4933332"/>
            <a:ext cx="2581500" cy="595267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ครม.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2CD388E0-5EEE-0C73-A7C0-33CAB74D6C66}"/>
              </a:ext>
            </a:extLst>
          </p:cNvPr>
          <p:cNvSpPr/>
          <p:nvPr/>
        </p:nvSpPr>
        <p:spPr>
          <a:xfrm>
            <a:off x="1123835" y="5889375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เส้น </a:t>
            </a:r>
            <a:r>
              <a:rPr lang="en-US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endParaRPr lang="th-TH" sz="16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03" name="กลุ่ม 102">
            <a:extLst>
              <a:ext uri="{FF2B5EF4-FFF2-40B4-BE49-F238E27FC236}">
                <a16:creationId xmlns:a16="http://schemas.microsoft.com/office/drawing/2014/main" id="{3BCA86A9-3421-1765-841D-E57732FF225D}"/>
              </a:ext>
            </a:extLst>
          </p:cNvPr>
          <p:cNvGrpSpPr/>
          <p:nvPr/>
        </p:nvGrpSpPr>
        <p:grpSpPr>
          <a:xfrm>
            <a:off x="1880202" y="5583215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04" name="เครื่องหมายบั้ง 98">
              <a:extLst>
                <a:ext uri="{FF2B5EF4-FFF2-40B4-BE49-F238E27FC236}">
                  <a16:creationId xmlns:a16="http://schemas.microsoft.com/office/drawing/2014/main" id="{48DE1223-2B72-A225-BB88-DD888704F92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05" name="เครื่องหมายบั้ง 99">
              <a:extLst>
                <a:ext uri="{FF2B5EF4-FFF2-40B4-BE49-F238E27FC236}">
                  <a16:creationId xmlns:a16="http://schemas.microsoft.com/office/drawing/2014/main" id="{AE741311-5F27-0281-6258-61F4F661123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1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D0FAE701-3708-A1D6-AC54-1B5588CBC522}"/>
              </a:ext>
            </a:extLst>
          </p:cNvPr>
          <p:cNvSpPr/>
          <p:nvPr/>
        </p:nvSpPr>
        <p:spPr>
          <a:xfrm>
            <a:off x="5122484" y="2161742"/>
            <a:ext cx="2232010" cy="400897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ตรวจสอบเส้นร่างแผนที่</a:t>
            </a:r>
          </a:p>
        </p:txBody>
      </p:sp>
      <p:sp>
        <p:nvSpPr>
          <p:cNvPr id="115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6A61734-AA50-7C3F-D93A-A0366263CB8F}"/>
              </a:ext>
            </a:extLst>
          </p:cNvPr>
          <p:cNvSpPr/>
          <p:nvPr/>
        </p:nvSpPr>
        <p:spPr>
          <a:xfrm>
            <a:off x="5122484" y="2843767"/>
            <a:ext cx="2250595" cy="35432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ลงพื้นที่สำรวจภาคสนาม</a:t>
            </a:r>
          </a:p>
        </p:txBody>
      </p:sp>
      <p:sp>
        <p:nvSpPr>
          <p:cNvPr id="116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E1E3B235-8026-3BBF-B714-EDC75C2E484F}"/>
              </a:ext>
            </a:extLst>
          </p:cNvPr>
          <p:cNvSpPr/>
          <p:nvPr/>
        </p:nvSpPr>
        <p:spPr>
          <a:xfrm>
            <a:off x="5131537" y="3494856"/>
            <a:ext cx="2222957" cy="35432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ปรับแก้เส้น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7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4B3A405A-C6F7-BBCF-2D90-3060BC97F6B5}"/>
              </a:ext>
            </a:extLst>
          </p:cNvPr>
          <p:cNvSpPr/>
          <p:nvPr/>
        </p:nvSpPr>
        <p:spPr>
          <a:xfrm>
            <a:off x="5136465" y="4125525"/>
            <a:ext cx="2222957" cy="520133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คณะทำงานที่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(เทคนิค)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18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07E9ACA-024D-8A2D-0128-D66B41FC657E}"/>
              </a:ext>
            </a:extLst>
          </p:cNvPr>
          <p:cNvSpPr/>
          <p:nvPr/>
        </p:nvSpPr>
        <p:spPr>
          <a:xfrm>
            <a:off x="5025847" y="5000926"/>
            <a:ext cx="2328647" cy="523671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คณะอนุกรรมการ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2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929C129-3485-0734-76F3-2676585DBA09}"/>
              </a:ext>
            </a:extLst>
          </p:cNvPr>
          <p:cNvSpPr/>
          <p:nvPr/>
        </p:nvSpPr>
        <p:spPr>
          <a:xfrm>
            <a:off x="5299712" y="5914759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เส้น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37" name="กลุ่ม 136">
            <a:extLst>
              <a:ext uri="{FF2B5EF4-FFF2-40B4-BE49-F238E27FC236}">
                <a16:creationId xmlns:a16="http://schemas.microsoft.com/office/drawing/2014/main" id="{AEC12D4E-F21C-6AE9-0A00-0A6753D0FC97}"/>
              </a:ext>
            </a:extLst>
          </p:cNvPr>
          <p:cNvGrpSpPr/>
          <p:nvPr/>
        </p:nvGrpSpPr>
        <p:grpSpPr>
          <a:xfrm>
            <a:off x="6135828" y="5640933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38" name="เครื่องหมายบั้ง 98">
              <a:extLst>
                <a:ext uri="{FF2B5EF4-FFF2-40B4-BE49-F238E27FC236}">
                  <a16:creationId xmlns:a16="http://schemas.microsoft.com/office/drawing/2014/main" id="{9A3979F7-7FD9-3E8A-4CE5-C70B942F00C6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39" name="เครื่องหมายบั้ง 99">
              <a:extLst>
                <a:ext uri="{FF2B5EF4-FFF2-40B4-BE49-F238E27FC236}">
                  <a16:creationId xmlns:a16="http://schemas.microsoft.com/office/drawing/2014/main" id="{4F5BFA75-69D4-0412-5203-49C5B4A48771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48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A422D81F-152A-3E49-5969-464EDD20F8F3}"/>
              </a:ext>
            </a:extLst>
          </p:cNvPr>
          <p:cNvSpPr/>
          <p:nvPr/>
        </p:nvSpPr>
        <p:spPr>
          <a:xfrm>
            <a:off x="9232155" y="1700327"/>
            <a:ext cx="2074210" cy="515176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รับฟังความเห็น</a:t>
            </a:r>
          </a:p>
        </p:txBody>
      </p:sp>
      <p:sp>
        <p:nvSpPr>
          <p:cNvPr id="149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79375362-0B9F-3D72-889E-20E461E0B1DA}"/>
              </a:ext>
            </a:extLst>
          </p:cNvPr>
          <p:cNvSpPr/>
          <p:nvPr/>
        </p:nvSpPr>
        <p:spPr>
          <a:xfrm>
            <a:off x="9232155" y="2617221"/>
            <a:ext cx="2074210" cy="59452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จัดทำร่างกฎหมายแผนที่ท้าย</a:t>
            </a:r>
          </a:p>
        </p:txBody>
      </p:sp>
      <p:sp>
        <p:nvSpPr>
          <p:cNvPr id="15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B099A0CE-07E1-0934-4911-00EBC8FB073C}"/>
              </a:ext>
            </a:extLst>
          </p:cNvPr>
          <p:cNvSpPr/>
          <p:nvPr/>
        </p:nvSpPr>
        <p:spPr>
          <a:xfrm>
            <a:off x="9218128" y="3537362"/>
            <a:ext cx="2074210" cy="730328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กระทรวงต้นสังกัด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51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F64E1C23-FB95-9965-7AB4-70EB91E6BB83}"/>
              </a:ext>
            </a:extLst>
          </p:cNvPr>
          <p:cNvSpPr/>
          <p:nvPr/>
        </p:nvSpPr>
        <p:spPr>
          <a:xfrm>
            <a:off x="9218128" y="4653536"/>
            <a:ext cx="2074210" cy="649362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ครม.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5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0FD7BEF-B7E8-D953-7CBE-DBB1E1B3B7D3}"/>
              </a:ext>
            </a:extLst>
          </p:cNvPr>
          <p:cNvSpPr/>
          <p:nvPr/>
        </p:nvSpPr>
        <p:spPr>
          <a:xfrm>
            <a:off x="9369221" y="5889114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แผนที่ท้ายกฎหมาย</a:t>
            </a:r>
          </a:p>
        </p:txBody>
      </p:sp>
      <p:grpSp>
        <p:nvGrpSpPr>
          <p:cNvPr id="171" name="กลุ่ม 170">
            <a:extLst>
              <a:ext uri="{FF2B5EF4-FFF2-40B4-BE49-F238E27FC236}">
                <a16:creationId xmlns:a16="http://schemas.microsoft.com/office/drawing/2014/main" id="{107F9216-E173-8ADB-32EA-2105CA84D773}"/>
              </a:ext>
            </a:extLst>
          </p:cNvPr>
          <p:cNvGrpSpPr/>
          <p:nvPr/>
        </p:nvGrpSpPr>
        <p:grpSpPr>
          <a:xfrm>
            <a:off x="10197296" y="5528599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72" name="เครื่องหมายบั้ง 98">
              <a:extLst>
                <a:ext uri="{FF2B5EF4-FFF2-40B4-BE49-F238E27FC236}">
                  <a16:creationId xmlns:a16="http://schemas.microsoft.com/office/drawing/2014/main" id="{A90A8352-C544-9B0E-C95C-BE08276C1A5F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73" name="เครื่องหมายบั้ง 99">
              <a:extLst>
                <a:ext uri="{FF2B5EF4-FFF2-40B4-BE49-F238E27FC236}">
                  <a16:creationId xmlns:a16="http://schemas.microsoft.com/office/drawing/2014/main" id="{F900BC2C-DBCB-1DCF-EA15-797A7D147E07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82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C6AE7F5F-217E-EC03-AFD1-3D0CD944523C}"/>
              </a:ext>
            </a:extLst>
          </p:cNvPr>
          <p:cNvSpPr/>
          <p:nvPr/>
        </p:nvSpPr>
        <p:spPr>
          <a:xfrm>
            <a:off x="5136465" y="1546746"/>
            <a:ext cx="2236614" cy="33956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จัดทำเส้นร่างแผนที่</a:t>
            </a:r>
          </a:p>
        </p:txBody>
      </p:sp>
      <p:sp>
        <p:nvSpPr>
          <p:cNvPr id="184" name="วงรี 183">
            <a:extLst>
              <a:ext uri="{FF2B5EF4-FFF2-40B4-BE49-F238E27FC236}">
                <a16:creationId xmlns:a16="http://schemas.microsoft.com/office/drawing/2014/main" id="{1609224F-67C7-AA85-9F0E-48C7BFCC6904}"/>
              </a:ext>
            </a:extLst>
          </p:cNvPr>
          <p:cNvSpPr/>
          <p:nvPr/>
        </p:nvSpPr>
        <p:spPr>
          <a:xfrm>
            <a:off x="9005380" y="1596943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7" name="วงรี 186">
            <a:extLst>
              <a:ext uri="{FF2B5EF4-FFF2-40B4-BE49-F238E27FC236}">
                <a16:creationId xmlns:a16="http://schemas.microsoft.com/office/drawing/2014/main" id="{416F3A1A-88D4-0A85-D157-4EB49F08AC64}"/>
              </a:ext>
            </a:extLst>
          </p:cNvPr>
          <p:cNvSpPr/>
          <p:nvPr/>
        </p:nvSpPr>
        <p:spPr>
          <a:xfrm>
            <a:off x="650371" y="1413530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8" name="วงรี 187">
            <a:extLst>
              <a:ext uri="{FF2B5EF4-FFF2-40B4-BE49-F238E27FC236}">
                <a16:creationId xmlns:a16="http://schemas.microsoft.com/office/drawing/2014/main" id="{C95B128F-4354-D378-A60A-703AFBD61BBA}"/>
              </a:ext>
            </a:extLst>
          </p:cNvPr>
          <p:cNvSpPr/>
          <p:nvPr/>
        </p:nvSpPr>
        <p:spPr>
          <a:xfrm>
            <a:off x="9005380" y="2375108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14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9" name="วงรี 188">
            <a:extLst>
              <a:ext uri="{FF2B5EF4-FFF2-40B4-BE49-F238E27FC236}">
                <a16:creationId xmlns:a16="http://schemas.microsoft.com/office/drawing/2014/main" id="{1D6A4CF5-CCE6-A395-B3A2-F7C192508EE1}"/>
              </a:ext>
            </a:extLst>
          </p:cNvPr>
          <p:cNvSpPr/>
          <p:nvPr/>
        </p:nvSpPr>
        <p:spPr>
          <a:xfrm>
            <a:off x="8988301" y="3391964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0" name="วงรี 189">
            <a:extLst>
              <a:ext uri="{FF2B5EF4-FFF2-40B4-BE49-F238E27FC236}">
                <a16:creationId xmlns:a16="http://schemas.microsoft.com/office/drawing/2014/main" id="{706F2BB5-B4DE-F62A-5FC3-B6C32D102AC0}"/>
              </a:ext>
            </a:extLst>
          </p:cNvPr>
          <p:cNvSpPr/>
          <p:nvPr/>
        </p:nvSpPr>
        <p:spPr>
          <a:xfrm>
            <a:off x="8988301" y="4511529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16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1" name="วงรี 190">
            <a:extLst>
              <a:ext uri="{FF2B5EF4-FFF2-40B4-BE49-F238E27FC236}">
                <a16:creationId xmlns:a16="http://schemas.microsoft.com/office/drawing/2014/main" id="{605299D6-36DA-08C5-3ACE-D22489F9DE97}"/>
              </a:ext>
            </a:extLst>
          </p:cNvPr>
          <p:cNvSpPr/>
          <p:nvPr/>
        </p:nvSpPr>
        <p:spPr>
          <a:xfrm>
            <a:off x="644432" y="2050046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2" name="วงรี 191">
            <a:extLst>
              <a:ext uri="{FF2B5EF4-FFF2-40B4-BE49-F238E27FC236}">
                <a16:creationId xmlns:a16="http://schemas.microsoft.com/office/drawing/2014/main" id="{03DDF64C-C98D-8ADA-CC88-44207846E440}"/>
              </a:ext>
            </a:extLst>
          </p:cNvPr>
          <p:cNvSpPr/>
          <p:nvPr/>
        </p:nvSpPr>
        <p:spPr>
          <a:xfrm>
            <a:off x="4813953" y="1434455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3" name="วงรี 192">
            <a:extLst>
              <a:ext uri="{FF2B5EF4-FFF2-40B4-BE49-F238E27FC236}">
                <a16:creationId xmlns:a16="http://schemas.microsoft.com/office/drawing/2014/main" id="{343482B7-07B4-18C1-CE54-EBB991520E67}"/>
              </a:ext>
            </a:extLst>
          </p:cNvPr>
          <p:cNvSpPr/>
          <p:nvPr/>
        </p:nvSpPr>
        <p:spPr>
          <a:xfrm>
            <a:off x="644432" y="2592586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4" name="วงรี 193">
            <a:extLst>
              <a:ext uri="{FF2B5EF4-FFF2-40B4-BE49-F238E27FC236}">
                <a16:creationId xmlns:a16="http://schemas.microsoft.com/office/drawing/2014/main" id="{3F5E688A-18D8-E9F1-D149-8B763929E319}"/>
              </a:ext>
            </a:extLst>
          </p:cNvPr>
          <p:cNvSpPr/>
          <p:nvPr/>
        </p:nvSpPr>
        <p:spPr>
          <a:xfrm>
            <a:off x="635988" y="3381395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5" name="วงรี 194">
            <a:extLst>
              <a:ext uri="{FF2B5EF4-FFF2-40B4-BE49-F238E27FC236}">
                <a16:creationId xmlns:a16="http://schemas.microsoft.com/office/drawing/2014/main" id="{098AA7F8-29F4-888A-D2B9-74F3FD37B0D1}"/>
              </a:ext>
            </a:extLst>
          </p:cNvPr>
          <p:cNvSpPr/>
          <p:nvPr/>
        </p:nvSpPr>
        <p:spPr>
          <a:xfrm>
            <a:off x="624534" y="4114121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6" name="วงรี 195">
            <a:extLst>
              <a:ext uri="{FF2B5EF4-FFF2-40B4-BE49-F238E27FC236}">
                <a16:creationId xmlns:a16="http://schemas.microsoft.com/office/drawing/2014/main" id="{0F525560-F2C9-4E5A-FA64-5280DFB4F50D}"/>
              </a:ext>
            </a:extLst>
          </p:cNvPr>
          <p:cNvSpPr/>
          <p:nvPr/>
        </p:nvSpPr>
        <p:spPr>
          <a:xfrm>
            <a:off x="624534" y="4936132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7" name="วงรี 196">
            <a:extLst>
              <a:ext uri="{FF2B5EF4-FFF2-40B4-BE49-F238E27FC236}">
                <a16:creationId xmlns:a16="http://schemas.microsoft.com/office/drawing/2014/main" id="{F21B0859-1E10-B517-DDD3-81F1A8FE5815}"/>
              </a:ext>
            </a:extLst>
          </p:cNvPr>
          <p:cNvSpPr/>
          <p:nvPr/>
        </p:nvSpPr>
        <p:spPr>
          <a:xfrm>
            <a:off x="4813953" y="199854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8" name="วงรี 197">
            <a:extLst>
              <a:ext uri="{FF2B5EF4-FFF2-40B4-BE49-F238E27FC236}">
                <a16:creationId xmlns:a16="http://schemas.microsoft.com/office/drawing/2014/main" id="{44A64511-36AC-1625-3443-FC12F253BF64}"/>
              </a:ext>
            </a:extLst>
          </p:cNvPr>
          <p:cNvSpPr/>
          <p:nvPr/>
        </p:nvSpPr>
        <p:spPr>
          <a:xfrm>
            <a:off x="4813953" y="2776601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9" name="วงรี 198">
            <a:extLst>
              <a:ext uri="{FF2B5EF4-FFF2-40B4-BE49-F238E27FC236}">
                <a16:creationId xmlns:a16="http://schemas.microsoft.com/office/drawing/2014/main" id="{EDC1911F-607D-E737-D43F-DCA3C5B76741}"/>
              </a:ext>
            </a:extLst>
          </p:cNvPr>
          <p:cNvSpPr/>
          <p:nvPr/>
        </p:nvSpPr>
        <p:spPr>
          <a:xfrm>
            <a:off x="4813953" y="344763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0" name="วงรี 199">
            <a:extLst>
              <a:ext uri="{FF2B5EF4-FFF2-40B4-BE49-F238E27FC236}">
                <a16:creationId xmlns:a16="http://schemas.microsoft.com/office/drawing/2014/main" id="{B0CD8F6E-8126-3574-4232-25F617A44C64}"/>
              </a:ext>
            </a:extLst>
          </p:cNvPr>
          <p:cNvSpPr/>
          <p:nvPr/>
        </p:nvSpPr>
        <p:spPr>
          <a:xfrm>
            <a:off x="4813953" y="409802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1" name="วงรี 200">
            <a:extLst>
              <a:ext uri="{FF2B5EF4-FFF2-40B4-BE49-F238E27FC236}">
                <a16:creationId xmlns:a16="http://schemas.microsoft.com/office/drawing/2014/main" id="{A44F9F05-4D60-2D17-CF6B-CB181C6680F7}"/>
              </a:ext>
            </a:extLst>
          </p:cNvPr>
          <p:cNvSpPr/>
          <p:nvPr/>
        </p:nvSpPr>
        <p:spPr>
          <a:xfrm>
            <a:off x="4771434" y="4892934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8" name="กลุ่ม 144">
            <a:extLst>
              <a:ext uri="{FF2B5EF4-FFF2-40B4-BE49-F238E27FC236}">
                <a16:creationId xmlns:a16="http://schemas.microsoft.com/office/drawing/2014/main" id="{A842B9D9-F9DB-BDCF-CED0-DE31CBBCF06E}"/>
              </a:ext>
            </a:extLst>
          </p:cNvPr>
          <p:cNvGrpSpPr/>
          <p:nvPr/>
        </p:nvGrpSpPr>
        <p:grpSpPr>
          <a:xfrm>
            <a:off x="1963836" y="1331185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29" name="เครื่องหมายบั้ง 153">
              <a:extLst>
                <a:ext uri="{FF2B5EF4-FFF2-40B4-BE49-F238E27FC236}">
                  <a16:creationId xmlns:a16="http://schemas.microsoft.com/office/drawing/2014/main" id="{F689418A-BA4C-3668-3409-EFF1C5E2DDC5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30" name="เครื่องหมายบั้ง 154">
              <a:extLst>
                <a:ext uri="{FF2B5EF4-FFF2-40B4-BE49-F238E27FC236}">
                  <a16:creationId xmlns:a16="http://schemas.microsoft.com/office/drawing/2014/main" id="{1560335A-6307-2977-3DC1-102E57AD4961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กลุ่ม 144">
            <a:extLst>
              <a:ext uri="{FF2B5EF4-FFF2-40B4-BE49-F238E27FC236}">
                <a16:creationId xmlns:a16="http://schemas.microsoft.com/office/drawing/2014/main" id="{384808F8-3180-BC1F-380E-4CD44AE4E49E}"/>
              </a:ext>
            </a:extLst>
          </p:cNvPr>
          <p:cNvGrpSpPr/>
          <p:nvPr/>
        </p:nvGrpSpPr>
        <p:grpSpPr>
          <a:xfrm>
            <a:off x="1968530" y="197686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35" name="เครื่องหมายบั้ง 153">
              <a:extLst>
                <a:ext uri="{FF2B5EF4-FFF2-40B4-BE49-F238E27FC236}">
                  <a16:creationId xmlns:a16="http://schemas.microsoft.com/office/drawing/2014/main" id="{9C130337-62F0-B06D-9468-6460C7A5FD31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36" name="เครื่องหมายบั้ง 154">
              <a:extLst>
                <a:ext uri="{FF2B5EF4-FFF2-40B4-BE49-F238E27FC236}">
                  <a16:creationId xmlns:a16="http://schemas.microsoft.com/office/drawing/2014/main" id="{C0E754D2-1B0C-8EE1-3C7E-49825EDF8F78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กลุ่ม 144">
            <a:extLst>
              <a:ext uri="{FF2B5EF4-FFF2-40B4-BE49-F238E27FC236}">
                <a16:creationId xmlns:a16="http://schemas.microsoft.com/office/drawing/2014/main" id="{4442960F-F2FE-4441-4E9B-CF4BA916EC58}"/>
              </a:ext>
            </a:extLst>
          </p:cNvPr>
          <p:cNvGrpSpPr/>
          <p:nvPr/>
        </p:nvGrpSpPr>
        <p:grpSpPr>
          <a:xfrm>
            <a:off x="1973360" y="2568283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38" name="เครื่องหมายบั้ง 153">
              <a:extLst>
                <a:ext uri="{FF2B5EF4-FFF2-40B4-BE49-F238E27FC236}">
                  <a16:creationId xmlns:a16="http://schemas.microsoft.com/office/drawing/2014/main" id="{BBE51487-6012-9F9F-85EB-483DF2D732F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0" name="เครื่องหมายบั้ง 154">
              <a:extLst>
                <a:ext uri="{FF2B5EF4-FFF2-40B4-BE49-F238E27FC236}">
                  <a16:creationId xmlns:a16="http://schemas.microsoft.com/office/drawing/2014/main" id="{5D9B238E-609F-27A7-009A-C0752C1762B4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กลุ่ม 144">
            <a:extLst>
              <a:ext uri="{FF2B5EF4-FFF2-40B4-BE49-F238E27FC236}">
                <a16:creationId xmlns:a16="http://schemas.microsoft.com/office/drawing/2014/main" id="{8D805CAB-ED00-957D-EA33-F52FE61E2BD8}"/>
              </a:ext>
            </a:extLst>
          </p:cNvPr>
          <p:cNvGrpSpPr/>
          <p:nvPr/>
        </p:nvGrpSpPr>
        <p:grpSpPr>
          <a:xfrm>
            <a:off x="1971197" y="3327587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2" name="เครื่องหมายบั้ง 153">
              <a:extLst>
                <a:ext uri="{FF2B5EF4-FFF2-40B4-BE49-F238E27FC236}">
                  <a16:creationId xmlns:a16="http://schemas.microsoft.com/office/drawing/2014/main" id="{1292E960-F9D5-420E-273E-44DFA9774702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3" name="เครื่องหมายบั้ง 154">
              <a:extLst>
                <a:ext uri="{FF2B5EF4-FFF2-40B4-BE49-F238E27FC236}">
                  <a16:creationId xmlns:a16="http://schemas.microsoft.com/office/drawing/2014/main" id="{B35A4950-A191-4B38-B19E-A48430DAF393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กลุ่ม 144">
            <a:extLst>
              <a:ext uri="{FF2B5EF4-FFF2-40B4-BE49-F238E27FC236}">
                <a16:creationId xmlns:a16="http://schemas.microsoft.com/office/drawing/2014/main" id="{403F3FF5-87FB-8D72-5B5D-12BD91FCEBB4}"/>
              </a:ext>
            </a:extLst>
          </p:cNvPr>
          <p:cNvGrpSpPr/>
          <p:nvPr/>
        </p:nvGrpSpPr>
        <p:grpSpPr>
          <a:xfrm>
            <a:off x="1972856" y="4059298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5" name="เครื่องหมายบั้ง 153">
              <a:extLst>
                <a:ext uri="{FF2B5EF4-FFF2-40B4-BE49-F238E27FC236}">
                  <a16:creationId xmlns:a16="http://schemas.microsoft.com/office/drawing/2014/main" id="{6AAB5A88-3C41-EE40-41B4-DF391B0D0D33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6" name="เครื่องหมายบั้ง 154">
              <a:extLst>
                <a:ext uri="{FF2B5EF4-FFF2-40B4-BE49-F238E27FC236}">
                  <a16:creationId xmlns:a16="http://schemas.microsoft.com/office/drawing/2014/main" id="{20C68513-C88C-D02E-480A-5FC207DA22B7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กลุ่ม 144">
            <a:extLst>
              <a:ext uri="{FF2B5EF4-FFF2-40B4-BE49-F238E27FC236}">
                <a16:creationId xmlns:a16="http://schemas.microsoft.com/office/drawing/2014/main" id="{E8FFE4BE-FACD-F31B-CF00-B0995BE95E20}"/>
              </a:ext>
            </a:extLst>
          </p:cNvPr>
          <p:cNvGrpSpPr/>
          <p:nvPr/>
        </p:nvGrpSpPr>
        <p:grpSpPr>
          <a:xfrm>
            <a:off x="1968530" y="478260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8" name="เครื่องหมายบั้ง 153">
              <a:extLst>
                <a:ext uri="{FF2B5EF4-FFF2-40B4-BE49-F238E27FC236}">
                  <a16:creationId xmlns:a16="http://schemas.microsoft.com/office/drawing/2014/main" id="{611EBA25-26F9-5564-0A7A-8E3D186F43EE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9" name="เครื่องหมายบั้ง 154">
              <a:extLst>
                <a:ext uri="{FF2B5EF4-FFF2-40B4-BE49-F238E27FC236}">
                  <a16:creationId xmlns:a16="http://schemas.microsoft.com/office/drawing/2014/main" id="{D5629C55-4441-C24D-4330-6D41B8EE4272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กลุ่ม 144">
            <a:extLst>
              <a:ext uri="{FF2B5EF4-FFF2-40B4-BE49-F238E27FC236}">
                <a16:creationId xmlns:a16="http://schemas.microsoft.com/office/drawing/2014/main" id="{18011742-87D2-D321-4707-F1CE98E2496F}"/>
              </a:ext>
            </a:extLst>
          </p:cNvPr>
          <p:cNvGrpSpPr/>
          <p:nvPr/>
        </p:nvGrpSpPr>
        <p:grpSpPr>
          <a:xfrm>
            <a:off x="10207636" y="1447647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1" name="เครื่องหมายบั้ง 153">
              <a:extLst>
                <a:ext uri="{FF2B5EF4-FFF2-40B4-BE49-F238E27FC236}">
                  <a16:creationId xmlns:a16="http://schemas.microsoft.com/office/drawing/2014/main" id="{FB31167C-36A9-9D93-F20A-0F26C7A2734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2" name="เครื่องหมายบั้ง 154">
              <a:extLst>
                <a:ext uri="{FF2B5EF4-FFF2-40B4-BE49-F238E27FC236}">
                  <a16:creationId xmlns:a16="http://schemas.microsoft.com/office/drawing/2014/main" id="{95FAEBFA-D79B-3364-ACC8-5FFCACD40B1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3" name="กลุ่ม 144">
            <a:extLst>
              <a:ext uri="{FF2B5EF4-FFF2-40B4-BE49-F238E27FC236}">
                <a16:creationId xmlns:a16="http://schemas.microsoft.com/office/drawing/2014/main" id="{1AD5EAE2-1E4A-C018-064F-3CA50C8C778F}"/>
              </a:ext>
            </a:extLst>
          </p:cNvPr>
          <p:cNvGrpSpPr/>
          <p:nvPr/>
        </p:nvGrpSpPr>
        <p:grpSpPr>
          <a:xfrm>
            <a:off x="10207824" y="2380993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4" name="เครื่องหมายบั้ง 153">
              <a:extLst>
                <a:ext uri="{FF2B5EF4-FFF2-40B4-BE49-F238E27FC236}">
                  <a16:creationId xmlns:a16="http://schemas.microsoft.com/office/drawing/2014/main" id="{48415A2E-9B42-FE9A-2770-91D75E764CB9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5" name="เครื่องหมายบั้ง 154">
              <a:extLst>
                <a:ext uri="{FF2B5EF4-FFF2-40B4-BE49-F238E27FC236}">
                  <a16:creationId xmlns:a16="http://schemas.microsoft.com/office/drawing/2014/main" id="{B9662A7A-A73C-C0A2-9DE0-7689413B698A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6" name="กลุ่ม 144">
            <a:extLst>
              <a:ext uri="{FF2B5EF4-FFF2-40B4-BE49-F238E27FC236}">
                <a16:creationId xmlns:a16="http://schemas.microsoft.com/office/drawing/2014/main" id="{FCA11501-4DA3-8778-3E87-D54AC5F17D35}"/>
              </a:ext>
            </a:extLst>
          </p:cNvPr>
          <p:cNvGrpSpPr/>
          <p:nvPr/>
        </p:nvGrpSpPr>
        <p:grpSpPr>
          <a:xfrm>
            <a:off x="10226022" y="3314900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7" name="เครื่องหมายบั้ง 153">
              <a:extLst>
                <a:ext uri="{FF2B5EF4-FFF2-40B4-BE49-F238E27FC236}">
                  <a16:creationId xmlns:a16="http://schemas.microsoft.com/office/drawing/2014/main" id="{71B23A54-9374-0EB5-9853-42DE7FB36B9A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8" name="เครื่องหมายบั้ง 154">
              <a:extLst>
                <a:ext uri="{FF2B5EF4-FFF2-40B4-BE49-F238E27FC236}">
                  <a16:creationId xmlns:a16="http://schemas.microsoft.com/office/drawing/2014/main" id="{0EC656D0-54BB-916E-EFC5-24DF0B4A242D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กลุ่ม 144">
            <a:extLst>
              <a:ext uri="{FF2B5EF4-FFF2-40B4-BE49-F238E27FC236}">
                <a16:creationId xmlns:a16="http://schemas.microsoft.com/office/drawing/2014/main" id="{E4516A25-276E-AE73-68C3-E77AF9EB8D5E}"/>
              </a:ext>
            </a:extLst>
          </p:cNvPr>
          <p:cNvGrpSpPr/>
          <p:nvPr/>
        </p:nvGrpSpPr>
        <p:grpSpPr>
          <a:xfrm>
            <a:off x="10199639" y="4427989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60" name="เครื่องหมายบั้ง 153">
              <a:extLst>
                <a:ext uri="{FF2B5EF4-FFF2-40B4-BE49-F238E27FC236}">
                  <a16:creationId xmlns:a16="http://schemas.microsoft.com/office/drawing/2014/main" id="{80126F51-4462-A748-5361-21EA5AE8454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61" name="เครื่องหมายบั้ง 154">
              <a:extLst>
                <a:ext uri="{FF2B5EF4-FFF2-40B4-BE49-F238E27FC236}">
                  <a16:creationId xmlns:a16="http://schemas.microsoft.com/office/drawing/2014/main" id="{62B60540-FE1B-6842-3D0D-F254393B595E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กลุ่ม 144">
            <a:extLst>
              <a:ext uri="{FF2B5EF4-FFF2-40B4-BE49-F238E27FC236}">
                <a16:creationId xmlns:a16="http://schemas.microsoft.com/office/drawing/2014/main" id="{A1A97E9A-2311-CC26-56D7-54F93B171894}"/>
              </a:ext>
            </a:extLst>
          </p:cNvPr>
          <p:cNvGrpSpPr/>
          <p:nvPr/>
        </p:nvGrpSpPr>
        <p:grpSpPr>
          <a:xfrm>
            <a:off x="6124677" y="1348101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63" name="เครื่องหมายบั้ง 153">
              <a:extLst>
                <a:ext uri="{FF2B5EF4-FFF2-40B4-BE49-F238E27FC236}">
                  <a16:creationId xmlns:a16="http://schemas.microsoft.com/office/drawing/2014/main" id="{E2242E05-F988-ADD9-DE59-844F4B4827D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0" name="เครื่องหมายบั้ง 154">
              <a:extLst>
                <a:ext uri="{FF2B5EF4-FFF2-40B4-BE49-F238E27FC236}">
                  <a16:creationId xmlns:a16="http://schemas.microsoft.com/office/drawing/2014/main" id="{2804D36B-1C94-831C-9A8A-61B637BB06EF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1" name="กลุ่ม 144">
            <a:extLst>
              <a:ext uri="{FF2B5EF4-FFF2-40B4-BE49-F238E27FC236}">
                <a16:creationId xmlns:a16="http://schemas.microsoft.com/office/drawing/2014/main" id="{7BA320A1-DAFD-B93E-96B4-C327C607D658}"/>
              </a:ext>
            </a:extLst>
          </p:cNvPr>
          <p:cNvGrpSpPr/>
          <p:nvPr/>
        </p:nvGrpSpPr>
        <p:grpSpPr>
          <a:xfrm>
            <a:off x="6124677" y="1956408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2" name="เครื่องหมายบั้ง 153">
              <a:extLst>
                <a:ext uri="{FF2B5EF4-FFF2-40B4-BE49-F238E27FC236}">
                  <a16:creationId xmlns:a16="http://schemas.microsoft.com/office/drawing/2014/main" id="{30DF0DC8-EC15-743A-C967-8A5B471E6EFD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3" name="เครื่องหมายบั้ง 154">
              <a:extLst>
                <a:ext uri="{FF2B5EF4-FFF2-40B4-BE49-F238E27FC236}">
                  <a16:creationId xmlns:a16="http://schemas.microsoft.com/office/drawing/2014/main" id="{55FD9ABC-173A-2184-B935-6A2910B54B65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4" name="กลุ่ม 144">
            <a:extLst>
              <a:ext uri="{FF2B5EF4-FFF2-40B4-BE49-F238E27FC236}">
                <a16:creationId xmlns:a16="http://schemas.microsoft.com/office/drawing/2014/main" id="{19DA4C8C-9F93-99D1-636C-F8C2211B5E77}"/>
              </a:ext>
            </a:extLst>
          </p:cNvPr>
          <p:cNvGrpSpPr/>
          <p:nvPr/>
        </p:nvGrpSpPr>
        <p:grpSpPr>
          <a:xfrm>
            <a:off x="6124677" y="2617004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5" name="เครื่องหมายบั้ง 153">
              <a:extLst>
                <a:ext uri="{FF2B5EF4-FFF2-40B4-BE49-F238E27FC236}">
                  <a16:creationId xmlns:a16="http://schemas.microsoft.com/office/drawing/2014/main" id="{0C335647-7F1B-72F6-06DC-9150E68ADFCA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6" name="เครื่องหมายบั้ง 154">
              <a:extLst>
                <a:ext uri="{FF2B5EF4-FFF2-40B4-BE49-F238E27FC236}">
                  <a16:creationId xmlns:a16="http://schemas.microsoft.com/office/drawing/2014/main" id="{2ACA580D-573C-8950-A1E6-9BFA8E02B650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7" name="กลุ่ม 144">
            <a:extLst>
              <a:ext uri="{FF2B5EF4-FFF2-40B4-BE49-F238E27FC236}">
                <a16:creationId xmlns:a16="http://schemas.microsoft.com/office/drawing/2014/main" id="{E242C216-D7DC-BB69-1D33-DFA52839BDB5}"/>
              </a:ext>
            </a:extLst>
          </p:cNvPr>
          <p:cNvGrpSpPr/>
          <p:nvPr/>
        </p:nvGrpSpPr>
        <p:grpSpPr>
          <a:xfrm>
            <a:off x="6134100" y="3279880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9" name="เครื่องหมายบั้ง 153">
              <a:extLst>
                <a:ext uri="{FF2B5EF4-FFF2-40B4-BE49-F238E27FC236}">
                  <a16:creationId xmlns:a16="http://schemas.microsoft.com/office/drawing/2014/main" id="{01E63BBE-734D-7F36-C767-1C7D35BCD7AC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80" name="เครื่องหมายบั้ง 154">
              <a:extLst>
                <a:ext uri="{FF2B5EF4-FFF2-40B4-BE49-F238E27FC236}">
                  <a16:creationId xmlns:a16="http://schemas.microsoft.com/office/drawing/2014/main" id="{E638C543-F3A5-A389-C7D8-422CC3BD6AA4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81" name="กลุ่ม 144">
            <a:extLst>
              <a:ext uri="{FF2B5EF4-FFF2-40B4-BE49-F238E27FC236}">
                <a16:creationId xmlns:a16="http://schemas.microsoft.com/office/drawing/2014/main" id="{C27681AA-69BF-19A0-79D9-B24D0571E2BF}"/>
              </a:ext>
            </a:extLst>
          </p:cNvPr>
          <p:cNvGrpSpPr/>
          <p:nvPr/>
        </p:nvGrpSpPr>
        <p:grpSpPr>
          <a:xfrm>
            <a:off x="6144992" y="3906034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83" name="เครื่องหมายบั้ง 153">
              <a:extLst>
                <a:ext uri="{FF2B5EF4-FFF2-40B4-BE49-F238E27FC236}">
                  <a16:creationId xmlns:a16="http://schemas.microsoft.com/office/drawing/2014/main" id="{4EFBCAA4-9B4C-AF53-DE50-3B4FB4F9BB8C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85" name="เครื่องหมายบั้ง 154">
              <a:extLst>
                <a:ext uri="{FF2B5EF4-FFF2-40B4-BE49-F238E27FC236}">
                  <a16:creationId xmlns:a16="http://schemas.microsoft.com/office/drawing/2014/main" id="{7AD349A2-380A-CDBA-95E7-3BC56A8681A0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95" name="กลุ่ม 144">
            <a:extLst>
              <a:ext uri="{FF2B5EF4-FFF2-40B4-BE49-F238E27FC236}">
                <a16:creationId xmlns:a16="http://schemas.microsoft.com/office/drawing/2014/main" id="{70C767C6-5ED3-763C-02A2-2F44CB6837D1}"/>
              </a:ext>
            </a:extLst>
          </p:cNvPr>
          <p:cNvGrpSpPr/>
          <p:nvPr/>
        </p:nvGrpSpPr>
        <p:grpSpPr>
          <a:xfrm>
            <a:off x="6156598" y="471059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96" name="เครื่องหมายบั้ง 153">
              <a:extLst>
                <a:ext uri="{FF2B5EF4-FFF2-40B4-BE49-F238E27FC236}">
                  <a16:creationId xmlns:a16="http://schemas.microsoft.com/office/drawing/2014/main" id="{61BEE0E7-2AD7-E5FB-FF70-E0716BEE50EB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97" name="เครื่องหมายบั้ง 154">
              <a:extLst>
                <a:ext uri="{FF2B5EF4-FFF2-40B4-BE49-F238E27FC236}">
                  <a16:creationId xmlns:a16="http://schemas.microsoft.com/office/drawing/2014/main" id="{9C5D7940-A618-B159-A65F-952862486D42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DECCA28-F292-B80A-F3DA-1735F8234DA0}"/>
              </a:ext>
            </a:extLst>
          </p:cNvPr>
          <p:cNvGrpSpPr/>
          <p:nvPr/>
        </p:nvGrpSpPr>
        <p:grpSpPr>
          <a:xfrm>
            <a:off x="9875640" y="449385"/>
            <a:ext cx="674904" cy="271119"/>
            <a:chOff x="8026112" y="6687627"/>
            <a:chExt cx="326234" cy="135223"/>
          </a:xfrm>
        </p:grpSpPr>
        <p:sp>
          <p:nvSpPr>
            <p:cNvPr id="4" name="Rectangle: Rounded Corners 109">
              <a:extLst>
                <a:ext uri="{FF2B5EF4-FFF2-40B4-BE49-F238E27FC236}">
                  <a16:creationId xmlns:a16="http://schemas.microsoft.com/office/drawing/2014/main" id="{286409B4-226D-DE6E-AFF0-E3920C7CD286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" name="TextBox 110">
              <a:extLst>
                <a:ext uri="{FF2B5EF4-FFF2-40B4-BE49-F238E27FC236}">
                  <a16:creationId xmlns:a16="http://schemas.microsoft.com/office/drawing/2014/main" id="{B62EA319-CEAD-59C8-365E-98F0F699AB22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965866B-20E1-19C4-3472-5CF536DEB38C}"/>
              </a:ext>
            </a:extLst>
          </p:cNvPr>
          <p:cNvGrpSpPr/>
          <p:nvPr/>
        </p:nvGrpSpPr>
        <p:grpSpPr>
          <a:xfrm>
            <a:off x="10473595" y="444533"/>
            <a:ext cx="951225" cy="270377"/>
            <a:chOff x="1998515" y="2949278"/>
            <a:chExt cx="601134" cy="13295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A3B5BF6-7CE5-693F-B9BD-4FB9EE101DBF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D2FD0E5-E804-2F37-08D9-9590160DB345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9466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C6713-3495-B8D2-56E6-6DF370350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D515CF4-F5AC-7A9B-ECCC-369A280798F5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6A5D92-6B27-E505-F844-F9F0231F4E7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35A8C7B-E6E3-6129-0343-7963E18613A2}"/>
              </a:ext>
            </a:extLst>
          </p:cNvPr>
          <p:cNvSpPr/>
          <p:nvPr/>
        </p:nvSpPr>
        <p:spPr>
          <a:xfrm>
            <a:off x="300903" y="892780"/>
            <a:ext cx="11568189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แนวเขตที่ดินของรัฐที่ได้รับการ </a:t>
            </a:r>
            <a:r>
              <a:rPr lang="en-US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แล้วเสร็จ จำนวน 22 จังหวัดได้รับความเห็นชอบจากคณะอนุกรรมการฯ </a:t>
            </a:r>
            <a:r>
              <a:rPr lang="en-US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One Map </a:t>
            </a:r>
          </a:p>
          <a:p>
            <a:pPr lvl="0">
              <a:lnSpc>
                <a:spcPct val="80000"/>
              </a:lnSpc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2570 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แนวเขตที่ดินของรัฐที่ได้รับการ</a:t>
            </a:r>
            <a:r>
              <a:rPr lang="en-US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Fine Tune </a:t>
            </a:r>
            <a:r>
              <a:rPr lang="th-TH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แล้วเสร็จ จำนวน 48 จังหวัดได้รับความเห็นชอบจากคณะอนุกรรมการฯ </a:t>
            </a:r>
            <a:r>
              <a:rPr lang="en-US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One Map</a:t>
            </a:r>
            <a:endParaRPr lang="en-US" sz="1600" strike="sngStrike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27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69485571-533F-EF89-DAF8-00940E695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Google Shape;255;p8">
            <a:extLst>
              <a:ext uri="{FF2B5EF4-FFF2-40B4-BE49-F238E27FC236}">
                <a16:creationId xmlns:a16="http://schemas.microsoft.com/office/drawing/2014/main" id="{CB266E7B-146A-2E07-6CC4-F23D5183B0EC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3" name="Picture 2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1D36AA7E-4300-382D-51F8-FDBAD508D9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25448" y="-15267"/>
            <a:ext cx="498478" cy="49729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8DF3352-3900-37DB-37A7-16FDF3E52350}"/>
              </a:ext>
            </a:extLst>
          </p:cNvPr>
          <p:cNvSpPr/>
          <p:nvPr/>
        </p:nvSpPr>
        <p:spPr>
          <a:xfrm>
            <a:off x="52009" y="510654"/>
            <a:ext cx="12153637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(ต่อ)</a:t>
            </a:r>
          </a:p>
        </p:txBody>
      </p:sp>
      <p:graphicFrame>
        <p:nvGraphicFramePr>
          <p:cNvPr id="42" name="Google Shape;321;p4">
            <a:extLst>
              <a:ext uri="{FF2B5EF4-FFF2-40B4-BE49-F238E27FC236}">
                <a16:creationId xmlns:a16="http://schemas.microsoft.com/office/drawing/2014/main" id="{04E35A7F-BD63-7EBA-2FD6-2452A2B9353D}"/>
              </a:ext>
            </a:extLst>
          </p:cNvPr>
          <p:cNvGraphicFramePr/>
          <p:nvPr/>
        </p:nvGraphicFramePr>
        <p:xfrm>
          <a:off x="149512" y="1519386"/>
          <a:ext cx="11883017" cy="135749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45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4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31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9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7790">
                  <a:extLst>
                    <a:ext uri="{9D8B030D-6E8A-4147-A177-3AD203B41FA5}">
                      <a16:colId xmlns:a16="http://schemas.microsoft.com/office/drawing/2014/main" val="1584725598"/>
                    </a:ext>
                  </a:extLst>
                </a:gridCol>
                <a:gridCol w="646590">
                  <a:extLst>
                    <a:ext uri="{9D8B030D-6E8A-4147-A177-3AD203B41FA5}">
                      <a16:colId xmlns:a16="http://schemas.microsoft.com/office/drawing/2014/main" val="3178816994"/>
                    </a:ext>
                  </a:extLst>
                </a:gridCol>
                <a:gridCol w="5977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1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88645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6309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00212">
                <a:tc grid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ข้อมูลพื้นฐาน (Baseline)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endParaRPr sz="12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endParaRPr sz="1600" b="1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ค่าเป้าหมาย 2566 – 2570</a:t>
                      </a:r>
                      <a:endParaRPr sz="1600" b="1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46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2563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2564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2565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2566</a:t>
                      </a:r>
                      <a:endParaRPr sz="1600" u="none" strike="noStrike" cap="none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2567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2568</a:t>
                      </a:r>
                      <a:endParaRPr sz="1600" u="none" strike="noStrike" cap="none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en-US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2569</a:t>
                      </a:r>
                      <a:endParaRPr sz="1600" u="none" strike="noStrike" cap="none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2566</a:t>
                      </a:r>
                      <a:endParaRPr lang="en-US"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2567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E1ED2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2568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2569</a:t>
                      </a:r>
                      <a:r>
                        <a:rPr lang="en-US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*</a:t>
                      </a:r>
                      <a:endParaRPr sz="1600" u="none" strike="noStrike" cap="none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2570</a:t>
                      </a:r>
                      <a:endParaRPr sz="16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67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n/a</a:t>
                      </a:r>
                      <a:endParaRPr lang="th-TH" sz="1600" u="none" strike="noStrike" cap="none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  <a:endParaRPr lang="th-TH" sz="16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จังหวัดได้รับความเห็นชอบจากคณะอนุกรรมการฯ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400" strike="sngStrike" kern="12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</a:t>
                      </a:r>
                      <a:r>
                        <a:rPr lang="en-US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Fine Tune </a:t>
                      </a:r>
                      <a:r>
                        <a:rPr lang="th-TH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48 จังหวัดได้รับความเห็นชอบจากคณะอนุกรรมการฯ </a:t>
                      </a:r>
                      <a:r>
                        <a:rPr lang="en-US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400" strike="sng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57A8CAA-D000-840D-C6F8-26720D2D616F}"/>
              </a:ext>
            </a:extLst>
          </p:cNvPr>
          <p:cNvSpPr/>
          <p:nvPr/>
        </p:nvSpPr>
        <p:spPr>
          <a:xfrm>
            <a:off x="713090" y="3031712"/>
            <a:ext cx="789002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2788" marR="0" lvl="0" indent="-7127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858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ค่าเป้าหมายตามตัวชี้วัดความสำเร็จจากการแบ่งส่วนราชการสำนักงานคณะกรรมการนโยบายที่ดินแห่งชาติ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F04F20-7892-BA21-CE1E-2872526B0940}"/>
              </a:ext>
            </a:extLst>
          </p:cNvPr>
          <p:cNvSpPr/>
          <p:nvPr/>
        </p:nvSpPr>
        <p:spPr>
          <a:xfrm>
            <a:off x="52009" y="6153631"/>
            <a:ext cx="4863609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ส่วนราชการที่รับผิดชอบ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20AD7C-A4DD-7ECD-6DC6-569553F4D6B8}"/>
              </a:ext>
            </a:extLst>
          </p:cNvPr>
          <p:cNvSpPr/>
          <p:nvPr/>
        </p:nvSpPr>
        <p:spPr>
          <a:xfrm>
            <a:off x="4287081" y="6100141"/>
            <a:ext cx="2875945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รอบปีงบประมาณ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DC5E484-CF85-7F47-D932-61F1D304D8F4}"/>
              </a:ext>
            </a:extLst>
          </p:cNvPr>
          <p:cNvGraphicFramePr>
            <a:graphicFrameLocks noGrp="1"/>
          </p:cNvGraphicFramePr>
          <p:nvPr/>
        </p:nvGraphicFramePr>
        <p:xfrm>
          <a:off x="149512" y="3004891"/>
          <a:ext cx="11603576" cy="3061481"/>
        </p:xfrm>
        <a:graphic>
          <a:graphicData uri="http://schemas.openxmlformats.org/drawingml/2006/table">
            <a:tbl>
              <a:tblPr firstRow="1" bandRow="1"/>
              <a:tblGrid>
                <a:gridCol w="394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4027">
                  <a:extLst>
                    <a:ext uri="{9D8B030D-6E8A-4147-A177-3AD203B41FA5}">
                      <a16:colId xmlns:a16="http://schemas.microsoft.com/office/drawing/2014/main" val="576415073"/>
                    </a:ext>
                  </a:extLst>
                </a:gridCol>
                <a:gridCol w="4239409">
                  <a:extLst>
                    <a:ext uri="{9D8B030D-6E8A-4147-A177-3AD203B41FA5}">
                      <a16:colId xmlns:a16="http://schemas.microsoft.com/office/drawing/2014/main" val="1601676500"/>
                    </a:ext>
                  </a:extLst>
                </a:gridCol>
              </a:tblGrid>
              <a:tr h="5311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 ปี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 </a:t>
                      </a:r>
                      <a:endParaRPr lang="th-TH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(6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: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ตุลาคม 2568 – มีนาคม 2569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9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5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ได้รับความเห็นชอบจากคณะทำงานพิจารณาปรับปรุงแผนที่แนวเขตที่ดิน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ของรัฐฯ (คณะทำงานชุดที่ฯ 1)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      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7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 (12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เมษายน – กันยายน2569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948954"/>
                  </a:ext>
                </a:extLst>
              </a:tr>
              <a:tr h="40842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rgbClr val="191919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66606"/>
                  </a:ext>
                </a:extLst>
              </a:tr>
              <a:tr h="6815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แล้วเสร็จจำนวน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จังหวัด 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 2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 ได้รับความเห็นชอบจาก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strike="sngStrike" kern="12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24 จังหวัด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strike="sng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07724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8ED287BD-EF74-FCC9-7160-2EF87BF20C6E}"/>
              </a:ext>
            </a:extLst>
          </p:cNvPr>
          <p:cNvGrpSpPr/>
          <p:nvPr/>
        </p:nvGrpSpPr>
        <p:grpSpPr>
          <a:xfrm>
            <a:off x="9976512" y="536578"/>
            <a:ext cx="733081" cy="307777"/>
            <a:chOff x="8026112" y="6687627"/>
            <a:chExt cx="326234" cy="140819"/>
          </a:xfrm>
        </p:grpSpPr>
        <p:sp>
          <p:nvSpPr>
            <p:cNvPr id="9" name="Rectangle: Rounded Corners 109">
              <a:extLst>
                <a:ext uri="{FF2B5EF4-FFF2-40B4-BE49-F238E27FC236}">
                  <a16:creationId xmlns:a16="http://schemas.microsoft.com/office/drawing/2014/main" id="{5E75378F-F928-E765-29BC-2CC6C5EBC97E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TextBox 110">
              <a:extLst>
                <a:ext uri="{FF2B5EF4-FFF2-40B4-BE49-F238E27FC236}">
                  <a16:creationId xmlns:a16="http://schemas.microsoft.com/office/drawing/2014/main" id="{2B72045C-DA5D-B7C6-1777-B9A697A97C27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40819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DA64D2C-E3A7-FFEC-4681-4507F3AE8D0F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C4BB865B-45AA-3263-0A4A-E65FF97224EC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13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C47B96F-918C-429A-CCB7-1C76F8F83D26}"/>
              </a:ext>
            </a:extLst>
          </p:cNvPr>
          <p:cNvGrpSpPr/>
          <p:nvPr/>
        </p:nvGrpSpPr>
        <p:grpSpPr>
          <a:xfrm>
            <a:off x="10574468" y="532051"/>
            <a:ext cx="1033222" cy="294901"/>
            <a:chOff x="1998515" y="2949278"/>
            <a:chExt cx="601134" cy="133032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F77810BB-DDCC-CEEA-3AF3-40FC1CAE8011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7328D6A-58E9-6F5F-449A-2BDEC9942273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16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1906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51922-4B4A-40BD-5EA1-D6615FF97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7F3821-2FAA-8FDD-5920-51C90177914E}"/>
              </a:ext>
            </a:extLst>
          </p:cNvPr>
          <p:cNvSpPr/>
          <p:nvPr/>
        </p:nvSpPr>
        <p:spPr>
          <a:xfrm>
            <a:off x="56478" y="549642"/>
            <a:ext cx="11193615" cy="40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5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400" b="1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lang="th-TH" sz="2400" b="1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(ต่อ)</a:t>
            </a: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02DB0899-CADC-5EA7-1AF0-798D8E545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2DBE310-486F-46FD-2717-F4F324DDC6FB}"/>
              </a:ext>
            </a:extLst>
          </p:cNvPr>
          <p:cNvGraphicFramePr>
            <a:graphicFrameLocks noGrp="1"/>
          </p:cNvGraphicFramePr>
          <p:nvPr/>
        </p:nvGraphicFramePr>
        <p:xfrm>
          <a:off x="79951" y="866187"/>
          <a:ext cx="11835576" cy="457200"/>
        </p:xfrm>
        <a:graphic>
          <a:graphicData uri="http://schemas.openxmlformats.org/drawingml/2006/table">
            <a:tbl>
              <a:tblPr firstRow="1" bandRow="1"/>
              <a:tblGrid>
                <a:gridCol w="1183557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 – 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69)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CEE3DF9-C698-1F32-7893-E63CBE9BC5EB}"/>
              </a:ext>
            </a:extLst>
          </p:cNvPr>
          <p:cNvGraphicFramePr>
            <a:graphicFrameLocks noGrp="1"/>
          </p:cNvGraphicFramePr>
          <p:nvPr/>
        </p:nvGraphicFramePr>
        <p:xfrm>
          <a:off x="79951" y="1523009"/>
          <a:ext cx="11902179" cy="4557878"/>
        </p:xfrm>
        <a:graphic>
          <a:graphicData uri="http://schemas.openxmlformats.org/drawingml/2006/table">
            <a:tbl>
              <a:tblPr firstRow="1" bandRow="1"/>
              <a:tblGrid>
                <a:gridCol w="7809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31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9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483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209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483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89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42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42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5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5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788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706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706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5753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ลำดับที่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20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ahoma" panose="020B0604030504040204" pitchFamily="34" charset="0"/>
                          <a:cs typeface="TH SarabunIT๙" panose="020B0500040200020003" pitchFamily="34" charset="-34"/>
                        </a:rPr>
                        <a:t>ปีงบประมาณ</a:t>
                      </a: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84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1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ได้รับความเห็นชอบจากคณะทำงานพิจารณาปรับปรุงแผนที่แนวเขตที่ดินของรัฐฯ (คณะทำงานชุดที่ฯ 1)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2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60721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แล้วเสร็จ จำนวน 1 จังหวัด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834498"/>
                  </a:ext>
                </a:extLst>
              </a:tr>
              <a:tr h="6208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แล้วเสร็จ จำนวน 11 จังหวัดได้รับความเห็นชอบจากคณะอนุกรรมการฯ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One Map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1723319"/>
                  </a:ext>
                </a:extLst>
              </a:tr>
              <a:tr h="5229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22 จังหวัดได้รับความเห็นชอบจากคณะอนุกรรมการฯ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301034"/>
                  </a:ext>
                </a:extLst>
              </a:tr>
              <a:tr h="7232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24 จังหวัดได้รับความเห็นชอบจากคณะอนุกรรมการฯ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716389"/>
                  </a:ext>
                </a:extLst>
              </a:tr>
            </a:tbl>
          </a:graphicData>
        </a:graphic>
      </p:graphicFrame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697B47D-2860-9BEA-E274-95594A65E270}"/>
              </a:ext>
            </a:extLst>
          </p:cNvPr>
          <p:cNvCxnSpPr>
            <a:cxnSpLocks/>
          </p:cNvCxnSpPr>
          <p:nvPr/>
        </p:nvCxnSpPr>
        <p:spPr>
          <a:xfrm>
            <a:off x="10270181" y="5765167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35A2EF9F-623F-466A-2674-BC2916DDE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6030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Google Shape;255;p8">
            <a:extLst>
              <a:ext uri="{FF2B5EF4-FFF2-40B4-BE49-F238E27FC236}">
                <a16:creationId xmlns:a16="http://schemas.microsoft.com/office/drawing/2014/main" id="{6C956B8B-CC93-9B2C-6CF6-BF7A997C2F57}"/>
              </a:ext>
            </a:extLst>
          </p:cNvPr>
          <p:cNvSpPr/>
          <p:nvPr/>
        </p:nvSpPr>
        <p:spPr bwMode="ltGray">
          <a:xfrm>
            <a:off x="-13648" y="4305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0" name="Picture 2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6A427832-D107-AFEB-8216-4A96B2BFBA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25448" y="13608"/>
            <a:ext cx="498478" cy="497291"/>
          </a:xfrm>
          <a:prstGeom prst="rect">
            <a:avLst/>
          </a:prstGeom>
        </p:spPr>
      </p:pic>
      <p:sp>
        <p:nvSpPr>
          <p:cNvPr id="14" name="TextBox 18">
            <a:extLst>
              <a:ext uri="{FF2B5EF4-FFF2-40B4-BE49-F238E27FC236}">
                <a16:creationId xmlns:a16="http://schemas.microsoft.com/office/drawing/2014/main" id="{8AFB4D4A-320D-BA92-4286-07B9A8D1F686}"/>
              </a:ext>
            </a:extLst>
          </p:cNvPr>
          <p:cNvSpPr txBox="1"/>
          <p:nvPr/>
        </p:nvSpPr>
        <p:spPr>
          <a:xfrm>
            <a:off x="123081" y="-14418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CB6FC759-C4B3-793B-9977-4C553EECB074}"/>
              </a:ext>
            </a:extLst>
          </p:cNvPr>
          <p:cNvSpPr txBox="1"/>
          <p:nvPr/>
        </p:nvSpPr>
        <p:spPr>
          <a:xfrm>
            <a:off x="8391525" y="60260"/>
            <a:ext cx="3106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D592FB4A-4782-7D04-5511-6461400DCA52}"/>
              </a:ext>
            </a:extLst>
          </p:cNvPr>
          <p:cNvCxnSpPr>
            <a:cxnSpLocks/>
          </p:cNvCxnSpPr>
          <p:nvPr/>
        </p:nvCxnSpPr>
        <p:spPr>
          <a:xfrm>
            <a:off x="9696072" y="5172212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E5B391A-8A4F-CF45-383D-BD072B1E7FA2}"/>
              </a:ext>
            </a:extLst>
          </p:cNvPr>
          <p:cNvCxnSpPr>
            <a:cxnSpLocks/>
          </p:cNvCxnSpPr>
          <p:nvPr/>
        </p:nvCxnSpPr>
        <p:spPr>
          <a:xfrm>
            <a:off x="8403210" y="4550245"/>
            <a:ext cx="187865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DDFFC41-67F5-577C-DA11-99BAF13BC10D}"/>
              </a:ext>
            </a:extLst>
          </p:cNvPr>
          <p:cNvCxnSpPr>
            <a:cxnSpLocks/>
          </p:cNvCxnSpPr>
          <p:nvPr/>
        </p:nvCxnSpPr>
        <p:spPr>
          <a:xfrm>
            <a:off x="6679805" y="3951728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53FBC29-8EA8-70A2-AE12-C0C20FB84351}"/>
              </a:ext>
            </a:extLst>
          </p:cNvPr>
          <p:cNvCxnSpPr>
            <a:cxnSpLocks/>
          </p:cNvCxnSpPr>
          <p:nvPr/>
        </p:nvCxnSpPr>
        <p:spPr>
          <a:xfrm>
            <a:off x="6096000" y="3275093"/>
            <a:ext cx="163255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45A5658-4C53-9AFA-1743-627CB16A8F8D}"/>
              </a:ext>
            </a:extLst>
          </p:cNvPr>
          <p:cNvCxnSpPr>
            <a:cxnSpLocks/>
          </p:cNvCxnSpPr>
          <p:nvPr/>
        </p:nvCxnSpPr>
        <p:spPr>
          <a:xfrm>
            <a:off x="5073967" y="2631656"/>
            <a:ext cx="1605838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0539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6C995-BE3E-73F5-F866-D0377C3B6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43D530B0-E5A6-A1E9-D642-D331D28F11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1" b="6653"/>
          <a:stretch>
            <a:fillRect/>
          </a:stretch>
        </p:blipFill>
        <p:spPr>
          <a:xfrm>
            <a:off x="-13648" y="1058272"/>
            <a:ext cx="12167131" cy="542269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8E7EF64-A279-6435-41D4-EAB3EE76F433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67932A04-798D-9B40-6F32-1004D77EEF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F2E1A5-B897-3501-D1DA-179273112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438C1887-33B0-6E22-D67B-D216973A0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" y="437833"/>
            <a:ext cx="11689629" cy="6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ร้อยละเฉลี่ยของงานบริการที่พัฒนาและเชื่อมโยงมาให้บริการบนแพลตฟอร์มดิจิทัลกลาง</a:t>
            </a:r>
          </a:p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 : 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การให้บริการแผนที่หรือข้อมูลทางแผนที่ของกรมพัฒนาที่ดิน)</a:t>
            </a:r>
          </a:p>
        </p:txBody>
      </p:sp>
      <p:sp>
        <p:nvSpPr>
          <p:cNvPr id="7" name="Rectangle 19">
            <a:extLst>
              <a:ext uri="{FF2B5EF4-FFF2-40B4-BE49-F238E27FC236}">
                <a16:creationId xmlns:a16="http://schemas.microsoft.com/office/drawing/2014/main" id="{8F2B1A17-B4CF-8176-1A46-697A27C5C88C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ED0B4E03-F501-B93B-96BE-5250C6E29040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17B1ADDA-F184-9AD3-1B8D-9A28A9C1A3CF}"/>
              </a:ext>
            </a:extLst>
          </p:cNvPr>
          <p:cNvSpPr/>
          <p:nvPr/>
        </p:nvSpPr>
        <p:spPr>
          <a:xfrm>
            <a:off x="11129" y="6600086"/>
            <a:ext cx="9951738" cy="2400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4" name="Rectangle 34">
            <a:extLst>
              <a:ext uri="{FF2B5EF4-FFF2-40B4-BE49-F238E27FC236}">
                <a16:creationId xmlns:a16="http://schemas.microsoft.com/office/drawing/2014/main" id="{280D1E7E-28C8-F45C-7473-663D9029CBA1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6" name="Group 3">
            <a:extLst>
              <a:ext uri="{FF2B5EF4-FFF2-40B4-BE49-F238E27FC236}">
                <a16:creationId xmlns:a16="http://schemas.microsoft.com/office/drawing/2014/main" id="{098FA8B8-7508-D126-AADA-3DF96784982A}"/>
              </a:ext>
            </a:extLst>
          </p:cNvPr>
          <p:cNvGrpSpPr/>
          <p:nvPr/>
        </p:nvGrpSpPr>
        <p:grpSpPr>
          <a:xfrm>
            <a:off x="7672951" y="87449"/>
            <a:ext cx="1157959" cy="447815"/>
            <a:chOff x="12238417" y="1247431"/>
            <a:chExt cx="1388594" cy="615553"/>
          </a:xfrm>
        </p:grpSpPr>
        <p:pic>
          <p:nvPicPr>
            <p:cNvPr id="2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C5BCB44D-C448-FCBF-C23D-21EF3C773A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2">
              <a:extLst>
                <a:ext uri="{FF2B5EF4-FFF2-40B4-BE49-F238E27FC236}">
                  <a16:creationId xmlns:a16="http://schemas.microsoft.com/office/drawing/2014/main" id="{92DB9784-615B-CEF5-8335-B42876E862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9954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997CD-4E30-C8B1-83C9-8743B0223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2E544E3E-1588-F60A-F977-BB4990369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81" b="4102"/>
          <a:stretch>
            <a:fillRect/>
          </a:stretch>
        </p:blipFill>
        <p:spPr>
          <a:xfrm>
            <a:off x="14288" y="990692"/>
            <a:ext cx="12192000" cy="586254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E2CFCD6-26EE-2945-5101-63462C0CAE1E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097D674-5E0F-475A-186D-581BA61F23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9E5A2F70-2727-E0C5-0C78-369993D83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471F52F0-A097-AFFB-FEA9-A24C2B5E40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" y="437833"/>
            <a:ext cx="11689629" cy="6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ร้อยละเฉลี่ยของงานบริการที่พัฒนาและเชื่อมโยงมาให้บริการบนแพลตฟอร์มดิจิทัลกลาง</a:t>
            </a:r>
          </a:p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 : 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การให้บริการแผนที่หรือข้อมูลทางแผนที่ของกรมพัฒนาที่ดิน)</a:t>
            </a:r>
          </a:p>
        </p:txBody>
      </p:sp>
      <p:sp>
        <p:nvSpPr>
          <p:cNvPr id="7" name="Rectangle 19">
            <a:extLst>
              <a:ext uri="{FF2B5EF4-FFF2-40B4-BE49-F238E27FC236}">
                <a16:creationId xmlns:a16="http://schemas.microsoft.com/office/drawing/2014/main" id="{1BA5556F-D31C-3423-4745-A1334184FD29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1FF50E04-E3F8-E502-2574-B4EEE425D063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4" name="Rectangle 34">
            <a:extLst>
              <a:ext uri="{FF2B5EF4-FFF2-40B4-BE49-F238E27FC236}">
                <a16:creationId xmlns:a16="http://schemas.microsoft.com/office/drawing/2014/main" id="{F539F1C9-2C5A-45BA-171D-0E2B9F6D5C14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6" name="Group 3">
            <a:extLst>
              <a:ext uri="{FF2B5EF4-FFF2-40B4-BE49-F238E27FC236}">
                <a16:creationId xmlns:a16="http://schemas.microsoft.com/office/drawing/2014/main" id="{1228596D-2103-B5DE-4156-F9D878FE8D44}"/>
              </a:ext>
            </a:extLst>
          </p:cNvPr>
          <p:cNvGrpSpPr/>
          <p:nvPr/>
        </p:nvGrpSpPr>
        <p:grpSpPr>
          <a:xfrm>
            <a:off x="7672951" y="87449"/>
            <a:ext cx="1157959" cy="447815"/>
            <a:chOff x="12238417" y="1247431"/>
            <a:chExt cx="1388594" cy="615553"/>
          </a:xfrm>
        </p:grpSpPr>
        <p:pic>
          <p:nvPicPr>
            <p:cNvPr id="2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F887FCD3-BDF5-371C-A314-BA87C72F55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2">
              <a:extLst>
                <a:ext uri="{FF2B5EF4-FFF2-40B4-BE49-F238E27FC236}">
                  <a16:creationId xmlns:a16="http://schemas.microsoft.com/office/drawing/2014/main" id="{88AB1A25-1F49-CBF0-A612-343AE6957A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50331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29185835-95A5-4F51-AD36-C8413ACCCB2E}"/>
              </a:ext>
            </a:extLst>
          </p:cNvPr>
          <p:cNvSpPr/>
          <p:nvPr/>
        </p:nvSpPr>
        <p:spPr>
          <a:xfrm>
            <a:off x="9855048" y="615508"/>
            <a:ext cx="2242963" cy="1625605"/>
          </a:xfrm>
          <a:prstGeom prst="roundRect">
            <a:avLst/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09661"/>
            <a:ext cx="3281668" cy="296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7. จำนวนแหล่งน้ำในไร่นานอกเขตชลประทาน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904466"/>
            <a:ext cx="9597141" cy="1194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0563" marR="0" lvl="0" indent="-690563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1. </a:t>
            </a:r>
            <a:r>
              <a:rPr kumimoji="0" lang="th-TH" alt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</a:t>
            </a:r>
            <a:r>
              <a:rPr kumimoji="0" lang="en-US" alt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นิยาม</a:t>
            </a:r>
            <a:r>
              <a: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</a:t>
            </a:r>
            <a:r>
              <a:rPr kumimoji="0" lang="en-US" alt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แหล่งน้ำในไร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่</a:t>
            </a:r>
            <a:r>
              <a:rPr kumimoji="0" lang="en-US" alt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นาขนาด</a:t>
            </a:r>
            <a:r>
              <a:rPr kumimoji="0" lang="en-US" alt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1,260 </a:t>
            </a:r>
            <a:r>
              <a:rPr kumimoji="0" lang="en-US" alt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ลบ.ม</a:t>
            </a:r>
            <a:r>
              <a:rPr kumimoji="0" lang="en-US" alt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ที่กรมพัฒนาที่ดินได้ดำเนินการขุดในพื้นที่ทำการเกษตรของเกษตรกรเพื่อให้มีแหล่งเก็บกักน้ำใช้ในพื้นที่ทำการเกษตร </a:t>
            </a:r>
            <a:r>
              <a:rPr kumimoji="0" lang="en-US" alt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</a:t>
            </a:r>
            <a:r>
              <a:rPr kumimoji="0" lang="en-US" alt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พื้นที่นอกเขตชลประทานและในพื้นที่ที่ระบบส่งน้ำไปไม่ถึง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รวมถึงสามารถกับเก็บน้ำฝนไว้ใช้ในระยะฝนทิ้งช่วงทำให้เกิดความชุ่มชื้นในดิน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โดยเกษตรกรมีส่วนร่วมในการออกค่าใช้จ่าย</a:t>
            </a:r>
            <a:r>
              <a:rPr kumimoji="0" lang="en-US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2,500 </a:t>
            </a:r>
            <a:r>
              <a:rPr kumimoji="0" lang="en-US" alt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บาท</a:t>
            </a:r>
            <a:r>
              <a:rPr kumimoji="0" lang="en-US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/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บ่อ</a:t>
            </a:r>
          </a:p>
          <a:p>
            <a:pPr marL="573088" marR="0" lvl="0" indent="-573088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 </a:t>
            </a:r>
            <a:r>
              <a:rPr kumimoji="0" lang="th-TH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ขอบเขตการประเมิน :  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66 จังหวัด</a:t>
            </a:r>
          </a:p>
          <a:p>
            <a:pPr marL="573088" marR="0" lvl="0" indent="-573088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3. </a:t>
            </a:r>
            <a:r>
              <a:rPr kumimoji="0" lang="th-TH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วิธีการคำนวณ : 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จำนวนเป้าหมายแหล่งน้ำในไร่นาที่ได้รับจัดสรรให้ดำเนินการก่อสร้างในปี </a:t>
            </a:r>
            <a:r>
              <a:rPr kumimoji="0" lang="en-US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 </a:t>
            </a:r>
            <a:r>
              <a:rPr kumimoji="0" lang="en-US" alt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+</a:t>
            </a:r>
            <a:r>
              <a:rPr kumimoji="0" lang="en-US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จำนวนที่คาดว่าจะทำเพิ่มได้</a:t>
            </a:r>
          </a:p>
          <a:p>
            <a:pPr marL="573088" marR="0" lvl="0" indent="-573088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 </a:t>
            </a:r>
            <a:r>
              <a:rPr kumimoji="0" lang="th-TH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วิธีการจัดเก็บข้อมูล : 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สำรวจและติดตามการก่อสร้างสระน้ำประจำทุกเดือน</a:t>
            </a:r>
          </a:p>
          <a:p>
            <a:pPr marL="573088" marR="0" lvl="0" indent="-573088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5. </a:t>
            </a:r>
            <a:r>
              <a:rPr kumimoji="0" lang="th-TH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แหล่งที่มาของข้อมูล :  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สถานีพัฒนาที่ดินที่ได้รับเป้าหมาย</a:t>
            </a:r>
            <a:r>
              <a:rPr kumimoji="0" lang="th-TH" alt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ดำเนินงาน</a:t>
            </a:r>
            <a:endParaRPr kumimoji="0" lang="en-US" alt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6568" y="2083116"/>
            <a:ext cx="3021981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19,180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บ่อ จำนวน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38,360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ไร่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754364" y="6337063"/>
            <a:ext cx="5093934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F76A67-BFCB-477B-89DD-496DA41180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4C4B4CE-D32A-4A38-B6BE-8429281CAEA6}"/>
              </a:ext>
            </a:extLst>
          </p:cNvPr>
          <p:cNvSpPr txBox="1"/>
          <p:nvPr/>
        </p:nvSpPr>
        <p:spPr>
          <a:xfrm>
            <a:off x="9840781" y="654765"/>
            <a:ext cx="2324651" cy="1403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ที่เกี่ยวข้อง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th-TH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 19 การบริหารจัดการน้ำทั้งระบบ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แผนแม่บทย่อยฯ </a:t>
            </a:r>
            <a:r>
              <a:rPr kumimoji="0" lang="th-TH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 การจัดการน้ำเชิงลุ่มน้ำทั้งระบบเพื่อเพิ่มความมั่นคงด้านน้ำของประเทศ</a:t>
            </a:r>
            <a:endParaRPr kumimoji="0" lang="th-TH" sz="16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5D197C-8EB5-43E1-8A91-74A230F0AF0B}"/>
              </a:ext>
            </a:extLst>
          </p:cNvPr>
          <p:cNvGrpSpPr/>
          <p:nvPr/>
        </p:nvGrpSpPr>
        <p:grpSpPr>
          <a:xfrm>
            <a:off x="9848244" y="2531867"/>
            <a:ext cx="2234727" cy="631500"/>
            <a:chOff x="9848244" y="2530886"/>
            <a:chExt cx="2234727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0DFFD3D-4670-4BE1-B974-43181CE75520}"/>
                </a:ext>
              </a:extLst>
            </p:cNvPr>
            <p:cNvSpPr txBox="1"/>
            <p:nvPr/>
          </p:nvSpPr>
          <p:spPr>
            <a:xfrm>
              <a:off x="9848244" y="2530886"/>
              <a:ext cx="2234727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E2EC94F-A7C0-4A07-A955-7895666B838F}"/>
                </a:ext>
              </a:extLst>
            </p:cNvPr>
            <p:cNvSpPr txBox="1"/>
            <p:nvPr/>
          </p:nvSpPr>
          <p:spPr>
            <a:xfrm>
              <a:off x="9916307" y="2607156"/>
              <a:ext cx="2070996" cy="4930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ด้านที่ 2 การสร้างความมั่นคงของน้ำภาคการผลิต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11F13F0-33C2-4E51-AA39-91041AE49855}"/>
              </a:ext>
            </a:extLst>
          </p:cNvPr>
          <p:cNvGrpSpPr/>
          <p:nvPr/>
        </p:nvGrpSpPr>
        <p:grpSpPr>
          <a:xfrm>
            <a:off x="9840008" y="3487652"/>
            <a:ext cx="2247379" cy="737991"/>
            <a:chOff x="9840008" y="3339524"/>
            <a:chExt cx="2247379" cy="56158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6CE7A74-E0BE-4213-88B1-3E354093F25A}"/>
                </a:ext>
              </a:extLst>
            </p:cNvPr>
            <p:cNvSpPr/>
            <p:nvPr/>
          </p:nvSpPr>
          <p:spPr>
            <a:xfrm>
              <a:off x="9840008" y="3339524"/>
              <a:ext cx="2242963" cy="56158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0F2B31F-BF2B-4AD3-9087-CD9810EE20B6}"/>
                </a:ext>
              </a:extLst>
            </p:cNvPr>
            <p:cNvSpPr txBox="1"/>
            <p:nvPr/>
          </p:nvSpPr>
          <p:spPr>
            <a:xfrm>
              <a:off x="9865672" y="3431699"/>
              <a:ext cx="2221715" cy="4079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ระบุหัวข้อย่อยภายใต้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</a:t>
              </a:r>
              <a:endPara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2.3 การจัดหาน้ำในพื้นที่เกษตรน้ำฝน</a:t>
              </a:r>
            </a:p>
          </p:txBody>
        </p:sp>
      </p:grpSp>
      <p:sp>
        <p:nvSpPr>
          <p:cNvPr id="41" name="Arrow: Down 40">
            <a:extLst>
              <a:ext uri="{FF2B5EF4-FFF2-40B4-BE49-F238E27FC236}">
                <a16:creationId xmlns:a16="http://schemas.microsoft.com/office/drawing/2014/main" id="{AEC2CD89-5C85-4C01-A61D-C225FCADFDB7}"/>
              </a:ext>
            </a:extLst>
          </p:cNvPr>
          <p:cNvSpPr/>
          <p:nvPr/>
        </p:nvSpPr>
        <p:spPr>
          <a:xfrm>
            <a:off x="10769071" y="226819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Arrow: Down 42">
            <a:extLst>
              <a:ext uri="{FF2B5EF4-FFF2-40B4-BE49-F238E27FC236}">
                <a16:creationId xmlns:a16="http://schemas.microsoft.com/office/drawing/2014/main" id="{4D244013-48F4-42B3-9FF1-F25586C3F3FA}"/>
              </a:ext>
            </a:extLst>
          </p:cNvPr>
          <p:cNvSpPr/>
          <p:nvPr/>
        </p:nvSpPr>
        <p:spPr>
          <a:xfrm>
            <a:off x="10769071" y="3225142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3198A089-6C0D-44ED-8772-37510C0CCA3B}"/>
              </a:ext>
            </a:extLst>
          </p:cNvPr>
          <p:cNvSpPr/>
          <p:nvPr/>
        </p:nvSpPr>
        <p:spPr>
          <a:xfrm>
            <a:off x="10769071" y="4246816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C100615-9B87-47C6-91F8-E6FAD63F4103}"/>
              </a:ext>
            </a:extLst>
          </p:cNvPr>
          <p:cNvSpPr/>
          <p:nvPr/>
        </p:nvSpPr>
        <p:spPr>
          <a:xfrm>
            <a:off x="91136" y="6097515"/>
            <a:ext cx="7200000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ค่าเป้าหมายแปรผันตามงบประมาณที่ได้รับในปี 2569  และความผันผวนของราคาน้ำมัน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C9E6153-F871-47D4-9FB5-AA5189A823E9}"/>
              </a:ext>
            </a:extLst>
          </p:cNvPr>
          <p:cNvSpPr/>
          <p:nvPr/>
        </p:nvSpPr>
        <p:spPr>
          <a:xfrm>
            <a:off x="93987" y="6361036"/>
            <a:ext cx="4736507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กองแผนงาน กรมพัฒนาที่ดิน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BE7E8AF-2D10-6C06-2BC9-2A569FF9BB9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E6B1A9A-8385-1999-D6FE-012E9F028E05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D1F4C26-C507-4A4F-C43B-FC6BCDB5565F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TextBox 20">
              <a:extLst>
                <a:ext uri="{FF2B5EF4-FFF2-40B4-BE49-F238E27FC236}">
                  <a16:creationId xmlns:a16="http://schemas.microsoft.com/office/drawing/2014/main" id="{984C96A1-7780-70BB-CE3F-087501A0FC25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กรมพัฒนาที่ดิน</a:t>
              </a:r>
            </a:p>
            <a:p>
              <a:pPr lvl="0">
                <a:lnSpc>
                  <a:spcPts val="1800"/>
                </a:lnSpc>
                <a:defRPr/>
              </a:pPr>
              <a:r>
                <a:rPr lang="th-TH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lang="en-US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82B0335-E3C2-9B14-F2D1-57D3B5F4BC0C}"/>
              </a:ext>
            </a:extLst>
          </p:cNvPr>
          <p:cNvGrpSpPr/>
          <p:nvPr/>
        </p:nvGrpSpPr>
        <p:grpSpPr>
          <a:xfrm>
            <a:off x="6691435" y="499369"/>
            <a:ext cx="724349" cy="427588"/>
            <a:chOff x="1562731" y="1899324"/>
            <a:chExt cx="545361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09A884E-C9F7-9C3A-B2A6-5187DE5A9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9711265-685A-4F06-1AEB-4011B0976BA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6" name="Group 60">
            <a:extLst>
              <a:ext uri="{FF2B5EF4-FFF2-40B4-BE49-F238E27FC236}">
                <a16:creationId xmlns:a16="http://schemas.microsoft.com/office/drawing/2014/main" id="{97B6284A-79F3-958F-EB61-9621BD3A225A}"/>
              </a:ext>
            </a:extLst>
          </p:cNvPr>
          <p:cNvGrpSpPr/>
          <p:nvPr/>
        </p:nvGrpSpPr>
        <p:grpSpPr>
          <a:xfrm>
            <a:off x="9865672" y="4708358"/>
            <a:ext cx="2274871" cy="1568435"/>
            <a:chOff x="9736320" y="3339523"/>
            <a:chExt cx="2299732" cy="1031796"/>
          </a:xfrm>
        </p:grpSpPr>
        <p:sp>
          <p:nvSpPr>
            <p:cNvPr id="20" name="Rectangle 61">
              <a:extLst>
                <a:ext uri="{FF2B5EF4-FFF2-40B4-BE49-F238E27FC236}">
                  <a16:creationId xmlns:a16="http://schemas.microsoft.com/office/drawing/2014/main" id="{406DCDDD-AB78-1B1D-AA1C-519DFC0001A5}"/>
                </a:ext>
              </a:extLst>
            </p:cNvPr>
            <p:cNvSpPr/>
            <p:nvPr/>
          </p:nvSpPr>
          <p:spPr>
            <a:xfrm>
              <a:off x="9736320" y="3339523"/>
              <a:ext cx="2299732" cy="9952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62">
              <a:extLst>
                <a:ext uri="{FF2B5EF4-FFF2-40B4-BE49-F238E27FC236}">
                  <a16:creationId xmlns:a16="http://schemas.microsoft.com/office/drawing/2014/main" id="{67CCF2F1-5DAB-E5EB-FEA8-E9096AEE2F63}"/>
                </a:ext>
              </a:extLst>
            </p:cNvPr>
            <p:cNvSpPr txBox="1"/>
            <p:nvPr/>
          </p:nvSpPr>
          <p:spPr>
            <a:xfrm>
              <a:off x="9788144" y="3391359"/>
              <a:ext cx="2211085" cy="9799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 panose="05020102010507070707" pitchFamily="18" charset="2"/>
                </a:rPr>
                <a:t>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 panose="05020102010507070707" pitchFamily="18" charset="2"/>
                </a:rPr>
                <a:t>   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</a:t>
              </a: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29" name="Table 21">
            <a:extLst>
              <a:ext uri="{FF2B5EF4-FFF2-40B4-BE49-F238E27FC236}">
                <a16:creationId xmlns:a16="http://schemas.microsoft.com/office/drawing/2014/main" id="{3F5D4F13-04E5-D292-BA0F-3C42EE143A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477179"/>
              </p:ext>
            </p:extLst>
          </p:nvPr>
        </p:nvGraphicFramePr>
        <p:xfrm>
          <a:off x="109029" y="2316606"/>
          <a:ext cx="9285286" cy="1414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7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93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32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95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954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104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0504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753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5114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140461">
                <a:tc gridSpan="6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1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461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0461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 (ไร่)</a:t>
                      </a:r>
                    </a:p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(บ่อ)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80,000</a:t>
                      </a: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,000</a:t>
                      </a: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76,000</a:t>
                      </a:r>
                    </a:p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38,000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70,760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35,380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56,400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28,200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46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23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70,760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35,380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56,400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28,200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46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23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38,360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19,180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38,360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19,180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0461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 (ไร่)</a:t>
                      </a:r>
                    </a:p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(บ่อ)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</a:t>
                      </a: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192</a:t>
                      </a:r>
                    </a:p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44,596</a:t>
                      </a: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84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182</a:t>
                      </a:r>
                    </a:p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42,092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37,681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51,846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25,923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45,732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22,866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(ข้อมูล ณ 25 ส.ค. 68)</a:t>
                      </a:r>
                      <a:endParaRPr lang="en-US" sz="8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4089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ผลต่าง ไร่</a:t>
                      </a:r>
                    </a:p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บ่อ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(%)</a:t>
                      </a: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9,192</a:t>
                      </a:r>
                    </a:p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4,596</a:t>
                      </a:r>
                    </a:p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(11.49%)</a:t>
                      </a: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8,184</a:t>
                      </a:r>
                    </a:p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4,092</a:t>
                      </a:r>
                    </a:p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(10.76%)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4,602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2,301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(6.50%)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- 4,554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- 2,277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(- 8.07%)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8" name="กลุ่ม 4">
            <a:extLst>
              <a:ext uri="{FF2B5EF4-FFF2-40B4-BE49-F238E27FC236}">
                <a16:creationId xmlns:a16="http://schemas.microsoft.com/office/drawing/2014/main" id="{0BDD8DF8-92B0-22A4-993F-16925A1601AB}"/>
              </a:ext>
            </a:extLst>
          </p:cNvPr>
          <p:cNvGrpSpPr>
            <a:grpSpLocks/>
          </p:cNvGrpSpPr>
          <p:nvPr/>
        </p:nvGrpSpPr>
        <p:grpSpPr bwMode="auto">
          <a:xfrm>
            <a:off x="7229982" y="386096"/>
            <a:ext cx="976184" cy="639179"/>
            <a:chOff x="7094185" y="1707729"/>
            <a:chExt cx="1164188" cy="613365"/>
          </a:xfrm>
        </p:grpSpPr>
        <p:pic>
          <p:nvPicPr>
            <p:cNvPr id="10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F0EA7139-3958-E154-4F14-F0D75701A6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Box 2">
              <a:extLst>
                <a:ext uri="{FF2B5EF4-FFF2-40B4-BE49-F238E27FC236}">
                  <a16:creationId xmlns:a16="http://schemas.microsoft.com/office/drawing/2014/main" id="{86F3E1BF-4768-333A-FB3D-1500A7E3A2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graphicFrame>
        <p:nvGraphicFramePr>
          <p:cNvPr id="25" name="Table 11">
            <a:extLst>
              <a:ext uri="{FF2B5EF4-FFF2-40B4-BE49-F238E27FC236}">
                <a16:creationId xmlns:a16="http://schemas.microsoft.com/office/drawing/2014/main" id="{63574BBA-AFC2-6BF1-518C-FD6ADD5F13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010655"/>
              </p:ext>
            </p:extLst>
          </p:nvPr>
        </p:nvGraphicFramePr>
        <p:xfrm>
          <a:off x="104613" y="3773305"/>
          <a:ext cx="5249706" cy="980394"/>
        </p:xfrm>
        <a:graphic>
          <a:graphicData uri="http://schemas.openxmlformats.org/drawingml/2006/table">
            <a:tbl>
              <a:tblPr firstRow="1" bandRow="1"/>
              <a:tblGrid>
                <a:gridCol w="1749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9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99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961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1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8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17,000 ไร่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8,500 บ่อ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18,000 ไร่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9,000 บ่อ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19,000 ไร่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9,500 บ่อ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7" name="Table 11">
            <a:extLst>
              <a:ext uri="{FF2B5EF4-FFF2-40B4-BE49-F238E27FC236}">
                <a16:creationId xmlns:a16="http://schemas.microsoft.com/office/drawing/2014/main" id="{7918D0EA-0FD2-7E35-FE00-6D98186716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14348"/>
              </p:ext>
            </p:extLst>
          </p:nvPr>
        </p:nvGraphicFramePr>
        <p:xfrm>
          <a:off x="124932" y="4749559"/>
          <a:ext cx="5280189" cy="1373593"/>
        </p:xfrm>
        <a:graphic>
          <a:graphicData uri="http://schemas.openxmlformats.org/drawingml/2006/table">
            <a:tbl>
              <a:tblPr firstRow="1" bandRow="1"/>
              <a:tblGrid>
                <a:gridCol w="1760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0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0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69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4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02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35,264 ไร่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17,632 บ่อ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ที่ต่ำที่สุด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37,758 ไร่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18,879 บ่อ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40,854 ไร่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20,427 บ่อ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ที่ดีที่สุด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6E97068F-397E-0AE8-D0FC-FCB97133D6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819661"/>
              </p:ext>
            </p:extLst>
          </p:nvPr>
        </p:nvGraphicFramePr>
        <p:xfrm>
          <a:off x="5994400" y="3720221"/>
          <a:ext cx="3456495" cy="1095959"/>
        </p:xfrm>
        <a:graphic>
          <a:graphicData uri="http://schemas.openxmlformats.org/drawingml/2006/table">
            <a:tbl>
              <a:tblPr firstRow="1" bandRow="1"/>
              <a:tblGrid>
                <a:gridCol w="11521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810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5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04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ที่ต่ำที่สุด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ที่ดีที่สุด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2" name="Table 11">
            <a:extLst>
              <a:ext uri="{FF2B5EF4-FFF2-40B4-BE49-F238E27FC236}">
                <a16:creationId xmlns:a16="http://schemas.microsoft.com/office/drawing/2014/main" id="{5A4C5853-963E-6037-7B65-0D8C534B63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791340"/>
              </p:ext>
            </p:extLst>
          </p:nvPr>
        </p:nvGraphicFramePr>
        <p:xfrm>
          <a:off x="5994400" y="4779866"/>
          <a:ext cx="3491355" cy="1057779"/>
        </p:xfrm>
        <a:graphic>
          <a:graphicData uri="http://schemas.openxmlformats.org/drawingml/2006/table">
            <a:tbl>
              <a:tblPr firstRow="1" bandRow="1"/>
              <a:tblGrid>
                <a:gridCol w="11637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7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37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2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ที่ต่ำที่สุด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ที่ดีที่สุด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TextBox 9">
            <a:extLst>
              <a:ext uri="{FF2B5EF4-FFF2-40B4-BE49-F238E27FC236}">
                <a16:creationId xmlns:a16="http://schemas.microsoft.com/office/drawing/2014/main" id="{41AE2F76-551E-A746-E757-A72E99BC9189}"/>
              </a:ext>
            </a:extLst>
          </p:cNvPr>
          <p:cNvSpPr txBox="1"/>
          <p:nvPr/>
        </p:nvSpPr>
        <p:spPr>
          <a:xfrm>
            <a:off x="6500304" y="112609"/>
            <a:ext cx="5597707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1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การบริหารจัดการและอนุรักษ์ฟื้นฟูน้ำทั้งระบบ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86321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108764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439736"/>
          <a:ext cx="11622989" cy="286610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ตรวจสอบรายชื่อเกษตรกรตามแผนการขุดสระน้ำ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sz="180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ชี้แจงแนวทางปฏิบัติให้กับเกษตรกรเป้าหมาย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วางแผนการขุดสระน้ำในพื้นที่เป้าหมาย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เตรียมพื้นที่ดำเนินการ และจัดซื้อจัดจ้างตามระเบียบฯ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ก่อสร้างแหล่งน้ำในไร่นานอกเขตชลประทาน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ส่งมอบแหล่งน้ำให้กับเกษตรกร</a:t>
                      </a:r>
                    </a:p>
                  </a:txBody>
                  <a:tcPr marT="45717" marB="4571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287274" y="2342085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03A84D-25AB-4A54-984A-17CAA8DE083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3D4E7DAC-2B7C-8908-460E-7103EBE31E9B}"/>
              </a:ext>
            </a:extLst>
          </p:cNvPr>
          <p:cNvSpPr/>
          <p:nvPr/>
        </p:nvSpPr>
        <p:spPr>
          <a:xfrm>
            <a:off x="261386" y="735554"/>
            <a:ext cx="4057521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7. จำนวนแหล่งน้ำในไร่นานอกเขตชลประทาน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22" name="ลูกศรเชื่อมต่อแบบตรง 4">
            <a:extLst>
              <a:ext uri="{FF2B5EF4-FFF2-40B4-BE49-F238E27FC236}">
                <a16:creationId xmlns:a16="http://schemas.microsoft.com/office/drawing/2014/main" id="{B44AC320-E5C9-CB65-3106-D06E962E326C}"/>
              </a:ext>
            </a:extLst>
          </p:cNvPr>
          <p:cNvCxnSpPr>
            <a:cxnSpLocks/>
          </p:cNvCxnSpPr>
          <p:nvPr/>
        </p:nvCxnSpPr>
        <p:spPr>
          <a:xfrm>
            <a:off x="5532438" y="2656410"/>
            <a:ext cx="63976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4">
            <a:extLst>
              <a:ext uri="{FF2B5EF4-FFF2-40B4-BE49-F238E27FC236}">
                <a16:creationId xmlns:a16="http://schemas.microsoft.com/office/drawing/2014/main" id="{F1EE0700-35F3-9FEF-920D-81199A74C6B6}"/>
              </a:ext>
            </a:extLst>
          </p:cNvPr>
          <p:cNvCxnSpPr>
            <a:cxnSpLocks/>
          </p:cNvCxnSpPr>
          <p:nvPr/>
        </p:nvCxnSpPr>
        <p:spPr>
          <a:xfrm>
            <a:off x="5715222" y="3027885"/>
            <a:ext cx="45358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4">
            <a:extLst>
              <a:ext uri="{FF2B5EF4-FFF2-40B4-BE49-F238E27FC236}">
                <a16:creationId xmlns:a16="http://schemas.microsoft.com/office/drawing/2014/main" id="{21A5B041-1DDC-1B8A-FA10-7DC45D1A5966}"/>
              </a:ext>
            </a:extLst>
          </p:cNvPr>
          <p:cNvCxnSpPr>
            <a:cxnSpLocks/>
          </p:cNvCxnSpPr>
          <p:nvPr/>
        </p:nvCxnSpPr>
        <p:spPr>
          <a:xfrm>
            <a:off x="5875338" y="3399360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4">
            <a:extLst>
              <a:ext uri="{FF2B5EF4-FFF2-40B4-BE49-F238E27FC236}">
                <a16:creationId xmlns:a16="http://schemas.microsoft.com/office/drawing/2014/main" id="{F3A9AB55-2318-7376-D253-4F737164E8A9}"/>
              </a:ext>
            </a:extLst>
          </p:cNvPr>
          <p:cNvCxnSpPr>
            <a:cxnSpLocks/>
          </p:cNvCxnSpPr>
          <p:nvPr/>
        </p:nvCxnSpPr>
        <p:spPr>
          <a:xfrm>
            <a:off x="6965495" y="3770835"/>
            <a:ext cx="477883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ลูกศรเชื่อมต่อแบบตรง 4">
            <a:extLst>
              <a:ext uri="{FF2B5EF4-FFF2-40B4-BE49-F238E27FC236}">
                <a16:creationId xmlns:a16="http://schemas.microsoft.com/office/drawing/2014/main" id="{82B05F02-6AAD-8E98-C001-6584D0BA5D06}"/>
              </a:ext>
            </a:extLst>
          </p:cNvPr>
          <p:cNvCxnSpPr>
            <a:cxnSpLocks/>
          </p:cNvCxnSpPr>
          <p:nvPr/>
        </p:nvCxnSpPr>
        <p:spPr>
          <a:xfrm>
            <a:off x="7229475" y="4123260"/>
            <a:ext cx="47148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67706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29185835-95A5-4F51-AD36-C8413ACCCB2E}"/>
              </a:ext>
            </a:extLst>
          </p:cNvPr>
          <p:cNvSpPr/>
          <p:nvPr/>
        </p:nvSpPr>
        <p:spPr>
          <a:xfrm>
            <a:off x="9855048" y="644083"/>
            <a:ext cx="2242963" cy="1609825"/>
          </a:xfrm>
          <a:prstGeom prst="roundRect">
            <a:avLst/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987" y="614205"/>
            <a:ext cx="6090129" cy="296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8. จำนวนพื้นที่ลุ่มน้ำที่ได้รับการป้องกันการชะล้างพังทลายของดินในพื้นที่เกษตรนอกพื้นที่อนุรักษ์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4983" y="957851"/>
            <a:ext cx="9195435" cy="886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พื้นที่ลุ่มน้ำที่ได้รับการป้องกันการชะล้างพังทลายของดินในพื้นที่เกษตรนอกพื้นที่อนุรักษ์ คือ ขนาดของพื้นที่ลุ่มน้ำย่อย ที่มีการบริหารจัดการพื้นที่ลุ่มน้ำ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ด้วยระบบอนุรักษ์ดินและน้ำ เพื่อลดปัญหาการชะล้างพังทลายของดิน ทั้งมาตรการบนแปลงเกษตรการ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on site)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เช่นขั้นบันไดดิน ปรับระดับพื้นที่นา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และมาตรการนอกแปลงเกษตรกรรม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(off site)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เช่น ขุดลอกลำห้วย ฝายชะลอน้ำ เพื่อวัตถุประสงค์ในการลดปริมาณตะกอนดินที่จะไหลออกจาก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outlet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ของพื้นที่ลุ่มน้ำ000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2608" y="1794175"/>
            <a:ext cx="3445174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(20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,000+2,000+47,018 =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69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,018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ไร่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769773" y="6377383"/>
            <a:ext cx="454874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F76A67-BFCB-477B-89DD-496DA41180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4C4B4CE-D32A-4A38-B6BE-8429281CAEA6}"/>
              </a:ext>
            </a:extLst>
          </p:cNvPr>
          <p:cNvSpPr txBox="1"/>
          <p:nvPr/>
        </p:nvSpPr>
        <p:spPr>
          <a:xfrm>
            <a:off x="9840008" y="689781"/>
            <a:ext cx="2324651" cy="1527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</a:t>
            </a:r>
            <a:b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</a:b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ที่เกี่ยวข้อง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th-TH" sz="16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 19 การบริหารจัดการน้ำทั้งระบบ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แผนแม่บทย่อยฯ </a:t>
            </a:r>
            <a:r>
              <a:rPr kumimoji="0" lang="th-TH" sz="16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19.1 การพัฒนาการจัดการน้ำเชิงลุ่มน้ำทั้งระบบเพื่อเพิ่มความมั่นคงด้านน้ำของประเทศ</a:t>
            </a:r>
            <a:endParaRPr kumimoji="0" lang="th-TH" sz="16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5D197C-8EB5-43E1-8A91-74A230F0AF0B}"/>
              </a:ext>
            </a:extLst>
          </p:cNvPr>
          <p:cNvGrpSpPr/>
          <p:nvPr/>
        </p:nvGrpSpPr>
        <p:grpSpPr>
          <a:xfrm>
            <a:off x="9848244" y="2569967"/>
            <a:ext cx="2234727" cy="631500"/>
            <a:chOff x="9848244" y="2530886"/>
            <a:chExt cx="2234727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0DFFD3D-4670-4BE1-B974-43181CE75520}"/>
                </a:ext>
              </a:extLst>
            </p:cNvPr>
            <p:cNvSpPr txBox="1"/>
            <p:nvPr/>
          </p:nvSpPr>
          <p:spPr>
            <a:xfrm>
              <a:off x="9848244" y="2530886"/>
              <a:ext cx="2234727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E2EC94F-A7C0-4A07-A955-7895666B838F}"/>
                </a:ext>
              </a:extLst>
            </p:cNvPr>
            <p:cNvSpPr txBox="1"/>
            <p:nvPr/>
          </p:nvSpPr>
          <p:spPr>
            <a:xfrm>
              <a:off x="9916307" y="2607156"/>
              <a:ext cx="2070996" cy="4930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ด้านที่ 4 การอนุรักษ์ฟื้นฟูระบบนิเวศทรัพยากร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11F13F0-33C2-4E51-AA39-91041AE49855}"/>
              </a:ext>
            </a:extLst>
          </p:cNvPr>
          <p:cNvGrpSpPr/>
          <p:nvPr/>
        </p:nvGrpSpPr>
        <p:grpSpPr>
          <a:xfrm>
            <a:off x="9840008" y="3516228"/>
            <a:ext cx="2247379" cy="878838"/>
            <a:chOff x="9840008" y="3339524"/>
            <a:chExt cx="2247379" cy="66876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6CE7A74-E0BE-4213-88B1-3E354093F25A}"/>
                </a:ext>
              </a:extLst>
            </p:cNvPr>
            <p:cNvSpPr/>
            <p:nvPr/>
          </p:nvSpPr>
          <p:spPr>
            <a:xfrm>
              <a:off x="9840008" y="3339524"/>
              <a:ext cx="2242963" cy="66876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0F2B31F-BF2B-4AD3-9087-CD9810EE20B6}"/>
                </a:ext>
              </a:extLst>
            </p:cNvPr>
            <p:cNvSpPr txBox="1"/>
            <p:nvPr/>
          </p:nvSpPr>
          <p:spPr>
            <a:xfrm>
              <a:off x="9865672" y="3431699"/>
              <a:ext cx="2221715" cy="5765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ระบุหัวข้อย่อยภายใต้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</a:t>
              </a:r>
              <a:endPara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4.2 การป้องกันและลดการชะล้างพังทลายของดินในพื้นที่ต้นน้ำ</a:t>
              </a:r>
            </a:p>
          </p:txBody>
        </p:sp>
      </p:grpSp>
      <p:sp>
        <p:nvSpPr>
          <p:cNvPr id="41" name="Arrow: Down 40">
            <a:extLst>
              <a:ext uri="{FF2B5EF4-FFF2-40B4-BE49-F238E27FC236}">
                <a16:creationId xmlns:a16="http://schemas.microsoft.com/office/drawing/2014/main" id="{AEC2CD89-5C85-4C01-A61D-C225FCADFDB7}"/>
              </a:ext>
            </a:extLst>
          </p:cNvPr>
          <p:cNvSpPr/>
          <p:nvPr/>
        </p:nvSpPr>
        <p:spPr>
          <a:xfrm>
            <a:off x="10769071" y="232534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Arrow: Down 42">
            <a:extLst>
              <a:ext uri="{FF2B5EF4-FFF2-40B4-BE49-F238E27FC236}">
                <a16:creationId xmlns:a16="http://schemas.microsoft.com/office/drawing/2014/main" id="{4D244013-48F4-42B3-9FF1-F25586C3F3FA}"/>
              </a:ext>
            </a:extLst>
          </p:cNvPr>
          <p:cNvSpPr/>
          <p:nvPr/>
        </p:nvSpPr>
        <p:spPr>
          <a:xfrm>
            <a:off x="10769071" y="3253717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3198A089-6C0D-44ED-8772-37510C0CCA3B}"/>
              </a:ext>
            </a:extLst>
          </p:cNvPr>
          <p:cNvSpPr/>
          <p:nvPr/>
        </p:nvSpPr>
        <p:spPr>
          <a:xfrm>
            <a:off x="10769071" y="4465891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C100615-9B87-47C6-91F8-E6FAD63F4103}"/>
              </a:ext>
            </a:extLst>
          </p:cNvPr>
          <p:cNvSpPr/>
          <p:nvPr/>
        </p:nvSpPr>
        <p:spPr>
          <a:xfrm>
            <a:off x="95373" y="6141305"/>
            <a:ext cx="7200000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ตัวชี้วัดใหม่ ดำเนินการวัดผลในปี 2569 เป็นปีแรก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C9E6153-F871-47D4-9FB5-AA5189A823E9}"/>
              </a:ext>
            </a:extLst>
          </p:cNvPr>
          <p:cNvSpPr/>
          <p:nvPr/>
        </p:nvSpPr>
        <p:spPr>
          <a:xfrm>
            <a:off x="93987" y="6385574"/>
            <a:ext cx="6734673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สำนักวิศวกรรมเพื่อการพัฒนาที่ดิน  กรมพัฒนาที่ดิน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BE7E8AF-2D10-6C06-2BC9-2A569FF9BB9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E6B1A9A-8385-1999-D6FE-012E9F028E05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D1F4C26-C507-4A4F-C43B-FC6BCDB5565F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TextBox 20">
              <a:extLst>
                <a:ext uri="{FF2B5EF4-FFF2-40B4-BE49-F238E27FC236}">
                  <a16:creationId xmlns:a16="http://schemas.microsoft.com/office/drawing/2014/main" id="{984C96A1-7780-70BB-CE3F-087501A0FC25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กรมพัฒนาที่ดิน</a:t>
              </a:r>
            </a:p>
            <a:p>
              <a:pPr lvl="0">
                <a:lnSpc>
                  <a:spcPts val="1800"/>
                </a:lnSpc>
                <a:defRPr/>
              </a:pPr>
              <a:r>
                <a:rPr lang="th-TH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lang="en-US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6" name="TextBox 9">
            <a:extLst>
              <a:ext uri="{FF2B5EF4-FFF2-40B4-BE49-F238E27FC236}">
                <a16:creationId xmlns:a16="http://schemas.microsoft.com/office/drawing/2014/main" id="{A792DC7A-23AC-3BD2-1128-91AFCC6DC00E}"/>
              </a:ext>
            </a:extLst>
          </p:cNvPr>
          <p:cNvSpPr txBox="1"/>
          <p:nvPr/>
        </p:nvSpPr>
        <p:spPr>
          <a:xfrm>
            <a:off x="6500304" y="112609"/>
            <a:ext cx="5597707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1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การบริหารจัดการและอนุรักษ์ฟื้นฟูน้ำทั้งระบบ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7D06D44-E7B9-F460-B5E0-B449E8DA701D}"/>
              </a:ext>
            </a:extLst>
          </p:cNvPr>
          <p:cNvGrpSpPr/>
          <p:nvPr/>
        </p:nvGrpSpPr>
        <p:grpSpPr>
          <a:xfrm>
            <a:off x="6535353" y="529288"/>
            <a:ext cx="737739" cy="446944"/>
            <a:chOff x="1562731" y="1899324"/>
            <a:chExt cx="545361" cy="289957"/>
          </a:xfrm>
        </p:grpSpPr>
        <p:pic>
          <p:nvPicPr>
            <p:cNvPr id="2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F524085-0222-C744-C8FD-CB6EAEC7D0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651F2AA-5881-6DA1-9966-6167AAEB46C1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86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0" name="Group 60">
            <a:extLst>
              <a:ext uri="{FF2B5EF4-FFF2-40B4-BE49-F238E27FC236}">
                <a16:creationId xmlns:a16="http://schemas.microsoft.com/office/drawing/2014/main" id="{289FD71D-C54B-6F29-AE7C-2DE91B3793AB}"/>
              </a:ext>
            </a:extLst>
          </p:cNvPr>
          <p:cNvGrpSpPr/>
          <p:nvPr/>
        </p:nvGrpSpPr>
        <p:grpSpPr>
          <a:xfrm>
            <a:off x="9800091" y="4711674"/>
            <a:ext cx="2299732" cy="1512816"/>
            <a:chOff x="9736320" y="3339523"/>
            <a:chExt cx="2299732" cy="995207"/>
          </a:xfrm>
        </p:grpSpPr>
        <p:sp>
          <p:nvSpPr>
            <p:cNvPr id="23" name="Rectangle 61">
              <a:extLst>
                <a:ext uri="{FF2B5EF4-FFF2-40B4-BE49-F238E27FC236}">
                  <a16:creationId xmlns:a16="http://schemas.microsoft.com/office/drawing/2014/main" id="{EDBF50A9-9A1E-1952-3546-B6EFD61D2BEF}"/>
                </a:ext>
              </a:extLst>
            </p:cNvPr>
            <p:cNvSpPr/>
            <p:nvPr/>
          </p:nvSpPr>
          <p:spPr>
            <a:xfrm>
              <a:off x="9736320" y="3339523"/>
              <a:ext cx="2299732" cy="9952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TextBox 62">
              <a:extLst>
                <a:ext uri="{FF2B5EF4-FFF2-40B4-BE49-F238E27FC236}">
                  <a16:creationId xmlns:a16="http://schemas.microsoft.com/office/drawing/2014/main" id="{2B1492C8-9AD6-2801-94EF-6BCAB0C4D5D2}"/>
                </a:ext>
              </a:extLst>
            </p:cNvPr>
            <p:cNvSpPr txBox="1"/>
            <p:nvPr/>
          </p:nvSpPr>
          <p:spPr>
            <a:xfrm>
              <a:off x="9788144" y="3391359"/>
              <a:ext cx="2211085" cy="8665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 panose="05020102010507070707" pitchFamily="18" charset="2"/>
                </a:rPr>
                <a:t>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</a:t>
              </a: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กลุ่ม 4">
            <a:extLst>
              <a:ext uri="{FF2B5EF4-FFF2-40B4-BE49-F238E27FC236}">
                <a16:creationId xmlns:a16="http://schemas.microsoft.com/office/drawing/2014/main" id="{30F4C511-F758-2AE6-5C3C-AF378B052341}"/>
              </a:ext>
            </a:extLst>
          </p:cNvPr>
          <p:cNvGrpSpPr>
            <a:grpSpLocks/>
          </p:cNvGrpSpPr>
          <p:nvPr/>
        </p:nvGrpSpPr>
        <p:grpSpPr bwMode="auto">
          <a:xfrm>
            <a:off x="7019778" y="367849"/>
            <a:ext cx="976184" cy="639179"/>
            <a:chOff x="7094185" y="1707729"/>
            <a:chExt cx="1164188" cy="613365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8FADCD2D-A637-F2FB-CC1B-1CFF90021A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2">
              <a:extLst>
                <a:ext uri="{FF2B5EF4-FFF2-40B4-BE49-F238E27FC236}">
                  <a16:creationId xmlns:a16="http://schemas.microsoft.com/office/drawing/2014/main" id="{05B5B980-AD29-90F0-2D88-F78370CC44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AAF8876-2BD6-BF68-752B-614603C8311D}"/>
              </a:ext>
            </a:extLst>
          </p:cNvPr>
          <p:cNvGraphicFramePr>
            <a:graphicFrameLocks noGrp="1"/>
          </p:cNvGraphicFramePr>
          <p:nvPr/>
        </p:nvGraphicFramePr>
        <p:xfrm>
          <a:off x="204697" y="2044197"/>
          <a:ext cx="9285286" cy="1507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445">
                  <a:extLst>
                    <a:ext uri="{9D8B030D-6E8A-4147-A177-3AD203B41FA5}">
                      <a16:colId xmlns:a16="http://schemas.microsoft.com/office/drawing/2014/main" val="1676551437"/>
                    </a:ext>
                  </a:extLst>
                </a:gridCol>
                <a:gridCol w="701325">
                  <a:extLst>
                    <a:ext uri="{9D8B030D-6E8A-4147-A177-3AD203B41FA5}">
                      <a16:colId xmlns:a16="http://schemas.microsoft.com/office/drawing/2014/main" val="3792669758"/>
                    </a:ext>
                  </a:extLst>
                </a:gridCol>
                <a:gridCol w="818733">
                  <a:extLst>
                    <a:ext uri="{9D8B030D-6E8A-4147-A177-3AD203B41FA5}">
                      <a16:colId xmlns:a16="http://schemas.microsoft.com/office/drawing/2014/main" val="1390269492"/>
                    </a:ext>
                  </a:extLst>
                </a:gridCol>
                <a:gridCol w="946205">
                  <a:extLst>
                    <a:ext uri="{9D8B030D-6E8A-4147-A177-3AD203B41FA5}">
                      <a16:colId xmlns:a16="http://schemas.microsoft.com/office/drawing/2014/main" val="246578324"/>
                    </a:ext>
                  </a:extLst>
                </a:gridCol>
                <a:gridCol w="631129">
                  <a:extLst>
                    <a:ext uri="{9D8B030D-6E8A-4147-A177-3AD203B41FA5}">
                      <a16:colId xmlns:a16="http://schemas.microsoft.com/office/drawing/2014/main" val="1538645909"/>
                    </a:ext>
                  </a:extLst>
                </a:gridCol>
                <a:gridCol w="1175143">
                  <a:extLst>
                    <a:ext uri="{9D8B030D-6E8A-4147-A177-3AD203B41FA5}">
                      <a16:colId xmlns:a16="http://schemas.microsoft.com/office/drawing/2014/main" val="2496140449"/>
                    </a:ext>
                  </a:extLst>
                </a:gridCol>
                <a:gridCol w="839541">
                  <a:extLst>
                    <a:ext uri="{9D8B030D-6E8A-4147-A177-3AD203B41FA5}">
                      <a16:colId xmlns:a16="http://schemas.microsoft.com/office/drawing/2014/main" val="1515134499"/>
                    </a:ext>
                  </a:extLst>
                </a:gridCol>
                <a:gridCol w="851043">
                  <a:extLst>
                    <a:ext uri="{9D8B030D-6E8A-4147-A177-3AD203B41FA5}">
                      <a16:colId xmlns:a16="http://schemas.microsoft.com/office/drawing/2014/main" val="826175825"/>
                    </a:ext>
                  </a:extLst>
                </a:gridCol>
                <a:gridCol w="805040">
                  <a:extLst>
                    <a:ext uri="{9D8B030D-6E8A-4147-A177-3AD203B41FA5}">
                      <a16:colId xmlns:a16="http://schemas.microsoft.com/office/drawing/2014/main" val="3011827918"/>
                    </a:ext>
                  </a:extLst>
                </a:gridCol>
                <a:gridCol w="747538">
                  <a:extLst>
                    <a:ext uri="{9D8B030D-6E8A-4147-A177-3AD203B41FA5}">
                      <a16:colId xmlns:a16="http://schemas.microsoft.com/office/drawing/2014/main" val="1376591486"/>
                    </a:ext>
                  </a:extLst>
                </a:gridCol>
                <a:gridCol w="751144">
                  <a:extLst>
                    <a:ext uri="{9D8B030D-6E8A-4147-A177-3AD203B41FA5}">
                      <a16:colId xmlns:a16="http://schemas.microsoft.com/office/drawing/2014/main" val="1992468031"/>
                    </a:ext>
                  </a:extLst>
                </a:gridCol>
              </a:tblGrid>
              <a:tr h="140461">
                <a:tc gridSpan="6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1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9869540"/>
                  </a:ext>
                </a:extLst>
              </a:tr>
              <a:tr h="140461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100" b="1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93897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 (ไร่)        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160 ไร่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21,414 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lang="th-TH" sz="1100" b="0" i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22,664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21,414 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lang="th-TH" sz="1100" b="0" i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22,664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,0</a:t>
                      </a:r>
                      <a:r>
                        <a:rPr kumimoji="0" lang="th-TH" sz="11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แห่ง)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8A448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แห่ง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73040"/>
                  </a:ext>
                </a:extLst>
              </a:tr>
              <a:tr h="365247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 (ไร่)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160 ไร่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21,414 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lang="th-TH" sz="1100" b="0" i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r>
                        <a:rPr lang="en-US" sz="11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.00%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21,414 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22,664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,0</a:t>
                      </a:r>
                      <a:r>
                        <a:rPr kumimoji="0" lang="th-TH" sz="11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แห่ง)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5115763"/>
                  </a:ext>
                </a:extLst>
              </a:tr>
              <a:tr h="234089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 (ไร่)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9525" marR="9525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160 ไร่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(1แห่ง)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21,414 ไร่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(1แห่ง)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แล้วเสร็จ 29 ธ.ค.66</a:t>
                      </a:r>
                      <a:endParaRPr lang="th-TH" sz="1100" b="0" i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50.02%</a:t>
                      </a:r>
                      <a:endParaRPr lang="th-TH" sz="11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เริ่มสัญญา 27 พ.ค. 68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สิ้นสุดสัญญา 22 มี.ค. 69</a:t>
                      </a:r>
                      <a:endParaRPr lang="en-US" sz="11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21,414 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22,664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(1 แห่ง)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,0</a:t>
                      </a:r>
                      <a:r>
                        <a:rPr kumimoji="0" lang="th-TH" sz="11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แห่ง)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2771672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7E6D26E4-ABC8-4740-6A78-4A9CAA4A2416}"/>
              </a:ext>
            </a:extLst>
          </p:cNvPr>
          <p:cNvGraphicFramePr>
            <a:graphicFrameLocks noGrp="1"/>
          </p:cNvGraphicFramePr>
          <p:nvPr/>
        </p:nvGraphicFramePr>
        <p:xfrm>
          <a:off x="191415" y="3589350"/>
          <a:ext cx="4604562" cy="1250376"/>
        </p:xfrm>
        <a:graphic>
          <a:graphicData uri="http://schemas.openxmlformats.org/drawingml/2006/table">
            <a:tbl>
              <a:tblPr firstRow="1" bandRow="1"/>
              <a:tblGrid>
                <a:gridCol w="1534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4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48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508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8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784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ดำเนินการก่อสร้างได้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20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highlight>
                          <a:srgbClr val="FFFFFF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ดำเนินการก่อสร้างได้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25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highlight>
                          <a:srgbClr val="FFFFFF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ดำเนินการก่อสร้างได้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30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highlight>
                          <a:srgbClr val="FFFFFF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4DD7E27-6C19-B205-1F77-75870DF7FC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146842"/>
              </p:ext>
            </p:extLst>
          </p:nvPr>
        </p:nvGraphicFramePr>
        <p:xfrm>
          <a:off x="221517" y="4838905"/>
          <a:ext cx="4499283" cy="1312036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994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9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21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ก่อสร้างแล้วเสร็จ 1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แห่ง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20,000 ไร่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ก่อสร้างแล้วเสร็จ 2 แห่ง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22,000 ไร่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ก่อสร้างแล้วเสร็จ 3 แห่ง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ผลลัพธ์ เช่น แผนการบริหารจัดการ การรณรงค์ สร้างเครือข่ายเกษตรกรฯ 69,018 ไร่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Table 30">
            <a:extLst>
              <a:ext uri="{FF2B5EF4-FFF2-40B4-BE49-F238E27FC236}">
                <a16:creationId xmlns:a16="http://schemas.microsoft.com/office/drawing/2014/main" id="{59F44E1E-950E-42FF-508D-EC1EF48D14DE}"/>
              </a:ext>
            </a:extLst>
          </p:cNvPr>
          <p:cNvGraphicFramePr>
            <a:graphicFrameLocks noGrp="1"/>
          </p:cNvGraphicFramePr>
          <p:nvPr/>
        </p:nvGraphicFramePr>
        <p:xfrm>
          <a:off x="4870598" y="3575475"/>
          <a:ext cx="4604562" cy="1244380"/>
        </p:xfrm>
        <a:graphic>
          <a:graphicData uri="http://schemas.openxmlformats.org/drawingml/2006/table">
            <a:tbl>
              <a:tblPr firstRow="1" bandRow="1"/>
              <a:tblGrid>
                <a:gridCol w="1534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4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48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070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7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593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ดำเนินการก่อสร้างได้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20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highlight>
                          <a:srgbClr val="FFFFFF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ดำเนินการก่อสร้างได้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25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highlight>
                          <a:srgbClr val="FFFFFF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ดำเนินการก่อสร้างได้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30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highlight>
                          <a:srgbClr val="FFFFFF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3" name="Table 11">
            <a:extLst>
              <a:ext uri="{FF2B5EF4-FFF2-40B4-BE49-F238E27FC236}">
                <a16:creationId xmlns:a16="http://schemas.microsoft.com/office/drawing/2014/main" id="{50FAB686-9FA8-CC17-2EF2-3C309E6A6EFF}"/>
              </a:ext>
            </a:extLst>
          </p:cNvPr>
          <p:cNvGraphicFramePr>
            <a:graphicFrameLocks noGrp="1"/>
          </p:cNvGraphicFramePr>
          <p:nvPr/>
        </p:nvGraphicFramePr>
        <p:xfrm>
          <a:off x="4870598" y="4818313"/>
          <a:ext cx="4499283" cy="1043704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740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8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45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ก่อสร้างแล้วเสร็จ 1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ก่อสร้างแล้วเสร็จ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ก่อสร้างแล้วเสร็จ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6267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708745"/>
            <a:ext cx="7579319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8. จำนวนพื้นที่ลุ่มน้ำที่ได้รับการป้องกันการชะล้างพังทลายของดินในพื้นที่เกษตรนอกพื้นที่อนุรักษ์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108764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439736"/>
          <a:ext cx="11622989" cy="250038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ประสานงานเตรียมความพร้อมของพื้นที่ดำเนินการ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ดำเนินการจัดซื้อจัดจ้างตามระเบียบฯ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ดำเนินการก่อสร้างมาตรการอนุรักษ์ดินและน้ำตามแบบแปลน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ตรวจ ติดตาม ควบคุมการก่อสร้าง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ประเมินผลโครงการ</a:t>
                      </a:r>
                    </a:p>
                  </a:txBody>
                  <a:tcPr marL="91444" marR="91444" marT="45725" marB="45725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287274" y="2342085"/>
            <a:ext cx="52297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03A84D-25AB-4A54-984A-17CAA8DE083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03D78A59-F8A4-13BD-B9C8-0E5D538C3DE1}"/>
              </a:ext>
            </a:extLst>
          </p:cNvPr>
          <p:cNvCxnSpPr>
            <a:cxnSpLocks/>
          </p:cNvCxnSpPr>
          <p:nvPr/>
        </p:nvCxnSpPr>
        <p:spPr>
          <a:xfrm>
            <a:off x="5649224" y="2656410"/>
            <a:ext cx="52297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2F90C8E9-E564-B34C-CCD5-A7DD791F46BB}"/>
              </a:ext>
            </a:extLst>
          </p:cNvPr>
          <p:cNvCxnSpPr>
            <a:cxnSpLocks/>
          </p:cNvCxnSpPr>
          <p:nvPr/>
        </p:nvCxnSpPr>
        <p:spPr>
          <a:xfrm>
            <a:off x="5872612" y="3027885"/>
            <a:ext cx="606752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4">
            <a:extLst>
              <a:ext uri="{FF2B5EF4-FFF2-40B4-BE49-F238E27FC236}">
                <a16:creationId xmlns:a16="http://schemas.microsoft.com/office/drawing/2014/main" id="{20A355FF-3DA6-2EA7-E940-A02F5BE6C182}"/>
              </a:ext>
            </a:extLst>
          </p:cNvPr>
          <p:cNvCxnSpPr>
            <a:cxnSpLocks/>
          </p:cNvCxnSpPr>
          <p:nvPr/>
        </p:nvCxnSpPr>
        <p:spPr>
          <a:xfrm>
            <a:off x="5872612" y="3390900"/>
            <a:ext cx="606752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id="{FFB94570-B89F-384A-D7D4-26C59C305A29}"/>
              </a:ext>
            </a:extLst>
          </p:cNvPr>
          <p:cNvCxnSpPr>
            <a:cxnSpLocks/>
          </p:cNvCxnSpPr>
          <p:nvPr/>
        </p:nvCxnSpPr>
        <p:spPr>
          <a:xfrm>
            <a:off x="10345049" y="3751785"/>
            <a:ext cx="159509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2327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F65979A-5561-4948-5037-52A674DD6A0E}"/>
              </a:ext>
            </a:extLst>
          </p:cNvPr>
          <p:cNvGraphicFramePr>
            <a:graphicFrameLocks noGrp="1"/>
          </p:cNvGraphicFramePr>
          <p:nvPr/>
        </p:nvGraphicFramePr>
        <p:xfrm>
          <a:off x="7644497" y="5523804"/>
          <a:ext cx="4547503" cy="1001709"/>
        </p:xfrm>
        <a:graphic>
          <a:graphicData uri="http://schemas.openxmlformats.org/drawingml/2006/table">
            <a:tbl>
              <a:tblPr firstRow="1" bandRow="1"/>
              <a:tblGrid>
                <a:gridCol w="166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7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3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85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DDA0CE-3982-5F0C-50F2-1D8A5732F4EF}"/>
              </a:ext>
            </a:extLst>
          </p:cNvPr>
          <p:cNvGraphicFramePr>
            <a:graphicFrameLocks noGrp="1"/>
          </p:cNvGraphicFramePr>
          <p:nvPr/>
        </p:nvGraphicFramePr>
        <p:xfrm>
          <a:off x="83455" y="5523804"/>
          <a:ext cx="7481398" cy="998724"/>
        </p:xfrm>
        <a:graphic>
          <a:graphicData uri="http://schemas.openxmlformats.org/drawingml/2006/table">
            <a:tbl>
              <a:tblPr firstRow="1" bandRow="1"/>
              <a:tblGrid>
                <a:gridCol w="2404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2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spc="-1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ประชุมหารือกำหนดมาตรการติดตามผลการลดก๊าซเรือนกระจก ปี พ.ศ. 2567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อบรมการตรวจวัด รายงาน และทวนสอบการลด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ก๊าซเรือนกระจก 5 รายสาขา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นำข้อมูลกิจกรรม ปี พ.ศ. 2567 เข้าในแบบฟอร์ม      การคำนวณการลดก๊าซเรือนกระจก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Google Shape;254;p8">
            <a:extLst>
              <a:ext uri="{FF2B5EF4-FFF2-40B4-BE49-F238E27FC236}">
                <a16:creationId xmlns:a16="http://schemas.microsoft.com/office/drawing/2014/main" id="{7770F9C3-A9ED-799D-84CB-53D9E7E4EC64}"/>
              </a:ext>
            </a:extLst>
          </p:cNvPr>
          <p:cNvSpPr/>
          <p:nvPr/>
        </p:nvSpPr>
        <p:spPr>
          <a:xfrm>
            <a:off x="8017259" y="1260845"/>
            <a:ext cx="4174740" cy="29507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2476" y="387229"/>
            <a:ext cx="5285681" cy="39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ปริมาณการลดการปล่อยก๊าซเรือนกระจก 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5" name="Picture 1" descr="C:\Users\dathpan\Downloads\056aac9a306aef891367aae43a86394b.jpg">
            <a:extLst>
              <a:ext uri="{FF2B5EF4-FFF2-40B4-BE49-F238E27FC236}">
                <a16:creationId xmlns:a16="http://schemas.microsoft.com/office/drawing/2014/main" id="{3F524085-0222-C744-C8FD-CB6EAEC7D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9" t="8192" r="17099" b="14839"/>
          <a:stretch>
            <a:fillRect/>
          </a:stretch>
        </p:blipFill>
        <p:spPr bwMode="auto">
          <a:xfrm>
            <a:off x="9949848" y="-43487"/>
            <a:ext cx="837846" cy="668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0E26F04-5CCA-6D86-D5DB-324FB51F4A65}"/>
              </a:ext>
            </a:extLst>
          </p:cNvPr>
          <p:cNvSpPr/>
          <p:nvPr/>
        </p:nvSpPr>
        <p:spPr>
          <a:xfrm>
            <a:off x="10052402" y="47306"/>
            <a:ext cx="6327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</a:p>
        </p:txBody>
      </p:sp>
      <p:sp>
        <p:nvSpPr>
          <p:cNvPr id="4" name="Google Shape;136;p2">
            <a:extLst>
              <a:ext uri="{FF2B5EF4-FFF2-40B4-BE49-F238E27FC236}">
                <a16:creationId xmlns:a16="http://schemas.microsoft.com/office/drawing/2014/main" id="{46E0ED39-6DDD-DD5F-20B8-0EFAFE760EDB}"/>
              </a:ext>
            </a:extLst>
          </p:cNvPr>
          <p:cNvSpPr/>
          <p:nvPr/>
        </p:nvSpPr>
        <p:spPr>
          <a:xfrm flipH="1">
            <a:off x="4764912" y="491935"/>
            <a:ext cx="237512" cy="181316"/>
          </a:xfrm>
          <a:prstGeom prst="flowChartDelay">
            <a:avLst/>
          </a:prstGeom>
          <a:solidFill>
            <a:srgbClr val="35548A"/>
          </a:solidFill>
          <a:ln w="25400" cap="flat" cmpd="sng">
            <a:solidFill>
              <a:srgbClr val="35548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7" name="Google Shape;137;p2">
            <a:extLst>
              <a:ext uri="{FF2B5EF4-FFF2-40B4-BE49-F238E27FC236}">
                <a16:creationId xmlns:a16="http://schemas.microsoft.com/office/drawing/2014/main" id="{3B9F762B-9078-A2AC-4866-37105777DAF0}"/>
              </a:ext>
            </a:extLst>
          </p:cNvPr>
          <p:cNvSpPr/>
          <p:nvPr/>
        </p:nvSpPr>
        <p:spPr>
          <a:xfrm>
            <a:off x="5004464" y="491935"/>
            <a:ext cx="237512" cy="181316"/>
          </a:xfrm>
          <a:prstGeom prst="flowChartDelay">
            <a:avLst/>
          </a:prstGeom>
          <a:solidFill>
            <a:srgbClr val="6A8DC3"/>
          </a:solidFill>
          <a:ln w="25400" cap="flat" cmpd="sng">
            <a:solidFill>
              <a:srgbClr val="6A8D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9" name="รูปภาพ 6" descr="logo deqp-ver">
            <a:extLst>
              <a:ext uri="{FF2B5EF4-FFF2-40B4-BE49-F238E27FC236}">
                <a16:creationId xmlns:a16="http://schemas.microsoft.com/office/drawing/2014/main" id="{DC4A173F-3EA8-EFAC-DFF8-14779122007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017" y="-15861"/>
            <a:ext cx="494717" cy="493223"/>
          </a:xfrm>
          <a:prstGeom prst="rect">
            <a:avLst/>
          </a:prstGeom>
          <a:noFill/>
        </p:spPr>
      </p:pic>
      <p:sp>
        <p:nvSpPr>
          <p:cNvPr id="38" name="Google Shape;260;p8">
            <a:extLst>
              <a:ext uri="{FF2B5EF4-FFF2-40B4-BE49-F238E27FC236}">
                <a16:creationId xmlns:a16="http://schemas.microsoft.com/office/drawing/2014/main" id="{E4160954-F772-0428-E4AD-CAD4A93E51D1}"/>
              </a:ext>
            </a:extLst>
          </p:cNvPr>
          <p:cNvSpPr/>
          <p:nvPr/>
        </p:nvSpPr>
        <p:spPr>
          <a:xfrm>
            <a:off x="7902559" y="465727"/>
            <a:ext cx="122180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180301</a:t>
            </a:r>
          </a:p>
        </p:txBody>
      </p:sp>
      <p:cxnSp>
        <p:nvCxnSpPr>
          <p:cNvPr id="41" name="Google Shape;268;p8">
            <a:extLst>
              <a:ext uri="{FF2B5EF4-FFF2-40B4-BE49-F238E27FC236}">
                <a16:creationId xmlns:a16="http://schemas.microsoft.com/office/drawing/2014/main" id="{715C7AE1-24B0-74BD-B9CF-AA9965ED989A}"/>
              </a:ext>
            </a:extLst>
          </p:cNvPr>
          <p:cNvCxnSpPr>
            <a:cxnSpLocks/>
          </p:cNvCxnSpPr>
          <p:nvPr/>
        </p:nvCxnSpPr>
        <p:spPr>
          <a:xfrm>
            <a:off x="9118215" y="673263"/>
            <a:ext cx="792000" cy="576000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A9CF79E4-D945-9B05-BE0C-4400B9A2003D}"/>
              </a:ext>
            </a:extLst>
          </p:cNvPr>
          <p:cNvSpPr txBox="1"/>
          <p:nvPr/>
        </p:nvSpPr>
        <p:spPr>
          <a:xfrm>
            <a:off x="9900717" y="657770"/>
            <a:ext cx="2268000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ปริมาณการปล่อยก๊าซเรือนกระจกโดยรวมลดลงจากกรณีปกติ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4F650AC-152B-46CC-D547-82A92E37D4BD}"/>
              </a:ext>
            </a:extLst>
          </p:cNvPr>
          <p:cNvSpPr/>
          <p:nvPr/>
        </p:nvSpPr>
        <p:spPr>
          <a:xfrm>
            <a:off x="16079" y="627084"/>
            <a:ext cx="7971821" cy="2951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เป้าหมายการลดก๊าซเรือนกระจกของประเทศ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แบ่งเป็น 2 ระยะ ได้แก่ 1) ก่อนปี พ.ศ. 2563 (ดำเนินการปี พ.ศ. 2556-2563) เป็นเป้าหมายการดำเนินงานลดก๊าซเรือนกระจก</a:t>
            </a:r>
            <a:b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ที่เหมาะสมของประเทศ (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Nationally Appropriate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Mitigation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Action: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NAMA)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บนพื้นฐานการดำเนินการโดยสมัครใจ โดยมีเป้าหมาย ลดการปล่อยก๊าซฯ ร้อยละ 7-20 จากกรณีปกติ ภายในปี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2563 ในภาคพลังงานและขนส่ง และ 2)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หลังปี พ.ศ. 2563 (ดำเนินการปี พ.ศ. 2564-2573) เป็นเป้าหมายตามกลไกการมีส่วนร่วมที่ประเทศกำหนด (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Nationally Determined Contributions: NDC)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ภายใต้ความตกลงปารีส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ฉบับปรับปรุงที่ 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โดยมีเป้าหมาย ลดการปล่อยก๊าซฯ ร้อยละ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30-40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จากกรณีปกติ ภายในปี พ.ศ. 2573 ในภาคพลังงานและขนส่ง ภาคกระบวนการทางอุตสาหกรรมและการใช้ผลิตภัณฑ์ ภาคของเสีย และภาคเกษตร ได้คาดการณ์การปล่อยก๊าซเรือนกระจกในประเทศไทย โดยใช้ ปี พ.ศ. 2548 (ค.ศ.2005) เป็นปีฐาน มีการปล่อยก๊าซเรือนกระจก 279 ล้านตันคาร์บอนไดออกไซด์เทียบเท่า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eq)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และคาดการณ์ว่าจะมีการปล่อยก๊าซฯ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ในปี พ.ศ. 2573 (ค.ศ. 2030) เป็น 555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  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ในกรณีปกติ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Business as Usual: BAU)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BAU : Business as usual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[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ณีฐานที่ใช้ประมาณการการปล่อยก๊าซเรือนกระจกในอนาคตในกรณีที่มนุษย์ดำเนินกิจกรรมตามปกติโดยไม่มีกิจกรรมการลดก๊าซเรือนกระจกใดๆ เพิ่มเติมเลย] เท่ากับปริมาณการปล่อย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จากการปล่อยก๊าซเรือนกระจกในปี พ.ศ. 2573 (ค.ศ. 2030) = 555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แหล่งที่มาของข้อมูล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รายงานการติดตามประเมินผลการลดก๊าซเรือนกระจกจากมาตรการภาคพลังงาน กระทรวงพลังงาน รายงานการติดตามประเมินผลการลดก๊าซเรือนกระจกจากมาตรการภาคขนส่ง กระทรวงคมนาคม รายงานการติดตามประเมินผลการลดก๊าซเรือนกระจกจากมาตรการภาคกระบวนการทางอุตสาหกรรมและการใช้ผลิตภัณฑ์              ของกระทรวงอุตสาหกรรม รายงานการติดตามประเมินผลการลดก๊าซเรือนกระจกจากมาตรการภาคของเสีย กระทรวงทรัพยากรธรรมชาติและสิ่งแวดล้อม และรายงาน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การติดตามประเมินผลการลดก๊าซเรือนกระจกจากมาตรการภาคเกษตร กระทรวงเกษตรและสหกรณ์</a:t>
            </a: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การรายงานผลการดำเนินงานลดก๊าซเรือนกระจกจะรายงานเป็นทางการ มี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Lag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Time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r>
              <a:rPr kumimoji="0" lang="th-TH" sz="13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เนื่องจากจำเป็นต้องใช้ระยะเวลาในกระบวนการติดตาม รายงานผล และทวนสอบ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Measurement Reporting and Verification : MRV)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 ซึ่งผลการลด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ต้องผ่านความเห็นชอบจากคณะทำงานฯ ระดับกระทรวง คณะทำงานการจัดทำบัญชีก๊าซเรือนกระจกและมาตรการการลดก๊าซเรือนกระจก และเสนอต่อคณะอนุกรรมการการเปลี่ยนแปลงสภาพภูมิอากาศ ด้านวิชาการและฐานข้อมูล และคณะกรรมการนโยบาย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การเปลี่ยนแปลงสภาพภูมิอากาศแห่งชาติ (กนภ.) เพื่อให้ได้ข้อมูลที่มีความถูกต้อง ได้รับการยอมรับตามหลักเกณฑ์มาตรฐานสากลที่กำหนด ดังนั้น ในปี พ.ศ. 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จึงจะสามารถเริ่มรายงานผลการลดก๊าซเรือนกระจกตามกลไก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คือ ปี พ.ศ.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</a:t>
            </a:r>
          </a:p>
        </p:txBody>
      </p:sp>
      <p:sp>
        <p:nvSpPr>
          <p:cNvPr id="56" name="Google Shape;271;p8">
            <a:extLst>
              <a:ext uri="{FF2B5EF4-FFF2-40B4-BE49-F238E27FC236}">
                <a16:creationId xmlns:a16="http://schemas.microsoft.com/office/drawing/2014/main" id="{23296069-A1A5-A19E-52CC-7907A9B8EAA2}"/>
              </a:ext>
            </a:extLst>
          </p:cNvPr>
          <p:cNvSpPr/>
          <p:nvPr/>
        </p:nvSpPr>
        <p:spPr>
          <a:xfrm>
            <a:off x="24788" y="6656004"/>
            <a:ext cx="2379252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ช่วงเวลารายงานผล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ทุกปีงบประมาณ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61" name="Google Shape;267;p8">
            <a:extLst>
              <a:ext uri="{FF2B5EF4-FFF2-40B4-BE49-F238E27FC236}">
                <a16:creationId xmlns:a16="http://schemas.microsoft.com/office/drawing/2014/main" id="{AE88561B-7A67-5BAC-2207-D2920FC8B048}"/>
              </a:ext>
            </a:extLst>
          </p:cNvPr>
          <p:cNvGraphicFramePr/>
          <p:nvPr/>
        </p:nvGraphicFramePr>
        <p:xfrm>
          <a:off x="112476" y="3644598"/>
          <a:ext cx="7479916" cy="164947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46383">
                  <a:extLst>
                    <a:ext uri="{9D8B030D-6E8A-4147-A177-3AD203B41FA5}">
                      <a16:colId xmlns:a16="http://schemas.microsoft.com/office/drawing/2014/main" val="2445997144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09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03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3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428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05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07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/>
                    </a:p>
                  </a:txBody>
                  <a:tcPr marL="45720" marR="45720"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dirty="0"/>
                    </a:p>
                  </a:txBody>
                  <a:tcPr marL="45720" marR="45720"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49.59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(8.94% NDC)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65.23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(11.75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อยู่ระหว่างการพิจารณาของคณะอนุกรรมการ </a:t>
                      </a:r>
                      <a:r>
                        <a:rPr kumimoji="0" lang="en-US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CC </a:t>
                      </a: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ด้านวิชาการและฐานข้อมูล</a:t>
                      </a:r>
                      <a:endParaRPr kumimoji="0" lang="en-US" sz="1000" b="0" i="0" u="none" strike="noStrike" kern="1200" cap="none" spc="-6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ปี 2564 = 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60.33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10.87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ปี 2565 = 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60.43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MtCO2eq 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10.89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4.31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1.59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68.9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12.42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87.0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5.68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ผลล่าช้า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(Lag Time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2566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en-US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562181"/>
                  </a:ext>
                </a:extLst>
              </a:tr>
            </a:tbl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0032EFB1-5326-F03F-14EF-4D2FEAE26ACF}"/>
              </a:ext>
            </a:extLst>
          </p:cNvPr>
          <p:cNvSpPr/>
          <p:nvPr/>
        </p:nvSpPr>
        <p:spPr>
          <a:xfrm>
            <a:off x="16079" y="5270548"/>
            <a:ext cx="9024629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2566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เป็นต้นไป เป็นค่าเป้าหมายตามแผนปฏิบัติการด้านการลดก๊าซเรือนกระจกของประเทศ ปี พ.ศ. 2564 –2573 (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62;p8">
            <a:extLst>
              <a:ext uri="{FF2B5EF4-FFF2-40B4-BE49-F238E27FC236}">
                <a16:creationId xmlns:a16="http://schemas.microsoft.com/office/drawing/2014/main" id="{A69B2364-4748-91FB-EED9-DDB4B72CF9C5}"/>
              </a:ext>
            </a:extLst>
          </p:cNvPr>
          <p:cNvSpPr/>
          <p:nvPr/>
        </p:nvSpPr>
        <p:spPr>
          <a:xfrm>
            <a:off x="8672701" y="1391171"/>
            <a:ext cx="345905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25" marR="0" lvl="0" indent="-108902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การสร้างการเติบโตบนคุณภาพชีวิต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ที่เป็นมิตรต่อสิ่งแวดล้อม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" name="Google Shape;263;p8">
            <a:extLst>
              <a:ext uri="{FF2B5EF4-FFF2-40B4-BE49-F238E27FC236}">
                <a16:creationId xmlns:a16="http://schemas.microsoft.com/office/drawing/2014/main" id="{EA261B29-A595-9ECF-1A94-DDF7D7D7AEC1}"/>
              </a:ext>
            </a:extLst>
          </p:cNvPr>
          <p:cNvSpPr/>
          <p:nvPr/>
        </p:nvSpPr>
        <p:spPr>
          <a:xfrm>
            <a:off x="8672700" y="2072399"/>
            <a:ext cx="3338485" cy="25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18 การเติบโตอย่างยั่งยืน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10" name="Picture 205">
            <a:extLst>
              <a:ext uri="{FF2B5EF4-FFF2-40B4-BE49-F238E27FC236}">
                <a16:creationId xmlns:a16="http://schemas.microsoft.com/office/drawing/2014/main" id="{0AA69E14-63C3-E11B-D29A-2B2E309AA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1904" y="1250193"/>
            <a:ext cx="670075" cy="697484"/>
          </a:xfrm>
          <a:prstGeom prst="rect">
            <a:avLst/>
          </a:prstGeom>
        </p:spPr>
      </p:pic>
      <p:pic>
        <p:nvPicPr>
          <p:cNvPr id="11" name="Picture 40" descr="18) แผนแม่บทประเด็น การเติบโตอย่างยั่งยืน – NSCR">
            <a:extLst>
              <a:ext uri="{FF2B5EF4-FFF2-40B4-BE49-F238E27FC236}">
                <a16:creationId xmlns:a16="http://schemas.microsoft.com/office/drawing/2014/main" id="{D9962F20-EEA9-FE54-6CE3-16E8D3C35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698" y="1913670"/>
            <a:ext cx="624486" cy="62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337;p10">
            <a:extLst>
              <a:ext uri="{FF2B5EF4-FFF2-40B4-BE49-F238E27FC236}">
                <a16:creationId xmlns:a16="http://schemas.microsoft.com/office/drawing/2014/main" id="{1A8AA2B6-FF63-A538-9667-7CFE6DDEEC97}"/>
              </a:ext>
            </a:extLst>
          </p:cNvPr>
          <p:cNvSpPr/>
          <p:nvPr/>
        </p:nvSpPr>
        <p:spPr>
          <a:xfrm>
            <a:off x="8065565" y="2485007"/>
            <a:ext cx="4150498" cy="27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แผนแม่บทย่อย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:การสร้างการเติบโตอย่างยั่งยืนบนสังคมที่เป็นมิตรต่อสภาพภูมิอากาศ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Google Shape;338;p10">
            <a:extLst>
              <a:ext uri="{FF2B5EF4-FFF2-40B4-BE49-F238E27FC236}">
                <a16:creationId xmlns:a16="http://schemas.microsoft.com/office/drawing/2014/main" id="{2977BDBE-B379-C005-7B2B-84246AE4DE48}"/>
              </a:ext>
            </a:extLst>
          </p:cNvPr>
          <p:cNvSpPr/>
          <p:nvPr/>
        </p:nvSpPr>
        <p:spPr>
          <a:xfrm>
            <a:off x="8064936" y="2687888"/>
            <a:ext cx="4095710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เป้าหมายระดับแผนแม่บทย่อย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การปล่อยก๊าซเรือนกระจกของประเทศไทยลดลง</a:t>
            </a: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14" name="Google Shape;332;p10">
            <a:extLst>
              <a:ext uri="{FF2B5EF4-FFF2-40B4-BE49-F238E27FC236}">
                <a16:creationId xmlns:a16="http://schemas.microsoft.com/office/drawing/2014/main" id="{C5FE63F1-B11E-131F-C050-62782ED0CC5B}"/>
              </a:ext>
            </a:extLst>
          </p:cNvPr>
          <p:cNvGraphicFramePr/>
          <p:nvPr/>
        </p:nvGraphicFramePr>
        <p:xfrm>
          <a:off x="8117887" y="2926809"/>
          <a:ext cx="4032000" cy="122730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sz="160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 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12 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20</a:t>
                      </a:r>
                      <a:endParaRPr sz="1600" u="none" strike="noStrike" cap="none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3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AF5C39CD-D850-0E4D-F734-BEAA18ADAA0A}"/>
              </a:ext>
            </a:extLst>
          </p:cNvPr>
          <p:cNvSpPr/>
          <p:nvPr/>
        </p:nvSpPr>
        <p:spPr>
          <a:xfrm>
            <a:off x="7963556" y="4190719"/>
            <a:ext cx="4174741" cy="1477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-2565 เป็นผลการดำเนินงานตามเป้าหมาย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 (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เฉพาะภาคพลังงานและขนส่ง)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สำหรับปี 2566 เป็นต้นไป เป็นการดำเนินงานตามเป้าหมาย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ซึ่งมีหลักการคำนวณแตกต่างกัน </a:t>
            </a:r>
            <a:endParaRPr kumimoji="0" lang="en-US" sz="1400" b="0" i="0" u="none" strike="noStrike" kern="1200" cap="none" spc="-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*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ค่าเป้าหมายตามแผนปฏิบัติการด้านการลด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ก๊าซเรือนกระจกของประเทศ ปี พ.ศ. 2564 - 2573 (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ตามมติ ครม. วันที่ 11 ธันวาคม 2567 โดยเป็นผลการลดก๊าซเรือนกระจกในปี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5" name="Google Shape;270;p8">
            <a:extLst>
              <a:ext uri="{FF2B5EF4-FFF2-40B4-BE49-F238E27FC236}">
                <a16:creationId xmlns:a16="http://schemas.microsoft.com/office/drawing/2014/main" id="{95BBD53B-F623-8C86-25AD-C875DDF6E540}"/>
              </a:ext>
            </a:extLst>
          </p:cNvPr>
          <p:cNvSpPr/>
          <p:nvPr/>
        </p:nvSpPr>
        <p:spPr>
          <a:xfrm>
            <a:off x="31553" y="6487611"/>
            <a:ext cx="4218517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ผู้รับผิดชอบการรายงานผล </a:t>
            </a:r>
            <a:r>
              <a:rPr kumimoji="0" lang="th-TH" sz="1400" b="0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กรมการเปลี่ยนแปลงสภาพภูมิอากาศและสิ่งแวดล้อม </a:t>
            </a:r>
            <a:endParaRPr kumimoji="0" sz="1400" b="0" i="0" u="none" strike="noStrike" kern="0" cap="none" spc="-1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449AF2D-8751-C5C6-3044-5820A5C62BF3}"/>
              </a:ext>
            </a:extLst>
          </p:cNvPr>
          <p:cNvSpPr txBox="1"/>
          <p:nvPr/>
        </p:nvSpPr>
        <p:spPr>
          <a:xfrm>
            <a:off x="123081" y="-15861"/>
            <a:ext cx="10885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247DC-2CF4-54FC-177B-E98BBA34452D}"/>
              </a:ext>
            </a:extLst>
          </p:cNvPr>
          <p:cNvSpPr/>
          <p:nvPr/>
        </p:nvSpPr>
        <p:spPr>
          <a:xfrm>
            <a:off x="83117" y="3467189"/>
            <a:ext cx="6473247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68.9</a:t>
            </a:r>
            <a:r>
              <a:rPr kumimoji="0" lang="th-TH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MtCO2eq (12.42% NDC) </a:t>
            </a:r>
            <a:r>
              <a:rPr kumimoji="0" lang="th-TH" sz="1600" b="1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และเป้าหมายปี 2570 </a:t>
            </a:r>
            <a:r>
              <a:rPr kumimoji="0" lang="th-TH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87.01 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 (15.68% NDC)  </a:t>
            </a:r>
          </a:p>
        </p:txBody>
      </p:sp>
    </p:spTree>
    <p:extLst>
      <p:ext uri="{BB962C8B-B14F-4D97-AF65-F5344CB8AC3E}">
        <p14:creationId xmlns:p14="http://schemas.microsoft.com/office/powerpoint/2010/main" val="27812173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58">
            <a:extLst>
              <a:ext uri="{FF2B5EF4-FFF2-40B4-BE49-F238E27FC236}">
                <a16:creationId xmlns:a16="http://schemas.microsoft.com/office/drawing/2014/main" id="{F75DD0D2-60F4-AE5E-3887-7C9566F68CC5}"/>
              </a:ext>
            </a:extLst>
          </p:cNvPr>
          <p:cNvGraphicFramePr>
            <a:graphicFrameLocks noGrp="1"/>
          </p:cNvGraphicFramePr>
          <p:nvPr/>
        </p:nvGraphicFramePr>
        <p:xfrm>
          <a:off x="123081" y="1080674"/>
          <a:ext cx="11897717" cy="4980266"/>
        </p:xfrm>
        <a:graphic>
          <a:graphicData uri="http://schemas.openxmlformats.org/drawingml/2006/table">
            <a:tbl>
              <a:tblPr firstRow="1" bandRow="1"/>
              <a:tblGrid>
                <a:gridCol w="33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6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63690233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3216058204"/>
                    </a:ext>
                  </a:extLst>
                </a:gridCol>
              </a:tblGrid>
              <a:tr h="333332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3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ประชุมหารือกำหนดมาตรการที่จะดำเนินการติดตามผลการลด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 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กับหน่วยงานที่เกี่ยวข้อง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ประชุมเชิงปฏิบัติการฯ เพื่ออบรมการตรวจวัด รายงาน และทวนสอบการลด</a:t>
                      </a:r>
                      <a:b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*</a:t>
                      </a:r>
                      <a:endParaRPr lang="th-TH" sz="1600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หน่วยงานรับผิดชอบรายสาขา ติดตามผลการลดก๊าซเรือนกระจกรายสาขา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6195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ประชุมคณะทำงานการจัดทำบัญชีก๊าซเรือนกระจกและมาตรการการลด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264984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หน่วยงานรับผิดชอบหลักรายสาขา จัดประชุมคณะทำงาน/คณะอนุกรรมการ ระดับกระทรวง 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533686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กระทรวงที่รับผิดชอบส่ง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รายงานผลการติดตามผลการลดก๊าซเรือนกระจก 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รายสาขา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 สส. </a:t>
                      </a:r>
                      <a:endParaRPr lang="th-TH" sz="1600" b="0" i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130938"/>
                  </a:ext>
                </a:extLst>
              </a:tr>
              <a:tr h="4387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 ตรวจสอบ ประมวลผล และจัดทำรายงานผลการลด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ก๊าซเรือนกระจกของประเทศ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752325"/>
                  </a:ext>
                </a:extLst>
              </a:tr>
              <a:tr h="333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เสนอคณะอนุกรรมการการเปลี่ยนแปลงสภาพภูมิอากาศ ด้านวิชาการและฐานข้อมูล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854916"/>
                  </a:ext>
                </a:extLst>
              </a:tr>
              <a:tr h="3226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เสนอคณะกรรมการนโยบายการเปลี่ยนแปลงสภาพภูมิอากาศแห่งชาติ (กนภ.)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732687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id="{EB6D5035-FA3F-1B66-EF68-20BCCBBAE9B7}"/>
              </a:ext>
            </a:extLst>
          </p:cNvPr>
          <p:cNvGraphicFramePr>
            <a:graphicFrameLocks noGrp="1"/>
          </p:cNvGraphicFramePr>
          <p:nvPr/>
        </p:nvGraphicFramePr>
        <p:xfrm>
          <a:off x="213931" y="671237"/>
          <a:ext cx="5000533" cy="396240"/>
        </p:xfrm>
        <a:graphic>
          <a:graphicData uri="http://schemas.openxmlformats.org/drawingml/2006/table">
            <a:tbl>
              <a:tblPr firstRow="1" bandRow="1"/>
              <a:tblGrid>
                <a:gridCol w="500053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 – 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0EA01873-DF69-9E18-AF27-20358224FD52}"/>
              </a:ext>
            </a:extLst>
          </p:cNvPr>
          <p:cNvSpPr/>
          <p:nvPr/>
        </p:nvSpPr>
        <p:spPr>
          <a:xfrm>
            <a:off x="-13647" y="-15861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5A6273-1809-737F-BCDE-C25A18753500}"/>
              </a:ext>
            </a:extLst>
          </p:cNvPr>
          <p:cNvSpPr txBox="1"/>
          <p:nvPr/>
        </p:nvSpPr>
        <p:spPr>
          <a:xfrm>
            <a:off x="123081" y="-15861"/>
            <a:ext cx="10885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ปริมาณการลดการปล่อยก๊าซเรือนกระจก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9B18DC17-2862-272C-8B73-4DF43B7FF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36">
            <a:extLst>
              <a:ext uri="{FF2B5EF4-FFF2-40B4-BE49-F238E27FC236}">
                <a16:creationId xmlns:a16="http://schemas.microsoft.com/office/drawing/2014/main" id="{A663457E-BECB-5DCA-D468-E22731F322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TH SarabunPSK" panose="020B0500040200020003" pitchFamily="34" charset="-34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43DC622F-AB96-4616-B426-1476B6599F9E}"/>
              </a:ext>
            </a:extLst>
          </p:cNvPr>
          <p:cNvSpPr/>
          <p:nvPr/>
        </p:nvSpPr>
        <p:spPr>
          <a:xfrm>
            <a:off x="215685" y="465516"/>
            <a:ext cx="107943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marR="0" lvl="0" indent="-9858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9 :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ปริมาณการลดการปล่อยก๊าซเรือนกระจก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21" name="Straight Connector 11">
            <a:extLst>
              <a:ext uri="{FF2B5EF4-FFF2-40B4-BE49-F238E27FC236}">
                <a16:creationId xmlns:a16="http://schemas.microsoft.com/office/drawing/2014/main" id="{29B7E930-456B-44AD-87DC-C61C2F47258E}"/>
              </a:ext>
            </a:extLst>
          </p:cNvPr>
          <p:cNvCxnSpPr>
            <a:cxnSpLocks/>
          </p:cNvCxnSpPr>
          <p:nvPr/>
        </p:nvCxnSpPr>
        <p:spPr>
          <a:xfrm>
            <a:off x="5780894" y="1981323"/>
            <a:ext cx="1044000" cy="5864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Straight Connector 14">
            <a:extLst>
              <a:ext uri="{FF2B5EF4-FFF2-40B4-BE49-F238E27FC236}">
                <a16:creationId xmlns:a16="http://schemas.microsoft.com/office/drawing/2014/main" id="{68E0834D-3476-4150-AFE5-4C2963C10D01}"/>
              </a:ext>
            </a:extLst>
          </p:cNvPr>
          <p:cNvCxnSpPr>
            <a:cxnSpLocks/>
          </p:cNvCxnSpPr>
          <p:nvPr/>
        </p:nvCxnSpPr>
        <p:spPr>
          <a:xfrm>
            <a:off x="6824894" y="2437864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Straight Connector 15">
            <a:extLst>
              <a:ext uri="{FF2B5EF4-FFF2-40B4-BE49-F238E27FC236}">
                <a16:creationId xmlns:a16="http://schemas.microsoft.com/office/drawing/2014/main" id="{9A837BE9-7769-4453-B80D-F9268ACEA30B}"/>
              </a:ext>
            </a:extLst>
          </p:cNvPr>
          <p:cNvCxnSpPr>
            <a:cxnSpLocks/>
          </p:cNvCxnSpPr>
          <p:nvPr/>
        </p:nvCxnSpPr>
        <p:spPr>
          <a:xfrm>
            <a:off x="6824894" y="2855133"/>
            <a:ext cx="1548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47D1AC6A-5DE6-481F-AE73-0469827E0E11}"/>
              </a:ext>
            </a:extLst>
          </p:cNvPr>
          <p:cNvCxnSpPr>
            <a:cxnSpLocks/>
          </p:cNvCxnSpPr>
          <p:nvPr/>
        </p:nvCxnSpPr>
        <p:spPr>
          <a:xfrm>
            <a:off x="7862756" y="3279309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5" name="Straight Connector 4">
            <a:extLst>
              <a:ext uri="{FF2B5EF4-FFF2-40B4-BE49-F238E27FC236}">
                <a16:creationId xmlns:a16="http://schemas.microsoft.com/office/drawing/2014/main" id="{A3069AB9-60D1-40C7-9F67-FB846C20AD88}"/>
              </a:ext>
            </a:extLst>
          </p:cNvPr>
          <p:cNvCxnSpPr>
            <a:cxnSpLocks/>
          </p:cNvCxnSpPr>
          <p:nvPr/>
        </p:nvCxnSpPr>
        <p:spPr>
          <a:xfrm>
            <a:off x="7862754" y="3718370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6" name="Straight Connector 12">
            <a:extLst>
              <a:ext uri="{FF2B5EF4-FFF2-40B4-BE49-F238E27FC236}">
                <a16:creationId xmlns:a16="http://schemas.microsoft.com/office/drawing/2014/main" id="{F0376D37-5C24-4079-8A14-8548D1E605F8}"/>
              </a:ext>
            </a:extLst>
          </p:cNvPr>
          <p:cNvCxnSpPr>
            <a:cxnSpLocks/>
          </p:cNvCxnSpPr>
          <p:nvPr/>
        </p:nvCxnSpPr>
        <p:spPr>
          <a:xfrm>
            <a:off x="10429875" y="5253826"/>
            <a:ext cx="1071308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cxnSp>
        <p:nvCxnSpPr>
          <p:cNvPr id="27" name="Straight Connector 13">
            <a:extLst>
              <a:ext uri="{FF2B5EF4-FFF2-40B4-BE49-F238E27FC236}">
                <a16:creationId xmlns:a16="http://schemas.microsoft.com/office/drawing/2014/main" id="{64D4F378-A231-4E74-85C9-30A8262FCF1C}"/>
              </a:ext>
            </a:extLst>
          </p:cNvPr>
          <p:cNvCxnSpPr>
            <a:cxnSpLocks/>
          </p:cNvCxnSpPr>
          <p:nvPr/>
        </p:nvCxnSpPr>
        <p:spPr>
          <a:xfrm>
            <a:off x="9399105" y="4676480"/>
            <a:ext cx="103077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8" name="Straight Connector 5">
            <a:extLst>
              <a:ext uri="{FF2B5EF4-FFF2-40B4-BE49-F238E27FC236}">
                <a16:creationId xmlns:a16="http://schemas.microsoft.com/office/drawing/2014/main" id="{5056081C-5DD8-48E5-8544-D8E46C3DBCEA}"/>
              </a:ext>
            </a:extLst>
          </p:cNvPr>
          <p:cNvCxnSpPr>
            <a:cxnSpLocks/>
          </p:cNvCxnSpPr>
          <p:nvPr/>
        </p:nvCxnSpPr>
        <p:spPr>
          <a:xfrm>
            <a:off x="8364730" y="4169153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9" name="Straight Connector 23">
            <a:extLst>
              <a:ext uri="{FF2B5EF4-FFF2-40B4-BE49-F238E27FC236}">
                <a16:creationId xmlns:a16="http://schemas.microsoft.com/office/drawing/2014/main" id="{0892032A-81C5-466C-B56E-851CE7CACB86}"/>
              </a:ext>
            </a:extLst>
          </p:cNvPr>
          <p:cNvCxnSpPr>
            <a:cxnSpLocks/>
          </p:cNvCxnSpPr>
          <p:nvPr/>
        </p:nvCxnSpPr>
        <p:spPr>
          <a:xfrm>
            <a:off x="10961183" y="5822582"/>
            <a:ext cx="1080000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sp>
        <p:nvSpPr>
          <p:cNvPr id="30" name="TextBox 22">
            <a:extLst>
              <a:ext uri="{FF2B5EF4-FFF2-40B4-BE49-F238E27FC236}">
                <a16:creationId xmlns:a16="http://schemas.microsoft.com/office/drawing/2014/main" id="{077BBDBA-4BBF-4543-A3AE-3676AE15287B}"/>
              </a:ext>
            </a:extLst>
          </p:cNvPr>
          <p:cNvSpPr txBox="1"/>
          <p:nvPr/>
        </p:nvSpPr>
        <p:spPr>
          <a:xfrm>
            <a:off x="123081" y="5989892"/>
            <a:ext cx="9833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*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 จำนวนครั้งของการจัดประชุมเชิงปฏิบัติการฯ ขึ้นกับง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บประมาณที่ได้รับจัดสรร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31" name="รูปภาพ 6" descr="logo deqp-ver">
            <a:extLst>
              <a:ext uri="{FF2B5EF4-FFF2-40B4-BE49-F238E27FC236}">
                <a16:creationId xmlns:a16="http://schemas.microsoft.com/office/drawing/2014/main" id="{6847B6A6-2C5F-4A0C-944B-41AD7D859A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886" y="-49582"/>
            <a:ext cx="569458" cy="567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45239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6168-6599-2981-B220-337F29D3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257A03-967E-BA1E-0D74-ACB9D5600D43}"/>
              </a:ext>
            </a:extLst>
          </p:cNvPr>
          <p:cNvSpPr/>
          <p:nvPr/>
        </p:nvSpPr>
        <p:spPr>
          <a:xfrm>
            <a:off x="123081" y="430065"/>
            <a:ext cx="7225055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buClrTx/>
              <a:buFontTx/>
              <a:buNone/>
              <a:defRPr/>
            </a:pPr>
            <a:r>
              <a:rPr lang="th-TH" sz="20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en-US" sz="20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r>
              <a:rPr lang="th-TH" sz="20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จำนวนวันที่ปริมาณฝุ่นละอองขนาดไม่เกิน 2.5 ไมครอน (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US" sz="2000" b="1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อยู่ในเกณฑ์มาตรฐาน </a:t>
            </a:r>
            <a:endParaRPr lang="th-TH" sz="2000" kern="1200" dirty="0">
              <a:solidFill>
                <a:prstClr val="black"/>
              </a:solidFill>
              <a:highlight>
                <a:srgbClr val="0000FF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4BE1C8-4958-8DE2-62FE-9D1819DDF6A1}"/>
              </a:ext>
            </a:extLst>
          </p:cNvPr>
          <p:cNvSpPr/>
          <p:nvPr/>
        </p:nvSpPr>
        <p:spPr>
          <a:xfrm>
            <a:off x="123081" y="659038"/>
            <a:ext cx="7573119" cy="1497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indent="-804863" algn="thaiDist">
              <a:lnSpc>
                <a:spcPct val="80000"/>
              </a:lnSpc>
              <a:buClrTx/>
              <a:buFontTx/>
              <a:buNone/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	</a:t>
            </a:r>
            <a:endParaRPr lang="th-TH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เกณฑ์มาตรฐานฝุ่นละออง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หมายถึง ค่าเฉลี่ยในเวลา 24 ชั่วโมง จะต้องไม่เกิน 37.5 ไมโครกรัมต่อลูกบาศก์เมตร</a:t>
            </a:r>
            <a:endParaRPr lang="en-US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ประเมินผลในพื้นที่จังหวัดที่มีสถานีตรวจวัดคุณภาพอากาศแบบอัตโนมัติของกรมควบคุมมลพิษ ที่มีผลการตรวจวัดต่อเนื่องตลอดทั้งปี</a:t>
            </a: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การประเมินรอบ 6 เดือนการประเมินรอบ 6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PM2.5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เฉลี่ย 24 ชั่วโมง อยู่ในเกณฑ์มาตรฐาน ระหว่างเดือน ตุลาคม 2568 – มีนาคม 2569</a:t>
            </a:r>
            <a:endParaRPr lang="th-TH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การประเมินรอบ 12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เฉลี่ย 24 ชั่วโมง อยู่ในเกณฑ์มาตรฐาน ระหว่างเดือน ตุลาคม 2568 – กันยายน 2569</a:t>
            </a: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วิธีการเก็บข้อมูลและแหล่งที่มาของข้อมูล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ตรวจวัดปริมาณฝุ่นละออง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โดยสถานีตรวจวัดคุณภาพอากาศแบบอัตโนมัติของกรมควบคุมมลพิษ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0EAF0B9-4DDD-EA00-99B5-C3571A994D77}"/>
              </a:ext>
            </a:extLst>
          </p:cNvPr>
          <p:cNvGraphicFramePr>
            <a:graphicFrameLocks noGrp="1"/>
          </p:cNvGraphicFramePr>
          <p:nvPr/>
        </p:nvGraphicFramePr>
        <p:xfrm>
          <a:off x="266296" y="2392133"/>
          <a:ext cx="7649325" cy="1831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052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2011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495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1964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5026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52824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5887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58567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309234">
                <a:tc gridSpan="7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1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09234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4236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(7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 วัน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(18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54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(30%)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36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(20%)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33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(18%)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84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(29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165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(45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(52%)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(48%)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(45%)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(41%)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(44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>
              <a:buClrTx/>
              <a:buFontTx/>
              <a:buNone/>
              <a:defRPr/>
            </a:pPr>
            <a:fld id="{C787E290-76B0-4EA1-9FB1-BF333C18EEE2}" type="slidenum">
              <a:rPr lang="en-US" kern="1200" smtClean="0">
                <a:solidFill>
                  <a:srgbClr val="002060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>
                <a:buClrTx/>
                <a:buFontTx/>
                <a:buNone/>
                <a:defRPr/>
              </a:pPr>
              <a:t>23</a:t>
            </a:fld>
            <a:endParaRPr lang="en-US" kern="1200">
              <a:solidFill>
                <a:srgbClr val="002060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157D0F-9B5C-F38D-648C-D00B857B3EBB}"/>
              </a:ext>
            </a:extLst>
          </p:cNvPr>
          <p:cNvSpPr txBox="1"/>
          <p:nvPr/>
        </p:nvSpPr>
        <p:spPr>
          <a:xfrm>
            <a:off x="236" y="-31600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  <a:defRPr/>
            </a:pPr>
            <a:r>
              <a:rPr lang="th-TH" sz="2400" b="1" kern="1200" dirty="0">
                <a:solidFill>
                  <a:prstClr val="white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lang="th-TH" sz="2000" kern="1200" dirty="0">
              <a:solidFill>
                <a:prstClr val="white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DF015813-D467-7DB1-426B-EE416DFA972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indent="-546100">
              <a:lnSpc>
                <a:spcPct val="80000"/>
              </a:lnSpc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lang="th-TH" sz="1200" b="1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lang="th-TH" sz="120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sz="1200"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EC49329-051F-9878-2846-E16AF1913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129" y="-2363"/>
            <a:ext cx="502920" cy="502920"/>
          </a:xfrm>
          <a:prstGeom prst="rect">
            <a:avLst/>
          </a:prstGeom>
        </p:spPr>
      </p:pic>
      <p:sp>
        <p:nvSpPr>
          <p:cNvPr id="50" name="Google Shape;522;p3"/>
          <p:cNvSpPr/>
          <p:nvPr/>
        </p:nvSpPr>
        <p:spPr>
          <a:xfrm>
            <a:off x="8169549" y="1264352"/>
            <a:ext cx="3756155" cy="422204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FFFFFF"/>
              </a:buClr>
              <a:buSzPts val="1800"/>
              <a:buFont typeface="Calibri"/>
              <a:buNone/>
            </a:pPr>
            <a:endParaRPr sz="1800">
              <a:solidFill>
                <a:srgbClr val="FFFFFF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1" name="Google Shape;523;p3"/>
          <p:cNvSpPr/>
          <p:nvPr/>
        </p:nvSpPr>
        <p:spPr>
          <a:xfrm>
            <a:off x="8083800" y="3252027"/>
            <a:ext cx="3841904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00200" indent="-1600200" algn="just">
              <a:lnSpc>
                <a:spcPct val="80000"/>
              </a:lnSpc>
              <a:buSzPts val="14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เป้าหมายระดับแผนแม่บทย่อย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	</a:t>
            </a:r>
            <a:r>
              <a:rPr lang="th-TH" spc="-40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คุณภาพอากาศ และเสียง อยู่ในระดับมาตรฐาน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ของประเทศไทย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2" name="Google Shape;52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33794" y="1407705"/>
            <a:ext cx="622349" cy="647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25;p3" descr="18) แผนแม่บทประเด็น การเติบโตอย่างยั่งยืน – NSC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33794" y="2057230"/>
            <a:ext cx="622877" cy="622877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26;p3"/>
          <p:cNvSpPr/>
          <p:nvPr/>
        </p:nvSpPr>
        <p:spPr>
          <a:xfrm>
            <a:off x="8689908" y="1522441"/>
            <a:ext cx="335887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71550" indent="-971550" algn="just">
              <a:buSzPts val="18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ยุทธศาสตร์ชาติ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การสร้างการเติบโตบนคุณภาพชีวิตที่เป็นมิตรต่อสิ่งแวดล้อม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" name="Google Shape;527;p3"/>
          <p:cNvSpPr/>
          <p:nvPr/>
        </p:nvSpPr>
        <p:spPr>
          <a:xfrm>
            <a:off x="8689908" y="2212295"/>
            <a:ext cx="333376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8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ประเด็น 18 การเติบโตอย่างยั่งยืน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6" name="Google Shape;528;p3"/>
          <p:cNvSpPr/>
          <p:nvPr/>
        </p:nvSpPr>
        <p:spPr>
          <a:xfrm>
            <a:off x="8076083" y="2782109"/>
            <a:ext cx="4032000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14400" indent="-914400" algn="just">
              <a:lnSpc>
                <a:spcPct val="80000"/>
              </a:lnSpc>
              <a:buSzPts val="14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แผนแม่บทย่อย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การจัดการมลพิษที่มีผลกระทบต่อสิ่งแวดล้อมและสารเคมีในภาคเกษตรทั้งระบบให้เป็นไปตามมาตรฐานสากล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graphicFrame>
        <p:nvGraphicFramePr>
          <p:cNvPr id="57" name="Google Shape;529;p3"/>
          <p:cNvGraphicFramePr/>
          <p:nvPr/>
        </p:nvGraphicFramePr>
        <p:xfrm>
          <a:off x="8169547" y="4194806"/>
          <a:ext cx="3727100" cy="125778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31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Sarabun"/>
                        <a:buNone/>
                      </a:pPr>
                      <a:r>
                        <a:rPr lang="th-TH" sz="18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2561-2565</a:t>
                      </a:r>
                      <a:endParaRPr sz="18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2566-2570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2571-2575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2576-2580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" name="Google Shape;533;p3"/>
          <p:cNvSpPr/>
          <p:nvPr/>
        </p:nvSpPr>
        <p:spPr>
          <a:xfrm>
            <a:off x="9068359" y="545109"/>
            <a:ext cx="1601521" cy="36929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buSzPts val="2000"/>
              <a:buFont typeface="Sarabun"/>
              <a:buNone/>
            </a:pPr>
            <a:r>
              <a:rPr lang="th-TH" sz="1800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รหัส :</a:t>
            </a:r>
            <a:endParaRPr sz="1800"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9" name="Google Shape;520;p3" descr="C:\Users\dathpan\Downloads\056aac9a306aef891367aae43a86394b.jpg"/>
          <p:cNvPicPr preferRelativeResize="0"/>
          <p:nvPr/>
        </p:nvPicPr>
        <p:blipFill rotWithShape="1">
          <a:blip r:embed="rId6">
            <a:alphaModFix/>
          </a:blip>
          <a:srcRect l="16319" t="8192" r="17099" b="14839"/>
          <a:stretch/>
        </p:blipFill>
        <p:spPr>
          <a:xfrm>
            <a:off x="7770432" y="311883"/>
            <a:ext cx="1023853" cy="816513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530;p3"/>
          <p:cNvSpPr/>
          <p:nvPr/>
        </p:nvSpPr>
        <p:spPr>
          <a:xfrm>
            <a:off x="7864330" y="490722"/>
            <a:ext cx="82557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น้ำหนัก</a:t>
            </a:r>
            <a:b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</a:b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5</a:t>
            </a:r>
            <a:endParaRPr dirty="0">
              <a:latin typeface="TH SarabunPSK" panose="020B0500040200020003" pitchFamily="34" charset="-34"/>
              <a:cs typeface="TH SarabunPSK" pitchFamily="34" charset="-34"/>
            </a:endParaRPr>
          </a:p>
        </p:txBody>
      </p:sp>
      <p:sp>
        <p:nvSpPr>
          <p:cNvPr id="25" name="Google Shape;513;p3"/>
          <p:cNvSpPr/>
          <p:nvPr/>
        </p:nvSpPr>
        <p:spPr>
          <a:xfrm>
            <a:off x="5110950" y="3000610"/>
            <a:ext cx="2889121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115888">
              <a:buSzPts val="1800"/>
              <a:buFont typeface="Sarabun"/>
              <a:buNone/>
            </a:pP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ตามแผนปฏิบัติการขับเคลื่อนวาระแห่งชาติ “การแก้ไขปัญหามลพิษด้านฝุ่นละออง” ฉบับที่ 2 กำหนดเป้าหมาย "ค่าเฉลี่ยฝุ่นละออง 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PM2.5 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ตลอด 24 ชั่วโมง อยู่ในระดับที่ไม่เป็นอันตรายต่อสุขภาพ“ ไม่ได้กำหนดเป้าหมายรายปี</a:t>
            </a:r>
            <a:endParaRPr sz="11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219962" y="4303010"/>
            <a:ext cx="7995679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5450" indent="-425450">
              <a:lnSpc>
                <a:spcPct val="80000"/>
              </a:lnSpc>
              <a:buClrTx/>
              <a:buFontTx/>
              <a:buNone/>
              <a:tabLst>
                <a:tab pos="425450" algn="l"/>
              </a:tabLst>
              <a:defRPr/>
            </a:pPr>
            <a:r>
              <a:rPr lang="th-TH" sz="1050" b="1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ขอเสนอให้ใช้ข้อมูลพื้นฐานย้อนหลัง 5 ปี ระหว่างปี 2562–2568 โดยไม่นำข้อมูลปี 2564–2565 มาพิจารณา เนื่องจากในช่วงดังกล่าว ประเทศไทยอยู่ภายใต้สถานการณ์การแพร่ระบาดของโรคโควิด-19 รัฐบาลได้ประกาศมาตรการ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Work from Home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อย่างเข้มงวด แหล่งกำเนิดมลพิษหลายประเภทได้หยุดหรือชะลอการดำเนินกิจกรรม ส่งผลให้การระบายมลพิษลดลง และทำให้ระดับฝุ่นละออง 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ลดลงอย่างมีนัยสำคัญ</a:t>
            </a:r>
            <a:b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โดยค่าเฉลี่ย 5 ปี ย้อนหลัง (2562/2563/2566/2567/2568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= 14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วัน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31864E6-B8C6-F784-0419-F9EC7A2EE743}"/>
              </a:ext>
            </a:extLst>
          </p:cNvPr>
          <p:cNvGraphicFramePr>
            <a:graphicFrameLocks noGrp="1"/>
          </p:cNvGraphicFramePr>
          <p:nvPr/>
        </p:nvGraphicFramePr>
        <p:xfrm>
          <a:off x="140315" y="4701630"/>
          <a:ext cx="7792558" cy="1527363"/>
        </p:xfrm>
        <a:graphic>
          <a:graphicData uri="http://schemas.openxmlformats.org/drawingml/2006/table">
            <a:tbl>
              <a:tblPr/>
              <a:tblGrid>
                <a:gridCol w="767909">
                  <a:extLst>
                    <a:ext uri="{9D8B030D-6E8A-4147-A177-3AD203B41FA5}">
                      <a16:colId xmlns:a16="http://schemas.microsoft.com/office/drawing/2014/main" val="3842580847"/>
                    </a:ext>
                  </a:extLst>
                </a:gridCol>
                <a:gridCol w="2097542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317072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610035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22437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3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9388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รอบประเมิน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3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4283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821223"/>
                  </a:ext>
                </a:extLst>
              </a:tr>
              <a:tr h="37821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149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3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183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693085"/>
                  </a:ext>
                </a:extLst>
              </a:tr>
            </a:tbl>
          </a:graphicData>
        </a:graphic>
      </p:graphicFrame>
      <p:sp>
        <p:nvSpPr>
          <p:cNvPr id="24" name="Rectangle 23">
            <a:extLst>
              <a:ext uri="{FF2B5EF4-FFF2-40B4-BE49-F238E27FC236}">
                <a16:creationId xmlns:a16="http://schemas.microsoft.com/office/drawing/2014/main" id="{81E6DEFA-4498-300A-335C-8D48021CB84B}"/>
              </a:ext>
            </a:extLst>
          </p:cNvPr>
          <p:cNvSpPr/>
          <p:nvPr/>
        </p:nvSpPr>
        <p:spPr>
          <a:xfrm>
            <a:off x="3464687" y="6401402"/>
            <a:ext cx="2753988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ตามช่วงเวลาที่สำนักงาน ก.พ.ร. กำหนด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130503" y="6207123"/>
            <a:ext cx="7200000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ชื่อมาตรการ อาจเปลี่ยนแปลงตามความเห็นของคณะรัฐมนตรี/คณะกรรมการที่เกี่ยวข้อง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992650-AEF6-9CC9-2B10-CBF5F7B178CF}"/>
              </a:ext>
            </a:extLst>
          </p:cNvPr>
          <p:cNvSpPr/>
          <p:nvPr/>
        </p:nvSpPr>
        <p:spPr>
          <a:xfrm>
            <a:off x="130277" y="6424895"/>
            <a:ext cx="2687313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กรมควบคุมมลพิษ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C4C34081-2C29-3D96-5CB1-D96CD235C780}"/>
              </a:ext>
            </a:extLst>
          </p:cNvPr>
          <p:cNvSpPr/>
          <p:nvPr/>
        </p:nvSpPr>
        <p:spPr>
          <a:xfrm>
            <a:off x="381536" y="2106511"/>
            <a:ext cx="1376926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80000"/>
              </a:lnSpc>
              <a:buSzPts val="1400"/>
              <a:defRPr/>
            </a:pPr>
            <a:r>
              <a:rPr lang="th-TH" sz="1200" b="1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  <p:sp>
        <p:nvSpPr>
          <p:cNvPr id="4" name="Google Shape;266;p8">
            <a:extLst>
              <a:ext uri="{FF2B5EF4-FFF2-40B4-BE49-F238E27FC236}">
                <a16:creationId xmlns:a16="http://schemas.microsoft.com/office/drawing/2014/main" id="{245E4438-EBB8-1EA6-795B-0902EC632AD3}"/>
              </a:ext>
            </a:extLst>
          </p:cNvPr>
          <p:cNvSpPr/>
          <p:nvPr/>
        </p:nvSpPr>
        <p:spPr>
          <a:xfrm>
            <a:off x="1675292" y="2106511"/>
            <a:ext cx="2285048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80000"/>
              </a:lnSpc>
              <a:buSzPts val="1400"/>
              <a:defRPr/>
            </a:pPr>
            <a:r>
              <a:rPr lang="th-TH" sz="1200" b="1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2570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8259922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4"/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graphicFrame>
        <p:nvGraphicFramePr>
          <p:cNvPr id="541" name="Google Shape;541;p4"/>
          <p:cNvGraphicFramePr/>
          <p:nvPr/>
        </p:nvGraphicFramePr>
        <p:xfrm>
          <a:off x="213926" y="914400"/>
          <a:ext cx="5958274" cy="3352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9582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Sarabun"/>
                        <a:buNone/>
                      </a:pPr>
                      <a:r>
                        <a:rPr lang="th-TH" sz="1600" b="1" i="0" u="none" strike="noStrike" cap="none" dirty="0">
                          <a:solidFill>
                            <a:srgbClr val="000000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แผนการดำเนินการตามตัวชี้วัด  (ต.ค. 68 – ก.ย. 69)</a:t>
                      </a:r>
                      <a:endParaRPr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46" name="Google Shape;546;p4"/>
          <p:cNvSpPr/>
          <p:nvPr/>
        </p:nvSpPr>
        <p:spPr>
          <a:xfrm>
            <a:off x="213926" y="609600"/>
            <a:ext cx="10794362" cy="387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5838" lvl="0" indent="-985838">
              <a:lnSpc>
                <a:spcPct val="80000"/>
              </a:lnSpc>
              <a:buSzPts val="2400"/>
            </a:pPr>
            <a:r>
              <a:rPr lang="th-TH" sz="2400" b="1" i="0" u="none" strike="noStrike" cap="none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ตัวชี้วัดที่ </a:t>
            </a:r>
            <a:r>
              <a:rPr lang="en-US" sz="2400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10</a:t>
            </a:r>
            <a:r>
              <a:rPr lang="th-TH" sz="2400" b="1" i="0" u="none" strike="noStrike" cap="none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 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จำนวนวันที่ปริมาณฝุ่นละอองขนาดไม่เกิน 2.5 ไมครอน (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US" sz="2400" b="1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อยู่ในเกณฑ์มาตรฐาน</a:t>
            </a:r>
            <a:endParaRPr sz="2400" b="1" i="0" u="none" strike="noStrike" cap="none" dirty="0">
              <a:solidFill>
                <a:srgbClr val="000000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47" name="Google Shape;547;p4"/>
          <p:cNvSpPr/>
          <p:nvPr/>
        </p:nvSpPr>
        <p:spPr>
          <a:xfrm>
            <a:off x="-13647" y="-15861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sp>
        <p:nvSpPr>
          <p:cNvPr id="548" name="Google Shape;548;p4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400" b="1">
                <a:solidFill>
                  <a:srgbClr val="FFFFFF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รายละเอียดตัวชี้วัด</a:t>
            </a:r>
            <a:endParaRPr sz="2400">
              <a:solidFill>
                <a:srgbClr val="FFFFFF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0" name="Google Shape;550;p4"/>
          <p:cNvSpPr txBox="1">
            <a:spLocks noGrp="1"/>
          </p:cNvSpPr>
          <p:nvPr>
            <p:ph type="sldNum" idx="12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th-TH" sz="1200" b="0" i="0" u="none" strike="noStrike" cap="none">
                <a:solidFill>
                  <a:srgbClr val="000000"/>
                </a:solidFill>
                <a:latin typeface="TH SarabunPSK" panose="020B0500040200020003" pitchFamily="34" charset="-34"/>
                <a:cs typeface="TH SarabunPSK" pitchFamily="34" charset="-34"/>
                <a:sym typeface="Calibri"/>
              </a:rPr>
              <a:t>24</a:t>
            </a:fld>
            <a:endParaRPr sz="1200" b="0" i="0" u="none" strike="noStrike" cap="none">
              <a:solidFill>
                <a:srgbClr val="000000"/>
              </a:solidFill>
              <a:latin typeface="TH SarabunPSK" panose="020B0500040200020003" pitchFamily="34" charset="-34"/>
              <a:cs typeface="TH SarabunPSK" pitchFamily="34" charset="-34"/>
              <a:sym typeface="Calibri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61289E9-DEF2-ACDD-8359-64BF75E2B9A4}"/>
              </a:ext>
            </a:extLst>
          </p:cNvPr>
          <p:cNvGraphicFramePr>
            <a:graphicFrameLocks noGrp="1"/>
          </p:cNvGraphicFramePr>
          <p:nvPr/>
        </p:nvGraphicFramePr>
        <p:xfrm>
          <a:off x="150126" y="1295400"/>
          <a:ext cx="11637920" cy="4938740"/>
        </p:xfrm>
        <a:graphic>
          <a:graphicData uri="http://schemas.openxmlformats.org/drawingml/2006/table">
            <a:tbl>
              <a:tblPr firstRow="1" bandRow="1"/>
              <a:tblGrid>
                <a:gridCol w="373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จัดทำ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ต่อรัฐมนตรีว่าการกระทรวงทรัพยากรธรรมชาติและสิ่งแวดล้อม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ต่อคณะกรรมการที่เกี่ยวข้อง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</a:t>
                      </a:r>
                      <a:r>
                        <a:rPr lang="th-TH" sz="1400" b="0" i="0" u="none" strike="noStrike" kern="1200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คณะรัฐมนตรี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ติดตามตรวจสอบ และรายงานข้อมูลคุณภาพอากาศต่อสาธารณะ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เฝ้าระวัง และแจ้งเตือนสถานการณ์มลพิษทางอากาศ</a:t>
                      </a:r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ขับเคลื่อนการดำเนินงานและติดตามผลการดำเนินงานป้องกันและแก้ไขปัญหาหมอกควันในระดับพื้นที่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ประชุมร่วมกับหน่วยงานที่เกี่ยวข้อง/ประชุมคณะกรรมการ/คณะอนุกรรมการฯ ที่เกี่ยวข้อง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ติดตามผลการดำเนินงาน</a:t>
                      </a:r>
                      <a:r>
                        <a:rPr lang="en-US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ประสานติดตามการดำเนินงาน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ประสานหน่วยงานส่วนกลาง/ระดับจังหวัด</a:t>
                      </a:r>
                      <a:r>
                        <a:rPr lang="th-TH" sz="1400" b="0" i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ดำเนินมาตรการ/รับมือในช่วงวิกฤต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8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สรุปผลการดำเนินงาน และจัดทำ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2570 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สำหรับการดำเนินงานในปีต่อไป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5105399" y="2057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105400" y="30480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105400" y="25908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105400" y="3581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90160" y="4038600"/>
            <a:ext cx="66751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638800" y="43434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638800" y="50292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9555480" y="5867400"/>
            <a:ext cx="21945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8A6397B2-EFF5-0E55-5B77-1D32D00EC7A7}"/>
              </a:ext>
            </a:extLst>
          </p:cNvPr>
          <p:cNvSpPr txBox="1"/>
          <p:nvPr/>
        </p:nvSpPr>
        <p:spPr>
          <a:xfrm>
            <a:off x="150126" y="6307389"/>
            <a:ext cx="84727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ชื่อแผนปฏิบัติการ/มาตรการ อาจเปลี่ยนแปลงตามความเห็นคณะกรรมการ/คณะอนุกรรมการ</a:t>
            </a:r>
            <a:endParaRPr lang="en-US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36287B-6F1C-877F-D70C-8AC0199316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857" y="0"/>
            <a:ext cx="502920" cy="50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709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8E5B7-CD30-82FF-5406-601C24774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82E92983-0489-3FA8-03D6-000C53C0D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1554AD4-8CE6-5189-CE26-97BC9178394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เว็บไซต์ของ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60BBD82-C73F-7601-92A0-A8B819A24C73}"/>
              </a:ext>
            </a:extLst>
          </p:cNvPr>
          <p:cNvGrpSpPr/>
          <p:nvPr/>
        </p:nvGrpSpPr>
        <p:grpSpPr>
          <a:xfrm>
            <a:off x="-11874" y="-8326"/>
            <a:ext cx="12215748" cy="582274"/>
            <a:chOff x="23748" y="26478"/>
            <a:chExt cx="12192000" cy="55739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4FC55E2-A13F-0A42-D4BF-14ECCEA5BECA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57396"/>
              <a:chOff x="-38364" y="573594"/>
              <a:chExt cx="12192000" cy="557396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2D72124-D94C-717B-4C2E-116BD039B881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0B7D5442-B938-E562-6AA7-27EEC9A437C6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383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รายละเอียดตัวชี้วัด </a:t>
                </a:r>
                <a:r>
                  <a:rPr lang="en-US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: Strategic KPIs 2569 </a:t>
                </a: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และ </a:t>
                </a:r>
                <a:r>
                  <a:rPr lang="en-US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Joint KPIs</a:t>
                </a:r>
                <a:endParaRPr lang="th-TH" sz="2000" dirty="0">
                  <a:solidFill>
                    <a:srgbClr val="FFFFFF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8BBC9D0-9834-FB29-D188-6D6E8DCA0FD9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5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การลดปริมาณฝุ่นละออง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PM2.5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6" name="Rectangle 1">
            <a:extLst>
              <a:ext uri="{FF2B5EF4-FFF2-40B4-BE49-F238E27FC236}">
                <a16:creationId xmlns:a16="http://schemas.microsoft.com/office/drawing/2014/main" id="{ECD77E06-F1E2-60AA-4BE4-A056C9A7498B}"/>
              </a:ext>
            </a:extLst>
          </p:cNvPr>
          <p:cNvSpPr/>
          <p:nvPr/>
        </p:nvSpPr>
        <p:spPr>
          <a:xfrm>
            <a:off x="81280" y="585062"/>
            <a:ext cx="6091732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11 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Rectangle 20">
            <a:extLst>
              <a:ext uri="{FF2B5EF4-FFF2-40B4-BE49-F238E27FC236}">
                <a16:creationId xmlns:a16="http://schemas.microsoft.com/office/drawing/2014/main" id="{06F692CA-26D4-CA8B-5ED3-52247A388D8C}"/>
              </a:ext>
            </a:extLst>
          </p:cNvPr>
          <p:cNvSpPr/>
          <p:nvPr/>
        </p:nvSpPr>
        <p:spPr>
          <a:xfrm>
            <a:off x="81280" y="2327672"/>
            <a:ext cx="5455330" cy="259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– 2570 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จำนวนจุด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ลดลงร้อยละ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5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เมื่อเทียบกับปีที่ผ่านมา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Rectangle: Rounded Corners 37">
            <a:extLst>
              <a:ext uri="{FF2B5EF4-FFF2-40B4-BE49-F238E27FC236}">
                <a16:creationId xmlns:a16="http://schemas.microsoft.com/office/drawing/2014/main" id="{69CFD46B-7A2B-4775-BDCF-A1B40C08BB7F}"/>
              </a:ext>
            </a:extLst>
          </p:cNvPr>
          <p:cNvSpPr/>
          <p:nvPr/>
        </p:nvSpPr>
        <p:spPr>
          <a:xfrm>
            <a:off x="9631209" y="680928"/>
            <a:ext cx="2466802" cy="1066085"/>
          </a:xfrm>
          <a:prstGeom prst="roundRect">
            <a:avLst>
              <a:gd name="adj" fmla="val 12443"/>
            </a:avLst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ทีเกี่ยวข้อง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</a:t>
            </a:r>
            <a:r>
              <a:rPr kumimoji="0" lang="en-US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18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การเติบโตอย่างยั่งยืน  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18.4 การจัดการมลพิษที่มีผลกระทบต่อสิ่งแวดล้อม และสารเคมีในภาคเกษตรทั้งระบบให้เป็นไปตามมาตรฐานสากล</a:t>
            </a:r>
            <a:endParaRPr kumimoji="0" lang="th-TH" sz="1400" b="0" i="0" u="dotted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TextBox 38">
            <a:extLst>
              <a:ext uri="{FF2B5EF4-FFF2-40B4-BE49-F238E27FC236}">
                <a16:creationId xmlns:a16="http://schemas.microsoft.com/office/drawing/2014/main" id="{50836021-BC09-3896-6151-99C28B572462}"/>
              </a:ext>
            </a:extLst>
          </p:cNvPr>
          <p:cNvSpPr txBox="1"/>
          <p:nvPr/>
        </p:nvSpPr>
        <p:spPr>
          <a:xfrm>
            <a:off x="9754211" y="19676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2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การจัดการไฟในพื้นที่เกษตร</a:t>
            </a:r>
          </a:p>
        </p:txBody>
      </p:sp>
      <p:sp>
        <p:nvSpPr>
          <p:cNvPr id="30" name="Rectangle 12">
            <a:extLst>
              <a:ext uri="{FF2B5EF4-FFF2-40B4-BE49-F238E27FC236}">
                <a16:creationId xmlns:a16="http://schemas.microsoft.com/office/drawing/2014/main" id="{C59C4F04-3729-7504-31EE-C41CAA1BBC32}"/>
              </a:ext>
            </a:extLst>
          </p:cNvPr>
          <p:cNvSpPr/>
          <p:nvPr/>
        </p:nvSpPr>
        <p:spPr>
          <a:xfrm>
            <a:off x="9753626" y="2244562"/>
            <a:ext cx="2305823" cy="9956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2.1 การควบคุมและอนุญาตการเผา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2.2 การส่งเสริมเกษตรปลอดการเผา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2.3 การบริหารจัดการเศษวัสดุเหลือใช้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จากการเกษตร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2.4 การเฝ้าระวังและป้องกันการเผา</a:t>
            </a:r>
          </a:p>
        </p:txBody>
      </p:sp>
      <p:sp>
        <p:nvSpPr>
          <p:cNvPr id="31" name="Arrow: Down 42">
            <a:extLst>
              <a:ext uri="{FF2B5EF4-FFF2-40B4-BE49-F238E27FC236}">
                <a16:creationId xmlns:a16="http://schemas.microsoft.com/office/drawing/2014/main" id="{1B377F92-3E8A-96A0-0255-563C8ECA9D8F}"/>
              </a:ext>
            </a:extLst>
          </p:cNvPr>
          <p:cNvSpPr/>
          <p:nvPr/>
        </p:nvSpPr>
        <p:spPr>
          <a:xfrm>
            <a:off x="10677425" y="1747213"/>
            <a:ext cx="384835" cy="184564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Arrow: Down 59">
            <a:extLst>
              <a:ext uri="{FF2B5EF4-FFF2-40B4-BE49-F238E27FC236}">
                <a16:creationId xmlns:a16="http://schemas.microsoft.com/office/drawing/2014/main" id="{7466ECEF-CFB5-D81E-CC1D-F7C36DCE6898}"/>
              </a:ext>
            </a:extLst>
          </p:cNvPr>
          <p:cNvSpPr/>
          <p:nvPr/>
        </p:nvSpPr>
        <p:spPr>
          <a:xfrm>
            <a:off x="10677425" y="4021395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41">
            <a:extLst>
              <a:ext uri="{FF2B5EF4-FFF2-40B4-BE49-F238E27FC236}">
                <a16:creationId xmlns:a16="http://schemas.microsoft.com/office/drawing/2014/main" id="{6F5327A0-E0F5-FF98-F8C5-2BAB5CA63059}"/>
              </a:ext>
            </a:extLst>
          </p:cNvPr>
          <p:cNvSpPr/>
          <p:nvPr/>
        </p:nvSpPr>
        <p:spPr>
          <a:xfrm>
            <a:off x="0" y="6402650"/>
            <a:ext cx="100782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2566 – 2568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ใช้ระบบ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MODIS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/ 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เปลี่ยนเป็นระบบ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VIIRS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ในการประเมินผล 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2566 -2568 วัดผลในช่วงวันที่ 1 ม.ค. 31 พ.ค / ปี 2569 เปลี่ยนเป็นวัดผล 1 ต.ค. – 30 ก.ย.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43">
            <a:extLst>
              <a:ext uri="{FF2B5EF4-FFF2-40B4-BE49-F238E27FC236}">
                <a16:creationId xmlns:a16="http://schemas.microsoft.com/office/drawing/2014/main" id="{A3165819-F6CB-AFCF-3FBA-9419FE59D684}"/>
              </a:ext>
            </a:extLst>
          </p:cNvPr>
          <p:cNvSpPr/>
          <p:nvPr/>
        </p:nvSpPr>
        <p:spPr>
          <a:xfrm>
            <a:off x="4512366" y="6587413"/>
            <a:ext cx="61920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สำนักงานปลัดกระทรวงเกษตรและสหกรณ์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–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</p:txBody>
      </p:sp>
      <p:sp>
        <p:nvSpPr>
          <p:cNvPr id="45" name="TextBox 17">
            <a:extLst>
              <a:ext uri="{FF2B5EF4-FFF2-40B4-BE49-F238E27FC236}">
                <a16:creationId xmlns:a16="http://schemas.microsoft.com/office/drawing/2014/main" id="{49C7D2DA-F06E-3DA2-A24A-74C446A364DB}"/>
              </a:ext>
            </a:extLst>
          </p:cNvPr>
          <p:cNvSpPr txBox="1"/>
          <p:nvPr/>
        </p:nvSpPr>
        <p:spPr>
          <a:xfrm>
            <a:off x="9753626" y="4257614"/>
            <a:ext cx="2384185" cy="2147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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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ตัวชี้วัดบูรณาการหลายหน่วย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1) สำนักงานปลัดกระทรวงเกษตรและสหกรณ์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กรมส่งเสริมการเกษตร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กรมวิชาการเกษตร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กรมพัฒนาที่ดิน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5) กรมการข้าว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6) สำนักงานการปฏิรูปที่ดินเพื่อเกษตรกรรม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7) กรมส่งเสริมสหกรณ์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8)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สำนักงานปลัดกระทรวงมหาดไทย</a:t>
            </a:r>
            <a:endParaRPr lang="en-US" sz="1200" kern="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กรมป้องกันและบรรเทาสาธารณภัย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กรมส่งเสริมการปกครองท้องถิ่น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กรมพัฒนาพลังงานทดแทนและอนุรักษ์พลังงาน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สำนักงานคณะกรรมการอ้อยและน้ำตาล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10">
            <a:extLst>
              <a:ext uri="{FF2B5EF4-FFF2-40B4-BE49-F238E27FC236}">
                <a16:creationId xmlns:a16="http://schemas.microsoft.com/office/drawing/2014/main" id="{A880A610-98C1-9F8F-3E14-40A77DD63AF4}"/>
              </a:ext>
            </a:extLst>
          </p:cNvPr>
          <p:cNvSpPr/>
          <p:nvPr/>
        </p:nvSpPr>
        <p:spPr>
          <a:xfrm>
            <a:off x="160019" y="929824"/>
            <a:ext cx="9251455" cy="136018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คำอธิบาย :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จำนวนจุดความร้อน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Hotspot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 ในพื้นที่เกษตรกรรม หมายถึง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จุดความร้อนที่เกิดจากการเผาวัสดุเหลือใช้ทางการเกษตร ซึ่งกระทรวงเกษตรและสหกรณ์ได้จัดทำและดำเนินมาตรการป้องกันและแก้ไขปัญหาการเผาในพื้นที่เกษตรกรรม ปี 2568/69 เพื่อลดการเผาในพื้นที่ โดยแบ่งเป็น 3 มาตรการหลัก ได้แก่ (1) การประชาสัมพันธ์สร้างการรับรู้ และป้องปรามการเผาในพื้นที่เกษตร (2) การตัดสิทธิการได้รับความช่วยเหลือชดเชยต่าง ๆ จากภาครัฐ ในพื้นที่เขตปฏิรูปที่ดิน พื้นที่นิคมสหกรณ์ และพื้นที่เกษตรทั่วไป ตามประกาศกระทรวงเกษตรและสหกรณ์ฯ และ (3) การดำเนินงานส่งเสริมการเกษตรที่ปลอดการเผาของหน่วยงานในสังกัดกระทรวงเกษตรและสหกรณ์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แหล่งที่มาของข้อมูล /วิธีการเก็บข้อมูล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ดำเนินการจัดเก็บข้อมูลจากฐานข้อมูลจุดความร้อนประจำวัน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ผ่าน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เว็บไซต์ของ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และประมวลผลจำนวนสะสมของจุดความร้อนในพื้นที่เกษตรตั้งแต่วันที่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-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วิธีการนับจำนวนจุดความร้อน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นับจุดความร้อนในพื้นที่เกษตรกรรมที่ปรากฏในระบบดาวเทียมของ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</a:p>
        </p:txBody>
      </p:sp>
      <p:graphicFrame>
        <p:nvGraphicFramePr>
          <p:cNvPr id="47" name="Table 13">
            <a:extLst>
              <a:ext uri="{FF2B5EF4-FFF2-40B4-BE49-F238E27FC236}">
                <a16:creationId xmlns:a16="http://schemas.microsoft.com/office/drawing/2014/main" id="{07E550F8-9F01-C9B1-1CEF-A2974C1E0AAB}"/>
              </a:ext>
            </a:extLst>
          </p:cNvPr>
          <p:cNvGraphicFramePr>
            <a:graphicFrameLocks noGrp="1"/>
          </p:cNvGraphicFramePr>
          <p:nvPr/>
        </p:nvGraphicFramePr>
        <p:xfrm>
          <a:off x="160019" y="2528636"/>
          <a:ext cx="9296400" cy="1518190"/>
        </p:xfrm>
        <a:graphic>
          <a:graphicData uri="http://schemas.openxmlformats.org/drawingml/2006/table">
            <a:tbl>
              <a:tblPr/>
              <a:tblGrid>
                <a:gridCol w="1327168">
                  <a:extLst>
                    <a:ext uri="{9D8B030D-6E8A-4147-A177-3AD203B41FA5}">
                      <a16:colId xmlns:a16="http://schemas.microsoft.com/office/drawing/2014/main" val="2819391970"/>
                    </a:ext>
                  </a:extLst>
                </a:gridCol>
                <a:gridCol w="920227">
                  <a:extLst>
                    <a:ext uri="{9D8B030D-6E8A-4147-A177-3AD203B41FA5}">
                      <a16:colId xmlns:a16="http://schemas.microsoft.com/office/drawing/2014/main" val="2634905096"/>
                    </a:ext>
                  </a:extLst>
                </a:gridCol>
                <a:gridCol w="655694">
                  <a:extLst>
                    <a:ext uri="{9D8B030D-6E8A-4147-A177-3AD203B41FA5}">
                      <a16:colId xmlns:a16="http://schemas.microsoft.com/office/drawing/2014/main" val="3278101064"/>
                    </a:ext>
                  </a:extLst>
                </a:gridCol>
                <a:gridCol w="716350">
                  <a:extLst>
                    <a:ext uri="{9D8B030D-6E8A-4147-A177-3AD203B41FA5}">
                      <a16:colId xmlns:a16="http://schemas.microsoft.com/office/drawing/2014/main" val="1626516394"/>
                    </a:ext>
                  </a:extLst>
                </a:gridCol>
                <a:gridCol w="658039">
                  <a:extLst>
                    <a:ext uri="{9D8B030D-6E8A-4147-A177-3AD203B41FA5}">
                      <a16:colId xmlns:a16="http://schemas.microsoft.com/office/drawing/2014/main" val="1045042564"/>
                    </a:ext>
                  </a:extLst>
                </a:gridCol>
                <a:gridCol w="936866">
                  <a:extLst>
                    <a:ext uri="{9D8B030D-6E8A-4147-A177-3AD203B41FA5}">
                      <a16:colId xmlns:a16="http://schemas.microsoft.com/office/drawing/2014/main" val="73428511"/>
                    </a:ext>
                  </a:extLst>
                </a:gridCol>
                <a:gridCol w="964649">
                  <a:extLst>
                    <a:ext uri="{9D8B030D-6E8A-4147-A177-3AD203B41FA5}">
                      <a16:colId xmlns:a16="http://schemas.microsoft.com/office/drawing/2014/main" val="855558572"/>
                    </a:ext>
                  </a:extLst>
                </a:gridCol>
                <a:gridCol w="691180">
                  <a:extLst>
                    <a:ext uri="{9D8B030D-6E8A-4147-A177-3AD203B41FA5}">
                      <a16:colId xmlns:a16="http://schemas.microsoft.com/office/drawing/2014/main" val="3159579165"/>
                    </a:ext>
                  </a:extLst>
                </a:gridCol>
                <a:gridCol w="534390">
                  <a:extLst>
                    <a:ext uri="{9D8B030D-6E8A-4147-A177-3AD203B41FA5}">
                      <a16:colId xmlns:a16="http://schemas.microsoft.com/office/drawing/2014/main" val="1298635028"/>
                    </a:ext>
                  </a:extLst>
                </a:gridCol>
                <a:gridCol w="641267">
                  <a:extLst>
                    <a:ext uri="{9D8B030D-6E8A-4147-A177-3AD203B41FA5}">
                      <a16:colId xmlns:a16="http://schemas.microsoft.com/office/drawing/2014/main" val="3959951961"/>
                    </a:ext>
                  </a:extLst>
                </a:gridCol>
                <a:gridCol w="676894">
                  <a:extLst>
                    <a:ext uri="{9D8B030D-6E8A-4147-A177-3AD203B41FA5}">
                      <a16:colId xmlns:a16="http://schemas.microsoft.com/office/drawing/2014/main" val="3198540622"/>
                    </a:ext>
                  </a:extLst>
                </a:gridCol>
                <a:gridCol w="573676">
                  <a:extLst>
                    <a:ext uri="{9D8B030D-6E8A-4147-A177-3AD203B41FA5}">
                      <a16:colId xmlns:a16="http://schemas.microsoft.com/office/drawing/2014/main" val="4289253187"/>
                    </a:ext>
                  </a:extLst>
                </a:gridCol>
              </a:tblGrid>
              <a:tr h="2783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ประเภทพื้นที่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6 เดือน (1 ต.ค. - 31 มี.ค.)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12 เดือน (1 ต.ค. - 30 ก.ย.)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590595"/>
                  </a:ext>
                </a:extLst>
              </a:tr>
              <a:tr h="165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027527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พื้นที่เกษตร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17,970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17,503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18,831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26,980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26,148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24,068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0508353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 ส.ป.ก.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10,089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8,651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11,054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13,477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12,070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12,618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880983"/>
                  </a:ext>
                </a:extLst>
              </a:tr>
              <a:tr h="11665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28,059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26,154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29,885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40,457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38,218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36,686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516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ร้อยละ+/-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-6.79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+14.27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-4.94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779376"/>
                  </a:ext>
                </a:extLst>
              </a:tr>
            </a:tbl>
          </a:graphicData>
        </a:graphic>
      </p:graphicFrame>
      <p:sp>
        <p:nvSpPr>
          <p:cNvPr id="48" name="TextBox 18">
            <a:extLst>
              <a:ext uri="{FF2B5EF4-FFF2-40B4-BE49-F238E27FC236}">
                <a16:creationId xmlns:a16="http://schemas.microsoft.com/office/drawing/2014/main" id="{2F286D81-DAFC-AC59-4891-5078984630BB}"/>
              </a:ext>
            </a:extLst>
          </p:cNvPr>
          <p:cNvSpPr txBox="1"/>
          <p:nvPr/>
        </p:nvSpPr>
        <p:spPr>
          <a:xfrm>
            <a:off x="9754211" y="32884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การบริหารจัดการในภาพรวม</a:t>
            </a:r>
          </a:p>
        </p:txBody>
      </p:sp>
      <p:sp>
        <p:nvSpPr>
          <p:cNvPr id="49" name="Rectangle 19">
            <a:extLst>
              <a:ext uri="{FF2B5EF4-FFF2-40B4-BE49-F238E27FC236}">
                <a16:creationId xmlns:a16="http://schemas.microsoft.com/office/drawing/2014/main" id="{3BF4F453-6987-2FD0-2FB2-534D6D9CB193}"/>
              </a:ext>
            </a:extLst>
          </p:cNvPr>
          <p:cNvSpPr/>
          <p:nvPr/>
        </p:nvSpPr>
        <p:spPr>
          <a:xfrm>
            <a:off x="9753626" y="3565362"/>
            <a:ext cx="2305823" cy="4402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4.1 การสื่อสารประชาสัมพันธ์สร้างความเข้าใจ</a:t>
            </a: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38F7D240-75BC-61F2-0534-5EB4F9649D83}"/>
              </a:ext>
            </a:extLst>
          </p:cNvPr>
          <p:cNvGrpSpPr/>
          <p:nvPr/>
        </p:nvGrpSpPr>
        <p:grpSpPr>
          <a:xfrm>
            <a:off x="6733871" y="350203"/>
            <a:ext cx="764577" cy="577368"/>
            <a:chOff x="1587592" y="1899324"/>
            <a:chExt cx="490134" cy="289957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AAB1B4A-C278-AA96-DB28-2BE73FF9AB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6">
              <a:extLst>
                <a:ext uri="{FF2B5EF4-FFF2-40B4-BE49-F238E27FC236}">
                  <a16:creationId xmlns:a16="http://schemas.microsoft.com/office/drawing/2014/main" id="{C2BDBE84-9328-8FDA-5BDA-0662E9C38C79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" name="Group 2">
            <a:extLst>
              <a:ext uri="{FF2B5EF4-FFF2-40B4-BE49-F238E27FC236}">
                <a16:creationId xmlns:a16="http://schemas.microsoft.com/office/drawing/2014/main" id="{6BD5042A-3052-926E-F828-EC378456E4CB}"/>
              </a:ext>
            </a:extLst>
          </p:cNvPr>
          <p:cNvGrpSpPr/>
          <p:nvPr/>
        </p:nvGrpSpPr>
        <p:grpSpPr>
          <a:xfrm>
            <a:off x="6096000" y="332723"/>
            <a:ext cx="764577" cy="577368"/>
            <a:chOff x="1587592" y="1899324"/>
            <a:chExt cx="490134" cy="289957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6346605-2ED6-9219-5D8C-16B74CC5AA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6">
              <a:extLst>
                <a:ext uri="{FF2B5EF4-FFF2-40B4-BE49-F238E27FC236}">
                  <a16:creationId xmlns:a16="http://schemas.microsoft.com/office/drawing/2014/main" id="{C7876915-B121-7A3F-2A3B-AD607D44AA37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ตัวชี้วัดต่อเนื่อง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181642E9-4023-454F-BD25-B8C8CAB29389}"/>
              </a:ext>
            </a:extLst>
          </p:cNvPr>
          <p:cNvGraphicFramePr>
            <a:graphicFrameLocks noGrp="1"/>
          </p:cNvGraphicFramePr>
          <p:nvPr/>
        </p:nvGraphicFramePr>
        <p:xfrm>
          <a:off x="173757" y="4064177"/>
          <a:ext cx="4819485" cy="1195411"/>
        </p:xfrm>
        <a:graphic>
          <a:graphicData uri="http://schemas.openxmlformats.org/drawingml/2006/table">
            <a:tbl>
              <a:tblPr firstRow="1" bandRow="1"/>
              <a:tblGrid>
                <a:gridCol w="1473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729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1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(29,885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(28,391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(26,897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67463E64-0DC0-9036-9A19-6A08723958C8}"/>
              </a:ext>
            </a:extLst>
          </p:cNvPr>
          <p:cNvGraphicFramePr>
            <a:graphicFrameLocks noGrp="1"/>
          </p:cNvGraphicFramePr>
          <p:nvPr/>
        </p:nvGraphicFramePr>
        <p:xfrm>
          <a:off x="184138" y="5241180"/>
          <a:ext cx="4789226" cy="1195496"/>
        </p:xfrm>
        <a:graphic>
          <a:graphicData uri="http://schemas.openxmlformats.org/drawingml/2006/table">
            <a:tbl>
              <a:tblPr firstRow="1" bandRow="1"/>
              <a:tblGrid>
                <a:gridCol w="144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4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49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0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99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(36,686 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(34,852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(33,017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6" name="Table 11">
            <a:extLst>
              <a:ext uri="{FF2B5EF4-FFF2-40B4-BE49-F238E27FC236}">
                <a16:creationId xmlns:a16="http://schemas.microsoft.com/office/drawing/2014/main" id="{8A8AA56C-30B3-4C94-4DD7-94AAF946B146}"/>
              </a:ext>
            </a:extLst>
          </p:cNvPr>
          <p:cNvGraphicFramePr>
            <a:graphicFrameLocks noGrp="1"/>
          </p:cNvGraphicFramePr>
          <p:nvPr/>
        </p:nvGraphicFramePr>
        <p:xfrm>
          <a:off x="5426765" y="4068416"/>
          <a:ext cx="4237382" cy="1017611"/>
        </p:xfrm>
        <a:graphic>
          <a:graphicData uri="http://schemas.openxmlformats.org/drawingml/2006/table">
            <a:tbl>
              <a:tblPr firstRow="1" bandRow="1"/>
              <a:tblGrid>
                <a:gridCol w="12954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5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6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2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9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7" name="Table 11">
            <a:extLst>
              <a:ext uri="{FF2B5EF4-FFF2-40B4-BE49-F238E27FC236}">
                <a16:creationId xmlns:a16="http://schemas.microsoft.com/office/drawing/2014/main" id="{07EDB5E2-3559-BC4D-48D1-7E2E684A43EF}"/>
              </a:ext>
            </a:extLst>
          </p:cNvPr>
          <p:cNvGraphicFramePr>
            <a:graphicFrameLocks noGrp="1"/>
          </p:cNvGraphicFramePr>
          <p:nvPr/>
        </p:nvGraphicFramePr>
        <p:xfrm>
          <a:off x="5456567" y="5043800"/>
          <a:ext cx="4227457" cy="1244369"/>
        </p:xfrm>
        <a:graphic>
          <a:graphicData uri="http://schemas.openxmlformats.org/drawingml/2006/table">
            <a:tbl>
              <a:tblPr firstRow="1" bandRow="1"/>
              <a:tblGrid>
                <a:gridCol w="1275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336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5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2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45136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8D258-BD46-DD71-22B5-05D11D45C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0F13D65-21CB-DE3F-B037-A3EB3589FFF9}"/>
              </a:ext>
            </a:extLst>
          </p:cNvPr>
          <p:cNvSpPr/>
          <p:nvPr/>
        </p:nvSpPr>
        <p:spPr>
          <a:xfrm>
            <a:off x="232811" y="708745"/>
            <a:ext cx="613020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11 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BF52392D-CBED-D19C-62D2-DFE7E4122165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6C795CDB-20FF-37D3-3388-11B97EFA2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E332892-9195-6124-096F-BC39E384195F}"/>
              </a:ext>
            </a:extLst>
          </p:cNvPr>
          <p:cNvGraphicFramePr>
            <a:graphicFrameLocks noGrp="1"/>
          </p:cNvGraphicFramePr>
          <p:nvPr/>
        </p:nvGraphicFramePr>
        <p:xfrm>
          <a:off x="68172" y="1805823"/>
          <a:ext cx="11938226" cy="1975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6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จัดทำมาตรการป้องกันและแก้ไขปัญหาการเผาในพื้นที่เกษตรกรรม ปี 2568/69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 เพื่อปฏิบัติการร่วมกับฝ่ายปกครองเพื่อเฝ้าระวัง เข้าระงับเหตุการณ์เผาในพื้นที่เกษตร และการดำเนินการอื่น ๆ ตามมาตรการฯ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และเผยแพร่ข้อมูลให้หน่วยงานระดับจังหวัด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82DC6E6-F2A2-3F10-840D-DBF019034FC4}"/>
              </a:ext>
            </a:extLst>
          </p:cNvPr>
          <p:cNvCxnSpPr>
            <a:cxnSpLocks/>
          </p:cNvCxnSpPr>
          <p:nvPr/>
        </p:nvCxnSpPr>
        <p:spPr>
          <a:xfrm>
            <a:off x="7011131" y="2468137"/>
            <a:ext cx="118800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B2D1632-FE57-6AA5-A10E-3F8E4BF54C15}"/>
              </a:ext>
            </a:extLst>
          </p:cNvPr>
          <p:cNvCxnSpPr>
            <a:cxnSpLocks/>
          </p:cNvCxnSpPr>
          <p:nvPr/>
        </p:nvCxnSpPr>
        <p:spPr>
          <a:xfrm>
            <a:off x="8199131" y="2791738"/>
            <a:ext cx="411469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14">
            <a:extLst>
              <a:ext uri="{FF2B5EF4-FFF2-40B4-BE49-F238E27FC236}">
                <a16:creationId xmlns:a16="http://schemas.microsoft.com/office/drawing/2014/main" id="{3CF7C6E6-EDBD-E5EA-CF58-F4F4B08754BA}"/>
              </a:ext>
            </a:extLst>
          </p:cNvPr>
          <p:cNvCxnSpPr>
            <a:cxnSpLocks/>
          </p:cNvCxnSpPr>
          <p:nvPr/>
        </p:nvCxnSpPr>
        <p:spPr>
          <a:xfrm>
            <a:off x="7011131" y="3247134"/>
            <a:ext cx="247758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14">
            <a:extLst>
              <a:ext uri="{FF2B5EF4-FFF2-40B4-BE49-F238E27FC236}">
                <a16:creationId xmlns:a16="http://schemas.microsoft.com/office/drawing/2014/main" id="{33B0FBD0-3E8E-344E-97BA-E30E0A7FFF53}"/>
              </a:ext>
            </a:extLst>
          </p:cNvPr>
          <p:cNvCxnSpPr>
            <a:cxnSpLocks/>
          </p:cNvCxnSpPr>
          <p:nvPr/>
        </p:nvCxnSpPr>
        <p:spPr>
          <a:xfrm>
            <a:off x="9057503" y="3625291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A60FFD2D-80C8-6119-BCCD-C38F9A0E4466}"/>
              </a:ext>
            </a:extLst>
          </p:cNvPr>
          <p:cNvSpPr/>
          <p:nvPr/>
        </p:nvSpPr>
        <p:spPr>
          <a:xfrm>
            <a:off x="146277" y="1400401"/>
            <a:ext cx="3849131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E53E3B47-1EDE-A662-3FF8-6432369A2BE5}"/>
              </a:ext>
            </a:extLst>
          </p:cNvPr>
          <p:cNvGraphicFramePr>
            <a:graphicFrameLocks noGrp="1"/>
          </p:cNvGraphicFramePr>
          <p:nvPr/>
        </p:nvGraphicFramePr>
        <p:xfrm>
          <a:off x="68172" y="4186646"/>
          <a:ext cx="11938226" cy="170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แจ้งหน่วยงานในสังกัดกระทรวงเกษตรและสหกรณ์ดำเนินการตามมาตรการฯ อย่างต่อเนื่อง หรือยกระดับมาตรการให้เหมาะสมกับสถานการณ์ในพื้นที่ตามข้อสั่งการที่เกี่ยวข้อง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พร้อมเผยแพร่ข้อมูลให้หน่วยงานระดับจังหวัด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25" name="Straight Arrow Connector 3">
            <a:extLst>
              <a:ext uri="{FF2B5EF4-FFF2-40B4-BE49-F238E27FC236}">
                <a16:creationId xmlns:a16="http://schemas.microsoft.com/office/drawing/2014/main" id="{4148E907-B566-B387-22E6-94AC7C24F5C8}"/>
              </a:ext>
            </a:extLst>
          </p:cNvPr>
          <p:cNvCxnSpPr>
            <a:cxnSpLocks/>
          </p:cNvCxnSpPr>
          <p:nvPr/>
        </p:nvCxnSpPr>
        <p:spPr>
          <a:xfrm>
            <a:off x="11677650" y="5751682"/>
            <a:ext cx="32874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3">
            <a:extLst>
              <a:ext uri="{FF2B5EF4-FFF2-40B4-BE49-F238E27FC236}">
                <a16:creationId xmlns:a16="http://schemas.microsoft.com/office/drawing/2014/main" id="{B5C39F32-47F2-118D-4AB3-1802EB081F6C}"/>
              </a:ext>
            </a:extLst>
          </p:cNvPr>
          <p:cNvCxnSpPr>
            <a:cxnSpLocks/>
          </p:cNvCxnSpPr>
          <p:nvPr/>
        </p:nvCxnSpPr>
        <p:spPr>
          <a:xfrm>
            <a:off x="7011131" y="5380507"/>
            <a:ext cx="499526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3">
            <a:extLst>
              <a:ext uri="{FF2B5EF4-FFF2-40B4-BE49-F238E27FC236}">
                <a16:creationId xmlns:a16="http://schemas.microsoft.com/office/drawing/2014/main" id="{BF5A4D3F-921E-BC17-41E1-2AA1B73F7A89}"/>
              </a:ext>
            </a:extLst>
          </p:cNvPr>
          <p:cNvCxnSpPr>
            <a:cxnSpLocks/>
          </p:cNvCxnSpPr>
          <p:nvPr/>
        </p:nvCxnSpPr>
        <p:spPr>
          <a:xfrm>
            <a:off x="9057503" y="4914708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1019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892361"/>
              </p:ext>
            </p:extLst>
          </p:nvPr>
        </p:nvGraphicFramePr>
        <p:xfrm>
          <a:off x="174522" y="770360"/>
          <a:ext cx="11887201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7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022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205939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1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 </a:t>
                      </a:r>
                      <a:r>
                        <a:rPr lang="en-US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300" b="1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พื้นที่เกษตรกรรมที่ไม่เหมาะสม </a:t>
                      </a:r>
                      <a: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หมายถึง พื้นที่เกษตรกรรมที่มีการปลูกพืชไม่เหมาะสมกับศักยภาพของดินในพื้นที่ตามแผนที่เกษตรเพื่อการบริหารจัดการเชิงรุก (</a:t>
                      </a:r>
                      <a:r>
                        <a:rPr lang="en-US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Agri-Map) </a:t>
                      </a:r>
                      <a: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ซึ่งได้กำหนดระดับความเหมาะสมในการปลูกพืชแต่ละชนิดเป็น 4 ระดับ คือ </a:t>
                      </a:r>
                      <a:r>
                        <a:rPr lang="en-US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S1 </a:t>
                      </a:r>
                      <a: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เหมาะสมสูง </a:t>
                      </a:r>
                      <a:r>
                        <a:rPr lang="en-US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S2 </a:t>
                      </a:r>
                      <a: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เหมาะสมปานกลาง </a:t>
                      </a:r>
                      <a:b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en-US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S3 </a:t>
                      </a:r>
                      <a: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เหมาะสมเล็กน้อย และ </a:t>
                      </a:r>
                      <a:r>
                        <a:rPr lang="en-US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N </a:t>
                      </a:r>
                      <a: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ไม่เหมาะสม หรือหมายถึงพื้นที่ปลูกพืชเศรษฐกิจที่ราคาตกต่ำ ผลผลิตล้นความต้องการของตลาด แม้ที่ดินเหมาะสมต่อการผลิตแต่ราคาขายผลผลิตต่ำ ไม่คุ้มกับการลงทุน เป็นความไม่เหมาะสมในมิติทางเศรษฐกิจ ทั้งนี้ ข้อมูลตามแผนที่เกษตรเพื่อการบริหารจัดการเชิงรุก (</a:t>
                      </a:r>
                      <a:r>
                        <a:rPr lang="en-US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Agri-Map) </a:t>
                      </a:r>
                      <a: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เป็นข้อมูลเบื้องต้น ในการปฏิบัติงานจริงในพื้นที่ จำเป็นต้องวิเคราะห์ปัจจัยร่วมอื่น</a:t>
                      </a:r>
                      <a:r>
                        <a:rPr lang="en-US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300" b="0" spc="-5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ๆ ในการกำหนดพื้นที่ไม่เหมาะสม ได้แก่ ความต้องการและความพร้อมของเกษตรกร การตลาด การขนส่ง สภาพสังคมและสิ่งแวดล้อมของพื้นที่ ชุมชน ท้องถิ่น เป็นต้น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1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การปรับเปลี่ยนกิจกรรมการผลิต </a:t>
                      </a:r>
                      <a:r>
                        <a:rPr lang="th-TH" sz="1300" b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หมายถึง เกษตรกรที่ปลูกพืชไม่เหมาะสมกับพื้นที่ได้รับคำแนะนำและสนับสนุนให้ดำเนินการปรับเปลี่ยนกิจกรรมการผลิตจากเดิมที่ไม่เหมาะสม (</a:t>
                      </a:r>
                      <a:r>
                        <a:rPr lang="en-US" sz="1300" b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N</a:t>
                      </a:r>
                      <a:r>
                        <a:rPr lang="th-TH" sz="1300" b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หรือ </a:t>
                      </a:r>
                      <a:r>
                        <a:rPr lang="en-US" sz="1300" b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S3) </a:t>
                      </a:r>
                      <a:r>
                        <a:rPr lang="th-TH" sz="1300" b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เป็นกิจกรรมการผลิตที่เหมาะสม ได้แก่ การเสนอทางเลือกในการผลิตพืชที่เหมาะสม หรือการทำเกษตรผสมผสาน หรือการทำปศุสัตว์ การเลี้ยงสัตว์น้ำ การปลูกหม่อนเลี้ยงไหม เป็นต้น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1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ขอบเขตการประเมิน</a:t>
                      </a:r>
                      <a:r>
                        <a:rPr lang="en-US" sz="1300" b="1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พื้นที่ดำเนินการในปีงบประมาณ พ.ศ.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จำนวน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60,000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ไร่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1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วิธีการเก็บข้อมูล</a:t>
                      </a: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การ</a:t>
                      </a:r>
                      <a:r>
                        <a:rPr lang="th-TH" sz="1300" kern="1200" baseline="0" dirty="0">
                          <a:solidFill>
                            <a:schemeClr val="dk1"/>
                          </a:solidFill>
                          <a:effectLst/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ติดตามและรายงานผลการดำเนินงานเป็นรายเดือน</a:t>
                      </a:r>
                      <a:endParaRPr lang="th-TH" sz="1300" b="0" kern="1200" baseline="0" dirty="0">
                        <a:solidFill>
                          <a:schemeClr val="tx1"/>
                        </a:solidFill>
                        <a:effectLst/>
                        <a:latin typeface="TH Sarabun PSK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1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แหล่งที่มาของข้อมูล </a:t>
                      </a:r>
                      <a:r>
                        <a:rPr lang="en-US" sz="1300" b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300" b="0" dirty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รายงานผลการดำเนินงานของสำนักงานพัฒนาที่ดินเขต 1 – 12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556">
                <a:tc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3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104709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-23749" y="0"/>
            <a:ext cx="12215748" cy="594744"/>
            <a:chOff x="23748" y="26478"/>
            <a:chExt cx="12192000" cy="569333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กรมพัฒนาที่ดิน</a:t>
                </a:r>
              </a:p>
              <a:p>
                <a:pPr lvl="0">
                  <a:lnSpc>
                    <a:spcPts val="1800"/>
                  </a:lnSpc>
                  <a:defRPr/>
                </a:pPr>
                <a:r>
                  <a:rPr lang="th-TH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lang="en-US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lang="th-TH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098731E7-379D-C8FB-74DA-CEB80B3CB624}"/>
              </a:ext>
            </a:extLst>
          </p:cNvPr>
          <p:cNvSpPr/>
          <p:nvPr/>
        </p:nvSpPr>
        <p:spPr>
          <a:xfrm>
            <a:off x="3533816" y="6152524"/>
            <a:ext cx="6734673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8C95B9-D989-0B14-0B60-C1FF6675F8EB}"/>
              </a:ext>
            </a:extLst>
          </p:cNvPr>
          <p:cNvSpPr/>
          <p:nvPr/>
        </p:nvSpPr>
        <p:spPr>
          <a:xfrm>
            <a:off x="123111" y="6152632"/>
            <a:ext cx="7200000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…………………………………………………………………….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466844-BFB2-0A9A-6F2E-3BC03000B316}"/>
              </a:ext>
            </a:extLst>
          </p:cNvPr>
          <p:cNvSpPr/>
          <p:nvPr/>
        </p:nvSpPr>
        <p:spPr>
          <a:xfrm>
            <a:off x="102791" y="6387152"/>
            <a:ext cx="6734673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กองนโยบายและแผนการใช้ที่ดิน </a:t>
            </a:r>
            <a:r>
              <a:rPr kumimoji="0" lang="th-TH" alt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กรมพัฒนาที่ดิน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270386" y="2832997"/>
            <a:ext cx="1680268" cy="238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60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,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000 ไร่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9" name="Group 2">
            <a:extLst>
              <a:ext uri="{FF2B5EF4-FFF2-40B4-BE49-F238E27FC236}">
                <a16:creationId xmlns:a16="http://schemas.microsoft.com/office/drawing/2014/main" id="{A4EB08A2-D378-39D1-DE0E-9A828FA1793F}"/>
              </a:ext>
            </a:extLst>
          </p:cNvPr>
          <p:cNvGrpSpPr/>
          <p:nvPr/>
        </p:nvGrpSpPr>
        <p:grpSpPr>
          <a:xfrm>
            <a:off x="7124384" y="580964"/>
            <a:ext cx="724349" cy="427588"/>
            <a:chOff x="1562731" y="1899324"/>
            <a:chExt cx="545361" cy="289957"/>
          </a:xfrm>
        </p:grpSpPr>
        <p:pic>
          <p:nvPicPr>
            <p:cNvPr id="2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E6DDEDC0-AB54-A7B7-2FBB-97DE50A0CC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6">
              <a:extLst>
                <a:ext uri="{FF2B5EF4-FFF2-40B4-BE49-F238E27FC236}">
                  <a16:creationId xmlns:a16="http://schemas.microsoft.com/office/drawing/2014/main" id="{955B1FE5-1A03-CFF8-7261-446B27CCCC45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4D404FE-9106-4462-D759-0015E6B2F9AE}"/>
              </a:ext>
            </a:extLst>
          </p:cNvPr>
          <p:cNvSpPr txBox="1"/>
          <p:nvPr/>
        </p:nvSpPr>
        <p:spPr>
          <a:xfrm>
            <a:off x="102790" y="576623"/>
            <a:ext cx="708957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1</a:t>
            </a:r>
            <a:r>
              <a:rPr kumimoji="0" lang="af-ZA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จำนวนพื้นที่เกษตรกรรมที่ไม่เหมาะสมได้รับการปรับเปลี่ยนกิจกรรมการผลิต (ไร่) </a:t>
            </a:r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18E5441A-368E-3E5B-2F9D-D70F7E9DB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995458"/>
              </p:ext>
            </p:extLst>
          </p:nvPr>
        </p:nvGraphicFramePr>
        <p:xfrm>
          <a:off x="193040" y="4336110"/>
          <a:ext cx="5902959" cy="866754"/>
        </p:xfrm>
        <a:graphic>
          <a:graphicData uri="http://schemas.openxmlformats.org/drawingml/2006/table">
            <a:tbl>
              <a:tblPr firstRow="1" bandRow="1"/>
              <a:tblGrid>
                <a:gridCol w="19676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76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76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142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8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494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134</a:t>
                      </a:r>
                    </a:p>
                  </a:txBody>
                  <a:tcPr marL="61921" marR="61921" marT="23815" marB="238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635</a:t>
                      </a:r>
                    </a:p>
                  </a:txBody>
                  <a:tcPr marL="61921" marR="61921" marT="23815" marB="238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137</a:t>
                      </a:r>
                    </a:p>
                  </a:txBody>
                  <a:tcPr marL="61921" marR="61921" marT="23815" marB="238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0" name="Table 11">
            <a:extLst>
              <a:ext uri="{FF2B5EF4-FFF2-40B4-BE49-F238E27FC236}">
                <a16:creationId xmlns:a16="http://schemas.microsoft.com/office/drawing/2014/main" id="{705BF93C-B272-EC9A-98BC-196474B8A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988054"/>
              </p:ext>
            </p:extLst>
          </p:nvPr>
        </p:nvGraphicFramePr>
        <p:xfrm>
          <a:off x="6733148" y="4377255"/>
          <a:ext cx="5226384" cy="733517"/>
        </p:xfrm>
        <a:graphic>
          <a:graphicData uri="http://schemas.openxmlformats.org/drawingml/2006/table">
            <a:tbl>
              <a:tblPr firstRow="1" bandRow="1"/>
              <a:tblGrid>
                <a:gridCol w="174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72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738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61921" marR="61921" marT="23815" marB="238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61921" marR="61921" marT="23815" marB="238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61921" marR="61921" marT="23815" marB="238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1" name="Table 11">
            <a:extLst>
              <a:ext uri="{FF2B5EF4-FFF2-40B4-BE49-F238E27FC236}">
                <a16:creationId xmlns:a16="http://schemas.microsoft.com/office/drawing/2014/main" id="{43DCC213-CCA8-2FEA-4501-DBD4A7B1AB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081870"/>
              </p:ext>
            </p:extLst>
          </p:nvPr>
        </p:nvGraphicFramePr>
        <p:xfrm>
          <a:off x="6751222" y="5140161"/>
          <a:ext cx="5226384" cy="928966"/>
        </p:xfrm>
        <a:graphic>
          <a:graphicData uri="http://schemas.openxmlformats.org/drawingml/2006/table">
            <a:tbl>
              <a:tblPr firstRow="1" bandRow="1"/>
              <a:tblGrid>
                <a:gridCol w="174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79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3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32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ที่ต่ำที่สุด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ร้อยละผลการดำเนินงานเฉลี่ย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21">
            <a:extLst>
              <a:ext uri="{FF2B5EF4-FFF2-40B4-BE49-F238E27FC236}">
                <a16:creationId xmlns:a16="http://schemas.microsoft.com/office/drawing/2014/main" id="{E90A6FD9-C7DA-C6AE-3FB0-5D434A6BF7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354964"/>
              </p:ext>
            </p:extLst>
          </p:nvPr>
        </p:nvGraphicFramePr>
        <p:xfrm>
          <a:off x="182880" y="3067789"/>
          <a:ext cx="11866879" cy="1255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1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0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5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6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60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86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72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765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2886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5537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5998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7563">
                <a:tc gridSpan="6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461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endParaRPr lang="en-US" sz="140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8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rgbClr val="0000FF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en-US" sz="1400" b="1" dirty="0">
                          <a:solidFill>
                            <a:srgbClr val="48A448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441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เป้าหมาย (ไร่)</a:t>
                      </a:r>
                    </a:p>
                  </a:txBody>
                  <a:tcPr marL="9525" marR="9525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aseline="0" dirty="0"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90,000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67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590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67,500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62,250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60,000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67,500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62,250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60,000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60,000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8A448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PSK" panose="020B0500040200020003" pitchFamily="34" charset="-34"/>
                        </a:rPr>
                        <a:t>60,000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0461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ผลงาน (ไร่)</a:t>
                      </a:r>
                    </a:p>
                  </a:txBody>
                  <a:tcPr marL="9525" marR="9525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aseline="0" dirty="0"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93,297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77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172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739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63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140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50,320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(ณ 22 ก.ย.68)</a:t>
                      </a: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4089">
                <a:tc>
                  <a:txBody>
                    <a:bodyPr/>
                    <a:lstStyle/>
                    <a:p>
                      <a:pPr algn="ctr" fontAlgn="ctr">
                        <a:lnSpc>
                          <a:spcPct val="70000"/>
                        </a:lnSpc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ผลต่าง ไร่ 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cs typeface="TH SarabunPSK" panose="020B0500040200020003" pitchFamily="34" charset="-34"/>
                        </a:rPr>
                        <a:t>(%)</a:t>
                      </a:r>
                    </a:p>
                  </a:txBody>
                  <a:tcPr marL="9525" marR="9525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baseline="0" dirty="0">
                          <a:solidFill>
                            <a:srgbClr val="0000FF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+3.66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th-TH" sz="1400" baseline="0" dirty="0">
                          <a:solidFill>
                            <a:srgbClr val="0000FF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+14.18</a:t>
                      </a:r>
                      <a:endParaRPr lang="en-US" sz="1400" baseline="0" dirty="0">
                        <a:solidFill>
                          <a:srgbClr val="0000FF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rgbClr val="0000FF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+3.32</a:t>
                      </a:r>
                      <a:endParaRPr lang="en-US" sz="1400" baseline="0" dirty="0">
                        <a:solidFill>
                          <a:srgbClr val="0000FF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rgbClr val="0000FF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+1.43</a:t>
                      </a:r>
                      <a:endParaRPr lang="en-US" sz="1400" baseline="0" dirty="0">
                        <a:solidFill>
                          <a:srgbClr val="0000FF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>
                          <a:solidFill>
                            <a:srgbClr val="0000FF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-16.13</a:t>
                      </a:r>
                      <a:endParaRPr lang="en-US" sz="1400" baseline="0" dirty="0">
                        <a:solidFill>
                          <a:srgbClr val="0000FF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 PSK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9" marR="91439" marT="18288" marB="1828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4" name="กลุ่ม 4">
            <a:extLst>
              <a:ext uri="{FF2B5EF4-FFF2-40B4-BE49-F238E27FC236}">
                <a16:creationId xmlns:a16="http://schemas.microsoft.com/office/drawing/2014/main" id="{D149051C-483A-DC0B-F926-F1D9456E5EFC}"/>
              </a:ext>
            </a:extLst>
          </p:cNvPr>
          <p:cNvGrpSpPr>
            <a:grpSpLocks/>
          </p:cNvGrpSpPr>
          <p:nvPr/>
        </p:nvGrpSpPr>
        <p:grpSpPr bwMode="auto">
          <a:xfrm>
            <a:off x="7607634" y="356727"/>
            <a:ext cx="976184" cy="639179"/>
            <a:chOff x="7094185" y="1707729"/>
            <a:chExt cx="1164188" cy="613365"/>
          </a:xfrm>
        </p:grpSpPr>
        <p:pic>
          <p:nvPicPr>
            <p:cNvPr id="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333091E-7341-68DB-E4BD-F8230A2B1E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2">
              <a:extLst>
                <a:ext uri="{FF2B5EF4-FFF2-40B4-BE49-F238E27FC236}">
                  <a16:creationId xmlns:a16="http://schemas.microsoft.com/office/drawing/2014/main" id="{D177B3B4-368C-8258-CE5E-8D12BFF836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8</a:t>
              </a:r>
            </a:p>
          </p:txBody>
        </p:sp>
      </p:grpSp>
      <p:graphicFrame>
        <p:nvGraphicFramePr>
          <p:cNvPr id="18" name="Table 11">
            <a:extLst>
              <a:ext uri="{FF2B5EF4-FFF2-40B4-BE49-F238E27FC236}">
                <a16:creationId xmlns:a16="http://schemas.microsoft.com/office/drawing/2014/main" id="{C377F876-3C9D-E9DA-A524-29DB09039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970739"/>
              </p:ext>
            </p:extLst>
          </p:nvPr>
        </p:nvGraphicFramePr>
        <p:xfrm>
          <a:off x="201786" y="5195781"/>
          <a:ext cx="5894214" cy="927422"/>
        </p:xfrm>
        <a:graphic>
          <a:graphicData uri="http://schemas.openxmlformats.org/drawingml/2006/table">
            <a:tbl>
              <a:tblPr firstRow="1" bandRow="1"/>
              <a:tblGrid>
                <a:gridCol w="1964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4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47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79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3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32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57,816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ไร่</a:t>
                      </a:r>
                      <a:b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60,000 – 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ค่าเฉลี่ยของผลต่าง 3 ปี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60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000 ไร่</a:t>
                      </a:r>
                      <a:b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(แผนปี 69)</a:t>
                      </a: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62,183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ไร่</a:t>
                      </a:r>
                      <a:b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60,000 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+ ค่าเฉลี่ยของผลต่าง 3 ปี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15794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48714" y="581524"/>
            <a:ext cx="6490879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</a:t>
            </a:r>
            <a:r>
              <a:rPr kumimoji="0" lang="af-Z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จำนวนพื้นที่เกษตรกรรมที่ไม่เหมาะสมได้รับการปรับเปลี่ยนกิจกรรมการผลิต  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01006" y="888863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264807"/>
          <a:ext cx="11622989" cy="542838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ตรวจวินิจฉัยพื้นที่ของเกษตรกรกับ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Agri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Map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 เพื่อกำหนดพื้นที่เป้าหมายจากพื้นที่ไม่เหมาะสม (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S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3 และ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N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) (ไตรมาส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3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 ก่อนปีงบประมาณดำเนินการ)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ชี้แจงรายละเอียดโครงการ/รับสมัคร/คัดเลือกเกษตรกรเข้าร่วมโครงการฯ (ไตรมาส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3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 ก่อนปีงบประมาณดำเนินการ)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842240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แปลผล (พิจารณา)/คัดเลือกพื้นที่ (กลุ่มเป้าหมาย) (ไตรมาส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3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 ก่อนปีงบประมาณดำเนินการ)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0035585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แจ้งผลและเสนอทางเลือกแก่เกษตรกร (ไตรมาส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3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 ก่อนปีงบประมาณดำเนินการ)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2780675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รวบรวมและสรุปพื้นที่เป้าหมาย (ช่วงไตรมาส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3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 ก่อนปีงบประมาณดำเนินการ)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297381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สำรวจออกแบบล่วงหน้า (ไตรมาส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3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4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 ก่อนปีงบประมาณดำเนินการ)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แจ้งเป้าหมายเนื้อที่ ยืนยัน/ตรวจแบบฯ/แก้ไขแบบฯ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ดำเนินการจัดซื้อจัดจ้าง 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ดำเนินการส่งเสริมการปรับเปลี่ยนพื้นที่ไม่เหมาะสม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- ก่อสร้าง ควบคุมงาน ตรวจรับ เบิกจ่าย ระบบอนุรักษ์ดินและน้ำตามแบบฯ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- สนับสนุน/ส่งเสริมการปรับปรุงดินด้วยปัจจัยการผลิตของกรมพัฒนาที่ดิน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 PSK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 PSK"/>
                          <a:ea typeface="+mn-ea"/>
                          <a:cs typeface="+mn-cs"/>
                        </a:rPr>
                        <a:t>รายงานผลการดำเนินงาน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TH Sarabun PSK"/>
                        <a:ea typeface="+mn-ea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03A84D-25AB-4A54-984A-17CAA8DE083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5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11441927" y="7760473"/>
            <a:ext cx="508872" cy="7053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4D55C0C1-F390-AAB9-ECBE-01A11330D930}"/>
              </a:ext>
            </a:extLst>
          </p:cNvPr>
          <p:cNvCxnSpPr/>
          <p:nvPr/>
        </p:nvCxnSpPr>
        <p:spPr>
          <a:xfrm>
            <a:off x="6990215" y="6483350"/>
            <a:ext cx="5007074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39350A4-9EEA-1531-CDCB-CCC5646F68ED}"/>
              </a:ext>
            </a:extLst>
          </p:cNvPr>
          <p:cNvCxnSpPr/>
          <p:nvPr/>
        </p:nvCxnSpPr>
        <p:spPr>
          <a:xfrm>
            <a:off x="6934200" y="5924550"/>
            <a:ext cx="5007074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4D5C627-7D22-6EE3-4CF2-F7F746497FD3}"/>
              </a:ext>
            </a:extLst>
          </p:cNvPr>
          <p:cNvCxnSpPr/>
          <p:nvPr/>
        </p:nvCxnSpPr>
        <p:spPr>
          <a:xfrm>
            <a:off x="6934200" y="5305425"/>
            <a:ext cx="5007074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6C523A4-CAB7-EC6D-E2D1-7B13F5CD6F83}"/>
              </a:ext>
            </a:extLst>
          </p:cNvPr>
          <p:cNvCxnSpPr/>
          <p:nvPr/>
        </p:nvCxnSpPr>
        <p:spPr>
          <a:xfrm>
            <a:off x="5257800" y="4962525"/>
            <a:ext cx="16764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3638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0559D3-A9F0-7D5F-6DA1-DED5C5AED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51A2960-AA29-D9B3-F58E-9DE790D25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9">
            <a:extLst>
              <a:ext uri="{FF2B5EF4-FFF2-40B4-BE49-F238E27FC236}">
                <a16:creationId xmlns:a16="http://schemas.microsoft.com/office/drawing/2014/main" id="{06258220-F408-7DDF-6ED8-51D0CACB8A28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ED477F85-FBAE-ACD9-B8FA-8E3E02BDCB8F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การประเมินศักยภาพในการดําเนินงาน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Potential Base)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4DB49C16-F305-82AA-67C9-46CB9F10AAA7}"/>
              </a:ext>
            </a:extLst>
          </p:cNvPr>
          <p:cNvSpPr/>
          <p:nvPr/>
        </p:nvSpPr>
        <p:spPr>
          <a:xfrm>
            <a:off x="11129" y="6600086"/>
            <a:ext cx="9951738" cy="2400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4" name="Rectangle 34">
            <a:extLst>
              <a:ext uri="{FF2B5EF4-FFF2-40B4-BE49-F238E27FC236}">
                <a16:creationId xmlns:a16="http://schemas.microsoft.com/office/drawing/2014/main" id="{B27EEA5F-B587-FCF9-54B4-38BC1B606562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11BB01D4-976E-C7B4-716E-28D30A65DF94}"/>
              </a:ext>
            </a:extLst>
          </p:cNvPr>
          <p:cNvGrpSpPr/>
          <p:nvPr/>
        </p:nvGrpSpPr>
        <p:grpSpPr>
          <a:xfrm>
            <a:off x="7672951" y="87449"/>
            <a:ext cx="1157959" cy="447815"/>
            <a:chOff x="12238417" y="1247431"/>
            <a:chExt cx="1388594" cy="615553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A69FC195-3E78-36C0-BB0C-D606705C15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2">
              <a:extLst>
                <a:ext uri="{FF2B5EF4-FFF2-40B4-BE49-F238E27FC236}">
                  <a16:creationId xmlns:a16="http://schemas.microsoft.com/office/drawing/2014/main" id="{AD104F1E-B0BF-9961-16F9-8B3023D23C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7EA7425D-4BAD-3349-9B0B-FDF440BCD4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8" b="2446"/>
          <a:stretch>
            <a:fillRect/>
          </a:stretch>
        </p:blipFill>
        <p:spPr>
          <a:xfrm>
            <a:off x="-4123" y="684228"/>
            <a:ext cx="12192000" cy="5915858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173ABC2D-8DD9-C1E2-1E6C-19E56E69B4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35" t="69068" r="4290" b="163"/>
          <a:stretch>
            <a:fillRect/>
          </a:stretch>
        </p:blipFill>
        <p:spPr>
          <a:xfrm>
            <a:off x="8140839" y="4667251"/>
            <a:ext cx="4040032" cy="193283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5C4EE98-43C2-DB3A-96E4-9AE9D7B9C85D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4844AECD-45BC-4219-A3F8-374E8E5565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33" name="TextBox 17">
            <a:extLst>
              <a:ext uri="{FF2B5EF4-FFF2-40B4-BE49-F238E27FC236}">
                <a16:creationId xmlns:a16="http://schemas.microsoft.com/office/drawing/2014/main" id="{60EB72BA-FB5F-CA5C-C859-9307EC2B7E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" y="418783"/>
            <a:ext cx="11689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lvl="0" fontAlgn="t">
              <a:lnSpc>
                <a:spcPts val="2000"/>
              </a:lnSpc>
              <a:spcBef>
                <a:spcPct val="0"/>
              </a:spcBef>
              <a:buNone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</a:t>
            </a:r>
            <a:r>
              <a:rPr kumimoji="0" lang="af-Z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การประเมินสถานะของหน่วยงานในการเป็นระบบราชการ 4.0 (</a:t>
            </a:r>
            <a:r>
              <a:rPr lang="en-US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PMQA 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4.0)</a:t>
            </a:r>
            <a:endParaRPr kumimoji="0" lang="th-TH" altLang="en-US" sz="2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934074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7C3431-8684-7314-DBFD-D61736E8B7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B8785DB7-0992-FDAC-1470-4AABB92DB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8" y="760952"/>
            <a:ext cx="12192000" cy="6097048"/>
          </a:xfrm>
          <a:prstGeom prst="rect">
            <a:avLst/>
          </a:prstGeom>
        </p:spPr>
      </p:pic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60291DC6-DC20-29AE-99D0-9ECFF674E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C991113D-42DE-1957-7E52-8DA20AABD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" y="475933"/>
            <a:ext cx="11689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lvl="0" fontAlgn="t">
              <a:lnSpc>
                <a:spcPts val="2000"/>
              </a:lnSpc>
              <a:spcBef>
                <a:spcPct val="0"/>
              </a:spcBef>
              <a:buNone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</a:t>
            </a:r>
            <a:r>
              <a:rPr kumimoji="0" lang="af-Z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lang="th-TH" sz="2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ระดับความพร้อมรัฐบาลดิจิทัลหน่วยงานภาครัฐของประเทศไทย</a:t>
            </a:r>
            <a:endParaRPr kumimoji="0" lang="th-TH" altLang="en-US" sz="2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19">
            <a:extLst>
              <a:ext uri="{FF2B5EF4-FFF2-40B4-BE49-F238E27FC236}">
                <a16:creationId xmlns:a16="http://schemas.microsoft.com/office/drawing/2014/main" id="{A8873AF7-C96C-C655-6F48-0E27946CB4C4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FC194179-1BA3-EEFB-DD5E-264AED1A1C5A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การประเมินศักยภาพในการดําเนินงาน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Potential Base)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0F046C66-140B-D5D8-7796-A2BC3F613762}"/>
              </a:ext>
            </a:extLst>
          </p:cNvPr>
          <p:cNvSpPr/>
          <p:nvPr/>
        </p:nvSpPr>
        <p:spPr>
          <a:xfrm>
            <a:off x="11129" y="6600086"/>
            <a:ext cx="9951738" cy="2400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4" name="Rectangle 34">
            <a:extLst>
              <a:ext uri="{FF2B5EF4-FFF2-40B4-BE49-F238E27FC236}">
                <a16:creationId xmlns:a16="http://schemas.microsoft.com/office/drawing/2014/main" id="{C56FB752-F143-2B43-F99B-46AB8C037124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A4FEAFCA-0D4F-3F26-1C70-DD5723350560}"/>
              </a:ext>
            </a:extLst>
          </p:cNvPr>
          <p:cNvGrpSpPr/>
          <p:nvPr/>
        </p:nvGrpSpPr>
        <p:grpSpPr>
          <a:xfrm>
            <a:off x="9130276" y="452165"/>
            <a:ext cx="1157959" cy="447815"/>
            <a:chOff x="12238417" y="1247431"/>
            <a:chExt cx="1388594" cy="615553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F755D06E-7CEC-0030-CD8A-A0E0C6282C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2">
              <a:extLst>
                <a:ext uri="{FF2B5EF4-FFF2-40B4-BE49-F238E27FC236}">
                  <a16:creationId xmlns:a16="http://schemas.microsoft.com/office/drawing/2014/main" id="{F7E2A99C-263E-9714-DEF1-464FC6EBE4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835B71AF-CED2-7AFE-C241-BB79A860E19C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876DFCE3-01E7-73B8-E80C-C1C46C758E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602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A5D02-8EB2-9AE4-BDAE-D46E50307C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D6F7714-2834-C747-1938-3B422D1082BA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84A8F55F-5B21-04B4-3EE2-7AEC195F3A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8C9452E7-DDA1-8E6A-A682-8289CF5C9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6E642B00-9CE3-7FB5-AB80-808914722B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" y="475933"/>
            <a:ext cx="11689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lvl="0" fontAlgn="t">
              <a:lnSpc>
                <a:spcPts val="2000"/>
              </a:lnSpc>
              <a:spcBef>
                <a:spcPct val="0"/>
              </a:spcBef>
              <a:buNone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</a:t>
            </a:r>
            <a:r>
              <a:rPr kumimoji="0" lang="af-Z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คะแนนความพร้อมรัฐบาลดิจิทัลหน่วยงานภาครัฐของประเทศไทย</a:t>
            </a:r>
            <a:endParaRPr kumimoji="0" lang="th-TH" altLang="en-US" sz="2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19">
            <a:extLst>
              <a:ext uri="{FF2B5EF4-FFF2-40B4-BE49-F238E27FC236}">
                <a16:creationId xmlns:a16="http://schemas.microsoft.com/office/drawing/2014/main" id="{5005C3C2-7D0D-9A39-012B-E0400685D649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6EFC6436-AB9C-58B3-1159-835B54FC1031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การประเมินศักยภาพในการดําเนินงาน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Potential Base)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64E2A5A6-C58A-27E1-CE65-47E16505B60A}"/>
              </a:ext>
            </a:extLst>
          </p:cNvPr>
          <p:cNvSpPr/>
          <p:nvPr/>
        </p:nvSpPr>
        <p:spPr>
          <a:xfrm>
            <a:off x="11129" y="6600086"/>
            <a:ext cx="9951738" cy="2400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4" name="Rectangle 34">
            <a:extLst>
              <a:ext uri="{FF2B5EF4-FFF2-40B4-BE49-F238E27FC236}">
                <a16:creationId xmlns:a16="http://schemas.microsoft.com/office/drawing/2014/main" id="{5072DA14-9B8C-B93A-24E0-BE0F9597C300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2873B05F-0821-CCE0-20A9-17BA6763661F}"/>
              </a:ext>
            </a:extLst>
          </p:cNvPr>
          <p:cNvGrpSpPr/>
          <p:nvPr/>
        </p:nvGrpSpPr>
        <p:grpSpPr>
          <a:xfrm>
            <a:off x="9092176" y="458788"/>
            <a:ext cx="1157959" cy="447815"/>
            <a:chOff x="12238417" y="1247431"/>
            <a:chExt cx="1388594" cy="615553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64ABC97F-5508-4BA6-01F9-A09D3C96B3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2">
              <a:extLst>
                <a:ext uri="{FF2B5EF4-FFF2-40B4-BE49-F238E27FC236}">
                  <a16:creationId xmlns:a16="http://schemas.microsoft.com/office/drawing/2014/main" id="{A6BDA97F-15F2-FD51-8AEA-C66496E38D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lang="th-TH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55430F04-6374-1234-54FE-3E9E4D4628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5265"/>
            <a:ext cx="12192000" cy="5291879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86D3E765-510A-641C-737D-B2DE704FDE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8947"/>
            <a:ext cx="7753350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042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6F7CA-6702-00C0-361A-8FE9AF89AD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566421D-E6A1-8F40-7A34-1A02E3469D7E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23BFBC2E-96EF-8C02-8D0C-D4EDE0CCF3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57CF7E55-284B-CE4F-7B5B-4D62B3F14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C5079222-F0AF-8E1A-E3F1-9192CDB35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" y="475933"/>
            <a:ext cx="11689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lvl="0" fontAlgn="t">
              <a:lnSpc>
                <a:spcPts val="2000"/>
              </a:lnSpc>
              <a:spcBef>
                <a:spcPct val="0"/>
              </a:spcBef>
              <a:buNone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16. คะแนน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endParaRPr kumimoji="0" lang="th-TH" altLang="en-US" sz="2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19">
            <a:extLst>
              <a:ext uri="{FF2B5EF4-FFF2-40B4-BE49-F238E27FC236}">
                <a16:creationId xmlns:a16="http://schemas.microsoft.com/office/drawing/2014/main" id="{298E532A-FB36-8BCE-3AD7-A74ACD1F9771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568C34E5-B17E-8DB2-1168-838044567081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การประเมินศักยภาพในการดําเนินงาน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Potential Base)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D3E974D9-3193-2702-C189-8B245330E593}"/>
              </a:ext>
            </a:extLst>
          </p:cNvPr>
          <p:cNvSpPr/>
          <p:nvPr/>
        </p:nvSpPr>
        <p:spPr>
          <a:xfrm>
            <a:off x="11129" y="6600086"/>
            <a:ext cx="9951738" cy="2400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4" name="Rectangle 34">
            <a:extLst>
              <a:ext uri="{FF2B5EF4-FFF2-40B4-BE49-F238E27FC236}">
                <a16:creationId xmlns:a16="http://schemas.microsoft.com/office/drawing/2014/main" id="{E25D5C1D-C8E5-117B-5504-8C2DA3AFA251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471006B1-85B0-8755-0B4D-8DDF10FEDFF0}"/>
              </a:ext>
            </a:extLst>
          </p:cNvPr>
          <p:cNvGrpSpPr/>
          <p:nvPr/>
        </p:nvGrpSpPr>
        <p:grpSpPr>
          <a:xfrm>
            <a:off x="8606401" y="394463"/>
            <a:ext cx="1157959" cy="447815"/>
            <a:chOff x="12238417" y="1247431"/>
            <a:chExt cx="1388594" cy="615553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C9262C2A-747F-838A-952D-9926588DA3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2">
              <a:extLst>
                <a:ext uri="{FF2B5EF4-FFF2-40B4-BE49-F238E27FC236}">
                  <a16:creationId xmlns:a16="http://schemas.microsoft.com/office/drawing/2014/main" id="{349E9597-E4AB-F568-42C4-335832E4C0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3841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 10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092ABF49-426B-F8E0-D507-2462638216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0808"/>
            <a:ext cx="12192000" cy="5396204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A4CB2519-A507-D424-35CE-133C1EF79C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81" y="6143021"/>
            <a:ext cx="8562975" cy="40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4123"/>
      </p:ext>
    </p:extLst>
  </p:cSld>
  <p:clrMapOvr>
    <a:masterClrMapping/>
  </p:clrMapOvr>
</p:sld>
</file>

<file path=ppt/theme/theme1.xml><?xml version="1.0" encoding="utf-8"?>
<a:theme xmlns:a="http://schemas.openxmlformats.org/drawingml/2006/main" name="7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FE10B7-F1E1-4E63-8B7D-F85DCAA97D3A}">
  <ds:schemaRefs>
    <ds:schemaRef ds:uri="http://purl.org/dc/terms/"/>
    <ds:schemaRef ds:uri="http://purl.org/dc/dcmitype/"/>
    <ds:schemaRef ds:uri="http://www.w3.org/XML/1998/namespace"/>
    <ds:schemaRef ds:uri="http://schemas.microsoft.com/office/2006/documentManagement/types"/>
    <ds:schemaRef ds:uri="d1a0d083-c9ff-4026-878f-77db2d905cc4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d4535f0d-ccf8-4d74-882d-da0842fba921"/>
  </ds:schemaRefs>
</ds:datastoreItem>
</file>

<file path=customXml/itemProps2.xml><?xml version="1.0" encoding="utf-8"?>
<ds:datastoreItem xmlns:ds="http://schemas.openxmlformats.org/officeDocument/2006/customXml" ds:itemID="{3D2B6CB2-D3E5-4173-B7EC-FD1407F465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535f0d-ccf8-4d74-882d-da0842fba921"/>
    <ds:schemaRef ds:uri="d1a0d083-c9ff-4026-878f-77db2d905c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C11098-C106-4B78-825F-160A9C89DDA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5095</TotalTime>
  <Words>12559</Words>
  <Application>Microsoft Office PowerPoint</Application>
  <PresentationFormat>Widescreen</PresentationFormat>
  <Paragraphs>1858</Paragraphs>
  <Slides>32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7_Office Theme</vt:lpstr>
      <vt:lpstr>21_Office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sureporn wathin</dc:creator>
  <cp:lastModifiedBy>Kuapong Chompoo</cp:lastModifiedBy>
  <cp:revision>108</cp:revision>
  <cp:lastPrinted>2026-01-21T02:48:50Z</cp:lastPrinted>
  <dcterms:created xsi:type="dcterms:W3CDTF">2023-08-28T01:32:09Z</dcterms:created>
  <dcterms:modified xsi:type="dcterms:W3CDTF">2026-01-29T01:53:11Z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