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  <p:sldMasterId id="2147483710" r:id="rId5"/>
    <p:sldMasterId id="2147483722" r:id="rId6"/>
    <p:sldMasterId id="2147483751" r:id="rId7"/>
    <p:sldMasterId id="2147483763" r:id="rId8"/>
  </p:sldMasterIdLst>
  <p:notesMasterIdLst>
    <p:notesMasterId r:id="rId40"/>
  </p:notesMasterIdLst>
  <p:sldIdLst>
    <p:sldId id="17880" r:id="rId9"/>
    <p:sldId id="2147480137" r:id="rId10"/>
    <p:sldId id="2146848582" r:id="rId11"/>
    <p:sldId id="2146848583" r:id="rId12"/>
    <p:sldId id="2147480212" r:id="rId13"/>
    <p:sldId id="2147480213" r:id="rId14"/>
    <p:sldId id="2146848586" r:id="rId15"/>
    <p:sldId id="2146848587" r:id="rId16"/>
    <p:sldId id="2147480220" r:id="rId17"/>
    <p:sldId id="2146848610" r:id="rId18"/>
    <p:sldId id="2146848609" r:id="rId19"/>
    <p:sldId id="2146848614" r:id="rId20"/>
    <p:sldId id="2146848607" r:id="rId21"/>
    <p:sldId id="2146848630" r:id="rId22"/>
    <p:sldId id="2147480086" r:id="rId23"/>
    <p:sldId id="2147480087" r:id="rId24"/>
    <p:sldId id="2147480118" r:id="rId25"/>
    <p:sldId id="2147480115" r:id="rId26"/>
    <p:sldId id="258" r:id="rId27"/>
    <p:sldId id="281" r:id="rId28"/>
    <p:sldId id="282" r:id="rId29"/>
    <p:sldId id="2147480229" r:id="rId30"/>
    <p:sldId id="2147480230" r:id="rId31"/>
    <p:sldId id="2146847800" r:id="rId32"/>
    <p:sldId id="2147480117" r:id="rId33"/>
    <p:sldId id="2147480116" r:id="rId34"/>
    <p:sldId id="2146847802" r:id="rId35"/>
    <p:sldId id="2147480111" r:id="rId36"/>
    <p:sldId id="2147480112" r:id="rId37"/>
    <p:sldId id="2147480113" r:id="rId38"/>
    <p:sldId id="2147480114" r:id="rId39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1C6E7"/>
    <a:srgbClr val="70A8DA"/>
    <a:srgbClr val="D0DBF0"/>
    <a:srgbClr val="1F4D77"/>
    <a:srgbClr val="F19D69"/>
    <a:srgbClr val="FBDFCD"/>
    <a:srgbClr val="F7F7F7"/>
    <a:srgbClr val="F9CEAD"/>
    <a:srgbClr val="FBD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0270E6-0CD8-4B7A-8E0B-4A5D1EC3BDB7}" v="1" dt="2026-01-29T01:44:21.7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39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950" y="4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microsoft.com/office/2015/10/relationships/revisionInfo" Target="revisionInfo.xml"/><Relationship Id="rId20" Type="http://schemas.openxmlformats.org/officeDocument/2006/relationships/slide" Target="slides/slide12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apong Chompoo" userId="97982509-fa7b-4873-a1ed-b4fdfb55b876" providerId="ADAL" clId="{1B0270E6-0CD8-4B7A-8E0B-4A5D1EC3BDB7}"/>
    <pc:docChg chg="undo custSel addSld delSld modSld">
      <pc:chgData name="Kuapong Chompoo" userId="97982509-fa7b-4873-a1ed-b4fdfb55b876" providerId="ADAL" clId="{1B0270E6-0CD8-4B7A-8E0B-4A5D1EC3BDB7}" dt="2026-01-29T01:44:36.302" v="7" actId="20577"/>
      <pc:docMkLst>
        <pc:docMk/>
      </pc:docMkLst>
      <pc:sldChg chg="modSp add mod">
        <pc:chgData name="Kuapong Chompoo" userId="97982509-fa7b-4873-a1ed-b4fdfb55b876" providerId="ADAL" clId="{1B0270E6-0CD8-4B7A-8E0B-4A5D1EC3BDB7}" dt="2026-01-29T01:44:36.302" v="7" actId="20577"/>
        <pc:sldMkLst>
          <pc:docMk/>
          <pc:sldMk cId="925771529" sldId="17880"/>
        </pc:sldMkLst>
        <pc:spChg chg="mod">
          <ac:chgData name="Kuapong Chompoo" userId="97982509-fa7b-4873-a1ed-b4fdfb55b876" providerId="ADAL" clId="{1B0270E6-0CD8-4B7A-8E0B-4A5D1EC3BDB7}" dt="2026-01-29T01:44:36.302" v="7" actId="20577"/>
          <ac:spMkLst>
            <pc:docMk/>
            <pc:sldMk cId="925771529" sldId="17880"/>
            <ac:spMk id="63" creationId="{00000000-0000-0000-0000-000000000000}"/>
          </ac:spMkLst>
        </pc:spChg>
      </pc:sldChg>
      <pc:sldChg chg="modSp new del mod modClrScheme chgLayout">
        <pc:chgData name="Kuapong Chompoo" userId="97982509-fa7b-4873-a1ed-b4fdfb55b876" providerId="ADAL" clId="{1B0270E6-0CD8-4B7A-8E0B-4A5D1EC3BDB7}" dt="2026-01-29T01:44:25.170" v="3" actId="2696"/>
        <pc:sldMkLst>
          <pc:docMk/>
          <pc:sldMk cId="1279116215" sldId="2147480231"/>
        </pc:sldMkLst>
        <pc:spChg chg="mod ord">
          <ac:chgData name="Kuapong Chompoo" userId="97982509-fa7b-4873-a1ed-b4fdfb55b876" providerId="ADAL" clId="{1B0270E6-0CD8-4B7A-8E0B-4A5D1EC3BDB7}" dt="2026-01-29T01:44:14.441" v="1" actId="700"/>
          <ac:spMkLst>
            <pc:docMk/>
            <pc:sldMk cId="1279116215" sldId="2147480231"/>
            <ac:spMk id="2" creationId="{F449B370-A4B0-430A-9A6F-51A3791821D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24" cy="498156"/>
          </a:xfrm>
          <a:prstGeom prst="rect">
            <a:avLst/>
          </a:prstGeom>
        </p:spPr>
        <p:txBody>
          <a:bodyPr vert="horz" lIns="91376" tIns="45688" rIns="91376" bIns="4568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168" y="0"/>
            <a:ext cx="2945923" cy="498156"/>
          </a:xfrm>
          <a:prstGeom prst="rect">
            <a:avLst/>
          </a:prstGeom>
        </p:spPr>
        <p:txBody>
          <a:bodyPr vert="horz" lIns="91376" tIns="45688" rIns="91376" bIns="45688" rtlCol="0"/>
          <a:lstStyle>
            <a:lvl1pPr algn="r">
              <a:defRPr sz="1200"/>
            </a:lvl1pPr>
          </a:lstStyle>
          <a:p>
            <a:fld id="{081688C9-6A8B-4E53-A831-D41BFB5C6627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39838"/>
            <a:ext cx="5954713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76" tIns="45688" rIns="91376" bIns="4568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1" y="4778498"/>
            <a:ext cx="5438140" cy="3909099"/>
          </a:xfrm>
          <a:prstGeom prst="rect">
            <a:avLst/>
          </a:prstGeom>
        </p:spPr>
        <p:txBody>
          <a:bodyPr vert="horz" lIns="91376" tIns="45688" rIns="91376" bIns="4568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70"/>
            <a:ext cx="2945924" cy="498156"/>
          </a:xfrm>
          <a:prstGeom prst="rect">
            <a:avLst/>
          </a:prstGeom>
        </p:spPr>
        <p:txBody>
          <a:bodyPr vert="horz" lIns="91376" tIns="45688" rIns="91376" bIns="4568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168" y="9430070"/>
            <a:ext cx="2945923" cy="498156"/>
          </a:xfrm>
          <a:prstGeom prst="rect">
            <a:avLst/>
          </a:prstGeom>
        </p:spPr>
        <p:txBody>
          <a:bodyPr vert="horz" lIns="91376" tIns="45688" rIns="91376" bIns="45688" rtlCol="0" anchor="b"/>
          <a:lstStyle>
            <a:lvl1pPr algn="r">
              <a:defRPr sz="1200"/>
            </a:lvl1pPr>
          </a:lstStyle>
          <a:p>
            <a:fld id="{632DFBFD-078C-4611-A0AC-E6156C117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2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2DFBFD-078C-4611-A0AC-E6156C11734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196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316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316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1E9B3-96B4-46DE-8B70-173733337D7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531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08A3B-FCB9-B6F8-4782-8A3A36D50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B009E-BACF-5990-AED2-79685C5715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BCAE3E-DB46-AF3D-63DC-DB0839253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83957-6613-F6A3-5345-9CC527D545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491">
              <a:defRPr/>
            </a:pPr>
            <a:fld id="{FA23025C-F3B1-4EC1-B5B4-61AA9E52809A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4491">
                <a:defRPr/>
              </a:pPr>
              <a:t>13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211474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4D09C-B0EE-7F79-78C1-B329A9A20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61A5C4-8F03-9080-6662-9C257DAE4F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D74BF-1382-4EEF-FA7A-4DD1758014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DBFCE2-72F3-40F1-1FE7-05216F6BC9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C1E9B3-96B4-46DE-8B70-173733337D7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98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th-TH" sz="12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20</a:t>
            </a:fld>
            <a:endParaRPr lang="th-TH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6886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:notes"/>
          <p:cNvSpPr txBox="1">
            <a:spLocks noGrp="1"/>
          </p:cNvSpPr>
          <p:nvPr>
            <p:ph type="body" idx="1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spcFirstLastPara="1" wrap="square" lIns="91398" tIns="45686" rIns="91398" bIns="45686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537" name="Google Shape;5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2DFBFD-078C-4611-A0AC-E6156C11734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3131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812800" y="1622425"/>
            <a:ext cx="7794625" cy="4384675"/>
          </a:xfrm>
        </p:spPr>
        <p:txBody>
          <a:bodyPr/>
          <a:lstStyle/>
          <a:p>
            <a:endParaRPr lang="en-US"/>
          </a:p>
        </p:txBody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512706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812800" y="1622425"/>
            <a:ext cx="7794625" cy="4384675"/>
          </a:xfrm>
        </p:spPr>
        <p:txBody>
          <a:bodyPr/>
          <a:lstStyle/>
          <a:p>
            <a:endParaRPr lang="en-US"/>
          </a:p>
        </p:txBody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189380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1A5BF7-4EEC-4492-84C1-7EB317355F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35297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7896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796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386" y="5913344"/>
            <a:ext cx="5699083" cy="483819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7588" cy="41449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4943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1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5F4B50-E552-49EA-BDBF-6404FA9B1D46}" type="datetimeFigureOut">
              <a:rPr kumimoji="0" lang="th-TH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Cordia New" panose="020B0304020202020204" pitchFamily="34" charset="-34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29/01/69</a:t>
            </a:fld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439082-5BDF-4F10-B12F-D387EDA5504B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6900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4566C-16BA-56B7-7849-FC05957525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E4047-A5D1-86CD-0B87-02405D21B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2C337-639F-42C8-EC53-6C9647AB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B80A6-F1F5-E94C-3AC4-B04CC06E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B97E-9247-18AC-4ED7-C93C86EB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862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7807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2BB03-E9EC-A3DE-A503-16B3B653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A295F-D46B-9744-ECC3-3B81397C1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231B-0CD0-942B-614D-15454F6C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1B06-A4DC-7F07-40CA-4D548A2E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AF3AC-C957-93BC-0E02-8A32127C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782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DFEF-4B83-93C6-4319-38452CDB5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AE196-38C1-AD7E-8D51-DA0661FC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917F8-BE3C-DADA-0729-FC9059C5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7AACD-EBAE-9435-267B-3CAC49A8A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EE11B-FCDA-4CBE-F494-D7B464AA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B9EC1-61CD-C092-2D8D-3F3EF74D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006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9FE82-A8D9-ED50-06EE-D6B3809D0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18ED3-88E5-7860-B9D7-374142366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B44EA-3F23-FDED-53BB-190544E5E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1FA0B-391E-7B6F-751F-E7144BFC7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2B3AA-6B95-477E-F52A-45CBD39785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A7B3E7-22CF-C5EE-BB28-6E6C20CA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9682C2-21F6-BB19-E2F4-E387581B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18E803-25BC-8BE7-35E9-3A64E6EE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002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EB186-E26D-4B8A-8EAE-07776D730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9E9EB-5CE2-2BF4-A58F-C704F507F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92E02-7E41-DA24-39B8-1D26EED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33EF1-0583-5DA1-A793-452E7F72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32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BA953-9C10-B581-035D-9B8620F3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05EBC7-FB92-BEA8-AC88-8C932832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16C73-8EB5-5D86-578E-86CAB9F49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186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915C-4A6C-86DC-8D25-F019A47D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CD13-F1AA-3009-ED4D-6F1786160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047667-0CDB-C7AB-06CB-BFC47556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2FD0BF-060A-02C4-98A4-082BEB1F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3763-ADEB-874A-95EE-82506FD1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F9730-C08D-2943-9DF9-7BBA6864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812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2DF7-6F8F-1BC0-7D6C-A184442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3668FC-4C06-F1A9-3345-6A0DF1734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1892-2E4C-4BCE-5FA7-BFD74E681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B93A4-C3D2-9D05-AE40-C55C4404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83E6E-5DF1-8E88-F20F-C892FDAF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5B162-BD4A-4E84-24FB-EF572A52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989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724B-A07E-CE99-B42D-86F2C112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A26D4-CDE7-4D02-4BFC-4B9010C8E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A44C0-599F-E747-F368-0034C0199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C2312-D456-108C-87A8-37AF75F5F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D94B2-4B34-71B9-B668-ADEB14D9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10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60C47-12D1-8B73-A7CD-FBFA3B562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5BDBA-6C7D-7521-83BD-0B35451CA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47B27-EE4C-B942-883C-B911D2A5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C23A0-7DE2-111F-BE07-CB5EAF32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135BC-B53D-9E30-0CBD-10F336A7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525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569391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972475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651556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37713303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1914251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795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F31AFEE-78C1-544C-CC3E-8278EF92BE77}"/>
              </a:ext>
            </a:extLst>
          </p:cNvPr>
          <p:cNvSpPr/>
          <p:nvPr userDrawn="1"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5642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816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6908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8453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7279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8644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4284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8455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174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3391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preserve="1" userDrawn="1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/>
        </p:nvSpPr>
        <p:spPr>
          <a:xfrm flipH="1">
            <a:off x="1834067" y="4123300"/>
            <a:ext cx="8524000" cy="8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algn="ctr"/>
            <a:endParaRPr sz="8000">
              <a:solidFill>
                <a:srgbClr val="FFFFFF"/>
              </a:solidFill>
              <a:latin typeface="Squada One"/>
              <a:ea typeface="Squada One"/>
              <a:cs typeface="Squada One"/>
              <a:sym typeface="Squada One"/>
            </a:endParaRPr>
          </a:p>
        </p:txBody>
      </p:sp>
      <p:pic>
        <p:nvPicPr>
          <p:cNvPr id="12" name="Google Shape;12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" y="-533007"/>
            <a:ext cx="12192000" cy="582584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8;p1">
            <a:extLst>
              <a:ext uri="{FF2B5EF4-FFF2-40B4-BE49-F238E27FC236}">
                <a16:creationId xmlns:a16="http://schemas.microsoft.com/office/drawing/2014/main" id="{726A9AF6-D114-4DB0-B83D-40693E6BF13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007CFDB-DA0A-45AC-B351-F6AEC644F3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73" y="188965"/>
            <a:ext cx="744370" cy="626063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2533771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 userDrawn="1">
  <p:cSld name="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F6DA6F9-811F-48AF-8F6A-CD5E79C85645}"/>
              </a:ext>
            </a:extLst>
          </p:cNvPr>
          <p:cNvGrpSpPr/>
          <p:nvPr userDrawn="1"/>
        </p:nvGrpSpPr>
        <p:grpSpPr>
          <a:xfrm rot="10800000">
            <a:off x="7101854" y="-668908"/>
            <a:ext cx="5091855" cy="8195500"/>
            <a:chOff x="14" y="-668908"/>
            <a:chExt cx="5091855" cy="8195500"/>
          </a:xfrm>
        </p:grpSpPr>
        <p:pic>
          <p:nvPicPr>
            <p:cNvPr id="20" name="Google Shape;20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1569" y="-668908"/>
              <a:ext cx="5070300" cy="45749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Google Shape;21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rot="10800000" flipH="1">
              <a:off x="14" y="2951659"/>
              <a:ext cx="5070300" cy="457493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Google Shape;8;p1">
            <a:extLst>
              <a:ext uri="{FF2B5EF4-FFF2-40B4-BE49-F238E27FC236}">
                <a16:creationId xmlns:a16="http://schemas.microsoft.com/office/drawing/2014/main" id="{2C02920F-598E-4A3F-83F8-9CDB32BB94E5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FB31EE-4CF5-403F-91D0-CABD5DF9FE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73" y="188965"/>
            <a:ext cx="744370" cy="626063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1372310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Title and 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9668874" y="5317467"/>
            <a:ext cx="3067567" cy="276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4;p7">
            <a:extLst>
              <a:ext uri="{FF2B5EF4-FFF2-40B4-BE49-F238E27FC236}">
                <a16:creationId xmlns:a16="http://schemas.microsoft.com/office/drawing/2014/main" id="{F1922A3C-73BB-4D3E-985D-4DB5F8861456}"/>
              </a:ext>
            </a:extLst>
          </p:cNvPr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805069" y="-765314"/>
            <a:ext cx="3067567" cy="276786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8;p1">
            <a:extLst>
              <a:ext uri="{FF2B5EF4-FFF2-40B4-BE49-F238E27FC236}">
                <a16:creationId xmlns:a16="http://schemas.microsoft.com/office/drawing/2014/main" id="{D3D27FBF-D8DE-4A84-AF49-072854B5E37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7600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9668874" y="5317467"/>
            <a:ext cx="3067567" cy="276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4;p7">
            <a:extLst>
              <a:ext uri="{FF2B5EF4-FFF2-40B4-BE49-F238E27FC236}">
                <a16:creationId xmlns:a16="http://schemas.microsoft.com/office/drawing/2014/main" id="{F1922A3C-73BB-4D3E-985D-4DB5F8861456}"/>
              </a:ext>
            </a:extLst>
          </p:cNvPr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805069" y="-765314"/>
            <a:ext cx="3067567" cy="27678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899B220-C14C-405A-9126-468653641557}"/>
              </a:ext>
            </a:extLst>
          </p:cNvPr>
          <p:cNvSpPr/>
          <p:nvPr userDrawn="1"/>
        </p:nvSpPr>
        <p:spPr>
          <a:xfrm>
            <a:off x="302493" y="176982"/>
            <a:ext cx="11599343" cy="822960"/>
          </a:xfrm>
          <a:prstGeom prst="roundRect">
            <a:avLst>
              <a:gd name="adj" fmla="val 35833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b="1" spc="3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F364C2-1062-448D-8B5F-C508A19987A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653" y="298859"/>
            <a:ext cx="736734" cy="619641"/>
          </a:xfrm>
          <a:prstGeom prst="rect">
            <a:avLst/>
          </a:prstGeom>
          <a:effectLst>
            <a:softEdge rad="0"/>
          </a:effectLst>
        </p:spPr>
      </p:pic>
      <p:sp>
        <p:nvSpPr>
          <p:cNvPr id="11" name="Google Shape;8;p1">
            <a:extLst>
              <a:ext uri="{FF2B5EF4-FFF2-40B4-BE49-F238E27FC236}">
                <a16:creationId xmlns:a16="http://schemas.microsoft.com/office/drawing/2014/main" id="{D3D27FBF-D8DE-4A84-AF49-072854B5E37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0471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9668874" y="5317467"/>
            <a:ext cx="3067567" cy="276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44;p7">
            <a:extLst>
              <a:ext uri="{FF2B5EF4-FFF2-40B4-BE49-F238E27FC236}">
                <a16:creationId xmlns:a16="http://schemas.microsoft.com/office/drawing/2014/main" id="{F1922A3C-73BB-4D3E-985D-4DB5F8861456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 b="32491"/>
          <a:stretch/>
        </p:blipFill>
        <p:spPr>
          <a:xfrm>
            <a:off x="-805069" y="-757296"/>
            <a:ext cx="3067567" cy="186855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8;p1">
            <a:extLst>
              <a:ext uri="{FF2B5EF4-FFF2-40B4-BE49-F238E27FC236}">
                <a16:creationId xmlns:a16="http://schemas.microsoft.com/office/drawing/2014/main" id="{D3D27FBF-D8DE-4A84-AF49-072854B5E37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bg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 dirty="0">
              <a:solidFill>
                <a:srgbClr val="FFFFFF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389CF75-1C27-46A2-88FD-342755BDAD00}"/>
              </a:ext>
            </a:extLst>
          </p:cNvPr>
          <p:cNvSpPr/>
          <p:nvPr userDrawn="1"/>
        </p:nvSpPr>
        <p:spPr>
          <a:xfrm>
            <a:off x="302493" y="176982"/>
            <a:ext cx="11599343" cy="741518"/>
          </a:xfrm>
          <a:prstGeom prst="roundRect">
            <a:avLst>
              <a:gd name="adj" fmla="val 35833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th-TH" b="1" spc="3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F6FDB22-7CFC-4264-A982-72A1480A9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653" y="259103"/>
            <a:ext cx="736734" cy="619641"/>
          </a:xfrm>
          <a:prstGeom prst="rect">
            <a:avLst/>
          </a:prstGeom>
          <a:effectLst>
            <a:softEdge rad="0"/>
          </a:effectLst>
        </p:spPr>
      </p:pic>
      <p:sp>
        <p:nvSpPr>
          <p:cNvPr id="14" name="Rectangle: Rounded Corners 145">
            <a:extLst>
              <a:ext uri="{FF2B5EF4-FFF2-40B4-BE49-F238E27FC236}">
                <a16:creationId xmlns:a16="http://schemas.microsoft.com/office/drawing/2014/main" id="{EF8FE253-D99D-49ED-8B59-C95C69088545}"/>
              </a:ext>
            </a:extLst>
          </p:cNvPr>
          <p:cNvSpPr/>
          <p:nvPr userDrawn="1"/>
        </p:nvSpPr>
        <p:spPr>
          <a:xfrm>
            <a:off x="302493" y="1040377"/>
            <a:ext cx="11653285" cy="5641147"/>
          </a:xfrm>
          <a:prstGeom prst="roundRect">
            <a:avLst>
              <a:gd name="adj" fmla="val 5866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81697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3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8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0868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EA1F-4C4C-2D41-5B89-87E7CE49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C21AC-0A3D-CD17-D095-0A57DD3E0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3E17B-9349-DFF0-99C4-D8C4DB9C4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54DFE-0511-423C-B2BB-9FDFA5165DA1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E69A3-A954-9807-0D1B-86B1C0B89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658BD-A865-0A87-8458-8A51C0027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543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591840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33B4F-9454-4B70-83BD-5A0CC0199EC4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0"/>
            <a:ext cx="10878207" cy="3947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419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100000">
              <a:srgbClr val="848CCD"/>
            </a:gs>
            <a:gs pos="0">
              <a:schemeClr val="accent4">
                <a:lumMod val="20000"/>
                <a:lumOff val="80000"/>
              </a:schemeClr>
            </a:gs>
            <a:gs pos="100000">
              <a:srgbClr val="6699FF"/>
            </a:gs>
          </a:gsLst>
          <a:lin ang="5400012" scaled="0"/>
          <a:tileRect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09600" y="593367"/>
            <a:ext cx="10972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Squada One"/>
              <a:buNone/>
              <a:defRPr sz="30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09600" y="1536633"/>
            <a:ext cx="10972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Condensed Light"/>
              <a:buChar char="●"/>
              <a:defRPr sz="1800"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○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■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●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○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■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●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Condensed Light"/>
              <a:buChar char="○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Condensed Light"/>
              <a:buChar char="■"/>
              <a:defRPr>
                <a:solidFill>
                  <a:schemeClr val="lt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460400" y="6412357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100">
                <a:solidFill>
                  <a:schemeClr val="tx1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 dirty="0"/>
          </a:p>
        </p:txBody>
      </p:sp>
    </p:spTree>
    <p:extLst>
      <p:ext uri="{BB962C8B-B14F-4D97-AF65-F5344CB8AC3E}">
        <p14:creationId xmlns:p14="http://schemas.microsoft.com/office/powerpoint/2010/main" val="320922164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2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2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NS67_Book.pdf" TargetMode="External"/><Relationship Id="rId2" Type="http://schemas.openxmlformats.org/officeDocument/2006/relationships/hyperlink" Target="https://www.nesdc.go.th/article_attach/article_file_20230307173847.pdf" TargetMode="Externa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2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2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8.png"/><Relationship Id="rId5" Type="http://schemas.openxmlformats.org/officeDocument/2006/relationships/image" Target="../media/image20.png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2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2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สำนักงานการปฏิรูปที่ดินเพื่อเกษตรกรรม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A9249-C019-E8A6-2BFB-358BBD4AE26C}"/>
              </a:ext>
            </a:extLst>
          </p:cNvPr>
          <p:cNvSpPr txBox="1"/>
          <p:nvPr/>
        </p:nvSpPr>
        <p:spPr>
          <a:xfrm>
            <a:off x="3036770" y="3160171"/>
            <a:ext cx="61120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TH" dirty="0"/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384845"/>
              </p:ext>
            </p:extLst>
          </p:nvPr>
        </p:nvGraphicFramePr>
        <p:xfrm>
          <a:off x="497852" y="5661033"/>
          <a:ext cx="10025380" cy="907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4886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67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 </a:t>
                      </a:r>
                      <a:r>
                        <a:rPr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การประเมินสถานะของหน่วยงานในการเป็นระบบราชการ 4.0 (PMQA 4.0)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8163" marR="382270" indent="0" algn="l" defTabSz="809625">
                        <a:lnSpc>
                          <a:spcPts val="166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1431925" algn="l"/>
                        </a:tabLst>
                      </a:pPr>
                      <a:r>
                        <a:rPr sz="1400" b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ะ </a:t>
                      </a:r>
                      <a:r>
                        <a:rPr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90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8163" marR="382270" indent="0" algn="l" defTabSz="898525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sz="1400" b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538163" marR="382270" lvl="0" indent="0" algn="l" defTabSz="914400" eaLnBrk="1" fontAlgn="auto" latinLnBrk="0" hangingPunct="1">
                        <a:lnSpc>
                          <a:spcPts val="16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None/>
                        <a:tabLst>
                          <a:tab pos="246379" algn="l"/>
                        </a:tabLst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EIT Survey</a:t>
                      </a:r>
                      <a:endParaRPr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8163" marR="382270" indent="0" algn="l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063" algn="l"/>
                          <a:tab pos="2955925" algn="l"/>
                        </a:tabLst>
                      </a:pPr>
                      <a:r>
                        <a:rPr sz="1400" b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54424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95383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386479" y="1591808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484522" y="1514846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0715" y="5213500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98828" y="5135481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534" y="5144574"/>
            <a:ext cx="9502727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lvl="0">
              <a:spcBef>
                <a:spcPts val="95"/>
              </a:spcBef>
              <a:defRPr/>
            </a:pPr>
            <a:r>
              <a:rPr kumimoji="0" sz="2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396004" y="5296839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485666" y="5219877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405529" y="6455318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475828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430928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692604"/>
              </p:ext>
            </p:extLst>
          </p:nvPr>
        </p:nvGraphicFramePr>
        <p:xfrm>
          <a:off x="522480" y="2071713"/>
          <a:ext cx="9943210" cy="29290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61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1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5023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9402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marR="0" indent="-192405" defTabSz="914400" eaLnBrk="1" fontAlgn="auto" latinLnBrk="0" hangingPunct="1">
                        <a:lnSpc>
                          <a:spcPts val="15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310" algn="l"/>
                        </a:tabLst>
                        <a:defRPr/>
                      </a:pPr>
                      <a:r>
                        <a:rPr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marR="0" indent="-193040" defTabSz="914400" eaLnBrk="1" fontAlgn="auto" latinLnBrk="0" hangingPunct="1">
                        <a:lnSpc>
                          <a:spcPts val="15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marR="0" indent="-19304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marR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sz="1400" spc="-1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en-US" sz="1400" spc="-1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marR="0" lvl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Fine Tune)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321945" marR="0" lvl="0" indent="-19304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AutoNum type="arabicPeriod"/>
                        <a:tabLst>
                          <a:tab pos="321945" algn="l"/>
                        </a:tabLst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</a:t>
                      </a:r>
                      <a:endParaRPr lang="th-TH" sz="1400" b="1" spc="-5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4375" marR="412115" indent="0" algn="just">
                        <a:lnSpc>
                          <a:spcPct val="90100"/>
                        </a:lnSpc>
                        <a:tabLst>
                          <a:tab pos="990600" algn="l"/>
                        </a:tabLst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4375" marR="412115" indent="0" algn="just">
                        <a:lnSpc>
                          <a:spcPct val="90100"/>
                        </a:lnSpc>
                        <a:tabLst>
                          <a:tab pos="990600" algn="l"/>
                        </a:tabLst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714375" marR="412115" indent="0" algn="just">
                        <a:lnSpc>
                          <a:spcPct val="90100"/>
                        </a:lnSpc>
                        <a:tabLst>
                          <a:tab pos="990600" algn="l"/>
                        </a:tabLst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4375" marR="412115" indent="0" algn="just">
                        <a:lnSpc>
                          <a:spcPct val="90100"/>
                        </a:lnSpc>
                        <a:tabLst>
                          <a:tab pos="990600" algn="l"/>
                        </a:tabLst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4375" marR="412115" indent="0" algn="just">
                        <a:lnSpc>
                          <a:spcPct val="90100"/>
                        </a:lnSpc>
                        <a:tabLst>
                          <a:tab pos="990600" algn="l"/>
                        </a:tabLst>
                      </a:pP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714375" marR="412115" indent="0" algn="just" defTabSz="914400" eaLnBrk="1" fontAlgn="auto" latinLnBrk="0" hangingPunct="1">
                        <a:lnSpc>
                          <a:spcPct val="90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l"/>
                        </a:tabLst>
                        <a:defRPr/>
                      </a:pP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5</a:t>
                      </a: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5463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145"/>
                        </a:spcBef>
                      </a:pPr>
                      <a:r>
                        <a:rPr sz="1400" b="1" spc="-1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0675" algn="l"/>
                        </a:tabLst>
                      </a:pPr>
                      <a:r>
                        <a:rPr lang="th-TH"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  </a:t>
                      </a:r>
                      <a:r>
                        <a:rPr lang="th-TH" sz="1400" b="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จำนวนพื้นที่ที่ได้รับประโยชน์จากการพัฒนาแหล่งน้ำในเขตปฏิรูปที่ดินที่ได้รับการพัฒนา</a:t>
                      </a:r>
                      <a:endParaRPr lang="th-TH" sz="1400" b="1" spc="-1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marR="0" lvl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   จำนวนวันที่ปริมาณฝุ่นละอองขนาดไม่เกิน 2.5 ไมครอน (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PM2.5)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อยู่ในเกณฑ์มาตรฐาน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128905" marR="0" lvl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  ร้อยละของจำนวนจุดความร้อน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nl-NL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Hotspot)</a:t>
                      </a:r>
                      <a:r>
                        <a:rPr lang="nl-NL" sz="1400" spc="-3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ในพื้นที่เกษตรกรรมที่ลดลง</a:t>
                      </a:r>
                      <a:endParaRPr lang="th-TH" sz="1400" b="1" spc="-1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4375" marR="412115" indent="0" algn="just">
                        <a:lnSpc>
                          <a:spcPts val="151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4375" marR="412115" indent="0" algn="just">
                        <a:lnSpc>
                          <a:spcPts val="1510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5963" marR="412115" indent="-1588" algn="just">
                        <a:lnSpc>
                          <a:spcPts val="151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 5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737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ตัวชี้วัดตามภารกิจพื้นฐาน/งานตามหน้าที่ความรับผิดชอบหลัก</a:t>
                      </a:r>
                      <a:r>
                        <a:rPr sz="1400" b="1" spc="15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marR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6390" algn="l"/>
                          <a:tab pos="873760" algn="l"/>
                          <a:tab pos="2037080" algn="l"/>
                        </a:tabLst>
                        <a:defRPr/>
                      </a:pPr>
                      <a:r>
                        <a:rPr lang="th-TH" sz="140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 </a:t>
                      </a:r>
                      <a:r>
                        <a:rPr lang="th-TH" sz="1400" b="0" spc="-1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จำนวนผู้ที่ได้รับสิทธิเข้าทำประโยชน์ในที่ดินของ สำนักงานการปฏิรูปที่ดินเพื่อเกษตรกรรม</a:t>
                      </a:r>
                      <a:endParaRPr lang="th-TH" sz="1400" b="1" spc="-1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14375" indent="0">
                        <a:lnSpc>
                          <a:spcPts val="1595"/>
                        </a:lnSpc>
                      </a:pPr>
                      <a:r>
                        <a:rPr sz="14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object 23"/>
          <p:cNvSpPr/>
          <p:nvPr/>
        </p:nvSpPr>
        <p:spPr>
          <a:xfrm>
            <a:off x="667511" y="3705066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805628" y="426273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78577" y="207337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93437" y="230591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848047" y="227492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81167" y="229778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98009" y="275854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847792" y="272082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84851" y="270126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807152" y="324926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89118" y="318957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807152" y="399450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848047" y="397050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807152" y="373237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82056" y="327314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91913" y="350834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802327" y="349590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98009" y="253451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909895" y="251317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609600" y="4701627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808677" y="450504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845634" y="4148328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752542" y="465457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93437" y="302829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801438" y="299577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0" y="2539960"/>
            <a:ext cx="718185" cy="782320"/>
            <a:chOff x="0" y="2523744"/>
            <a:chExt cx="718185" cy="782320"/>
          </a:xfrm>
        </p:grpSpPr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2232" y="30815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3090672"/>
              <a:ext cx="431291" cy="198120"/>
            </a:xfrm>
            <a:prstGeom prst="rect">
              <a:avLst/>
            </a:prstGeom>
          </p:spPr>
        </p:pic>
      </p:grpSp>
      <p:grpSp>
        <p:nvGrpSpPr>
          <p:cNvPr id="71" name="object 71"/>
          <p:cNvGrpSpPr/>
          <p:nvPr/>
        </p:nvGrpSpPr>
        <p:grpSpPr>
          <a:xfrm>
            <a:off x="322085" y="4310789"/>
            <a:ext cx="338328" cy="394715"/>
            <a:chOff x="332231" y="3750564"/>
            <a:chExt cx="338328" cy="394715"/>
          </a:xfrm>
        </p:grpSpPr>
        <p:pic>
          <p:nvPicPr>
            <p:cNvPr id="73" name="object 7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5279" y="3750564"/>
              <a:ext cx="335280" cy="196595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2231" y="3948684"/>
              <a:ext cx="335280" cy="196595"/>
            </a:xfrm>
            <a:prstGeom prst="rect">
              <a:avLst/>
            </a:prstGeom>
          </p:spPr>
        </p:pic>
      </p:grpSp>
      <p:pic>
        <p:nvPicPr>
          <p:cNvPr id="75" name="object 7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6470" y="4397656"/>
            <a:ext cx="67818" cy="66293"/>
          </a:xfrm>
          <a:prstGeom prst="rect">
            <a:avLst/>
          </a:prstGeom>
        </p:spPr>
      </p:pic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417467" y="6433093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xfrm>
            <a:off x="11806338" y="6510208"/>
            <a:ext cx="235584" cy="248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78" name="object 14"/>
          <p:cNvSpPr txBox="1"/>
          <p:nvPr/>
        </p:nvSpPr>
        <p:spPr>
          <a:xfrm>
            <a:off x="409927" y="255397"/>
            <a:ext cx="10776408" cy="4206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lang="th-TH" sz="265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สำนักงานการปฏิรูปที่ดินเพื่อเกษตรกรรม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65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</a:t>
            </a:r>
            <a:r>
              <a:rPr kumimoji="0" sz="265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65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65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4" name="Flowchart: Terminator 81">
            <a:extLst>
              <a:ext uri="{FF2B5EF4-FFF2-40B4-BE49-F238E27FC236}">
                <a16:creationId xmlns:a16="http://schemas.microsoft.com/office/drawing/2014/main" id="{D25A5282-B7D1-A541-1A3B-63DF75EDCD71}"/>
              </a:ext>
            </a:extLst>
          </p:cNvPr>
          <p:cNvSpPr/>
          <p:nvPr/>
        </p:nvSpPr>
        <p:spPr>
          <a:xfrm>
            <a:off x="359181" y="3349039"/>
            <a:ext cx="265633" cy="104273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AngsanaUPC" panose="02020603050405020304" pitchFamily="18" charset="-34"/>
              </a:rPr>
              <a:t>JKPI 1</a:t>
            </a:r>
          </a:p>
        </p:txBody>
      </p:sp>
      <p:pic>
        <p:nvPicPr>
          <p:cNvPr id="66" name="object 6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2214" y="3415472"/>
            <a:ext cx="67818" cy="66293"/>
          </a:xfrm>
          <a:prstGeom prst="rect">
            <a:avLst/>
          </a:prstGeom>
        </p:spPr>
      </p:pic>
      <p:grpSp>
        <p:nvGrpSpPr>
          <p:cNvPr id="87" name="กลุ่ม 86">
            <a:extLst>
              <a:ext uri="{FF2B5EF4-FFF2-40B4-BE49-F238E27FC236}">
                <a16:creationId xmlns:a16="http://schemas.microsoft.com/office/drawing/2014/main" id="{57FB5344-D666-953E-F293-E04D4175802E}"/>
              </a:ext>
            </a:extLst>
          </p:cNvPr>
          <p:cNvGrpSpPr/>
          <p:nvPr/>
        </p:nvGrpSpPr>
        <p:grpSpPr>
          <a:xfrm>
            <a:off x="352087" y="3553380"/>
            <a:ext cx="280883" cy="130763"/>
            <a:chOff x="10944313" y="3648303"/>
            <a:chExt cx="339090" cy="157861"/>
          </a:xfrm>
        </p:grpSpPr>
        <p:grpSp>
          <p:nvGrpSpPr>
            <p:cNvPr id="83" name="object 48">
              <a:extLst>
                <a:ext uri="{FF2B5EF4-FFF2-40B4-BE49-F238E27FC236}">
                  <a16:creationId xmlns:a16="http://schemas.microsoft.com/office/drawing/2014/main" id="{E394DD15-27B4-96D9-EE19-7D4898A79FF3}"/>
                </a:ext>
              </a:extLst>
            </p:cNvPr>
            <p:cNvGrpSpPr/>
            <p:nvPr/>
          </p:nvGrpSpPr>
          <p:grpSpPr>
            <a:xfrm>
              <a:off x="10944313" y="3660749"/>
              <a:ext cx="339090" cy="145415"/>
              <a:chOff x="10731754" y="3293109"/>
              <a:chExt cx="339090" cy="145415"/>
            </a:xfrm>
          </p:grpSpPr>
          <p:sp>
            <p:nvSpPr>
              <p:cNvPr id="84" name="object 49">
                <a:extLst>
                  <a:ext uri="{FF2B5EF4-FFF2-40B4-BE49-F238E27FC236}">
                    <a16:creationId xmlns:a16="http://schemas.microsoft.com/office/drawing/2014/main" id="{499328F5-DF99-A31A-2952-68513B95E4F0}"/>
                  </a:ext>
                </a:extLst>
              </p:cNvPr>
              <p:cNvSpPr/>
              <p:nvPr/>
            </p:nvSpPr>
            <p:spPr>
              <a:xfrm>
                <a:off x="10738104" y="3299459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259842" y="0"/>
                    </a:moveTo>
                    <a:lnTo>
                      <a:pt x="66294" y="0"/>
                    </a:lnTo>
                    <a:lnTo>
                      <a:pt x="40505" y="5214"/>
                    </a:lnTo>
                    <a:lnTo>
                      <a:pt x="19430" y="19430"/>
                    </a:lnTo>
                    <a:lnTo>
                      <a:pt x="5214" y="40505"/>
                    </a:lnTo>
                    <a:lnTo>
                      <a:pt x="0" y="66293"/>
                    </a:lnTo>
                    <a:lnTo>
                      <a:pt x="5214" y="92082"/>
                    </a:lnTo>
                    <a:lnTo>
                      <a:pt x="19431" y="113157"/>
                    </a:lnTo>
                    <a:lnTo>
                      <a:pt x="40505" y="127373"/>
                    </a:lnTo>
                    <a:lnTo>
                      <a:pt x="66294" y="132587"/>
                    </a:lnTo>
                    <a:lnTo>
                      <a:pt x="259842" y="132587"/>
                    </a:lnTo>
                    <a:lnTo>
                      <a:pt x="285630" y="127373"/>
                    </a:lnTo>
                    <a:lnTo>
                      <a:pt x="306704" y="113157"/>
                    </a:lnTo>
                    <a:lnTo>
                      <a:pt x="320921" y="92082"/>
                    </a:lnTo>
                    <a:lnTo>
                      <a:pt x="326136" y="66293"/>
                    </a:lnTo>
                    <a:lnTo>
                      <a:pt x="320921" y="40505"/>
                    </a:lnTo>
                    <a:lnTo>
                      <a:pt x="306704" y="19430"/>
                    </a:lnTo>
                    <a:lnTo>
                      <a:pt x="285630" y="5214"/>
                    </a:lnTo>
                    <a:lnTo>
                      <a:pt x="259842" y="0"/>
                    </a:lnTo>
                    <a:close/>
                  </a:path>
                </a:pathLst>
              </a:custGeom>
              <a:solidFill>
                <a:srgbClr val="7C8587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5" name="object 50">
                <a:extLst>
                  <a:ext uri="{FF2B5EF4-FFF2-40B4-BE49-F238E27FC236}">
                    <a16:creationId xmlns:a16="http://schemas.microsoft.com/office/drawing/2014/main" id="{C255502B-CB7E-66E6-70B2-D21DA26A3229}"/>
                  </a:ext>
                </a:extLst>
              </p:cNvPr>
              <p:cNvSpPr/>
              <p:nvPr/>
            </p:nvSpPr>
            <p:spPr>
              <a:xfrm>
                <a:off x="10738104" y="3299459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0" y="66293"/>
                    </a:moveTo>
                    <a:lnTo>
                      <a:pt x="5214" y="40505"/>
                    </a:lnTo>
                    <a:lnTo>
                      <a:pt x="19430" y="19430"/>
                    </a:lnTo>
                    <a:lnTo>
                      <a:pt x="40505" y="5214"/>
                    </a:lnTo>
                    <a:lnTo>
                      <a:pt x="66294" y="0"/>
                    </a:lnTo>
                    <a:lnTo>
                      <a:pt x="259842" y="0"/>
                    </a:lnTo>
                    <a:lnTo>
                      <a:pt x="285630" y="5214"/>
                    </a:lnTo>
                    <a:lnTo>
                      <a:pt x="306704" y="19430"/>
                    </a:lnTo>
                    <a:lnTo>
                      <a:pt x="320921" y="40505"/>
                    </a:lnTo>
                    <a:lnTo>
                      <a:pt x="326136" y="66293"/>
                    </a:lnTo>
                    <a:lnTo>
                      <a:pt x="320921" y="92082"/>
                    </a:lnTo>
                    <a:lnTo>
                      <a:pt x="306705" y="113156"/>
                    </a:lnTo>
                    <a:lnTo>
                      <a:pt x="285630" y="127373"/>
                    </a:lnTo>
                    <a:lnTo>
                      <a:pt x="259842" y="132587"/>
                    </a:lnTo>
                    <a:lnTo>
                      <a:pt x="66294" y="132587"/>
                    </a:lnTo>
                    <a:lnTo>
                      <a:pt x="40505" y="127373"/>
                    </a:lnTo>
                    <a:lnTo>
                      <a:pt x="19431" y="113157"/>
                    </a:lnTo>
                    <a:lnTo>
                      <a:pt x="5214" y="92082"/>
                    </a:lnTo>
                    <a:lnTo>
                      <a:pt x="0" y="66293"/>
                    </a:lnTo>
                    <a:close/>
                  </a:path>
                </a:pathLst>
              </a:custGeom>
              <a:ln w="12699">
                <a:solidFill>
                  <a:srgbClr val="7C8587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86" name="object 51">
              <a:extLst>
                <a:ext uri="{FF2B5EF4-FFF2-40B4-BE49-F238E27FC236}">
                  <a16:creationId xmlns:a16="http://schemas.microsoft.com/office/drawing/2014/main" id="{CD43DBE2-0028-EDA1-4364-6EEDE54F39D8}"/>
                </a:ext>
              </a:extLst>
            </p:cNvPr>
            <p:cNvSpPr txBox="1"/>
            <p:nvPr/>
          </p:nvSpPr>
          <p:spPr>
            <a:xfrm>
              <a:off x="10954727" y="3648303"/>
              <a:ext cx="320675" cy="14795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700" b="0" i="0" u="none" strike="noStrike" kern="0" cap="none" spc="-1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IT๙"/>
                  <a:ea typeface="+mn-ea"/>
                  <a:cs typeface="TH SarabunIT๙"/>
                </a:rPr>
                <a:t>ภารกิจใหม่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grpSp>
        <p:nvGrpSpPr>
          <p:cNvPr id="88" name="กลุ่ม 87">
            <a:extLst>
              <a:ext uri="{FF2B5EF4-FFF2-40B4-BE49-F238E27FC236}">
                <a16:creationId xmlns:a16="http://schemas.microsoft.com/office/drawing/2014/main" id="{26F0992B-33F3-A505-8231-22D18EDDE3BD}"/>
              </a:ext>
            </a:extLst>
          </p:cNvPr>
          <p:cNvGrpSpPr/>
          <p:nvPr/>
        </p:nvGrpSpPr>
        <p:grpSpPr>
          <a:xfrm>
            <a:off x="352531" y="3770137"/>
            <a:ext cx="280883" cy="130763"/>
            <a:chOff x="10944313" y="3648303"/>
            <a:chExt cx="339090" cy="157861"/>
          </a:xfrm>
        </p:grpSpPr>
        <p:grpSp>
          <p:nvGrpSpPr>
            <p:cNvPr id="89" name="object 48">
              <a:extLst>
                <a:ext uri="{FF2B5EF4-FFF2-40B4-BE49-F238E27FC236}">
                  <a16:creationId xmlns:a16="http://schemas.microsoft.com/office/drawing/2014/main" id="{45CBFC81-0D15-F235-A403-C3100A5EB28C}"/>
                </a:ext>
              </a:extLst>
            </p:cNvPr>
            <p:cNvGrpSpPr/>
            <p:nvPr/>
          </p:nvGrpSpPr>
          <p:grpSpPr>
            <a:xfrm>
              <a:off x="10944313" y="3660749"/>
              <a:ext cx="339090" cy="145415"/>
              <a:chOff x="10731754" y="3293109"/>
              <a:chExt cx="339090" cy="145415"/>
            </a:xfrm>
          </p:grpSpPr>
          <p:sp>
            <p:nvSpPr>
              <p:cNvPr id="91" name="object 49">
                <a:extLst>
                  <a:ext uri="{FF2B5EF4-FFF2-40B4-BE49-F238E27FC236}">
                    <a16:creationId xmlns:a16="http://schemas.microsoft.com/office/drawing/2014/main" id="{C4A0B9A7-56CC-C3D8-A9EE-9390046274F9}"/>
                  </a:ext>
                </a:extLst>
              </p:cNvPr>
              <p:cNvSpPr/>
              <p:nvPr/>
            </p:nvSpPr>
            <p:spPr>
              <a:xfrm>
                <a:off x="10738104" y="3299459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259842" y="0"/>
                    </a:moveTo>
                    <a:lnTo>
                      <a:pt x="66294" y="0"/>
                    </a:lnTo>
                    <a:lnTo>
                      <a:pt x="40505" y="5214"/>
                    </a:lnTo>
                    <a:lnTo>
                      <a:pt x="19430" y="19430"/>
                    </a:lnTo>
                    <a:lnTo>
                      <a:pt x="5214" y="40505"/>
                    </a:lnTo>
                    <a:lnTo>
                      <a:pt x="0" y="66293"/>
                    </a:lnTo>
                    <a:lnTo>
                      <a:pt x="5214" y="92082"/>
                    </a:lnTo>
                    <a:lnTo>
                      <a:pt x="19431" y="113157"/>
                    </a:lnTo>
                    <a:lnTo>
                      <a:pt x="40505" y="127373"/>
                    </a:lnTo>
                    <a:lnTo>
                      <a:pt x="66294" y="132587"/>
                    </a:lnTo>
                    <a:lnTo>
                      <a:pt x="259842" y="132587"/>
                    </a:lnTo>
                    <a:lnTo>
                      <a:pt x="285630" y="127373"/>
                    </a:lnTo>
                    <a:lnTo>
                      <a:pt x="306704" y="113157"/>
                    </a:lnTo>
                    <a:lnTo>
                      <a:pt x="320921" y="92082"/>
                    </a:lnTo>
                    <a:lnTo>
                      <a:pt x="326136" y="66293"/>
                    </a:lnTo>
                    <a:lnTo>
                      <a:pt x="320921" y="40505"/>
                    </a:lnTo>
                    <a:lnTo>
                      <a:pt x="306704" y="19430"/>
                    </a:lnTo>
                    <a:lnTo>
                      <a:pt x="285630" y="5214"/>
                    </a:lnTo>
                    <a:lnTo>
                      <a:pt x="259842" y="0"/>
                    </a:lnTo>
                    <a:close/>
                  </a:path>
                </a:pathLst>
              </a:custGeom>
              <a:solidFill>
                <a:srgbClr val="7C8587"/>
              </a:solidFill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2" name="object 50">
                <a:extLst>
                  <a:ext uri="{FF2B5EF4-FFF2-40B4-BE49-F238E27FC236}">
                    <a16:creationId xmlns:a16="http://schemas.microsoft.com/office/drawing/2014/main" id="{03C80BE1-3871-0907-626B-609BF285C2DC}"/>
                  </a:ext>
                </a:extLst>
              </p:cNvPr>
              <p:cNvSpPr/>
              <p:nvPr/>
            </p:nvSpPr>
            <p:spPr>
              <a:xfrm>
                <a:off x="10738104" y="3299459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0" y="66293"/>
                    </a:moveTo>
                    <a:lnTo>
                      <a:pt x="5214" y="40505"/>
                    </a:lnTo>
                    <a:lnTo>
                      <a:pt x="19430" y="19430"/>
                    </a:lnTo>
                    <a:lnTo>
                      <a:pt x="40505" y="5214"/>
                    </a:lnTo>
                    <a:lnTo>
                      <a:pt x="66294" y="0"/>
                    </a:lnTo>
                    <a:lnTo>
                      <a:pt x="259842" y="0"/>
                    </a:lnTo>
                    <a:lnTo>
                      <a:pt x="285630" y="5214"/>
                    </a:lnTo>
                    <a:lnTo>
                      <a:pt x="306704" y="19430"/>
                    </a:lnTo>
                    <a:lnTo>
                      <a:pt x="320921" y="40505"/>
                    </a:lnTo>
                    <a:lnTo>
                      <a:pt x="326136" y="66293"/>
                    </a:lnTo>
                    <a:lnTo>
                      <a:pt x="320921" y="92082"/>
                    </a:lnTo>
                    <a:lnTo>
                      <a:pt x="306705" y="113156"/>
                    </a:lnTo>
                    <a:lnTo>
                      <a:pt x="285630" y="127373"/>
                    </a:lnTo>
                    <a:lnTo>
                      <a:pt x="259842" y="132587"/>
                    </a:lnTo>
                    <a:lnTo>
                      <a:pt x="66294" y="132587"/>
                    </a:lnTo>
                    <a:lnTo>
                      <a:pt x="40505" y="127373"/>
                    </a:lnTo>
                    <a:lnTo>
                      <a:pt x="19431" y="113157"/>
                    </a:lnTo>
                    <a:lnTo>
                      <a:pt x="5214" y="92082"/>
                    </a:lnTo>
                    <a:lnTo>
                      <a:pt x="0" y="66293"/>
                    </a:lnTo>
                    <a:close/>
                  </a:path>
                </a:pathLst>
              </a:custGeom>
              <a:ln w="12699">
                <a:solidFill>
                  <a:srgbClr val="7C8587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90" name="object 51">
              <a:extLst>
                <a:ext uri="{FF2B5EF4-FFF2-40B4-BE49-F238E27FC236}">
                  <a16:creationId xmlns:a16="http://schemas.microsoft.com/office/drawing/2014/main" id="{6F95267E-DA0C-61D3-95B4-9FC76A45C765}"/>
                </a:ext>
              </a:extLst>
            </p:cNvPr>
            <p:cNvSpPr txBox="1"/>
            <p:nvPr/>
          </p:nvSpPr>
          <p:spPr>
            <a:xfrm>
              <a:off x="10954727" y="3648303"/>
              <a:ext cx="320675" cy="147955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0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700" b="0" i="0" u="none" strike="noStrike" kern="0" cap="none" spc="-1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IT๙"/>
                  <a:ea typeface="+mn-ea"/>
                  <a:cs typeface="TH SarabunIT๙"/>
                </a:rPr>
                <a:t>ภารกิจใหม่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endParaRPr>
            </a:p>
          </p:txBody>
        </p:sp>
      </p:grpSp>
      <p:pic>
        <p:nvPicPr>
          <p:cNvPr id="93" name="object 75">
            <a:extLst>
              <a:ext uri="{FF2B5EF4-FFF2-40B4-BE49-F238E27FC236}">
                <a16:creationId xmlns:a16="http://schemas.microsoft.com/office/drawing/2014/main" id="{FB50614F-D241-67D8-235D-DB804BDB441A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46470" y="4621428"/>
            <a:ext cx="67818" cy="662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2681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/>
        </p:nvGraphicFramePr>
        <p:xfrm>
          <a:off x="125899" y="45427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/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id="{9989A2B2-2C2A-7AF2-E4D4-73FCF4D7B58B}"/>
              </a:ext>
            </a:extLst>
          </p:cNvPr>
          <p:cNvGrpSpPr/>
          <p:nvPr/>
        </p:nvGrpSpPr>
        <p:grpSpPr bwMode="ltGray">
          <a:xfrm>
            <a:off x="-548" y="-46910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98F84B84-958F-F865-9037-57A540E3971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40988587-9139-2155-D047-9E7AE1CDF6CF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4" y="4021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/>
        </p:nvGraphicFramePr>
        <p:xfrm>
          <a:off x="7583557" y="4512365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/>
        </p:nvGraphicFramePr>
        <p:xfrm>
          <a:off x="3756994" y="4532369"/>
          <a:ext cx="3588024" cy="1799342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384E30E9-AB95-009D-C39F-D62D9F208B74}"/>
              </a:ext>
            </a:extLst>
          </p:cNvPr>
          <p:cNvGrpSpPr>
            <a:grpSpLocks/>
          </p:cNvGrpSpPr>
          <p:nvPr/>
        </p:nvGrpSpPr>
        <p:grpSpPr bwMode="auto">
          <a:xfrm>
            <a:off x="6990693" y="290280"/>
            <a:ext cx="811325" cy="486601"/>
            <a:chOff x="7076055" y="1707729"/>
            <a:chExt cx="1164188" cy="628202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FFF7C56-B40B-B126-0582-07B90BE2AF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2">
              <a:extLst>
                <a:ext uri="{FF2B5EF4-FFF2-40B4-BE49-F238E27FC236}">
                  <a16:creationId xmlns:a16="http://schemas.microsoft.com/office/drawing/2014/main" id="{C19D4741-C180-2A4D-8F68-A0DAB40900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5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9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/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0" y="6229313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EFF0BEB4-9221-7864-A330-6D58C488DAD4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53791B77-B801-A945-03B2-854F8983CB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23246D1E-2195-AF82-B251-68BC341F04A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50" y="4332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/>
        </p:nvGraphicFramePr>
        <p:xfrm>
          <a:off x="130513" y="4229296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/>
        </p:nvGraphicFramePr>
        <p:xfrm>
          <a:off x="7583808" y="4254200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/>
        </p:nvGraphicFramePr>
        <p:xfrm>
          <a:off x="3851353" y="4238850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46CDC75F-A3D5-9661-BD6E-FB938F32B543}"/>
              </a:ext>
            </a:extLst>
          </p:cNvPr>
          <p:cNvGrpSpPr>
            <a:grpSpLocks/>
          </p:cNvGrpSpPr>
          <p:nvPr/>
        </p:nvGrpSpPr>
        <p:grpSpPr bwMode="auto">
          <a:xfrm>
            <a:off x="6499150" y="339111"/>
            <a:ext cx="811325" cy="486601"/>
            <a:chOff x="7076055" y="1707729"/>
            <a:chExt cx="1164188" cy="628202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C9FF3A5-1CF1-F1F9-BA3A-F7777E27A6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46B6E242-CF8E-66E9-B655-272D3F384B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5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12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577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11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3553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4392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19218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/>
        </p:nvGraphicFramePr>
        <p:xfrm>
          <a:off x="8817664" y="2578121"/>
          <a:ext cx="3318044" cy="13019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3780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7911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102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62365" y="23672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20175" y="4066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/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2" name="Group 12">
            <a:extLst>
              <a:ext uri="{FF2B5EF4-FFF2-40B4-BE49-F238E27FC236}">
                <a16:creationId xmlns:a16="http://schemas.microsoft.com/office/drawing/2014/main" id="{03BE5B44-F660-F3AF-B575-E205BCC3D70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id="{E164979D-E3CD-DF24-A465-04F17F73C77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id="{DB0B4726-F76A-1E7C-1C2C-D4F02C2CB626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27698" y="4141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/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/>
        </p:nvGraphicFramePr>
        <p:xfrm>
          <a:off x="7659819" y="4335327"/>
          <a:ext cx="4389782" cy="201852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/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4" name="กลุ่ม 4">
            <a:extLst>
              <a:ext uri="{FF2B5EF4-FFF2-40B4-BE49-F238E27FC236}">
                <a16:creationId xmlns:a16="http://schemas.microsoft.com/office/drawing/2014/main" id="{64E37607-FF58-6B5B-E71D-C3126C0DC266}"/>
              </a:ext>
            </a:extLst>
          </p:cNvPr>
          <p:cNvGrpSpPr>
            <a:grpSpLocks/>
          </p:cNvGrpSpPr>
          <p:nvPr/>
        </p:nvGrpSpPr>
        <p:grpSpPr bwMode="auto">
          <a:xfrm>
            <a:off x="7785861" y="1423681"/>
            <a:ext cx="811325" cy="486601"/>
            <a:chOff x="7076055" y="1707729"/>
            <a:chExt cx="1164188" cy="628202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F6F30F0-4E9A-B159-54B5-B804B88085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4AD6C878-C9EA-AA29-690D-C25CEAFB42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5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/>
        </p:nvGraphicFramePr>
        <p:xfrm>
          <a:off x="8800147" y="26990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2503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7463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475933"/>
            <a:ext cx="621559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en-US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46603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1540FD7C-761A-A999-3F44-FC32DE504F57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05AA2877-3043-E812-518F-C285F1D8442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2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8883804" y="492198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" name="กลุ่ม 4">
            <a:extLst>
              <a:ext uri="{FF2B5EF4-FFF2-40B4-BE49-F238E27FC236}">
                <a16:creationId xmlns:a16="http://schemas.microsoft.com/office/drawing/2014/main" id="{308F22C8-362A-EFF8-68BD-2DE4BB65B4BB}"/>
              </a:ext>
            </a:extLst>
          </p:cNvPr>
          <p:cNvGrpSpPr>
            <a:grpSpLocks/>
          </p:cNvGrpSpPr>
          <p:nvPr/>
        </p:nvGrpSpPr>
        <p:grpSpPr bwMode="auto">
          <a:xfrm>
            <a:off x="8318014" y="459407"/>
            <a:ext cx="811325" cy="486601"/>
            <a:chOff x="7076055" y="1707729"/>
            <a:chExt cx="1164188" cy="628202"/>
          </a:xfrm>
        </p:grpSpPr>
        <p:pic>
          <p:nvPicPr>
            <p:cNvPr id="2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5BD5D10-5878-6A28-5C9C-61CB0FA668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">
              <a:extLst>
                <a:ext uri="{FF2B5EF4-FFF2-40B4-BE49-F238E27FC236}">
                  <a16:creationId xmlns:a16="http://schemas.microsoft.com/office/drawing/2014/main" id="{7A82E5ED-FF5B-DFAC-3CDF-E462F6B14B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5" y="1739921"/>
              <a:ext cx="1164188" cy="596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26D9A-5971-2182-EADC-B238AEDAF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89CE29A-FD0F-A898-5203-A283F989ABDA}"/>
              </a:ext>
            </a:extLst>
          </p:cNvPr>
          <p:cNvSpPr/>
          <p:nvPr/>
        </p:nvSpPr>
        <p:spPr>
          <a:xfrm>
            <a:off x="0" y="544209"/>
            <a:ext cx="11680825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884A6A3-562B-C839-E75E-8DF7DB31F8B0}"/>
              </a:ext>
            </a:extLst>
          </p:cNvPr>
          <p:cNvSpPr/>
          <p:nvPr/>
        </p:nvSpPr>
        <p:spPr>
          <a:xfrm>
            <a:off x="0" y="5599031"/>
            <a:ext cx="4863609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ส่วนราชการที่รับผิดชอบ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55A5899-AA7B-2FCF-1938-3B4170206337}"/>
              </a:ext>
            </a:extLst>
          </p:cNvPr>
          <p:cNvSpPr/>
          <p:nvPr/>
        </p:nvSpPr>
        <p:spPr>
          <a:xfrm>
            <a:off x="0" y="6011749"/>
            <a:ext cx="2875945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6656862D-86F0-66D1-F48A-410DA6835144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C44455-4CF6-C59E-FD27-B2AC6AC0D99F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530EE0E-5ED9-52D2-1A5F-BADDAB9BDC42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9">
            <a:extLst>
              <a:ext uri="{FF2B5EF4-FFF2-40B4-BE49-F238E27FC236}">
                <a16:creationId xmlns:a16="http://schemas.microsoft.com/office/drawing/2014/main" id="{07F9A4D6-D65C-94BB-475F-C2CD66554673}"/>
              </a:ext>
            </a:extLst>
          </p:cNvPr>
          <p:cNvSpPr/>
          <p:nvPr/>
        </p:nvSpPr>
        <p:spPr>
          <a:xfrm>
            <a:off x="-27647" y="865813"/>
            <a:ext cx="12186720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182563" lvl="0" indent="-182563" algn="thaiDist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ตัวชี้วัดเดิม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ังหวัดที่ได้จัดทำร่างแผนที่ท้ายกฎหมายตามการปรับปรุงเส้นแนวเขตที่ดินของรัฐแบบบูรณาการมาตราส่วน 1 </a:t>
            </a:r>
            <a:r>
              <a:rPr lang="en-US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4000 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lang="en-US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One Map</a:t>
            </a:r>
            <a:r>
              <a:rPr lang="th-TH" sz="1600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</a:p>
          <a:p>
            <a:pPr marL="182563" lvl="0" indent="-182563" algn="thaiDist">
              <a:lnSpc>
                <a:spcPct val="8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600" b="1" kern="0" dirty="0"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ตัวชี้วัดที่ขอเปลี่ยนแปลง </a:t>
            </a:r>
            <a:r>
              <a:rPr lang="en-US" sz="1600" b="1" kern="0" dirty="0"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169863" indent="-169863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600" b="1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เหตุผลและความจำเป็นในการปรับเปลี่ยนตัวชี้วัด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ที่คณะรัฐมนตรีมีมติให้ความเห็นชอบผลการดำเนินการปรับปรุงเส้นแนวเขตที่ดินของรัฐแบบบูรณาการ มาตราส่วน 1 : 4000 (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Map)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เป็นกลุ่มจังหวัดแล้ว และ</a:t>
            </a:r>
            <a:b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ได้มอบหมายให้หน่วยงานที่มีที่ดินของรัฐในความรับผิดชอบ ดำเนินการปรับปรุงแก้ไขกฎหมาย (รวมถึงมติคณะรัฐมนตรี หนังสือสำคัญสำหรับที่หลวง หรืออื่นๆ) ให้สอดคล้องกับผลการปรับปรุงเส้นแนวเขตที่ดินของรัฐ 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ก่อนที่จะนำไปดำเนินการจัดทำร่างแผนที่แนบท้ายกฎหมายตามผลการดำเนินการ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ต่อไป </a:t>
            </a:r>
          </a:p>
          <a:p>
            <a:pPr marL="182563">
              <a:lnSpc>
                <a:spcPct val="90000"/>
              </a:lnSpc>
              <a:tabLst>
                <a:tab pos="536575" algn="l"/>
              </a:tabLst>
              <a:defRPr/>
            </a:pP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เนื่องจากผลการดำเนินการ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ดังกล่าว ยังไม่สอดคล้องกับข้อเท็จจริงเชิงพื้นที่ เกิดจากการนำแผนที่ภูมิประเทศ มาตราส่วน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: 50000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มาเป็นฐานข้อมูลของการดำเนินการ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มาตราส่วน 1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4000 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ำให้อาจพบเจอข้อผิดพลาดจากการถ่ายทอดแนวเขตที่ดินของรัฐในมาตราส่วนที่มีขนาดเล็กกว่าลงบนมาตราส่วนที่มีขนาดใหญ่กว่า เพื่อให้เกิดความแม่นยำ และมีประสิทธิภาพ ก่อนมีการนำเส้นแนวเขตที่ดินของรัฐ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ไปประกาศเป็นแผนที่แนบท้ายกฎหมาย จึงมีความจำเป็นต้องดำเนินการ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เพื่อตรวจสอบแนวเขต ขอบเขต และตำแหน่งต่างๆ ตามแผนที่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ให้มีความถูกต้องทางตำแหน่งหรือสอดคล้องกับสภาพภูมิประเทศและสภาพพื้นที่จริง เพื่อสร้างแผนที่แนวเขตที่ดินของรัฐให้เป็นเอกภาพ ถูกต้อง แม่นยำ ลดปัญหาการทับซ้อน และข้อพิพาทเรื่องที่ดิน</a:t>
            </a:r>
          </a:p>
          <a:p>
            <a:pPr marL="169863" lvl="0" indent="-169863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nl-NL" sz="1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การดำเนินการปรับแก้เส้นแนวเขตที่ดินของรัฐ (</a:t>
            </a:r>
            <a:r>
              <a:rPr lang="en-US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ครม. ให้ความเห็นชอบแล้ว เพื่อให้การปรับปรุงแผนที่แนวเขตที่ดินของรัฐฯ มีความถูกต้องและสอดคล้องกับสภาพภูมิประเทศและข้อเท็จจริงเชิงพื้นที่ 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โดยการจัดทำ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เป็นการแก้ไขปัญหาความคลาดเคลื่อนของเส้นแนวเขต จากการถ่ายทอดข้อมูลแผนที่ของหน่วยงานต่าง ๆ มาสู่มาตราส่วน 1 : 4000 ซึ่งเกิดจากปัจจัย เช่น 1) ความแตกต่างของมาตราส่วนและ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ระบบพิกัดที่ใช้ในแผนที่เดิมของแต่ละหน่วยงาน 2) เทคนิคการถ่ายทอดเส้นแนวเขตที่ทำให้เกิดการเหลื่อมล้ำหรือช่องว่างระหว่างหน่วยงาน 3) ความแตกต่างในการตีความข้อมูลภูมิประเทศและภาพถ่ายทางอากาศ 4) ความจำเป็นในการปรับให้สอดคล้องกับข้อมูลแผนที่ฐาน (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Base Map)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ที่เป็นภาพถ่ายทางอากาศความละเอียดสูง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 </a:t>
            </a:r>
            <a:r>
              <a:rPr lang="en-US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เพื่อให้แผนที่มีความถูกต้องทันสมัยบนมาตราส่วน 1 : 4000 และถูกนำไปใช้เป็นฐานข้อมูลกลางในการบริหารจัดการที่ดินของประเทศ โดยการปรับปรุงต้องอ้างอิงกับแผนที่ภาพถ่ายทางอากาศ</a:t>
            </a:r>
            <a:b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ออร์โธ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nl-NL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Orthophoto Map)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ที่มีความละเอียดถูกต้อง ตามโครงการจัดทำแผนที่ภาพถ่ายทางอากาศประเทศไทย มาตราส่วน 1 : 4000 ของกรมแผนที่</a:t>
            </a:r>
            <a:r>
              <a:rPr lang="th-TH" sz="1600" spc="-20" dirty="0">
                <a:solidFill>
                  <a:srgbClr val="19191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ทหาร รวมถึงภาพถ่ายทางอากาศอื่นที่ทางราชการมีไว้ใช้ในการปฏิบัติงาน </a:t>
            </a:r>
            <a:r>
              <a:rPr lang="th-TH" sz="16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ประกอบกับ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การสำรวจภาคสนาม และหลักการเขียนแผนที่ที่ถูกต้องตามหลักวิชาการ เพื่อให้เส้นขอบเขตสอดคล้องกับภูมิประเทศและการใช้ประโยชน์ที่ดินของประชาชน ในกรณีที่มีความคลาดเคลื่อนทางเทคนิคของเส้นแนวเขต (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เพื่อให้หน่วยงานเจ้าของที่ดินของรัฐ นำไปปรับปรุงแผนที่ท้ายกฎหมายของหน่วยงานต่อไป </a:t>
            </a:r>
          </a:p>
          <a:p>
            <a:pPr lvl="0">
              <a:lnSpc>
                <a:spcPct val="90000"/>
              </a:lnSpc>
              <a:tabLst>
                <a:tab pos="169863" algn="l"/>
                <a:tab pos="541338" algn="l"/>
              </a:tabLs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	ทั้งนี้ </a:t>
            </a:r>
            <a:r>
              <a:rPr lang="th-TH" sz="1600" b="1" u="sng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ยกเว้น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กรณีการปรับปรุงเส้นแนวเขตที่ดินของรัฐ </a:t>
            </a:r>
            <a:r>
              <a:rPr lang="nl-NL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ครม. มีมติเห็นชอบแล้ว เกิดผลกระทบต่อประชาชน (ผลกระทบปานกลาง) เกิดข้อร้องเรียน และมีประชาชนโต้แย้งสิทธิ์ หรือกรณีที่เกิดผลกระทบต่อชุมชน (ผลกระทบมาก) หรือได้รับผลกระทบเป็นชุมชนขนาดใหญ่ เกิดข้อร้องเรียน และมีประชาชนโต้แย้งสิทธิ์ ส่งผลกระทบเป็นวงกว้าง</a:t>
            </a: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D98103-6DF1-6331-0EF6-51D0C264B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6B4C2BCD-602D-0558-30E8-EF4DBCE5FC0C}"/>
              </a:ext>
            </a:extLst>
          </p:cNvPr>
          <p:cNvSpPr/>
          <p:nvPr/>
        </p:nvSpPr>
        <p:spPr bwMode="ltGray">
          <a:xfrm>
            <a:off x="-13647" y="-5071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66B45056-8355-32EE-7F9F-58B30ADC41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DB92CE-3F61-B9B6-0916-F4BDE6BBD3C9}"/>
              </a:ext>
            </a:extLst>
          </p:cNvPr>
          <p:cNvSpPr txBox="1"/>
          <p:nvPr/>
        </p:nvSpPr>
        <p:spPr>
          <a:xfrm>
            <a:off x="123081" y="-1331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B016A9F5-A449-6F00-4991-F7CCB9374580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10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C1A5331-D23D-61E4-4B29-7E7FAE7E5A69}"/>
              </a:ext>
            </a:extLst>
          </p:cNvPr>
          <p:cNvGrpSpPr/>
          <p:nvPr/>
        </p:nvGrpSpPr>
        <p:grpSpPr>
          <a:xfrm>
            <a:off x="8273344" y="532740"/>
            <a:ext cx="674904" cy="215791"/>
            <a:chOff x="8026112" y="6672843"/>
            <a:chExt cx="326234" cy="150007"/>
          </a:xfrm>
        </p:grpSpPr>
        <p:sp>
          <p:nvSpPr>
            <p:cNvPr id="16" name="Rectangle: Rounded Corners 109">
              <a:extLst>
                <a:ext uri="{FF2B5EF4-FFF2-40B4-BE49-F238E27FC236}">
                  <a16:creationId xmlns:a16="http://schemas.microsoft.com/office/drawing/2014/main" id="{EAD4E8D6-3E26-6EAF-1301-FCA04780CE31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TextBox 110">
              <a:extLst>
                <a:ext uri="{FF2B5EF4-FFF2-40B4-BE49-F238E27FC236}">
                  <a16:creationId xmlns:a16="http://schemas.microsoft.com/office/drawing/2014/main" id="{C47DADE3-FB3C-AE74-A345-892C6A388C2F}"/>
                </a:ext>
              </a:extLst>
            </p:cNvPr>
            <p:cNvSpPr txBox="1"/>
            <p:nvPr/>
          </p:nvSpPr>
          <p:spPr>
            <a:xfrm>
              <a:off x="8027229" y="6672843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D9696AD-DC23-120D-6C95-256C0422F292}"/>
              </a:ext>
            </a:extLst>
          </p:cNvPr>
          <p:cNvGrpSpPr/>
          <p:nvPr/>
        </p:nvGrpSpPr>
        <p:grpSpPr>
          <a:xfrm>
            <a:off x="8871299" y="548966"/>
            <a:ext cx="951225" cy="193991"/>
            <a:chOff x="1998515" y="2949278"/>
            <a:chExt cx="601134" cy="132958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E7707E08-4E95-66B8-1275-0727E2E54469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3CCA2C9-165F-31BC-268C-F7C05818B829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  <p:grpSp>
        <p:nvGrpSpPr>
          <p:cNvPr id="12" name="Group 24">
            <a:extLst>
              <a:ext uri="{FF2B5EF4-FFF2-40B4-BE49-F238E27FC236}">
                <a16:creationId xmlns:a16="http://schemas.microsoft.com/office/drawing/2014/main" id="{C793DB1D-EEFB-DFB6-0505-E5C0905E231F}"/>
              </a:ext>
            </a:extLst>
          </p:cNvPr>
          <p:cNvGrpSpPr/>
          <p:nvPr/>
        </p:nvGrpSpPr>
        <p:grpSpPr>
          <a:xfrm>
            <a:off x="7480099" y="181352"/>
            <a:ext cx="879672" cy="588816"/>
            <a:chOff x="12240605" y="1307654"/>
            <a:chExt cx="1107285" cy="678130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4BD7D0B0-EDEC-87B4-5518-922DE8AE28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2">
              <a:extLst>
                <a:ext uri="{FF2B5EF4-FFF2-40B4-BE49-F238E27FC236}">
                  <a16:creationId xmlns:a16="http://schemas.microsoft.com/office/drawing/2014/main" id="{B1C3AA0B-C74D-D7B5-7021-8338B82E09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74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680927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0863C-BF5F-028A-F460-2FEE8360C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1DA06DD-515D-044C-6130-EB2C579E246E}"/>
              </a:ext>
            </a:extLst>
          </p:cNvPr>
          <p:cNvSpPr/>
          <p:nvPr/>
        </p:nvSpPr>
        <p:spPr>
          <a:xfrm>
            <a:off x="0" y="448374"/>
            <a:ext cx="11680825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DF35C84C-1609-DA07-1AA1-EA068D4C0A03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5C79912-0CD9-DF39-5397-845B1F8769E1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49DA5D-C875-E1B7-9301-1E24B37B75FD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265DB213-EDDA-5E82-1325-1BD2E516B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06CF7A1E-F381-7030-F387-1103722FB220}"/>
              </a:ext>
            </a:extLst>
          </p:cNvPr>
          <p:cNvSpPr/>
          <p:nvPr/>
        </p:nvSpPr>
        <p:spPr bwMode="ltGray">
          <a:xfrm>
            <a:off x="-13647" y="9919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DB4E4FE3-EAFF-6DA4-54BF-5F2139C39D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AAAB0CA-003E-3212-3DBB-F2132C1E3287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D707B5DE-5A02-4CED-02A5-E719175B962D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11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Rectangle 29">
            <a:extLst>
              <a:ext uri="{FF2B5EF4-FFF2-40B4-BE49-F238E27FC236}">
                <a16:creationId xmlns:a16="http://schemas.microsoft.com/office/drawing/2014/main" id="{0E424C5D-69AC-A185-E9D3-4F2A8CF3B246}"/>
              </a:ext>
            </a:extLst>
          </p:cNvPr>
          <p:cNvSpPr/>
          <p:nvPr/>
        </p:nvSpPr>
        <p:spPr>
          <a:xfrm>
            <a:off x="0" y="4806328"/>
            <a:ext cx="11680825" cy="1756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 ครม. เมื่อวันที่ 8 กรกฎาคม 2568 มีมติเห็นชอบอนุมติงบประมาณรายจ่ายประจำปีงบประมาณ พ.ศ. 2568 เพิ่มเติม งบกลาง รายการเงิน</a:t>
            </a:r>
            <a:r>
              <a:rPr lang="th-TH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สำรองจ่ายเพื่อกรณีฉุกเฉินหรือจำเป็น ให้กับกองบัญชาการกองทัพไทย จำนวน 342</a:t>
            </a:r>
            <a:r>
              <a:rPr lang="en-US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,930,000 </a:t>
            </a:r>
            <a:r>
              <a:rPr lang="th-TH" sz="1400" spc="-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 เพื่อเป็นค่าใช้จ่ายสำหรับการบริหารจัดการที่ดินของประเทศ </a:t>
            </a:r>
            <a:r>
              <a:rPr lang="th-TH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และการปรับปรุงแผนที่แนวเขตที่ดินของรัฐฯ </a:t>
            </a:r>
            <a:r>
              <a:rPr lang="en-US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spc="-2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2 โครงการ ดังนี้ 1) โครงการจัดทำแผนที่ภาพถ่ายทางอากาศประเทศไทย มาตราส่วน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4000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 2) โครงการปรับปรุงแผนที่แนวเขตที่ดินของรัฐแบบบูรณาการ มาตราส่วน 1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4000 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 ครม. เมื่อวันที่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27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มีนาคม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2568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สคทช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ได้รับความเห็นชอบ (ร่าง) รายละเอียดงบประมาณรายจ่ายประจำปีงบประมาณ พ.ศ.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2569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เพื่อดำเนินโครงการปรับปรุงเส้นแนวเขตที่ดินของรัฐ ตามผลการดำเนินการ 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ที่คณะรัฐมนตรีให้ความเห็นชอบ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ในวงเงินงบประมาณ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34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000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</a:p>
          <a:p>
            <a:pPr marL="169863" marR="0" lvl="0" indent="-169863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พิจารณาจากจำนวนจังหวัดที่ได้รับการปรับแก้เส้นแนวเขตที่ดินของรัฐ ให้สอดคล้องกับข้อเท็จจริงเชิงพื้นที่ (</a:t>
            </a: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Fine Tune)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แล้วเสร็จ และ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เสนอให้คณะอนุกรรมการ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Map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พิจารณา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69863" marR="0" lvl="0" indent="-169863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เป็นตัวชี้วัดร่วมระหว่าง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ได้แก่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สคทช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กรมธนารักษ์ กรมที่ดิน กรมป่าไม้ กรมอุทยานแห่งชาติ </a:t>
            </a:r>
            <a:r>
              <a:rPr kumimoji="0" lang="th-TH" sz="1400" b="0" i="0" u="none" strike="noStrike" kern="1200" cap="none" spc="-5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สัตว์ป่าและพันธุ์พืช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กรมทรัพยากรทางทะเลและชายฝั่ง สำนักงานการปฏิรูปที่ดินเพื่อเกษตรกรรม กรมพัฒนาที่ดิน กรมส่งเสริมสหกรณ์ กรมพัฒนาสังคมและสวัสดิการ</a:t>
            </a:r>
          </a:p>
        </p:txBody>
      </p:sp>
      <p:sp>
        <p:nvSpPr>
          <p:cNvPr id="6" name="Rectangle 29">
            <a:extLst>
              <a:ext uri="{FF2B5EF4-FFF2-40B4-BE49-F238E27FC236}">
                <a16:creationId xmlns:a16="http://schemas.microsoft.com/office/drawing/2014/main" id="{442C585F-1BD7-117B-E56C-CFC684146852}"/>
              </a:ext>
            </a:extLst>
          </p:cNvPr>
          <p:cNvSpPr/>
          <p:nvPr/>
        </p:nvSpPr>
        <p:spPr>
          <a:xfrm>
            <a:off x="-13647" y="635136"/>
            <a:ext cx="12061620" cy="4855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9863" indent="-169863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tabLst>
                <a:tab pos="169863" algn="l"/>
              </a:tabLs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ในคราวประชุมคณะทำงานที่ปรึกษาด้านการปรับปรุงแผนที่แนวเขตที่ดินของรัฐแบบบูรณาการ มาตราส่วน 1 : 4000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CEO One Map)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ครั้งที่ 2/2568 เมื่อวันจันทร์ที่ 18 สิงหาคม 2568 ได้มีมติเห็นชอบแผนการดำเนินงานปรับปรุงเส้นแนวเขตที่ดินของรัฐ ตามผลการดำเนินการ 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ครม. ให้ความเห็นชอบ (</a:t>
            </a:r>
            <a:r>
              <a:rPr lang="nl-NL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Tune)</a:t>
            </a:r>
          </a:p>
        </p:txBody>
      </p:sp>
      <p:grpSp>
        <p:nvGrpSpPr>
          <p:cNvPr id="4" name="Group 24">
            <a:extLst>
              <a:ext uri="{FF2B5EF4-FFF2-40B4-BE49-F238E27FC236}">
                <a16:creationId xmlns:a16="http://schemas.microsoft.com/office/drawing/2014/main" id="{0DE46341-1776-19C7-4C38-004312E7F3F0}"/>
              </a:ext>
            </a:extLst>
          </p:cNvPr>
          <p:cNvGrpSpPr/>
          <p:nvPr/>
        </p:nvGrpSpPr>
        <p:grpSpPr>
          <a:xfrm>
            <a:off x="414598" y="1080714"/>
            <a:ext cx="4528903" cy="318172"/>
            <a:chOff x="-629414" y="-95556"/>
            <a:chExt cx="8934027" cy="1719957"/>
          </a:xfrm>
        </p:grpSpPr>
        <p:grpSp>
          <p:nvGrpSpPr>
            <p:cNvPr id="16" name="Group 38">
              <a:extLst>
                <a:ext uri="{FF2B5EF4-FFF2-40B4-BE49-F238E27FC236}">
                  <a16:creationId xmlns:a16="http://schemas.microsoft.com/office/drawing/2014/main" id="{FB222AE3-D6F8-55BD-A7E3-CD7BB3B6D252}"/>
                </a:ext>
              </a:extLst>
            </p:cNvPr>
            <p:cNvGrpSpPr/>
            <p:nvPr/>
          </p:nvGrpSpPr>
          <p:grpSpPr>
            <a:xfrm>
              <a:off x="-330352" y="53354"/>
              <a:ext cx="8634965" cy="1074988"/>
              <a:chOff x="3694" y="-38588"/>
              <a:chExt cx="2770417" cy="286062"/>
            </a:xfrm>
          </p:grpSpPr>
          <p:sp>
            <p:nvSpPr>
              <p:cNvPr id="32" name="Freeform 3">
                <a:extLst>
                  <a:ext uri="{FF2B5EF4-FFF2-40B4-BE49-F238E27FC236}">
                    <a16:creationId xmlns:a16="http://schemas.microsoft.com/office/drawing/2014/main" id="{D40969BA-713B-BF66-2F58-755F393F535E}"/>
                  </a:ext>
                </a:extLst>
              </p:cNvPr>
              <p:cNvSpPr/>
              <p:nvPr/>
            </p:nvSpPr>
            <p:spPr>
              <a:xfrm>
                <a:off x="3694" y="-38588"/>
                <a:ext cx="2770417" cy="247474"/>
              </a:xfrm>
              <a:custGeom>
                <a:avLst/>
                <a:gdLst/>
                <a:ahLst/>
                <a:cxnLst/>
                <a:rect l="l" t="t" r="r" b="b"/>
                <a:pathLst>
                  <a:path w="2744002" h="247474">
                    <a:moveTo>
                      <a:pt x="203200" y="0"/>
                    </a:moveTo>
                    <a:lnTo>
                      <a:pt x="2744002" y="0"/>
                    </a:lnTo>
                    <a:lnTo>
                      <a:pt x="2540802" y="247474"/>
                    </a:lnTo>
                    <a:lnTo>
                      <a:pt x="0" y="247474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969393"/>
              </a:solidFill>
            </p:spPr>
            <p:txBody>
              <a:bodyPr/>
              <a:lstStyle/>
              <a:p>
                <a:pPr defTabSz="914445"/>
                <a:endParaRPr lang="th-TH"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36" name="TextBox 4">
                <a:extLst>
                  <a:ext uri="{FF2B5EF4-FFF2-40B4-BE49-F238E27FC236}">
                    <a16:creationId xmlns:a16="http://schemas.microsoft.com/office/drawing/2014/main" id="{43DA792B-6B5C-FD35-35E5-F1F727185A31}"/>
                  </a:ext>
                </a:extLst>
              </p:cNvPr>
              <p:cNvSpPr txBox="1"/>
              <p:nvPr/>
            </p:nvSpPr>
            <p:spPr>
              <a:xfrm>
                <a:off x="101600" y="-38100"/>
                <a:ext cx="2540802" cy="285574"/>
              </a:xfrm>
              <a:prstGeom prst="rect">
                <a:avLst/>
              </a:prstGeom>
            </p:spPr>
            <p:txBody>
              <a:bodyPr lIns="56315" tIns="56315" rIns="56315" bIns="56315" rtlCol="0" anchor="ctr"/>
              <a:lstStyle/>
              <a:p>
                <a:pPr algn="ctr" defTabSz="914445">
                  <a:lnSpc>
                    <a:spcPts val="2660"/>
                  </a:lnSpc>
                </a:pPr>
                <a:endParaRPr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grpSp>
          <p:nvGrpSpPr>
            <p:cNvPr id="20" name="Group 27">
              <a:extLst>
                <a:ext uri="{FF2B5EF4-FFF2-40B4-BE49-F238E27FC236}">
                  <a16:creationId xmlns:a16="http://schemas.microsoft.com/office/drawing/2014/main" id="{6B2804EC-6780-9847-FCC7-79005B833EDB}"/>
                </a:ext>
              </a:extLst>
            </p:cNvPr>
            <p:cNvGrpSpPr/>
            <p:nvPr/>
          </p:nvGrpSpPr>
          <p:grpSpPr>
            <a:xfrm>
              <a:off x="-629414" y="-95556"/>
              <a:ext cx="8827843" cy="1063635"/>
              <a:chOff x="3694" y="-38100"/>
              <a:chExt cx="2832300" cy="303200"/>
            </a:xfrm>
          </p:grpSpPr>
          <p:sp>
            <p:nvSpPr>
              <p:cNvPr id="30" name="Freeform 6">
                <a:extLst>
                  <a:ext uri="{FF2B5EF4-FFF2-40B4-BE49-F238E27FC236}">
                    <a16:creationId xmlns:a16="http://schemas.microsoft.com/office/drawing/2014/main" id="{8589BDAA-64B2-425B-38B1-71EBD596B376}"/>
                  </a:ext>
                </a:extLst>
              </p:cNvPr>
              <p:cNvSpPr/>
              <p:nvPr/>
            </p:nvSpPr>
            <p:spPr>
              <a:xfrm>
                <a:off x="3694" y="-31466"/>
                <a:ext cx="2832300" cy="265100"/>
              </a:xfrm>
              <a:custGeom>
                <a:avLst/>
                <a:gdLst/>
                <a:ahLst/>
                <a:cxnLst/>
                <a:rect l="l" t="t" r="r" b="b"/>
                <a:pathLst>
                  <a:path w="2832300" h="265100">
                    <a:moveTo>
                      <a:pt x="203200" y="0"/>
                    </a:moveTo>
                    <a:lnTo>
                      <a:pt x="2832300" y="0"/>
                    </a:lnTo>
                    <a:lnTo>
                      <a:pt x="2629100" y="265100"/>
                    </a:lnTo>
                    <a:lnTo>
                      <a:pt x="0" y="2651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009999"/>
              </a:solidFill>
            </p:spPr>
            <p:txBody>
              <a:bodyPr/>
              <a:lstStyle/>
              <a:p>
                <a:pPr defTabSz="914445"/>
                <a:endParaRPr lang="th-TH" sz="900" dirty="0">
                  <a:solidFill>
                    <a:schemeClr val="tx2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  <p:sp>
            <p:nvSpPr>
              <p:cNvPr id="31" name="TextBox 7">
                <a:extLst>
                  <a:ext uri="{FF2B5EF4-FFF2-40B4-BE49-F238E27FC236}">
                    <a16:creationId xmlns:a16="http://schemas.microsoft.com/office/drawing/2014/main" id="{1C3C977D-5535-F3E0-5A6D-7B7894560381}"/>
                  </a:ext>
                </a:extLst>
              </p:cNvPr>
              <p:cNvSpPr txBox="1"/>
              <p:nvPr/>
            </p:nvSpPr>
            <p:spPr>
              <a:xfrm>
                <a:off x="101600" y="-38100"/>
                <a:ext cx="2629100" cy="303200"/>
              </a:xfrm>
              <a:prstGeom prst="rect">
                <a:avLst/>
              </a:prstGeom>
            </p:spPr>
            <p:txBody>
              <a:bodyPr lIns="56315" tIns="56315" rIns="56315" bIns="56315" rtlCol="0" anchor="ctr"/>
              <a:lstStyle/>
              <a:p>
                <a:pPr algn="ctr" defTabSz="914445">
                  <a:lnSpc>
                    <a:spcPts val="2660"/>
                  </a:lnSpc>
                </a:pPr>
                <a:endParaRPr sz="900">
                  <a:solidFill>
                    <a:prstClr val="black"/>
                  </a:solidFill>
                  <a:latin typeface="TH SarabunIT๙" panose="020B0500040200020003" pitchFamily="34" charset="-34"/>
                  <a:cs typeface="TH SarabunIT๙" panose="020B0500040200020003" pitchFamily="34" charset="-34"/>
                </a:endParaRPr>
              </a:p>
            </p:txBody>
          </p:sp>
        </p:grpSp>
        <p:sp>
          <p:nvSpPr>
            <p:cNvPr id="27" name="TextBox 48">
              <a:extLst>
                <a:ext uri="{FF2B5EF4-FFF2-40B4-BE49-F238E27FC236}">
                  <a16:creationId xmlns:a16="http://schemas.microsoft.com/office/drawing/2014/main" id="{C86B2F5D-53A0-7CA3-F827-EE26D2B85305}"/>
                </a:ext>
              </a:extLst>
            </p:cNvPr>
            <p:cNvSpPr txBox="1"/>
            <p:nvPr/>
          </p:nvSpPr>
          <p:spPr>
            <a:xfrm>
              <a:off x="323515" y="208002"/>
              <a:ext cx="7327236" cy="141639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defTabSz="914445">
                <a:lnSpc>
                  <a:spcPts val="5105"/>
                </a:lnSpc>
              </a:pPr>
              <a:endParaRPr lang="th-TH" sz="2000" b="1" spc="266" dirty="0">
                <a:solidFill>
                  <a:schemeClr val="tx2"/>
                </a:solidFill>
                <a:latin typeface="TH SarabunIT๙" panose="020B0500040200020003" pitchFamily="34" charset="-34"/>
                <a:ea typeface="Inter Bold"/>
                <a:cs typeface="TH SarabunIT๙" panose="020B0500040200020003" pitchFamily="34" charset="-34"/>
                <a:sym typeface="Inter Bold"/>
              </a:endParaRPr>
            </a:p>
          </p:txBody>
        </p:sp>
      </p:grpSp>
      <p:sp>
        <p:nvSpPr>
          <p:cNvPr id="37" name="TextBox 48">
            <a:extLst>
              <a:ext uri="{FF2B5EF4-FFF2-40B4-BE49-F238E27FC236}">
                <a16:creationId xmlns:a16="http://schemas.microsoft.com/office/drawing/2014/main" id="{2B30FD30-DC96-E008-89FE-3D61D934D2A1}"/>
              </a:ext>
            </a:extLst>
          </p:cNvPr>
          <p:cNvSpPr txBox="1"/>
          <p:nvPr/>
        </p:nvSpPr>
        <p:spPr>
          <a:xfrm>
            <a:off x="-362583" y="1066219"/>
            <a:ext cx="5985960" cy="2462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แผนการดำเนินงาน 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CEO One Map </a:t>
            </a:r>
            <a:r>
              <a:rPr lang="th-TH" sz="1600" b="1" dirty="0">
                <a:solidFill>
                  <a:schemeClr val="bg1">
                    <a:lumMod val="9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pic>
        <p:nvPicPr>
          <p:cNvPr id="39" name="รูปภาพ 38" descr="รูปภาพประกอบด้วย ข้อความ, ภาพหน้าจอ, แผนภาพ, ไลน์">
            <a:extLst>
              <a:ext uri="{FF2B5EF4-FFF2-40B4-BE49-F238E27FC236}">
                <a16:creationId xmlns:a16="http://schemas.microsoft.com/office/drawing/2014/main" id="{75C44F76-573C-25C6-8087-6715148824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54" y="1316202"/>
            <a:ext cx="10409817" cy="3502087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FCAE03FD-9DF9-6C39-6661-18C35D38C66D}"/>
              </a:ext>
            </a:extLst>
          </p:cNvPr>
          <p:cNvGrpSpPr/>
          <p:nvPr/>
        </p:nvGrpSpPr>
        <p:grpSpPr>
          <a:xfrm>
            <a:off x="9662985" y="442750"/>
            <a:ext cx="674904" cy="194523"/>
            <a:chOff x="8026112" y="6687627"/>
            <a:chExt cx="326234" cy="135223"/>
          </a:xfrm>
        </p:grpSpPr>
        <p:sp>
          <p:nvSpPr>
            <p:cNvPr id="29" name="Rectangle: Rounded Corners 109">
              <a:extLst>
                <a:ext uri="{FF2B5EF4-FFF2-40B4-BE49-F238E27FC236}">
                  <a16:creationId xmlns:a16="http://schemas.microsoft.com/office/drawing/2014/main" id="{C44F7202-37FC-442A-907B-34ABBE00242B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3" name="TextBox 110">
              <a:extLst>
                <a:ext uri="{FF2B5EF4-FFF2-40B4-BE49-F238E27FC236}">
                  <a16:creationId xmlns:a16="http://schemas.microsoft.com/office/drawing/2014/main" id="{EC55889F-4C83-F590-FBD2-2E19E87249A6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8357185F-C422-30F7-C3EE-BCD4E63030FC}"/>
              </a:ext>
            </a:extLst>
          </p:cNvPr>
          <p:cNvGrpSpPr/>
          <p:nvPr/>
        </p:nvGrpSpPr>
        <p:grpSpPr>
          <a:xfrm>
            <a:off x="10260940" y="437740"/>
            <a:ext cx="951225" cy="193991"/>
            <a:chOff x="1998515" y="2949278"/>
            <a:chExt cx="601134" cy="132958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ECC05DC4-3F8E-2F37-BCAB-9D58B3E6DE72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E0843C0-E843-B80A-E1F3-313CA3AB4B92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5867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EDB94-63CD-7C78-D907-0EA5946E3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สี่เหลี่ยมผืนผ้า 214">
            <a:extLst>
              <a:ext uri="{FF2B5EF4-FFF2-40B4-BE49-F238E27FC236}">
                <a16:creationId xmlns:a16="http://schemas.microsoft.com/office/drawing/2014/main" id="{0BA57A80-6FE1-4D4E-C0E7-AC028D5B7808}"/>
              </a:ext>
            </a:extLst>
          </p:cNvPr>
          <p:cNvSpPr/>
          <p:nvPr/>
        </p:nvSpPr>
        <p:spPr>
          <a:xfrm>
            <a:off x="4499610" y="691604"/>
            <a:ext cx="3418845" cy="5733351"/>
          </a:xfrm>
          <a:prstGeom prst="rect">
            <a:avLst/>
          </a:prstGeom>
          <a:noFill/>
          <a:ln w="19050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CE115A-DA09-78CC-F97B-060CE5B1803F}"/>
              </a:ext>
            </a:extLst>
          </p:cNvPr>
          <p:cNvSpPr/>
          <p:nvPr/>
        </p:nvSpPr>
        <p:spPr>
          <a:xfrm>
            <a:off x="0" y="6455252"/>
            <a:ext cx="10199639" cy="44781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*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2566 -2580)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95855DE-3268-EA31-47A4-F8580E8A69C2}"/>
              </a:ext>
            </a:extLst>
          </p:cNvPr>
          <p:cNvSpPr/>
          <p:nvPr/>
        </p:nvSpPr>
        <p:spPr>
          <a:xfrm>
            <a:off x="0" y="441989"/>
            <a:ext cx="11680825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kumimoji="0" lang="th-TH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2" name="Rectangle 7">
            <a:extLst>
              <a:ext uri="{FF2B5EF4-FFF2-40B4-BE49-F238E27FC236}">
                <a16:creationId xmlns:a16="http://schemas.microsoft.com/office/drawing/2014/main" id="{D6E6A206-17A2-D811-E6F7-6D815124C6B3}"/>
              </a:ext>
            </a:extLst>
          </p:cNvPr>
          <p:cNvSpPr/>
          <p:nvPr/>
        </p:nvSpPr>
        <p:spPr>
          <a:xfrm>
            <a:off x="9982863" y="641543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Google Shape;256;p8">
            <a:extLst>
              <a:ext uri="{FF2B5EF4-FFF2-40B4-BE49-F238E27FC236}">
                <a16:creationId xmlns:a16="http://schemas.microsoft.com/office/drawing/2014/main" id="{E19D910C-65ED-CCD6-4A2F-A9347D8108E7}"/>
              </a:ext>
            </a:extLst>
          </p:cNvPr>
          <p:cNvSpPr txBox="1"/>
          <p:nvPr/>
        </p:nvSpPr>
        <p:spPr bwMode="ltGray">
          <a:xfrm>
            <a:off x="2041" y="-31612"/>
            <a:ext cx="80835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Strategic KPIs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5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7C908FA3-CAF8-7635-105C-AE30492B0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825" y="-1883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255;p8">
            <a:extLst>
              <a:ext uri="{FF2B5EF4-FFF2-40B4-BE49-F238E27FC236}">
                <a16:creationId xmlns:a16="http://schemas.microsoft.com/office/drawing/2014/main" id="{463BC66E-B657-C639-71BA-4034D011B4A4}"/>
              </a:ext>
            </a:extLst>
          </p:cNvPr>
          <p:cNvSpPr/>
          <p:nvPr/>
        </p:nvSpPr>
        <p:spPr bwMode="ltGray">
          <a:xfrm>
            <a:off x="-13647" y="9919"/>
            <a:ext cx="11627893" cy="4031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4" name="Picture 13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7BB85D92-346F-2988-3963-0DC22E3BF6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30117" y="144"/>
            <a:ext cx="498478" cy="4972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251935-2052-C616-933C-A56FA299312E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Slide Number Placeholder 3">
            <a:extLst>
              <a:ext uri="{FF2B5EF4-FFF2-40B4-BE49-F238E27FC236}">
                <a16:creationId xmlns:a16="http://schemas.microsoft.com/office/drawing/2014/main" id="{914DFEAA-9841-877D-7FCC-B6C5F918EC77}"/>
              </a:ext>
            </a:extLst>
          </p:cNvPr>
          <p:cNvSpPr txBox="1">
            <a:spLocks/>
          </p:cNvSpPr>
          <p:nvPr/>
        </p:nvSpPr>
        <p:spPr>
          <a:xfrm>
            <a:off x="10264787" y="6512476"/>
            <a:ext cx="1731845" cy="20261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400" smtClean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 algn="r">
                <a:defRPr/>
              </a:pPr>
              <a:t>12</a:t>
            </a:fld>
            <a:endParaRPr lang="en-US" sz="14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40C9F059-6B5D-48CA-27CF-8D9504622B10}"/>
              </a:ext>
            </a:extLst>
          </p:cNvPr>
          <p:cNvSpPr/>
          <p:nvPr/>
        </p:nvSpPr>
        <p:spPr>
          <a:xfrm>
            <a:off x="753041" y="1505388"/>
            <a:ext cx="2609644" cy="461624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จัดเตรียมข้อมูล</a:t>
            </a:r>
          </a:p>
        </p:txBody>
      </p:sp>
      <p:sp>
        <p:nvSpPr>
          <p:cNvPr id="25" name="สี่เหลี่ยมผืนผ้ามุมมน 51">
            <a:extLst>
              <a:ext uri="{FF2B5EF4-FFF2-40B4-BE49-F238E27FC236}">
                <a16:creationId xmlns:a16="http://schemas.microsoft.com/office/drawing/2014/main" id="{1E1CD436-98AB-B782-4782-CE86C2049333}"/>
              </a:ext>
            </a:extLst>
          </p:cNvPr>
          <p:cNvSpPr/>
          <p:nvPr/>
        </p:nvSpPr>
        <p:spPr>
          <a:xfrm>
            <a:off x="992556" y="778016"/>
            <a:ext cx="2179858" cy="495759"/>
          </a:xfrm>
          <a:prstGeom prst="roundRect">
            <a:avLst/>
          </a:prstGeom>
          <a:solidFill>
            <a:srgbClr val="FFC6C6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ก่อนนำเสนอ ครม.</a:t>
            </a:r>
          </a:p>
        </p:txBody>
      </p:sp>
      <p:sp>
        <p:nvSpPr>
          <p:cNvPr id="39" name="สี่เหลี่ยมผืนผ้ามุมมน 67">
            <a:extLst>
              <a:ext uri="{FF2B5EF4-FFF2-40B4-BE49-F238E27FC236}">
                <a16:creationId xmlns:a16="http://schemas.microsoft.com/office/drawing/2014/main" id="{40013954-1123-EB9D-6AE7-7CE35121D43A}"/>
              </a:ext>
            </a:extLst>
          </p:cNvPr>
          <p:cNvSpPr/>
          <p:nvPr/>
        </p:nvSpPr>
        <p:spPr>
          <a:xfrm>
            <a:off x="5177005" y="771958"/>
            <a:ext cx="2067005" cy="51517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 ครม. เห็นชอบ</a:t>
            </a:r>
          </a:p>
        </p:txBody>
      </p:sp>
      <p:grpSp>
        <p:nvGrpSpPr>
          <p:cNvPr id="67" name="กลุ่ม 66">
            <a:extLst>
              <a:ext uri="{FF2B5EF4-FFF2-40B4-BE49-F238E27FC236}">
                <a16:creationId xmlns:a16="http://schemas.microsoft.com/office/drawing/2014/main" id="{BFDAFDF8-52F3-9E2B-5873-D43D6E10C137}"/>
              </a:ext>
            </a:extLst>
          </p:cNvPr>
          <p:cNvGrpSpPr/>
          <p:nvPr/>
        </p:nvGrpSpPr>
        <p:grpSpPr>
          <a:xfrm rot="16200000">
            <a:off x="3735997" y="952825"/>
            <a:ext cx="387052" cy="338290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68" name="เครื่องหมายบั้ง 98">
              <a:extLst>
                <a:ext uri="{FF2B5EF4-FFF2-40B4-BE49-F238E27FC236}">
                  <a16:creationId xmlns:a16="http://schemas.microsoft.com/office/drawing/2014/main" id="{422318A7-2F6F-AD68-9FE8-BA5493868B83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9" name="เครื่องหมายบั้ง 99">
              <a:extLst>
                <a:ext uri="{FF2B5EF4-FFF2-40B4-BE49-F238E27FC236}">
                  <a16:creationId xmlns:a16="http://schemas.microsoft.com/office/drawing/2014/main" id="{C238D419-7C8E-1E14-0320-21D426C6BB7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78" name="ตัวแทนหมายเลขสไลด์ 3">
            <a:extLst>
              <a:ext uri="{FF2B5EF4-FFF2-40B4-BE49-F238E27FC236}">
                <a16:creationId xmlns:a16="http://schemas.microsoft.com/office/drawing/2014/main" id="{20636548-DB75-F9D6-1683-728B8E0917B8}"/>
              </a:ext>
            </a:extLst>
          </p:cNvPr>
          <p:cNvSpPr txBox="1">
            <a:spLocks/>
          </p:cNvSpPr>
          <p:nvPr/>
        </p:nvSpPr>
        <p:spPr>
          <a:xfrm>
            <a:off x="10539365" y="8932341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080B82C-BB5E-4A12-890E-90BE58A969D3}" type="slidenum">
              <a:rPr lang="th-TH" sz="2700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pPr/>
              <a:t>12</a:t>
            </a:fld>
            <a:endParaRPr lang="th-TH" sz="2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4" name="สี่เหลี่ยมผืนผ้ามุมมน 67">
            <a:extLst>
              <a:ext uri="{FF2B5EF4-FFF2-40B4-BE49-F238E27FC236}">
                <a16:creationId xmlns:a16="http://schemas.microsoft.com/office/drawing/2014/main" id="{6929023A-6671-83E1-CABE-794B4368BB55}"/>
              </a:ext>
            </a:extLst>
          </p:cNvPr>
          <p:cNvSpPr/>
          <p:nvPr/>
        </p:nvSpPr>
        <p:spPr>
          <a:xfrm>
            <a:off x="9174134" y="736176"/>
            <a:ext cx="2067005" cy="515176"/>
          </a:xfrm>
          <a:prstGeom prst="roundRect">
            <a:avLst/>
          </a:prstGeom>
          <a:solidFill>
            <a:srgbClr val="FFC6C6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ขั้นตอนของหน่วยงาน</a:t>
            </a:r>
          </a:p>
        </p:txBody>
      </p:sp>
      <p:grpSp>
        <p:nvGrpSpPr>
          <p:cNvPr id="86" name="กลุ่ม 85">
            <a:extLst>
              <a:ext uri="{FF2B5EF4-FFF2-40B4-BE49-F238E27FC236}">
                <a16:creationId xmlns:a16="http://schemas.microsoft.com/office/drawing/2014/main" id="{1765F51E-97D3-314D-5B9F-C1FB8FE5AB4A}"/>
              </a:ext>
            </a:extLst>
          </p:cNvPr>
          <p:cNvGrpSpPr/>
          <p:nvPr/>
        </p:nvGrpSpPr>
        <p:grpSpPr>
          <a:xfrm rot="16200000">
            <a:off x="8413539" y="929990"/>
            <a:ext cx="387052" cy="338290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87" name="เครื่องหมายบั้ง 98">
              <a:extLst>
                <a:ext uri="{FF2B5EF4-FFF2-40B4-BE49-F238E27FC236}">
                  <a16:creationId xmlns:a16="http://schemas.microsoft.com/office/drawing/2014/main" id="{7CFF455D-F085-1FE5-2023-0FC64118126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8" name="เครื่องหมายบั้ง 99">
              <a:extLst>
                <a:ext uri="{FF2B5EF4-FFF2-40B4-BE49-F238E27FC236}">
                  <a16:creationId xmlns:a16="http://schemas.microsoft.com/office/drawing/2014/main" id="{ED8B25FE-81CE-9007-1F7B-4722CDA00F36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89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98C7E8F6-4612-A8C8-95DD-C972857AD486}"/>
              </a:ext>
            </a:extLst>
          </p:cNvPr>
          <p:cNvSpPr/>
          <p:nvPr/>
        </p:nvSpPr>
        <p:spPr>
          <a:xfrm>
            <a:off x="781185" y="2092701"/>
            <a:ext cx="2581500" cy="461624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ประชุมชุดปฏิบัติการ</a:t>
            </a:r>
          </a:p>
        </p:txBody>
      </p:sp>
      <p:sp>
        <p:nvSpPr>
          <p:cNvPr id="9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D3708C67-A635-3936-A73B-87D7AD32B179}"/>
              </a:ext>
            </a:extLst>
          </p:cNvPr>
          <p:cNvSpPr/>
          <p:nvPr/>
        </p:nvSpPr>
        <p:spPr>
          <a:xfrm>
            <a:off x="781185" y="2666668"/>
            <a:ext cx="2581500" cy="635581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คณะทำงานที่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(เทคนิค)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1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F5C432E0-5F10-566A-FED0-A446D339D78D}"/>
              </a:ext>
            </a:extLst>
          </p:cNvPr>
          <p:cNvSpPr/>
          <p:nvPr/>
        </p:nvSpPr>
        <p:spPr>
          <a:xfrm>
            <a:off x="764471" y="3459791"/>
            <a:ext cx="2581500" cy="59064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คณะอนุกรรมการ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2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3B57E1B3-052B-5F15-7B4C-F8C0F6C73448}"/>
              </a:ext>
            </a:extLst>
          </p:cNvPr>
          <p:cNvSpPr/>
          <p:nvPr/>
        </p:nvSpPr>
        <p:spPr>
          <a:xfrm>
            <a:off x="781186" y="4187947"/>
            <a:ext cx="2581500" cy="57522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คทช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3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E5EDF48A-36AE-E62F-CABE-5D031E94E363}"/>
              </a:ext>
            </a:extLst>
          </p:cNvPr>
          <p:cNvSpPr/>
          <p:nvPr/>
        </p:nvSpPr>
        <p:spPr>
          <a:xfrm>
            <a:off x="781185" y="4933332"/>
            <a:ext cx="2581500" cy="595267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ครม.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9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2CD388E0-5EEE-0C73-A7C0-33CAB74D6C66}"/>
              </a:ext>
            </a:extLst>
          </p:cNvPr>
          <p:cNvSpPr/>
          <p:nvPr/>
        </p:nvSpPr>
        <p:spPr>
          <a:xfrm>
            <a:off x="1123835" y="5889375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เส้น </a:t>
            </a:r>
            <a:r>
              <a:rPr lang="en-US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</a:t>
            </a:r>
            <a:endParaRPr lang="th-TH" sz="16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03" name="กลุ่ม 102">
            <a:extLst>
              <a:ext uri="{FF2B5EF4-FFF2-40B4-BE49-F238E27FC236}">
                <a16:creationId xmlns:a16="http://schemas.microsoft.com/office/drawing/2014/main" id="{3BCA86A9-3421-1765-841D-E57732FF225D}"/>
              </a:ext>
            </a:extLst>
          </p:cNvPr>
          <p:cNvGrpSpPr/>
          <p:nvPr/>
        </p:nvGrpSpPr>
        <p:grpSpPr>
          <a:xfrm>
            <a:off x="1880202" y="5583215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04" name="เครื่องหมายบั้ง 98">
              <a:extLst>
                <a:ext uri="{FF2B5EF4-FFF2-40B4-BE49-F238E27FC236}">
                  <a16:creationId xmlns:a16="http://schemas.microsoft.com/office/drawing/2014/main" id="{48DE1223-2B72-A225-BB88-DD888704F92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5" name="เครื่องหมายบั้ง 99">
              <a:extLst>
                <a:ext uri="{FF2B5EF4-FFF2-40B4-BE49-F238E27FC236}">
                  <a16:creationId xmlns:a16="http://schemas.microsoft.com/office/drawing/2014/main" id="{AE741311-5F27-0281-6258-61F4F661123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1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D0FAE701-3708-A1D6-AC54-1B5588CBC522}"/>
              </a:ext>
            </a:extLst>
          </p:cNvPr>
          <p:cNvSpPr/>
          <p:nvPr/>
        </p:nvSpPr>
        <p:spPr>
          <a:xfrm>
            <a:off x="5122484" y="2161742"/>
            <a:ext cx="2232010" cy="400897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ตรวจสอบเส้นร่างแผนที่</a:t>
            </a:r>
          </a:p>
        </p:txBody>
      </p:sp>
      <p:sp>
        <p:nvSpPr>
          <p:cNvPr id="115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6A61734-AA50-7C3F-D93A-A0366263CB8F}"/>
              </a:ext>
            </a:extLst>
          </p:cNvPr>
          <p:cNvSpPr/>
          <p:nvPr/>
        </p:nvSpPr>
        <p:spPr>
          <a:xfrm>
            <a:off x="5122484" y="2843767"/>
            <a:ext cx="2250595" cy="35432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ลงพื้นที่สำรวจภาคสนาม</a:t>
            </a:r>
          </a:p>
        </p:txBody>
      </p:sp>
      <p:sp>
        <p:nvSpPr>
          <p:cNvPr id="116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E1E3B235-8026-3BBF-B714-EDC75C2E484F}"/>
              </a:ext>
            </a:extLst>
          </p:cNvPr>
          <p:cNvSpPr/>
          <p:nvPr/>
        </p:nvSpPr>
        <p:spPr>
          <a:xfrm>
            <a:off x="5131537" y="3494856"/>
            <a:ext cx="2222957" cy="35432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ปรับแก้เส้น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endParaRPr lang="th-TH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7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4B3A405A-C6F7-BBCF-2D90-3060BC97F6B5}"/>
              </a:ext>
            </a:extLst>
          </p:cNvPr>
          <p:cNvSpPr/>
          <p:nvPr/>
        </p:nvSpPr>
        <p:spPr>
          <a:xfrm>
            <a:off x="5136465" y="4125525"/>
            <a:ext cx="2222957" cy="520133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คณะทำงานที่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(เทคนิค)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18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07E9ACA-024D-8A2D-0128-D66B41FC657E}"/>
              </a:ext>
            </a:extLst>
          </p:cNvPr>
          <p:cNvSpPr/>
          <p:nvPr/>
        </p:nvSpPr>
        <p:spPr>
          <a:xfrm>
            <a:off x="5025847" y="5000926"/>
            <a:ext cx="2328647" cy="523671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คณะอนุกรรมการ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Map </a:t>
            </a:r>
            <a:b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2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929C129-3485-0734-76F3-2676585DBA09}"/>
              </a:ext>
            </a:extLst>
          </p:cNvPr>
          <p:cNvSpPr/>
          <p:nvPr/>
        </p:nvSpPr>
        <p:spPr>
          <a:xfrm>
            <a:off x="5299712" y="5914759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เส้น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37" name="กลุ่ม 136">
            <a:extLst>
              <a:ext uri="{FF2B5EF4-FFF2-40B4-BE49-F238E27FC236}">
                <a16:creationId xmlns:a16="http://schemas.microsoft.com/office/drawing/2014/main" id="{AEC12D4E-F21C-6AE9-0A00-0A6753D0FC97}"/>
              </a:ext>
            </a:extLst>
          </p:cNvPr>
          <p:cNvGrpSpPr/>
          <p:nvPr/>
        </p:nvGrpSpPr>
        <p:grpSpPr>
          <a:xfrm>
            <a:off x="6135828" y="5640933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38" name="เครื่องหมายบั้ง 98">
              <a:extLst>
                <a:ext uri="{FF2B5EF4-FFF2-40B4-BE49-F238E27FC236}">
                  <a16:creationId xmlns:a16="http://schemas.microsoft.com/office/drawing/2014/main" id="{9A3979F7-7FD9-3E8A-4CE5-C70B942F00C6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39" name="เครื่องหมายบั้ง 99">
              <a:extLst>
                <a:ext uri="{FF2B5EF4-FFF2-40B4-BE49-F238E27FC236}">
                  <a16:creationId xmlns:a16="http://schemas.microsoft.com/office/drawing/2014/main" id="{4F5BFA75-69D4-0412-5203-49C5B4A48771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48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A422D81F-152A-3E49-5969-464EDD20F8F3}"/>
              </a:ext>
            </a:extLst>
          </p:cNvPr>
          <p:cNvSpPr/>
          <p:nvPr/>
        </p:nvSpPr>
        <p:spPr>
          <a:xfrm>
            <a:off x="9232155" y="1700327"/>
            <a:ext cx="2074210" cy="515176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รับฟังความเห็น</a:t>
            </a:r>
          </a:p>
        </p:txBody>
      </p:sp>
      <p:sp>
        <p:nvSpPr>
          <p:cNvPr id="149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79375362-0B9F-3D72-889E-20E461E0B1DA}"/>
              </a:ext>
            </a:extLst>
          </p:cNvPr>
          <p:cNvSpPr/>
          <p:nvPr/>
        </p:nvSpPr>
        <p:spPr>
          <a:xfrm>
            <a:off x="9232155" y="2617221"/>
            <a:ext cx="2074210" cy="594523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จัดทำร่างกฎหมายแผนที่ท้าย</a:t>
            </a:r>
          </a:p>
        </p:txBody>
      </p:sp>
      <p:sp>
        <p:nvSpPr>
          <p:cNvPr id="150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B099A0CE-07E1-0934-4911-00EBC8FB073C}"/>
              </a:ext>
            </a:extLst>
          </p:cNvPr>
          <p:cNvSpPr/>
          <p:nvPr/>
        </p:nvSpPr>
        <p:spPr>
          <a:xfrm>
            <a:off x="9218128" y="3537362"/>
            <a:ext cx="2074210" cy="730328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กระทรวงต้นสังกัด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51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F64E1C23-FB95-9965-7AB4-70EB91E6BB83}"/>
              </a:ext>
            </a:extLst>
          </p:cNvPr>
          <p:cNvSpPr/>
          <p:nvPr/>
        </p:nvSpPr>
        <p:spPr>
          <a:xfrm>
            <a:off x="9218128" y="4653536"/>
            <a:ext cx="2074210" cy="649362"/>
          </a:xfrm>
          <a:prstGeom prst="snip2SameRect">
            <a:avLst>
              <a:gd name="adj1" fmla="val 16667"/>
              <a:gd name="adj2" fmla="val 16667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ครม. </a:t>
            </a:r>
          </a:p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ให้ความเห็นชอบ</a:t>
            </a:r>
          </a:p>
        </p:txBody>
      </p:sp>
      <p:sp>
        <p:nvSpPr>
          <p:cNvPr id="154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00FD7BEF-B7E8-D953-7CBE-DBB1E1B3B7D3}"/>
              </a:ext>
            </a:extLst>
          </p:cNvPr>
          <p:cNvSpPr/>
          <p:nvPr/>
        </p:nvSpPr>
        <p:spPr>
          <a:xfrm>
            <a:off x="9369221" y="5889114"/>
            <a:ext cx="1813556" cy="495758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แผนที่ท้ายกฎหมาย</a:t>
            </a:r>
          </a:p>
        </p:txBody>
      </p:sp>
      <p:grpSp>
        <p:nvGrpSpPr>
          <p:cNvPr id="171" name="กลุ่ม 170">
            <a:extLst>
              <a:ext uri="{FF2B5EF4-FFF2-40B4-BE49-F238E27FC236}">
                <a16:creationId xmlns:a16="http://schemas.microsoft.com/office/drawing/2014/main" id="{107F9216-E173-8ADB-32EA-2105CA84D773}"/>
              </a:ext>
            </a:extLst>
          </p:cNvPr>
          <p:cNvGrpSpPr/>
          <p:nvPr/>
        </p:nvGrpSpPr>
        <p:grpSpPr>
          <a:xfrm>
            <a:off x="10197296" y="5528599"/>
            <a:ext cx="214367" cy="244418"/>
            <a:chOff x="4657457" y="2681291"/>
            <a:chExt cx="202722" cy="164728"/>
          </a:xfrm>
          <a:solidFill>
            <a:schemeClr val="accent6">
              <a:lumMod val="50000"/>
            </a:schemeClr>
          </a:solidFill>
        </p:grpSpPr>
        <p:sp>
          <p:nvSpPr>
            <p:cNvPr id="172" name="เครื่องหมายบั้ง 98">
              <a:extLst>
                <a:ext uri="{FF2B5EF4-FFF2-40B4-BE49-F238E27FC236}">
                  <a16:creationId xmlns:a16="http://schemas.microsoft.com/office/drawing/2014/main" id="{A90A8352-C544-9B0E-C95C-BE08276C1A5F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73" name="เครื่องหมายบั้ง 99">
              <a:extLst>
                <a:ext uri="{FF2B5EF4-FFF2-40B4-BE49-F238E27FC236}">
                  <a16:creationId xmlns:a16="http://schemas.microsoft.com/office/drawing/2014/main" id="{F900BC2C-DBCB-1DCF-EA15-797A7D147E07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4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82" name="ตัดมุมสี่เหลี่ยมผืนผ้าด้านเดียวกัน 48">
            <a:extLst>
              <a:ext uri="{FF2B5EF4-FFF2-40B4-BE49-F238E27FC236}">
                <a16:creationId xmlns:a16="http://schemas.microsoft.com/office/drawing/2014/main" id="{C6AE7F5F-217E-EC03-AFD1-3D0CD944523C}"/>
              </a:ext>
            </a:extLst>
          </p:cNvPr>
          <p:cNvSpPr/>
          <p:nvPr/>
        </p:nvSpPr>
        <p:spPr>
          <a:xfrm>
            <a:off x="5136465" y="1546746"/>
            <a:ext cx="2236614" cy="339562"/>
          </a:xfrm>
          <a:prstGeom prst="snip2SameRect">
            <a:avLst>
              <a:gd name="adj1" fmla="val 16667"/>
              <a:gd name="adj2" fmla="val 16667"/>
            </a:avLst>
          </a:prstGeom>
          <a:solidFill>
            <a:schemeClr val="bg2"/>
          </a:solidFill>
          <a:ln w="19050">
            <a:solidFill>
              <a:srgbClr val="A2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จัดทำเส้นร่างแผนที่</a:t>
            </a:r>
          </a:p>
        </p:txBody>
      </p:sp>
      <p:sp>
        <p:nvSpPr>
          <p:cNvPr id="184" name="วงรี 183">
            <a:extLst>
              <a:ext uri="{FF2B5EF4-FFF2-40B4-BE49-F238E27FC236}">
                <a16:creationId xmlns:a16="http://schemas.microsoft.com/office/drawing/2014/main" id="{1609224F-67C7-AA85-9F0E-48C7BFCC6904}"/>
              </a:ext>
            </a:extLst>
          </p:cNvPr>
          <p:cNvSpPr/>
          <p:nvPr/>
        </p:nvSpPr>
        <p:spPr>
          <a:xfrm>
            <a:off x="9005380" y="1596943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7" name="วงรี 186">
            <a:extLst>
              <a:ext uri="{FF2B5EF4-FFF2-40B4-BE49-F238E27FC236}">
                <a16:creationId xmlns:a16="http://schemas.microsoft.com/office/drawing/2014/main" id="{416F3A1A-88D4-0A85-D157-4EB49F08AC64}"/>
              </a:ext>
            </a:extLst>
          </p:cNvPr>
          <p:cNvSpPr/>
          <p:nvPr/>
        </p:nvSpPr>
        <p:spPr>
          <a:xfrm>
            <a:off x="650371" y="1413530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8" name="วงรี 187">
            <a:extLst>
              <a:ext uri="{FF2B5EF4-FFF2-40B4-BE49-F238E27FC236}">
                <a16:creationId xmlns:a16="http://schemas.microsoft.com/office/drawing/2014/main" id="{C95B128F-4354-D378-A60A-703AFBD61BBA}"/>
              </a:ext>
            </a:extLst>
          </p:cNvPr>
          <p:cNvSpPr/>
          <p:nvPr/>
        </p:nvSpPr>
        <p:spPr>
          <a:xfrm>
            <a:off x="9005380" y="2375108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9" name="วงรี 188">
            <a:extLst>
              <a:ext uri="{FF2B5EF4-FFF2-40B4-BE49-F238E27FC236}">
                <a16:creationId xmlns:a16="http://schemas.microsoft.com/office/drawing/2014/main" id="{1D6A4CF5-CCE6-A395-B3A2-F7C192508EE1}"/>
              </a:ext>
            </a:extLst>
          </p:cNvPr>
          <p:cNvSpPr/>
          <p:nvPr/>
        </p:nvSpPr>
        <p:spPr>
          <a:xfrm>
            <a:off x="8988301" y="3391964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0" name="วงรี 189">
            <a:extLst>
              <a:ext uri="{FF2B5EF4-FFF2-40B4-BE49-F238E27FC236}">
                <a16:creationId xmlns:a16="http://schemas.microsoft.com/office/drawing/2014/main" id="{706F2BB5-B4DE-F62A-5FC3-B6C32D102AC0}"/>
              </a:ext>
            </a:extLst>
          </p:cNvPr>
          <p:cNvSpPr/>
          <p:nvPr/>
        </p:nvSpPr>
        <p:spPr>
          <a:xfrm>
            <a:off x="8988301" y="4511529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1" name="วงรี 190">
            <a:extLst>
              <a:ext uri="{FF2B5EF4-FFF2-40B4-BE49-F238E27FC236}">
                <a16:creationId xmlns:a16="http://schemas.microsoft.com/office/drawing/2014/main" id="{605299D6-36DA-08C5-3ACE-D22489F9DE97}"/>
              </a:ext>
            </a:extLst>
          </p:cNvPr>
          <p:cNvSpPr/>
          <p:nvPr/>
        </p:nvSpPr>
        <p:spPr>
          <a:xfrm>
            <a:off x="644432" y="2050046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2" name="วงรี 191">
            <a:extLst>
              <a:ext uri="{FF2B5EF4-FFF2-40B4-BE49-F238E27FC236}">
                <a16:creationId xmlns:a16="http://schemas.microsoft.com/office/drawing/2014/main" id="{03DDF64C-C98D-8ADA-CC88-44207846E440}"/>
              </a:ext>
            </a:extLst>
          </p:cNvPr>
          <p:cNvSpPr/>
          <p:nvPr/>
        </p:nvSpPr>
        <p:spPr>
          <a:xfrm>
            <a:off x="4813953" y="1434455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3" name="วงรี 192">
            <a:extLst>
              <a:ext uri="{FF2B5EF4-FFF2-40B4-BE49-F238E27FC236}">
                <a16:creationId xmlns:a16="http://schemas.microsoft.com/office/drawing/2014/main" id="{343482B7-07B4-18C1-CE54-EBB991520E67}"/>
              </a:ext>
            </a:extLst>
          </p:cNvPr>
          <p:cNvSpPr/>
          <p:nvPr/>
        </p:nvSpPr>
        <p:spPr>
          <a:xfrm>
            <a:off x="644432" y="2592586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4" name="วงรี 193">
            <a:extLst>
              <a:ext uri="{FF2B5EF4-FFF2-40B4-BE49-F238E27FC236}">
                <a16:creationId xmlns:a16="http://schemas.microsoft.com/office/drawing/2014/main" id="{3F5E688A-18D8-E9F1-D149-8B763929E319}"/>
              </a:ext>
            </a:extLst>
          </p:cNvPr>
          <p:cNvSpPr/>
          <p:nvPr/>
        </p:nvSpPr>
        <p:spPr>
          <a:xfrm>
            <a:off x="635988" y="3381395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5" name="วงรี 194">
            <a:extLst>
              <a:ext uri="{FF2B5EF4-FFF2-40B4-BE49-F238E27FC236}">
                <a16:creationId xmlns:a16="http://schemas.microsoft.com/office/drawing/2014/main" id="{098AA7F8-29F4-888A-D2B9-74F3FD37B0D1}"/>
              </a:ext>
            </a:extLst>
          </p:cNvPr>
          <p:cNvSpPr/>
          <p:nvPr/>
        </p:nvSpPr>
        <p:spPr>
          <a:xfrm>
            <a:off x="624534" y="4114121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6" name="วงรี 195">
            <a:extLst>
              <a:ext uri="{FF2B5EF4-FFF2-40B4-BE49-F238E27FC236}">
                <a16:creationId xmlns:a16="http://schemas.microsoft.com/office/drawing/2014/main" id="{0F525560-F2C9-4E5A-FA64-5280DFB4F50D}"/>
              </a:ext>
            </a:extLst>
          </p:cNvPr>
          <p:cNvSpPr/>
          <p:nvPr/>
        </p:nvSpPr>
        <p:spPr>
          <a:xfrm>
            <a:off x="624534" y="4936132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7" name="วงรี 196">
            <a:extLst>
              <a:ext uri="{FF2B5EF4-FFF2-40B4-BE49-F238E27FC236}">
                <a16:creationId xmlns:a16="http://schemas.microsoft.com/office/drawing/2014/main" id="{F21B0859-1E10-B517-DDD3-81F1A8FE5815}"/>
              </a:ext>
            </a:extLst>
          </p:cNvPr>
          <p:cNvSpPr/>
          <p:nvPr/>
        </p:nvSpPr>
        <p:spPr>
          <a:xfrm>
            <a:off x="4813953" y="199854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8" name="วงรี 197">
            <a:extLst>
              <a:ext uri="{FF2B5EF4-FFF2-40B4-BE49-F238E27FC236}">
                <a16:creationId xmlns:a16="http://schemas.microsoft.com/office/drawing/2014/main" id="{44A64511-36AC-1625-3443-FC12F253BF64}"/>
              </a:ext>
            </a:extLst>
          </p:cNvPr>
          <p:cNvSpPr/>
          <p:nvPr/>
        </p:nvSpPr>
        <p:spPr>
          <a:xfrm>
            <a:off x="4813953" y="2776601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9" name="วงรี 198">
            <a:extLst>
              <a:ext uri="{FF2B5EF4-FFF2-40B4-BE49-F238E27FC236}">
                <a16:creationId xmlns:a16="http://schemas.microsoft.com/office/drawing/2014/main" id="{EDC1911F-607D-E737-D43F-DCA3C5B76741}"/>
              </a:ext>
            </a:extLst>
          </p:cNvPr>
          <p:cNvSpPr/>
          <p:nvPr/>
        </p:nvSpPr>
        <p:spPr>
          <a:xfrm>
            <a:off x="4813953" y="344763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0" name="วงรี 199">
            <a:extLst>
              <a:ext uri="{FF2B5EF4-FFF2-40B4-BE49-F238E27FC236}">
                <a16:creationId xmlns:a16="http://schemas.microsoft.com/office/drawing/2014/main" id="{B0CD8F6E-8126-3574-4232-25F617A44C64}"/>
              </a:ext>
            </a:extLst>
          </p:cNvPr>
          <p:cNvSpPr/>
          <p:nvPr/>
        </p:nvSpPr>
        <p:spPr>
          <a:xfrm>
            <a:off x="4813953" y="4098027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1" name="วงรี 200">
            <a:extLst>
              <a:ext uri="{FF2B5EF4-FFF2-40B4-BE49-F238E27FC236}">
                <a16:creationId xmlns:a16="http://schemas.microsoft.com/office/drawing/2014/main" id="{A44F9F05-4D60-2D17-CF6B-CB181C6680F7}"/>
              </a:ext>
            </a:extLst>
          </p:cNvPr>
          <p:cNvSpPr/>
          <p:nvPr/>
        </p:nvSpPr>
        <p:spPr>
          <a:xfrm>
            <a:off x="4771434" y="4892934"/>
            <a:ext cx="508826" cy="43085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endParaRPr lang="th-TH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8" name="กลุ่ม 144">
            <a:extLst>
              <a:ext uri="{FF2B5EF4-FFF2-40B4-BE49-F238E27FC236}">
                <a16:creationId xmlns:a16="http://schemas.microsoft.com/office/drawing/2014/main" id="{A842B9D9-F9DB-BDCF-CED0-DE31CBBCF06E}"/>
              </a:ext>
            </a:extLst>
          </p:cNvPr>
          <p:cNvGrpSpPr/>
          <p:nvPr/>
        </p:nvGrpSpPr>
        <p:grpSpPr>
          <a:xfrm>
            <a:off x="1963836" y="1331185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29" name="เครื่องหมายบั้ง 153">
              <a:extLst>
                <a:ext uri="{FF2B5EF4-FFF2-40B4-BE49-F238E27FC236}">
                  <a16:creationId xmlns:a16="http://schemas.microsoft.com/office/drawing/2014/main" id="{F689418A-BA4C-3668-3409-EFF1C5E2DDC5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30" name="เครื่องหมายบั้ง 154">
              <a:extLst>
                <a:ext uri="{FF2B5EF4-FFF2-40B4-BE49-F238E27FC236}">
                  <a16:creationId xmlns:a16="http://schemas.microsoft.com/office/drawing/2014/main" id="{1560335A-6307-2977-3DC1-102E57AD4961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กลุ่ม 144">
            <a:extLst>
              <a:ext uri="{FF2B5EF4-FFF2-40B4-BE49-F238E27FC236}">
                <a16:creationId xmlns:a16="http://schemas.microsoft.com/office/drawing/2014/main" id="{384808F8-3180-BC1F-380E-4CD44AE4E49E}"/>
              </a:ext>
            </a:extLst>
          </p:cNvPr>
          <p:cNvGrpSpPr/>
          <p:nvPr/>
        </p:nvGrpSpPr>
        <p:grpSpPr>
          <a:xfrm>
            <a:off x="1968530" y="197686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35" name="เครื่องหมายบั้ง 153">
              <a:extLst>
                <a:ext uri="{FF2B5EF4-FFF2-40B4-BE49-F238E27FC236}">
                  <a16:creationId xmlns:a16="http://schemas.microsoft.com/office/drawing/2014/main" id="{9C130337-62F0-B06D-9468-6460C7A5FD31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36" name="เครื่องหมายบั้ง 154">
              <a:extLst>
                <a:ext uri="{FF2B5EF4-FFF2-40B4-BE49-F238E27FC236}">
                  <a16:creationId xmlns:a16="http://schemas.microsoft.com/office/drawing/2014/main" id="{C0E754D2-1B0C-8EE1-3C7E-49825EDF8F78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กลุ่ม 144">
            <a:extLst>
              <a:ext uri="{FF2B5EF4-FFF2-40B4-BE49-F238E27FC236}">
                <a16:creationId xmlns:a16="http://schemas.microsoft.com/office/drawing/2014/main" id="{4442960F-F2FE-4441-4E9B-CF4BA916EC58}"/>
              </a:ext>
            </a:extLst>
          </p:cNvPr>
          <p:cNvGrpSpPr/>
          <p:nvPr/>
        </p:nvGrpSpPr>
        <p:grpSpPr>
          <a:xfrm>
            <a:off x="1973360" y="2568283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38" name="เครื่องหมายบั้ง 153">
              <a:extLst>
                <a:ext uri="{FF2B5EF4-FFF2-40B4-BE49-F238E27FC236}">
                  <a16:creationId xmlns:a16="http://schemas.microsoft.com/office/drawing/2014/main" id="{BBE51487-6012-9F9F-85EB-483DF2D732F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0" name="เครื่องหมายบั้ง 154">
              <a:extLst>
                <a:ext uri="{FF2B5EF4-FFF2-40B4-BE49-F238E27FC236}">
                  <a16:creationId xmlns:a16="http://schemas.microsoft.com/office/drawing/2014/main" id="{5D9B238E-609F-27A7-009A-C0752C1762B4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กลุ่ม 144">
            <a:extLst>
              <a:ext uri="{FF2B5EF4-FFF2-40B4-BE49-F238E27FC236}">
                <a16:creationId xmlns:a16="http://schemas.microsoft.com/office/drawing/2014/main" id="{8D805CAB-ED00-957D-EA33-F52FE61E2BD8}"/>
              </a:ext>
            </a:extLst>
          </p:cNvPr>
          <p:cNvGrpSpPr/>
          <p:nvPr/>
        </p:nvGrpSpPr>
        <p:grpSpPr>
          <a:xfrm>
            <a:off x="1971197" y="3327587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2" name="เครื่องหมายบั้ง 153">
              <a:extLst>
                <a:ext uri="{FF2B5EF4-FFF2-40B4-BE49-F238E27FC236}">
                  <a16:creationId xmlns:a16="http://schemas.microsoft.com/office/drawing/2014/main" id="{1292E960-F9D5-420E-273E-44DFA9774702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3" name="เครื่องหมายบั้ง 154">
              <a:extLst>
                <a:ext uri="{FF2B5EF4-FFF2-40B4-BE49-F238E27FC236}">
                  <a16:creationId xmlns:a16="http://schemas.microsoft.com/office/drawing/2014/main" id="{B35A4950-A191-4B38-B19E-A48430DAF393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กลุ่ม 144">
            <a:extLst>
              <a:ext uri="{FF2B5EF4-FFF2-40B4-BE49-F238E27FC236}">
                <a16:creationId xmlns:a16="http://schemas.microsoft.com/office/drawing/2014/main" id="{403F3FF5-87FB-8D72-5B5D-12BD91FCEBB4}"/>
              </a:ext>
            </a:extLst>
          </p:cNvPr>
          <p:cNvGrpSpPr/>
          <p:nvPr/>
        </p:nvGrpSpPr>
        <p:grpSpPr>
          <a:xfrm>
            <a:off x="1972856" y="4059298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5" name="เครื่องหมายบั้ง 153">
              <a:extLst>
                <a:ext uri="{FF2B5EF4-FFF2-40B4-BE49-F238E27FC236}">
                  <a16:creationId xmlns:a16="http://schemas.microsoft.com/office/drawing/2014/main" id="{6AAB5A88-3C41-EE40-41B4-DF391B0D0D33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6" name="เครื่องหมายบั้ง 154">
              <a:extLst>
                <a:ext uri="{FF2B5EF4-FFF2-40B4-BE49-F238E27FC236}">
                  <a16:creationId xmlns:a16="http://schemas.microsoft.com/office/drawing/2014/main" id="{20C68513-C88C-D02E-480A-5FC207DA22B7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กลุ่ม 144">
            <a:extLst>
              <a:ext uri="{FF2B5EF4-FFF2-40B4-BE49-F238E27FC236}">
                <a16:creationId xmlns:a16="http://schemas.microsoft.com/office/drawing/2014/main" id="{E8FFE4BE-FACD-F31B-CF00-B0995BE95E20}"/>
              </a:ext>
            </a:extLst>
          </p:cNvPr>
          <p:cNvGrpSpPr/>
          <p:nvPr/>
        </p:nvGrpSpPr>
        <p:grpSpPr>
          <a:xfrm>
            <a:off x="1968530" y="478260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48" name="เครื่องหมายบั้ง 153">
              <a:extLst>
                <a:ext uri="{FF2B5EF4-FFF2-40B4-BE49-F238E27FC236}">
                  <a16:creationId xmlns:a16="http://schemas.microsoft.com/office/drawing/2014/main" id="{611EBA25-26F9-5564-0A7A-8E3D186F43EE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49" name="เครื่องหมายบั้ง 154">
              <a:extLst>
                <a:ext uri="{FF2B5EF4-FFF2-40B4-BE49-F238E27FC236}">
                  <a16:creationId xmlns:a16="http://schemas.microsoft.com/office/drawing/2014/main" id="{D5629C55-4441-C24D-4330-6D41B8EE4272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กลุ่ม 144">
            <a:extLst>
              <a:ext uri="{FF2B5EF4-FFF2-40B4-BE49-F238E27FC236}">
                <a16:creationId xmlns:a16="http://schemas.microsoft.com/office/drawing/2014/main" id="{18011742-87D2-D321-4707-F1CE98E2496F}"/>
              </a:ext>
            </a:extLst>
          </p:cNvPr>
          <p:cNvGrpSpPr/>
          <p:nvPr/>
        </p:nvGrpSpPr>
        <p:grpSpPr>
          <a:xfrm>
            <a:off x="10207636" y="1447647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1" name="เครื่องหมายบั้ง 153">
              <a:extLst>
                <a:ext uri="{FF2B5EF4-FFF2-40B4-BE49-F238E27FC236}">
                  <a16:creationId xmlns:a16="http://schemas.microsoft.com/office/drawing/2014/main" id="{FB31167C-36A9-9D93-F20A-0F26C7A2734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2" name="เครื่องหมายบั้ง 154">
              <a:extLst>
                <a:ext uri="{FF2B5EF4-FFF2-40B4-BE49-F238E27FC236}">
                  <a16:creationId xmlns:a16="http://schemas.microsoft.com/office/drawing/2014/main" id="{95FAEBFA-D79B-3364-ACC8-5FFCACD40B1B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3" name="กลุ่ม 144">
            <a:extLst>
              <a:ext uri="{FF2B5EF4-FFF2-40B4-BE49-F238E27FC236}">
                <a16:creationId xmlns:a16="http://schemas.microsoft.com/office/drawing/2014/main" id="{1AD5EAE2-1E4A-C018-064F-3CA50C8C778F}"/>
              </a:ext>
            </a:extLst>
          </p:cNvPr>
          <p:cNvGrpSpPr/>
          <p:nvPr/>
        </p:nvGrpSpPr>
        <p:grpSpPr>
          <a:xfrm>
            <a:off x="10207824" y="2380993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4" name="เครื่องหมายบั้ง 153">
              <a:extLst>
                <a:ext uri="{FF2B5EF4-FFF2-40B4-BE49-F238E27FC236}">
                  <a16:creationId xmlns:a16="http://schemas.microsoft.com/office/drawing/2014/main" id="{48415A2E-9B42-FE9A-2770-91D75E764CB9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5" name="เครื่องหมายบั้ง 154">
              <a:extLst>
                <a:ext uri="{FF2B5EF4-FFF2-40B4-BE49-F238E27FC236}">
                  <a16:creationId xmlns:a16="http://schemas.microsoft.com/office/drawing/2014/main" id="{B9662A7A-A73C-C0A2-9DE0-7689413B698A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6" name="กลุ่ม 144">
            <a:extLst>
              <a:ext uri="{FF2B5EF4-FFF2-40B4-BE49-F238E27FC236}">
                <a16:creationId xmlns:a16="http://schemas.microsoft.com/office/drawing/2014/main" id="{FCA11501-4DA3-8778-3E87-D54AC5F17D35}"/>
              </a:ext>
            </a:extLst>
          </p:cNvPr>
          <p:cNvGrpSpPr/>
          <p:nvPr/>
        </p:nvGrpSpPr>
        <p:grpSpPr>
          <a:xfrm>
            <a:off x="10226022" y="3314900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57" name="เครื่องหมายบั้ง 153">
              <a:extLst>
                <a:ext uri="{FF2B5EF4-FFF2-40B4-BE49-F238E27FC236}">
                  <a16:creationId xmlns:a16="http://schemas.microsoft.com/office/drawing/2014/main" id="{71B23A54-9374-0EB5-9853-42DE7FB36B9A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58" name="เครื่องหมายบั้ง 154">
              <a:extLst>
                <a:ext uri="{FF2B5EF4-FFF2-40B4-BE49-F238E27FC236}">
                  <a16:creationId xmlns:a16="http://schemas.microsoft.com/office/drawing/2014/main" id="{0EC656D0-54BB-916E-EFC5-24DF0B4A242D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กลุ่ม 144">
            <a:extLst>
              <a:ext uri="{FF2B5EF4-FFF2-40B4-BE49-F238E27FC236}">
                <a16:creationId xmlns:a16="http://schemas.microsoft.com/office/drawing/2014/main" id="{E4516A25-276E-AE73-68C3-E77AF9EB8D5E}"/>
              </a:ext>
            </a:extLst>
          </p:cNvPr>
          <p:cNvGrpSpPr/>
          <p:nvPr/>
        </p:nvGrpSpPr>
        <p:grpSpPr>
          <a:xfrm>
            <a:off x="10199639" y="4427989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60" name="เครื่องหมายบั้ง 153">
              <a:extLst>
                <a:ext uri="{FF2B5EF4-FFF2-40B4-BE49-F238E27FC236}">
                  <a16:creationId xmlns:a16="http://schemas.microsoft.com/office/drawing/2014/main" id="{80126F51-4462-A748-5361-21EA5AE84540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61" name="เครื่องหมายบั้ง 154">
              <a:extLst>
                <a:ext uri="{FF2B5EF4-FFF2-40B4-BE49-F238E27FC236}">
                  <a16:creationId xmlns:a16="http://schemas.microsoft.com/office/drawing/2014/main" id="{62B60540-FE1B-6842-3D0D-F254393B595E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62" name="กลุ่ม 144">
            <a:extLst>
              <a:ext uri="{FF2B5EF4-FFF2-40B4-BE49-F238E27FC236}">
                <a16:creationId xmlns:a16="http://schemas.microsoft.com/office/drawing/2014/main" id="{A1A97E9A-2311-CC26-56D7-54F93B171894}"/>
              </a:ext>
            </a:extLst>
          </p:cNvPr>
          <p:cNvGrpSpPr/>
          <p:nvPr/>
        </p:nvGrpSpPr>
        <p:grpSpPr>
          <a:xfrm>
            <a:off x="6124677" y="1348101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63" name="เครื่องหมายบั้ง 153">
              <a:extLst>
                <a:ext uri="{FF2B5EF4-FFF2-40B4-BE49-F238E27FC236}">
                  <a16:creationId xmlns:a16="http://schemas.microsoft.com/office/drawing/2014/main" id="{E2242E05-F988-ADD9-DE59-844F4B4827D4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0" name="เครื่องหมายบั้ง 154">
              <a:extLst>
                <a:ext uri="{FF2B5EF4-FFF2-40B4-BE49-F238E27FC236}">
                  <a16:creationId xmlns:a16="http://schemas.microsoft.com/office/drawing/2014/main" id="{2804D36B-1C94-831C-9A8A-61B637BB06EF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1" name="กลุ่ม 144">
            <a:extLst>
              <a:ext uri="{FF2B5EF4-FFF2-40B4-BE49-F238E27FC236}">
                <a16:creationId xmlns:a16="http://schemas.microsoft.com/office/drawing/2014/main" id="{7BA320A1-DAFD-B93E-96B4-C327C607D658}"/>
              </a:ext>
            </a:extLst>
          </p:cNvPr>
          <p:cNvGrpSpPr/>
          <p:nvPr/>
        </p:nvGrpSpPr>
        <p:grpSpPr>
          <a:xfrm>
            <a:off x="6124677" y="1956408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2" name="เครื่องหมายบั้ง 153">
              <a:extLst>
                <a:ext uri="{FF2B5EF4-FFF2-40B4-BE49-F238E27FC236}">
                  <a16:creationId xmlns:a16="http://schemas.microsoft.com/office/drawing/2014/main" id="{30DF0DC8-EC15-743A-C967-8A5B471E6EFD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3" name="เครื่องหมายบั้ง 154">
              <a:extLst>
                <a:ext uri="{FF2B5EF4-FFF2-40B4-BE49-F238E27FC236}">
                  <a16:creationId xmlns:a16="http://schemas.microsoft.com/office/drawing/2014/main" id="{55FD9ABC-173A-2184-B935-6A2910B54B65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4" name="กลุ่ม 144">
            <a:extLst>
              <a:ext uri="{FF2B5EF4-FFF2-40B4-BE49-F238E27FC236}">
                <a16:creationId xmlns:a16="http://schemas.microsoft.com/office/drawing/2014/main" id="{19DA4C8C-9F93-99D1-636C-F8C2211B5E77}"/>
              </a:ext>
            </a:extLst>
          </p:cNvPr>
          <p:cNvGrpSpPr/>
          <p:nvPr/>
        </p:nvGrpSpPr>
        <p:grpSpPr>
          <a:xfrm>
            <a:off x="6124677" y="2617004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5" name="เครื่องหมายบั้ง 153">
              <a:extLst>
                <a:ext uri="{FF2B5EF4-FFF2-40B4-BE49-F238E27FC236}">
                  <a16:creationId xmlns:a16="http://schemas.microsoft.com/office/drawing/2014/main" id="{0C335647-7F1B-72F6-06DC-9150E68ADFCA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76" name="เครื่องหมายบั้ง 154">
              <a:extLst>
                <a:ext uri="{FF2B5EF4-FFF2-40B4-BE49-F238E27FC236}">
                  <a16:creationId xmlns:a16="http://schemas.microsoft.com/office/drawing/2014/main" id="{2ACA580D-573C-8950-A1E6-9BFA8E02B650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77" name="กลุ่ม 144">
            <a:extLst>
              <a:ext uri="{FF2B5EF4-FFF2-40B4-BE49-F238E27FC236}">
                <a16:creationId xmlns:a16="http://schemas.microsoft.com/office/drawing/2014/main" id="{E242C216-D7DC-BB69-1D33-DFA52839BDB5}"/>
              </a:ext>
            </a:extLst>
          </p:cNvPr>
          <p:cNvGrpSpPr/>
          <p:nvPr/>
        </p:nvGrpSpPr>
        <p:grpSpPr>
          <a:xfrm>
            <a:off x="6134100" y="3279880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79" name="เครื่องหมายบั้ง 153">
              <a:extLst>
                <a:ext uri="{FF2B5EF4-FFF2-40B4-BE49-F238E27FC236}">
                  <a16:creationId xmlns:a16="http://schemas.microsoft.com/office/drawing/2014/main" id="{01E63BBE-734D-7F36-C767-1C7D35BCD7AC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80" name="เครื่องหมายบั้ง 154">
              <a:extLst>
                <a:ext uri="{FF2B5EF4-FFF2-40B4-BE49-F238E27FC236}">
                  <a16:creationId xmlns:a16="http://schemas.microsoft.com/office/drawing/2014/main" id="{E638C543-F3A5-A389-C7D8-422CC3BD6AA4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81" name="กลุ่ม 144">
            <a:extLst>
              <a:ext uri="{FF2B5EF4-FFF2-40B4-BE49-F238E27FC236}">
                <a16:creationId xmlns:a16="http://schemas.microsoft.com/office/drawing/2014/main" id="{C27681AA-69BF-19A0-79D9-B24D0571E2BF}"/>
              </a:ext>
            </a:extLst>
          </p:cNvPr>
          <p:cNvGrpSpPr/>
          <p:nvPr/>
        </p:nvGrpSpPr>
        <p:grpSpPr>
          <a:xfrm>
            <a:off x="6144992" y="3906034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83" name="เครื่องหมายบั้ง 153">
              <a:extLst>
                <a:ext uri="{FF2B5EF4-FFF2-40B4-BE49-F238E27FC236}">
                  <a16:creationId xmlns:a16="http://schemas.microsoft.com/office/drawing/2014/main" id="{4EFBCAA4-9B4C-AF53-DE50-3B4FB4F9BB8C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85" name="เครื่องหมายบั้ง 154">
              <a:extLst>
                <a:ext uri="{FF2B5EF4-FFF2-40B4-BE49-F238E27FC236}">
                  <a16:creationId xmlns:a16="http://schemas.microsoft.com/office/drawing/2014/main" id="{7AD349A2-380A-CDBA-95E7-3BC56A8681A0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95" name="กลุ่ม 144">
            <a:extLst>
              <a:ext uri="{FF2B5EF4-FFF2-40B4-BE49-F238E27FC236}">
                <a16:creationId xmlns:a16="http://schemas.microsoft.com/office/drawing/2014/main" id="{70C767C6-5ED3-763C-02A2-2F44CB6837D1}"/>
              </a:ext>
            </a:extLst>
          </p:cNvPr>
          <p:cNvGrpSpPr/>
          <p:nvPr/>
        </p:nvGrpSpPr>
        <p:grpSpPr>
          <a:xfrm>
            <a:off x="6156598" y="4710592"/>
            <a:ext cx="168710" cy="137091"/>
            <a:chOff x="4657457" y="2681291"/>
            <a:chExt cx="202722" cy="164728"/>
          </a:xfrm>
          <a:solidFill>
            <a:schemeClr val="accent6"/>
          </a:solidFill>
        </p:grpSpPr>
        <p:sp>
          <p:nvSpPr>
            <p:cNvPr id="96" name="เครื่องหมายบั้ง 153">
              <a:extLst>
                <a:ext uri="{FF2B5EF4-FFF2-40B4-BE49-F238E27FC236}">
                  <a16:creationId xmlns:a16="http://schemas.microsoft.com/office/drawing/2014/main" id="{61BEE0E7-2AD7-E5FB-FF70-E0716BEE50EB}"/>
                </a:ext>
              </a:extLst>
            </p:cNvPr>
            <p:cNvSpPr/>
            <p:nvPr/>
          </p:nvSpPr>
          <p:spPr>
            <a:xfrm rot="5400000" flipV="1">
              <a:off x="4701762" y="2636986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  <p:sp>
          <p:nvSpPr>
            <p:cNvPr id="97" name="เครื่องหมายบั้ง 154">
              <a:extLst>
                <a:ext uri="{FF2B5EF4-FFF2-40B4-BE49-F238E27FC236}">
                  <a16:creationId xmlns:a16="http://schemas.microsoft.com/office/drawing/2014/main" id="{9C5D7940-A618-B159-A65F-952862486D42}"/>
                </a:ext>
              </a:extLst>
            </p:cNvPr>
            <p:cNvSpPr/>
            <p:nvPr/>
          </p:nvSpPr>
          <p:spPr>
            <a:xfrm rot="5400000" flipV="1">
              <a:off x="4701762" y="2687602"/>
              <a:ext cx="114112" cy="202722"/>
            </a:xfrm>
            <a:prstGeom prst="chevron">
              <a:avLst>
                <a:gd name="adj" fmla="val 671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70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DECCA28-F292-B80A-F3DA-1735F8234DA0}"/>
              </a:ext>
            </a:extLst>
          </p:cNvPr>
          <p:cNvGrpSpPr/>
          <p:nvPr/>
        </p:nvGrpSpPr>
        <p:grpSpPr>
          <a:xfrm>
            <a:off x="9875640" y="449385"/>
            <a:ext cx="674904" cy="271119"/>
            <a:chOff x="8026112" y="6687627"/>
            <a:chExt cx="326234" cy="135223"/>
          </a:xfrm>
        </p:grpSpPr>
        <p:sp>
          <p:nvSpPr>
            <p:cNvPr id="4" name="Rectangle: Rounded Corners 109">
              <a:extLst>
                <a:ext uri="{FF2B5EF4-FFF2-40B4-BE49-F238E27FC236}">
                  <a16:creationId xmlns:a16="http://schemas.microsoft.com/office/drawing/2014/main" id="{286409B4-226D-DE6E-AFF0-E3920C7CD286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6" name="TextBox 110">
              <a:extLst>
                <a:ext uri="{FF2B5EF4-FFF2-40B4-BE49-F238E27FC236}">
                  <a16:creationId xmlns:a16="http://schemas.microsoft.com/office/drawing/2014/main" id="{B62EA319-CEAD-59C8-365E-98F0F699AB22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2295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965866B-20E1-19C4-3472-5CF536DEB38C}"/>
              </a:ext>
            </a:extLst>
          </p:cNvPr>
          <p:cNvGrpSpPr/>
          <p:nvPr/>
        </p:nvGrpSpPr>
        <p:grpSpPr>
          <a:xfrm>
            <a:off x="10473595" y="444533"/>
            <a:ext cx="951225" cy="270377"/>
            <a:chOff x="1998515" y="2949278"/>
            <a:chExt cx="601134" cy="13295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A3B5BF6-7CE5-693F-B9BD-4FB9EE101DBF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D2FD0E5-E804-2F37-08D9-9590160DB345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030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9466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C6713-3495-B8D2-56E6-6DF370350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D515CF4-F5AC-7A9B-ECCC-369A280798F5}"/>
              </a:ext>
            </a:extLst>
          </p:cNvPr>
          <p:cNvSpPr/>
          <p:nvPr/>
        </p:nvSpPr>
        <p:spPr>
          <a:xfrm>
            <a:off x="0" y="6455252"/>
            <a:ext cx="10199639" cy="3928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นโยบายและแผนการบริหารจัดการที่ดินและทรัพยากรดินของประเทศ (พ.ศ.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2566 -2580)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60375" algn="l"/>
              </a:tabLst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	    - แผนปฏิบัติราชการระยะ 5 ปี (พ.ศ. 2566 -2570) สำนักงานคณะกรรมการนโยบายที่ดินแห่งชาติ (ฉบับปรับปรุง ธ.ค. 66)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6A5D92-6B27-E505-F844-F9F0231F4E7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35A8C7B-E6E3-6129-0343-7963E18613A2}"/>
              </a:ext>
            </a:extLst>
          </p:cNvPr>
          <p:cNvSpPr/>
          <p:nvPr/>
        </p:nvSpPr>
        <p:spPr>
          <a:xfrm>
            <a:off x="300903" y="892780"/>
            <a:ext cx="11568189" cy="49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แนวเขตที่ดินของรัฐที่ได้รับการ </a:t>
            </a:r>
            <a:r>
              <a:rPr lang="en-US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Fine Tune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แล้วเสร็จ จำนวน 22 จังหวัดได้รับความเห็นชอบจากคณะอนุกรรมการฯ </a:t>
            </a:r>
            <a:r>
              <a:rPr lang="en-US" sz="1600" dirty="0">
                <a:solidFill>
                  <a:srgbClr val="0000FF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One Map </a:t>
            </a:r>
          </a:p>
          <a:p>
            <a:pPr lvl="0">
              <a:lnSpc>
                <a:spcPct val="80000"/>
              </a:lnSpc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2570 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แนวเขตที่ดินของรัฐที่ได้รับการ</a:t>
            </a:r>
            <a:r>
              <a: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Fine Tune </a:t>
            </a:r>
            <a:r>
              <a:rPr lang="th-TH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แล้วเสร็จ จำนวน 48 จังหวัดได้รับความเห็นชอบจากคณะอนุกรรมการฯ </a:t>
            </a:r>
            <a:r>
              <a: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One Map</a:t>
            </a:r>
            <a:endParaRPr lang="en-US" sz="1600" strike="sngStrike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27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69485571-533F-EF89-DAF8-00940E695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Google Shape;255;p8">
            <a:extLst>
              <a:ext uri="{FF2B5EF4-FFF2-40B4-BE49-F238E27FC236}">
                <a16:creationId xmlns:a16="http://schemas.microsoft.com/office/drawing/2014/main" id="{CB266E7B-146A-2E07-6CC4-F23D5183B0EC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3" name="Picture 2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1D36AA7E-4300-382D-51F8-FDBAD508D9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25448" y="-15267"/>
            <a:ext cx="498478" cy="49729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8DF3352-3900-37DB-37A7-16FDF3E52350}"/>
              </a:ext>
            </a:extLst>
          </p:cNvPr>
          <p:cNvSpPr/>
          <p:nvPr/>
        </p:nvSpPr>
        <p:spPr>
          <a:xfrm>
            <a:off x="52009" y="510654"/>
            <a:ext cx="12153637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(ต่อ)</a:t>
            </a:r>
          </a:p>
        </p:txBody>
      </p:sp>
      <p:graphicFrame>
        <p:nvGraphicFramePr>
          <p:cNvPr id="42" name="Google Shape;321;p4">
            <a:extLst>
              <a:ext uri="{FF2B5EF4-FFF2-40B4-BE49-F238E27FC236}">
                <a16:creationId xmlns:a16="http://schemas.microsoft.com/office/drawing/2014/main" id="{04E35A7F-BD63-7EBA-2FD6-2452A2B9353D}"/>
              </a:ext>
            </a:extLst>
          </p:cNvPr>
          <p:cNvGraphicFramePr/>
          <p:nvPr/>
        </p:nvGraphicFramePr>
        <p:xfrm>
          <a:off x="149512" y="1519386"/>
          <a:ext cx="11883017" cy="135749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45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8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4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31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9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7790">
                  <a:extLst>
                    <a:ext uri="{9D8B030D-6E8A-4147-A177-3AD203B41FA5}">
                      <a16:colId xmlns:a16="http://schemas.microsoft.com/office/drawing/2014/main" val="1584725598"/>
                    </a:ext>
                  </a:extLst>
                </a:gridCol>
                <a:gridCol w="646590">
                  <a:extLst>
                    <a:ext uri="{9D8B030D-6E8A-4147-A177-3AD203B41FA5}">
                      <a16:colId xmlns:a16="http://schemas.microsoft.com/office/drawing/2014/main" val="3178816994"/>
                    </a:ext>
                  </a:extLst>
                </a:gridCol>
                <a:gridCol w="5977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1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88645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8630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00212">
                <a:tc grid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ข้อมูลพื้นฐาน (Baseline)</a:t>
                      </a:r>
                      <a:endParaRPr sz="1600" b="1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endParaRPr sz="12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endParaRPr sz="1600" b="1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Tahoma"/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ค่าเป้าหมาย 2566 – 2570</a:t>
                      </a:r>
                      <a:endParaRPr sz="1600" b="1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46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2563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2564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2565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2566</a:t>
                      </a:r>
                      <a:endParaRPr sz="1600" u="none" strike="noStrike" cap="none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2567</a:t>
                      </a:r>
                      <a:endParaRPr sz="1600" u="none" strike="noStrike" cap="none"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2568</a:t>
                      </a:r>
                      <a:endParaRPr sz="1600" u="none" strike="noStrike" cap="none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en-US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2569</a:t>
                      </a:r>
                      <a:endParaRPr sz="1600" u="none" strike="noStrike" cap="none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2566</a:t>
                      </a:r>
                      <a:endParaRPr lang="en-US"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2567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E1ED2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2568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2569</a:t>
                      </a:r>
                      <a:r>
                        <a:rPr lang="en-US" sz="16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*</a:t>
                      </a:r>
                      <a:endParaRPr sz="1600" u="none" strike="noStrike" cap="none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Tahoma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2570</a:t>
                      </a:r>
                      <a:endParaRPr sz="16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6748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/>
                        <a:cs typeface="TH SarabunPSK" panose="020B0500040200020003" pitchFamily="34" charset="-34"/>
                        <a:sym typeface="Tahoma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/>
                          <a:cs typeface="TH SarabunPSK" panose="020B0500040200020003" pitchFamily="34" charset="-34"/>
                          <a:sym typeface="Tahoma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n/a</a:t>
                      </a:r>
                      <a:endParaRPr lang="th-TH" sz="1600" u="none" strike="noStrike" cap="none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n/a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  <a:endParaRPr lang="th-TH" sz="16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-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จังหวัดได้รับความเห็นชอบจากคณะอนุกรรมการฯ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400" strike="sngStrike" kern="12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Fine Tune </a:t>
                      </a:r>
                      <a:r>
                        <a:rPr lang="th-TH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48 จังหวัดได้รับความเห็นชอบจากคณะอนุกรรมการฯ </a:t>
                      </a:r>
                      <a:r>
                        <a:rPr lang="en-US" sz="1400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400" strike="sng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657A8CAA-D000-840D-C6F8-26720D2D616F}"/>
              </a:ext>
            </a:extLst>
          </p:cNvPr>
          <p:cNvSpPr/>
          <p:nvPr/>
        </p:nvSpPr>
        <p:spPr>
          <a:xfrm>
            <a:off x="713090" y="3031712"/>
            <a:ext cx="789002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2788" marR="0" lvl="0" indent="-7127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858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ค่าเป้าหมายตามตัวชี้วัดความสำเร็จจากการแบ่งส่วนราชการสำนักงานคณะกรรมการนโยบายที่ดินแห่งชาติ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F04F20-7892-BA21-CE1E-2872526B0940}"/>
              </a:ext>
            </a:extLst>
          </p:cNvPr>
          <p:cNvSpPr/>
          <p:nvPr/>
        </p:nvSpPr>
        <p:spPr>
          <a:xfrm>
            <a:off x="52009" y="6153631"/>
            <a:ext cx="4863609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ส่วนราชการที่รับผิดชอบ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20AD7C-A4DD-7ECD-6DC6-569553F4D6B8}"/>
              </a:ext>
            </a:extLst>
          </p:cNvPr>
          <p:cNvSpPr/>
          <p:nvPr/>
        </p:nvSpPr>
        <p:spPr>
          <a:xfrm>
            <a:off x="4287081" y="6100141"/>
            <a:ext cx="2875945" cy="30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รอบปีงบประมาณ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DC5E484-CF85-7F47-D932-61F1D304D8F4}"/>
              </a:ext>
            </a:extLst>
          </p:cNvPr>
          <p:cNvGraphicFramePr>
            <a:graphicFrameLocks noGrp="1"/>
          </p:cNvGraphicFramePr>
          <p:nvPr/>
        </p:nvGraphicFramePr>
        <p:xfrm>
          <a:off x="149512" y="3004891"/>
          <a:ext cx="11603576" cy="3061481"/>
        </p:xfrm>
        <a:graphic>
          <a:graphicData uri="http://schemas.openxmlformats.org/drawingml/2006/table">
            <a:tbl>
              <a:tblPr firstRow="1" bandRow="1"/>
              <a:tblGrid>
                <a:gridCol w="394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4027">
                  <a:extLst>
                    <a:ext uri="{9D8B030D-6E8A-4147-A177-3AD203B41FA5}">
                      <a16:colId xmlns:a16="http://schemas.microsoft.com/office/drawing/2014/main" val="576415073"/>
                    </a:ext>
                  </a:extLst>
                </a:gridCol>
                <a:gridCol w="4239409">
                  <a:extLst>
                    <a:ext uri="{9D8B030D-6E8A-4147-A177-3AD203B41FA5}">
                      <a16:colId xmlns:a16="http://schemas.microsoft.com/office/drawing/2014/main" val="1601676500"/>
                    </a:ext>
                  </a:extLst>
                </a:gridCol>
              </a:tblGrid>
              <a:tr h="5311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 ปี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 </a:t>
                      </a:r>
                      <a:endParaRPr lang="th-TH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(6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: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ตุลาคม 2568 – มีนาคม 2569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9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5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ได้รับความเห็นชอบจากคณะทำงานพิจารณาปรับปรุงแผนที่แนวเขตที่ดิน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ของรัฐฯ (คณะทำงานชุดที่ฯ 1)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      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7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 (12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เมษายน – กันยายน2569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91919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mpd="sng">
                      <a:noFill/>
                      <a:prstDash val="solid"/>
                    </a:lnL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6948954"/>
                  </a:ext>
                </a:extLst>
              </a:tr>
              <a:tr h="40842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rgbClr val="191919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66606"/>
                  </a:ext>
                </a:extLst>
              </a:tr>
              <a:tr h="6815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แล้วเสร็จจำนวน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จังหวัด 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 2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จังหวัด ได้รับความเห็นชอบจาก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strike="sngStrike" kern="120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24 จังหวัด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strike="sng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07724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8ED287BD-EF74-FCC9-7160-2EF87BF20C6E}"/>
              </a:ext>
            </a:extLst>
          </p:cNvPr>
          <p:cNvGrpSpPr/>
          <p:nvPr/>
        </p:nvGrpSpPr>
        <p:grpSpPr>
          <a:xfrm>
            <a:off x="9976512" y="536578"/>
            <a:ext cx="733081" cy="307777"/>
            <a:chOff x="8026112" y="6687627"/>
            <a:chExt cx="326234" cy="140819"/>
          </a:xfrm>
        </p:grpSpPr>
        <p:sp>
          <p:nvSpPr>
            <p:cNvPr id="9" name="Rectangle: Rounded Corners 109">
              <a:extLst>
                <a:ext uri="{FF2B5EF4-FFF2-40B4-BE49-F238E27FC236}">
                  <a16:creationId xmlns:a16="http://schemas.microsoft.com/office/drawing/2014/main" id="{5E75378F-F928-E765-29BC-2CC6C5EBC97E}"/>
                </a:ext>
              </a:extLst>
            </p:cNvPr>
            <p:cNvSpPr/>
            <p:nvPr/>
          </p:nvSpPr>
          <p:spPr>
            <a:xfrm>
              <a:off x="8026112" y="6689892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7D8588"/>
            </a:solidFill>
            <a:ln w="25400" cap="flat" cmpd="sng" algn="ctr">
              <a:solidFill>
                <a:srgbClr val="7D8588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5" name="TextBox 110">
              <a:extLst>
                <a:ext uri="{FF2B5EF4-FFF2-40B4-BE49-F238E27FC236}">
                  <a16:creationId xmlns:a16="http://schemas.microsoft.com/office/drawing/2014/main" id="{2B72045C-DA5D-B7C6-1777-B9A697A97C27}"/>
                </a:ext>
              </a:extLst>
            </p:cNvPr>
            <p:cNvSpPr txBox="1"/>
            <p:nvPr/>
          </p:nvSpPr>
          <p:spPr>
            <a:xfrm>
              <a:off x="8027229" y="6687627"/>
              <a:ext cx="324000" cy="140819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ภารกิจใหม่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DA64D2C-E3A7-FFEC-4681-4507F3AE8D0F}"/>
              </a:ext>
            </a:extLst>
          </p:cNvPr>
          <p:cNvSpPr txBox="1"/>
          <p:nvPr/>
        </p:nvSpPr>
        <p:spPr>
          <a:xfrm>
            <a:off x="123081" y="-43293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C4BB865B-45AA-3263-0A4A-E65FF97224EC}"/>
              </a:ext>
            </a:extLst>
          </p:cNvPr>
          <p:cNvSpPr txBox="1">
            <a:spLocks/>
          </p:cNvSpPr>
          <p:nvPr/>
        </p:nvSpPr>
        <p:spPr>
          <a:xfrm>
            <a:off x="9410436" y="646144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C787E290-76B0-4EA1-9FB1-BF333C18EEE2}" type="slidenum">
              <a:rPr lang="en-US" sz="120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algn="r">
                <a:defRPr/>
              </a:pPr>
              <a:t>13</a:t>
            </a:fld>
            <a:endParaRPr lang="en-US" sz="12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C47B96F-918C-429A-CCB7-1C76F8F83D26}"/>
              </a:ext>
            </a:extLst>
          </p:cNvPr>
          <p:cNvGrpSpPr/>
          <p:nvPr/>
        </p:nvGrpSpPr>
        <p:grpSpPr>
          <a:xfrm>
            <a:off x="10574468" y="532051"/>
            <a:ext cx="1033222" cy="294901"/>
            <a:chOff x="1998515" y="2949278"/>
            <a:chExt cx="601134" cy="133032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F77810BB-DDCC-CEEA-3AF3-40FC1CAE8011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328D6A-58E9-6F5F-449A-2BDEC9942273}"/>
                </a:ext>
              </a:extLst>
            </p:cNvPr>
            <p:cNvSpPr txBox="1"/>
            <p:nvPr/>
          </p:nvSpPr>
          <p:spPr>
            <a:xfrm>
              <a:off x="1998515" y="2965337"/>
              <a:ext cx="601134" cy="116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41906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51922-4B4A-40BD-5EA1-D6615FF97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7F3821-2FAA-8FDD-5920-51C90177914E}"/>
              </a:ext>
            </a:extLst>
          </p:cNvPr>
          <p:cNvSpPr/>
          <p:nvPr/>
        </p:nvSpPr>
        <p:spPr>
          <a:xfrm>
            <a:off x="56478" y="549642"/>
            <a:ext cx="11193615" cy="40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3736" lvl="0" indent="-173736"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จำนวนจังหวัดที่ได้รับการปรับแก้เส้นแนวเขตที่ดินของรัฐ ให้สอดคล้องกับข้อเท็จจริงเชิงพื้นที่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Fine Tune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lang="th-TH" sz="2400" b="1" kern="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(ต่อ)</a:t>
            </a: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02DB0899-CADC-5EA7-1AF0-798D8E545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2DBE310-486F-46FD-2717-F4F324DDC6FB}"/>
              </a:ext>
            </a:extLst>
          </p:cNvPr>
          <p:cNvGraphicFramePr>
            <a:graphicFrameLocks noGrp="1"/>
          </p:cNvGraphicFramePr>
          <p:nvPr/>
        </p:nvGraphicFramePr>
        <p:xfrm>
          <a:off x="79951" y="866187"/>
          <a:ext cx="11835576" cy="457200"/>
        </p:xfrm>
        <a:graphic>
          <a:graphicData uri="http://schemas.openxmlformats.org/drawingml/2006/table">
            <a:tbl>
              <a:tblPr firstRow="1" bandRow="1"/>
              <a:tblGrid>
                <a:gridCol w="1183557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CEE3DF9-C698-1F32-7893-E63CBE9BC5EB}"/>
              </a:ext>
            </a:extLst>
          </p:cNvPr>
          <p:cNvGraphicFramePr>
            <a:graphicFrameLocks noGrp="1"/>
          </p:cNvGraphicFramePr>
          <p:nvPr/>
        </p:nvGraphicFramePr>
        <p:xfrm>
          <a:off x="79951" y="1523009"/>
          <a:ext cx="11902179" cy="4563402"/>
        </p:xfrm>
        <a:graphic>
          <a:graphicData uri="http://schemas.openxmlformats.org/drawingml/2006/table">
            <a:tbl>
              <a:tblPr firstRow="1" bandRow="1"/>
              <a:tblGrid>
                <a:gridCol w="7809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3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9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483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209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3483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089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42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42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5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5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788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706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06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7575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ลำดับที่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20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IT๙" panose="020B0500040200020003" pitchFamily="34" charset="-34"/>
                          <a:ea typeface="Tahoma" panose="020B0604030504040204" pitchFamily="34" charset="0"/>
                          <a:cs typeface="TH SarabunIT๙" panose="020B0500040200020003" pitchFamily="34" charset="-34"/>
                        </a:rPr>
                        <a:t>ปีงบประมาณ</a:t>
                      </a: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84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1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 dirty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ได้รับความเห็นชอบจากคณะทำงานพิจารณาปรับปรุงแผนที่แนวเขตที่ดินของรัฐฯ (คณะทำงานชุดที่ฯ 1)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2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แนวทาง วิธีการ ขั้นตอน และแผนการดำเนินงาน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60721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แล้วเสร็จ จำนวน 1 จังหวัด</a:t>
                      </a:r>
                      <a:endParaRPr kumimoji="0" lang="en-US" sz="16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834498"/>
                  </a:ext>
                </a:extLst>
              </a:tr>
              <a:tr h="6208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แล้วเสร็จ จำนวน 11 จังหวัดได้รับความเห็นชอบจากคณะอนุกรรมการฯ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One Map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1723319"/>
                  </a:ext>
                </a:extLst>
              </a:tr>
              <a:tr h="5229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22 จังหวัดได้รับความเห็นชอบจากคณะอนุกรรมการฯ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lang="en-US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301034"/>
                  </a:ext>
                </a:extLst>
              </a:tr>
              <a:tr h="7232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แนวเขตที่ดินของรัฐที่ได้รับการ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Fine Tune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จำนวน 24 จังหวัดได้รับความเห็นชอบจากคณะอนุกรรมการฯ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One Map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716389"/>
                  </a:ext>
                </a:extLst>
              </a:tr>
            </a:tbl>
          </a:graphicData>
        </a:graphic>
      </p:graphicFrame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697B47D-2860-9BEA-E274-95594A65E270}"/>
              </a:ext>
            </a:extLst>
          </p:cNvPr>
          <p:cNvCxnSpPr>
            <a:cxnSpLocks/>
          </p:cNvCxnSpPr>
          <p:nvPr/>
        </p:nvCxnSpPr>
        <p:spPr>
          <a:xfrm>
            <a:off x="10270181" y="5765167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35A2EF9F-623F-466A-2674-BC2916DDE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6030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Google Shape;255;p8">
            <a:extLst>
              <a:ext uri="{FF2B5EF4-FFF2-40B4-BE49-F238E27FC236}">
                <a16:creationId xmlns:a16="http://schemas.microsoft.com/office/drawing/2014/main" id="{6C956B8B-CC93-9B2C-6CF6-BF7A997C2F57}"/>
              </a:ext>
            </a:extLst>
          </p:cNvPr>
          <p:cNvSpPr/>
          <p:nvPr/>
        </p:nvSpPr>
        <p:spPr bwMode="ltGray">
          <a:xfrm>
            <a:off x="-13648" y="4305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pic>
        <p:nvPicPr>
          <p:cNvPr id="10" name="Picture 2" descr="A close-up of a logo&#10;&#10;Description automatically generated with medium confidence">
            <a:extLst>
              <a:ext uri="{FF2B5EF4-FFF2-40B4-BE49-F238E27FC236}">
                <a16:creationId xmlns:a16="http://schemas.microsoft.com/office/drawing/2014/main" id="{6A427832-D107-AFEB-8216-4A96B2BFBA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25448" y="13608"/>
            <a:ext cx="498478" cy="497291"/>
          </a:xfrm>
          <a:prstGeom prst="rect">
            <a:avLst/>
          </a:prstGeom>
        </p:spPr>
      </p:pic>
      <p:sp>
        <p:nvSpPr>
          <p:cNvPr id="14" name="TextBox 18">
            <a:extLst>
              <a:ext uri="{FF2B5EF4-FFF2-40B4-BE49-F238E27FC236}">
                <a16:creationId xmlns:a16="http://schemas.microsoft.com/office/drawing/2014/main" id="{8AFB4D4A-320D-BA92-4286-07B9A8D1F686}"/>
              </a:ext>
            </a:extLst>
          </p:cNvPr>
          <p:cNvSpPr txBox="1"/>
          <p:nvPr/>
        </p:nvSpPr>
        <p:spPr>
          <a:xfrm>
            <a:off x="123081" y="-14418"/>
            <a:ext cx="458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Strategic KPIs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2569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CB6FC759-C4B3-793B-9977-4C553EECB074}"/>
              </a:ext>
            </a:extLst>
          </p:cNvPr>
          <p:cNvSpPr txBox="1"/>
          <p:nvPr/>
        </p:nvSpPr>
        <p:spPr>
          <a:xfrm>
            <a:off x="8391525" y="60260"/>
            <a:ext cx="31065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สำนักงานคณะกรรมการนโยบายที่ดินแห่งชาติ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D592FB4A-4782-7D04-5511-6461400DCA52}"/>
              </a:ext>
            </a:extLst>
          </p:cNvPr>
          <p:cNvCxnSpPr>
            <a:cxnSpLocks/>
          </p:cNvCxnSpPr>
          <p:nvPr/>
        </p:nvCxnSpPr>
        <p:spPr>
          <a:xfrm>
            <a:off x="9696072" y="5172212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E5B391A-8A4F-CF45-383D-BD072B1E7FA2}"/>
              </a:ext>
            </a:extLst>
          </p:cNvPr>
          <p:cNvCxnSpPr>
            <a:cxnSpLocks/>
          </p:cNvCxnSpPr>
          <p:nvPr/>
        </p:nvCxnSpPr>
        <p:spPr>
          <a:xfrm>
            <a:off x="8403210" y="4550245"/>
            <a:ext cx="187865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DDFFC41-67F5-577C-DA11-99BAF13BC10D}"/>
              </a:ext>
            </a:extLst>
          </p:cNvPr>
          <p:cNvCxnSpPr>
            <a:cxnSpLocks/>
          </p:cNvCxnSpPr>
          <p:nvPr/>
        </p:nvCxnSpPr>
        <p:spPr>
          <a:xfrm>
            <a:off x="6679805" y="3951728"/>
            <a:ext cx="17117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53FBC29-8EA8-70A2-AE12-C0C20FB84351}"/>
              </a:ext>
            </a:extLst>
          </p:cNvPr>
          <p:cNvCxnSpPr>
            <a:cxnSpLocks/>
          </p:cNvCxnSpPr>
          <p:nvPr/>
        </p:nvCxnSpPr>
        <p:spPr>
          <a:xfrm>
            <a:off x="6096000" y="3275093"/>
            <a:ext cx="163255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45A5658-4C53-9AFA-1743-627CB16A8F8D}"/>
              </a:ext>
            </a:extLst>
          </p:cNvPr>
          <p:cNvCxnSpPr>
            <a:cxnSpLocks/>
          </p:cNvCxnSpPr>
          <p:nvPr/>
        </p:nvCxnSpPr>
        <p:spPr>
          <a:xfrm>
            <a:off x="5073967" y="2631656"/>
            <a:ext cx="1605838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0539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888B43-DB98-8A7B-A7CB-63599D9D3636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6BC5D1-7950-664C-3A9D-2738E5C2E0C6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/>
        </p:nvGraphicFramePr>
        <p:xfrm>
          <a:off x="8137184" y="4682117"/>
          <a:ext cx="3880936" cy="1170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8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7D389618-85A0-FF0A-0478-43178D582714}"/>
              </a:ext>
            </a:extLst>
          </p:cNvPr>
          <p:cNvSpPr/>
          <p:nvPr/>
        </p:nvSpPr>
        <p:spPr>
          <a:xfrm>
            <a:off x="11578941" y="545429"/>
            <a:ext cx="551698" cy="301621"/>
          </a:xfrm>
          <a:prstGeom prst="rect">
            <a:avLst/>
          </a:prstGeom>
          <a:solidFill>
            <a:srgbClr val="ED7D31"/>
          </a:solidFill>
        </p:spPr>
        <p:txBody>
          <a:bodyPr wrap="square">
            <a:spAutoFit/>
          </a:bodyPr>
          <a:lstStyle/>
          <a:p>
            <a:pPr marL="985887" marR="0" lvl="0" indent="-985887" algn="ctr" defTabSz="342917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87" algn="l"/>
              </a:tabLst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SKPIs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TextBox 14">
            <a:extLst>
              <a:ext uri="{FF2B5EF4-FFF2-40B4-BE49-F238E27FC236}">
                <a16:creationId xmlns:a16="http://schemas.microsoft.com/office/drawing/2014/main" id="{645BF739-45B7-D548-520A-AAD106B3AA5E}"/>
              </a:ext>
            </a:extLst>
          </p:cNvPr>
          <p:cNvSpPr txBox="1"/>
          <p:nvPr/>
        </p:nvSpPr>
        <p:spPr>
          <a:xfrm>
            <a:off x="8460094" y="73940"/>
            <a:ext cx="2831892" cy="41171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 algn="ctr" defTabSz="914446">
              <a:lnSpc>
                <a:spcPct val="85000"/>
              </a:lnSpc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ส่วนราชการ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/>
        </p:nvGraphicFramePr>
        <p:xfrm>
          <a:off x="425107" y="5105692"/>
          <a:ext cx="7468669" cy="96130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0768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003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80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กล่องข้อความ 256">
            <a:extLst>
              <a:ext uri="{FF2B5EF4-FFF2-40B4-BE49-F238E27FC236}">
                <a16:creationId xmlns:a16="http://schemas.microsoft.com/office/drawing/2014/main" id="{35BB7767-D4D2-754A-3819-779D495E79DB}"/>
              </a:ext>
            </a:extLst>
          </p:cNvPr>
          <p:cNvSpPr txBox="1"/>
          <p:nvPr/>
        </p:nvSpPr>
        <p:spPr>
          <a:xfrm>
            <a:off x="61361" y="608336"/>
            <a:ext cx="11031121" cy="40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</a:t>
            </a:r>
            <a:r>
              <a:rPr lang="th-TH" sz="24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ี้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วัดที่ 6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151768" y="1305279"/>
            <a:ext cx="7953150" cy="2978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งานบริการ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กระบวนงานบริการภาครัฐของแต่ละกรณีที่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 (เช่น ขอใหม่ ขอต่ออายุ ขอแก้ไขเปลี่ยนแปลง ขอโอน ขอยกเลิก เป็นต้น)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ที่หน่วยงานต้องพัฒนาเพื่อให้สามารถให้บริการในรูปแบบ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ได้แล้ว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หน่วยงานที่ต้องพัฒนาและเชื่อมโยงงานบริการบนแพลตฟอร์มดิจิทัลกลาง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หน่วยงานภาครัฐ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ห้บริการงานบริการภาครัฐแก่ภาคประชาชนและภาคธุรกิจที่ต้องพัฒนาและเชื่อมโยงงานบริการมาให้บริการ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บนแพลตฟอร์มดิจิทัลกลาง ในปีงบประมาณ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endParaRPr kumimoji="0" lang="th-TH" sz="2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lvl="0" indent="-285764" algn="thaiDist" defTabSz="914446">
              <a:lnSpc>
                <a:spcPct val="90000"/>
              </a:lnSpc>
              <a:spcBef>
                <a:spcPts val="300"/>
              </a:spcBef>
              <a:buFont typeface="Arial" panose="020B0604020202020204" pitchFamily="34" charset="0"/>
              <a:buChar char="•"/>
              <a:defRPr/>
            </a:pPr>
            <a:r>
              <a:rPr kumimoji="0" lang="th-TH" sz="2000" b="1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แพลตฟอร์มดิจิทัลกลาง 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Citizen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(แอปพลิเคชัน “ทางรัฐ”) และ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 ซึ่งเป็นแพลตฟอร์มกลางของงานบริการภาครัฐ 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kumimoji="0" lang="en-US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</a:t>
            </a:r>
            <a:r>
              <a:rPr kumimoji="0" lang="th-TH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มกราคม </a:t>
            </a:r>
            <a:r>
              <a:rPr kumimoji="0" lang="en-US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347348" y="4283723"/>
            <a:ext cx="3624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D95402-37B1-A9B0-B876-581E7335E9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2319973" y="3791849"/>
            <a:ext cx="2261859" cy="658701"/>
            <a:chOff x="1654505" y="3872573"/>
            <a:chExt cx="2381319" cy="658701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4787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030F15-242F-4710-7022-113E03591F03}"/>
              </a:ext>
            </a:extLst>
          </p:cNvPr>
          <p:cNvSpPr txBox="1"/>
          <p:nvPr/>
        </p:nvSpPr>
        <p:spPr>
          <a:xfrm>
            <a:off x="425107" y="6115741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*สำนักงานพัฒนารัฐบาลดิจิทัล (องค์การมหาชน) อยู่ระหว่างปรับระบบ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Biz Portal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ที่เดิมให้บริการผ่านเว็บไซต์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https://bizportal.go.th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grpSp>
        <p:nvGrpSpPr>
          <p:cNvPr id="3" name="Group 24">
            <a:extLst>
              <a:ext uri="{FF2B5EF4-FFF2-40B4-BE49-F238E27FC236}">
                <a16:creationId xmlns:a16="http://schemas.microsoft.com/office/drawing/2014/main" id="{48B65D2F-7EA0-DF3F-9A22-7CE061DB7307}"/>
              </a:ext>
            </a:extLst>
          </p:cNvPr>
          <p:cNvGrpSpPr/>
          <p:nvPr/>
        </p:nvGrpSpPr>
        <p:grpSpPr>
          <a:xfrm>
            <a:off x="8385894" y="511181"/>
            <a:ext cx="879672" cy="588816"/>
            <a:chOff x="12240605" y="1307654"/>
            <a:chExt cx="1107285" cy="678130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99947D78-410B-20B6-5540-3362C41CBF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2">
              <a:extLst>
                <a:ext uri="{FF2B5EF4-FFF2-40B4-BE49-F238E27FC236}">
                  <a16:creationId xmlns:a16="http://schemas.microsoft.com/office/drawing/2014/main" id="{5D7CFCA9-2F8B-DD42-6E00-3BB02896A6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74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6171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32615-3BB7-EE84-5614-810DBBA289F7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D94CFE-C4B8-2FAC-A7AB-7B6D3A28CB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270141" y="712076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70141" y="6196858"/>
            <a:ext cx="9532395" cy="42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โดยรายงานผลฯ ไปยังสำนักงาน ก.พ.ร. ภายใน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/>
        </p:nvGraphicFramePr>
        <p:xfrm>
          <a:off x="270141" y="1041344"/>
          <a:ext cx="11651717" cy="1577485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/>
        </p:nvGraphicFramePr>
        <p:xfrm>
          <a:off x="288851" y="2901446"/>
          <a:ext cx="11614296" cy="3243072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604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374565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244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2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ที่ผ่านแล้ว จาก สพร.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495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(Production)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49597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609630"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</a:t>
            </a:r>
            <a:r>
              <a:rPr lang="th-TH" sz="1067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กระบวนงาน (รายกรณี)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id="{0EB746D4-78CF-A6F7-C649-522F345A6F68}"/>
              </a:ext>
            </a:extLst>
          </p:cNvPr>
          <p:cNvSpPr txBox="1"/>
          <p:nvPr/>
        </p:nvSpPr>
        <p:spPr>
          <a:xfrm>
            <a:off x="8460094" y="73940"/>
            <a:ext cx="2831892" cy="411716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0" marR="0" lvl="0" indent="0" algn="ctr" defTabSz="914446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ส่วนราชการ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94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2365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54DD7-3615-9B39-0D68-8DCFFD774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8089191-ECD1-4BB1-E836-E3CBF0D0BFB3}"/>
              </a:ext>
            </a:extLst>
          </p:cNvPr>
          <p:cNvSpPr/>
          <p:nvPr/>
        </p:nvSpPr>
        <p:spPr>
          <a:xfrm>
            <a:off x="238052" y="693792"/>
            <a:ext cx="7194598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 7 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จำนวนพื้นที่ที่ได้รับประโยชน์จากการพัฒนาแหล่งน้ำในเขตปฏิรูปที่ดินที่ได้รับการพัฒนา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D529D58-65A0-86D5-CF05-45555D8BFDF9}"/>
              </a:ext>
            </a:extLst>
          </p:cNvPr>
          <p:cNvSpPr/>
          <p:nvPr/>
        </p:nvSpPr>
        <p:spPr>
          <a:xfrm>
            <a:off x="278486" y="985040"/>
            <a:ext cx="9195435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คำอธิบาย 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นิยาม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จำนวนแหล่งน้ำในเขตปฏิรูปที่ดินที่ได้รับการพัฒนา ได้แก่ งานขุดสระเก็บน้ำพร้อมระบบส่งน้ำ งานขุดสระเก็บน้ำ งานพัฒนาแหล่งน้ำและระบบกระจายน้ำ แหล่งน้ำในเขตปฏิรูปที่ดิน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ทั้งขนาดเล็กและขนาดใหญ่ รวมไปถึงการขุดลอกแหล่งน้ำ บ่อน้ำบาดาลโซล่าเซลล์เป็นการพัฒนา เพิ่มประสิทธิภาพ ระบบกระจายน้ำ และเชื่อมโยงวางระบบเครือข่ายการบริหารจัดการน้ำ </a:t>
            </a: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ขอบเขตการประเมิน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จำนวนแหล่งน้ำในเขตปฏิรูปที่ดินได้รับการพัฒนาแล้วเสร็จ ได้แก่ สระเก็บน้ำสาธารณะสร้างใหม่ ขุดลอกสระและแหล่งน้ำพร้อมการจัดทำระบบกระจายน้ำ</a:t>
            </a: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วิธีการเก็บข้อมูล 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สำนักพัฒนาพื้นที่ปฏิรูปที่ดิน รวบรวมข้อมูลและตรวจสอบการดำเนินงานจากสำนักงานการปฏิรูปที่ดินจังหวัด (ส.ป.ก.จังหวัด) ผ่านระบบการรายงานแผน - ผล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แหล่งที่มาของข้อมูล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สำนักพัฒนาพื้นที่ปฏิรูปที่ดิน สำนักงานการปฏิรูปที่ดินเพื่อเกษตรกรรม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7B45F6-B7E6-4063-9977-2C92CE80140A}"/>
              </a:ext>
            </a:extLst>
          </p:cNvPr>
          <p:cNvSpPr/>
          <p:nvPr/>
        </p:nvSpPr>
        <p:spPr>
          <a:xfrm>
            <a:off x="9452609" y="1163062"/>
            <a:ext cx="2682754" cy="757130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หน่วยงานที่เกี่ยวข้อง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สำนักงานการปฏิรูปที่ดินเพื่อเกษตรกรรม   กรมชลประทาน กรมพัฒนาที่ดิน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C8F21A9-7C02-7B8F-D0F6-5E345AE813C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252" y="593996"/>
            <a:ext cx="524721" cy="523195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44367C0-C66B-7992-5BF8-758608BC488B}"/>
              </a:ext>
            </a:extLst>
          </p:cNvPr>
          <p:cNvGrpSpPr/>
          <p:nvPr/>
        </p:nvGrpSpPr>
        <p:grpSpPr>
          <a:xfrm>
            <a:off x="7263686" y="768078"/>
            <a:ext cx="724349" cy="427588"/>
            <a:chOff x="1562731" y="1899324"/>
            <a:chExt cx="545361" cy="289957"/>
          </a:xfrm>
        </p:grpSpPr>
        <p:pic>
          <p:nvPicPr>
            <p:cNvPr id="30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0B3473E-F025-34B0-C85D-54BC790FBE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8226F0A-1636-2311-B137-7FD6AA2DCAFE}"/>
                </a:ext>
              </a:extLst>
            </p:cNvPr>
            <p:cNvSpPr txBox="1"/>
            <p:nvPr/>
          </p:nvSpPr>
          <p:spPr>
            <a:xfrm>
              <a:off x="1562731" y="1968958"/>
              <a:ext cx="545361" cy="166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" name="Google Shape;253;p8">
            <a:extLst>
              <a:ext uri="{FF2B5EF4-FFF2-40B4-BE49-F238E27FC236}">
                <a16:creationId xmlns:a16="http://schemas.microsoft.com/office/drawing/2014/main" id="{78A42AB8-A550-4138-DE4A-A0DFB03C61B9}"/>
              </a:ext>
            </a:extLst>
          </p:cNvPr>
          <p:cNvSpPr/>
          <p:nvPr/>
        </p:nvSpPr>
        <p:spPr>
          <a:xfrm>
            <a:off x="250963" y="6510778"/>
            <a:ext cx="9142284" cy="28927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รายงานสรุปภาพรวมผลการดำเนินงาน - ผลการใช้จ่ายงบประมาณ ประจำปีงบประมาณ ของสำนักงานการปฏิรูปที่ดินเพื่อเกษตรกรรม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2" name="Rectangle 20">
            <a:extLst>
              <a:ext uri="{FF2B5EF4-FFF2-40B4-BE49-F238E27FC236}">
                <a16:creationId xmlns:a16="http://schemas.microsoft.com/office/drawing/2014/main" id="{32C16C30-90C2-808D-E8E4-3596DD25F475}"/>
              </a:ext>
            </a:extLst>
          </p:cNvPr>
          <p:cNvSpPr/>
          <p:nvPr/>
        </p:nvSpPr>
        <p:spPr>
          <a:xfrm>
            <a:off x="225711" y="6263942"/>
            <a:ext cx="9327831" cy="238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คำนวณพื้นที่ที่ได้รับประโยชน์แล้วเสร็จ ด้วยวิธีหารยาว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FF98313-47F4-42C3-4B7E-62A51728A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F76A67-BFCB-477B-89DD-496DA41180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7A46AC10-9A71-9D4F-3726-E0AD863D9691}"/>
              </a:ext>
            </a:extLst>
          </p:cNvPr>
          <p:cNvGrpSpPr>
            <a:grpSpLocks/>
          </p:cNvGrpSpPr>
          <p:nvPr/>
        </p:nvGrpSpPr>
        <p:grpSpPr bwMode="auto">
          <a:xfrm>
            <a:off x="-11113" y="-7938"/>
            <a:ext cx="12214226" cy="593726"/>
            <a:chOff x="23748" y="26478"/>
            <a:chExt cx="12192000" cy="578995"/>
          </a:xfrm>
        </p:grpSpPr>
        <p:grpSp>
          <p:nvGrpSpPr>
            <p:cNvPr id="8" name="Group 8">
              <a:extLst>
                <a:ext uri="{FF2B5EF4-FFF2-40B4-BE49-F238E27FC236}">
                  <a16:creationId xmlns:a16="http://schemas.microsoft.com/office/drawing/2014/main" id="{29B53D44-A3AF-7977-E470-53F37C90275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48" y="26478"/>
              <a:ext cx="12192000" cy="578995"/>
              <a:chOff x="-38364" y="573594"/>
              <a:chExt cx="12192000" cy="578995"/>
            </a:xfrm>
          </p:grpSpPr>
          <p:sp>
            <p:nvSpPr>
              <p:cNvPr id="12" name="Rectangle 17">
                <a:extLst>
                  <a:ext uri="{FF2B5EF4-FFF2-40B4-BE49-F238E27FC236}">
                    <a16:creationId xmlns:a16="http://schemas.microsoft.com/office/drawing/2014/main" id="{77490107-B738-95C3-D0AB-FDE9FFAA6A71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21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5" name="TextBox 20">
                <a:extLst>
                  <a:ext uri="{FF2B5EF4-FFF2-40B4-BE49-F238E27FC236}">
                    <a16:creationId xmlns:a16="http://schemas.microsoft.com/office/drawing/2014/main" id="{609A4936-E17D-CEF4-F3E0-D96969DF7D9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-34190" y="607566"/>
                <a:ext cx="7197911" cy="5450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ts val="18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alt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ตัวชี้วัด สำนักงานการปฏิรูปที่ดินเพื่อเกษตรกรรม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1" name="TextBox 9">
              <a:extLst>
                <a:ext uri="{FF2B5EF4-FFF2-40B4-BE49-F238E27FC236}">
                  <a16:creationId xmlns:a16="http://schemas.microsoft.com/office/drawing/2014/main" id="{DDAC33DE-6CE9-970F-35BB-9DC7A8A85F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96612" y="142246"/>
              <a:ext cx="5813478" cy="36005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alt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alt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alt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1 </a:t>
              </a:r>
              <a:r>
                <a:rPr kumimoji="0" lang="th-TH" alt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การบริหารจัดการและอนุรักษ์ฟื้นฟูน้ำทั้งระบบ </a:t>
              </a:r>
              <a:endParaRPr kumimoji="0" lang="th-TH" alt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6" name="Group 4">
            <a:extLst>
              <a:ext uri="{FF2B5EF4-FFF2-40B4-BE49-F238E27FC236}">
                <a16:creationId xmlns:a16="http://schemas.microsoft.com/office/drawing/2014/main" id="{6D3EA4B0-9775-3499-FE77-3C17DDE4493A}"/>
              </a:ext>
            </a:extLst>
          </p:cNvPr>
          <p:cNvGrpSpPr/>
          <p:nvPr/>
        </p:nvGrpSpPr>
        <p:grpSpPr>
          <a:xfrm>
            <a:off x="7724120" y="563945"/>
            <a:ext cx="1214090" cy="716529"/>
            <a:chOff x="1502824" y="1899324"/>
            <a:chExt cx="663587" cy="289957"/>
          </a:xfrm>
        </p:grpSpPr>
        <p:pic>
          <p:nvPicPr>
            <p:cNvPr id="20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D814011-2456-1915-725A-C9B8DF8A24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6">
              <a:extLst>
                <a:ext uri="{FF2B5EF4-FFF2-40B4-BE49-F238E27FC236}">
                  <a16:creationId xmlns:a16="http://schemas.microsoft.com/office/drawing/2014/main" id="{A5FD732F-755E-8B47-DBAD-B72E557A33E6}"/>
                </a:ext>
              </a:extLst>
            </p:cNvPr>
            <p:cNvSpPr txBox="1"/>
            <p:nvPr/>
          </p:nvSpPr>
          <p:spPr>
            <a:xfrm>
              <a:off x="1502824" y="1960076"/>
              <a:ext cx="663587" cy="179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4" name="Rectangle 20"/>
          <p:cNvSpPr/>
          <p:nvPr/>
        </p:nvSpPr>
        <p:spPr>
          <a:xfrm>
            <a:off x="272224" y="2436494"/>
            <a:ext cx="8519351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13 แห่ง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พื้นที่รับประโยชน์ 1,953 ไร่   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พื้นที่รับประโยชน์ 2,000 ไร่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5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804166"/>
              </p:ext>
            </p:extLst>
          </p:nvPr>
        </p:nvGraphicFramePr>
        <p:xfrm>
          <a:off x="250963" y="2684153"/>
          <a:ext cx="9113825" cy="1213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2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8202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002521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38304">
                <a:tc gridSpan="5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1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3830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1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1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1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100" b="1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100" b="1" u="none" strike="noStrike" cap="none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100" b="1" dirty="0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17594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1,058 ไร่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(15 แห่ง)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2,108 ไร่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(9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แห่ง)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 </a:t>
                      </a:r>
                      <a:endParaRPr lang="th-TH" sz="110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แห่ง)</a:t>
                      </a:r>
                      <a:endParaRPr lang="en-US" sz="110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1,058 ไร่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(15 แห่ง)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364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ไร่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(18 แห่ง)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2,089 ไร่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(11 แห่ง)</a:t>
                      </a:r>
                      <a:endParaRPr lang="en-US" sz="11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1,953 ไร่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(13 แห่ง)</a:t>
                      </a:r>
                      <a:endParaRPr lang="en-US" sz="11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2,000 ไร่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  <a:tr h="317594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100%</a:t>
                      </a:r>
                      <a:endParaRPr lang="th-TH" sz="110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89.17%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28.17%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kern="1200" noProof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2939635"/>
                  </a:ext>
                </a:extLst>
              </a:tr>
            </a:tbl>
          </a:graphicData>
        </a:graphic>
      </p:graphicFrame>
      <p:sp>
        <p:nvSpPr>
          <p:cNvPr id="66" name="Rectangle: Rounded Corners 37">
            <a:extLst>
              <a:ext uri="{FF2B5EF4-FFF2-40B4-BE49-F238E27FC236}">
                <a16:creationId xmlns:a16="http://schemas.microsoft.com/office/drawing/2014/main" id="{1863ACD9-DAFF-FB39-711A-5225B110F8FA}"/>
              </a:ext>
            </a:extLst>
          </p:cNvPr>
          <p:cNvSpPr/>
          <p:nvPr/>
        </p:nvSpPr>
        <p:spPr>
          <a:xfrm>
            <a:off x="9443083" y="1977348"/>
            <a:ext cx="2683503" cy="1046479"/>
          </a:xfrm>
          <a:prstGeom prst="roundRect">
            <a:avLst/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7" name="TextBox 33">
            <a:extLst>
              <a:ext uri="{FF2B5EF4-FFF2-40B4-BE49-F238E27FC236}">
                <a16:creationId xmlns:a16="http://schemas.microsoft.com/office/drawing/2014/main" id="{E41FF398-89A4-0E4B-9E0C-AC0178E977D5}"/>
              </a:ext>
            </a:extLst>
          </p:cNvPr>
          <p:cNvSpPr txBox="1"/>
          <p:nvPr/>
        </p:nvSpPr>
        <p:spPr>
          <a:xfrm>
            <a:off x="9407377" y="1933908"/>
            <a:ext cx="277855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แผนแม่บทฯ และแผนแม่บทย่อยฯ ที่เกี่ยวข้อง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แผนแม่บทฯ ประเด็น 19 </a:t>
            </a:r>
            <a:r>
              <a:rPr kumimoji="0" lang="th-TH" sz="14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การบริหารจัดการน้ำทั้งระบบ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แผนแม่บทย่อยฯ 19.1 </a:t>
            </a:r>
            <a:r>
              <a:rPr kumimoji="0" lang="th-TH" sz="1400" b="0" i="0" u="sng" strike="noStrike" kern="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การพัฒนาการจัดการน้ำเชิงลุ่มน้ำ</a:t>
            </a:r>
            <a:r>
              <a:rPr kumimoji="0" lang="th-TH" sz="14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ทั้งระบบเพื่อเพิ่มความมั่นคงด้านน้ำของประเทศ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190102  </a:t>
            </a:r>
            <a:r>
              <a:rPr kumimoji="0" lang="th-TH" sz="1400" b="0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การรับมือกับพิบัติภัยด้านน้ำเพิ่มขึ้น</a:t>
            </a:r>
          </a:p>
        </p:txBody>
      </p:sp>
      <p:grpSp>
        <p:nvGrpSpPr>
          <p:cNvPr id="68" name="Group 13">
            <a:extLst>
              <a:ext uri="{FF2B5EF4-FFF2-40B4-BE49-F238E27FC236}">
                <a16:creationId xmlns:a16="http://schemas.microsoft.com/office/drawing/2014/main" id="{0D112060-00D3-F71E-B0FA-2BAE0AFA6498}"/>
              </a:ext>
            </a:extLst>
          </p:cNvPr>
          <p:cNvGrpSpPr/>
          <p:nvPr/>
        </p:nvGrpSpPr>
        <p:grpSpPr>
          <a:xfrm>
            <a:off x="9452610" y="3276736"/>
            <a:ext cx="2630362" cy="631500"/>
            <a:chOff x="9848244" y="2530886"/>
            <a:chExt cx="2234727" cy="631500"/>
          </a:xfrm>
        </p:grpSpPr>
        <p:sp>
          <p:nvSpPr>
            <p:cNvPr id="69" name="TextBox 38">
              <a:extLst>
                <a:ext uri="{FF2B5EF4-FFF2-40B4-BE49-F238E27FC236}">
                  <a16:creationId xmlns:a16="http://schemas.microsoft.com/office/drawing/2014/main" id="{830510D5-2C62-1337-1C18-1C0403884E73}"/>
                </a:ext>
              </a:extLst>
            </p:cNvPr>
            <p:cNvSpPr txBox="1"/>
            <p:nvPr/>
          </p:nvSpPr>
          <p:spPr>
            <a:xfrm>
              <a:off x="9848244" y="2530886"/>
              <a:ext cx="2234727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10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70" name="TextBox 34">
              <a:extLst>
                <a:ext uri="{FF2B5EF4-FFF2-40B4-BE49-F238E27FC236}">
                  <a16:creationId xmlns:a16="http://schemas.microsoft.com/office/drawing/2014/main" id="{3DC3D4C5-3CA5-4556-02D7-739314E9AE27}"/>
                </a:ext>
              </a:extLst>
            </p:cNvPr>
            <p:cNvSpPr txBox="1"/>
            <p:nvPr/>
          </p:nvSpPr>
          <p:spPr>
            <a:xfrm>
              <a:off x="9916307" y="2607156"/>
              <a:ext cx="2070996" cy="4429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Pillar</a:t>
              </a: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r>
                <a:rPr kumimoji="0" lang="th-TH" sz="1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ด้านที่ 2 การสร้างความมั่นคงของน้ำ  ภาคการผลิต</a:t>
              </a:r>
              <a:r>
                <a:rPr kumimoji="0" lang="en-US" sz="14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</a:t>
              </a:r>
              <a:endParaRPr kumimoji="0" lang="th-TH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1" name="Group 39">
            <a:extLst>
              <a:ext uri="{FF2B5EF4-FFF2-40B4-BE49-F238E27FC236}">
                <a16:creationId xmlns:a16="http://schemas.microsoft.com/office/drawing/2014/main" id="{DFBCB825-D038-7E05-8688-BBB9F36C77C3}"/>
              </a:ext>
            </a:extLst>
          </p:cNvPr>
          <p:cNvGrpSpPr/>
          <p:nvPr/>
        </p:nvGrpSpPr>
        <p:grpSpPr>
          <a:xfrm>
            <a:off x="9452610" y="4188370"/>
            <a:ext cx="2630360" cy="536694"/>
            <a:chOff x="9840006" y="3420013"/>
            <a:chExt cx="2242963" cy="474290"/>
          </a:xfrm>
        </p:grpSpPr>
        <p:sp>
          <p:nvSpPr>
            <p:cNvPr id="72" name="Rectangle 12">
              <a:extLst>
                <a:ext uri="{FF2B5EF4-FFF2-40B4-BE49-F238E27FC236}">
                  <a16:creationId xmlns:a16="http://schemas.microsoft.com/office/drawing/2014/main" id="{12A66727-6710-586F-48F9-3F5FC3402B64}"/>
                </a:ext>
              </a:extLst>
            </p:cNvPr>
            <p:cNvSpPr/>
            <p:nvPr/>
          </p:nvSpPr>
          <p:spPr>
            <a:xfrm>
              <a:off x="9840006" y="3420013"/>
              <a:ext cx="2242963" cy="47429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73" name="TextBox 35">
              <a:extLst>
                <a:ext uri="{FF2B5EF4-FFF2-40B4-BE49-F238E27FC236}">
                  <a16:creationId xmlns:a16="http://schemas.microsoft.com/office/drawing/2014/main" id="{456C016D-C0F6-7282-43CF-5A193F452D28}"/>
                </a:ext>
              </a:extLst>
            </p:cNvPr>
            <p:cNvSpPr txBox="1"/>
            <p:nvPr/>
          </p:nvSpPr>
          <p:spPr>
            <a:xfrm>
              <a:off x="9855048" y="3503278"/>
              <a:ext cx="2221715" cy="3581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ระบุหัวข้อย่อยภายใต้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Pillar </a:t>
              </a:r>
              <a:r>
                <a:rPr kumimoji="0" lang="th-TH" sz="1400" b="0" i="0" u="sng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2.3 การจัดหาน้ำ    ในพื้นที่เกษตรน้ำฝน</a:t>
              </a:r>
            </a:p>
          </p:txBody>
        </p:sp>
      </p:grpSp>
      <p:sp>
        <p:nvSpPr>
          <p:cNvPr id="74" name="Arrow: Down 40">
            <a:extLst>
              <a:ext uri="{FF2B5EF4-FFF2-40B4-BE49-F238E27FC236}">
                <a16:creationId xmlns:a16="http://schemas.microsoft.com/office/drawing/2014/main" id="{B768A9C0-B6BC-CD79-0435-71306CC500CF}"/>
              </a:ext>
            </a:extLst>
          </p:cNvPr>
          <p:cNvSpPr/>
          <p:nvPr/>
        </p:nvSpPr>
        <p:spPr>
          <a:xfrm>
            <a:off x="10769071" y="303211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5" name="Arrow: Down 42">
            <a:extLst>
              <a:ext uri="{FF2B5EF4-FFF2-40B4-BE49-F238E27FC236}">
                <a16:creationId xmlns:a16="http://schemas.microsoft.com/office/drawing/2014/main" id="{914FACD0-7F03-EC0B-CA3F-8147D2EEBC39}"/>
              </a:ext>
            </a:extLst>
          </p:cNvPr>
          <p:cNvSpPr/>
          <p:nvPr/>
        </p:nvSpPr>
        <p:spPr>
          <a:xfrm>
            <a:off x="10769071" y="3909048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6" name="Arrow: Down 59">
            <a:extLst>
              <a:ext uri="{FF2B5EF4-FFF2-40B4-BE49-F238E27FC236}">
                <a16:creationId xmlns:a16="http://schemas.microsoft.com/office/drawing/2014/main" id="{BE65E963-8D4D-6942-75DE-9C665716AEE3}"/>
              </a:ext>
            </a:extLst>
          </p:cNvPr>
          <p:cNvSpPr/>
          <p:nvPr/>
        </p:nvSpPr>
        <p:spPr>
          <a:xfrm>
            <a:off x="10769071" y="4753941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7" name="Group 9">
            <a:extLst>
              <a:ext uri="{FF2B5EF4-FFF2-40B4-BE49-F238E27FC236}">
                <a16:creationId xmlns:a16="http://schemas.microsoft.com/office/drawing/2014/main" id="{D22592E6-DC5A-7454-6D92-9B574F698F89}"/>
              </a:ext>
            </a:extLst>
          </p:cNvPr>
          <p:cNvGrpSpPr/>
          <p:nvPr/>
        </p:nvGrpSpPr>
        <p:grpSpPr>
          <a:xfrm>
            <a:off x="9470250" y="5035197"/>
            <a:ext cx="2656335" cy="1198581"/>
            <a:chOff x="9840008" y="3339524"/>
            <a:chExt cx="2242963" cy="788487"/>
          </a:xfrm>
        </p:grpSpPr>
        <p:sp>
          <p:nvSpPr>
            <p:cNvPr id="78" name="Rectangle 17">
              <a:extLst>
                <a:ext uri="{FF2B5EF4-FFF2-40B4-BE49-F238E27FC236}">
                  <a16:creationId xmlns:a16="http://schemas.microsoft.com/office/drawing/2014/main" id="{89874F09-FAA9-A9CF-265F-E17C6915955A}"/>
                </a:ext>
              </a:extLst>
            </p:cNvPr>
            <p:cNvSpPr/>
            <p:nvPr/>
          </p:nvSpPr>
          <p:spPr>
            <a:xfrm>
              <a:off x="9840008" y="3339524"/>
              <a:ext cx="2242963" cy="7884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79" name="TextBox 18">
              <a:extLst>
                <a:ext uri="{FF2B5EF4-FFF2-40B4-BE49-F238E27FC236}">
                  <a16:creationId xmlns:a16="http://schemas.microsoft.com/office/drawing/2014/main" id="{31A59EF2-1B6E-8CF1-6BCD-8F6908D4641D}"/>
                </a:ext>
              </a:extLst>
            </p:cNvPr>
            <p:cNvSpPr txBox="1"/>
            <p:nvPr/>
          </p:nvSpPr>
          <p:spPr>
            <a:xfrm>
              <a:off x="9840008" y="3415768"/>
              <a:ext cx="2221715" cy="564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</a:t>
              </a: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</a:t>
              </a: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โปรดระบุ </a:t>
              </a:r>
              <a:r>
                <a:rPr kumimoji="0" lang="th-TH" sz="14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สำนักงานการปฏิรูปที่ดินเพื่อเกษตรกรรม   กรมชลประทาน กรมพัฒนาที่ดิน</a:t>
              </a:r>
            </a:p>
          </p:txBody>
        </p:sp>
      </p:grpSp>
      <p:graphicFrame>
        <p:nvGraphicFramePr>
          <p:cNvPr id="13" name="Table 11">
            <a:extLst>
              <a:ext uri="{FF2B5EF4-FFF2-40B4-BE49-F238E27FC236}">
                <a16:creationId xmlns:a16="http://schemas.microsoft.com/office/drawing/2014/main" id="{0F2BE798-A7F2-9DFC-A467-7795455C16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492701"/>
              </p:ext>
            </p:extLst>
          </p:nvPr>
        </p:nvGraphicFramePr>
        <p:xfrm>
          <a:off x="225711" y="3997472"/>
          <a:ext cx="4499283" cy="949469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ขั้นตอนที่ 3 แล้วเสร็จ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 แห่ง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ขั้นตอนที่ 3 แล้วเสร็จ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 แห่ง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ขั้นตอนที่ 3 แล้วเสร็จ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...........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........แห่ง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Table 11">
            <a:extLst>
              <a:ext uri="{FF2B5EF4-FFF2-40B4-BE49-F238E27FC236}">
                <a16:creationId xmlns:a16="http://schemas.microsoft.com/office/drawing/2014/main" id="{1529633B-3248-66EA-35E9-0B6DFF22B7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04709"/>
              </p:ext>
            </p:extLst>
          </p:nvPr>
        </p:nvGraphicFramePr>
        <p:xfrm>
          <a:off x="236030" y="4995467"/>
          <a:ext cx="4499283" cy="103138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1,415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ไร่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ค่าเป้าหมายปี 69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x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ร้อยละเฉลี่ย (ผลการดำเนินงาน 3 ปีย้อนหลัง)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1,684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(ค่าเฉลี่ยของ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ค่าขั้นต้นและค่าขั้นสูง)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1,953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ไร่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(ค่าเป้าหมายปี 69)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904637"/>
                  </a:ext>
                </a:extLst>
              </a:tr>
            </a:tbl>
          </a:graphicData>
        </a:graphic>
      </p:graphicFrame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804B0A87-8213-7F4D-5211-4D36104D93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2542610"/>
              </p:ext>
            </p:extLst>
          </p:nvPr>
        </p:nvGraphicFramePr>
        <p:xfrm>
          <a:off x="4820175" y="3992220"/>
          <a:ext cx="4499283" cy="949469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ขั้นตอนที่ 3 แล้วเสร็จ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...................แห่ง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ขั้นตอนที่ 3 แล้วเสร็จ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....................แห่ง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ขั้นตอนที่ 3 แล้วเสร็จ 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..................แห่ง 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9" name="Table 11">
            <a:extLst>
              <a:ext uri="{FF2B5EF4-FFF2-40B4-BE49-F238E27FC236}">
                <a16:creationId xmlns:a16="http://schemas.microsoft.com/office/drawing/2014/main" id="{68765325-5E69-B1A2-29FD-B4285A5719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558750"/>
              </p:ext>
            </p:extLst>
          </p:nvPr>
        </p:nvGraphicFramePr>
        <p:xfrm>
          <a:off x="4830494" y="4995295"/>
          <a:ext cx="4499283" cy="127522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873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............... ไร่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(................... แห่ง)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ผลปี 69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 .................ไร่ 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(................... แห่ง)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ไม่น้อยกว่าผลการดำเนินงานปี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แล้วเสร็จ...............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ไร่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(.................. แห่ง)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(เป้าหมาย ปี 2569 กรณีที่ปี 2568 ดำเนินงานได้ต่ำกว่า)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98534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516235"/>
            <a:ext cx="7079182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7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จำนวนพื้นที่ที่ได้รับประโยชน์จากการพัฒนาแหล่งน้ำในเขตปฏิรูปที่ดินที่ได้รับการพัฒนา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89513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247226"/>
          <a:ext cx="11622989" cy="256032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จัดทำแผนการจัดซื้อจัดจ้าง ประจำปี และเผยแพร่แผนจัดซื้อจัดจ้าง ประจำปี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ต่งตั้งคณะกรรมการกำหนดขอบเขตของงานและรายละเอียดคุณลักษณะเฉพาะของพัสดุที่จะซื้อหรือจ้างและคณะกรรมการกำหนดราคากลาง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คณะกรรมการฯ จัดทำขอบเขตของงานและรายละเอียดคุณลักษณะเฉพาะของพัสดุที่จะซื้อหรือจ้างและกำหนดราคากลาง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พิจารณาตัวผู้ได้รับผลการพิจารณาเข้าดำเนินการ และติดตามงานกำกับการสร้าง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287274" y="2149575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822827" y="2518543"/>
            <a:ext cx="2202236" cy="8084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6384299" y="3115806"/>
            <a:ext cx="2202236" cy="8084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6384299" y="3605090"/>
            <a:ext cx="557489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87DE6368-82FB-4D02-E257-04D77096E75B}"/>
              </a:ext>
            </a:extLst>
          </p:cNvPr>
          <p:cNvGraphicFramePr>
            <a:graphicFrameLocks noGrp="1"/>
          </p:cNvGraphicFramePr>
          <p:nvPr/>
        </p:nvGraphicFramePr>
        <p:xfrm>
          <a:off x="169194" y="4500588"/>
          <a:ext cx="6025923" cy="1356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2592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</a:t>
                      </a:r>
                      <a:r>
                        <a:rPr kumimoji="0" lang="en-US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58450">
                <a:tc>
                  <a:txBody>
                    <a:bodyPr/>
                    <a:lstStyle/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 จัดทำแผนการจัดซื้อจัดจ้าง ประจำปี และ เผยแพร่แผนจัดซื้อจัดจ้าง ประจำปี แต่งตั้งคณะกรรมการจัดทำขอบเขตของงานและรายละเอียดคุณลักษณะเฉพาะของพัสดุที่จะซื้อหรือจ้างและกำหนดราคา</a:t>
                      </a:r>
                    </a:p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  จัดทำขอบเขตของงานและรายละเอียดคุณลักษณะเฉพาะของพัสดุที่จะซื้อหรือจ้างและกำหนดราคากลาง </a:t>
                      </a:r>
                    </a:p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 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ลงนามในสัญญาหรือใบสั่งจ้าง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087AD1A2-CF4C-B7EC-B758-F7669CB75A83}"/>
              </a:ext>
            </a:extLst>
          </p:cNvPr>
          <p:cNvGraphicFramePr>
            <a:graphicFrameLocks noGrp="1"/>
          </p:cNvGraphicFramePr>
          <p:nvPr/>
        </p:nvGraphicFramePr>
        <p:xfrm>
          <a:off x="6293091" y="4505221"/>
          <a:ext cx="5742896" cy="18440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289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ขั้นตอนการดำเนินงานรอบ 9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60908">
                <a:tc>
                  <a:txBody>
                    <a:bodyPr/>
                    <a:lstStyle/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  จัดทำแผนการจัดซื้อจัดจ้าง ประจำปี และเผยแพร่แผนจัดซื้อจัดจ้าง ประจำปี แต่งตั้งคณะกรรมการจัดทำขอบเขตของงานและรายละเอียดคุณลักษณะเฉพาะของพัสดุที่จะซื้อหรือจ้างและกำหนดราคา</a:t>
                      </a:r>
                    </a:p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  </a:t>
                      </a:r>
                      <a:r>
                        <a:rPr lang="th-TH" sz="1600" spc="2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จัดทำขอบเขตของงานและรายละเอียดคุณลักษณะเฉพาะของพัสดุที่จะซื้อหรือจ้างและกำหนด</a:t>
                      </a:r>
                      <a:br>
                        <a:rPr lang="th-TH" sz="1600" spc="2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spc="2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ราคากลาง </a:t>
                      </a:r>
                    </a:p>
                    <a:p>
                      <a:pPr marL="0" lvl="0" indent="0"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  ลงนามในสัญญาหรือใบสั่งจ้าง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l"/>
                          <a:tab pos="1077913" algn="l"/>
                        </a:tabLst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 พิจารณาตัวผู้ได้รับผลการพิจารณาเข้าดำเนินการ และติดตามงานกำกับการสร้าง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19" name="TextBox 1">
            <a:extLst>
              <a:ext uri="{FF2B5EF4-FFF2-40B4-BE49-F238E27FC236}">
                <a16:creationId xmlns:a16="http://schemas.microsoft.com/office/drawing/2014/main" id="{182865BB-0B6D-0764-862E-55177B94D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970475"/>
            <a:ext cx="12192000" cy="45720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เป้าหมายการดำเนินงานรอบ 6 และ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เดือน</a:t>
            </a:r>
          </a:p>
        </p:txBody>
      </p:sp>
      <p:graphicFrame>
        <p:nvGraphicFramePr>
          <p:cNvPr id="20" name="ตาราง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102"/>
              </p:ext>
            </p:extLst>
          </p:nvPr>
        </p:nvGraphicFramePr>
        <p:xfrm>
          <a:off x="169194" y="6100840"/>
          <a:ext cx="6025923" cy="33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7417">
                  <a:extLst>
                    <a:ext uri="{9D8B030D-6E8A-4147-A177-3AD203B41FA5}">
                      <a16:colId xmlns:a16="http://schemas.microsoft.com/office/drawing/2014/main" val="761562680"/>
                    </a:ext>
                  </a:extLst>
                </a:gridCol>
                <a:gridCol w="4438506">
                  <a:extLst>
                    <a:ext uri="{9D8B030D-6E8A-4147-A177-3AD203B41FA5}">
                      <a16:colId xmlns:a16="http://schemas.microsoft.com/office/drawing/2014/main" val="1714204152"/>
                    </a:ext>
                  </a:extLst>
                </a:gridCol>
              </a:tblGrid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ดำเนินการได้ตามขั้นตอนที่ 3 แล้วเสร็จ 13 แห่ง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9716066"/>
                  </a:ext>
                </a:extLst>
              </a:tr>
            </a:tbl>
          </a:graphicData>
        </a:graphic>
      </p:graphicFrame>
      <p:graphicFrame>
        <p:nvGraphicFramePr>
          <p:cNvPr id="21" name="ตาราง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704161"/>
              </p:ext>
            </p:extLst>
          </p:nvPr>
        </p:nvGraphicFramePr>
        <p:xfrm>
          <a:off x="6293092" y="6349313"/>
          <a:ext cx="5742896" cy="33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859">
                  <a:extLst>
                    <a:ext uri="{9D8B030D-6E8A-4147-A177-3AD203B41FA5}">
                      <a16:colId xmlns:a16="http://schemas.microsoft.com/office/drawing/2014/main" val="761562680"/>
                    </a:ext>
                  </a:extLst>
                </a:gridCol>
                <a:gridCol w="4230037">
                  <a:extLst>
                    <a:ext uri="{9D8B030D-6E8A-4147-A177-3AD203B41FA5}">
                      <a16:colId xmlns:a16="http://schemas.microsoft.com/office/drawing/2014/main" val="1714204152"/>
                    </a:ext>
                  </a:extLst>
                </a:gridCol>
              </a:tblGrid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</a:t>
                      </a:r>
                      <a:endParaRPr kumimoji="0" 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6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ดำเนินการได้ตามขั้นตอนที่ 4 แล้วเสร็จ 13 แห่ง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97160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349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228599" y="1569815"/>
          <a:ext cx="11854544" cy="4273746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2460172">
                  <a:extLst>
                    <a:ext uri="{9D8B030D-6E8A-4147-A177-3AD203B41FA5}">
                      <a16:colId xmlns:a16="http://schemas.microsoft.com/office/drawing/2014/main" val="2064198076"/>
                    </a:ext>
                  </a:extLst>
                </a:gridCol>
                <a:gridCol w="7141029">
                  <a:extLst>
                    <a:ext uri="{9D8B030D-6E8A-4147-A177-3AD203B41FA5}">
                      <a16:colId xmlns:a16="http://schemas.microsoft.com/office/drawing/2014/main" val="3153173188"/>
                    </a:ext>
                  </a:extLst>
                </a:gridCol>
                <a:gridCol w="1360714">
                  <a:extLst>
                    <a:ext uri="{9D8B030D-6E8A-4147-A177-3AD203B41FA5}">
                      <a16:colId xmlns:a16="http://schemas.microsoft.com/office/drawing/2014/main" val="1600293387"/>
                    </a:ext>
                  </a:extLst>
                </a:gridCol>
                <a:gridCol w="892629">
                  <a:extLst>
                    <a:ext uri="{9D8B030D-6E8A-4147-A177-3AD203B41FA5}">
                      <a16:colId xmlns:a16="http://schemas.microsoft.com/office/drawing/2014/main" val="2827482336"/>
                    </a:ext>
                  </a:extLst>
                </a:gridCol>
              </a:tblGrid>
              <a:tr h="36472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ชื่อแผนงาน / โครงการ / รายการ ***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spc="-5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พื้นที่รับประโยชน์ (ไร่) </a:t>
                      </a:r>
                      <a:r>
                        <a:rPr lang="th-TH" sz="16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(ตัวชี้วัดที่บังคับ</a:t>
                      </a:r>
                    </a:p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กรอกค่า) ***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จำนวนแห่ง(แห่ง)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3596380162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marL="0" indent="0" algn="l" fontAlgn="t">
                        <a:buAutoNum type="arabicParenR"/>
                      </a:pPr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งานก่อสร้างสถานีสูบน้ำและระบบกระจายน้ำในโครงการปฏิรูปที่ดินพื้นที่เอกชน ตำบลพระธาตุขิงแกง อำเภอจุน จังหวัดพะเยา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195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2443078903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แห่งที่ 1 บ้านแม่ฮาม หมู่ที่ 7 ตำบลเกาะคา อำเภอเกาะคา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จังหวัด</a:t>
                      </a:r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ลำปาง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4171020728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แห่งที่ 2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บ้านแม่ฮาม หมู่ที่ 7 ตำบลเกาะคา อำเภอเกาะคา จังหวัดลำปาง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92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2530159818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แห่งที่ 3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บ้านแม่ฮาม หมู่ที่ 7 ตำบลเกาะคา อำเภอเกาะคา จังหวัดลำปาง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1147817483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แห่งที่ 4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บ้านแม่ฮาม หมู่ที่ 7 ตำบลเกาะคา อำเภอเกาะคา จังหวัดลำปาง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3913117928"/>
                  </a:ext>
                </a:extLst>
              </a:tr>
              <a:tr h="248706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แห่งที่ 1 ในเขตปฏิรูปที่ดิน บ้านใหม่ ส.ป.ก. หมู่ที่ 20 ตำบลชุมพลบุรี อำเภอชุมพลบุรี จังหวัดสุรินทร์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135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3258882202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แห่งที่ 3 ในเขตปฏิรูปที่ดิน บ้านใหม่ ส.ป.ก.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หมู่ที่ 20 ตำบลชุมพลบุรี อำเภอชุมพลบุรี จังหวัดสุรินทร์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118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3877632218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แห่งที่ 2 ในเขตปฏิรูปที่ดิน บ้านใหม่ ส.ป.ก.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หมู่ที่ 20 ตำบลชุมพลบุรี อำเภอชุมพลบุรี จังหวัดสุรินทร์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4098328502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งานขุดลอกสระเก็บน้ำสาธารณะ บ้านเขาพริก หมู่ที่ 5 ตำบลพวงทอง อำเภอบ่อทอง จังหวัดชลบุรี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114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1458636135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งานปรับปรุงพื้นที่รองรับน้ำและกักเก็บน้ำของลำห้วยสาธารณประโยชน์ บ้านแม่ไฮ ตำบลนาแส่ง อำเภอเกาะคา จังหวัดลำปาง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62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2710802559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งานขุดลอกห้วยแสล่ง บ้านทุ่งกระเทียม หมู่ที่ 11 ตำบลภูซาง อำเภอภูซาง จังหวัดพะเยา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77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3709263448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พร้อมอาคารระบายน้ำ บ้านเวียงเหนือ หมู่ที่ 17 ตำบลศรีดอนชัย อำเภอเชียงของ จังหวัดเชียงราย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65727839"/>
                  </a:ext>
                </a:extLst>
              </a:tr>
              <a:tr h="253279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13) พัฒนาแหล่งน้ำและระบบกระจายน้ำ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งานขุดสระเก็บน้ำสาธารณะ พร้อมอาคารระบายน้ำ บ้านสารภี หมู่ที่ 18 ตำบลศรีดอนชัย อำเภอเชียงของ จังหวัดเชียงราย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3113008035"/>
                  </a:ext>
                </a:extLst>
              </a:tr>
              <a:tr h="126640">
                <a:tc>
                  <a:txBody>
                    <a:bodyPr/>
                    <a:lstStyle/>
                    <a:p>
                      <a:pPr algn="l" fontAlgn="t"/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1,953</a:t>
                      </a:r>
                    </a:p>
                  </a:txBody>
                  <a:tcPr marL="5066" marR="5066" marT="5066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5066" marR="5066" marT="5066" marB="0"/>
                </a:tc>
                <a:extLst>
                  <a:ext uri="{0D108BD9-81ED-4DB2-BD59-A6C34878D82A}">
                    <a16:rowId xmlns:a16="http://schemas.microsoft.com/office/drawing/2014/main" val="80476058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228599" y="559365"/>
            <a:ext cx="11854544" cy="95410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แผนปฏิบัติการด้านทรัพยากรน้ำ ปีงบประมาณ พ.ศ. 2569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เพื่อนำเข้าระบบ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Thai Water Plan </a:t>
            </a: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สำนักงานการปฏิรูปที่ดินเพื่อเกษตรกรรม</a:t>
            </a:r>
          </a:p>
        </p:txBody>
      </p:sp>
      <p:sp>
        <p:nvSpPr>
          <p:cNvPr id="6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2" name="ตัวแทนหมายเลขสไลด์ 5">
            <a:extLst>
              <a:ext uri="{FF2B5EF4-FFF2-40B4-BE49-F238E27FC236}">
                <a16:creationId xmlns:a16="http://schemas.microsoft.com/office/drawing/2014/main" id="{3387BC17-E951-5E74-3201-A1493D3C5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9943" y="640715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F76A67-BFCB-477B-89DD-496DA411800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21056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6168-6599-2981-B220-337F29D3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257A03-967E-BA1E-0D74-ACB9D5600D43}"/>
              </a:ext>
            </a:extLst>
          </p:cNvPr>
          <p:cNvSpPr/>
          <p:nvPr/>
        </p:nvSpPr>
        <p:spPr>
          <a:xfrm>
            <a:off x="123081" y="430065"/>
            <a:ext cx="7128875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buClrTx/>
              <a:buFontTx/>
              <a:buNone/>
              <a:defRPr/>
            </a:pPr>
            <a:r>
              <a:rPr lang="th-TH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ตัวชี้วัดที่ 8 </a:t>
            </a:r>
            <a:r>
              <a:rPr lang="en-US" sz="20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จำนวนวันที่ปริมาณฝุ่นละอองขนาดไม่เกิน 2.5 ไมครอน (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US" sz="2000" b="1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อยู่ในเกณฑ์มาตรฐาน </a:t>
            </a:r>
            <a:endParaRPr lang="th-TH" sz="2000" kern="1200" dirty="0">
              <a:solidFill>
                <a:prstClr val="black"/>
              </a:solidFill>
              <a:highlight>
                <a:srgbClr val="0000FF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4BE1C8-4958-8DE2-62FE-9D1819DDF6A1}"/>
              </a:ext>
            </a:extLst>
          </p:cNvPr>
          <p:cNvSpPr/>
          <p:nvPr/>
        </p:nvSpPr>
        <p:spPr>
          <a:xfrm>
            <a:off x="123081" y="659038"/>
            <a:ext cx="7573119" cy="1497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indent="-804863" algn="thaiDist">
              <a:lnSpc>
                <a:spcPct val="80000"/>
              </a:lnSpc>
              <a:buClrTx/>
              <a:buFontTx/>
              <a:buNone/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	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เกณฑ์มาตรฐานฝุ่นละออง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หมายถึง ค่าเฉลี่ยในเวลา 24 ชั่วโมง จะต้องไม่เกิน 37.5 ไมโครกรัมต่อลูกบาศก์เมตร</a:t>
            </a:r>
            <a:endParaRPr lang="en-US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ประเมินผลในพื้นที่จังหวัดที่มีสถานีตรวจวัดคุณภาพอากาศแบบอัตโนมัติของกรมควบคุมมลพิษ ที่มีผลการตรวจวัดต่อเนื่องตลอดทั้งปี</a:t>
            </a: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การประเมินรอบ 6 เดือนการประเมินรอบ 6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PM2.5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เฉลี่ย 24 ชั่วโมง อยู่ในเกณฑ์มาตรฐาน ระหว่างเดือน ตุลาคม 2568 – มีนาคม 2569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การประเมินรอบ 12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เฉลี่ย 24 ชั่วโมง อยู่ในเกณฑ์มาตรฐาน ระหว่างเดือน ตุลาคม 2568 – กันยายน 2569</a:t>
            </a:r>
          </a:p>
          <a:p>
            <a:pPr marL="342900" indent="-171450" algn="thaiDist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วิธีการเก็บข้อมูลและแหล่งที่มาของข้อมูล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ตรวจวัดปริมาณฝุ่นละออง 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GB" sz="1200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en-GB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โดยสถานีตรวจวัดคุณภาพอากาศแบบอัตโนมัติของกรมควบคุมมลพิษ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0EAF0B9-4DDD-EA00-99B5-C3571A994D77}"/>
              </a:ext>
            </a:extLst>
          </p:cNvPr>
          <p:cNvGraphicFramePr>
            <a:graphicFrameLocks noGrp="1"/>
          </p:cNvGraphicFramePr>
          <p:nvPr/>
        </p:nvGraphicFramePr>
        <p:xfrm>
          <a:off x="266296" y="2392133"/>
          <a:ext cx="7649325" cy="1831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05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201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495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1964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5026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52824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5887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8567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309234">
                <a:tc gridSpan="7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1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09234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4236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(7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 วัน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54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(30%)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36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(20%)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33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(18%)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84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(29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165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(48%)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(41%)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(44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>
              <a:buClrTx/>
              <a:buFontTx/>
              <a:buNone/>
              <a:defRPr/>
            </a:pPr>
            <a:fld id="{C787E290-76B0-4EA1-9FB1-BF333C18EEE2}" type="slidenum">
              <a:rPr lang="en-US" kern="1200" smtClean="0">
                <a:solidFill>
                  <a:srgbClr val="002060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>
                <a:buClrTx/>
                <a:buFontTx/>
                <a:buNone/>
                <a:defRPr/>
              </a:pPr>
              <a:t>20</a:t>
            </a:fld>
            <a:endParaRPr lang="en-US" kern="1200">
              <a:solidFill>
                <a:srgbClr val="002060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157D0F-9B5C-F38D-648C-D00B857B3EBB}"/>
              </a:ext>
            </a:extLst>
          </p:cNvPr>
          <p:cNvSpPr txBox="1"/>
          <p:nvPr/>
        </p:nvSpPr>
        <p:spPr>
          <a:xfrm>
            <a:off x="236" y="-31600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  <a:defRPr/>
            </a:pPr>
            <a:r>
              <a:rPr lang="th-TH" sz="2400" b="1" kern="1200" dirty="0">
                <a:solidFill>
                  <a:prstClr val="white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lang="th-TH" sz="2000" kern="1200" dirty="0">
              <a:solidFill>
                <a:prstClr val="white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DF015813-D467-7DB1-426B-EE416DFA972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indent="-546100">
              <a:lnSpc>
                <a:spcPct val="80000"/>
              </a:lnSpc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lang="th-TH" sz="1200" b="1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lang="th-TH" sz="120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sz="1200"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EC49329-051F-9878-2846-E16AF1913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129" y="-2363"/>
            <a:ext cx="502920" cy="502920"/>
          </a:xfrm>
          <a:prstGeom prst="rect">
            <a:avLst/>
          </a:prstGeom>
        </p:spPr>
      </p:pic>
      <p:sp>
        <p:nvSpPr>
          <p:cNvPr id="50" name="Google Shape;522;p3"/>
          <p:cNvSpPr/>
          <p:nvPr/>
        </p:nvSpPr>
        <p:spPr>
          <a:xfrm>
            <a:off x="8169549" y="1264352"/>
            <a:ext cx="3756155" cy="422204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FFFFFF"/>
              </a:buClr>
              <a:buSzPts val="1800"/>
              <a:buFont typeface="Calibri"/>
              <a:buNone/>
            </a:pPr>
            <a:endParaRPr sz="1800">
              <a:solidFill>
                <a:srgbClr val="FFFFFF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1" name="Google Shape;523;p3"/>
          <p:cNvSpPr/>
          <p:nvPr/>
        </p:nvSpPr>
        <p:spPr>
          <a:xfrm>
            <a:off x="8083800" y="3252027"/>
            <a:ext cx="3841904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00200" indent="-1600200" algn="just">
              <a:lnSpc>
                <a:spcPct val="80000"/>
              </a:lnSpc>
              <a:buSzPts val="14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เป้าหมายระดับแผนแม่บทย่อย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	</a:t>
            </a:r>
            <a:r>
              <a:rPr lang="th-TH" spc="-40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คุณภาพอากาศ และเสียง อยู่ในระดับมาตรฐาน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ของประเทศไทย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2" name="Google Shape;52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33794" y="1407705"/>
            <a:ext cx="622349" cy="647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25;p3" descr="18) แผนแม่บทประเด็น การเติบโตอย่างยั่งยืน – NSC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33794" y="2057230"/>
            <a:ext cx="622877" cy="622877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26;p3"/>
          <p:cNvSpPr/>
          <p:nvPr/>
        </p:nvSpPr>
        <p:spPr>
          <a:xfrm>
            <a:off x="8689908" y="1522441"/>
            <a:ext cx="335887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71550" indent="-971550" algn="just">
              <a:buSzPts val="18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ยุทธศาสตร์ชาติ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การสร้างการเติบโตบนคุณภาพชีวิตที่เป็นมิตรต่อสิ่งแวดล้อม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" name="Google Shape;527;p3"/>
          <p:cNvSpPr/>
          <p:nvPr/>
        </p:nvSpPr>
        <p:spPr>
          <a:xfrm>
            <a:off x="8689908" y="2212295"/>
            <a:ext cx="333376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8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ประเด็น 18 การเติบโตอย่างยั่งยืน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6" name="Google Shape;528;p3"/>
          <p:cNvSpPr/>
          <p:nvPr/>
        </p:nvSpPr>
        <p:spPr>
          <a:xfrm>
            <a:off x="8076083" y="2782109"/>
            <a:ext cx="4032000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indent="-914400" algn="just">
              <a:lnSpc>
                <a:spcPct val="80000"/>
              </a:lnSpc>
              <a:buSzPts val="1400"/>
              <a:buFont typeface="Sarabun"/>
              <a:buNone/>
            </a:pPr>
            <a:r>
              <a:rPr lang="th-TH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แผนแม่บทย่อย </a:t>
            </a:r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การจัดการมลพิษที่มีผลกระทบต่อสิ่งแวดล้อมและสารเคมีในภาคเกษตรทั้งระบบให้เป็นไปตามมาตรฐานสากล</a:t>
            </a:r>
            <a:endParaRPr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graphicFrame>
        <p:nvGraphicFramePr>
          <p:cNvPr id="57" name="Google Shape;529;p3"/>
          <p:cNvGraphicFramePr/>
          <p:nvPr/>
        </p:nvGraphicFramePr>
        <p:xfrm>
          <a:off x="8169547" y="4194806"/>
          <a:ext cx="3727100" cy="125778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3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Sarabun"/>
                        <a:buNone/>
                      </a:pPr>
                      <a:r>
                        <a:rPr lang="th-TH" sz="18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2561-2565</a:t>
                      </a:r>
                      <a:endParaRPr sz="18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2566-2570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2571-2575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2576-2580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" name="Google Shape;533;p3"/>
          <p:cNvSpPr/>
          <p:nvPr/>
        </p:nvSpPr>
        <p:spPr>
          <a:xfrm>
            <a:off x="9068359" y="545109"/>
            <a:ext cx="1601521" cy="36929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buSzPts val="2000"/>
              <a:buFont typeface="Sarabun"/>
              <a:buNone/>
            </a:pPr>
            <a:r>
              <a:rPr lang="th-TH" sz="1800" b="1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รหัส :</a:t>
            </a:r>
            <a:endParaRPr sz="1800" dirty="0"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9" name="Google Shape;520;p3" descr="C:\Users\dathpan\Downloads\056aac9a306aef891367aae43a86394b.jpg"/>
          <p:cNvPicPr preferRelativeResize="0"/>
          <p:nvPr/>
        </p:nvPicPr>
        <p:blipFill rotWithShape="1">
          <a:blip r:embed="rId6">
            <a:alphaModFix/>
          </a:blip>
          <a:srcRect l="16319" t="8192" r="17099" b="14839"/>
          <a:stretch/>
        </p:blipFill>
        <p:spPr>
          <a:xfrm>
            <a:off x="7770432" y="311883"/>
            <a:ext cx="1023853" cy="816513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530;p3"/>
          <p:cNvSpPr/>
          <p:nvPr/>
        </p:nvSpPr>
        <p:spPr>
          <a:xfrm>
            <a:off x="7864330" y="490722"/>
            <a:ext cx="82557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น้ำหนัก</a:t>
            </a:r>
            <a:br>
              <a:rPr lang="th-TH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</a:br>
            <a:r>
              <a:rPr lang="en-US" dirty="0"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5</a:t>
            </a:r>
            <a:endParaRPr dirty="0">
              <a:latin typeface="TH SarabunPSK" panose="020B0500040200020003" pitchFamily="34" charset="-34"/>
              <a:cs typeface="TH SarabunPSK" pitchFamily="34" charset="-34"/>
            </a:endParaRPr>
          </a:p>
        </p:txBody>
      </p:sp>
      <p:sp>
        <p:nvSpPr>
          <p:cNvPr id="25" name="Google Shape;513;p3"/>
          <p:cNvSpPr/>
          <p:nvPr/>
        </p:nvSpPr>
        <p:spPr>
          <a:xfrm>
            <a:off x="5110950" y="3000610"/>
            <a:ext cx="2889121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115888">
              <a:buSzPts val="1800"/>
              <a:buFont typeface="Sarabun"/>
              <a:buNone/>
            </a:pP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ตามแผนปฏิบัติการขับเคลื่อนวาระแห่งชาติ “การแก้ไขปัญหามลพิษด้านฝุ่นละออง” ฉบับที่ 2 กำหนดเป้าหมาย "ค่าเฉลี่ยฝุ่นละออง 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PM2.5 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ตลอด 24 ชั่วโมง อยู่ในระดับที่ไม่เป็นอันตรายต่อสุขภาพ“ ไม่ได้กำหนดเป้าหมายรายปี</a:t>
            </a:r>
            <a:endParaRPr sz="11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219962" y="4303010"/>
            <a:ext cx="7995679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5450" indent="-425450">
              <a:lnSpc>
                <a:spcPct val="80000"/>
              </a:lnSpc>
              <a:buClrTx/>
              <a:buFontTx/>
              <a:buNone/>
              <a:tabLst>
                <a:tab pos="425450" algn="l"/>
              </a:tabLst>
              <a:defRPr/>
            </a:pPr>
            <a:r>
              <a:rPr lang="th-TH" sz="1050" b="1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ขอเสนอให้ใช้ข้อมูลพื้นฐานย้อนหลัง 5 ปี ระหว่างปี 2562–2568 โดยไม่นำข้อมูลปี 2564–2565 มาพิจารณา เนื่องจากในช่วงดังกล่าว ประเทศไทยอยู่ภายใต้สถานการณ์การแพร่ระบาดของโรคโควิด-19 รัฐบาลได้ประกาศมาตรการ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Work from Home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อย่างเข้มงวด แหล่งกำเนิดมลพิษหลายประเภทได้หยุดหรือชะลอการดำเนินกิจกรรม ส่งผลให้การระบายมลพิษลดลง และทำให้ระดับฝุ่นละออง 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PM2.5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ลดลงอย่างมีนัยสำคัญ</a:t>
            </a:r>
            <a:b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โดยค่าเฉลี่ย 5 ปี ย้อนหลัง (2562/2563/2566/2567/2568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= 14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วัน</a:t>
            </a:r>
            <a:r>
              <a:rPr lang="en-US" sz="1050" kern="1200" dirty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31864E6-B8C6-F784-0419-F9EC7A2EE743}"/>
              </a:ext>
            </a:extLst>
          </p:cNvPr>
          <p:cNvGraphicFramePr>
            <a:graphicFrameLocks noGrp="1"/>
          </p:cNvGraphicFramePr>
          <p:nvPr/>
        </p:nvGraphicFramePr>
        <p:xfrm>
          <a:off x="140315" y="4701630"/>
          <a:ext cx="7792558" cy="1527363"/>
        </p:xfrm>
        <a:graphic>
          <a:graphicData uri="http://schemas.openxmlformats.org/drawingml/2006/table">
            <a:tbl>
              <a:tblPr/>
              <a:tblGrid>
                <a:gridCol w="767909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2097542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317072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610035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2437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3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9388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3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4283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37821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3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183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81E6DEFA-4498-300A-335C-8D48021CB84B}"/>
              </a:ext>
            </a:extLst>
          </p:cNvPr>
          <p:cNvSpPr/>
          <p:nvPr/>
        </p:nvSpPr>
        <p:spPr>
          <a:xfrm>
            <a:off x="3464687" y="6401402"/>
            <a:ext cx="2753988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ตามช่วงเวลาที่สำนักงาน ก.พ.ร. กำหนด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130503" y="6207123"/>
            <a:ext cx="7200000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ชื่อมาตรการ อาจเปลี่ยนแปลงตามความเห็นของคณะรัฐมนตรี/คณะกรรมการที่เกี่ยวข้อง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992650-AEF6-9CC9-2B10-CBF5F7B178CF}"/>
              </a:ext>
            </a:extLst>
          </p:cNvPr>
          <p:cNvSpPr/>
          <p:nvPr/>
        </p:nvSpPr>
        <p:spPr>
          <a:xfrm>
            <a:off x="130277" y="6424895"/>
            <a:ext cx="2687313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buClrTx/>
              <a:buFontTx/>
              <a:buNone/>
              <a:tabLst>
                <a:tab pos="546100" algn="l"/>
              </a:tabLst>
              <a:defRPr/>
            </a:pP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th-TH" sz="1200" kern="1200" dirty="0">
                <a:solidFill>
                  <a:prstClr val="black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กรมควบคุมมลพิษ</a:t>
            </a:r>
            <a:endParaRPr lang="en-US" sz="1200" kern="1200" dirty="0">
              <a:solidFill>
                <a:prstClr val="black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C4C34081-2C29-3D96-5CB1-D96CD235C780}"/>
              </a:ext>
            </a:extLst>
          </p:cNvPr>
          <p:cNvSpPr/>
          <p:nvPr/>
        </p:nvSpPr>
        <p:spPr>
          <a:xfrm>
            <a:off x="381536" y="2106511"/>
            <a:ext cx="1376926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80000"/>
              </a:lnSpc>
              <a:buSzPts val="1400"/>
              <a:defRPr/>
            </a:pPr>
            <a:r>
              <a:rPr lang="th-TH" sz="1200" b="1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  <p:sp>
        <p:nvSpPr>
          <p:cNvPr id="4" name="Google Shape;266;p8">
            <a:extLst>
              <a:ext uri="{FF2B5EF4-FFF2-40B4-BE49-F238E27FC236}">
                <a16:creationId xmlns:a16="http://schemas.microsoft.com/office/drawing/2014/main" id="{245E4438-EBB8-1EA6-795B-0902EC632AD3}"/>
              </a:ext>
            </a:extLst>
          </p:cNvPr>
          <p:cNvSpPr/>
          <p:nvPr/>
        </p:nvSpPr>
        <p:spPr>
          <a:xfrm>
            <a:off x="1675292" y="2106511"/>
            <a:ext cx="2285048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80000"/>
              </a:lnSpc>
              <a:buSzPts val="1400"/>
              <a:defRPr/>
            </a:pPr>
            <a:r>
              <a:rPr lang="th-TH" sz="1200" b="1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2570 </a:t>
            </a:r>
            <a:r>
              <a:rPr lang="th-TH" sz="1200" dirty="0"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200" b="1" kern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825992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"/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graphicFrame>
        <p:nvGraphicFramePr>
          <p:cNvPr id="541" name="Google Shape;541;p4"/>
          <p:cNvGraphicFramePr/>
          <p:nvPr/>
        </p:nvGraphicFramePr>
        <p:xfrm>
          <a:off x="213926" y="914400"/>
          <a:ext cx="5958274" cy="3352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9582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Sarabun"/>
                        <a:buNone/>
                      </a:pPr>
                      <a:r>
                        <a:rPr lang="th-TH" sz="1600" b="1" i="0" u="none" strike="noStrike" cap="none" dirty="0">
                          <a:solidFill>
                            <a:srgbClr val="000000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แผนการดำเนินการตามตัวชี้วัด  (ต.ค. 68 – ก.ย. 69)</a:t>
                      </a:r>
                      <a:endParaRPr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46" name="Google Shape;546;p4"/>
          <p:cNvSpPr/>
          <p:nvPr/>
        </p:nvSpPr>
        <p:spPr>
          <a:xfrm>
            <a:off x="213926" y="609600"/>
            <a:ext cx="10794362" cy="38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5838" lvl="0" indent="-985838">
              <a:lnSpc>
                <a:spcPct val="80000"/>
              </a:lnSpc>
              <a:buSzPts val="2400"/>
            </a:pPr>
            <a:r>
              <a:rPr lang="th-TH" sz="2400" b="1" i="0" u="none" strike="noStrike" cap="none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ตัวชี้วัดที่ 8 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จำนวนวันที่ปริมาณฝุ่นละอองขนาดไม่เกิน 2.5 ไมครอน (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</a:t>
            </a:r>
            <a:r>
              <a:rPr lang="en-US" sz="2400" b="1" baseline="-25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อยู่ในเกณฑ์มาตรฐาน</a:t>
            </a:r>
            <a:endParaRPr sz="2400" b="1" i="0" u="none" strike="noStrike" cap="none" dirty="0">
              <a:solidFill>
                <a:srgbClr val="000000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47" name="Google Shape;547;p4"/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sp>
        <p:nvSpPr>
          <p:cNvPr id="548" name="Google Shape;548;p4"/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2400" b="1">
                <a:solidFill>
                  <a:srgbClr val="FFFFFF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รายละเอียดตัวชี้วัด</a:t>
            </a:r>
            <a:endParaRPr sz="2400">
              <a:solidFill>
                <a:srgbClr val="FFFFFF"/>
              </a:solidFill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0" name="Google Shape;550;p4"/>
          <p:cNvSpPr txBox="1">
            <a:spLocks noGrp="1"/>
          </p:cNvSpPr>
          <p:nvPr>
            <p:ph type="sldNum" idx="12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th-TH" sz="1200" b="0" i="0" u="none" strike="noStrike" cap="none">
                <a:solidFill>
                  <a:srgbClr val="000000"/>
                </a:solidFill>
                <a:latin typeface="TH SarabunPSK" panose="020B0500040200020003" pitchFamily="34" charset="-34"/>
                <a:cs typeface="TH SarabunPSK" pitchFamily="34" charset="-34"/>
                <a:sym typeface="Calibri"/>
              </a:rPr>
              <a:t>21</a:t>
            </a:fld>
            <a:endParaRPr sz="1200" b="0" i="0" u="none" strike="noStrike" cap="none">
              <a:solidFill>
                <a:srgbClr val="000000"/>
              </a:solidFill>
              <a:latin typeface="TH SarabunPSK" panose="020B0500040200020003" pitchFamily="34" charset="-34"/>
              <a:cs typeface="TH SarabunPSK" pitchFamily="34" charset="-34"/>
              <a:sym typeface="Calibri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61289E9-DEF2-ACDD-8359-64BF75E2B9A4}"/>
              </a:ext>
            </a:extLst>
          </p:cNvPr>
          <p:cNvGraphicFramePr>
            <a:graphicFrameLocks noGrp="1"/>
          </p:cNvGraphicFramePr>
          <p:nvPr/>
        </p:nvGraphicFramePr>
        <p:xfrm>
          <a:off x="150126" y="1295400"/>
          <a:ext cx="11637920" cy="4938740"/>
        </p:xfrm>
        <a:graphic>
          <a:graphicData uri="http://schemas.openxmlformats.org/drawingml/2006/table">
            <a:tbl>
              <a:tblPr firstRow="1" bandRow="1"/>
              <a:tblGrid>
                <a:gridCol w="373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ต่อรัฐมนตรีว่าการกระทรวงทรัพยากรธรรมชาติและสิ่งแวดล้อม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ต่อคณะกรรมการที่เกี่ยวข้อง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</a:t>
                      </a:r>
                      <a:r>
                        <a:rPr lang="th-TH" sz="1400" b="0" i="0" u="none" strike="noStrike" kern="1200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คณะรัฐมนตรี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ติดตามตรวจสอบ และรายงานข้อมูลคุณภาพอากาศต่อสาธารณะ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เฝ้าระวัง และแจ้งเตือนสถานการณ์มลพิษทางอากาศ</a:t>
                      </a: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ขับเคลื่อนการดำเนินงานและติดตามผลการดำเนินงานป้องกันและแก้ไขปัญหาหมอกควันในระดับพื้นที่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ประชุมร่วมกับหน่วยงานที่เกี่ยวข้อง/ประชุมคณะกรรมการ/คณะอนุกรรมการฯ ที่เกี่ยวข้อง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ติดตามผลการดำเนินงาน</a:t>
                      </a:r>
                      <a:r>
                        <a:rPr lang="en-US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ประสานติดตามการดำเนินงาน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ประสานหน่วยงานส่วนกลาง/ระดับจังหวัด</a:t>
                      </a:r>
                      <a:r>
                        <a:rPr lang="th-TH" sz="1400" b="0" i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ดำเนินมาตรการ/รับมือในช่วงวิกฤต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8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สรุปผลการดำเนินงาน และจัดทำ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2570 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สำหรับการดำเนินงานในปีต่อไป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5105399" y="2057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105400" y="30480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05400" y="25908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105400" y="3581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90160" y="4038600"/>
            <a:ext cx="66751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638800" y="43434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638800" y="50292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9555480" y="5867400"/>
            <a:ext cx="21945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A6397B2-EFF5-0E55-5B77-1D32D00EC7A7}"/>
              </a:ext>
            </a:extLst>
          </p:cNvPr>
          <p:cNvSpPr txBox="1"/>
          <p:nvPr/>
        </p:nvSpPr>
        <p:spPr>
          <a:xfrm>
            <a:off x="150126" y="6307389"/>
            <a:ext cx="84727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</a:t>
            </a:r>
            <a:r>
              <a:rPr lang="en-US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ชื่อแผนปฏิบัติการ/มาตรการ อาจเปลี่ยนแปลงตามความเห็นคณะกรรมการ/คณะอนุกรรมการ</a:t>
            </a:r>
            <a:endParaRPr lang="en-US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36287B-6F1C-877F-D70C-8AC0199316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857" y="0"/>
            <a:ext cx="502920" cy="50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70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8E5B7-CD30-82FF-5406-601C24774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82E92983-0489-3FA8-03D6-000C53C0D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1554AD4-8CE6-5189-CE26-97BC9178394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เว็บไซต์ของ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60BBD82-C73F-7601-92A0-A8B819A24C73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4FC55E2-A13F-0A42-D4BF-14ECCEA5BECA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2D72124-D94C-717B-4C2E-116BD039B881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0B7D5442-B938-E562-6AA7-27EEC9A437C6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8BBC9D0-9834-FB29-D188-6D6E8DCA0FD9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5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การลดปริมาณฝุ่นละออง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ECD77E06-F1E2-60AA-4BE4-A056C9A7498B}"/>
              </a:ext>
            </a:extLst>
          </p:cNvPr>
          <p:cNvSpPr/>
          <p:nvPr/>
        </p:nvSpPr>
        <p:spPr>
          <a:xfrm>
            <a:off x="81280" y="585062"/>
            <a:ext cx="6159058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9 : 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Rectangle 20">
            <a:extLst>
              <a:ext uri="{FF2B5EF4-FFF2-40B4-BE49-F238E27FC236}">
                <a16:creationId xmlns:a16="http://schemas.microsoft.com/office/drawing/2014/main" id="{06F692CA-26D4-CA8B-5ED3-52247A388D8C}"/>
              </a:ext>
            </a:extLst>
          </p:cNvPr>
          <p:cNvSpPr/>
          <p:nvPr/>
        </p:nvSpPr>
        <p:spPr>
          <a:xfrm>
            <a:off x="81280" y="2327672"/>
            <a:ext cx="5455330" cy="259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– 2570 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จำนวนจุด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ลดลงร้อยละ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เมื่อเทียบกับปีที่ผ่านมา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Rectangle: Rounded Corners 37">
            <a:extLst>
              <a:ext uri="{FF2B5EF4-FFF2-40B4-BE49-F238E27FC236}">
                <a16:creationId xmlns:a16="http://schemas.microsoft.com/office/drawing/2014/main" id="{69CFD46B-7A2B-4775-BDCF-A1B40C08BB7F}"/>
              </a:ext>
            </a:extLst>
          </p:cNvPr>
          <p:cNvSpPr/>
          <p:nvPr/>
        </p:nvSpPr>
        <p:spPr>
          <a:xfrm>
            <a:off x="9631209" y="680928"/>
            <a:ext cx="2466802" cy="1066085"/>
          </a:xfrm>
          <a:prstGeom prst="roundRect">
            <a:avLst>
              <a:gd name="adj" fmla="val 12443"/>
            </a:avLst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ทีเกี่ยวข้อง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</a:t>
            </a:r>
            <a:r>
              <a:rPr kumimoji="0" lang="en-US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18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การเติบโตอย่างยั่งยืน  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18.4 การจัดการมลพิษที่มีผลกระทบต่อสิ่งแวดล้อม และสารเคมีในภาคเกษตรทั้งระบบให้เป็นไปตามมาตรฐานสากล</a:t>
            </a:r>
            <a:endParaRPr kumimoji="0" lang="th-TH" sz="1400" b="0" i="0" u="dotted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TextBox 38">
            <a:extLst>
              <a:ext uri="{FF2B5EF4-FFF2-40B4-BE49-F238E27FC236}">
                <a16:creationId xmlns:a16="http://schemas.microsoft.com/office/drawing/2014/main" id="{50836021-BC09-3896-6151-99C28B572462}"/>
              </a:ext>
            </a:extLst>
          </p:cNvPr>
          <p:cNvSpPr txBox="1"/>
          <p:nvPr/>
        </p:nvSpPr>
        <p:spPr>
          <a:xfrm>
            <a:off x="9754211" y="19676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2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การจัดการไฟในพื้นที่เกษตร</a:t>
            </a:r>
          </a:p>
        </p:txBody>
      </p:sp>
      <p:sp>
        <p:nvSpPr>
          <p:cNvPr id="30" name="Rectangle 12">
            <a:extLst>
              <a:ext uri="{FF2B5EF4-FFF2-40B4-BE49-F238E27FC236}">
                <a16:creationId xmlns:a16="http://schemas.microsoft.com/office/drawing/2014/main" id="{C59C4F04-3729-7504-31EE-C41CAA1BBC32}"/>
              </a:ext>
            </a:extLst>
          </p:cNvPr>
          <p:cNvSpPr/>
          <p:nvPr/>
        </p:nvSpPr>
        <p:spPr>
          <a:xfrm>
            <a:off x="9753626" y="2244562"/>
            <a:ext cx="2305823" cy="9956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2.1 การควบคุมและอนุญาตการเผา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2.2 การส่งเสริมเกษตรปลอดการเผา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2.3 การบริหารจัดการเศษวัสดุเหลือใช้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จากการเกษตร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2.4 การเฝ้าระวังและป้องกันการเผา</a:t>
            </a:r>
          </a:p>
        </p:txBody>
      </p:sp>
      <p:sp>
        <p:nvSpPr>
          <p:cNvPr id="31" name="Arrow: Down 42">
            <a:extLst>
              <a:ext uri="{FF2B5EF4-FFF2-40B4-BE49-F238E27FC236}">
                <a16:creationId xmlns:a16="http://schemas.microsoft.com/office/drawing/2014/main" id="{1B377F92-3E8A-96A0-0255-563C8ECA9D8F}"/>
              </a:ext>
            </a:extLst>
          </p:cNvPr>
          <p:cNvSpPr/>
          <p:nvPr/>
        </p:nvSpPr>
        <p:spPr>
          <a:xfrm>
            <a:off x="10677425" y="1747213"/>
            <a:ext cx="384835" cy="184564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Arrow: Down 59">
            <a:extLst>
              <a:ext uri="{FF2B5EF4-FFF2-40B4-BE49-F238E27FC236}">
                <a16:creationId xmlns:a16="http://schemas.microsoft.com/office/drawing/2014/main" id="{7466ECEF-CFB5-D81E-CC1D-F7C36DCE6898}"/>
              </a:ext>
            </a:extLst>
          </p:cNvPr>
          <p:cNvSpPr/>
          <p:nvPr/>
        </p:nvSpPr>
        <p:spPr>
          <a:xfrm>
            <a:off x="10677425" y="4021395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41">
            <a:extLst>
              <a:ext uri="{FF2B5EF4-FFF2-40B4-BE49-F238E27FC236}">
                <a16:creationId xmlns:a16="http://schemas.microsoft.com/office/drawing/2014/main" id="{6F5327A0-E0F5-FF98-F8C5-2BAB5CA63059}"/>
              </a:ext>
            </a:extLst>
          </p:cNvPr>
          <p:cNvSpPr/>
          <p:nvPr/>
        </p:nvSpPr>
        <p:spPr>
          <a:xfrm>
            <a:off x="0" y="6402650"/>
            <a:ext cx="100782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2566 – 2568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ใช้ระบบ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MODIS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 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เปลี่ยนเป็นระบบ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VIIRS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ในการประเมินผล 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2566 -2568 วัดผลในช่วงวันที่ 1 ม.ค. 31 พ.ค / ปี 2569 เปลี่ยนเป็นวัดผล 1 ต.ค. – 30 ก.ย.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43">
            <a:extLst>
              <a:ext uri="{FF2B5EF4-FFF2-40B4-BE49-F238E27FC236}">
                <a16:creationId xmlns:a16="http://schemas.microsoft.com/office/drawing/2014/main" id="{A3165819-F6CB-AFCF-3FBA-9419FE59D684}"/>
              </a:ext>
            </a:extLst>
          </p:cNvPr>
          <p:cNvSpPr/>
          <p:nvPr/>
        </p:nvSpPr>
        <p:spPr>
          <a:xfrm>
            <a:off x="4512366" y="6587413"/>
            <a:ext cx="61920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สำนักงานปลัดกระทรวงเกษตรและสหกรณ์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–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</p:txBody>
      </p:sp>
      <p:sp>
        <p:nvSpPr>
          <p:cNvPr id="45" name="TextBox 17">
            <a:extLst>
              <a:ext uri="{FF2B5EF4-FFF2-40B4-BE49-F238E27FC236}">
                <a16:creationId xmlns:a16="http://schemas.microsoft.com/office/drawing/2014/main" id="{49C7D2DA-F06E-3DA2-A24A-74C446A364DB}"/>
              </a:ext>
            </a:extLst>
          </p:cNvPr>
          <p:cNvSpPr txBox="1"/>
          <p:nvPr/>
        </p:nvSpPr>
        <p:spPr>
          <a:xfrm>
            <a:off x="9753626" y="4257614"/>
            <a:ext cx="2384185" cy="214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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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ตัวชี้วัดบูรณาการหลายหน่วย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1) สำนักงานปลัดกระทรวงเกษตรและสหกรณ์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กรมส่งเสริมการเกษตร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กรมวิชาการเกษตร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กรมพัฒนาที่ดิน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5) กรมการข้าว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6) สำนักงานการปฏิรูปที่ดินเพื่อเกษตรกรรม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7) กรมส่งเสริมสหกรณ์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สำนักงานปลัดกระทรวงมหาดไทย</a:t>
            </a:r>
            <a:endParaRPr lang="en-US" sz="1200" kern="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กรมป้องกันและบรรเทาสาธารณภัย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กรมส่งเสริมการปกครองท้องถิ่น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กรมพัฒนาพลังงานทดแทนและอนุรักษ์พลังงาน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สำนักงานคณะกรรมการอ้อยและน้ำตาล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10">
            <a:extLst>
              <a:ext uri="{FF2B5EF4-FFF2-40B4-BE49-F238E27FC236}">
                <a16:creationId xmlns:a16="http://schemas.microsoft.com/office/drawing/2014/main" id="{A880A610-98C1-9F8F-3E14-40A77DD63AF4}"/>
              </a:ext>
            </a:extLst>
          </p:cNvPr>
          <p:cNvSpPr/>
          <p:nvPr/>
        </p:nvSpPr>
        <p:spPr>
          <a:xfrm>
            <a:off x="160019" y="929824"/>
            <a:ext cx="9251455" cy="136018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คำอธิบาย :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จำนวนจุดความร้อน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Hotspot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 ในพื้นที่เกษตรกรรม หมายถึง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จุดความร้อนที่เกิดจากการเผาวัสดุเหลือใช้ทางการเกษตร ซึ่งกระทรวงเกษตรและสหกรณ์ได้จัดทำและดำเนินมาตรการป้องกันและแก้ไขปัญหาการเผาในพื้นที่เกษตรกรรม ปี 2568/69 เพื่อลดการเผาในพื้นที่ โดยแบ่งเป็น 3 มาตรการหลัก ได้แก่ (1) การประชาสัมพันธ์สร้างการรับรู้ และป้องปรามการเผาในพื้นที่เกษตร (2) การตัดสิทธิการได้รับความช่วยเหลือชดเชยต่าง ๆ จากภาครัฐ ในพื้นที่เขตปฏิรูปที่ดิน พื้นที่นิคมสหกรณ์ และพื้นที่เกษตรทั่วไป ตามประกาศกระทรวงเกษตรและสหกรณ์ฯ และ (3) การดำเนินงานส่งเสริมการเกษตรที่ปลอดการเผาของหน่วยงานในสังกัดกระทรวงเกษตรและสหกรณ์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แหล่งที่มาของข้อมูล /วิธีการเก็บข้อมูล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ดำเนินการจัดเก็บข้อมูลจากฐานข้อมูลจุดความร้อนประจำวัน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ผ่าน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เว็บไซต์ของ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และประมวลผลจำนวนสะสมของจุดความร้อนในพื้นที่เกษตรตั้งแต่วันที่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-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วิธีการนับจำนวนจุดความร้อน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นับจุดความร้อนในพื้นที่เกษตรกรรมที่ปรากฏในระบบดาวเทียมของ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</a:p>
        </p:txBody>
      </p:sp>
      <p:graphicFrame>
        <p:nvGraphicFramePr>
          <p:cNvPr id="47" name="Table 13">
            <a:extLst>
              <a:ext uri="{FF2B5EF4-FFF2-40B4-BE49-F238E27FC236}">
                <a16:creationId xmlns:a16="http://schemas.microsoft.com/office/drawing/2014/main" id="{07E550F8-9F01-C9B1-1CEF-A2974C1E0AAB}"/>
              </a:ext>
            </a:extLst>
          </p:cNvPr>
          <p:cNvGraphicFramePr>
            <a:graphicFrameLocks noGrp="1"/>
          </p:cNvGraphicFramePr>
          <p:nvPr/>
        </p:nvGraphicFramePr>
        <p:xfrm>
          <a:off x="160019" y="2528636"/>
          <a:ext cx="9296400" cy="1518190"/>
        </p:xfrm>
        <a:graphic>
          <a:graphicData uri="http://schemas.openxmlformats.org/drawingml/2006/table">
            <a:tbl>
              <a:tblPr/>
              <a:tblGrid>
                <a:gridCol w="1327168">
                  <a:extLst>
                    <a:ext uri="{9D8B030D-6E8A-4147-A177-3AD203B41FA5}">
                      <a16:colId xmlns:a16="http://schemas.microsoft.com/office/drawing/2014/main" val="2819391970"/>
                    </a:ext>
                  </a:extLst>
                </a:gridCol>
                <a:gridCol w="920227">
                  <a:extLst>
                    <a:ext uri="{9D8B030D-6E8A-4147-A177-3AD203B41FA5}">
                      <a16:colId xmlns:a16="http://schemas.microsoft.com/office/drawing/2014/main" val="2634905096"/>
                    </a:ext>
                  </a:extLst>
                </a:gridCol>
                <a:gridCol w="655694">
                  <a:extLst>
                    <a:ext uri="{9D8B030D-6E8A-4147-A177-3AD203B41FA5}">
                      <a16:colId xmlns:a16="http://schemas.microsoft.com/office/drawing/2014/main" val="3278101064"/>
                    </a:ext>
                  </a:extLst>
                </a:gridCol>
                <a:gridCol w="716350">
                  <a:extLst>
                    <a:ext uri="{9D8B030D-6E8A-4147-A177-3AD203B41FA5}">
                      <a16:colId xmlns:a16="http://schemas.microsoft.com/office/drawing/2014/main" val="1626516394"/>
                    </a:ext>
                  </a:extLst>
                </a:gridCol>
                <a:gridCol w="658039">
                  <a:extLst>
                    <a:ext uri="{9D8B030D-6E8A-4147-A177-3AD203B41FA5}">
                      <a16:colId xmlns:a16="http://schemas.microsoft.com/office/drawing/2014/main" val="1045042564"/>
                    </a:ext>
                  </a:extLst>
                </a:gridCol>
                <a:gridCol w="936866">
                  <a:extLst>
                    <a:ext uri="{9D8B030D-6E8A-4147-A177-3AD203B41FA5}">
                      <a16:colId xmlns:a16="http://schemas.microsoft.com/office/drawing/2014/main" val="73428511"/>
                    </a:ext>
                  </a:extLst>
                </a:gridCol>
                <a:gridCol w="964649">
                  <a:extLst>
                    <a:ext uri="{9D8B030D-6E8A-4147-A177-3AD203B41FA5}">
                      <a16:colId xmlns:a16="http://schemas.microsoft.com/office/drawing/2014/main" val="855558572"/>
                    </a:ext>
                  </a:extLst>
                </a:gridCol>
                <a:gridCol w="691180">
                  <a:extLst>
                    <a:ext uri="{9D8B030D-6E8A-4147-A177-3AD203B41FA5}">
                      <a16:colId xmlns:a16="http://schemas.microsoft.com/office/drawing/2014/main" val="3159579165"/>
                    </a:ext>
                  </a:extLst>
                </a:gridCol>
                <a:gridCol w="534390">
                  <a:extLst>
                    <a:ext uri="{9D8B030D-6E8A-4147-A177-3AD203B41FA5}">
                      <a16:colId xmlns:a16="http://schemas.microsoft.com/office/drawing/2014/main" val="1298635028"/>
                    </a:ext>
                  </a:extLst>
                </a:gridCol>
                <a:gridCol w="641267">
                  <a:extLst>
                    <a:ext uri="{9D8B030D-6E8A-4147-A177-3AD203B41FA5}">
                      <a16:colId xmlns:a16="http://schemas.microsoft.com/office/drawing/2014/main" val="3959951961"/>
                    </a:ext>
                  </a:extLst>
                </a:gridCol>
                <a:gridCol w="676894">
                  <a:extLst>
                    <a:ext uri="{9D8B030D-6E8A-4147-A177-3AD203B41FA5}">
                      <a16:colId xmlns:a16="http://schemas.microsoft.com/office/drawing/2014/main" val="3198540622"/>
                    </a:ext>
                  </a:extLst>
                </a:gridCol>
                <a:gridCol w="573676">
                  <a:extLst>
                    <a:ext uri="{9D8B030D-6E8A-4147-A177-3AD203B41FA5}">
                      <a16:colId xmlns:a16="http://schemas.microsoft.com/office/drawing/2014/main" val="4289253187"/>
                    </a:ext>
                  </a:extLst>
                </a:gridCol>
              </a:tblGrid>
              <a:tr h="2783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ประเภทพื้นที่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6 เดือน (1 ต.ค. - 31 มี.ค.)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12 เดือน (1 ต.ค. - 30 ก.ย.)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590595"/>
                  </a:ext>
                </a:extLst>
              </a:tr>
              <a:tr h="165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027527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พื้นที่เกษตร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17,970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17,503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18,831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26,980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26,148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24,068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508353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 ส.ป.ก.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10,089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8,651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11,054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13,477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12,070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12,618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880983"/>
                  </a:ext>
                </a:extLst>
              </a:tr>
              <a:tr h="11665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28,059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26,154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29,885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40,457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38,218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36,686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516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ร้อยละ+/-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-6.79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+14.27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-4.94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779376"/>
                  </a:ext>
                </a:extLst>
              </a:tr>
            </a:tbl>
          </a:graphicData>
        </a:graphic>
      </p:graphicFrame>
      <p:sp>
        <p:nvSpPr>
          <p:cNvPr id="48" name="TextBox 18">
            <a:extLst>
              <a:ext uri="{FF2B5EF4-FFF2-40B4-BE49-F238E27FC236}">
                <a16:creationId xmlns:a16="http://schemas.microsoft.com/office/drawing/2014/main" id="{2F286D81-DAFC-AC59-4891-5078984630BB}"/>
              </a:ext>
            </a:extLst>
          </p:cNvPr>
          <p:cNvSpPr txBox="1"/>
          <p:nvPr/>
        </p:nvSpPr>
        <p:spPr>
          <a:xfrm>
            <a:off x="9754211" y="32884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การบริหารจัดการในภาพรวม</a:t>
            </a:r>
          </a:p>
        </p:txBody>
      </p:sp>
      <p:sp>
        <p:nvSpPr>
          <p:cNvPr id="49" name="Rectangle 19">
            <a:extLst>
              <a:ext uri="{FF2B5EF4-FFF2-40B4-BE49-F238E27FC236}">
                <a16:creationId xmlns:a16="http://schemas.microsoft.com/office/drawing/2014/main" id="{3BF4F453-6987-2FD0-2FB2-534D6D9CB193}"/>
              </a:ext>
            </a:extLst>
          </p:cNvPr>
          <p:cNvSpPr/>
          <p:nvPr/>
        </p:nvSpPr>
        <p:spPr>
          <a:xfrm>
            <a:off x="9753626" y="3565362"/>
            <a:ext cx="2305823" cy="4402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4.1 การสื่อสารประชาสัมพันธ์สร้างความเข้าใจ</a:t>
            </a: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38F7D240-75BC-61F2-0534-5EB4F9649D83}"/>
              </a:ext>
            </a:extLst>
          </p:cNvPr>
          <p:cNvGrpSpPr/>
          <p:nvPr/>
        </p:nvGrpSpPr>
        <p:grpSpPr>
          <a:xfrm>
            <a:off x="6733871" y="350203"/>
            <a:ext cx="764577" cy="577368"/>
            <a:chOff x="1587592" y="1899324"/>
            <a:chExt cx="490134" cy="289957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AAB1B4A-C278-AA96-DB28-2BE73FF9AB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C2BDBE84-9328-8FDA-5BDA-0662E9C38C79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Group 2">
            <a:extLst>
              <a:ext uri="{FF2B5EF4-FFF2-40B4-BE49-F238E27FC236}">
                <a16:creationId xmlns:a16="http://schemas.microsoft.com/office/drawing/2014/main" id="{6BD5042A-3052-926E-F828-EC378456E4CB}"/>
              </a:ext>
            </a:extLst>
          </p:cNvPr>
          <p:cNvGrpSpPr/>
          <p:nvPr/>
        </p:nvGrpSpPr>
        <p:grpSpPr>
          <a:xfrm>
            <a:off x="6096000" y="332723"/>
            <a:ext cx="764577" cy="577368"/>
            <a:chOff x="1587592" y="1899324"/>
            <a:chExt cx="490134" cy="289957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6346605-2ED6-9219-5D8C-16B74CC5A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6">
              <a:extLst>
                <a:ext uri="{FF2B5EF4-FFF2-40B4-BE49-F238E27FC236}">
                  <a16:creationId xmlns:a16="http://schemas.microsoft.com/office/drawing/2014/main" id="{C7876915-B121-7A3F-2A3B-AD607D44AA37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ตัวชี้วัดต่อเนื่อง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181642E9-4023-454F-BD25-B8C8CAB29389}"/>
              </a:ext>
            </a:extLst>
          </p:cNvPr>
          <p:cNvGraphicFramePr>
            <a:graphicFrameLocks noGrp="1"/>
          </p:cNvGraphicFramePr>
          <p:nvPr/>
        </p:nvGraphicFramePr>
        <p:xfrm>
          <a:off x="173757" y="4064177"/>
          <a:ext cx="4819485" cy="1200237"/>
        </p:xfrm>
        <a:graphic>
          <a:graphicData uri="http://schemas.openxmlformats.org/drawingml/2006/table">
            <a:tbl>
              <a:tblPr firstRow="1" bandRow="1"/>
              <a:tblGrid>
                <a:gridCol w="1473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72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(29,885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(28,391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(26,897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67463E64-0DC0-9036-9A19-6A08723958C8}"/>
              </a:ext>
            </a:extLst>
          </p:cNvPr>
          <p:cNvGraphicFramePr>
            <a:graphicFrameLocks noGrp="1"/>
          </p:cNvGraphicFramePr>
          <p:nvPr/>
        </p:nvGraphicFramePr>
        <p:xfrm>
          <a:off x="184138" y="5241180"/>
          <a:ext cx="4789226" cy="1200322"/>
        </p:xfrm>
        <a:graphic>
          <a:graphicData uri="http://schemas.openxmlformats.org/drawingml/2006/table">
            <a:tbl>
              <a:tblPr firstRow="1" bandRow="1"/>
              <a:tblGrid>
                <a:gridCol w="144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4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9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0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99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(36,686 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(34,852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(33,017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6" name="Table 11">
            <a:extLst>
              <a:ext uri="{FF2B5EF4-FFF2-40B4-BE49-F238E27FC236}">
                <a16:creationId xmlns:a16="http://schemas.microsoft.com/office/drawing/2014/main" id="{8A8AA56C-30B3-4C94-4DD7-94AAF946B146}"/>
              </a:ext>
            </a:extLst>
          </p:cNvPr>
          <p:cNvGraphicFramePr>
            <a:graphicFrameLocks noGrp="1"/>
          </p:cNvGraphicFramePr>
          <p:nvPr/>
        </p:nvGraphicFramePr>
        <p:xfrm>
          <a:off x="5426765" y="4068416"/>
          <a:ext cx="4237382" cy="1022437"/>
        </p:xfrm>
        <a:graphic>
          <a:graphicData uri="http://schemas.openxmlformats.org/drawingml/2006/table">
            <a:tbl>
              <a:tblPr firstRow="1" bandRow="1"/>
              <a:tblGrid>
                <a:gridCol w="12954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6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2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9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Table 11">
            <a:extLst>
              <a:ext uri="{FF2B5EF4-FFF2-40B4-BE49-F238E27FC236}">
                <a16:creationId xmlns:a16="http://schemas.microsoft.com/office/drawing/2014/main" id="{07EDB5E2-3559-BC4D-48D1-7E2E684A43EF}"/>
              </a:ext>
            </a:extLst>
          </p:cNvPr>
          <p:cNvGraphicFramePr>
            <a:graphicFrameLocks noGrp="1"/>
          </p:cNvGraphicFramePr>
          <p:nvPr/>
        </p:nvGraphicFramePr>
        <p:xfrm>
          <a:off x="5456567" y="5043800"/>
          <a:ext cx="4227457" cy="1249195"/>
        </p:xfrm>
        <a:graphic>
          <a:graphicData uri="http://schemas.openxmlformats.org/drawingml/2006/table">
            <a:tbl>
              <a:tblPr firstRow="1" bandRow="1"/>
              <a:tblGrid>
                <a:gridCol w="1275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336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5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2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45136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8D258-BD46-DD71-22B5-05D11D45C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F13D65-21CB-DE3F-B037-A3EB3589FFF9}"/>
              </a:ext>
            </a:extLst>
          </p:cNvPr>
          <p:cNvSpPr/>
          <p:nvPr/>
        </p:nvSpPr>
        <p:spPr>
          <a:xfrm>
            <a:off x="232811" y="708745"/>
            <a:ext cx="613020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9 : 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BF52392D-CBED-D19C-62D2-DFE7E4122165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6C795CDB-20FF-37D3-3388-11B97EFA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E332892-9195-6124-096F-BC39E384195F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1805823"/>
          <a:ext cx="11938226" cy="2004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6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จัดทำมาตรการป้องกันและแก้ไขปัญหาการเผาในพื้นที่เกษตรกรรม ปี 2568/69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 เพื่อปฏิบัติการร่วมกับฝ่ายปกครองเพื่อเฝ้าระวัง เข้าระงับเหตุการณ์เผาในพื้นที่เกษตร และการดำเนินการอื่น ๆ ตามมาตรการฯ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และเผยแพร่ข้อมูลให้หน่วยงานระดับจังหวัด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82DC6E6-F2A2-3F10-840D-DBF019034FC4}"/>
              </a:ext>
            </a:extLst>
          </p:cNvPr>
          <p:cNvCxnSpPr>
            <a:cxnSpLocks/>
          </p:cNvCxnSpPr>
          <p:nvPr/>
        </p:nvCxnSpPr>
        <p:spPr>
          <a:xfrm>
            <a:off x="7011131" y="2468137"/>
            <a:ext cx="11880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B2D1632-FE57-6AA5-A10E-3F8E4BF54C15}"/>
              </a:ext>
            </a:extLst>
          </p:cNvPr>
          <p:cNvCxnSpPr>
            <a:cxnSpLocks/>
          </p:cNvCxnSpPr>
          <p:nvPr/>
        </p:nvCxnSpPr>
        <p:spPr>
          <a:xfrm>
            <a:off x="8199131" y="2791738"/>
            <a:ext cx="411469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14">
            <a:extLst>
              <a:ext uri="{FF2B5EF4-FFF2-40B4-BE49-F238E27FC236}">
                <a16:creationId xmlns:a16="http://schemas.microsoft.com/office/drawing/2014/main" id="{3CF7C6E6-EDBD-E5EA-CF58-F4F4B08754BA}"/>
              </a:ext>
            </a:extLst>
          </p:cNvPr>
          <p:cNvCxnSpPr>
            <a:cxnSpLocks/>
          </p:cNvCxnSpPr>
          <p:nvPr/>
        </p:nvCxnSpPr>
        <p:spPr>
          <a:xfrm>
            <a:off x="7011131" y="3247134"/>
            <a:ext cx="247758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14">
            <a:extLst>
              <a:ext uri="{FF2B5EF4-FFF2-40B4-BE49-F238E27FC236}">
                <a16:creationId xmlns:a16="http://schemas.microsoft.com/office/drawing/2014/main" id="{33B0FBD0-3E8E-344E-97BA-E30E0A7FFF53}"/>
              </a:ext>
            </a:extLst>
          </p:cNvPr>
          <p:cNvCxnSpPr>
            <a:cxnSpLocks/>
          </p:cNvCxnSpPr>
          <p:nvPr/>
        </p:nvCxnSpPr>
        <p:spPr>
          <a:xfrm>
            <a:off x="9057503" y="3625291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A60FFD2D-80C8-6119-BCCD-C38F9A0E4466}"/>
              </a:ext>
            </a:extLst>
          </p:cNvPr>
          <p:cNvSpPr/>
          <p:nvPr/>
        </p:nvSpPr>
        <p:spPr>
          <a:xfrm>
            <a:off x="146277" y="1400401"/>
            <a:ext cx="3849131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53E3B47-1EDE-A662-3FF8-6432369A2BE5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4186646"/>
          <a:ext cx="11938226" cy="17268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แจ้งหน่วยงานในสังกัดกระทรวงเกษตรและสหกรณ์ดำเนินการตามมาตรการฯ อย่างต่อเนื่อง หรือยกระดับมาตรการให้เหมาะสมกับสถานการณ์ในพื้นที่ตามข้อสั่งการที่เกี่ยวข้อง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พร้อมเผยแพร่ข้อมูลให้หน่วยงานระดับจังหวัด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25" name="Straight Arrow Connector 3">
            <a:extLst>
              <a:ext uri="{FF2B5EF4-FFF2-40B4-BE49-F238E27FC236}">
                <a16:creationId xmlns:a16="http://schemas.microsoft.com/office/drawing/2014/main" id="{4148E907-B566-B387-22E6-94AC7C24F5C8}"/>
              </a:ext>
            </a:extLst>
          </p:cNvPr>
          <p:cNvCxnSpPr>
            <a:cxnSpLocks/>
          </p:cNvCxnSpPr>
          <p:nvPr/>
        </p:nvCxnSpPr>
        <p:spPr>
          <a:xfrm>
            <a:off x="11677650" y="5751682"/>
            <a:ext cx="32874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3">
            <a:extLst>
              <a:ext uri="{FF2B5EF4-FFF2-40B4-BE49-F238E27FC236}">
                <a16:creationId xmlns:a16="http://schemas.microsoft.com/office/drawing/2014/main" id="{B5C39F32-47F2-118D-4AB3-1802EB081F6C}"/>
              </a:ext>
            </a:extLst>
          </p:cNvPr>
          <p:cNvCxnSpPr>
            <a:cxnSpLocks/>
          </p:cNvCxnSpPr>
          <p:nvPr/>
        </p:nvCxnSpPr>
        <p:spPr>
          <a:xfrm>
            <a:off x="7011131" y="5380507"/>
            <a:ext cx="499526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3">
            <a:extLst>
              <a:ext uri="{FF2B5EF4-FFF2-40B4-BE49-F238E27FC236}">
                <a16:creationId xmlns:a16="http://schemas.microsoft.com/office/drawing/2014/main" id="{BF5A4D3F-921E-BC17-41E1-2AA1B73F7A89}"/>
              </a:ext>
            </a:extLst>
          </p:cNvPr>
          <p:cNvCxnSpPr>
            <a:cxnSpLocks/>
          </p:cNvCxnSpPr>
          <p:nvPr/>
        </p:nvCxnSpPr>
        <p:spPr>
          <a:xfrm>
            <a:off x="9057503" y="4914708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1019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ตาราง 9">
            <a:extLst>
              <a:ext uri="{FF2B5EF4-FFF2-40B4-BE49-F238E27FC236}">
                <a16:creationId xmlns:a16="http://schemas.microsoft.com/office/drawing/2014/main" id="{EE5CB0F0-B34A-4DC1-8A77-5C05A41D10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664375"/>
              </p:ext>
            </p:extLst>
          </p:nvPr>
        </p:nvGraphicFramePr>
        <p:xfrm>
          <a:off x="346601" y="1089301"/>
          <a:ext cx="11505875" cy="2094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5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3873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 marL="115936" marR="115936" marT="43552" marB="435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6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1.  นิยาม </a:t>
                      </a:r>
                      <a:r>
                        <a:rPr kumimoji="0" lang="en-US" sz="18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800" b="0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จำนวนเกษตรกรที่ได้รับการจัดที่ดิน หมายถึง จำนวนเกษตรกรที่ได้รับสิทธิให้เข้าทำประโยชน์ในเขตปฏิรูปที่ดินเพื่อเกษตรกรรม </a:t>
                      </a:r>
                      <a:r>
                        <a:rPr kumimoji="0" lang="th-TH" sz="1800" b="0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เฉพาะที่ดินทำกิน (ที่ดินรัฐ) และที่ดินชุมชน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2.  ขอบเขตการประเมิน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ผู้ได้รับหนังสืออนุญาตให้เข้าทำประโยชน์ในเขตปฏิรูปที่ดิน ส.ป.ก. 4-01 หรือ หนังสือสัญญาอื่น ๆ ที่เป็นการอนุญาตให้เกษตรกรเข้าทำประโยชน์ตามระเบียบใหม่ของ ส.ป.ก.  กรณี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X-Ray +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ที่ดินแปลงว่าง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สละสิทธิจัดที่ดินแทนที่ และการจัดที่ดินชุมชน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.  วิธีการเก็บข้อมูล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สำนักจัดการปฏิรูปที่ดิน (สจก.) รวบรวมข้อมูลและตรวจสอบเอกสาร/หลักฐานจากการรายงานของสำนักงานการปฏิรูปที่ดินจังหวัด (ส.ป.ก.จังหวัด) ผ่านระบบจัดที่ดินออนไลน์ (</a:t>
                      </a:r>
                      <a:r>
                        <a:rPr kumimoji="0" lang="en-US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Alro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Land Online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4.  แหล่งที่มาของข้อมูล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ส.ป.ก.จังหวัด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72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จังหวัด และสำนักจัดการปฏิรูปที่ดิน</a:t>
                      </a:r>
                      <a:endParaRPr lang="th-TH" sz="1800" b="1" u="none" spc="-3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115936" marR="115936" marT="43552" marB="43552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E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" name="Rectangle 5">
            <a:extLst>
              <a:ext uri="{FF2B5EF4-FFF2-40B4-BE49-F238E27FC236}">
                <a16:creationId xmlns:a16="http://schemas.microsoft.com/office/drawing/2014/main" id="{E27B575E-2EC7-4CD4-9147-8EE0EC1D5379}"/>
              </a:ext>
            </a:extLst>
          </p:cNvPr>
          <p:cNvSpPr/>
          <p:nvPr/>
        </p:nvSpPr>
        <p:spPr>
          <a:xfrm>
            <a:off x="89083" y="682471"/>
            <a:ext cx="78713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92794" marR="0" lvl="0" indent="-592794" algn="l" defTabSz="8710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 10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จำนวนผู้ที่ได้รับสิทธิเข้าทำประโยชน์ในที่ดินของ ส.ป.ก. </a:t>
            </a:r>
          </a:p>
        </p:txBody>
      </p:sp>
      <p:sp>
        <p:nvSpPr>
          <p:cNvPr id="24" name="Pentagon 43">
            <a:extLst>
              <a:ext uri="{FF2B5EF4-FFF2-40B4-BE49-F238E27FC236}">
                <a16:creationId xmlns:a16="http://schemas.microsoft.com/office/drawing/2014/main" id="{B6A990A4-8CA5-41F1-953D-CE10080E07A9}"/>
              </a:ext>
            </a:extLst>
          </p:cNvPr>
          <p:cNvSpPr/>
          <p:nvPr/>
        </p:nvSpPr>
        <p:spPr>
          <a:xfrm>
            <a:off x="8794646" y="684681"/>
            <a:ext cx="1214736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ตัวชี้วัดเดิม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F77868A-3FB3-371C-DDB2-1F18316DF485}"/>
              </a:ext>
            </a:extLst>
          </p:cNvPr>
          <p:cNvGrpSpPr/>
          <p:nvPr/>
        </p:nvGrpSpPr>
        <p:grpSpPr>
          <a:xfrm>
            <a:off x="0" y="0"/>
            <a:ext cx="12215748" cy="589486"/>
            <a:chOff x="23748" y="26478"/>
            <a:chExt cx="12192000" cy="564299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4640F32-A30D-89CC-1443-8F468F203ED0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4299"/>
              <a:chOff x="-38364" y="573594"/>
              <a:chExt cx="12192000" cy="564299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38EFCE1E-73B1-B920-C3C4-D06B8B0E19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" name="TextBox 20">
                <a:extLst>
                  <a:ext uri="{FF2B5EF4-FFF2-40B4-BE49-F238E27FC236}">
                    <a16:creationId xmlns:a16="http://schemas.microsoft.com/office/drawing/2014/main" id="{19FAE146-A9D4-E73A-12E6-BE592EB9A792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0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 สำนักงานการปฏิรูปที่ดินเพื่อเกษตรกรรม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2FF8547-4597-35A2-0398-D48498F55433}"/>
                </a:ext>
              </a:extLst>
            </p:cNvPr>
            <p:cNvSpPr txBox="1"/>
            <p:nvPr/>
          </p:nvSpPr>
          <p:spPr>
            <a:xfrm>
              <a:off x="9777922" y="133481"/>
              <a:ext cx="2198967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493618" y="500367"/>
            <a:ext cx="1054789" cy="761388"/>
            <a:chOff x="7076054" y="1707729"/>
            <a:chExt cx="1164188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6054" y="1836499"/>
              <a:ext cx="1164188" cy="421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87104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th-TH" alt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kumimoji="0" lang="en-US" alt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7" name="Rectangle 20">
            <a:extLst>
              <a:ext uri="{FF2B5EF4-FFF2-40B4-BE49-F238E27FC236}">
                <a16:creationId xmlns:a16="http://schemas.microsoft.com/office/drawing/2014/main" id="{2D50E6CF-4D2E-25A1-8996-F51859CC67C7}"/>
              </a:ext>
            </a:extLst>
          </p:cNvPr>
          <p:cNvSpPr/>
          <p:nvPr/>
        </p:nvSpPr>
        <p:spPr>
          <a:xfrm>
            <a:off x="335026" y="3446020"/>
            <a:ext cx="10030310" cy="2799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 ปี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ผู้ได้รับสิทธิการเข้าทำประโยชน์ จำนวน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42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,000 ราย             </a:t>
            </a: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และเป้าหมายปี 2570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ผู้ได้รับสิทธิการเข้าทำประโยชน์ จำนวน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42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,000 ราย</a:t>
            </a: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BC60883E-74A2-4825-C7DC-527AA57F5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2548" y="7448878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9D691-A01E-41AF-BED7-59C9A065658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23" name="Table 21">
            <a:extLst>
              <a:ext uri="{FF2B5EF4-FFF2-40B4-BE49-F238E27FC236}">
                <a16:creationId xmlns:a16="http://schemas.microsoft.com/office/drawing/2014/main" id="{A1273204-AB76-BD41-C4EB-B8D1DD88B5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065685"/>
              </p:ext>
            </p:extLst>
          </p:nvPr>
        </p:nvGraphicFramePr>
        <p:xfrm>
          <a:off x="335024" y="3762733"/>
          <a:ext cx="11505877" cy="1856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9103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98384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94912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96069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44952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79676">
                  <a:extLst>
                    <a:ext uri="{9D8B030D-6E8A-4147-A177-3AD203B41FA5}">
                      <a16:colId xmlns:a16="http://schemas.microsoft.com/office/drawing/2014/main" val="1774533925"/>
                    </a:ext>
                  </a:extLst>
                </a:gridCol>
                <a:gridCol w="937550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3754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3377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</a:tblGrid>
              <a:tr h="392578">
                <a:tc gridSpan="4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8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405114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5979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ผู้ได้รับการอนุญาตเข้าทำประโยชน์ (ราย/ฉบับ)</a:t>
                      </a:r>
                      <a:endParaRPr lang="th-TH" sz="18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29,963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35,068</a:t>
                      </a:r>
                      <a:endParaRPr kumimoji="0" lang="th-TH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472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30,000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32,000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37,000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42,000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42,000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  <a:tr h="46072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ผลต่างการดำเนินงาน</a:t>
                      </a:r>
                    </a:p>
                  </a:txBody>
                  <a:tcPr marL="115936" marR="115936" marT="43552" marB="43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- 37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068</a:t>
                      </a:r>
                      <a:endParaRPr kumimoji="0" lang="th-TH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472</a:t>
                      </a:r>
                    </a:p>
                  </a:txBody>
                  <a:tcPr marL="12078" marR="12078" marT="907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011964"/>
                  </a:ext>
                </a:extLst>
              </a:tr>
            </a:tbl>
          </a:graphicData>
        </a:graphic>
      </p:graphicFrame>
      <p:sp>
        <p:nvSpPr>
          <p:cNvPr id="2" name="Slide Number Placeholder 13">
            <a:extLst>
              <a:ext uri="{FF2B5EF4-FFF2-40B4-BE49-F238E27FC236}">
                <a16:creationId xmlns:a16="http://schemas.microsoft.com/office/drawing/2014/main" id="{65C123B7-C4DC-61E3-8295-071CA860ABF5}"/>
              </a:ext>
            </a:extLst>
          </p:cNvPr>
          <p:cNvSpPr txBox="1">
            <a:spLocks/>
          </p:cNvSpPr>
          <p:nvPr/>
        </p:nvSpPr>
        <p:spPr>
          <a:xfrm>
            <a:off x="11224404" y="6416280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79852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5">
            <a:extLst>
              <a:ext uri="{FF2B5EF4-FFF2-40B4-BE49-F238E27FC236}">
                <a16:creationId xmlns:a16="http://schemas.microsoft.com/office/drawing/2014/main" id="{E27B575E-2EC7-4CD4-9147-8EE0EC1D5379}"/>
              </a:ext>
            </a:extLst>
          </p:cNvPr>
          <p:cNvSpPr/>
          <p:nvPr/>
        </p:nvSpPr>
        <p:spPr>
          <a:xfrm>
            <a:off x="89083" y="682471"/>
            <a:ext cx="78713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92794" marR="0" lvl="0" indent="-592794" algn="l" defTabSz="8710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 10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จำนวนผู้ที่ได้รับสิทธิเข้าทำประโยชน์ในที่ดินของ ส.ป.ก.  (ต่อ)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F77868A-3FB3-371C-DDB2-1F18316DF485}"/>
              </a:ext>
            </a:extLst>
          </p:cNvPr>
          <p:cNvGrpSpPr/>
          <p:nvPr/>
        </p:nvGrpSpPr>
        <p:grpSpPr>
          <a:xfrm>
            <a:off x="0" y="0"/>
            <a:ext cx="12215748" cy="589486"/>
            <a:chOff x="23748" y="26478"/>
            <a:chExt cx="12192000" cy="564299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4640F32-A30D-89CC-1443-8F468F203ED0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4299"/>
              <a:chOff x="-38364" y="573594"/>
              <a:chExt cx="12192000" cy="564299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38EFCE1E-73B1-B920-C3C4-D06B8B0E19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" name="TextBox 20">
                <a:extLst>
                  <a:ext uri="{FF2B5EF4-FFF2-40B4-BE49-F238E27FC236}">
                    <a16:creationId xmlns:a16="http://schemas.microsoft.com/office/drawing/2014/main" id="{19FAE146-A9D4-E73A-12E6-BE592EB9A792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0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 สำนักงานการปฏิรูปที่ดินเพื่อเกษตรกรรม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kumimoji="0" 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2FF8547-4597-35A2-0398-D48498F55433}"/>
                </a:ext>
              </a:extLst>
            </p:cNvPr>
            <p:cNvSpPr txBox="1"/>
            <p:nvPr/>
          </p:nvSpPr>
          <p:spPr>
            <a:xfrm>
              <a:off x="9777922" y="133481"/>
              <a:ext cx="2198967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37" name="ตาราง 9">
            <a:extLst>
              <a:ext uri="{FF2B5EF4-FFF2-40B4-BE49-F238E27FC236}">
                <a16:creationId xmlns:a16="http://schemas.microsoft.com/office/drawing/2014/main" id="{A7491016-F647-473B-ABC2-5E34BA0510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476893"/>
              </p:ext>
            </p:extLst>
          </p:nvPr>
        </p:nvGraphicFramePr>
        <p:xfrm>
          <a:off x="332373" y="3983263"/>
          <a:ext cx="7266933" cy="997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69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16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ประโยชน์ที่ประชาชนจะได้รับ</a:t>
                      </a:r>
                    </a:p>
                  </a:txBody>
                  <a:tcPr marL="115936" marR="115936" marT="43552" marB="43552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78807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8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เกษตรกรได้รับการจัดที่ดินทำกินและกระจายสิทธิการถือครองที่ดินเพิ่มขึ้น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8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เกษตรกรสามารถนำเอกสารสิทธิฯ</a:t>
                      </a:r>
                      <a:r>
                        <a:rPr lang="en-US" sz="18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ไปใช้เป็นหลักฐานขึ้นทะเบียนเกษตรกร และกู้ยืมเงินจาก ธกส. </a:t>
                      </a:r>
                    </a:p>
                  </a:txBody>
                  <a:tcPr marL="115936" marR="115936" marT="43552" marB="43552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BC60883E-74A2-4825-C7DC-527AA57F5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2548" y="7448878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39D691-A01E-41AF-BED7-59C9A065658F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19" name="Table 11">
            <a:extLst>
              <a:ext uri="{FF2B5EF4-FFF2-40B4-BE49-F238E27FC236}">
                <a16:creationId xmlns:a16="http://schemas.microsoft.com/office/drawing/2014/main" id="{E2DC814D-7FD1-F93C-EBE9-E34B7A3C2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173450"/>
              </p:ext>
            </p:extLst>
          </p:nvPr>
        </p:nvGraphicFramePr>
        <p:xfrm>
          <a:off x="368354" y="1261754"/>
          <a:ext cx="5595132" cy="1214697"/>
        </p:xfrm>
        <a:graphic>
          <a:graphicData uri="http://schemas.openxmlformats.org/drawingml/2006/table">
            <a:tbl>
              <a:tblPr firstRow="1" bandRow="1"/>
              <a:tblGrid>
                <a:gridCol w="1865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จำนวนผู้ได้รับสิทธิการเข้าทำประโยชน์ </a:t>
                      </a: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(ร้อยละ 30)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จำนวนผู้ได้รับสิทธิการเข้าทำประโยชน์ </a:t>
                      </a: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(ร้อยละ 40)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จำนวนผู้ได้รับสิทธิการเข้าทำประโยชน์  </a:t>
                      </a: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(ร้อยละ 50)</a:t>
                      </a:r>
                    </a:p>
                  </a:txBody>
                  <a:tcPr marL="115936" marR="115936" marT="43552" marB="4355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0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442980"/>
              </p:ext>
            </p:extLst>
          </p:nvPr>
        </p:nvGraphicFramePr>
        <p:xfrm>
          <a:off x="378673" y="2539473"/>
          <a:ext cx="5595132" cy="1345399"/>
        </p:xfrm>
        <a:graphic>
          <a:graphicData uri="http://schemas.openxmlformats.org/drawingml/2006/table">
            <a:tbl>
              <a:tblPr firstRow="1" bandRow="1"/>
              <a:tblGrid>
                <a:gridCol w="1865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42,000 ราย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ค่าเป้าหมายปี 69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kumimoji="0" lang="th-TH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44,835 ราย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ค่าเป้าหมายปี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 +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ค่าเฉลี่ยผลต่างการดำเนินงาน 3 ปีย้อนหลัง (2,835)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47,472 ราย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ค่าเป้าหมายปี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 +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ผลต่างการดำเนินงานที่ดีที่สุด 3 ปีย้อนหลัง (5,472)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331105" y="6330917"/>
            <a:ext cx="9973340" cy="31389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lvl="0" indent="-546100">
              <a:lnSpc>
                <a:spcPct val="80000"/>
              </a:lnSpc>
              <a:buClr>
                <a:srgbClr val="000000"/>
              </a:buClr>
              <a:buSzPts val="1100"/>
              <a:tabLst>
                <a:tab pos="631825" algn="l"/>
              </a:tabLst>
              <a:defRPr/>
            </a:pP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r>
              <a:rPr lang="th-TH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รายงานสรุปภาพรวมผลการดำเนินงาน - ผลการใช้จ่ายงบประมาณ ประจำปีงบประมาณ ของสำนักงาน</a:t>
            </a:r>
            <a:r>
              <a:rPr kumimoji="0" lang="th-TH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การปฏิรูปที่ดินเพื่อเกษตรกรรม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1" name="Rectangle 14">
            <a:extLst>
              <a:ext uri="{FF2B5EF4-FFF2-40B4-BE49-F238E27FC236}">
                <a16:creationId xmlns:a16="http://schemas.microsoft.com/office/drawing/2014/main" id="{098731E7-379D-C8FB-74DA-CEB80B3CB624}"/>
              </a:ext>
            </a:extLst>
          </p:cNvPr>
          <p:cNvSpPr/>
          <p:nvPr/>
        </p:nvSpPr>
        <p:spPr>
          <a:xfrm>
            <a:off x="331105" y="5786764"/>
            <a:ext cx="8373057" cy="321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มีการรายงาน</a:t>
            </a:r>
            <a:r>
              <a:rPr lang="th-TH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ทุกเดือน</a:t>
            </a: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32" name="Rectangle 16">
            <a:extLst>
              <a:ext uri="{FF2B5EF4-FFF2-40B4-BE49-F238E27FC236}">
                <a16:creationId xmlns:a16="http://schemas.microsoft.com/office/drawing/2014/main" id="{33466844-BFB2-0A9A-6F2E-3BC03000B316}"/>
              </a:ext>
            </a:extLst>
          </p:cNvPr>
          <p:cNvSpPr/>
          <p:nvPr/>
        </p:nvSpPr>
        <p:spPr>
          <a:xfrm>
            <a:off x="331104" y="5229591"/>
            <a:ext cx="7268202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สำนักจัดการปฏิรูปที่ดิน  สำนักงานการปฏิรูปที่ดินเพื่อเกษตรกรรม 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Slide Number Placeholder 13">
            <a:extLst>
              <a:ext uri="{FF2B5EF4-FFF2-40B4-BE49-F238E27FC236}">
                <a16:creationId xmlns:a16="http://schemas.microsoft.com/office/drawing/2014/main" id="{65C123B7-C4DC-61E3-8295-071CA860ABF5}"/>
              </a:ext>
            </a:extLst>
          </p:cNvPr>
          <p:cNvSpPr txBox="1">
            <a:spLocks/>
          </p:cNvSpPr>
          <p:nvPr/>
        </p:nvSpPr>
        <p:spPr>
          <a:xfrm>
            <a:off x="11224404" y="6416280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3" name="Table 11">
            <a:extLst>
              <a:ext uri="{FF2B5EF4-FFF2-40B4-BE49-F238E27FC236}">
                <a16:creationId xmlns:a16="http://schemas.microsoft.com/office/drawing/2014/main" id="{E2DC814D-7FD1-F93C-EBE9-E34B7A3C2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028276"/>
              </p:ext>
            </p:extLst>
          </p:nvPr>
        </p:nvGraphicFramePr>
        <p:xfrm>
          <a:off x="6238648" y="1272098"/>
          <a:ext cx="5595132" cy="1214697"/>
        </p:xfrm>
        <a:graphic>
          <a:graphicData uri="http://schemas.openxmlformats.org/drawingml/2006/table">
            <a:tbl>
              <a:tblPr firstRow="1" bandRow="1"/>
              <a:tblGrid>
                <a:gridCol w="1865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จำนวนผู้ได้รับสิทธิการเข้าทำประโยชน์ </a:t>
                      </a: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(ร้อยละ 30)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จำนวนผู้ได้รับสิทธิการเข้าทำประโยชน์ </a:t>
                      </a: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(ร้อยละ 40)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จำนวนผู้ได้รับสิทธิการเข้าทำประโยชน์  </a:t>
                      </a: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(ร้อยละ 50)</a:t>
                      </a:r>
                    </a:p>
                  </a:txBody>
                  <a:tcPr marL="115936" marR="115936" marT="43552" marB="43552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4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137392"/>
              </p:ext>
            </p:extLst>
          </p:nvPr>
        </p:nvGraphicFramePr>
        <p:xfrm>
          <a:off x="6248967" y="2549817"/>
          <a:ext cx="5595132" cy="1345399"/>
        </p:xfrm>
        <a:graphic>
          <a:graphicData uri="http://schemas.openxmlformats.org/drawingml/2006/table">
            <a:tbl>
              <a:tblPr firstRow="1" bandRow="1"/>
              <a:tblGrid>
                <a:gridCol w="1865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5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8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8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...........ราย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ค่าเป้าหมายปี 70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kumimoji="0" lang="th-TH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..............ราย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ค่าเป้าหมายปี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 +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ค่าเฉลี่ยผลต่างการดำเนินงาน 3 ปีย้อนหลัง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.............ราย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ค่าเป้าหมายปี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 +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ผลต่างการดำเนินงานที่ดีที่สุด 3 ปีย้อนหลัง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05600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708745"/>
            <a:ext cx="50850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92794" marR="0" lvl="0" indent="-592794" algn="l" defTabSz="8710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 10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จำนวนผู้ที่ได้รับสิทธิเข้าทำประโยชน์ในที่ดินของ ส.ป.ก.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232811" y="108764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439736"/>
          <a:ext cx="11622989" cy="3061104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รับคำขอจัดที่ดินแปลงว่างหรือจัดที่ดินแทนที่</a:t>
                      </a:r>
                    </a:p>
                  </a:txBody>
                  <a:tcPr marL="86953" marR="86953" marT="32664" marB="32664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การสอบสวนสิทธิ ประกอบการพิจารณาคำขอ และเอกสารหลักฐาน ตามหลักเกณฑ์ วิธีการ เงื่อนไข และระยะเวลาที่กำหนด</a:t>
                      </a:r>
                    </a:p>
                  </a:txBody>
                  <a:tcPr marL="86953" marR="86953" marT="32664" marB="32664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การตรวจสอบข้อเท็จจริง แนวเขต สถานะของที่ดิน สำรวจรังวัดแปลงที่ดิน และระบบฐานข้อมูลระบบสารสนเทศ</a:t>
                      </a:r>
                    </a:p>
                  </a:txBody>
                  <a:tcPr marL="86953" marR="86953" marT="32664" marB="32664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การพิจารณาคัดเลือก และจัดที่ดินให้เกษตรกรตาม ระเบียบ </a:t>
                      </a:r>
                      <a:r>
                        <a:rPr kumimoji="0" lang="th-TH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คป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 ฯ พ.ศ. 2564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6953" marR="86953" marT="32664" marB="32664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ประกาศผลการคัดเลือก และการจัดที่ดินพร้อมแจ้งสิทธิอุทธรณ์ภายใน 30 วัน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 มอบหนังสืออนุญาตให้เข้าทำประโยชน์ในเขตปฏิรูปที่ดิน</a:t>
                      </a:r>
                    </a:p>
                  </a:txBody>
                  <a:tcPr marL="86953" marR="86953" marT="32664" marB="32664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287274" y="2276769"/>
            <a:ext cx="3342376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874589" y="2766626"/>
            <a:ext cx="496486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874589" y="3310913"/>
            <a:ext cx="496486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6418053" y="3778998"/>
            <a:ext cx="5003321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6978770" y="4253860"/>
            <a:ext cx="498041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21165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530D91B-6ABE-443A-AB8E-20FC26AFF9F0}"/>
              </a:ext>
            </a:extLst>
          </p:cNvPr>
          <p:cNvGrpSpPr/>
          <p:nvPr/>
        </p:nvGrpSpPr>
        <p:grpSpPr>
          <a:xfrm>
            <a:off x="557775" y="30993"/>
            <a:ext cx="11076450" cy="6802898"/>
            <a:chOff x="-136941" y="55477"/>
            <a:chExt cx="14537840" cy="8928804"/>
          </a:xfrm>
        </p:grpSpPr>
        <p:grpSp>
          <p:nvGrpSpPr>
            <p:cNvPr id="869" name="Group 868"/>
            <p:cNvGrpSpPr/>
            <p:nvPr/>
          </p:nvGrpSpPr>
          <p:grpSpPr>
            <a:xfrm>
              <a:off x="-136941" y="55477"/>
              <a:ext cx="14537840" cy="8928804"/>
              <a:chOff x="-73501" y="73225"/>
              <a:chExt cx="19154057" cy="11785390"/>
            </a:xfrm>
          </p:grpSpPr>
          <p:sp>
            <p:nvSpPr>
              <p:cNvPr id="870" name="TextBox 869"/>
              <p:cNvSpPr txBox="1"/>
              <p:nvPr/>
            </p:nvSpPr>
            <p:spPr>
              <a:xfrm>
                <a:off x="-8872" y="73225"/>
                <a:ext cx="19088238" cy="639833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กระบวนการอนุญาตให้เข้าทำประโยชน์ในที่ดินเขตปฏิรูปที่ดินเพื่อเกษตรกรรม </a:t>
                </a:r>
              </a:p>
            </p:txBody>
          </p:sp>
          <p:sp>
            <p:nvSpPr>
              <p:cNvPr id="871" name="Rectangle 870"/>
              <p:cNvSpPr/>
              <p:nvPr/>
            </p:nvSpPr>
            <p:spPr>
              <a:xfrm>
                <a:off x="1094859" y="775562"/>
                <a:ext cx="17985697" cy="5452897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4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ordia New" panose="020B0304020202020204" pitchFamily="34" charset="-34"/>
                </a:endParaRPr>
              </a:p>
            </p:txBody>
          </p:sp>
          <p:sp>
            <p:nvSpPr>
              <p:cNvPr id="872" name="TextBox 871"/>
              <p:cNvSpPr txBox="1"/>
              <p:nvPr/>
            </p:nvSpPr>
            <p:spPr>
              <a:xfrm rot="16200000">
                <a:off x="-383618" y="6538580"/>
                <a:ext cx="1844354" cy="1224119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th-TH"/>
                </a:defPPr>
                <a:lvl1pPr algn="ctr">
                  <a:defRPr sz="2400" b="1"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1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หน่วยงาน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ที่เกี่ยวข้อง</a:t>
                </a:r>
              </a:p>
            </p:txBody>
          </p:sp>
          <p:sp>
            <p:nvSpPr>
              <p:cNvPr id="873" name="Rectangle 872"/>
              <p:cNvSpPr/>
              <p:nvPr/>
            </p:nvSpPr>
            <p:spPr>
              <a:xfrm>
                <a:off x="1094860" y="8072810"/>
                <a:ext cx="17985696" cy="3785805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4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ordia New" panose="020B0304020202020204" pitchFamily="34" charset="-34"/>
                </a:endParaRPr>
              </a:p>
            </p:txBody>
          </p:sp>
          <p:sp>
            <p:nvSpPr>
              <p:cNvPr id="874" name="TextBox 873"/>
              <p:cNvSpPr txBox="1"/>
              <p:nvPr/>
            </p:nvSpPr>
            <p:spPr>
              <a:xfrm rot="16200000">
                <a:off x="-2158556" y="2919279"/>
                <a:ext cx="5394238" cy="1224119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สำนักงานการปฏิรูปที่ดินเพื่อเกษตรกรรม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(ส.</a:t>
                </a:r>
                <a:r>
                  <a:rPr kumimoji="0" lang="th-TH" sz="20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ป.ก</a:t>
                </a: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.)</a:t>
                </a:r>
              </a:p>
            </p:txBody>
          </p:sp>
          <p:sp>
            <p:nvSpPr>
              <p:cNvPr id="875" name="TextBox 874"/>
              <p:cNvSpPr txBox="1"/>
              <p:nvPr/>
            </p:nvSpPr>
            <p:spPr>
              <a:xfrm rot="16200000">
                <a:off x="-1354339" y="9353653"/>
                <a:ext cx="3785800" cy="1224119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เกษตรกรผู้สละสิทธิ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และผู้รับการจัดที่ดินแทนที่</a:t>
                </a:r>
              </a:p>
            </p:txBody>
          </p:sp>
          <p:sp>
            <p:nvSpPr>
              <p:cNvPr id="876" name="Rectangle 875"/>
              <p:cNvSpPr/>
              <p:nvPr/>
            </p:nvSpPr>
            <p:spPr>
              <a:xfrm>
                <a:off x="1094860" y="6228457"/>
                <a:ext cx="17985696" cy="1844354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40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ordia New" panose="020B0304020202020204" pitchFamily="34" charset="-34"/>
                </a:endParaRPr>
              </a:p>
            </p:txBody>
          </p:sp>
        </p:grpSp>
        <p:grpSp>
          <p:nvGrpSpPr>
            <p:cNvPr id="895" name="Group 894"/>
            <p:cNvGrpSpPr/>
            <p:nvPr/>
          </p:nvGrpSpPr>
          <p:grpSpPr>
            <a:xfrm>
              <a:off x="886053" y="563719"/>
              <a:ext cx="13189666" cy="7797231"/>
              <a:chOff x="1173981" y="744065"/>
              <a:chExt cx="17475727" cy="10291796"/>
            </a:xfrm>
          </p:grpSpPr>
          <p:sp>
            <p:nvSpPr>
              <p:cNvPr id="725" name="TextBox 133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1827349" y="1618806"/>
                <a:ext cx="2090736" cy="699972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1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กรณีรับซึ่งสิทธิและหน้าที่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1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ในทรัพย์สินและหนี้สิน</a:t>
                </a:r>
              </a:p>
            </p:txBody>
          </p:sp>
          <p:sp>
            <p:nvSpPr>
              <p:cNvPr id="726" name="TextBox 134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1545467" y="744065"/>
                <a:ext cx="2550249" cy="696771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1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กรณีไม่ยอมรับซึ่งสิทธิและหน้าที่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1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ในทรัพย์สินและหนี้สิน</a:t>
                </a:r>
              </a:p>
            </p:txBody>
          </p:sp>
          <p:sp>
            <p:nvSpPr>
              <p:cNvPr id="727" name="Rectangle: Rounded Corners 45">
                <a:extLst>
                  <a:ext uri="{FF2B5EF4-FFF2-40B4-BE49-F238E27FC236}">
                    <a16:creationId xmlns:a16="http://schemas.microsoft.com/office/drawing/2014/main" id="{C8084EE8-98FF-481D-B6B1-4A548993644B}"/>
                  </a:ext>
                </a:extLst>
              </p:cNvPr>
              <p:cNvSpPr/>
              <p:nvPr/>
            </p:nvSpPr>
            <p:spPr>
              <a:xfrm>
                <a:off x="2231583" y="9826199"/>
                <a:ext cx="1996529" cy="1127451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.15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รับแจ้งการนัดหมาย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การเข้าสอบสวนสิทธิ/รังวัด</a:t>
                </a:r>
              </a:p>
            </p:txBody>
          </p:sp>
          <p:cxnSp>
            <p:nvCxnSpPr>
              <p:cNvPr id="728" name="Straight Arrow Connector 727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65" idx="6"/>
              </p:cNvCxnSpPr>
              <p:nvPr/>
            </p:nvCxnSpPr>
            <p:spPr>
              <a:xfrm>
                <a:off x="1782831" y="10279840"/>
                <a:ext cx="448751" cy="1601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sp>
            <p:nvSpPr>
              <p:cNvPr id="729" name="TextBox 82">
                <a:extLst>
                  <a:ext uri="{FF2B5EF4-FFF2-40B4-BE49-F238E27FC236}">
                    <a16:creationId xmlns:a16="http://schemas.microsoft.com/office/drawing/2014/main" id="{8C97E28B-7F22-458E-85A4-9EB8F7FA017A}"/>
                  </a:ext>
                </a:extLst>
              </p:cNvPr>
              <p:cNvSpPr txBox="1"/>
              <p:nvPr/>
            </p:nvSpPr>
            <p:spPr>
              <a:xfrm>
                <a:off x="6010191" y="2037304"/>
                <a:ext cx="1459338" cy="473050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ภายใน </a:t>
                </a: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180</a:t>
                </a: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วัน</a:t>
                </a:r>
              </a:p>
            </p:txBody>
          </p:sp>
          <p:sp>
            <p:nvSpPr>
              <p:cNvPr id="732" name="TextBox 103">
                <a:extLst>
                  <a:ext uri="{FF2B5EF4-FFF2-40B4-BE49-F238E27FC236}">
                    <a16:creationId xmlns:a16="http://schemas.microsoft.com/office/drawing/2014/main" id="{C1DC9DB3-17D3-42BB-ADF8-E01F3B882984}"/>
                  </a:ext>
                </a:extLst>
              </p:cNvPr>
              <p:cNvSpPr txBox="1"/>
              <p:nvPr/>
            </p:nvSpPr>
            <p:spPr>
              <a:xfrm>
                <a:off x="1173981" y="10512839"/>
                <a:ext cx="1070509" cy="385764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P1.12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grpSp>
            <p:nvGrpSpPr>
              <p:cNvPr id="733" name="Group 732">
                <a:extLst>
                  <a:ext uri="{FF2B5EF4-FFF2-40B4-BE49-F238E27FC236}">
                    <a16:creationId xmlns:a16="http://schemas.microsoft.com/office/drawing/2014/main" id="{9AC991B7-BB60-435E-A826-5354C5DF04EB}"/>
                  </a:ext>
                </a:extLst>
              </p:cNvPr>
              <p:cNvGrpSpPr/>
              <p:nvPr/>
            </p:nvGrpSpPr>
            <p:grpSpPr>
              <a:xfrm>
                <a:off x="1333495" y="10055172"/>
                <a:ext cx="449336" cy="456342"/>
                <a:chOff x="60335" y="9126312"/>
                <a:chExt cx="582706" cy="582706"/>
              </a:xfrm>
            </p:grpSpPr>
            <p:sp>
              <p:nvSpPr>
                <p:cNvPr id="865" name="Oval 864">
                  <a:extLst>
                    <a:ext uri="{FF2B5EF4-FFF2-40B4-BE49-F238E27FC236}">
                      <a16:creationId xmlns:a16="http://schemas.microsoft.com/office/drawing/2014/main" id="{D1B0A531-629A-4F1F-8419-CDEDFD41444B}"/>
                    </a:ext>
                  </a:extLst>
                </p:cNvPr>
                <p:cNvSpPr/>
                <p:nvPr/>
              </p:nvSpPr>
              <p:spPr>
                <a:xfrm>
                  <a:off x="60335" y="9126312"/>
                  <a:ext cx="582706" cy="582706"/>
                </a:xfrm>
                <a:prstGeom prst="ellipse">
                  <a:avLst/>
                </a:prstGeom>
                <a:solidFill>
                  <a:srgbClr val="C0000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66" name="Oval 865">
                  <a:extLst>
                    <a:ext uri="{FF2B5EF4-FFF2-40B4-BE49-F238E27FC236}">
                      <a16:creationId xmlns:a16="http://schemas.microsoft.com/office/drawing/2014/main" id="{C6B3A010-5A1D-4B4D-AFA1-5DFDBFED039D}"/>
                    </a:ext>
                  </a:extLst>
                </p:cNvPr>
                <p:cNvSpPr/>
                <p:nvPr/>
              </p:nvSpPr>
              <p:spPr>
                <a:xfrm>
                  <a:off x="127571" y="9193548"/>
                  <a:ext cx="448234" cy="448234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67" name="Arrow: Right 108">
                  <a:extLst>
                    <a:ext uri="{FF2B5EF4-FFF2-40B4-BE49-F238E27FC236}">
                      <a16:creationId xmlns:a16="http://schemas.microsoft.com/office/drawing/2014/main" id="{E141EC52-4FB1-4E4C-8A0D-66D0C6AE176A}"/>
                    </a:ext>
                  </a:extLst>
                </p:cNvPr>
                <p:cNvSpPr/>
                <p:nvPr/>
              </p:nvSpPr>
              <p:spPr>
                <a:xfrm>
                  <a:off x="190999" y="9338071"/>
                  <a:ext cx="321378" cy="159188"/>
                </a:xfrm>
                <a:prstGeom prst="rightArrow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sp>
            <p:nvSpPr>
              <p:cNvPr id="734" name="Rectangle: Rounded Corners 113">
                <a:extLst>
                  <a:ext uri="{FF2B5EF4-FFF2-40B4-BE49-F238E27FC236}">
                    <a16:creationId xmlns:a16="http://schemas.microsoft.com/office/drawing/2014/main" id="{D6D808FC-8F70-4075-A4B9-0FEE3AB4BE15}"/>
                  </a:ext>
                </a:extLst>
              </p:cNvPr>
              <p:cNvSpPr/>
              <p:nvPr/>
            </p:nvSpPr>
            <p:spPr>
              <a:xfrm>
                <a:off x="4708082" y="9826199"/>
                <a:ext cx="1986324" cy="914287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.17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เข้ารับการสอบสวนสิทธิและรังวัดแปลงที่ดิน</a:t>
                </a:r>
              </a:p>
            </p:txBody>
          </p:sp>
          <p:sp>
            <p:nvSpPr>
              <p:cNvPr id="735" name="Rectangle: Rounded Corners 114">
                <a:extLst>
                  <a:ext uri="{FF2B5EF4-FFF2-40B4-BE49-F238E27FC236}">
                    <a16:creationId xmlns:a16="http://schemas.microsoft.com/office/drawing/2014/main" id="{A67AC796-A4DB-4D7A-9DB0-114252549047}"/>
                  </a:ext>
                </a:extLst>
              </p:cNvPr>
              <p:cNvSpPr/>
              <p:nvPr/>
            </p:nvSpPr>
            <p:spPr>
              <a:xfrm>
                <a:off x="7174378" y="9826199"/>
                <a:ext cx="1996528" cy="914287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.18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รับแจ้งผลพิจารณา</a:t>
                </a:r>
              </a:p>
            </p:txBody>
          </p:sp>
          <p:grpSp>
            <p:nvGrpSpPr>
              <p:cNvPr id="736" name="Group 735">
                <a:extLst>
                  <a:ext uri="{FF2B5EF4-FFF2-40B4-BE49-F238E27FC236}">
                    <a16:creationId xmlns:a16="http://schemas.microsoft.com/office/drawing/2014/main" id="{DF9351A4-B12E-427B-AF08-267F42CA55AB}"/>
                  </a:ext>
                </a:extLst>
              </p:cNvPr>
              <p:cNvGrpSpPr/>
              <p:nvPr/>
            </p:nvGrpSpPr>
            <p:grpSpPr>
              <a:xfrm>
                <a:off x="9707484" y="10082995"/>
                <a:ext cx="419007" cy="400694"/>
                <a:chOff x="8434324" y="9154135"/>
                <a:chExt cx="411495" cy="397588"/>
              </a:xfrm>
            </p:grpSpPr>
            <p:sp>
              <p:nvSpPr>
                <p:cNvPr id="863" name="Diamond 862">
                  <a:extLst>
                    <a:ext uri="{FF2B5EF4-FFF2-40B4-BE49-F238E27FC236}">
                      <a16:creationId xmlns:a16="http://schemas.microsoft.com/office/drawing/2014/main" id="{C8276671-4931-49E2-82B7-5559053B7AD9}"/>
                    </a:ext>
                  </a:extLst>
                </p:cNvPr>
                <p:cNvSpPr/>
                <p:nvPr/>
              </p:nvSpPr>
              <p:spPr>
                <a:xfrm>
                  <a:off x="8434324" y="9154135"/>
                  <a:ext cx="411495" cy="397588"/>
                </a:xfrm>
                <a:prstGeom prst="diamond">
                  <a:avLst/>
                </a:prstGeom>
                <a:noFill/>
                <a:ln w="28575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64" name="TextBox 117">
                  <a:extLst>
                    <a:ext uri="{FF2B5EF4-FFF2-40B4-BE49-F238E27FC236}">
                      <a16:creationId xmlns:a16="http://schemas.microsoft.com/office/drawing/2014/main" id="{826A7D3C-F019-40FD-A623-5008BB9EBA2B}"/>
                    </a:ext>
                  </a:extLst>
                </p:cNvPr>
                <p:cNvSpPr txBox="1"/>
                <p:nvPr/>
              </p:nvSpPr>
              <p:spPr>
                <a:xfrm>
                  <a:off x="8464517" y="9161563"/>
                  <a:ext cx="351109" cy="367876"/>
                </a:xfrm>
                <a:prstGeom prst="rect">
                  <a:avLst/>
                </a:prstGeom>
                <a:noFill/>
                <a:ln w="9525" cmpd="sng">
                  <a:noFill/>
                </a:ln>
                <a:effectLst/>
              </p:spPr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X</a:t>
                  </a:r>
                  <a:endParaRPr kumimoji="0" lang="th-TH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sp>
            <p:nvSpPr>
              <p:cNvPr id="737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2169139" y="4932971"/>
                <a:ext cx="2121419" cy="1170300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.16 จนท. สอบสวนสิทธิ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ตามแบบสอบสวนสิทธิและส่งหนังสือเวียนแจ้งแนวทางปฏิบัติ</a:t>
                </a:r>
              </a:p>
            </p:txBody>
          </p:sp>
          <p:sp>
            <p:nvSpPr>
              <p:cNvPr id="738" name="Rectangle: Rounded Corners 123">
                <a:extLst>
                  <a:ext uri="{FF2B5EF4-FFF2-40B4-BE49-F238E27FC236}">
                    <a16:creationId xmlns:a16="http://schemas.microsoft.com/office/drawing/2014/main" id="{8AAF2A3C-B6D5-41CD-A7BD-8F0396D069D7}"/>
                  </a:ext>
                </a:extLst>
              </p:cNvPr>
              <p:cNvSpPr/>
              <p:nvPr/>
            </p:nvSpPr>
            <p:spPr>
              <a:xfrm>
                <a:off x="2231583" y="3625899"/>
                <a:ext cx="1996529" cy="1063248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.14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จนท. แจ้งนัดเพื่อ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สอบสวนสิทธิและรังวัดแปลงที่ดินในระบบ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RTK</a:t>
                </a:r>
                <a:endParaRPr kumimoji="0" lang="th-TH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739" name="Rectangle: Rounded Corners 124">
                <a:extLst>
                  <a:ext uri="{FF2B5EF4-FFF2-40B4-BE49-F238E27FC236}">
                    <a16:creationId xmlns:a16="http://schemas.microsoft.com/office/drawing/2014/main" id="{1ABB4861-860F-403F-8547-4F94536F6AC7}"/>
                  </a:ext>
                </a:extLst>
              </p:cNvPr>
              <p:cNvSpPr/>
              <p:nvPr/>
            </p:nvSpPr>
            <p:spPr>
              <a:xfrm>
                <a:off x="2244490" y="908373"/>
                <a:ext cx="1996529" cy="914287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95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95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.27 จนท. จัดทำ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95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รายงาน / ร่างประกาศ / ร่างหนังสือแจ้งผลพิจารณา</a:t>
                </a:r>
              </a:p>
            </p:txBody>
          </p:sp>
          <p:sp>
            <p:nvSpPr>
              <p:cNvPr id="740" name="Rectangle: Rounded Corners 125">
                <a:extLst>
                  <a:ext uri="{FF2B5EF4-FFF2-40B4-BE49-F238E27FC236}">
                    <a16:creationId xmlns:a16="http://schemas.microsoft.com/office/drawing/2014/main" id="{84A26584-9594-4E85-872B-591317BDACE0}"/>
                  </a:ext>
                </a:extLst>
              </p:cNvPr>
              <p:cNvSpPr/>
              <p:nvPr/>
            </p:nvSpPr>
            <p:spPr>
              <a:xfrm>
                <a:off x="4608070" y="784603"/>
                <a:ext cx="1996529" cy="1375192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.28 ปทจ. คัดเลือก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และจัดที่ดินนับตั้งแต่วันที่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คำขอและเอกสารหลักฐาน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ถูกต้องครบถ้วน</a:t>
                </a:r>
              </a:p>
            </p:txBody>
          </p:sp>
          <p:sp>
            <p:nvSpPr>
              <p:cNvPr id="741" name="Rectangle: Rounded Corners 126">
                <a:extLst>
                  <a:ext uri="{FF2B5EF4-FFF2-40B4-BE49-F238E27FC236}">
                    <a16:creationId xmlns:a16="http://schemas.microsoft.com/office/drawing/2014/main" id="{E7A41B57-5173-4D06-8CBC-F95D6DDB3866}"/>
                  </a:ext>
                </a:extLst>
              </p:cNvPr>
              <p:cNvSpPr/>
              <p:nvPr/>
            </p:nvSpPr>
            <p:spPr>
              <a:xfrm>
                <a:off x="7169857" y="770314"/>
                <a:ext cx="3205046" cy="1280455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t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.29 ปทจ. พิจารณา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อนุญาต/ไม่อนุญาต/อนุมัติ/ไม่อนุมัติ 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คำขอรับการจัดที่ดิน/สละสิทธิเพื่อจัดที่ดินแทนที่และคำขอรับสิทธิจัดที่ดินแทนที่</a:t>
                </a:r>
              </a:p>
            </p:txBody>
          </p:sp>
          <p:sp>
            <p:nvSpPr>
              <p:cNvPr id="742" name="Rectangle: Rounded Corners 128">
                <a:extLst>
                  <a:ext uri="{FF2B5EF4-FFF2-40B4-BE49-F238E27FC236}">
                    <a16:creationId xmlns:a16="http://schemas.microsoft.com/office/drawing/2014/main" id="{5E97EA85-2E59-403C-9CB5-D1D0C022E563}"/>
                  </a:ext>
                </a:extLst>
              </p:cNvPr>
              <p:cNvSpPr/>
              <p:nvPr/>
            </p:nvSpPr>
            <p:spPr>
              <a:xfrm>
                <a:off x="13894821" y="907544"/>
                <a:ext cx="1991765" cy="914287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.30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ปทจ. ออกคำสั่งสิ้นสิทธิ</a:t>
                </a:r>
              </a:p>
            </p:txBody>
          </p:sp>
          <p:sp>
            <p:nvSpPr>
              <p:cNvPr id="743" name="Rectangle: Rounded Corners 129">
                <a:extLst>
                  <a:ext uri="{FF2B5EF4-FFF2-40B4-BE49-F238E27FC236}">
                    <a16:creationId xmlns:a16="http://schemas.microsoft.com/office/drawing/2014/main" id="{54A417A0-2F80-4CF6-8B96-0BBC53BD20CC}"/>
                  </a:ext>
                </a:extLst>
              </p:cNvPr>
              <p:cNvSpPr/>
              <p:nvPr/>
            </p:nvSpPr>
            <p:spPr>
              <a:xfrm>
                <a:off x="13894821" y="1907081"/>
                <a:ext cx="1991765" cy="914288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.31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 err="1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ปทจ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 ลงนามประกาศและหนังสือแจ้งผลฯ</a:t>
                </a:r>
              </a:p>
            </p:txBody>
          </p:sp>
          <p:sp>
            <p:nvSpPr>
              <p:cNvPr id="744" name="Rectangle: Rounded Corners 130">
                <a:extLst>
                  <a:ext uri="{FF2B5EF4-FFF2-40B4-BE49-F238E27FC236}">
                    <a16:creationId xmlns:a16="http://schemas.microsoft.com/office/drawing/2014/main" id="{883A2786-BA1D-42D7-AB48-A6E898514C88}"/>
                  </a:ext>
                </a:extLst>
              </p:cNvPr>
              <p:cNvSpPr/>
              <p:nvPr/>
            </p:nvSpPr>
            <p:spPr>
              <a:xfrm>
                <a:off x="13894821" y="3100510"/>
                <a:ext cx="1991766" cy="1222082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.32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จนท. ปิดประกาศและจัดส่งหนังสือแจ้งผลพิจารณาคำขอพร้อมสิทธิอุทธรณ์</a:t>
                </a:r>
              </a:p>
            </p:txBody>
          </p:sp>
          <p:sp>
            <p:nvSpPr>
              <p:cNvPr id="745" name="Rectangle: Rounded Corners 132">
                <a:extLst>
                  <a:ext uri="{FF2B5EF4-FFF2-40B4-BE49-F238E27FC236}">
                    <a16:creationId xmlns:a16="http://schemas.microsoft.com/office/drawing/2014/main" id="{5280317E-7457-45C5-8DD6-361BE4F02F7D}"/>
                  </a:ext>
                </a:extLst>
              </p:cNvPr>
              <p:cNvSpPr/>
              <p:nvPr/>
            </p:nvSpPr>
            <p:spPr>
              <a:xfrm>
                <a:off x="13890145" y="4609148"/>
                <a:ext cx="2342780" cy="1222080"/>
              </a:xfrm>
              <a:prstGeom prst="round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.33 หน่วยงานออกหนังสือ 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ส.ป.ก. 4-01 / โฉนดเพื่อการเกษตร หรือจัดทำสัญญาเช่า </a:t>
                </a:r>
              </a:p>
            </p:txBody>
          </p:sp>
          <p:sp>
            <p:nvSpPr>
              <p:cNvPr id="746" name="TextBox 120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6774651" y="2185313"/>
                <a:ext cx="1263168" cy="933443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P1.30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คำสั่ง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ไม่อนุญาต</a:t>
                </a:r>
              </a:p>
            </p:txBody>
          </p:sp>
          <p:sp>
            <p:nvSpPr>
              <p:cNvPr id="747" name="TextBox 121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6394522" y="764486"/>
                <a:ext cx="812222" cy="450390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defPPr>
                  <a:defRPr lang="th-TH"/>
                </a:defPPr>
                <a:lvl1pPr indent="0" algn="ctr" defTabSz="744214">
                  <a:defRPr sz="1500" b="1" kern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</a:defRPr>
                </a:lvl9pPr>
              </a:lstStyle>
              <a:p>
                <a:pPr marL="0" marR="0" lvl="0" indent="0" algn="ctr" defTabSz="74421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P1.36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749" name="TextBox 135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0897030" y="3401608"/>
                <a:ext cx="1315253" cy="696768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รวบรวมข้อมูล</a:t>
                </a:r>
              </a:p>
            </p:txBody>
          </p:sp>
          <p:sp>
            <p:nvSpPr>
              <p:cNvPr id="750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4446145" y="4789655"/>
                <a:ext cx="1996529" cy="914288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20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  <a:endParaRPr kumimoji="0" lang="en-US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 err="1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 ตรวจสอบข้อมูลเกษตรกร</a:t>
                </a:r>
              </a:p>
            </p:txBody>
          </p:sp>
          <p:sp>
            <p:nvSpPr>
              <p:cNvPr id="751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6685209" y="4789655"/>
                <a:ext cx="1996531" cy="914288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21</a:t>
                </a:r>
                <a:r>
                  <a:rPr kumimoji="0" lang="th-TH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จนท. ตรวจสอบข้อมูลหน่วยงาน</a:t>
                </a:r>
              </a:p>
            </p:txBody>
          </p:sp>
          <p:sp>
            <p:nvSpPr>
              <p:cNvPr id="752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5858576" y="6464270"/>
                <a:ext cx="1996529" cy="904083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22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ระบบทำการ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ตรวจสอบข้อมูลของ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หน่วยงานที่เกี่ยวข้อง</a:t>
                </a:r>
              </a:p>
            </p:txBody>
          </p:sp>
          <p:sp>
            <p:nvSpPr>
              <p:cNvPr id="753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8946618" y="6358260"/>
                <a:ext cx="1996532" cy="1116104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24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  <a:r>
                  <a:rPr kumimoji="0" lang="th-TH" sz="1000" b="1" i="0" u="none" strike="noStrike" kern="0" cap="none" spc="0" normalizeH="0" baseline="0" noProof="0" dirty="0" err="1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 หน่วยงานตรวจสอบข้อมูล (รวมถึงหนี้ค้างชำระจากสถาบันทางการเงิน)</a:t>
                </a:r>
              </a:p>
            </p:txBody>
          </p:sp>
          <p:sp>
            <p:nvSpPr>
              <p:cNvPr id="754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8943069" y="4789655"/>
                <a:ext cx="2003629" cy="914288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23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 err="1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 ทำหนังสือแจ้งขอตรวจสอบข้อมูลส่วนบุคคล</a:t>
                </a:r>
              </a:p>
            </p:txBody>
          </p:sp>
          <p:sp>
            <p:nvSpPr>
              <p:cNvPr id="755" name="TextBox 142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5725779" y="2917474"/>
                <a:ext cx="1524902" cy="692875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ตรวจสอบข้อมูล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จากหน่วยงานอื่น</a:t>
                </a:r>
              </a:p>
            </p:txBody>
          </p:sp>
          <p:sp>
            <p:nvSpPr>
              <p:cNvPr id="756" name="TextBox 143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6173915" y="3877157"/>
                <a:ext cx="1665293" cy="696771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หน่วยงานที่อยู่ในระบบ </a:t>
                </a:r>
                <a:endPara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Linkage Center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757" name="TextBox 145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7926426" y="3654637"/>
                <a:ext cx="2090737" cy="894432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กรณีหน่วยงานไม่มีบริการข้อมูลผ่านระบบ </a:t>
                </a:r>
                <a:endPara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Linkage Center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758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11215115" y="6434295"/>
                <a:ext cx="1999730" cy="1054250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25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จนท. หน่วยงานที่เกี่ยวข้อง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ทำหนังสือตอบกลับ</a:t>
                </a:r>
              </a:p>
            </p:txBody>
          </p:sp>
          <p:sp>
            <p:nvSpPr>
              <p:cNvPr id="759" name="Rectangle: Rounded Corners 122">
                <a:extLst>
                  <a:ext uri="{FF2B5EF4-FFF2-40B4-BE49-F238E27FC236}">
                    <a16:creationId xmlns:a16="http://schemas.microsoft.com/office/drawing/2014/main" id="{07050280-354A-4AE6-8D0E-250B00061FE6}"/>
                  </a:ext>
                </a:extLst>
              </p:cNvPr>
              <p:cNvSpPr/>
              <p:nvPr/>
            </p:nvSpPr>
            <p:spPr>
              <a:xfrm>
                <a:off x="11188916" y="4789655"/>
                <a:ext cx="2086397" cy="914290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26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 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จนท. รับทราบและนำข้อมูล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มาประกอบข้อเท็จจริง</a:t>
                </a:r>
              </a:p>
            </p:txBody>
          </p:sp>
          <p:sp>
            <p:nvSpPr>
              <p:cNvPr id="760" name="Rectangle: Rounded Corners 114">
                <a:extLst>
                  <a:ext uri="{FF2B5EF4-FFF2-40B4-BE49-F238E27FC236}">
                    <a16:creationId xmlns:a16="http://schemas.microsoft.com/office/drawing/2014/main" id="{A67AC796-A4DB-4D7A-9DB0-114252549047}"/>
                  </a:ext>
                </a:extLst>
              </p:cNvPr>
              <p:cNvSpPr/>
              <p:nvPr/>
            </p:nvSpPr>
            <p:spPr>
              <a:xfrm>
                <a:off x="10173995" y="8312004"/>
                <a:ext cx="1777921" cy="914288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.1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9</a:t>
                </a:r>
                <a:endParaRPr kumimoji="0" lang="th-TH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รับหนังสือแจ้ง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คำสั่งปฏิเสธ</a:t>
                </a:r>
              </a:p>
            </p:txBody>
          </p:sp>
          <p:sp>
            <p:nvSpPr>
              <p:cNvPr id="761" name="Rectangle: Rounded Corners 114">
                <a:extLst>
                  <a:ext uri="{FF2B5EF4-FFF2-40B4-BE49-F238E27FC236}">
                    <a16:creationId xmlns:a16="http://schemas.microsoft.com/office/drawing/2014/main" id="{A67AC796-A4DB-4D7A-9DB0-114252549047}"/>
                  </a:ext>
                </a:extLst>
              </p:cNvPr>
              <p:cNvSpPr/>
              <p:nvPr/>
            </p:nvSpPr>
            <p:spPr>
              <a:xfrm>
                <a:off x="11250518" y="9623091"/>
                <a:ext cx="2067809" cy="1412770"/>
              </a:xfrm>
              <a:prstGeom prst="roundRect">
                <a:avLst/>
              </a:prstGeom>
              <a:solidFill>
                <a:schemeClr val="bg1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34</a:t>
                </a:r>
                <a:endParaRPr kumimoji="0" lang="th-TH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เกษตรกรรับหนังสือ ส.ป.ก. 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4-01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หรือหนังสือสัญญาเช่า</a:t>
                </a:r>
              </a:p>
            </p:txBody>
          </p:sp>
          <p:sp>
            <p:nvSpPr>
              <p:cNvPr id="762" name="Rectangle: Rounded Corners 114">
                <a:extLst>
                  <a:ext uri="{FF2B5EF4-FFF2-40B4-BE49-F238E27FC236}">
                    <a16:creationId xmlns:a16="http://schemas.microsoft.com/office/drawing/2014/main" id="{A67AC796-A4DB-4D7A-9DB0-114252549047}"/>
                  </a:ext>
                </a:extLst>
              </p:cNvPr>
              <p:cNvSpPr/>
              <p:nvPr/>
            </p:nvSpPr>
            <p:spPr>
              <a:xfrm>
                <a:off x="13810100" y="9858332"/>
                <a:ext cx="1996529" cy="914287"/>
              </a:xfrm>
              <a:prstGeom prst="roundRect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</a:t>
                </a: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</a:t>
                </a:r>
                <a:r>
                  <a:rPr kumimoji="0" lang="en-US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35</a:t>
                </a:r>
                <a:endParaRPr kumimoji="0" lang="th-TH" sz="10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0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มีสิทธิและหน้าที่ในการจัดการทรัพย์สินและหนี้สิน</a:t>
                </a:r>
              </a:p>
            </p:txBody>
          </p:sp>
          <p:cxnSp>
            <p:nvCxnSpPr>
              <p:cNvPr id="763" name="Straight Arrow Connector 762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27" idx="3"/>
              </p:cNvCxnSpPr>
              <p:nvPr/>
            </p:nvCxnSpPr>
            <p:spPr>
              <a:xfrm>
                <a:off x="4228111" y="10389924"/>
                <a:ext cx="400734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64" name="Straight Arrow Connector 763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34" idx="3"/>
                <a:endCxn id="735" idx="1"/>
              </p:cNvCxnSpPr>
              <p:nvPr/>
            </p:nvCxnSpPr>
            <p:spPr>
              <a:xfrm>
                <a:off x="6694406" y="10279840"/>
                <a:ext cx="479972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65" name="Straight Arrow Connector 764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35" idx="3"/>
                <a:endCxn id="863" idx="1"/>
              </p:cNvCxnSpPr>
              <p:nvPr/>
            </p:nvCxnSpPr>
            <p:spPr>
              <a:xfrm>
                <a:off x="9170906" y="10279840"/>
                <a:ext cx="536578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66" name="Elbow Connector 765"/>
              <p:cNvCxnSpPr>
                <a:stCxn id="864" idx="0"/>
                <a:endCxn id="760" idx="1"/>
              </p:cNvCxnSpPr>
              <p:nvPr/>
            </p:nvCxnSpPr>
            <p:spPr>
              <a:xfrm rot="5400000" flipH="1" flipV="1">
                <a:off x="9382369" y="9298665"/>
                <a:ext cx="1326244" cy="257007"/>
              </a:xfrm>
              <a:prstGeom prst="bentConnector2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67" name="Straight Arrow Connector 766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/>
              <p:nvPr/>
            </p:nvCxnSpPr>
            <p:spPr>
              <a:xfrm>
                <a:off x="10126491" y="10280961"/>
                <a:ext cx="1124027" cy="1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sp>
            <p:nvSpPr>
              <p:cNvPr id="768" name="TextBox 168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0077931" y="10076503"/>
                <a:ext cx="1112187" cy="426104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คำสั่งอนุญาต</a:t>
                </a:r>
              </a:p>
            </p:txBody>
          </p:sp>
          <p:sp>
            <p:nvSpPr>
              <p:cNvPr id="769" name="TextBox 169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8403854" y="9025534"/>
                <a:ext cx="1483579" cy="433108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คำสั่งไม่อนุญาต</a:t>
                </a:r>
              </a:p>
            </p:txBody>
          </p:sp>
          <p:cxnSp>
            <p:nvCxnSpPr>
              <p:cNvPr id="770" name="Straight Arrow Connector 769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61" idx="3"/>
                <a:endCxn id="762" idx="1"/>
              </p:cNvCxnSpPr>
              <p:nvPr/>
            </p:nvCxnSpPr>
            <p:spPr>
              <a:xfrm flipV="1">
                <a:off x="13318327" y="10315476"/>
                <a:ext cx="491773" cy="14001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grpSp>
            <p:nvGrpSpPr>
              <p:cNvPr id="771" name="Group 770">
                <a:extLst>
                  <a:ext uri="{FF2B5EF4-FFF2-40B4-BE49-F238E27FC236}">
                    <a16:creationId xmlns:a16="http://schemas.microsoft.com/office/drawing/2014/main" id="{9AC991B7-BB60-435E-A826-5354C5DF04EB}"/>
                  </a:ext>
                </a:extLst>
              </p:cNvPr>
              <p:cNvGrpSpPr/>
              <p:nvPr/>
            </p:nvGrpSpPr>
            <p:grpSpPr>
              <a:xfrm>
                <a:off x="14663732" y="8543359"/>
                <a:ext cx="449336" cy="451579"/>
                <a:chOff x="13390572" y="7614499"/>
                <a:chExt cx="582706" cy="582706"/>
              </a:xfrm>
            </p:grpSpPr>
            <p:sp>
              <p:nvSpPr>
                <p:cNvPr id="860" name="Oval 859">
                  <a:extLst>
                    <a:ext uri="{FF2B5EF4-FFF2-40B4-BE49-F238E27FC236}">
                      <a16:creationId xmlns:a16="http://schemas.microsoft.com/office/drawing/2014/main" id="{D1B0A531-629A-4F1F-8419-CDEDFD41444B}"/>
                    </a:ext>
                  </a:extLst>
                </p:cNvPr>
                <p:cNvSpPr/>
                <p:nvPr/>
              </p:nvSpPr>
              <p:spPr>
                <a:xfrm>
                  <a:off x="13390572" y="7614499"/>
                  <a:ext cx="582706" cy="582706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61" name="Oval 860">
                  <a:extLst>
                    <a:ext uri="{FF2B5EF4-FFF2-40B4-BE49-F238E27FC236}">
                      <a16:creationId xmlns:a16="http://schemas.microsoft.com/office/drawing/2014/main" id="{C6B3A010-5A1D-4B4D-AFA1-5DFDBFED039D}"/>
                    </a:ext>
                  </a:extLst>
                </p:cNvPr>
                <p:cNvSpPr/>
                <p:nvPr/>
              </p:nvSpPr>
              <p:spPr>
                <a:xfrm>
                  <a:off x="13457808" y="7681735"/>
                  <a:ext cx="448234" cy="448234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62" name="Arrow: Right 108">
                  <a:extLst>
                    <a:ext uri="{FF2B5EF4-FFF2-40B4-BE49-F238E27FC236}">
                      <a16:creationId xmlns:a16="http://schemas.microsoft.com/office/drawing/2014/main" id="{E141EC52-4FB1-4E4C-8A0D-66D0C6AE176A}"/>
                    </a:ext>
                  </a:extLst>
                </p:cNvPr>
                <p:cNvSpPr/>
                <p:nvPr/>
              </p:nvSpPr>
              <p:spPr>
                <a:xfrm>
                  <a:off x="13521236" y="7826258"/>
                  <a:ext cx="321378" cy="159188"/>
                </a:xfrm>
                <a:prstGeom prst="rightArrow">
                  <a:avLst/>
                </a:prstGeom>
                <a:solidFill>
                  <a:sysClr val="windowText" lastClr="00000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grpSp>
            <p:nvGrpSpPr>
              <p:cNvPr id="772" name="Group 771">
                <a:extLst>
                  <a:ext uri="{FF2B5EF4-FFF2-40B4-BE49-F238E27FC236}">
                    <a16:creationId xmlns:a16="http://schemas.microsoft.com/office/drawing/2014/main" id="{DF9351A4-B12E-427B-AF08-267F42CA55AB}"/>
                  </a:ext>
                </a:extLst>
              </p:cNvPr>
              <p:cNvGrpSpPr/>
              <p:nvPr/>
            </p:nvGrpSpPr>
            <p:grpSpPr>
              <a:xfrm>
                <a:off x="13217446" y="8568802"/>
                <a:ext cx="419007" cy="400693"/>
                <a:chOff x="11944286" y="7639942"/>
                <a:chExt cx="411495" cy="397588"/>
              </a:xfrm>
            </p:grpSpPr>
            <p:sp>
              <p:nvSpPr>
                <p:cNvPr id="858" name="Diamond 857">
                  <a:extLst>
                    <a:ext uri="{FF2B5EF4-FFF2-40B4-BE49-F238E27FC236}">
                      <a16:creationId xmlns:a16="http://schemas.microsoft.com/office/drawing/2014/main" id="{C8276671-4931-49E2-82B7-5559053B7AD9}"/>
                    </a:ext>
                  </a:extLst>
                </p:cNvPr>
                <p:cNvSpPr/>
                <p:nvPr/>
              </p:nvSpPr>
              <p:spPr>
                <a:xfrm>
                  <a:off x="11944286" y="7639942"/>
                  <a:ext cx="411495" cy="397588"/>
                </a:xfrm>
                <a:prstGeom prst="diamond">
                  <a:avLst/>
                </a:prstGeom>
                <a:noFill/>
                <a:ln w="28575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59" name="TextBox 185">
                  <a:extLst>
                    <a:ext uri="{FF2B5EF4-FFF2-40B4-BE49-F238E27FC236}">
                      <a16:creationId xmlns:a16="http://schemas.microsoft.com/office/drawing/2014/main" id="{826A7D3C-F019-40FD-A623-5008BB9EBA2B}"/>
                    </a:ext>
                  </a:extLst>
                </p:cNvPr>
                <p:cNvSpPr txBox="1"/>
                <p:nvPr/>
              </p:nvSpPr>
              <p:spPr>
                <a:xfrm>
                  <a:off x="11974479" y="7647370"/>
                  <a:ext cx="351109" cy="367876"/>
                </a:xfrm>
                <a:prstGeom prst="rect">
                  <a:avLst/>
                </a:prstGeom>
                <a:noFill/>
                <a:ln w="9525" cmpd="sng">
                  <a:noFill/>
                </a:ln>
                <a:effectLst/>
              </p:spPr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X</a:t>
                  </a:r>
                  <a:endParaRPr kumimoji="0" lang="th-TH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cxnSp>
            <p:nvCxnSpPr>
              <p:cNvPr id="773" name="Straight Arrow Connector 772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60" idx="3"/>
                <a:endCxn id="858" idx="1"/>
              </p:cNvCxnSpPr>
              <p:nvPr/>
            </p:nvCxnSpPr>
            <p:spPr>
              <a:xfrm>
                <a:off x="11951916" y="8764046"/>
                <a:ext cx="1265530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74" name="Straight Arrow Connector 773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58" idx="3"/>
                <a:endCxn id="860" idx="2"/>
              </p:cNvCxnSpPr>
              <p:nvPr/>
            </p:nvCxnSpPr>
            <p:spPr>
              <a:xfrm>
                <a:off x="13636453" y="8766768"/>
                <a:ext cx="1027279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sp>
            <p:nvSpPr>
              <p:cNvPr id="775" name="Oval 774">
                <a:extLst>
                  <a:ext uri="{FF2B5EF4-FFF2-40B4-BE49-F238E27FC236}">
                    <a16:creationId xmlns:a16="http://schemas.microsoft.com/office/drawing/2014/main" id="{8B0A59CB-35FF-4FE8-B3E0-909288EB30C8}"/>
                  </a:ext>
                </a:extLst>
              </p:cNvPr>
              <p:cNvSpPr/>
              <p:nvPr/>
            </p:nvSpPr>
            <p:spPr>
              <a:xfrm>
                <a:off x="16390622" y="10069483"/>
                <a:ext cx="446069" cy="455237"/>
              </a:xfrm>
              <a:prstGeom prst="ellipse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  <p:txBody>
              <a:bodyPr rtlCol="0" anchor="t"/>
              <a:lstStyle>
                <a:lvl1pPr marL="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Tahoma"/>
                </a:endParaRPr>
              </a:p>
            </p:txBody>
          </p:sp>
          <p:cxnSp>
            <p:nvCxnSpPr>
              <p:cNvPr id="776" name="Straight Arrow Connector 775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62" idx="3"/>
                <a:endCxn id="775" idx="2"/>
              </p:cNvCxnSpPr>
              <p:nvPr/>
            </p:nvCxnSpPr>
            <p:spPr>
              <a:xfrm flipV="1">
                <a:off x="15806629" y="10297102"/>
                <a:ext cx="583993" cy="18374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sp>
            <p:nvSpPr>
              <p:cNvPr id="777" name="TextBox 202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2864221" y="8151061"/>
                <a:ext cx="2571744" cy="426105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ยื่นอุทธรณ์</a:t>
                </a:r>
              </a:p>
            </p:txBody>
          </p:sp>
          <p:sp>
            <p:nvSpPr>
              <p:cNvPr id="778" name="TextBox 203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3557042" y="9086795"/>
                <a:ext cx="1112187" cy="433109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ไม่ยื่นอุทธรณ์</a:t>
                </a:r>
              </a:p>
            </p:txBody>
          </p:sp>
          <p:cxnSp>
            <p:nvCxnSpPr>
              <p:cNvPr id="779" name="Elbow Connector 778"/>
              <p:cNvCxnSpPr>
                <a:stCxn id="760" idx="2"/>
                <a:endCxn id="775" idx="0"/>
              </p:cNvCxnSpPr>
              <p:nvPr/>
            </p:nvCxnSpPr>
            <p:spPr>
              <a:xfrm rot="16200000" flipH="1">
                <a:off x="13416710" y="6872537"/>
                <a:ext cx="843190" cy="5550701"/>
              </a:xfrm>
              <a:prstGeom prst="bentConnector3">
                <a:avLst>
                  <a:gd name="adj1" fmla="val 50000"/>
                </a:avLst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80" name="Straight Arrow Connector 779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55" idx="6"/>
                <a:endCxn id="853" idx="1"/>
              </p:cNvCxnSpPr>
              <p:nvPr/>
            </p:nvCxnSpPr>
            <p:spPr>
              <a:xfrm>
                <a:off x="1782831" y="3096696"/>
                <a:ext cx="1236596" cy="13149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grpSp>
            <p:nvGrpSpPr>
              <p:cNvPr id="781" name="Group 780">
                <a:extLst>
                  <a:ext uri="{FF2B5EF4-FFF2-40B4-BE49-F238E27FC236}">
                    <a16:creationId xmlns:a16="http://schemas.microsoft.com/office/drawing/2014/main" id="{9AC991B7-BB60-435E-A826-5354C5DF04EB}"/>
                  </a:ext>
                </a:extLst>
              </p:cNvPr>
              <p:cNvGrpSpPr/>
              <p:nvPr/>
            </p:nvGrpSpPr>
            <p:grpSpPr>
              <a:xfrm>
                <a:off x="1333495" y="2878730"/>
                <a:ext cx="449336" cy="446137"/>
                <a:chOff x="60335" y="2122881"/>
                <a:chExt cx="582706" cy="582706"/>
              </a:xfrm>
            </p:grpSpPr>
            <p:sp>
              <p:nvSpPr>
                <p:cNvPr id="855" name="Oval 854">
                  <a:extLst>
                    <a:ext uri="{FF2B5EF4-FFF2-40B4-BE49-F238E27FC236}">
                      <a16:creationId xmlns:a16="http://schemas.microsoft.com/office/drawing/2014/main" id="{D1B0A531-629A-4F1F-8419-CDEDFD41444B}"/>
                    </a:ext>
                  </a:extLst>
                </p:cNvPr>
                <p:cNvSpPr/>
                <p:nvPr/>
              </p:nvSpPr>
              <p:spPr>
                <a:xfrm>
                  <a:off x="60335" y="2122881"/>
                  <a:ext cx="582706" cy="582706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56" name="Oval 855">
                  <a:extLst>
                    <a:ext uri="{FF2B5EF4-FFF2-40B4-BE49-F238E27FC236}">
                      <a16:creationId xmlns:a16="http://schemas.microsoft.com/office/drawing/2014/main" id="{C6B3A010-5A1D-4B4D-AFA1-5DFDBFED039D}"/>
                    </a:ext>
                  </a:extLst>
                </p:cNvPr>
                <p:cNvSpPr/>
                <p:nvPr/>
              </p:nvSpPr>
              <p:spPr>
                <a:xfrm>
                  <a:off x="127571" y="2190117"/>
                  <a:ext cx="448234" cy="448234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57" name="Arrow: Right 108">
                  <a:extLst>
                    <a:ext uri="{FF2B5EF4-FFF2-40B4-BE49-F238E27FC236}">
                      <a16:creationId xmlns:a16="http://schemas.microsoft.com/office/drawing/2014/main" id="{E141EC52-4FB1-4E4C-8A0D-66D0C6AE176A}"/>
                    </a:ext>
                  </a:extLst>
                </p:cNvPr>
                <p:cNvSpPr/>
                <p:nvPr/>
              </p:nvSpPr>
              <p:spPr>
                <a:xfrm>
                  <a:off x="190999" y="2334640"/>
                  <a:ext cx="321378" cy="159188"/>
                </a:xfrm>
                <a:prstGeom prst="rightArrow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cxnSp>
            <p:nvCxnSpPr>
              <p:cNvPr id="782" name="Straight Arrow Connector 781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854" idx="0"/>
                <a:endCxn id="739" idx="2"/>
              </p:cNvCxnSpPr>
              <p:nvPr/>
            </p:nvCxnSpPr>
            <p:spPr>
              <a:xfrm flipV="1">
                <a:off x="3229846" y="1822660"/>
                <a:ext cx="12909" cy="1068379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83" name="Straight Arrow Connector 782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853" idx="2"/>
                <a:endCxn id="738" idx="0"/>
              </p:cNvCxnSpPr>
              <p:nvPr/>
            </p:nvCxnSpPr>
            <p:spPr>
              <a:xfrm>
                <a:off x="3229846" y="3312557"/>
                <a:ext cx="2" cy="313342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grpSp>
            <p:nvGrpSpPr>
              <p:cNvPr id="784" name="Group 783"/>
              <p:cNvGrpSpPr/>
              <p:nvPr/>
            </p:nvGrpSpPr>
            <p:grpSpPr>
              <a:xfrm>
                <a:off x="3019427" y="2891039"/>
                <a:ext cx="420838" cy="421518"/>
                <a:chOff x="1746267" y="2135190"/>
                <a:chExt cx="417732" cy="425511"/>
              </a:xfrm>
            </p:grpSpPr>
            <p:sp>
              <p:nvSpPr>
                <p:cNvPr id="853" name="Diamond 852">
                  <a:extLst>
                    <a:ext uri="{FF2B5EF4-FFF2-40B4-BE49-F238E27FC236}">
                      <a16:creationId xmlns:a16="http://schemas.microsoft.com/office/drawing/2014/main" id="{C8276671-4931-49E2-82B7-5559053B7AD9}"/>
                    </a:ext>
                  </a:extLst>
                </p:cNvPr>
                <p:cNvSpPr/>
                <p:nvPr/>
              </p:nvSpPr>
              <p:spPr>
                <a:xfrm>
                  <a:off x="1746267" y="2161696"/>
                  <a:ext cx="417732" cy="399005"/>
                </a:xfrm>
                <a:prstGeom prst="diamond">
                  <a:avLst/>
                </a:prstGeom>
                <a:noFill/>
                <a:ln w="28575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54" name="TextBox 246">
                  <a:extLst>
                    <a:ext uri="{FF2B5EF4-FFF2-40B4-BE49-F238E27FC236}">
                      <a16:creationId xmlns:a16="http://schemas.microsoft.com/office/drawing/2014/main" id="{826A7D3C-F019-40FD-A623-5008BB9EBA2B}"/>
                    </a:ext>
                  </a:extLst>
                </p:cNvPr>
                <p:cNvSpPr txBox="1"/>
                <p:nvPr/>
              </p:nvSpPr>
              <p:spPr>
                <a:xfrm>
                  <a:off x="1776918" y="2135190"/>
                  <a:ext cx="356431" cy="369187"/>
                </a:xfrm>
                <a:prstGeom prst="rect">
                  <a:avLst/>
                </a:prstGeom>
                <a:noFill/>
                <a:ln w="9525" cmpd="sng">
                  <a:noFill/>
                </a:ln>
                <a:effectLst/>
              </p:spPr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+</a:t>
                  </a:r>
                  <a:endParaRPr kumimoji="0" lang="th-TH" sz="2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cxnSp>
            <p:nvCxnSpPr>
              <p:cNvPr id="785" name="Straight Arrow Connector 784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86742" y="1365518"/>
                <a:ext cx="546482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86" name="Straight Arrow Connector 785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40" idx="3"/>
              </p:cNvCxnSpPr>
              <p:nvPr/>
            </p:nvCxnSpPr>
            <p:spPr>
              <a:xfrm>
                <a:off x="6604599" y="1472199"/>
                <a:ext cx="696510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87" name="Straight Arrow Connector 786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38" idx="2"/>
                <a:endCxn id="737" idx="0"/>
              </p:cNvCxnSpPr>
              <p:nvPr/>
            </p:nvCxnSpPr>
            <p:spPr>
              <a:xfrm>
                <a:off x="3229848" y="4689147"/>
                <a:ext cx="0" cy="243824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grpSp>
            <p:nvGrpSpPr>
              <p:cNvPr id="788" name="Group 787">
                <a:extLst>
                  <a:ext uri="{FF2B5EF4-FFF2-40B4-BE49-F238E27FC236}">
                    <a16:creationId xmlns:a16="http://schemas.microsoft.com/office/drawing/2014/main" id="{DF9351A4-B12E-427B-AF08-267F42CA55AB}"/>
                  </a:ext>
                </a:extLst>
              </p:cNvPr>
              <p:cNvGrpSpPr/>
              <p:nvPr/>
            </p:nvGrpSpPr>
            <p:grpSpPr>
              <a:xfrm>
                <a:off x="11571039" y="1164341"/>
                <a:ext cx="423769" cy="400694"/>
                <a:chOff x="10297879" y="408492"/>
                <a:chExt cx="411495" cy="397588"/>
              </a:xfrm>
            </p:grpSpPr>
            <p:sp>
              <p:nvSpPr>
                <p:cNvPr id="851" name="Diamond 850">
                  <a:extLst>
                    <a:ext uri="{FF2B5EF4-FFF2-40B4-BE49-F238E27FC236}">
                      <a16:creationId xmlns:a16="http://schemas.microsoft.com/office/drawing/2014/main" id="{C8276671-4931-49E2-82B7-5559053B7AD9}"/>
                    </a:ext>
                  </a:extLst>
                </p:cNvPr>
                <p:cNvSpPr/>
                <p:nvPr/>
              </p:nvSpPr>
              <p:spPr>
                <a:xfrm>
                  <a:off x="10297879" y="408492"/>
                  <a:ext cx="411495" cy="397588"/>
                </a:xfrm>
                <a:prstGeom prst="diamond">
                  <a:avLst/>
                </a:prstGeom>
                <a:noFill/>
                <a:ln w="28575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52" name="TextBox 266">
                  <a:extLst>
                    <a:ext uri="{FF2B5EF4-FFF2-40B4-BE49-F238E27FC236}">
                      <a16:creationId xmlns:a16="http://schemas.microsoft.com/office/drawing/2014/main" id="{826A7D3C-F019-40FD-A623-5008BB9EBA2B}"/>
                    </a:ext>
                  </a:extLst>
                </p:cNvPr>
                <p:cNvSpPr txBox="1"/>
                <p:nvPr/>
              </p:nvSpPr>
              <p:spPr>
                <a:xfrm>
                  <a:off x="10328072" y="415920"/>
                  <a:ext cx="351109" cy="367876"/>
                </a:xfrm>
                <a:prstGeom prst="rect">
                  <a:avLst/>
                </a:prstGeom>
                <a:noFill/>
                <a:ln w="9525" cmpd="sng">
                  <a:noFill/>
                </a:ln>
                <a:effectLst/>
              </p:spPr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X</a:t>
                  </a:r>
                  <a:endParaRPr kumimoji="0" lang="th-TH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cxnSp>
            <p:nvCxnSpPr>
              <p:cNvPr id="789" name="Straight Arrow Connector 788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432224" y="1397768"/>
                <a:ext cx="1132951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90" name="Straight Arrow Connector 789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51" idx="3"/>
                <a:endCxn id="742" idx="1"/>
              </p:cNvCxnSpPr>
              <p:nvPr/>
            </p:nvCxnSpPr>
            <p:spPr>
              <a:xfrm>
                <a:off x="11994808" y="1369791"/>
                <a:ext cx="1900013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91" name="Elbow Connector 790"/>
              <p:cNvCxnSpPr>
                <a:stCxn id="851" idx="2"/>
                <a:endCxn id="743" idx="1"/>
              </p:cNvCxnSpPr>
              <p:nvPr/>
            </p:nvCxnSpPr>
            <p:spPr>
              <a:xfrm rot="16200000" flipH="1">
                <a:off x="12439276" y="913784"/>
                <a:ext cx="804293" cy="2106795"/>
              </a:xfrm>
              <a:prstGeom prst="bentConnector2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grpSp>
            <p:nvGrpSpPr>
              <p:cNvPr id="792" name="Group 791">
                <a:extLst>
                  <a:ext uri="{FF2B5EF4-FFF2-40B4-BE49-F238E27FC236}">
                    <a16:creationId xmlns:a16="http://schemas.microsoft.com/office/drawing/2014/main" id="{DF9351A4-B12E-427B-AF08-267F42CA55AB}"/>
                  </a:ext>
                </a:extLst>
              </p:cNvPr>
              <p:cNvGrpSpPr/>
              <p:nvPr/>
            </p:nvGrpSpPr>
            <p:grpSpPr>
              <a:xfrm>
                <a:off x="5232525" y="2898730"/>
                <a:ext cx="423770" cy="400694"/>
                <a:chOff x="3959365" y="2142881"/>
                <a:chExt cx="411495" cy="397588"/>
              </a:xfrm>
            </p:grpSpPr>
            <p:sp>
              <p:nvSpPr>
                <p:cNvPr id="849" name="Diamond 848">
                  <a:extLst>
                    <a:ext uri="{FF2B5EF4-FFF2-40B4-BE49-F238E27FC236}">
                      <a16:creationId xmlns:a16="http://schemas.microsoft.com/office/drawing/2014/main" id="{C8276671-4931-49E2-82B7-5559053B7AD9}"/>
                    </a:ext>
                  </a:extLst>
                </p:cNvPr>
                <p:cNvSpPr/>
                <p:nvPr/>
              </p:nvSpPr>
              <p:spPr>
                <a:xfrm>
                  <a:off x="3959365" y="2142881"/>
                  <a:ext cx="411495" cy="397588"/>
                </a:xfrm>
                <a:prstGeom prst="diamond">
                  <a:avLst/>
                </a:prstGeom>
                <a:noFill/>
                <a:ln w="28575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50" name="TextBox 280">
                  <a:extLst>
                    <a:ext uri="{FF2B5EF4-FFF2-40B4-BE49-F238E27FC236}">
                      <a16:creationId xmlns:a16="http://schemas.microsoft.com/office/drawing/2014/main" id="{826A7D3C-F019-40FD-A623-5008BB9EBA2B}"/>
                    </a:ext>
                  </a:extLst>
                </p:cNvPr>
                <p:cNvSpPr txBox="1"/>
                <p:nvPr/>
              </p:nvSpPr>
              <p:spPr>
                <a:xfrm>
                  <a:off x="3989558" y="2150309"/>
                  <a:ext cx="351109" cy="367876"/>
                </a:xfrm>
                <a:prstGeom prst="rect">
                  <a:avLst/>
                </a:prstGeom>
                <a:noFill/>
                <a:ln w="9525" cmpd="sng">
                  <a:noFill/>
                </a:ln>
                <a:effectLst/>
              </p:spPr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X</a:t>
                  </a:r>
                  <a:endParaRPr kumimoji="0" lang="th-TH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grpSp>
            <p:nvGrpSpPr>
              <p:cNvPr id="793" name="Group 792">
                <a:extLst>
                  <a:ext uri="{FF2B5EF4-FFF2-40B4-BE49-F238E27FC236}">
                    <a16:creationId xmlns:a16="http://schemas.microsoft.com/office/drawing/2014/main" id="{DF9351A4-B12E-427B-AF08-267F42CA55AB}"/>
                  </a:ext>
                </a:extLst>
              </p:cNvPr>
              <p:cNvGrpSpPr/>
              <p:nvPr/>
            </p:nvGrpSpPr>
            <p:grpSpPr>
              <a:xfrm>
                <a:off x="7481795" y="2898730"/>
                <a:ext cx="413564" cy="400694"/>
                <a:chOff x="6208635" y="2142881"/>
                <a:chExt cx="411495" cy="397588"/>
              </a:xfrm>
            </p:grpSpPr>
            <p:sp>
              <p:nvSpPr>
                <p:cNvPr id="847" name="Diamond 846">
                  <a:extLst>
                    <a:ext uri="{FF2B5EF4-FFF2-40B4-BE49-F238E27FC236}">
                      <a16:creationId xmlns:a16="http://schemas.microsoft.com/office/drawing/2014/main" id="{C8276671-4931-49E2-82B7-5559053B7AD9}"/>
                    </a:ext>
                  </a:extLst>
                </p:cNvPr>
                <p:cNvSpPr/>
                <p:nvPr/>
              </p:nvSpPr>
              <p:spPr>
                <a:xfrm>
                  <a:off x="6208635" y="2142881"/>
                  <a:ext cx="411495" cy="397588"/>
                </a:xfrm>
                <a:prstGeom prst="diamond">
                  <a:avLst/>
                </a:prstGeom>
                <a:noFill/>
                <a:ln w="28575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48" name="TextBox 284">
                  <a:extLst>
                    <a:ext uri="{FF2B5EF4-FFF2-40B4-BE49-F238E27FC236}">
                      <a16:creationId xmlns:a16="http://schemas.microsoft.com/office/drawing/2014/main" id="{826A7D3C-F019-40FD-A623-5008BB9EBA2B}"/>
                    </a:ext>
                  </a:extLst>
                </p:cNvPr>
                <p:cNvSpPr txBox="1"/>
                <p:nvPr/>
              </p:nvSpPr>
              <p:spPr>
                <a:xfrm>
                  <a:off x="6238828" y="2150309"/>
                  <a:ext cx="351109" cy="367876"/>
                </a:xfrm>
                <a:prstGeom prst="rect">
                  <a:avLst/>
                </a:prstGeom>
                <a:noFill/>
                <a:ln w="9525" cmpd="sng">
                  <a:noFill/>
                </a:ln>
                <a:effectLst/>
              </p:spPr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X</a:t>
                  </a:r>
                  <a:endParaRPr kumimoji="0" lang="th-TH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cxnSp>
            <p:nvCxnSpPr>
              <p:cNvPr id="794" name="Straight Arrow Connector 793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53" idx="3"/>
                <a:endCxn id="849" idx="1"/>
              </p:cNvCxnSpPr>
              <p:nvPr/>
            </p:nvCxnSpPr>
            <p:spPr>
              <a:xfrm flipV="1">
                <a:off x="3440265" y="3096696"/>
                <a:ext cx="1792260" cy="13149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95" name="Straight Arrow Connector 794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49" idx="3"/>
                <a:endCxn id="848" idx="1"/>
              </p:cNvCxnSpPr>
              <p:nvPr/>
            </p:nvCxnSpPr>
            <p:spPr>
              <a:xfrm flipV="1">
                <a:off x="5656295" y="3086679"/>
                <a:ext cx="1855845" cy="7295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96" name="Straight Arrow Connector 795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50" idx="2"/>
                <a:endCxn id="750" idx="0"/>
              </p:cNvCxnSpPr>
              <p:nvPr/>
            </p:nvCxnSpPr>
            <p:spPr>
              <a:xfrm>
                <a:off x="5449513" y="3277538"/>
                <a:ext cx="0" cy="1512117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97" name="Straight Arrow Connector 796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48" idx="2"/>
                <a:endCxn id="751" idx="0"/>
              </p:cNvCxnSpPr>
              <p:nvPr/>
            </p:nvCxnSpPr>
            <p:spPr>
              <a:xfrm>
                <a:off x="7688577" y="3277538"/>
                <a:ext cx="1" cy="1512117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98" name="Straight Arrow Connector 797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51" idx="3"/>
                <a:endCxn id="754" idx="1"/>
              </p:cNvCxnSpPr>
              <p:nvPr/>
            </p:nvCxnSpPr>
            <p:spPr>
              <a:xfrm>
                <a:off x="8681740" y="5241697"/>
                <a:ext cx="261329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799" name="Straight Arrow Connector 798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50" idx="3"/>
                <a:endCxn id="751" idx="1"/>
              </p:cNvCxnSpPr>
              <p:nvPr/>
            </p:nvCxnSpPr>
            <p:spPr>
              <a:xfrm>
                <a:off x="6442674" y="5241697"/>
                <a:ext cx="242535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00" name="Elbow Connector 799"/>
              <p:cNvCxnSpPr>
                <a:stCxn id="847" idx="3"/>
                <a:endCxn id="754" idx="0"/>
              </p:cNvCxnSpPr>
              <p:nvPr/>
            </p:nvCxnSpPr>
            <p:spPr>
              <a:xfrm>
                <a:off x="7895359" y="3093974"/>
                <a:ext cx="2044422" cy="1695681"/>
              </a:xfrm>
              <a:prstGeom prst="bentConnector2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01" name="Straight Arrow Connector 800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54" idx="3"/>
                <a:endCxn id="759" idx="1"/>
              </p:cNvCxnSpPr>
              <p:nvPr/>
            </p:nvCxnSpPr>
            <p:spPr>
              <a:xfrm>
                <a:off x="10946698" y="5246799"/>
                <a:ext cx="242217" cy="2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02" name="Elbow Connector 801"/>
              <p:cNvCxnSpPr>
                <a:cxnSpLocks/>
                <a:stCxn id="854" idx="0"/>
                <a:endCxn id="759" idx="0"/>
              </p:cNvCxnSpPr>
              <p:nvPr/>
            </p:nvCxnSpPr>
            <p:spPr>
              <a:xfrm rot="16200000" flipH="1">
                <a:off x="6781672" y="-660786"/>
                <a:ext cx="1898615" cy="9002269"/>
              </a:xfrm>
              <a:prstGeom prst="bentConnector3">
                <a:avLst>
                  <a:gd name="adj1" fmla="val -20859"/>
                </a:avLst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03" name="Straight Arrow Connector 802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59" idx="3"/>
                <a:endCxn id="745" idx="1"/>
              </p:cNvCxnSpPr>
              <p:nvPr/>
            </p:nvCxnSpPr>
            <p:spPr>
              <a:xfrm flipV="1">
                <a:off x="13275312" y="5220189"/>
                <a:ext cx="614832" cy="26612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04" name="Straight Arrow Connector 803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43" idx="2"/>
                <a:endCxn id="744" idx="0"/>
              </p:cNvCxnSpPr>
              <p:nvPr/>
            </p:nvCxnSpPr>
            <p:spPr>
              <a:xfrm>
                <a:off x="14885601" y="2821369"/>
                <a:ext cx="0" cy="279141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grpSp>
            <p:nvGrpSpPr>
              <p:cNvPr id="805" name="Group 804">
                <a:extLst>
                  <a:ext uri="{FF2B5EF4-FFF2-40B4-BE49-F238E27FC236}">
                    <a16:creationId xmlns:a16="http://schemas.microsoft.com/office/drawing/2014/main" id="{9AC991B7-BB60-435E-A826-5354C5DF04EB}"/>
                  </a:ext>
                </a:extLst>
              </p:cNvPr>
              <p:cNvGrpSpPr/>
              <p:nvPr/>
            </p:nvGrpSpPr>
            <p:grpSpPr>
              <a:xfrm>
                <a:off x="16580857" y="2138435"/>
                <a:ext cx="439130" cy="461785"/>
                <a:chOff x="15307697" y="1382586"/>
                <a:chExt cx="582706" cy="582706"/>
              </a:xfrm>
            </p:grpSpPr>
            <p:sp>
              <p:nvSpPr>
                <p:cNvPr id="844" name="Oval 843">
                  <a:extLst>
                    <a:ext uri="{FF2B5EF4-FFF2-40B4-BE49-F238E27FC236}">
                      <a16:creationId xmlns:a16="http://schemas.microsoft.com/office/drawing/2014/main" id="{D1B0A531-629A-4F1F-8419-CDEDFD41444B}"/>
                    </a:ext>
                  </a:extLst>
                </p:cNvPr>
                <p:cNvSpPr/>
                <p:nvPr/>
              </p:nvSpPr>
              <p:spPr>
                <a:xfrm>
                  <a:off x="15307697" y="1382586"/>
                  <a:ext cx="582706" cy="582706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45" name="Oval 844">
                  <a:extLst>
                    <a:ext uri="{FF2B5EF4-FFF2-40B4-BE49-F238E27FC236}">
                      <a16:creationId xmlns:a16="http://schemas.microsoft.com/office/drawing/2014/main" id="{C6B3A010-5A1D-4B4D-AFA1-5DFDBFED039D}"/>
                    </a:ext>
                  </a:extLst>
                </p:cNvPr>
                <p:cNvSpPr/>
                <p:nvPr/>
              </p:nvSpPr>
              <p:spPr>
                <a:xfrm>
                  <a:off x="15374933" y="1449822"/>
                  <a:ext cx="448234" cy="448234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46" name="Arrow: Right 108">
                  <a:extLst>
                    <a:ext uri="{FF2B5EF4-FFF2-40B4-BE49-F238E27FC236}">
                      <a16:creationId xmlns:a16="http://schemas.microsoft.com/office/drawing/2014/main" id="{E141EC52-4FB1-4E4C-8A0D-66D0C6AE176A}"/>
                    </a:ext>
                  </a:extLst>
                </p:cNvPr>
                <p:cNvSpPr/>
                <p:nvPr/>
              </p:nvSpPr>
              <p:spPr>
                <a:xfrm>
                  <a:off x="15438361" y="1594345"/>
                  <a:ext cx="321378" cy="159188"/>
                </a:xfrm>
                <a:prstGeom prst="rightArrow">
                  <a:avLst/>
                </a:prstGeom>
                <a:solidFill>
                  <a:sysClr val="windowText" lastClr="00000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grpSp>
            <p:nvGrpSpPr>
              <p:cNvPr id="806" name="Group 805">
                <a:extLst>
                  <a:ext uri="{FF2B5EF4-FFF2-40B4-BE49-F238E27FC236}">
                    <a16:creationId xmlns:a16="http://schemas.microsoft.com/office/drawing/2014/main" id="{9AC991B7-BB60-435E-A826-5354C5DF04EB}"/>
                  </a:ext>
                </a:extLst>
              </p:cNvPr>
              <p:cNvGrpSpPr/>
              <p:nvPr/>
            </p:nvGrpSpPr>
            <p:grpSpPr>
              <a:xfrm>
                <a:off x="16580857" y="1138898"/>
                <a:ext cx="439130" cy="451580"/>
                <a:chOff x="15307697" y="383049"/>
                <a:chExt cx="582706" cy="582706"/>
              </a:xfrm>
            </p:grpSpPr>
            <p:sp>
              <p:nvSpPr>
                <p:cNvPr id="841" name="Oval 840">
                  <a:extLst>
                    <a:ext uri="{FF2B5EF4-FFF2-40B4-BE49-F238E27FC236}">
                      <a16:creationId xmlns:a16="http://schemas.microsoft.com/office/drawing/2014/main" id="{D1B0A531-629A-4F1F-8419-CDEDFD41444B}"/>
                    </a:ext>
                  </a:extLst>
                </p:cNvPr>
                <p:cNvSpPr/>
                <p:nvPr/>
              </p:nvSpPr>
              <p:spPr>
                <a:xfrm>
                  <a:off x="15307697" y="383049"/>
                  <a:ext cx="582706" cy="582706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42" name="Oval 841">
                  <a:extLst>
                    <a:ext uri="{FF2B5EF4-FFF2-40B4-BE49-F238E27FC236}">
                      <a16:creationId xmlns:a16="http://schemas.microsoft.com/office/drawing/2014/main" id="{C6B3A010-5A1D-4B4D-AFA1-5DFDBFED039D}"/>
                    </a:ext>
                  </a:extLst>
                </p:cNvPr>
                <p:cNvSpPr/>
                <p:nvPr/>
              </p:nvSpPr>
              <p:spPr>
                <a:xfrm>
                  <a:off x="15374933" y="450285"/>
                  <a:ext cx="448234" cy="448234"/>
                </a:xfrm>
                <a:prstGeom prst="ellipse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43" name="Arrow: Right 108">
                  <a:extLst>
                    <a:ext uri="{FF2B5EF4-FFF2-40B4-BE49-F238E27FC236}">
                      <a16:creationId xmlns:a16="http://schemas.microsoft.com/office/drawing/2014/main" id="{E141EC52-4FB1-4E4C-8A0D-66D0C6AE176A}"/>
                    </a:ext>
                  </a:extLst>
                </p:cNvPr>
                <p:cNvSpPr/>
                <p:nvPr/>
              </p:nvSpPr>
              <p:spPr>
                <a:xfrm>
                  <a:off x="15438361" y="594808"/>
                  <a:ext cx="321378" cy="159188"/>
                </a:xfrm>
                <a:prstGeom prst="rightArrow">
                  <a:avLst/>
                </a:prstGeom>
                <a:solidFill>
                  <a:sysClr val="windowText" lastClr="00000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sp>
            <p:nvSpPr>
              <p:cNvPr id="807" name="Oval 806">
                <a:extLst>
                  <a:ext uri="{FF2B5EF4-FFF2-40B4-BE49-F238E27FC236}">
                    <a16:creationId xmlns:a16="http://schemas.microsoft.com/office/drawing/2014/main" id="{8B0A59CB-35FF-4FE8-B3E0-909288EB30C8}"/>
                  </a:ext>
                </a:extLst>
              </p:cNvPr>
              <p:cNvSpPr/>
              <p:nvPr/>
            </p:nvSpPr>
            <p:spPr>
              <a:xfrm>
                <a:off x="16582491" y="5014077"/>
                <a:ext cx="435863" cy="455237"/>
              </a:xfrm>
              <a:prstGeom prst="ellipse">
                <a:avLst/>
              </a:prstGeom>
              <a:solidFill>
                <a:srgbClr val="00B050"/>
              </a:solidFill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  <p:txBody>
              <a:bodyPr rtlCol="0" anchor="t"/>
              <a:lstStyle>
                <a:lvl1pPr marL="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Tahoma"/>
                </a:endParaRPr>
              </a:p>
            </p:txBody>
          </p:sp>
          <p:grpSp>
            <p:nvGrpSpPr>
              <p:cNvPr id="808" name="Group 807">
                <a:extLst>
                  <a:ext uri="{FF2B5EF4-FFF2-40B4-BE49-F238E27FC236}">
                    <a16:creationId xmlns:a16="http://schemas.microsoft.com/office/drawing/2014/main" id="{DF9351A4-B12E-427B-AF08-267F42CA55AB}"/>
                  </a:ext>
                </a:extLst>
              </p:cNvPr>
              <p:cNvGrpSpPr/>
              <p:nvPr/>
            </p:nvGrpSpPr>
            <p:grpSpPr>
              <a:xfrm>
                <a:off x="16593640" y="3516307"/>
                <a:ext cx="413564" cy="400693"/>
                <a:chOff x="15320480" y="2760458"/>
                <a:chExt cx="411495" cy="397588"/>
              </a:xfrm>
            </p:grpSpPr>
            <p:sp>
              <p:nvSpPr>
                <p:cNvPr id="839" name="Diamond 838">
                  <a:extLst>
                    <a:ext uri="{FF2B5EF4-FFF2-40B4-BE49-F238E27FC236}">
                      <a16:creationId xmlns:a16="http://schemas.microsoft.com/office/drawing/2014/main" id="{C8276671-4931-49E2-82B7-5559053B7AD9}"/>
                    </a:ext>
                  </a:extLst>
                </p:cNvPr>
                <p:cNvSpPr/>
                <p:nvPr/>
              </p:nvSpPr>
              <p:spPr>
                <a:xfrm>
                  <a:off x="15320480" y="2760458"/>
                  <a:ext cx="411495" cy="397588"/>
                </a:xfrm>
                <a:prstGeom prst="diamond">
                  <a:avLst/>
                </a:prstGeom>
                <a:noFill/>
                <a:ln w="28575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t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th-TH" sz="7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  <p:sp>
              <p:nvSpPr>
                <p:cNvPr id="840" name="TextBox 355">
                  <a:extLst>
                    <a:ext uri="{FF2B5EF4-FFF2-40B4-BE49-F238E27FC236}">
                      <a16:creationId xmlns:a16="http://schemas.microsoft.com/office/drawing/2014/main" id="{826A7D3C-F019-40FD-A623-5008BB9EBA2B}"/>
                    </a:ext>
                  </a:extLst>
                </p:cNvPr>
                <p:cNvSpPr txBox="1"/>
                <p:nvPr/>
              </p:nvSpPr>
              <p:spPr>
                <a:xfrm>
                  <a:off x="15350673" y="2767886"/>
                  <a:ext cx="351109" cy="367876"/>
                </a:xfrm>
                <a:prstGeom prst="rect">
                  <a:avLst/>
                </a:prstGeom>
                <a:noFill/>
                <a:ln w="9525" cmpd="sng">
                  <a:noFill/>
                </a:ln>
                <a:effectLst/>
              </p:spPr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ctr" defTabSz="567058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X</a:t>
                  </a:r>
                  <a:endParaRPr kumimoji="0" lang="th-TH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Tahoma"/>
                  </a:endParaRPr>
                </a:p>
              </p:txBody>
            </p:sp>
          </p:grpSp>
          <p:cxnSp>
            <p:nvCxnSpPr>
              <p:cNvPr id="809" name="Straight Arrow Connector 808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42" idx="3"/>
                <a:endCxn id="841" idx="2"/>
              </p:cNvCxnSpPr>
              <p:nvPr/>
            </p:nvCxnSpPr>
            <p:spPr>
              <a:xfrm>
                <a:off x="15886586" y="1369791"/>
                <a:ext cx="694271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10" name="Straight Arrow Connector 809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45" idx="3"/>
                <a:endCxn id="807" idx="2"/>
              </p:cNvCxnSpPr>
              <p:nvPr/>
            </p:nvCxnSpPr>
            <p:spPr>
              <a:xfrm>
                <a:off x="16232925" y="5220189"/>
                <a:ext cx="349566" cy="21508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11" name="Straight Arrow Connector 810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44" idx="3"/>
                <a:endCxn id="839" idx="1"/>
              </p:cNvCxnSpPr>
              <p:nvPr/>
            </p:nvCxnSpPr>
            <p:spPr>
              <a:xfrm flipV="1">
                <a:off x="15886586" y="3711551"/>
                <a:ext cx="707054" cy="1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12" name="Straight Arrow Connector 811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40" idx="0"/>
                <a:endCxn id="844" idx="4"/>
              </p:cNvCxnSpPr>
              <p:nvPr/>
            </p:nvCxnSpPr>
            <p:spPr>
              <a:xfrm flipV="1">
                <a:off x="16800422" y="2600220"/>
                <a:ext cx="0" cy="923382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13" name="Elbow Connector 812"/>
              <p:cNvCxnSpPr>
                <a:cxnSpLocks/>
              </p:cNvCxnSpPr>
              <p:nvPr/>
            </p:nvCxnSpPr>
            <p:spPr>
              <a:xfrm rot="5400000">
                <a:off x="15562683" y="3479283"/>
                <a:ext cx="736114" cy="1784958"/>
              </a:xfrm>
              <a:prstGeom prst="bentConnector3">
                <a:avLst>
                  <a:gd name="adj1" fmla="val 50000"/>
                </a:avLst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14" name="Straight Arrow Connector 813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54" idx="2"/>
                <a:endCxn id="753" idx="0"/>
              </p:cNvCxnSpPr>
              <p:nvPr/>
            </p:nvCxnSpPr>
            <p:spPr>
              <a:xfrm>
                <a:off x="9944884" y="5703943"/>
                <a:ext cx="0" cy="654317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ysDot"/>
                <a:miter lim="800000"/>
                <a:headEnd type="oval"/>
                <a:tailEnd type="triangle"/>
              </a:ln>
              <a:effectLst/>
            </p:spPr>
          </p:cxnSp>
          <p:cxnSp>
            <p:nvCxnSpPr>
              <p:cNvPr id="815" name="Straight Arrow Connector 814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58" idx="0"/>
                <a:endCxn id="759" idx="2"/>
              </p:cNvCxnSpPr>
              <p:nvPr/>
            </p:nvCxnSpPr>
            <p:spPr>
              <a:xfrm flipV="1">
                <a:off x="12214980" y="5703945"/>
                <a:ext cx="17134" cy="73035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ysDot"/>
                <a:miter lim="800000"/>
                <a:headEnd type="oval"/>
                <a:tailEnd type="triangle"/>
              </a:ln>
              <a:effectLst/>
            </p:spPr>
          </p:cxnSp>
          <p:cxnSp>
            <p:nvCxnSpPr>
              <p:cNvPr id="816" name="Elbow Connector 815"/>
              <p:cNvCxnSpPr>
                <a:stCxn id="751" idx="2"/>
                <a:endCxn id="752" idx="0"/>
              </p:cNvCxnSpPr>
              <p:nvPr/>
            </p:nvCxnSpPr>
            <p:spPr>
              <a:xfrm rot="5400000">
                <a:off x="6889995" y="5670789"/>
                <a:ext cx="760327" cy="826634"/>
              </a:xfrm>
              <a:prstGeom prst="bentConnector3">
                <a:avLst>
                  <a:gd name="adj1" fmla="val 50000"/>
                </a:avLst>
              </a:prstGeom>
              <a:noFill/>
              <a:ln w="38100" cap="flat" cmpd="sng" algn="ctr">
                <a:solidFill>
                  <a:sysClr val="windowText" lastClr="000000"/>
                </a:solidFill>
                <a:prstDash val="sysDot"/>
                <a:miter lim="800000"/>
                <a:headEnd type="oval"/>
                <a:tailEnd type="triangle"/>
              </a:ln>
              <a:effectLst/>
            </p:spPr>
          </p:cxnSp>
          <p:sp>
            <p:nvSpPr>
              <p:cNvPr id="817" name="Can 816"/>
              <p:cNvSpPr/>
              <p:nvPr/>
            </p:nvSpPr>
            <p:spPr>
              <a:xfrm>
                <a:off x="7713292" y="7474363"/>
                <a:ext cx="690562" cy="445634"/>
              </a:xfrm>
              <a:prstGeom prst="can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t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7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Tahoma"/>
                </a:endParaRPr>
              </a:p>
            </p:txBody>
          </p:sp>
          <p:cxnSp>
            <p:nvCxnSpPr>
              <p:cNvPr id="818" name="Elbow Connector 817"/>
              <p:cNvCxnSpPr>
                <a:stCxn id="817" idx="1"/>
              </p:cNvCxnSpPr>
              <p:nvPr/>
            </p:nvCxnSpPr>
            <p:spPr>
              <a:xfrm rot="16200000" flipV="1">
                <a:off x="7170815" y="6586604"/>
                <a:ext cx="1770419" cy="5099"/>
              </a:xfrm>
              <a:prstGeom prst="bentConnector3">
                <a:avLst/>
              </a:prstGeom>
              <a:noFill/>
              <a:ln w="28575" cap="flat" cmpd="sng" algn="ctr">
                <a:solidFill>
                  <a:sysClr val="windowText" lastClr="000000"/>
                </a:solidFill>
                <a:prstDash val="sysDash"/>
                <a:miter lim="800000"/>
                <a:headEnd type="arrow"/>
                <a:tailEnd type="arrow"/>
              </a:ln>
              <a:effectLst/>
            </p:spPr>
          </p:cxnSp>
          <p:cxnSp>
            <p:nvCxnSpPr>
              <p:cNvPr id="819" name="Straight Arrow Connector 818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752" idx="3"/>
                <a:endCxn id="753" idx="1"/>
              </p:cNvCxnSpPr>
              <p:nvPr/>
            </p:nvCxnSpPr>
            <p:spPr>
              <a:xfrm>
                <a:off x="7855105" y="6916312"/>
                <a:ext cx="1091513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20" name="Straight Arrow Connector 819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53" idx="3"/>
              </p:cNvCxnSpPr>
              <p:nvPr/>
            </p:nvCxnSpPr>
            <p:spPr>
              <a:xfrm>
                <a:off x="10943151" y="6916311"/>
                <a:ext cx="403216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sp>
            <p:nvSpPr>
              <p:cNvPr id="821" name="Oval 820">
                <a:extLst>
                  <a:ext uri="{FF2B5EF4-FFF2-40B4-BE49-F238E27FC236}">
                    <a16:creationId xmlns:a16="http://schemas.microsoft.com/office/drawing/2014/main" id="{8B0A59CB-35FF-4FE8-B3E0-909288EB30C8}"/>
                  </a:ext>
                </a:extLst>
              </p:cNvPr>
              <p:cNvSpPr/>
              <p:nvPr/>
            </p:nvSpPr>
            <p:spPr>
              <a:xfrm>
                <a:off x="13660355" y="6688693"/>
                <a:ext cx="446069" cy="455237"/>
              </a:xfrm>
              <a:prstGeom prst="ellipse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  <p:txBody>
              <a:bodyPr rtlCol="0" anchor="t"/>
              <a:lstStyle>
                <a:lvl1pPr marL="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Tahoma"/>
                </a:endParaRPr>
              </a:p>
            </p:txBody>
          </p:sp>
          <p:cxnSp>
            <p:nvCxnSpPr>
              <p:cNvPr id="822" name="Straight Arrow Connector 821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cxnSpLocks/>
                <a:stCxn id="758" idx="3"/>
              </p:cNvCxnSpPr>
              <p:nvPr/>
            </p:nvCxnSpPr>
            <p:spPr>
              <a:xfrm>
                <a:off x="13214846" y="6961420"/>
                <a:ext cx="265647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cxnSp>
            <p:nvCxnSpPr>
              <p:cNvPr id="823" name="Elbow Connector 822"/>
              <p:cNvCxnSpPr>
                <a:stCxn id="817" idx="2"/>
                <a:endCxn id="752" idx="2"/>
              </p:cNvCxnSpPr>
              <p:nvPr/>
            </p:nvCxnSpPr>
            <p:spPr>
              <a:xfrm rot="10800000">
                <a:off x="6861945" y="7368354"/>
                <a:ext cx="851348" cy="333930"/>
              </a:xfrm>
              <a:prstGeom prst="bentConnector2">
                <a:avLst/>
              </a:prstGeom>
              <a:noFill/>
              <a:ln w="28575" cap="flat" cmpd="sng" algn="ctr">
                <a:solidFill>
                  <a:sysClr val="windowText" lastClr="000000"/>
                </a:solidFill>
                <a:prstDash val="sysDash"/>
                <a:miter lim="800000"/>
                <a:headEnd type="arrow"/>
                <a:tailEnd type="arrow"/>
              </a:ln>
              <a:effectLst/>
            </p:spPr>
          </p:cxnSp>
          <p:sp>
            <p:nvSpPr>
              <p:cNvPr id="824" name="TextBox 426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7727849" y="7393689"/>
                <a:ext cx="2165807" cy="706977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ระบบ </a:t>
                </a: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Linkage Center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825" name="Oval 824">
                <a:extLst>
                  <a:ext uri="{FF2B5EF4-FFF2-40B4-BE49-F238E27FC236}">
                    <a16:creationId xmlns:a16="http://schemas.microsoft.com/office/drawing/2014/main" id="{8B0A59CB-35FF-4FE8-B3E0-909288EB30C8}"/>
                  </a:ext>
                </a:extLst>
              </p:cNvPr>
              <p:cNvSpPr/>
              <p:nvPr/>
            </p:nvSpPr>
            <p:spPr>
              <a:xfrm>
                <a:off x="4965391" y="6688693"/>
                <a:ext cx="446069" cy="455237"/>
              </a:xfrm>
              <a:prstGeom prst="ellipse">
                <a:avLst/>
              </a:pr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  <p:txBody>
              <a:bodyPr rtlCol="0" anchor="t"/>
              <a:lstStyle>
                <a:lvl1pPr marL="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7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Tahoma"/>
                </a:endParaRPr>
              </a:p>
            </p:txBody>
          </p:sp>
          <p:cxnSp>
            <p:nvCxnSpPr>
              <p:cNvPr id="826" name="Straight Arrow Connector 825">
                <a:extLst>
                  <a:ext uri="{FF2B5EF4-FFF2-40B4-BE49-F238E27FC236}">
                    <a16:creationId xmlns:a16="http://schemas.microsoft.com/office/drawing/2014/main" id="{38BC5833-32B9-40F3-BDD3-973F3F634E40}"/>
                  </a:ext>
                </a:extLst>
              </p:cNvPr>
              <p:cNvCxnSpPr>
                <a:stCxn id="825" idx="6"/>
                <a:endCxn id="752" idx="1"/>
              </p:cNvCxnSpPr>
              <p:nvPr/>
            </p:nvCxnSpPr>
            <p:spPr>
              <a:xfrm>
                <a:off x="5411460" y="6916311"/>
                <a:ext cx="447116" cy="0"/>
              </a:xfrm>
              <a:prstGeom prst="straightConnector1">
                <a:avLst/>
              </a:prstGeom>
              <a:noFill/>
              <a:ln w="38100" cap="flat" cmpd="sng" algn="ctr">
                <a:solidFill>
                  <a:sysClr val="windowText" lastClr="000000"/>
                </a:solidFill>
                <a:prstDash val="solid"/>
                <a:miter lim="800000"/>
                <a:tailEnd type="triangle"/>
              </a:ln>
              <a:effectLst/>
            </p:spPr>
          </p:cxnSp>
          <p:sp>
            <p:nvSpPr>
              <p:cNvPr id="827" name="Can 826"/>
              <p:cNvSpPr/>
              <p:nvPr/>
            </p:nvSpPr>
            <p:spPr>
              <a:xfrm>
                <a:off x="4342123" y="3209004"/>
                <a:ext cx="690562" cy="445633"/>
              </a:xfrm>
              <a:prstGeom prst="can">
                <a:avLst/>
              </a:prstGeom>
              <a:noFill/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rtlCol="0" anchor="t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7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Tahoma"/>
                </a:endParaRPr>
              </a:p>
            </p:txBody>
          </p:sp>
          <p:cxnSp>
            <p:nvCxnSpPr>
              <p:cNvPr id="828" name="Elbow Connector 827"/>
              <p:cNvCxnSpPr>
                <a:endCxn id="827" idx="3"/>
              </p:cNvCxnSpPr>
              <p:nvPr/>
            </p:nvCxnSpPr>
            <p:spPr>
              <a:xfrm rot="16200000" flipV="1">
                <a:off x="4103597" y="4234943"/>
                <a:ext cx="1164612" cy="4000"/>
              </a:xfrm>
              <a:prstGeom prst="bentConnector3">
                <a:avLst>
                  <a:gd name="adj1" fmla="val 50000"/>
                </a:avLst>
              </a:prstGeom>
              <a:noFill/>
              <a:ln w="28575" cap="flat" cmpd="sng" algn="ctr">
                <a:solidFill>
                  <a:sysClr val="windowText" lastClr="000000"/>
                </a:solidFill>
                <a:prstDash val="sysDash"/>
                <a:miter lim="800000"/>
                <a:headEnd type="arrow"/>
                <a:tailEnd type="arrow"/>
              </a:ln>
              <a:effectLst/>
            </p:spPr>
          </p:cxnSp>
          <p:sp>
            <p:nvSpPr>
              <p:cNvPr id="829" name="TextBox 437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4310232" y="3384474"/>
                <a:ext cx="845982" cy="482586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ระบบ</a:t>
                </a: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...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830" name="TextBox 141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4944359" y="3708314"/>
                <a:ext cx="1172618" cy="696771"/>
              </a:xfrm>
              <a:prstGeom prst="rect">
                <a:avLst/>
              </a:prstGeom>
              <a:solidFill>
                <a:sysClr val="window" lastClr="FFFFFF"/>
              </a:solidFill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ภายใน</a:t>
                </a:r>
                <a:endPara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หน่วยงาน</a:t>
                </a:r>
              </a:p>
            </p:txBody>
          </p:sp>
          <p:cxnSp>
            <p:nvCxnSpPr>
              <p:cNvPr id="831" name="Elbow Connector 830"/>
              <p:cNvCxnSpPr>
                <a:cxnSpLocks/>
                <a:stCxn id="738" idx="1"/>
                <a:endCxn id="727" idx="0"/>
              </p:cNvCxnSpPr>
              <p:nvPr/>
            </p:nvCxnSpPr>
            <p:spPr>
              <a:xfrm rot="10800000" flipH="1" flipV="1">
                <a:off x="2231583" y="4157521"/>
                <a:ext cx="998265" cy="5668675"/>
              </a:xfrm>
              <a:prstGeom prst="bentConnector4">
                <a:avLst>
                  <a:gd name="adj1" fmla="val -39823"/>
                  <a:gd name="adj2" fmla="val 54689"/>
                </a:avLst>
              </a:prstGeom>
              <a:noFill/>
              <a:ln w="38100" cap="flat" cmpd="sng" algn="ctr">
                <a:solidFill>
                  <a:sysClr val="windowText" lastClr="000000"/>
                </a:solidFill>
                <a:prstDash val="sysDot"/>
                <a:miter lim="800000"/>
                <a:headEnd type="oval"/>
                <a:tailEnd type="triangle"/>
              </a:ln>
              <a:effectLst/>
            </p:spPr>
          </p:cxnSp>
          <p:cxnSp>
            <p:nvCxnSpPr>
              <p:cNvPr id="832" name="Elbow Connector 831"/>
              <p:cNvCxnSpPr>
                <a:cxnSpLocks/>
                <a:stCxn id="737" idx="2"/>
                <a:endCxn id="734" idx="0"/>
              </p:cNvCxnSpPr>
              <p:nvPr/>
            </p:nvCxnSpPr>
            <p:spPr>
              <a:xfrm rot="16200000" flipH="1">
                <a:off x="2604083" y="6729037"/>
                <a:ext cx="3722927" cy="2471397"/>
              </a:xfrm>
              <a:prstGeom prst="bentConnector3">
                <a:avLst>
                  <a:gd name="adj1" fmla="val 50000"/>
                </a:avLst>
              </a:prstGeom>
              <a:noFill/>
              <a:ln w="38100" cap="flat" cmpd="sng" algn="ctr">
                <a:solidFill>
                  <a:sysClr val="windowText" lastClr="000000"/>
                </a:solidFill>
                <a:prstDash val="sysDot"/>
                <a:miter lim="800000"/>
                <a:headEnd type="oval"/>
                <a:tailEnd type="triangle"/>
              </a:ln>
              <a:effectLst/>
            </p:spPr>
          </p:cxnSp>
          <p:cxnSp>
            <p:nvCxnSpPr>
              <p:cNvPr id="833" name="Elbow Connector 832"/>
              <p:cNvCxnSpPr>
                <a:cxnSpLocks/>
                <a:stCxn id="745" idx="2"/>
                <a:endCxn id="761" idx="0"/>
              </p:cNvCxnSpPr>
              <p:nvPr/>
            </p:nvCxnSpPr>
            <p:spPr>
              <a:xfrm rot="5400000">
                <a:off x="11777048" y="6338605"/>
                <a:ext cx="3791863" cy="2777112"/>
              </a:xfrm>
              <a:prstGeom prst="bentConnector3">
                <a:avLst>
                  <a:gd name="adj1" fmla="val 50000"/>
                </a:avLst>
              </a:prstGeom>
              <a:noFill/>
              <a:ln w="38100" cap="flat" cmpd="sng" algn="ctr">
                <a:solidFill>
                  <a:sysClr val="windowText" lastClr="000000"/>
                </a:solidFill>
                <a:prstDash val="sysDot"/>
                <a:miter lim="800000"/>
                <a:headEnd type="oval"/>
                <a:tailEnd type="triangle"/>
              </a:ln>
              <a:effectLst/>
            </p:spPr>
          </p:cxnSp>
          <p:pic>
            <p:nvPicPr>
              <p:cNvPr id="834" name="Picture 83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5783687" y="3515541"/>
                <a:ext cx="352425" cy="371099"/>
              </a:xfrm>
              <a:prstGeom prst="rect">
                <a:avLst/>
              </a:prstGeom>
            </p:spPr>
          </p:pic>
          <p:pic>
            <p:nvPicPr>
              <p:cNvPr id="835" name="Picture 83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347133" y="1644558"/>
                <a:ext cx="352425" cy="371100"/>
              </a:xfrm>
              <a:prstGeom prst="rect">
                <a:avLst/>
              </a:prstGeom>
            </p:spPr>
          </p:pic>
          <p:sp>
            <p:nvSpPr>
              <p:cNvPr id="836" name="TextBox 453">
                <a:extLst>
                  <a:ext uri="{FF2B5EF4-FFF2-40B4-BE49-F238E27FC236}">
                    <a16:creationId xmlns:a16="http://schemas.microsoft.com/office/drawing/2014/main" id="{C1DC9DB3-17D3-42BB-ADF8-E01F3B882984}"/>
                  </a:ext>
                </a:extLst>
              </p:cNvPr>
              <p:cNvSpPr txBox="1"/>
              <p:nvPr/>
            </p:nvSpPr>
            <p:spPr>
              <a:xfrm>
                <a:off x="1187947" y="3322415"/>
                <a:ext cx="1050112" cy="385762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P1.15</a:t>
                </a:r>
                <a:endParaRPr kumimoji="0" lang="th-TH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837" name="TextBox 454">
                <a:extLst>
                  <a:ext uri="{FF2B5EF4-FFF2-40B4-BE49-F238E27FC236}">
                    <a16:creationId xmlns:a16="http://schemas.microsoft.com/office/drawing/2014/main" id="{C1DC9DB3-17D3-42BB-ADF8-E01F3B882984}"/>
                  </a:ext>
                </a:extLst>
              </p:cNvPr>
              <p:cNvSpPr txBox="1"/>
              <p:nvPr/>
            </p:nvSpPr>
            <p:spPr>
              <a:xfrm>
                <a:off x="15085491" y="8594540"/>
                <a:ext cx="954415" cy="442229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P1.38</a:t>
                </a:r>
                <a:endParaRPr kumimoji="0" lang="th-TH" sz="12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  <p:sp>
            <p:nvSpPr>
              <p:cNvPr id="838" name="TextBox 455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2003687" y="1949535"/>
                <a:ext cx="1309458" cy="573814"/>
              </a:xfrm>
              <a:prstGeom prst="rect">
                <a:avLst/>
              </a:prstGeom>
              <a:noFill/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รวบรวมข้อมูล</a:t>
                </a:r>
              </a:p>
            </p:txBody>
          </p:sp>
          <p:sp>
            <p:nvSpPr>
              <p:cNvPr id="748" name="TextBox 131">
                <a:extLst>
                  <a:ext uri="{FF2B5EF4-FFF2-40B4-BE49-F238E27FC236}">
                    <a16:creationId xmlns:a16="http://schemas.microsoft.com/office/drawing/2014/main" id="{F5A8CDB1-EA40-415B-BE3D-7156645C08C6}"/>
                  </a:ext>
                </a:extLst>
              </p:cNvPr>
              <p:cNvSpPr txBox="1"/>
              <p:nvPr/>
            </p:nvSpPr>
            <p:spPr>
              <a:xfrm>
                <a:off x="16891694" y="4006318"/>
                <a:ext cx="1758014" cy="912488"/>
              </a:xfrm>
              <a:prstGeom prst="rect">
                <a:avLst/>
              </a:prstGeom>
              <a:solidFill>
                <a:schemeClr val="bg1"/>
              </a:solidFill>
              <a:ln w="9525" cmpd="sng">
                <a:noFill/>
              </a:ln>
              <a:effectLst/>
            </p:spPr>
            <p:txBody>
              <a:bodyPr wrap="square" rtlCol="0"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ภายใน </a:t>
                </a:r>
                <a:r>
                  <a:rPr kumimoji="0" 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30 </a:t>
                </a: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วัน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หลังคำสั่งอนุญาต</a:t>
                </a:r>
              </a:p>
              <a:p>
                <a:pPr marL="0" marR="0" lvl="0" indent="0" algn="ctr" defTabSz="56705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ไม่มีการยื่นคัดค้าน</a:t>
                </a:r>
              </a:p>
            </p:txBody>
          </p:sp>
        </p:grpSp>
      </p:grpSp>
      <p:pic>
        <p:nvPicPr>
          <p:cNvPr id="155" name="Picture 154">
            <a:extLst>
              <a:ext uri="{FF2B5EF4-FFF2-40B4-BE49-F238E27FC236}">
                <a16:creationId xmlns:a16="http://schemas.microsoft.com/office/drawing/2014/main" id="{61D88EE5-EDAB-425C-8A5A-889E2A18ED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4828" y="546483"/>
            <a:ext cx="150950" cy="123505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0317F196-4132-4CA9-8AE5-032F30E94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746" y="466821"/>
            <a:ext cx="150950" cy="123505"/>
          </a:xfrm>
          <a:prstGeom prst="rect">
            <a:avLst/>
          </a:prstGeom>
        </p:spPr>
      </p:pic>
      <p:pic>
        <p:nvPicPr>
          <p:cNvPr id="157" name="Picture 156">
            <a:extLst>
              <a:ext uri="{FF2B5EF4-FFF2-40B4-BE49-F238E27FC236}">
                <a16:creationId xmlns:a16="http://schemas.microsoft.com/office/drawing/2014/main" id="{59AA675C-1A77-4B5F-BD57-2D41A1A08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9602" y="466821"/>
            <a:ext cx="150950" cy="123505"/>
          </a:xfrm>
          <a:prstGeom prst="rect">
            <a:avLst/>
          </a:prstGeom>
        </p:spPr>
      </p:pic>
      <p:pic>
        <p:nvPicPr>
          <p:cNvPr id="158" name="Picture 157">
            <a:extLst>
              <a:ext uri="{FF2B5EF4-FFF2-40B4-BE49-F238E27FC236}">
                <a16:creationId xmlns:a16="http://schemas.microsoft.com/office/drawing/2014/main" id="{52D92972-4E28-4531-8C59-79A821E74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4828" y="2097411"/>
            <a:ext cx="150950" cy="123505"/>
          </a:xfrm>
          <a:prstGeom prst="rect">
            <a:avLst/>
          </a:prstGeom>
        </p:spPr>
      </p:pic>
      <p:pic>
        <p:nvPicPr>
          <p:cNvPr id="159" name="Picture 158">
            <a:extLst>
              <a:ext uri="{FF2B5EF4-FFF2-40B4-BE49-F238E27FC236}">
                <a16:creationId xmlns:a16="http://schemas.microsoft.com/office/drawing/2014/main" id="{518AE98C-F022-4897-82A1-E8C019177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589" y="531808"/>
            <a:ext cx="150950" cy="123505"/>
          </a:xfrm>
          <a:prstGeom prst="rect">
            <a:avLst/>
          </a:prstGeom>
        </p:spPr>
      </p:pic>
      <p:pic>
        <p:nvPicPr>
          <p:cNvPr id="160" name="Picture 159">
            <a:extLst>
              <a:ext uri="{FF2B5EF4-FFF2-40B4-BE49-F238E27FC236}">
                <a16:creationId xmlns:a16="http://schemas.microsoft.com/office/drawing/2014/main" id="{E466A52A-865B-4B9A-919B-23F15D1D3F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589" y="1111924"/>
            <a:ext cx="150950" cy="123505"/>
          </a:xfrm>
          <a:prstGeom prst="rect">
            <a:avLst/>
          </a:prstGeom>
        </p:spPr>
      </p:pic>
      <p:pic>
        <p:nvPicPr>
          <p:cNvPr id="161" name="Picture 160">
            <a:extLst>
              <a:ext uri="{FF2B5EF4-FFF2-40B4-BE49-F238E27FC236}">
                <a16:creationId xmlns:a16="http://schemas.microsoft.com/office/drawing/2014/main" id="{C7226B11-B077-49F5-A7F2-2AF68B2399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589" y="1823014"/>
            <a:ext cx="150950" cy="123505"/>
          </a:xfrm>
          <a:prstGeom prst="rect">
            <a:avLst/>
          </a:prstGeom>
        </p:spPr>
      </p:pic>
      <p:pic>
        <p:nvPicPr>
          <p:cNvPr id="162" name="Picture 161">
            <a:extLst>
              <a:ext uri="{FF2B5EF4-FFF2-40B4-BE49-F238E27FC236}">
                <a16:creationId xmlns:a16="http://schemas.microsoft.com/office/drawing/2014/main" id="{90BB29FF-3D46-434D-9CAC-3BD0DF61E7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589" y="2695450"/>
            <a:ext cx="150950" cy="123505"/>
          </a:xfrm>
          <a:prstGeom prst="rect">
            <a:avLst/>
          </a:prstGeom>
        </p:spPr>
      </p:pic>
      <p:pic>
        <p:nvPicPr>
          <p:cNvPr id="163" name="Picture 162">
            <a:extLst>
              <a:ext uri="{FF2B5EF4-FFF2-40B4-BE49-F238E27FC236}">
                <a16:creationId xmlns:a16="http://schemas.microsoft.com/office/drawing/2014/main" id="{CADA2331-D7A9-4C9E-8986-3C1BDC6ADD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110" y="2780403"/>
            <a:ext cx="150950" cy="123505"/>
          </a:xfrm>
          <a:prstGeom prst="rect">
            <a:avLst/>
          </a:prstGeom>
        </p:spPr>
      </p:pic>
      <p:pic>
        <p:nvPicPr>
          <p:cNvPr id="319" name="Picture 318">
            <a:extLst>
              <a:ext uri="{FF2B5EF4-FFF2-40B4-BE49-F238E27FC236}">
                <a16:creationId xmlns:a16="http://schemas.microsoft.com/office/drawing/2014/main" id="{FB261ED6-CD77-45A4-B001-C81F3C308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624" y="2780403"/>
            <a:ext cx="150950" cy="123505"/>
          </a:xfrm>
          <a:prstGeom prst="rect">
            <a:avLst/>
          </a:prstGeom>
        </p:spPr>
      </p:pic>
      <p:pic>
        <p:nvPicPr>
          <p:cNvPr id="320" name="Picture 319">
            <a:extLst>
              <a:ext uri="{FF2B5EF4-FFF2-40B4-BE49-F238E27FC236}">
                <a16:creationId xmlns:a16="http://schemas.microsoft.com/office/drawing/2014/main" id="{1ECDBA4F-6124-4233-B2BA-6D87B81064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1269" y="2780403"/>
            <a:ext cx="150950" cy="12350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D87DC86-4220-4FA4-BCB1-6BF1FF0F9D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0079" y="2770281"/>
            <a:ext cx="167622" cy="171566"/>
          </a:xfrm>
          <a:prstGeom prst="rect">
            <a:avLst/>
          </a:prstGeom>
        </p:spPr>
      </p:pic>
      <p:pic>
        <p:nvPicPr>
          <p:cNvPr id="322" name="Picture 321">
            <a:extLst>
              <a:ext uri="{FF2B5EF4-FFF2-40B4-BE49-F238E27FC236}">
                <a16:creationId xmlns:a16="http://schemas.microsoft.com/office/drawing/2014/main" id="{CAF5C4A8-EB19-45AE-A83E-5B1874FCAB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3833" y="2770281"/>
            <a:ext cx="167622" cy="1715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66F6C4-6CCD-4788-AAAB-22C50E1482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8902" y="3746526"/>
            <a:ext cx="145220" cy="143946"/>
          </a:xfrm>
          <a:prstGeom prst="rect">
            <a:avLst/>
          </a:prstGeom>
        </p:spPr>
      </p:pic>
      <p:pic>
        <p:nvPicPr>
          <p:cNvPr id="324" name="Picture 323">
            <a:extLst>
              <a:ext uri="{FF2B5EF4-FFF2-40B4-BE49-F238E27FC236}">
                <a16:creationId xmlns:a16="http://schemas.microsoft.com/office/drawing/2014/main" id="{4C165ED0-EA6D-47E8-9EC7-7B529F03AE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3624" y="3694994"/>
            <a:ext cx="150950" cy="123505"/>
          </a:xfrm>
          <a:prstGeom prst="rect">
            <a:avLst/>
          </a:prstGeom>
        </p:spPr>
      </p:pic>
      <p:pic>
        <p:nvPicPr>
          <p:cNvPr id="325" name="Picture 324">
            <a:extLst>
              <a:ext uri="{FF2B5EF4-FFF2-40B4-BE49-F238E27FC236}">
                <a16:creationId xmlns:a16="http://schemas.microsoft.com/office/drawing/2014/main" id="{488A7093-E3EA-4FE6-B8AD-E881B895F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1269" y="3746526"/>
            <a:ext cx="150950" cy="123505"/>
          </a:xfrm>
          <a:prstGeom prst="rect">
            <a:avLst/>
          </a:prstGeom>
        </p:spPr>
      </p:pic>
      <p:pic>
        <p:nvPicPr>
          <p:cNvPr id="326" name="Picture 325">
            <a:extLst>
              <a:ext uri="{FF2B5EF4-FFF2-40B4-BE49-F238E27FC236}">
                <a16:creationId xmlns:a16="http://schemas.microsoft.com/office/drawing/2014/main" id="{AC587D11-AC60-4B28-8849-D0792D4C6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786" y="5687654"/>
            <a:ext cx="150950" cy="123505"/>
          </a:xfrm>
          <a:prstGeom prst="rect">
            <a:avLst/>
          </a:prstGeom>
        </p:spPr>
      </p:pic>
      <p:pic>
        <p:nvPicPr>
          <p:cNvPr id="327" name="Picture 326">
            <a:extLst>
              <a:ext uri="{FF2B5EF4-FFF2-40B4-BE49-F238E27FC236}">
                <a16:creationId xmlns:a16="http://schemas.microsoft.com/office/drawing/2014/main" id="{3580573C-8CC4-4C3D-A88F-26A96E478A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912" y="5687654"/>
            <a:ext cx="150950" cy="123505"/>
          </a:xfrm>
          <a:prstGeom prst="rect">
            <a:avLst/>
          </a:prstGeom>
        </p:spPr>
      </p:pic>
      <p:pic>
        <p:nvPicPr>
          <p:cNvPr id="328" name="Picture 327">
            <a:extLst>
              <a:ext uri="{FF2B5EF4-FFF2-40B4-BE49-F238E27FC236}">
                <a16:creationId xmlns:a16="http://schemas.microsoft.com/office/drawing/2014/main" id="{498A4E51-60EA-41E6-8CCD-BC2668B6B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451" y="5687654"/>
            <a:ext cx="150950" cy="123505"/>
          </a:xfrm>
          <a:prstGeom prst="rect">
            <a:avLst/>
          </a:prstGeom>
        </p:spPr>
      </p:pic>
      <p:pic>
        <p:nvPicPr>
          <p:cNvPr id="329" name="Picture 328">
            <a:extLst>
              <a:ext uri="{FF2B5EF4-FFF2-40B4-BE49-F238E27FC236}">
                <a16:creationId xmlns:a16="http://schemas.microsoft.com/office/drawing/2014/main" id="{F9165DA3-D862-48CE-8D1F-2A57F77868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5250" y="4808805"/>
            <a:ext cx="150950" cy="123505"/>
          </a:xfrm>
          <a:prstGeom prst="rect">
            <a:avLst/>
          </a:prstGeom>
        </p:spPr>
      </p:pic>
      <p:pic>
        <p:nvPicPr>
          <p:cNvPr id="330" name="Picture 329">
            <a:extLst>
              <a:ext uri="{FF2B5EF4-FFF2-40B4-BE49-F238E27FC236}">
                <a16:creationId xmlns:a16="http://schemas.microsoft.com/office/drawing/2014/main" id="{857A465C-954A-4966-BD47-72C126AB2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1618" y="5577811"/>
            <a:ext cx="150950" cy="123505"/>
          </a:xfrm>
          <a:prstGeom prst="rect">
            <a:avLst/>
          </a:prstGeom>
        </p:spPr>
      </p:pic>
      <p:pic>
        <p:nvPicPr>
          <p:cNvPr id="331" name="Picture 330">
            <a:extLst>
              <a:ext uri="{FF2B5EF4-FFF2-40B4-BE49-F238E27FC236}">
                <a16:creationId xmlns:a16="http://schemas.microsoft.com/office/drawing/2014/main" id="{A462833F-9FF7-4FAC-9861-CABD8FA39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6801" y="5693791"/>
            <a:ext cx="150950" cy="123505"/>
          </a:xfrm>
          <a:prstGeom prst="rect">
            <a:avLst/>
          </a:prstGeom>
        </p:spPr>
      </p:pic>
      <p:sp>
        <p:nvSpPr>
          <p:cNvPr id="18" name="Star: 6 Points 17">
            <a:extLst>
              <a:ext uri="{FF2B5EF4-FFF2-40B4-BE49-F238E27FC236}">
                <a16:creationId xmlns:a16="http://schemas.microsoft.com/office/drawing/2014/main" id="{9745069C-94AF-0A82-5351-075625CBA968}"/>
              </a:ext>
            </a:extLst>
          </p:cNvPr>
          <p:cNvSpPr/>
          <p:nvPr/>
        </p:nvSpPr>
        <p:spPr>
          <a:xfrm>
            <a:off x="9736903" y="3278946"/>
            <a:ext cx="245297" cy="300108"/>
          </a:xfrm>
          <a:prstGeom prst="star6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9D553B2-4A43-12D1-3CB8-1F235256F6E2}"/>
              </a:ext>
            </a:extLst>
          </p:cNvPr>
          <p:cNvSpPr txBox="1"/>
          <p:nvPr/>
        </p:nvSpPr>
        <p:spPr>
          <a:xfrm>
            <a:off x="1300395" y="5448552"/>
            <a:ext cx="11480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ยื่นคำขอคำขอ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6" name="Slide Number Placeholder 13">
            <a:extLst>
              <a:ext uri="{FF2B5EF4-FFF2-40B4-BE49-F238E27FC236}">
                <a16:creationId xmlns:a16="http://schemas.microsoft.com/office/drawing/2014/main" id="{0F4B54E3-B14B-5877-42F6-7D1D0F96A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24404" y="6416280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25079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3015FFC-DEEA-4EFC-1C4F-36EDE96EB2B3}"/>
              </a:ext>
            </a:extLst>
          </p:cNvPr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8D11E-C381-A959-338A-6E064AE5E06E}"/>
              </a:ext>
            </a:extLst>
          </p:cNvPr>
          <p:cNvSpPr txBox="1"/>
          <p:nvPr/>
        </p:nvSpPr>
        <p:spPr>
          <a:xfrm>
            <a:off x="123081" y="-15861"/>
            <a:ext cx="927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08432C-3824-E1FB-F309-CA9DAE870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87518" y="413715"/>
            <a:ext cx="79582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11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643689" y="-5108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594909"/>
              </p:ext>
            </p:extLst>
          </p:nvPr>
        </p:nvGraphicFramePr>
        <p:xfrm>
          <a:off x="165986" y="4109508"/>
          <a:ext cx="7914440" cy="994763"/>
        </p:xfrm>
        <a:graphic>
          <a:graphicData uri="http://schemas.openxmlformats.org/drawingml/2006/table">
            <a:tbl>
              <a:tblPr firstRow="1" bandRow="1"/>
              <a:tblGrid>
                <a:gridCol w="7914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5000"/>
                        </a:lnSpc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422</a:t>
                      </a:r>
                      <a:r>
                        <a:rPr lang="th-TH" sz="16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85000"/>
                        </a:lnSpc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424</a:t>
                      </a:r>
                      <a:r>
                        <a:rPr lang="th-TH" sz="16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kern="1200" noProof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471.37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algn="ctr" defTabSz="914400" rtl="0" eaLnBrk="1" fontAlgn="b" latinLnBrk="0" hangingPunct="1">
                        <a:lnSpc>
                          <a:spcPct val="85000"/>
                        </a:lnSpc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463.05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432.63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95068" y="781330"/>
            <a:ext cx="804482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929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2" name="Google Shape;478;p10">
            <a:extLst>
              <a:ext uri="{FF2B5EF4-FFF2-40B4-BE49-F238E27FC236}">
                <a16:creationId xmlns:a16="http://schemas.microsoft.com/office/drawing/2014/main" id="{99AC955F-F850-E290-67D7-B9E22F432FA3}"/>
              </a:ext>
            </a:extLst>
          </p:cNvPr>
          <p:cNvSpPr txBox="1"/>
          <p:nvPr/>
        </p:nvSpPr>
        <p:spPr>
          <a:xfrm>
            <a:off x="8970575" y="-9112"/>
            <a:ext cx="1809845" cy="417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KPI </a:t>
            </a:r>
            <a:r>
              <a:rPr kumimoji="0" lang="th-TH" sz="2000" b="1" i="0" u="none" strike="noStrike" kern="1200" cap="none" spc="0" normalizeH="0" baseline="0" noProof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Template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5796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2980019-0927-85CF-C602-7C95301D5821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6096000" y="6451996"/>
            <a:ext cx="2881456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280899" y="6445969"/>
            <a:ext cx="5286781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986D866-B039-AD5D-B8F8-03F44AD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50419" y="717249"/>
            <a:ext cx="11829822" cy="2765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        จะประกอบด้วย 163 หน่วยงาน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002B58-A464-9571-9B58-1CC0C78FC43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415E62-6582-1250-33C0-478251868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229712"/>
              </p:ext>
            </p:extLst>
          </p:nvPr>
        </p:nvGraphicFramePr>
        <p:xfrm>
          <a:off x="250419" y="3843492"/>
          <a:ext cx="8050911" cy="99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130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65238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9728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21318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1330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19551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</a:t>
                      </a: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endParaRPr lang="th-TH" sz="12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2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Pillars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Pillars</a:t>
                      </a:r>
                    </a:p>
                  </a:txBody>
                  <a:tcPr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Pillars</a:t>
                      </a:r>
                    </a:p>
                  </a:txBody>
                  <a:tcPr marL="6350" marR="635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900" b="1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en-US" sz="12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Pillars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402931" y="3590001"/>
            <a:ext cx="3667150" cy="1505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250419" y="3579577"/>
            <a:ext cx="3433048" cy="286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9213768" y="275727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12 : ระดับความพร้อมรัฐบาลดิจิทัลหน่วยงานภาครัฐของประเทศไทย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F23733-287D-33D6-ECA0-C4F2208051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282371"/>
              </p:ext>
            </p:extLst>
          </p:nvPr>
        </p:nvGraphicFramePr>
        <p:xfrm>
          <a:off x="250419" y="4903736"/>
          <a:ext cx="10283341" cy="1476759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158084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8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7316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79416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 </a:t>
                      </a:r>
                      <a:endParaRPr lang="en-US" sz="1800" b="0" i="0" u="none" strike="noStrike" kern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(หน่วยงานที่ได้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8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  <a:br>
                        <a:rPr lang="th-TH" sz="18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8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เป็นจำนวน 1-5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เท่ากับผลการดำเนินงาน ปี 68</a:t>
                      </a:r>
                      <a:endParaRPr lang="th-TH" sz="1800" strike="sng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เพิ่มขึ้นอย่างน้อย 1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จากผลการดำเนินงาน ปี 68</a:t>
                      </a:r>
                      <a:endParaRPr kumimoji="0" lang="th-TH" sz="18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เพิ่มขึ้นอย่างน้อย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จากผลการดำเนินงาน ปี 68</a:t>
                      </a:r>
                      <a:endParaRPr kumimoji="0" lang="th-TH" sz="18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1021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53718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8F87CAEC-4117-60AF-8A32-736BC81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20029" y="869962"/>
            <a:ext cx="11717971" cy="2765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                       จะประกอบด้วย 163 หน่วยงาน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84A91F-095C-1B2B-5A79-9C8594BCEEAD}"/>
              </a:ext>
            </a:extLst>
          </p:cNvPr>
          <p:cNvSpPr/>
          <p:nvPr/>
        </p:nvSpPr>
        <p:spPr>
          <a:xfrm>
            <a:off x="220029" y="3772435"/>
            <a:ext cx="3433048" cy="286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376889" y="3784007"/>
            <a:ext cx="3674674" cy="1505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5856249" y="6461958"/>
            <a:ext cx="2952471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220029" y="6451798"/>
            <a:ext cx="5266371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0F5709-083A-E5AB-F0B0-E204D00F4C40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BC23F8-DB49-1ABD-E7D3-102B00C82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8925611"/>
              </p:ext>
            </p:extLst>
          </p:nvPr>
        </p:nvGraphicFramePr>
        <p:xfrm>
          <a:off x="220029" y="4039817"/>
          <a:ext cx="8050911" cy="1048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130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65238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9728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21318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1330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19551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8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8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8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8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8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8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52.54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45.97</a:t>
                      </a:r>
                      <a:endParaRPr lang="en-US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47.61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46.37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6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66.46</a:t>
                      </a:r>
                      <a:endParaRPr lang="en-US" sz="16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800" b="0" i="0" u="none" strike="noStrike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9213768" y="385879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28E2B0A-0A7A-6E1B-7A25-EFBD0405C1B2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4655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13 :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5B72DE-F8D4-7737-5FAB-1F50ECDB2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596552"/>
              </p:ext>
            </p:extLst>
          </p:nvPr>
        </p:nvGraphicFramePr>
        <p:xfrm>
          <a:off x="220029" y="5227967"/>
          <a:ext cx="10178564" cy="1083029"/>
        </p:xfrm>
        <a:graphic>
          <a:graphicData uri="http://schemas.openxmlformats.org/drawingml/2006/table">
            <a:tbl>
              <a:tblPr firstRow="1" bandRow="1"/>
              <a:tblGrid>
                <a:gridCol w="793862">
                  <a:extLst>
                    <a:ext uri="{9D8B030D-6E8A-4147-A177-3AD203B41FA5}">
                      <a16:colId xmlns:a16="http://schemas.microsoft.com/office/drawing/2014/main" val="2821890577"/>
                    </a:ext>
                  </a:extLst>
                </a:gridCol>
                <a:gridCol w="2155806">
                  <a:extLst>
                    <a:ext uri="{9D8B030D-6E8A-4147-A177-3AD203B41FA5}">
                      <a16:colId xmlns:a16="http://schemas.microsoft.com/office/drawing/2014/main" val="2605340732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157571252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27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8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8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8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104358"/>
                  </a:ext>
                </a:extLst>
              </a:tr>
              <a:tr h="308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</a:t>
                      </a:r>
                      <a:r>
                        <a:rPr lang="th-TH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.00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r>
                        <a:rPr lang="th-TH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79.99 </a:t>
                      </a:r>
                      <a:r>
                        <a:rPr lang="th-TH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คะแนน</a:t>
                      </a:r>
                      <a:endParaRPr lang="en-US" sz="18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65 คะแนน</a:t>
                      </a:r>
                      <a:endParaRPr lang="en-US" sz="18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 คะแนน</a:t>
                      </a:r>
                      <a:endParaRPr lang="en-US" sz="18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85 คะแนน</a:t>
                      </a:r>
                      <a:endParaRPr lang="en-US" sz="18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2258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33651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09618" y="758994"/>
            <a:ext cx="12032687" cy="2640723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โดยมีกลุ่มตัวอย่างที่ใช้ในการจัดเก็บข้อมูลส่วนที่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พ.ศ. 256</a:t>
            </a:r>
            <a:r>
              <a:rPr lang="th-TH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63" name="Google Shape;267;p8">
            <a:extLst>
              <a:ext uri="{FF2B5EF4-FFF2-40B4-BE49-F238E27FC236}">
                <a16:creationId xmlns:a16="http://schemas.microsoft.com/office/drawing/2014/main" id="{04FB2288-78DE-97D8-0632-B44DC106F6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5928006"/>
              </p:ext>
            </p:extLst>
          </p:nvPr>
        </p:nvGraphicFramePr>
        <p:xfrm>
          <a:off x="312818" y="3713942"/>
          <a:ext cx="7783350" cy="989067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6026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800" b="1" spc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8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8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8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800" b="1" spc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8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80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91.82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85.53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8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86.05</a:t>
                      </a:r>
                      <a:endParaRPr lang="en-US" sz="1800" b="0" i="0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109618" y="3461364"/>
            <a:ext cx="4325033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81762" y="4341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14 : 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D11246-CD3B-49A1-90E1-415FF501370A}"/>
              </a:ext>
            </a:extLst>
          </p:cNvPr>
          <p:cNvSpPr txBox="1"/>
          <p:nvPr/>
        </p:nvSpPr>
        <p:spPr>
          <a:xfrm>
            <a:off x="109618" y="-72827"/>
            <a:ext cx="73884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 การประเมินความพึงพอใจของหน่วยงาน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8645482" y="285785"/>
            <a:ext cx="936929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333138" y="6197798"/>
            <a:ext cx="6237758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6419731" y="6216469"/>
            <a:ext cx="3226922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CCC4A4-6799-3D8B-6A17-A335BC7B919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A57602-0D85-1281-ACD4-987C50E90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30633"/>
              </p:ext>
            </p:extLst>
          </p:nvPr>
        </p:nvGraphicFramePr>
        <p:xfrm>
          <a:off x="312818" y="4854928"/>
          <a:ext cx="9586061" cy="1039215"/>
        </p:xfrm>
        <a:graphic>
          <a:graphicData uri="http://schemas.openxmlformats.org/drawingml/2006/table">
            <a:tbl>
              <a:tblPr/>
              <a:tblGrid>
                <a:gridCol w="887705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943943">
                  <a:extLst>
                    <a:ext uri="{9D8B030D-6E8A-4147-A177-3AD203B41FA5}">
                      <a16:colId xmlns:a16="http://schemas.microsoft.com/office/drawing/2014/main" val="1512235854"/>
                    </a:ext>
                  </a:extLst>
                </a:gridCol>
                <a:gridCol w="1797821">
                  <a:extLst>
                    <a:ext uri="{9D8B030D-6E8A-4147-A177-3AD203B41FA5}">
                      <a16:colId xmlns:a16="http://schemas.microsoft.com/office/drawing/2014/main" val="1273189083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2047849575"/>
                    </a:ext>
                  </a:extLst>
                </a:gridCol>
              </a:tblGrid>
              <a:tr h="158084">
                <a:tc gridSpan="5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06469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8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EE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8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E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699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80.00</a:t>
                      </a:r>
                      <a:r>
                        <a:rPr lang="th-TH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8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800" b="1" kern="12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</a:t>
                      </a:r>
                      <a:r>
                        <a:rPr lang="th-TH" sz="18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8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lang="th-TH" sz="18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8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8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8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576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36908"/>
      </p:ext>
    </p:extLst>
  </p:cSld>
  <p:clrMapOvr>
    <a:masterClrMapping/>
  </p:clrMapOvr>
</p:sld>
</file>

<file path=ppt/theme/theme1.xml><?xml version="1.0" encoding="utf-8"?>
<a:theme xmlns:a="http://schemas.openxmlformats.org/drawingml/2006/main" name="7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ch Startup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88D3CE"/>
      </a:accent1>
      <a:accent2>
        <a:srgbClr val="423864"/>
      </a:accent2>
      <a:accent3>
        <a:srgbClr val="78909C"/>
      </a:accent3>
      <a:accent4>
        <a:srgbClr val="88D3CE"/>
      </a:accent4>
      <a:accent5>
        <a:srgbClr val="0097A7"/>
      </a:accent5>
      <a:accent6>
        <a:srgbClr val="423864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1A1DDC0-9817-4E84-B666-3AD904EBE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6C95CC-D276-435D-A85D-037788E9C2BA}">
  <ds:schemaRefs>
    <ds:schemaRef ds:uri="d4535f0d-ccf8-4d74-882d-da0842fba921"/>
    <ds:schemaRef ds:uri="d1a0d083-c9ff-4026-878f-77db2d905cc4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E9143C7-0B29-4166-A814-27AB5736A9F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4773</TotalTime>
  <Words>14446</Words>
  <Application>Microsoft Office PowerPoint</Application>
  <PresentationFormat>แบบจอกว้าง</PresentationFormat>
  <Paragraphs>1980</Paragraphs>
  <Slides>31</Slides>
  <Notes>14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13</vt:i4>
      </vt:variant>
      <vt:variant>
        <vt:lpstr>ธีม</vt:lpstr>
      </vt:variant>
      <vt:variant>
        <vt:i4>5</vt:i4>
      </vt:variant>
      <vt:variant>
        <vt:lpstr>ชื่อเรื่องสไลด์</vt:lpstr>
      </vt:variant>
      <vt:variant>
        <vt:i4>31</vt:i4>
      </vt:variant>
    </vt:vector>
  </HeadingPairs>
  <TitlesOfParts>
    <vt:vector size="49" baseType="lpstr">
      <vt:lpstr>Aptos</vt:lpstr>
      <vt:lpstr>Arial</vt:lpstr>
      <vt:lpstr>Calibri</vt:lpstr>
      <vt:lpstr>Calibri Light</vt:lpstr>
      <vt:lpstr>Roboto Condensed Light</vt:lpstr>
      <vt:lpstr>Sarabun</vt:lpstr>
      <vt:lpstr>Squada One</vt:lpstr>
      <vt:lpstr>Tahoma</vt:lpstr>
      <vt:lpstr>TH Sarabun PSK</vt:lpstr>
      <vt:lpstr>TH SarabunIT๙</vt:lpstr>
      <vt:lpstr>TH SarabunPSK</vt:lpstr>
      <vt:lpstr>THSarabunPSK</vt:lpstr>
      <vt:lpstr>Wingdings</vt:lpstr>
      <vt:lpstr>7_Office Theme</vt:lpstr>
      <vt:lpstr>1_Office Theme</vt:lpstr>
      <vt:lpstr>2_Office Theme</vt:lpstr>
      <vt:lpstr>3_Office Theme</vt:lpstr>
      <vt:lpstr>Tech Startup by Slidesgo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sureporn wathin</dc:creator>
  <cp:lastModifiedBy>Kuapong Chompoo</cp:lastModifiedBy>
  <cp:revision>103</cp:revision>
  <cp:lastPrinted>2025-10-02T09:29:36Z</cp:lastPrinted>
  <dcterms:created xsi:type="dcterms:W3CDTF">2023-08-28T01:32:09Z</dcterms:created>
  <dcterms:modified xsi:type="dcterms:W3CDTF">2026-01-29T01:44:42Z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