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  <p:sldMasterId id="2147483788" r:id="rId5"/>
    <p:sldMasterId id="2147483844" r:id="rId6"/>
    <p:sldMasterId id="2147483861" r:id="rId7"/>
  </p:sldMasterIdLst>
  <p:notesMasterIdLst>
    <p:notesMasterId r:id="rId45"/>
  </p:notesMasterIdLst>
  <p:sldIdLst>
    <p:sldId id="17880" r:id="rId8"/>
    <p:sldId id="2147480278" r:id="rId9"/>
    <p:sldId id="2146848582" r:id="rId10"/>
    <p:sldId id="2146848583" r:id="rId11"/>
    <p:sldId id="2147480212" r:id="rId12"/>
    <p:sldId id="2147480213" r:id="rId13"/>
    <p:sldId id="2146848586" r:id="rId14"/>
    <p:sldId id="2146848587" r:id="rId15"/>
    <p:sldId id="2147471102" r:id="rId16"/>
    <p:sldId id="2146848157" r:id="rId17"/>
    <p:sldId id="2146848158" r:id="rId18"/>
    <p:sldId id="2146848159" r:id="rId19"/>
    <p:sldId id="2147471103" r:id="rId20"/>
    <p:sldId id="2146848161" r:id="rId21"/>
    <p:sldId id="2146848162" r:id="rId22"/>
    <p:sldId id="2147480220" r:id="rId23"/>
    <p:sldId id="2147480279" r:id="rId24"/>
    <p:sldId id="2147480280" r:id="rId25"/>
    <p:sldId id="2147480286" r:id="rId26"/>
    <p:sldId id="2147480287" r:id="rId27"/>
    <p:sldId id="2147480288" r:id="rId28"/>
    <p:sldId id="2147480289" r:id="rId29"/>
    <p:sldId id="2147480290" r:id="rId30"/>
    <p:sldId id="2147480126" r:id="rId31"/>
    <p:sldId id="2147480128" r:id="rId32"/>
    <p:sldId id="2147480301" r:id="rId33"/>
    <p:sldId id="2147480302" r:id="rId34"/>
    <p:sldId id="2147480291" r:id="rId35"/>
    <p:sldId id="2147480292" r:id="rId36"/>
    <p:sldId id="2147480293" r:id="rId37"/>
    <p:sldId id="2147480294" r:id="rId38"/>
    <p:sldId id="2147480295" r:id="rId39"/>
    <p:sldId id="2147480296" r:id="rId40"/>
    <p:sldId id="2147480297" r:id="rId41"/>
    <p:sldId id="2147480298" r:id="rId42"/>
    <p:sldId id="2147480299" r:id="rId43"/>
    <p:sldId id="2147480300" r:id="rId44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ตชว. startegic KPI" id="{9085E1E4-9448-4977-9093-3C8E8C7CC837}">
          <p14:sldIdLst>
            <p14:sldId id="17880"/>
            <p14:sldId id="2147480278"/>
          </p14:sldIdLst>
        </p14:section>
        <p14:section name="1_อัตลักษณ์_สป.กษ." id="{4E2F4D98-FE5B-4D3C-B590-1FF24B2798BF}">
          <p14:sldIdLst>
            <p14:sldId id="2146848582"/>
            <p14:sldId id="2146848583"/>
          </p14:sldIdLst>
        </p14:section>
        <p14:section name="2_GAP_สป.กษ." id="{AA680D7D-6E51-4BD4-A918-18C2F2CF9A5C}">
          <p14:sldIdLst>
            <p14:sldId id="2147480212"/>
            <p14:sldId id="2147480213"/>
          </p14:sldIdLst>
        </p14:section>
        <p14:section name="3_อินทรีย์_สป.กษ." id="{0871CD74-222D-46A7-8F58-1C1CFA33234E}">
          <p14:sldIdLst>
            <p14:sldId id="2146848586"/>
            <p14:sldId id="2146848587"/>
          </p14:sldIdLst>
        </p14:section>
        <p14:section name="4_สหกรณ์เข้มแข็ง_กสส." id="{4F4B1702-FAB7-488C-AFFC-32995ADFFF9D}">
          <p14:sldIdLst>
            <p14:sldId id="2147471102"/>
            <p14:sldId id="2146848157"/>
            <p14:sldId id="2146848158"/>
            <p14:sldId id="2146848159"/>
          </p14:sldIdLst>
        </p14:section>
        <p14:section name="5_กลุ่มเกษตรกรเข้มแข็ง_กสส." id="{7488F269-E081-48FA-83F1-6ED40FE2FC9C}">
          <p14:sldIdLst>
            <p14:sldId id="2147471103"/>
            <p14:sldId id="2146848161"/>
            <p14:sldId id="2146848162"/>
          </p14:sldIdLst>
        </p14:section>
        <p14:section name="6_รายได้เงินสดสุทธิ_สศก." id="{0107AF9D-4875-4719-BD27-99013972C1E2}">
          <p14:sldIdLst>
            <p14:sldId id="2147480220"/>
          </p14:sldIdLst>
        </p14:section>
        <p14:section name="7_e-Service" id="{B75AE6A9-7C08-4371-A918-0AFBA2BDFB0A}">
          <p14:sldIdLst>
            <p14:sldId id="2147480279"/>
            <p14:sldId id="2147480280"/>
          </p14:sldIdLst>
        </p14:section>
        <p14:section name="8_FineTune_สคทช." id="{92EEA086-9833-433B-B52E-05742E8D9275}">
          <p14:sldIdLst>
            <p14:sldId id="2147480286"/>
            <p14:sldId id="2147480287"/>
            <p14:sldId id="2147480288"/>
            <p14:sldId id="2147480289"/>
            <p14:sldId id="2147480290"/>
          </p14:sldIdLst>
        </p14:section>
        <p14:section name="9_ผลิตภัณฑ์ชุมชน_กสส." id="{34E01F2A-76CF-4336-BAD5-92A13F5D5BB5}">
          <p14:sldIdLst>
            <p14:sldId id="2147480126"/>
            <p14:sldId id="2147480128"/>
          </p14:sldIdLst>
        </p14:section>
        <p14:section name="10_PM2.5" id="{3A244593-F927-4864-A92E-75F3B7824EC4}">
          <p14:sldIdLst>
            <p14:sldId id="2147480301"/>
            <p14:sldId id="2147480302"/>
          </p14:sldIdLst>
        </p14:section>
        <p14:section name="11_Hotspot_สป.กษ." id="{13B7DF45-544F-4F18-B9B2-7031FE7579E4}">
          <p14:sldIdLst>
            <p14:sldId id="2147480291"/>
            <p14:sldId id="2147480292"/>
          </p14:sldIdLst>
        </p14:section>
        <p14:section name="12_15_องค์ประกอบ2" id="{E958F9F5-E00F-4F6E-9AF7-2C437BEC5A26}">
          <p14:sldIdLst>
            <p14:sldId id="2147480293"/>
            <p14:sldId id="2147480294"/>
            <p14:sldId id="2147480295"/>
            <p14:sldId id="2147480296"/>
            <p14:sldId id="2147480297"/>
            <p14:sldId id="2147480298"/>
            <p14:sldId id="2147480299"/>
            <p14:sldId id="214748030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C6E0B4"/>
    <a:srgbClr val="7EBA56"/>
    <a:srgbClr val="0000FF"/>
    <a:srgbClr val="002060"/>
    <a:srgbClr val="F9F9F9"/>
    <a:srgbClr val="FFF5D9"/>
    <a:srgbClr val="F8F8F8"/>
    <a:srgbClr val="003366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CE46D7-2CFE-4E2A-B788-372DEA57B39D}" v="1" dt="2026-01-29T01:45:22.9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00" autoAdjust="0"/>
    <p:restoredTop sz="95201" autoAdjust="0"/>
  </p:normalViewPr>
  <p:slideViewPr>
    <p:cSldViewPr snapToGrid="0" showGuides="1">
      <p:cViewPr varScale="1">
        <p:scale>
          <a:sx n="81" d="100"/>
          <a:sy n="81" d="100"/>
        </p:scale>
        <p:origin x="90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theme" Target="theme/theme1.xml"/><Relationship Id="rId8" Type="http://schemas.openxmlformats.org/officeDocument/2006/relationships/slide" Target="slides/slide1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presProps" Target="presProps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apong Chompoo" userId="97982509-fa7b-4873-a1ed-b4fdfb55b876" providerId="ADAL" clId="{FCCE46D7-2CFE-4E2A-B788-372DEA57B39D}"/>
    <pc:docChg chg="undo custSel addSld delSld modSld modSection">
      <pc:chgData name="Kuapong Chompoo" userId="97982509-fa7b-4873-a1ed-b4fdfb55b876" providerId="ADAL" clId="{FCCE46D7-2CFE-4E2A-B788-372DEA57B39D}" dt="2026-01-29T01:45:35.128" v="7" actId="20577"/>
      <pc:docMkLst>
        <pc:docMk/>
      </pc:docMkLst>
      <pc:sldChg chg="modSp add mod">
        <pc:chgData name="Kuapong Chompoo" userId="97982509-fa7b-4873-a1ed-b4fdfb55b876" providerId="ADAL" clId="{FCCE46D7-2CFE-4E2A-B788-372DEA57B39D}" dt="2026-01-29T01:45:35.128" v="7" actId="20577"/>
        <pc:sldMkLst>
          <pc:docMk/>
          <pc:sldMk cId="925771529" sldId="17880"/>
        </pc:sldMkLst>
        <pc:spChg chg="mod">
          <ac:chgData name="Kuapong Chompoo" userId="97982509-fa7b-4873-a1ed-b4fdfb55b876" providerId="ADAL" clId="{FCCE46D7-2CFE-4E2A-B788-372DEA57B39D}" dt="2026-01-29T01:45:35.128" v="7" actId="20577"/>
          <ac:spMkLst>
            <pc:docMk/>
            <pc:sldMk cId="925771529" sldId="17880"/>
            <ac:spMk id="63" creationId="{00000000-0000-0000-0000-000000000000}"/>
          </ac:spMkLst>
        </pc:spChg>
      </pc:sldChg>
      <pc:sldChg chg="modSp new del mod modClrScheme chgLayout">
        <pc:chgData name="Kuapong Chompoo" userId="97982509-fa7b-4873-a1ed-b4fdfb55b876" providerId="ADAL" clId="{FCCE46D7-2CFE-4E2A-B788-372DEA57B39D}" dt="2026-01-29T01:45:25.223" v="3" actId="47"/>
        <pc:sldMkLst>
          <pc:docMk/>
          <pc:sldMk cId="3383856409" sldId="2147480303"/>
        </pc:sldMkLst>
        <pc:spChg chg="mod ord">
          <ac:chgData name="Kuapong Chompoo" userId="97982509-fa7b-4873-a1ed-b4fdfb55b876" providerId="ADAL" clId="{FCCE46D7-2CFE-4E2A-B788-372DEA57B39D}" dt="2026-01-29T01:45:16.238" v="1" actId="700"/>
          <ac:spMkLst>
            <pc:docMk/>
            <pc:sldMk cId="3383856409" sldId="2147480303"/>
            <ac:spMk id="2" creationId="{0723C82F-5B0A-426C-B650-E5606799885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924" cy="498156"/>
          </a:xfrm>
          <a:prstGeom prst="rect">
            <a:avLst/>
          </a:prstGeom>
        </p:spPr>
        <p:txBody>
          <a:bodyPr vert="horz" lIns="91367" tIns="45684" rIns="91367" bIns="4568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168" y="0"/>
            <a:ext cx="2945923" cy="498156"/>
          </a:xfrm>
          <a:prstGeom prst="rect">
            <a:avLst/>
          </a:prstGeom>
        </p:spPr>
        <p:txBody>
          <a:bodyPr vert="horz" lIns="91367" tIns="45684" rIns="91367" bIns="45684" rtlCol="0"/>
          <a:lstStyle>
            <a:lvl1pPr algn="r">
              <a:defRPr sz="1200"/>
            </a:lvl1pPr>
          </a:lstStyle>
          <a:p>
            <a:fld id="{081688C9-6A8B-4E53-A831-D41BFB5C6627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4713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4" rIns="91367" bIns="4568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1" y="4778497"/>
            <a:ext cx="5438140" cy="3909099"/>
          </a:xfrm>
          <a:prstGeom prst="rect">
            <a:avLst/>
          </a:prstGeom>
        </p:spPr>
        <p:txBody>
          <a:bodyPr vert="horz" lIns="91367" tIns="45684" rIns="91367" bIns="4568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70"/>
            <a:ext cx="2945924" cy="498156"/>
          </a:xfrm>
          <a:prstGeom prst="rect">
            <a:avLst/>
          </a:prstGeom>
        </p:spPr>
        <p:txBody>
          <a:bodyPr vert="horz" lIns="91367" tIns="45684" rIns="91367" bIns="4568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168" y="9430070"/>
            <a:ext cx="2945923" cy="498156"/>
          </a:xfrm>
          <a:prstGeom prst="rect">
            <a:avLst/>
          </a:prstGeom>
        </p:spPr>
        <p:txBody>
          <a:bodyPr vert="horz" lIns="91367" tIns="45684" rIns="91367" bIns="45684" rtlCol="0" anchor="b"/>
          <a:lstStyle>
            <a:lvl1pPr algn="r">
              <a:defRPr sz="1200"/>
            </a:lvl1pPr>
          </a:lstStyle>
          <a:p>
            <a:fld id="{632DFBFD-078C-4611-A0AC-E6156C1173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20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5316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45316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116">
              <a:defRPr/>
            </a:pPr>
            <a:fld id="{F1EDEC7A-26B9-4956-B57E-33915F8CBBCB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12116">
                <a:defRPr/>
              </a:pPr>
              <a:t>9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466240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2116">
              <a:defRPr/>
            </a:pPr>
            <a:fld id="{F1EDEC7A-26B9-4956-B57E-33915F8CBBCB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12116">
                <a:defRPr/>
              </a:pPr>
              <a:t>13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694803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1E9B3-96B4-46DE-8B70-173733337D7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63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08A3B-FCB9-B6F8-4782-8A3A36D50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BB009E-BACF-5990-AED2-79685C5715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BCAE3E-DB46-AF3D-63DC-DB0839253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083957-6613-F6A3-5345-9CC527D545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491">
              <a:defRPr/>
            </a:pPr>
            <a:fld id="{FA23025C-F3B1-4EC1-B5B4-61AA9E52809A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4491">
                <a:defRPr/>
              </a:pPr>
              <a:t>22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17273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4D09C-B0EE-7F79-78C1-B329A9A20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61A5C4-8F03-9080-6662-9C257DAE4F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D74BF-1382-4EEF-FA7A-4DD1758014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DBFCE2-72F3-40F1-1FE7-05216F6BC9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1E9B3-96B4-46DE-8B70-173733337D7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063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th-TH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26</a:t>
            </a:fld>
            <a:endParaRPr lang="th-TH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723971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:notes"/>
          <p:cNvSpPr txBox="1">
            <a:spLocks noGrp="1"/>
          </p:cNvSpPr>
          <p:nvPr>
            <p:ph type="body" idx="1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spcFirstLastPara="1" wrap="square" lIns="91398" tIns="45686" rIns="91398" bIns="45686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537" name="Google Shape;53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594834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2DFBFD-078C-4611-A0AC-E6156C11734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2592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1A5BF7-4EEC-4492-84C1-7EB317355F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9784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0445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6928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386" y="5913344"/>
            <a:ext cx="5699083" cy="483819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7588" cy="41449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74502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E1AD1A-FC86-4509-8B4A-04CC4318B0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486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67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14AEAC-7C21-B532-9CCB-9032C639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5F4B50-E552-49EA-BDBF-6404FA9B1D46}" type="datetimeFigureOut">
              <a:rPr kumimoji="0" lang="th-TH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ordia New" panose="020B0304020202020204" pitchFamily="34" charset="-34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29/01/69</a:t>
            </a:fld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672813-2211-DEB8-29BC-97245533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08DE7-503F-5EAE-96DF-8F0441A0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39082-5BDF-4F10-B12F-D387EDA550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5667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9CC04-095E-3F92-EF54-C1A47FF2AB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B0B8EC-5544-6B80-9EAB-215B87FD3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87F03-0B36-C9EB-669F-0F58120E5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70B27-A5E1-BB69-8981-F1EEB4923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BCCE9-226F-F36F-B8B0-8245FC6D0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87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B00C5-3593-F17C-9B61-FE40B6F43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FDC05-8BFA-01BF-6E09-19AD13030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0DF68-4C1E-4239-7C1B-8564B70B6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B7BF8-629E-E731-5DF5-DE744A16A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1F03D-4DF9-31C4-D2BF-1927C2F5A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98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EC5D9-FB18-FC22-0BF5-59024A33E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DD30B8-3B57-486E-185F-A6E6E1F92A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92BB2-D9FB-D21E-DC5B-874D977FB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A0C12-0CE9-E0AF-EA8D-1C04E03CE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0B462-F1BC-B330-7F4F-C6390085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541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37BFD-26D5-E5B0-062C-D59D3E56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DDAD8-AB2A-3EA4-B2F8-896B182B71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AF61E-8288-7DFA-0A40-E0442BB45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F27AE0-CE3E-147F-7546-E925C6F59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48E6-1F33-01D1-F691-F48A32487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5CA6EA-33C8-7E75-FFE1-AF74247F1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36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AE957-CC24-2C53-4960-DB1F2B32E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B0761-517F-1CFC-36A2-9FEBFB547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69BEB-3351-1D78-5124-86A50D730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257239-9464-9672-98A9-8ECB4001D9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B4C20F-E03F-50B0-9055-D6DBD990AB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717117-7A9E-B204-B62D-EF16B276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4F1A2C-7E7C-BDE1-396A-12C8A0FA4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46E88D-A0C7-4131-EB87-61B77B599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451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83906-8B1A-CC7F-B8D7-5BFE5E6E8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FD1EF3-8059-9E41-064A-E24D1C689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F96C8A-F82F-8A4F-0FC9-BE904093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8D116-E8D8-7539-BF68-F03B0ED73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68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55B7-27B0-4E1F-77D6-A691C35DD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0F04DE-51F1-3A97-EE76-3B11D012A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799EA-D3F7-1F94-846C-0E7E9F0F7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385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D38FC-136C-C32F-29EC-9E8ABBA4A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95E8F-D78F-7B0E-9D1E-FC64A8E36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3C616C-662C-4AFE-B1FD-7BABBBB63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3ACCF-59BF-D853-1CA8-EA06725E1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A4F55C-6328-5777-7A5B-67450E187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69F3C-B9E2-2FD1-B8EF-765B5388F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40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07889-2E51-355F-AA6D-D660BB40E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6995E6-6399-88F9-05DC-95C3126B1E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BC14A3-FD96-F7D6-94B2-71029ABFDF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EBEA4-D62D-3EFD-4C9C-6470ABBF1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6C2CEB-00D3-419E-F578-7311A4518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025AC-CE6C-D36B-F8F1-411F6400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302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E01FA-9280-FF55-EBE2-52C6F63B9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8455A6-2392-78BE-86FC-BF31494A4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78EE8-781E-B082-BF8B-1F82F36C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7DC6E-2EA5-EA22-38A5-FFAF52B1F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17F83-868A-A42F-C84F-ECDDA1DCD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510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390A32-60A6-CFD1-C35E-AC312DD755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5BAF9B-A57D-920C-D873-307B10EEF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9CC41-35FB-1D21-762C-CF659A643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FCE1A-2082-47E5-C09A-30B88AAA6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7AD15-4C2C-DA7B-C6E7-223DA650D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554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9CC04-095E-3F92-EF54-C1A47FF2AB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B0B8EC-5544-6B80-9EAB-215B87FD3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87F03-0B36-C9EB-669F-0F58120E5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70B27-A5E1-BB69-8981-F1EEB4923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BCCE9-226F-F36F-B8B0-8245FC6D0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622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B00C5-3593-F17C-9B61-FE40B6F43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FDC05-8BFA-01BF-6E09-19AD13030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0DF68-4C1E-4239-7C1B-8564B70B6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B7BF8-629E-E731-5DF5-DE744A16A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1F03D-4DF9-31C4-D2BF-1927C2F5A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820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EC5D9-FB18-FC22-0BF5-59024A33E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DD30B8-3B57-486E-185F-A6E6E1F92A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92BB2-D9FB-D21E-DC5B-874D977FB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A0C12-0CE9-E0AF-EA8D-1C04E03CE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0B462-F1BC-B330-7F4F-C6390085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9179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37BFD-26D5-E5B0-062C-D59D3E56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DDAD8-AB2A-3EA4-B2F8-896B182B71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AF61E-8288-7DFA-0A40-E0442BB45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F27AE0-CE3E-147F-7546-E925C6F59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48E6-1F33-01D1-F691-F48A32487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5CA6EA-33C8-7E75-FFE1-AF74247F1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7178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AE957-CC24-2C53-4960-DB1F2B32E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B0761-517F-1CFC-36A2-9FEBFB547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69BEB-3351-1D78-5124-86A50D730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257239-9464-9672-98A9-8ECB4001D9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B4C20F-E03F-50B0-9055-D6DBD990AB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717117-7A9E-B204-B62D-EF16B276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4F1A2C-7E7C-BDE1-396A-12C8A0FA4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46E88D-A0C7-4131-EB87-61B77B599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4798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83906-8B1A-CC7F-B8D7-5BFE5E6E8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FD1EF3-8059-9E41-064A-E24D1C689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F96C8A-F82F-8A4F-0FC9-BE904093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8D116-E8D8-7539-BF68-F03B0ED73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2617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55B7-27B0-4E1F-77D6-A691C35DD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0F04DE-51F1-3A97-EE76-3B11D012A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799EA-D3F7-1F94-846C-0E7E9F0F7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3100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D38FC-136C-C32F-29EC-9E8ABBA4A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95E8F-D78F-7B0E-9D1E-FC64A8E36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3C616C-662C-4AFE-B1FD-7BABBBB63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3ACCF-59BF-D853-1CA8-EA06725E1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A4F55C-6328-5777-7A5B-67450E187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69F3C-B9E2-2FD1-B8EF-765B5388F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7767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07889-2E51-355F-AA6D-D660BB40E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6995E6-6399-88F9-05DC-95C3126B1E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BC14A3-FD96-F7D6-94B2-71029ABFDF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EBEA4-D62D-3EFD-4C9C-6470ABBF1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6C2CEB-00D3-419E-F578-7311A4518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025AC-CE6C-D36B-F8F1-411F6400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95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E01FA-9280-FF55-EBE2-52C6F63B9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8455A6-2392-78BE-86FC-BF31494A4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78EE8-781E-B082-BF8B-1F82F36C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7DC6E-2EA5-EA22-38A5-FFAF52B1F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17F83-868A-A42F-C84F-ECDDA1DCD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0401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390A32-60A6-CFD1-C35E-AC312DD755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5BAF9B-A57D-920C-D873-307B10EEF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9CC41-35FB-1D21-762C-CF659A643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FCE1A-2082-47E5-C09A-30B88AAA6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7AD15-4C2C-DA7B-C6E7-223DA650D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0771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719F5-5AC8-E82C-6746-B063FE140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BD14A-984E-4A6C-BBD4-40954BE699DA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679CF-034D-074E-1699-504599831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2DCA3-63CA-FA00-0C64-9DD88C908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08D99-6115-49FC-8E04-198B7DE4173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54197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7FCCF0D9-D21D-E128-896C-1FE98BBC2AC4}"/>
              </a:ext>
            </a:extLst>
          </p:cNvPr>
          <p:cNvSpPr/>
          <p:nvPr userDrawn="1"/>
        </p:nvSpPr>
        <p:spPr>
          <a:xfrm>
            <a:off x="9975850" y="6400800"/>
            <a:ext cx="221615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9B29B6-0C01-FA5C-58C4-BBE814050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876B6-3D88-485B-AB48-54775749B0C8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1A5484D-2FEF-78F8-1FC5-09C0F79DA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62F2D0-14F1-FD49-ED1D-F3FED058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6AB51-884D-4B10-AC94-117D725B7C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92229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15525-9683-8714-3C1F-885015AFD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80AA1-CB81-4E65-97DE-A7C9A9AEB232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0A786-B61F-DF13-274E-63B92419C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8783C-9F89-57C8-E0BC-6785F80CE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4927F-FB0B-4D6B-ACB4-B3A60F6287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16754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C2E99CF-4C74-31CB-1ABC-DB9192A30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FB06-617D-4061-A772-23C4CC8282B9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007BF3-CFD7-BBD2-4B00-8B86743A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AC75D6C-A1D3-3D4B-96AF-C424E54EB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ABA77-9184-472A-8382-861154D93E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46536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95BFB0F-6AD1-6A5B-128C-AB9419E0C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51AB-1858-4ED4-B4F5-40AA0006E5FF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08D6E12-B25E-B863-AF32-37E71A916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CB4C529-9627-AEDC-2B40-3F6E8D88E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994C9-80B5-44A5-8A81-3177A2E8F4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87668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EF254B3-0C08-0446-933A-56DC7F9CA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56049-9011-4716-8681-D7867D03994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AA43B7B-1B27-691D-2AFE-8FD55CE5E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687565F-68C3-0C02-5EDF-75CEA1D05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50417-870E-4810-A436-A521C70F016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20272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1E899C3-A570-44F6-9B52-143E88F8D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ED348-EAA8-4B9F-82C7-8F8E3A1D35A5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FE8A55A-E2E7-23BE-DEB4-7D7ED5FC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8937E49-DC77-F95F-F93F-809C29F35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CF62-3A9E-4FED-A77D-07FD484894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39844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CC82F3-073C-1500-54CC-0609D574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43A5E-BAC0-450D-B974-C53080115837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CD321B-2346-F17B-7562-258B5567D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7A88B4-5FFD-9B69-1747-81A0ABE02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13AF0-9BBB-4503-A204-E9CAC9E3AA8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51194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9B5EC1F-90EB-B162-003D-C318A6303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231FF-8253-46FD-955D-940B9E6BC4C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881466-5B40-5114-CFEE-C4F6B3F11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1377EE6-C898-1D98-1EA6-DDD045456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7C0E-B73F-4856-8B89-3D737C1632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45051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C2544-BB34-9578-5EF9-8B0553B37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74EB5-D901-40F6-9833-E17F69B72DAB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3C6F0-7711-A3EA-A122-4804D4AFB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AD6A6-4E53-56AC-FA66-F30995941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EE60E-1A7F-4965-ABD0-E29EDC7EEA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25202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280A90-0DAD-BD0E-4E47-3F5F61FB9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47876-DEA1-4BF5-AEFA-B8B46C5CFF4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586D9-8CDF-0E4B-2160-4B9D3448D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76B6A3-207B-0FA9-94A7-EBD1029A3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6577D-43D8-41B1-9138-A3604CF4DA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5131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0AF40178-8B90-9B63-007E-9D6FF01999F4}"/>
              </a:ext>
            </a:extLst>
          </p:cNvPr>
          <p:cNvSpPr/>
          <p:nvPr userDrawn="1"/>
        </p:nvSpPr>
        <p:spPr>
          <a:xfrm>
            <a:off x="303213" y="176213"/>
            <a:ext cx="11598275" cy="655637"/>
          </a:xfrm>
          <a:prstGeom prst="roundRect">
            <a:avLst>
              <a:gd name="adj" fmla="val 35833"/>
            </a:avLst>
          </a:prstGeom>
          <a:solidFill>
            <a:schemeClr val="accent6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b="1" spc="30" dirty="0">
              <a:solidFill>
                <a:prstClr val="white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F4F312C-8159-2F16-043D-37EE49FB70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8EA24-07D1-6847-3352-6E9016BD5F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62B0C-BB3B-4558-8969-92657905433C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1030700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57721D69-781C-224A-E1EF-5F8EF6D89A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39"/>
          <a:stretch>
            <a:fillRect/>
          </a:stretch>
        </p:blipFill>
        <p:spPr bwMode="auto">
          <a:xfrm>
            <a:off x="9080500" y="28575"/>
            <a:ext cx="3111500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0A28A1AC-9AE0-B11D-56EE-B49F04A981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0EC7D54-5EBD-3C43-A27F-1C248E0D56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50" b="10342"/>
          <a:stretch>
            <a:fillRect/>
          </a:stretch>
        </p:blipFill>
        <p:spPr bwMode="auto">
          <a:xfrm>
            <a:off x="8701088" y="0"/>
            <a:ext cx="34909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5D48CF39-CC11-E2E8-B4EC-92FB063A36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2E706-51FA-4C3F-BEEE-C4BCE33CEB21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1711206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CBC1C6D6-4541-8FA6-981F-022850BFF31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983"/>
          <a:stretch>
            <a:fillRect/>
          </a:stretch>
        </p:blipFill>
        <p:spPr bwMode="auto">
          <a:xfrm>
            <a:off x="10056813" y="92075"/>
            <a:ext cx="2135187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8AF9789E-18FB-FE2D-3A57-CDAB34A736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4" name="Group 4">
            <a:extLst>
              <a:ext uri="{FF2B5EF4-FFF2-40B4-BE49-F238E27FC236}">
                <a16:creationId xmlns:a16="http://schemas.microsoft.com/office/drawing/2014/main" id="{9DDC7620-7F87-94B8-A8B5-41CC52A9FB9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2487613"/>
            <a:ext cx="9925050" cy="1882775"/>
            <a:chOff x="-1132110" y="2487704"/>
            <a:chExt cx="9930034" cy="1882590"/>
          </a:xfrm>
        </p:grpSpPr>
        <p:sp>
          <p:nvSpPr>
            <p:cNvPr id="5" name="Rectangle: Rounded Corners 5">
              <a:extLst>
                <a:ext uri="{FF2B5EF4-FFF2-40B4-BE49-F238E27FC236}">
                  <a16:creationId xmlns:a16="http://schemas.microsoft.com/office/drawing/2014/main" id="{9C373638-A9EE-2546-6B82-151FD18C424E}"/>
                </a:ext>
              </a:extLst>
            </p:cNvPr>
            <p:cNvSpPr/>
            <p:nvPr userDrawn="1"/>
          </p:nvSpPr>
          <p:spPr>
            <a:xfrm>
              <a:off x="-1132110" y="2487704"/>
              <a:ext cx="9828383" cy="188259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ight Triangle 8">
              <a:extLst>
                <a:ext uri="{FF2B5EF4-FFF2-40B4-BE49-F238E27FC236}">
                  <a16:creationId xmlns:a16="http://schemas.microsoft.com/office/drawing/2014/main" id="{7E36FA37-1C9D-512D-6080-9EC4C68A3F0D}"/>
                </a:ext>
              </a:extLst>
            </p:cNvPr>
            <p:cNvSpPr/>
            <p:nvPr userDrawn="1"/>
          </p:nvSpPr>
          <p:spPr>
            <a:xfrm flipH="1" flipV="1">
              <a:off x="8454852" y="2487704"/>
              <a:ext cx="292247" cy="579380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ight Triangle 9">
              <a:extLst>
                <a:ext uri="{FF2B5EF4-FFF2-40B4-BE49-F238E27FC236}">
                  <a16:creationId xmlns:a16="http://schemas.microsoft.com/office/drawing/2014/main" id="{981ADB5A-C7F1-D2DD-4863-E8A7C81B33D3}"/>
                </a:ext>
              </a:extLst>
            </p:cNvPr>
            <p:cNvSpPr/>
            <p:nvPr userDrawn="1"/>
          </p:nvSpPr>
          <p:spPr>
            <a:xfrm flipH="1" flipV="1">
              <a:off x="8661330" y="2487704"/>
              <a:ext cx="136594" cy="211116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Right Triangle 10">
              <a:extLst>
                <a:ext uri="{FF2B5EF4-FFF2-40B4-BE49-F238E27FC236}">
                  <a16:creationId xmlns:a16="http://schemas.microsoft.com/office/drawing/2014/main" id="{C227EAA9-1C14-65EA-E5AF-5056FA372324}"/>
                </a:ext>
              </a:extLst>
            </p:cNvPr>
            <p:cNvSpPr/>
            <p:nvPr userDrawn="1"/>
          </p:nvSpPr>
          <p:spPr>
            <a:xfrm flipH="1">
              <a:off x="8445322" y="3790913"/>
              <a:ext cx="292247" cy="579381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ight Triangle 11">
              <a:extLst>
                <a:ext uri="{FF2B5EF4-FFF2-40B4-BE49-F238E27FC236}">
                  <a16:creationId xmlns:a16="http://schemas.microsoft.com/office/drawing/2014/main" id="{A97C6929-25F5-055D-FC41-2E323FCB4393}"/>
                </a:ext>
              </a:extLst>
            </p:cNvPr>
            <p:cNvSpPr/>
            <p:nvPr userDrawn="1"/>
          </p:nvSpPr>
          <p:spPr>
            <a:xfrm flipH="1">
              <a:off x="8640683" y="4159177"/>
              <a:ext cx="136594" cy="211117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pic>
        <p:nvPicPr>
          <p:cNvPr id="10" name="Picture 11">
            <a:extLst>
              <a:ext uri="{FF2B5EF4-FFF2-40B4-BE49-F238E27FC236}">
                <a16:creationId xmlns:a16="http://schemas.microsoft.com/office/drawing/2014/main" id="{06D6BE24-12AA-092D-1912-16D8CA70B04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50" b="10342"/>
          <a:stretch>
            <a:fillRect/>
          </a:stretch>
        </p:blipFill>
        <p:spPr bwMode="auto">
          <a:xfrm>
            <a:off x="9771063" y="0"/>
            <a:ext cx="349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24F90649-FFD1-A813-4DE8-2EFA28DB5B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A7616-77E0-4BA4-BECA-B4A3670107BD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938051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E3DBD3DE-1553-5CE1-E5E4-C149AA7B1B36}"/>
              </a:ext>
            </a:extLst>
          </p:cNvPr>
          <p:cNvSpPr/>
          <p:nvPr userDrawn="1"/>
        </p:nvSpPr>
        <p:spPr>
          <a:xfrm>
            <a:off x="303213" y="176213"/>
            <a:ext cx="11598275" cy="655637"/>
          </a:xfrm>
          <a:prstGeom prst="roundRect">
            <a:avLst>
              <a:gd name="adj" fmla="val 35833"/>
            </a:avLst>
          </a:prstGeom>
          <a:solidFill>
            <a:schemeClr val="accent6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b="1" spc="30" dirty="0">
              <a:solidFill>
                <a:prstClr val="white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18C3E8D-6BE3-4872-2455-AD4E6B188EE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4" name="Group 4">
            <a:extLst>
              <a:ext uri="{FF2B5EF4-FFF2-40B4-BE49-F238E27FC236}">
                <a16:creationId xmlns:a16="http://schemas.microsoft.com/office/drawing/2014/main" id="{9448DED0-32CA-5A1C-573F-1A2D81C97C7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1244600"/>
            <a:ext cx="12192000" cy="5153025"/>
            <a:chOff x="0" y="1528971"/>
            <a:chExt cx="12192000" cy="5152045"/>
          </a:xfrm>
        </p:grpSpPr>
        <p:sp>
          <p:nvSpPr>
            <p:cNvPr id="5" name="Rectangle 7">
              <a:extLst>
                <a:ext uri="{FF2B5EF4-FFF2-40B4-BE49-F238E27FC236}">
                  <a16:creationId xmlns:a16="http://schemas.microsoft.com/office/drawing/2014/main" id="{48090BEE-3E42-8A07-181A-5358CA021928}"/>
                </a:ext>
              </a:extLst>
            </p:cNvPr>
            <p:cNvSpPr/>
            <p:nvPr userDrawn="1"/>
          </p:nvSpPr>
          <p:spPr>
            <a:xfrm>
              <a:off x="0" y="1854347"/>
              <a:ext cx="12192000" cy="4826669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: Rounded Corners 7">
              <a:extLst>
                <a:ext uri="{FF2B5EF4-FFF2-40B4-BE49-F238E27FC236}">
                  <a16:creationId xmlns:a16="http://schemas.microsoft.com/office/drawing/2014/main" id="{3D4D6EBF-462C-1760-FC33-0D7AAFF751E0}"/>
                </a:ext>
              </a:extLst>
            </p:cNvPr>
            <p:cNvSpPr/>
            <p:nvPr userDrawn="1"/>
          </p:nvSpPr>
          <p:spPr>
            <a:xfrm>
              <a:off x="303213" y="1528971"/>
              <a:ext cx="5694362" cy="787250"/>
            </a:xfrm>
            <a:prstGeom prst="roundRect">
              <a:avLst>
                <a:gd name="adj" fmla="val 33690"/>
              </a:avLst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33736DBB-26F9-D32B-F357-1711765A18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2C4B1-266D-4AFC-A531-807567A15137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7766431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8662228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2223669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52979885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6110552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81706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21" Type="http://schemas.openxmlformats.org/officeDocument/2006/relationships/slideLayout" Target="../slideLayouts/slideLayout23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12.xml"/><Relationship Id="rId19" Type="http://schemas.openxmlformats.org/officeDocument/2006/relationships/slideLayout" Target="../slideLayouts/slideLayout21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Relationship Id="rId22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6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4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theme" Target="../theme/theme4.xml"/><Relationship Id="rId11" Type="http://schemas.openxmlformats.org/officeDocument/2006/relationships/image" Target="../media/image11.png"/><Relationship Id="rId5" Type="http://schemas.openxmlformats.org/officeDocument/2006/relationships/slideLayout" Target="../slideLayouts/slideLayout44.xml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43.xml"/><Relationship Id="rId9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69554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506BA5-AF64-3623-97F5-DA9B55E35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02CD6-2A6F-F822-4C76-FA377104A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6F925-465A-D174-6BC1-6BD0FC64F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84D17-6574-1B07-E26D-831D3BD20A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B1015-F997-B27E-6BE2-2B6A0C2070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866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944" r:id="rId12"/>
    <p:sldLayoutId id="2147483945" r:id="rId13"/>
    <p:sldLayoutId id="2147483946" r:id="rId14"/>
    <p:sldLayoutId id="2147483947" r:id="rId15"/>
    <p:sldLayoutId id="2147483948" r:id="rId16"/>
    <p:sldLayoutId id="2147483949" r:id="rId17"/>
    <p:sldLayoutId id="2147483950" r:id="rId18"/>
    <p:sldLayoutId id="2147483951" r:id="rId19"/>
    <p:sldLayoutId id="2147483952" r:id="rId20"/>
    <p:sldLayoutId id="2147483953" r:id="rId21"/>
    <p:sldLayoutId id="2147483954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681BF680-065B-6282-728B-8A86FA7A1E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32AFF509-E05E-E2B3-182D-1B37D6B5A9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07D70-01C1-4B83-E80C-55BB16D0C4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C46CF4-1F28-4B69-8FE1-5C89DEF442D4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BB5CBB-4F46-F412-0B37-C3827BBCB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30833-0ED6-355F-22B8-309D37221E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70B96DB-DD5A-4E4D-B4F8-5BE465014F6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5D49E6-3F33-7D8D-C7B5-D467D11F7C84}"/>
              </a:ext>
            </a:extLst>
          </p:cNvPr>
          <p:cNvSpPr/>
          <p:nvPr userDrawn="1"/>
        </p:nvSpPr>
        <p:spPr>
          <a:xfrm>
            <a:off x="0" y="0"/>
            <a:ext cx="10877550" cy="39528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pic>
        <p:nvPicPr>
          <p:cNvPr id="2056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0B57353E-2B6E-AAF2-98D3-B1A98131DCA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363" y="1270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411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7" r:id="rId12"/>
    <p:sldLayoutId id="2147483858" r:id="rId13"/>
    <p:sldLayoutId id="2147483859" r:id="rId14"/>
    <p:sldLayoutId id="2147483860" r:id="rId1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45485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3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4.png"/><Relationship Id="rId7" Type="http://schemas.openxmlformats.org/officeDocument/2006/relationships/hyperlink" Target="https://www.nesdc.go.th/download/document/NSCR/NS67_Book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hyperlink" Target="https://www.nesdc.go.th/download/document/NSCR/Masterplan2566-2580.pdf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6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9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20.png"/><Relationship Id="rId5" Type="http://schemas.openxmlformats.org/officeDocument/2006/relationships/image" Target="../media/image30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40.png"/><Relationship Id="rId5" Type="http://schemas.openxmlformats.org/officeDocument/2006/relationships/image" Target="../media/image31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article_attach/article_file_20230307173847.pdf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hyperlink" Target="https://www.nesdc.go.th/download/document/NSCR/NS67_Book.pdf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png"/><Relationship Id="rId5" Type="http://schemas.openxmlformats.org/officeDocument/2006/relationships/image" Target="../media/image29.png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9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9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</a:t>
            </a:r>
            <a:r>
              <a:rPr lang="th-TH" sz="3600" b="1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ส่งเสริมสหกรณ์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4A9249-C019-E8A6-2BFB-358BBD4AE26C}"/>
              </a:ext>
            </a:extLst>
          </p:cNvPr>
          <p:cNvSpPr txBox="1"/>
          <p:nvPr/>
        </p:nvSpPr>
        <p:spPr>
          <a:xfrm>
            <a:off x="3036770" y="3160171"/>
            <a:ext cx="61120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TH" dirty="0"/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B66580-7CD2-CC70-8121-2CD0442D2B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>
            <a:extLst>
              <a:ext uri="{FF2B5EF4-FFF2-40B4-BE49-F238E27FC236}">
                <a16:creationId xmlns:a16="http://schemas.microsoft.com/office/drawing/2014/main" id="{A8AB5102-D717-6F97-51EC-4FD602F33F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184062"/>
              </p:ext>
            </p:extLst>
          </p:nvPr>
        </p:nvGraphicFramePr>
        <p:xfrm>
          <a:off x="547984" y="5549301"/>
          <a:ext cx="10025380" cy="9748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891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40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590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คะแนนการประเมินสถานะของหน่วยงานในการเป็นระบบราชการ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4.0 (</a:t>
                      </a:r>
                      <a:r>
                        <a:rPr lang="en-US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PMQA 4.0)</a:t>
                      </a:r>
                      <a:endParaRPr sz="1400" b="0" spc="0" baseline="0" dirty="0">
                        <a:latin typeface="TH Sarabun PSK"/>
                        <a:cs typeface="TH SarabunPSK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</a:t>
                      </a:r>
                      <a:endParaRPr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8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13.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14. คะแนนความพร้อมรัฐบาลดิจิทัลหน่วยงานภาครัฐของประเทศไทย</a:t>
                      </a:r>
                      <a:endParaRPr sz="1400" b="0" dirty="0">
                        <a:latin typeface="TH Sarabun PSK"/>
                        <a:cs typeface="TH SarabunPSK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75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5</a:t>
                      </a:r>
                      <a:b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5</a:t>
                      </a:r>
                      <a:endParaRPr lang="th-TH"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729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 คะแนน </a:t>
                      </a: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 Survey</a:t>
                      </a:r>
                      <a:endParaRPr lang="en-US" sz="1400" b="0" spc="-10" dirty="0">
                        <a:latin typeface="TH Sarabun PSK"/>
                        <a:cs typeface="TH SarabunIT๙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6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</a:t>
                      </a:r>
                      <a:endParaRPr lang="en-US" sz="1400" spc="-25" dirty="0">
                        <a:latin typeface="TH Sarabun PSK"/>
                        <a:cs typeface="TH SarabunIT๙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>
            <a:extLst>
              <a:ext uri="{FF2B5EF4-FFF2-40B4-BE49-F238E27FC236}">
                <a16:creationId xmlns:a16="http://schemas.microsoft.com/office/drawing/2014/main" id="{54D68491-3A6F-4B19-25DE-8A38D3AF8301}"/>
              </a:ext>
            </a:extLst>
          </p:cNvPr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76087D40-A6F6-3125-BCC7-397F1EEF1223}"/>
              </a:ext>
            </a:extLst>
          </p:cNvPr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459611F5-AA90-0551-96F0-6F732FEBDAE1}"/>
              </a:ext>
            </a:extLst>
          </p:cNvPr>
          <p:cNvSpPr/>
          <p:nvPr/>
        </p:nvSpPr>
        <p:spPr>
          <a:xfrm>
            <a:off x="10189464" y="1510561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B8170305-5C65-0CFC-6A47-F794B429D2F9}"/>
              </a:ext>
            </a:extLst>
          </p:cNvPr>
          <p:cNvSpPr txBox="1"/>
          <p:nvPr/>
        </p:nvSpPr>
        <p:spPr>
          <a:xfrm>
            <a:off x="10544682" y="1454381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352D3E8B-1E77-679E-CE4A-0CFBEFC367DA}"/>
              </a:ext>
            </a:extLst>
          </p:cNvPr>
          <p:cNvGrpSpPr/>
          <p:nvPr/>
        </p:nvGrpSpPr>
        <p:grpSpPr>
          <a:xfrm>
            <a:off x="540715" y="5104693"/>
            <a:ext cx="10055910" cy="457200"/>
            <a:chOff x="540715" y="5233416"/>
            <a:chExt cx="10055910" cy="457200"/>
          </a:xfrm>
        </p:grpSpPr>
        <p:sp>
          <p:nvSpPr>
            <p:cNvPr id="8" name="object 8">
              <a:extLst>
                <a:ext uri="{FF2B5EF4-FFF2-40B4-BE49-F238E27FC236}">
                  <a16:creationId xmlns:a16="http://schemas.microsoft.com/office/drawing/2014/main" id="{343FBDAC-60C6-2E77-0A7F-7F692DF66B9C}"/>
                </a:ext>
              </a:extLst>
            </p:cNvPr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6091857B-8C8C-9290-7C92-8C427BD73729}"/>
                </a:ext>
              </a:extLst>
            </p:cNvPr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31E2CEA7-6676-4B90-8085-378A3FE69B2D}"/>
              </a:ext>
            </a:extLst>
          </p:cNvPr>
          <p:cNvSpPr txBox="1"/>
          <p:nvPr/>
        </p:nvSpPr>
        <p:spPr>
          <a:xfrm>
            <a:off x="698828" y="5069579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379185A3-E37C-B751-B198-BEE9390D3533}"/>
              </a:ext>
            </a:extLst>
          </p:cNvPr>
          <p:cNvSpPr txBox="1"/>
          <p:nvPr/>
        </p:nvSpPr>
        <p:spPr>
          <a:xfrm>
            <a:off x="1087534" y="5047796"/>
            <a:ext cx="5307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71C382D8-7DDC-5F62-972D-DA66FDEA1CB6}"/>
              </a:ext>
            </a:extLst>
          </p:cNvPr>
          <p:cNvSpPr/>
          <p:nvPr/>
        </p:nvSpPr>
        <p:spPr>
          <a:xfrm>
            <a:off x="10189464" y="5105636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6D0806DA-6D57-FE19-BF70-DC1742CEEEC0}"/>
              </a:ext>
            </a:extLst>
          </p:cNvPr>
          <p:cNvSpPr txBox="1"/>
          <p:nvPr/>
        </p:nvSpPr>
        <p:spPr>
          <a:xfrm>
            <a:off x="10545826" y="5049159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10B7AB6C-3059-287E-7AB8-0A7FAB884517}"/>
              </a:ext>
            </a:extLst>
          </p:cNvPr>
          <p:cNvSpPr txBox="1"/>
          <p:nvPr/>
        </p:nvSpPr>
        <p:spPr>
          <a:xfrm>
            <a:off x="547984" y="295478"/>
            <a:ext cx="1028319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กรมส่งเสริมสหกรณ์ </a:t>
            </a:r>
            <a:r>
              <a:rPr kumimoji="0" sz="24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4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</a:t>
            </a:r>
            <a:r>
              <a:rPr kumimoji="0" sz="24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40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AFF5127F-B2A9-707C-57B9-AFBE92477914}"/>
              </a:ext>
            </a:extLst>
          </p:cNvPr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>
              <a:extLst>
                <a:ext uri="{FF2B5EF4-FFF2-40B4-BE49-F238E27FC236}">
                  <a16:creationId xmlns:a16="http://schemas.microsoft.com/office/drawing/2014/main" id="{02749180-0465-CA6A-D515-8FA32EAFAE8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>
              <a:extLst>
                <a:ext uri="{FF2B5EF4-FFF2-40B4-BE49-F238E27FC236}">
                  <a16:creationId xmlns:a16="http://schemas.microsoft.com/office/drawing/2014/main" id="{0CDABD4E-7E37-E393-E505-24209D93CFFE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>
            <a:extLst>
              <a:ext uri="{FF2B5EF4-FFF2-40B4-BE49-F238E27FC236}">
                <a16:creationId xmlns:a16="http://schemas.microsoft.com/office/drawing/2014/main" id="{49D8132E-F5AB-C064-F7CE-75802CFD7295}"/>
              </a:ext>
            </a:extLst>
          </p:cNvPr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9" name="object 19">
            <a:extLst>
              <a:ext uri="{FF2B5EF4-FFF2-40B4-BE49-F238E27FC236}">
                <a16:creationId xmlns:a16="http://schemas.microsoft.com/office/drawing/2014/main" id="{AB70FCE0-F666-CFB3-401C-CF6786D317D1}"/>
              </a:ext>
            </a:extLst>
          </p:cNvPr>
          <p:cNvSpPr/>
          <p:nvPr/>
        </p:nvSpPr>
        <p:spPr>
          <a:xfrm>
            <a:off x="10189464" y="6384416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20">
            <a:extLst>
              <a:ext uri="{FF2B5EF4-FFF2-40B4-BE49-F238E27FC236}">
                <a16:creationId xmlns:a16="http://schemas.microsoft.com/office/drawing/2014/main" id="{CCF32531-D932-3102-E49A-20DEA44D1082}"/>
              </a:ext>
            </a:extLst>
          </p:cNvPr>
          <p:cNvSpPr/>
          <p:nvPr/>
        </p:nvSpPr>
        <p:spPr>
          <a:xfrm>
            <a:off x="495300" y="1382546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>
            <a:extLst>
              <a:ext uri="{FF2B5EF4-FFF2-40B4-BE49-F238E27FC236}">
                <a16:creationId xmlns:a16="http://schemas.microsoft.com/office/drawing/2014/main" id="{D7A75707-9805-A875-325B-7C389349E7E0}"/>
              </a:ext>
            </a:extLst>
          </p:cNvPr>
          <p:cNvSpPr txBox="1"/>
          <p:nvPr/>
        </p:nvSpPr>
        <p:spPr>
          <a:xfrm>
            <a:off x="669137" y="1389601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object 22">
            <a:extLst>
              <a:ext uri="{FF2B5EF4-FFF2-40B4-BE49-F238E27FC236}">
                <a16:creationId xmlns:a16="http://schemas.microsoft.com/office/drawing/2014/main" id="{53D7D33D-46A4-A906-CADE-EEEB8FFE9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391931"/>
              </p:ext>
            </p:extLst>
          </p:nvPr>
        </p:nvGraphicFramePr>
        <p:xfrm>
          <a:off x="530731" y="1870201"/>
          <a:ext cx="10013951" cy="317736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19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2682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5566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lang="th-TH" sz="1400" spc="-1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สัดส่วนของจำนวนสหกรณ์ในภาคการเกษตรที่มีความเข้มแข็งระดับ 1 และ 2 ต่อจำนวนสหกรณ์ที่ขึ้นทะเบียนในภาคการเกษตรทั้งหมด*</a:t>
                      </a: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สัดส่วนของกลุ่มเกษตรกรที่มีความเข้มแข็งระดับ 1 และ 2 ต่อจำนวนกลุ่มเกษตรกรที่ขึ้นทะเบียนกับกระทรวงเกษตรและสหกรณ์ทั้งหมด*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th-TH" sz="1400" spc="-1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Fine Tune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**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</a:t>
                      </a:r>
                      <a:r>
                        <a:rPr lang="th-TH" sz="140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ะ </a:t>
                      </a:r>
                      <a:r>
                        <a:rPr lang="th-TH" sz="1400" spc="-25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spc="-5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spc="-2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spc="-5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lvl="0" indent="0" algn="just" defTabSz="914400" eaLnBrk="1" fontAlgn="auto" latinLnBrk="0" hangingPunct="1">
                        <a:lnSpc>
                          <a:spcPct val="90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spc="-5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lvl="0" indent="0" algn="just" defTabSz="914400" eaLnBrk="1" fontAlgn="auto" latinLnBrk="0" hangingPunct="1">
                        <a:lnSpc>
                          <a:spcPct val="90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5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spc="-5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</a:t>
                      </a:r>
                    </a:p>
                    <a:p>
                      <a:pPr marL="542925" marR="412115" lvl="0" indent="0" algn="just" defTabSz="914400" eaLnBrk="1" fontAlgn="auto" latinLnBrk="0" hangingPunct="1">
                        <a:lnSpc>
                          <a:spcPct val="90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5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 </a:t>
                      </a:r>
                      <a:r>
                        <a:rPr lang="en-US" sz="1400" spc="-5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lvl="0" indent="0" algn="just" defTabSz="914400" eaLnBrk="1" fontAlgn="auto" latinLnBrk="0" hangingPunct="1">
                        <a:lnSpc>
                          <a:spcPct val="90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spc="-5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400" spc="-5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2</a:t>
                      </a:r>
                      <a:endParaRPr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1783"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0675" algn="l"/>
                        </a:tabLst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9.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ร้อยละของมูลค่าการจำหน่ายผลิตภัณฑ์ชุมชนของสถาบันเกษตรกรและสมาชิก</a:t>
                      </a:r>
                    </a:p>
                    <a:p>
                      <a:pPr marL="128905" marR="0" lvl="0" indent="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0675" algn="l"/>
                        </a:tabLst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 จำนวนวันที่ปริมาณฝุ่นละอองขนาดไม่เกิน 2.5 ไมครอน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PM2.5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อยู่ในเกณฑ์มาตรฐาน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128905" marR="0" lvl="0" indent="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1945" algn="l"/>
                        </a:tabLst>
                        <a:defRPr/>
                      </a:pPr>
                      <a:r>
                        <a:rPr lang="th-TH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</a:t>
                      </a:r>
                      <a:r>
                        <a:rPr lang="th-TH"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จํานวน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จุดความร้อน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nl-NL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Hotspot)</a:t>
                      </a:r>
                      <a:r>
                        <a:rPr lang="nl-NL" sz="1400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ในพื้นที่เกษตรกรรมที่ลดลง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42925" marR="412115" indent="0" algn="just">
                        <a:lnSpc>
                          <a:spcPts val="1510"/>
                        </a:lnSpc>
                      </a:pPr>
                      <a:endParaRPr lang="en-US" sz="14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ts val="1510"/>
                        </a:lnSpc>
                      </a:pPr>
                      <a:r>
                        <a:rPr sz="140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sz="1400" spc="-5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ts val="1510"/>
                        </a:lnSpc>
                      </a:pPr>
                      <a:r>
                        <a:rPr lang="th-TH" sz="1400" spc="-5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 2.5</a:t>
                      </a:r>
                    </a:p>
                    <a:p>
                      <a:pPr marL="542925" marR="412115" indent="0" algn="just">
                        <a:lnSpc>
                          <a:spcPts val="1510"/>
                        </a:lnSpc>
                      </a:pPr>
                      <a:r>
                        <a:rPr sz="140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620"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1400" b="1" spc="-1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</a:t>
                      </a:r>
                      <a:r>
                        <a:rPr sz="1400" b="1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sz="1400" b="1" spc="-1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งานตามหน้าที่ความรับผิดชอบหลัก</a:t>
                      </a:r>
                      <a:r>
                        <a:rPr sz="1400" b="1" spc="155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</a:t>
                      </a:r>
                      <a:r>
                        <a:rPr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en-US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-ไม่มี-</a:t>
                      </a:r>
                      <a:endParaRPr sz="1400" b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635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2540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object 23">
            <a:extLst>
              <a:ext uri="{FF2B5EF4-FFF2-40B4-BE49-F238E27FC236}">
                <a16:creationId xmlns:a16="http://schemas.microsoft.com/office/drawing/2014/main" id="{39BCB327-15B0-C5E2-B085-9D4DBD054DE7}"/>
              </a:ext>
            </a:extLst>
          </p:cNvPr>
          <p:cNvSpPr/>
          <p:nvPr/>
        </p:nvSpPr>
        <p:spPr>
          <a:xfrm>
            <a:off x="676687" y="3952542"/>
            <a:ext cx="9432290" cy="19787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" name="object 24">
            <a:extLst>
              <a:ext uri="{FF2B5EF4-FFF2-40B4-BE49-F238E27FC236}">
                <a16:creationId xmlns:a16="http://schemas.microsoft.com/office/drawing/2014/main" id="{6DE096CD-36C5-04F0-12B4-73FF77FECB48}"/>
              </a:ext>
            </a:extLst>
          </p:cNvPr>
          <p:cNvGrpSpPr/>
          <p:nvPr/>
        </p:nvGrpSpPr>
        <p:grpSpPr>
          <a:xfrm>
            <a:off x="10745469" y="4047490"/>
            <a:ext cx="339090" cy="147320"/>
            <a:chOff x="10745469" y="4047490"/>
            <a:chExt cx="339090" cy="147320"/>
          </a:xfrm>
        </p:grpSpPr>
        <p:sp>
          <p:nvSpPr>
            <p:cNvPr id="25" name="object 25">
              <a:extLst>
                <a:ext uri="{FF2B5EF4-FFF2-40B4-BE49-F238E27FC236}">
                  <a16:creationId xmlns:a16="http://schemas.microsoft.com/office/drawing/2014/main" id="{77F75638-189C-C16C-BA9A-87AD09ACBD11}"/>
                </a:ext>
              </a:extLst>
            </p:cNvPr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>
              <a:extLst>
                <a:ext uri="{FF2B5EF4-FFF2-40B4-BE49-F238E27FC236}">
                  <a16:creationId xmlns:a16="http://schemas.microsoft.com/office/drawing/2014/main" id="{ED10C287-0746-4AFD-014A-50CF8B630B39}"/>
                </a:ext>
              </a:extLst>
            </p:cNvPr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>
            <a:extLst>
              <a:ext uri="{FF2B5EF4-FFF2-40B4-BE49-F238E27FC236}">
                <a16:creationId xmlns:a16="http://schemas.microsoft.com/office/drawing/2014/main" id="{4D2CD4C4-0E9B-BC48-6DB4-2F2588BA8DE6}"/>
              </a:ext>
            </a:extLst>
          </p:cNvPr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>
            <a:extLst>
              <a:ext uri="{FF2B5EF4-FFF2-40B4-BE49-F238E27FC236}">
                <a16:creationId xmlns:a16="http://schemas.microsoft.com/office/drawing/2014/main" id="{A20FD766-E85F-847A-44CA-7757E01D1C7A}"/>
              </a:ext>
            </a:extLst>
          </p:cNvPr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167CF750-6C07-B667-D607-AEE81F31606F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>
              <a:extLst>
                <a:ext uri="{FF2B5EF4-FFF2-40B4-BE49-F238E27FC236}">
                  <a16:creationId xmlns:a16="http://schemas.microsoft.com/office/drawing/2014/main" id="{003439EC-C7C6-2484-908D-4BD3419C90E7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>
            <a:extLst>
              <a:ext uri="{FF2B5EF4-FFF2-40B4-BE49-F238E27FC236}">
                <a16:creationId xmlns:a16="http://schemas.microsoft.com/office/drawing/2014/main" id="{9DF9E693-8F6D-8381-53DB-D4CB2C99C7BB}"/>
              </a:ext>
            </a:extLst>
          </p:cNvPr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>
            <a:extLst>
              <a:ext uri="{FF2B5EF4-FFF2-40B4-BE49-F238E27FC236}">
                <a16:creationId xmlns:a16="http://schemas.microsoft.com/office/drawing/2014/main" id="{1D22D23A-B546-AFFB-1BB0-F9085C335F10}"/>
              </a:ext>
            </a:extLst>
          </p:cNvPr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>
            <a:extLst>
              <a:ext uri="{FF2B5EF4-FFF2-40B4-BE49-F238E27FC236}">
                <a16:creationId xmlns:a16="http://schemas.microsoft.com/office/drawing/2014/main" id="{F211B5DC-9233-C942-1838-3EECD6C29176}"/>
              </a:ext>
            </a:extLst>
          </p:cNvPr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>
              <a:extLst>
                <a:ext uri="{FF2B5EF4-FFF2-40B4-BE49-F238E27FC236}">
                  <a16:creationId xmlns:a16="http://schemas.microsoft.com/office/drawing/2014/main" id="{54701DA7-94C3-F0C8-3AFA-11D9F69E6C61}"/>
                </a:ext>
              </a:extLst>
            </p:cNvPr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>
              <a:extLst>
                <a:ext uri="{FF2B5EF4-FFF2-40B4-BE49-F238E27FC236}">
                  <a16:creationId xmlns:a16="http://schemas.microsoft.com/office/drawing/2014/main" id="{DCC9BC87-5B44-3F45-A956-2BA5AF826E85}"/>
                </a:ext>
              </a:extLst>
            </p:cNvPr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>
            <a:extLst>
              <a:ext uri="{FF2B5EF4-FFF2-40B4-BE49-F238E27FC236}">
                <a16:creationId xmlns:a16="http://schemas.microsoft.com/office/drawing/2014/main" id="{18583694-0A45-4E2E-0D09-858BD66917B8}"/>
              </a:ext>
            </a:extLst>
          </p:cNvPr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>
            <a:extLst>
              <a:ext uri="{FF2B5EF4-FFF2-40B4-BE49-F238E27FC236}">
                <a16:creationId xmlns:a16="http://schemas.microsoft.com/office/drawing/2014/main" id="{3D27DCB2-33CA-28BF-1FDE-A91CC935CCEF}"/>
              </a:ext>
            </a:extLst>
          </p:cNvPr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>
            <a:extLst>
              <a:ext uri="{FF2B5EF4-FFF2-40B4-BE49-F238E27FC236}">
                <a16:creationId xmlns:a16="http://schemas.microsoft.com/office/drawing/2014/main" id="{B5616C4C-15A3-C339-3945-2707BAF5EC00}"/>
              </a:ext>
            </a:extLst>
          </p:cNvPr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>
              <a:extLst>
                <a:ext uri="{FF2B5EF4-FFF2-40B4-BE49-F238E27FC236}">
                  <a16:creationId xmlns:a16="http://schemas.microsoft.com/office/drawing/2014/main" id="{4EB1C3F3-1F36-490A-8CA7-CC433AF1BEBC}"/>
                </a:ext>
              </a:extLst>
            </p:cNvPr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>
              <a:extLst>
                <a:ext uri="{FF2B5EF4-FFF2-40B4-BE49-F238E27FC236}">
                  <a16:creationId xmlns:a16="http://schemas.microsoft.com/office/drawing/2014/main" id="{39CB6034-A553-23E2-82D3-1F8F6D2B1DA7}"/>
                </a:ext>
              </a:extLst>
            </p:cNvPr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>
            <a:extLst>
              <a:ext uri="{FF2B5EF4-FFF2-40B4-BE49-F238E27FC236}">
                <a16:creationId xmlns:a16="http://schemas.microsoft.com/office/drawing/2014/main" id="{47C24DAE-DABA-3B7B-248F-F70D4CC7C9EA}"/>
              </a:ext>
            </a:extLst>
          </p:cNvPr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>
            <a:extLst>
              <a:ext uri="{FF2B5EF4-FFF2-40B4-BE49-F238E27FC236}">
                <a16:creationId xmlns:a16="http://schemas.microsoft.com/office/drawing/2014/main" id="{07E49402-530D-3425-A210-4E6B657841C5}"/>
              </a:ext>
            </a:extLst>
          </p:cNvPr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>
              <a:extLst>
                <a:ext uri="{FF2B5EF4-FFF2-40B4-BE49-F238E27FC236}">
                  <a16:creationId xmlns:a16="http://schemas.microsoft.com/office/drawing/2014/main" id="{B12EE575-8894-A4F2-430B-D229AA19E51F}"/>
                </a:ext>
              </a:extLst>
            </p:cNvPr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>
              <a:extLst>
                <a:ext uri="{FF2B5EF4-FFF2-40B4-BE49-F238E27FC236}">
                  <a16:creationId xmlns:a16="http://schemas.microsoft.com/office/drawing/2014/main" id="{A44E8C4F-252B-F607-5E39-E54395C27CAB}"/>
                </a:ext>
              </a:extLst>
            </p:cNvPr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>
            <a:extLst>
              <a:ext uri="{FF2B5EF4-FFF2-40B4-BE49-F238E27FC236}">
                <a16:creationId xmlns:a16="http://schemas.microsoft.com/office/drawing/2014/main" id="{D85121A3-0F74-6F1D-033B-8DA0E3AB391B}"/>
              </a:ext>
            </a:extLst>
          </p:cNvPr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>
            <a:extLst>
              <a:ext uri="{FF2B5EF4-FFF2-40B4-BE49-F238E27FC236}">
                <a16:creationId xmlns:a16="http://schemas.microsoft.com/office/drawing/2014/main" id="{4DDABECE-3151-D166-57C3-51098591FA3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>
            <a:extLst>
              <a:ext uri="{FF2B5EF4-FFF2-40B4-BE49-F238E27FC236}">
                <a16:creationId xmlns:a16="http://schemas.microsoft.com/office/drawing/2014/main" id="{D828FC75-5F55-B432-12EE-4C1EDFEE39FD}"/>
              </a:ext>
            </a:extLst>
          </p:cNvPr>
          <p:cNvSpPr txBox="1"/>
          <p:nvPr/>
        </p:nvSpPr>
        <p:spPr>
          <a:xfrm>
            <a:off x="11121897" y="305790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>
            <a:extLst>
              <a:ext uri="{FF2B5EF4-FFF2-40B4-BE49-F238E27FC236}">
                <a16:creationId xmlns:a16="http://schemas.microsoft.com/office/drawing/2014/main" id="{7CFB7D33-764A-56D4-5E1D-34418C3061D3}"/>
              </a:ext>
            </a:extLst>
          </p:cNvPr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>
              <a:extLst>
                <a:ext uri="{FF2B5EF4-FFF2-40B4-BE49-F238E27FC236}">
                  <a16:creationId xmlns:a16="http://schemas.microsoft.com/office/drawing/2014/main" id="{25749A4E-9B69-A9F9-1A8C-B6CDB64729CA}"/>
                </a:ext>
              </a:extLst>
            </p:cNvPr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>
              <a:extLst>
                <a:ext uri="{FF2B5EF4-FFF2-40B4-BE49-F238E27FC236}">
                  <a16:creationId xmlns:a16="http://schemas.microsoft.com/office/drawing/2014/main" id="{BF10E22D-88F8-7EF0-3BDF-CCF961683ACA}"/>
                </a:ext>
              </a:extLst>
            </p:cNvPr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>
            <a:extLst>
              <a:ext uri="{FF2B5EF4-FFF2-40B4-BE49-F238E27FC236}">
                <a16:creationId xmlns:a16="http://schemas.microsoft.com/office/drawing/2014/main" id="{3D804CF4-F78A-93A6-03D2-CDBDE05B7143}"/>
              </a:ext>
            </a:extLst>
          </p:cNvPr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>
            <a:extLst>
              <a:ext uri="{FF2B5EF4-FFF2-40B4-BE49-F238E27FC236}">
                <a16:creationId xmlns:a16="http://schemas.microsoft.com/office/drawing/2014/main" id="{BFF2FA93-2045-5E5E-BB12-8BE4F3EB72B6}"/>
              </a:ext>
            </a:extLst>
          </p:cNvPr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>
              <a:extLst>
                <a:ext uri="{FF2B5EF4-FFF2-40B4-BE49-F238E27FC236}">
                  <a16:creationId xmlns:a16="http://schemas.microsoft.com/office/drawing/2014/main" id="{E093FFB5-7249-A8EF-AD41-4E4A78E9C58A}"/>
                </a:ext>
              </a:extLst>
            </p:cNvPr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>
              <a:extLst>
                <a:ext uri="{FF2B5EF4-FFF2-40B4-BE49-F238E27FC236}">
                  <a16:creationId xmlns:a16="http://schemas.microsoft.com/office/drawing/2014/main" id="{52D8CA30-91D9-B5B8-AE01-9333938AEB4C}"/>
                </a:ext>
              </a:extLst>
            </p:cNvPr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>
            <a:extLst>
              <a:ext uri="{FF2B5EF4-FFF2-40B4-BE49-F238E27FC236}">
                <a16:creationId xmlns:a16="http://schemas.microsoft.com/office/drawing/2014/main" id="{DBB0B12C-CF9B-22A4-89DB-9936964CC9D5}"/>
              </a:ext>
            </a:extLst>
          </p:cNvPr>
          <p:cNvSpPr txBox="1"/>
          <p:nvPr/>
        </p:nvSpPr>
        <p:spPr>
          <a:xfrm>
            <a:off x="10849736" y="229793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6" name="object 56">
            <a:extLst>
              <a:ext uri="{FF2B5EF4-FFF2-40B4-BE49-F238E27FC236}">
                <a16:creationId xmlns:a16="http://schemas.microsoft.com/office/drawing/2014/main" id="{90F6D033-CCE2-BC6C-09C0-DB9812F4F95F}"/>
              </a:ext>
            </a:extLst>
          </p:cNvPr>
          <p:cNvSpPr/>
          <p:nvPr/>
        </p:nvSpPr>
        <p:spPr>
          <a:xfrm>
            <a:off x="609776" y="5370991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7" name="object 57">
            <a:extLst>
              <a:ext uri="{FF2B5EF4-FFF2-40B4-BE49-F238E27FC236}">
                <a16:creationId xmlns:a16="http://schemas.microsoft.com/office/drawing/2014/main" id="{1336B6D6-C5AE-69CB-7AA8-F2448DF3256F}"/>
              </a:ext>
            </a:extLst>
          </p:cNvPr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>
              <a:extLst>
                <a:ext uri="{FF2B5EF4-FFF2-40B4-BE49-F238E27FC236}">
                  <a16:creationId xmlns:a16="http://schemas.microsoft.com/office/drawing/2014/main" id="{DB587048-51E8-3182-6CFA-A8616923A744}"/>
                </a:ext>
              </a:extLst>
            </p:cNvPr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>
              <a:extLst>
                <a:ext uri="{FF2B5EF4-FFF2-40B4-BE49-F238E27FC236}">
                  <a16:creationId xmlns:a16="http://schemas.microsoft.com/office/drawing/2014/main" id="{DC3DA95E-15B0-0DAE-2AE9-678A16D8FD1C}"/>
                </a:ext>
              </a:extLst>
            </p:cNvPr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>
            <a:extLst>
              <a:ext uri="{FF2B5EF4-FFF2-40B4-BE49-F238E27FC236}">
                <a16:creationId xmlns:a16="http://schemas.microsoft.com/office/drawing/2014/main" id="{6344B06F-4699-311E-6453-274ACC214886}"/>
              </a:ext>
            </a:extLst>
          </p:cNvPr>
          <p:cNvSpPr txBox="1"/>
          <p:nvPr/>
        </p:nvSpPr>
        <p:spPr>
          <a:xfrm>
            <a:off x="10790808" y="3933063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>
            <a:extLst>
              <a:ext uri="{FF2B5EF4-FFF2-40B4-BE49-F238E27FC236}">
                <a16:creationId xmlns:a16="http://schemas.microsoft.com/office/drawing/2014/main" id="{E20CC0A3-3029-A50C-8685-984C6612DD84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>
            <a:extLst>
              <a:ext uri="{FF2B5EF4-FFF2-40B4-BE49-F238E27FC236}">
                <a16:creationId xmlns:a16="http://schemas.microsoft.com/office/drawing/2014/main" id="{145A3C35-242F-C57C-3783-45D73D3F5B93}"/>
              </a:ext>
            </a:extLst>
          </p:cNvPr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>
              <a:extLst>
                <a:ext uri="{FF2B5EF4-FFF2-40B4-BE49-F238E27FC236}">
                  <a16:creationId xmlns:a16="http://schemas.microsoft.com/office/drawing/2014/main" id="{78A02EC9-0783-D30A-F374-117FDA5EADD3}"/>
                </a:ext>
              </a:extLst>
            </p:cNvPr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>
              <a:extLst>
                <a:ext uri="{FF2B5EF4-FFF2-40B4-BE49-F238E27FC236}">
                  <a16:creationId xmlns:a16="http://schemas.microsoft.com/office/drawing/2014/main" id="{C5EF0966-F3B5-73DC-723B-93476DB63E62}"/>
                </a:ext>
              </a:extLst>
            </p:cNvPr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>
            <a:extLst>
              <a:ext uri="{FF2B5EF4-FFF2-40B4-BE49-F238E27FC236}">
                <a16:creationId xmlns:a16="http://schemas.microsoft.com/office/drawing/2014/main" id="{98F025C8-267C-9038-B2AD-521E07334171}"/>
              </a:ext>
            </a:extLst>
          </p:cNvPr>
          <p:cNvSpPr txBox="1"/>
          <p:nvPr/>
        </p:nvSpPr>
        <p:spPr>
          <a:xfrm>
            <a:off x="10741279" y="278053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89" name="กลุ่ม 88">
            <a:extLst>
              <a:ext uri="{FF2B5EF4-FFF2-40B4-BE49-F238E27FC236}">
                <a16:creationId xmlns:a16="http://schemas.microsoft.com/office/drawing/2014/main" id="{FE9934FD-B832-82B3-6121-C31568D5AC52}"/>
              </a:ext>
            </a:extLst>
          </p:cNvPr>
          <p:cNvGrpSpPr/>
          <p:nvPr/>
        </p:nvGrpSpPr>
        <p:grpSpPr>
          <a:xfrm>
            <a:off x="-38100" y="2384679"/>
            <a:ext cx="717802" cy="1138040"/>
            <a:chOff x="-38100" y="2476119"/>
            <a:chExt cx="717802" cy="1138040"/>
          </a:xfrm>
        </p:grpSpPr>
        <p:pic>
          <p:nvPicPr>
            <p:cNvPr id="68" name="object 68">
              <a:extLst>
                <a:ext uri="{FF2B5EF4-FFF2-40B4-BE49-F238E27FC236}">
                  <a16:creationId xmlns:a16="http://schemas.microsoft.com/office/drawing/2014/main" id="{4F65CCE2-B6DA-3D99-759E-52B8A1BB1C26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839" y="2476119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>
              <a:extLst>
                <a:ext uri="{FF2B5EF4-FFF2-40B4-BE49-F238E27FC236}">
                  <a16:creationId xmlns:a16="http://schemas.microsoft.com/office/drawing/2014/main" id="{6ABE074E-D08F-A54A-3FE5-67B53D41CC5B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6164" y="3045934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>
              <a:extLst>
                <a:ext uri="{FF2B5EF4-FFF2-40B4-BE49-F238E27FC236}">
                  <a16:creationId xmlns:a16="http://schemas.microsoft.com/office/drawing/2014/main" id="{407D0550-0575-1771-8E08-D8FB2B79C616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38100" y="3416039"/>
              <a:ext cx="431291" cy="198120"/>
            </a:xfrm>
            <a:prstGeom prst="rect">
              <a:avLst/>
            </a:prstGeom>
          </p:spPr>
        </p:pic>
      </p:grpSp>
      <p:sp>
        <p:nvSpPr>
          <p:cNvPr id="76" name="object 76">
            <a:extLst>
              <a:ext uri="{FF2B5EF4-FFF2-40B4-BE49-F238E27FC236}">
                <a16:creationId xmlns:a16="http://schemas.microsoft.com/office/drawing/2014/main" id="{3AB3E152-1AA4-F0D8-85F5-D1C1E059E3F6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10477627" y="6372582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>
            <a:extLst>
              <a:ext uri="{FF2B5EF4-FFF2-40B4-BE49-F238E27FC236}">
                <a16:creationId xmlns:a16="http://schemas.microsoft.com/office/drawing/2014/main" id="{22DFD4C8-6C03-C5B0-7D75-ABC8C6437037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xfrm>
            <a:off x="11907670" y="6381433"/>
            <a:ext cx="284330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38100" marR="0" lvl="0" indent="0" algn="l" defTabSz="914400" rtl="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83" name="Group 5">
            <a:extLst>
              <a:ext uri="{FF2B5EF4-FFF2-40B4-BE49-F238E27FC236}">
                <a16:creationId xmlns:a16="http://schemas.microsoft.com/office/drawing/2014/main" id="{664EC47D-B4AD-E017-72DA-9DE92967607E}"/>
              </a:ext>
            </a:extLst>
          </p:cNvPr>
          <p:cNvGrpSpPr/>
          <p:nvPr/>
        </p:nvGrpSpPr>
        <p:grpSpPr>
          <a:xfrm>
            <a:off x="263915" y="3569166"/>
            <a:ext cx="453906" cy="165409"/>
            <a:chOff x="2036360" y="2917659"/>
            <a:chExt cx="601134" cy="196529"/>
          </a:xfrm>
        </p:grpSpPr>
        <p:sp>
          <p:nvSpPr>
            <p:cNvPr id="84" name="Rectangle: Rounded Corners 7">
              <a:extLst>
                <a:ext uri="{FF2B5EF4-FFF2-40B4-BE49-F238E27FC236}">
                  <a16:creationId xmlns:a16="http://schemas.microsoft.com/office/drawing/2014/main" id="{4BE7F7AD-A9BA-7D87-2D21-0D6ED5F400A0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85" name="TextBox 8">
              <a:extLst>
                <a:ext uri="{FF2B5EF4-FFF2-40B4-BE49-F238E27FC236}">
                  <a16:creationId xmlns:a16="http://schemas.microsoft.com/office/drawing/2014/main" id="{3F49A848-C648-3571-3C80-2F1410013FE3}"/>
                </a:ext>
              </a:extLst>
            </p:cNvPr>
            <p:cNvSpPr txBox="1"/>
            <p:nvPr/>
          </p:nvSpPr>
          <p:spPr>
            <a:xfrm>
              <a:off x="2036360" y="2917659"/>
              <a:ext cx="601134" cy="1965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9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  <a:endParaRPr kumimoji="0" lang="en-US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pic>
        <p:nvPicPr>
          <p:cNvPr id="79" name="object 69">
            <a:extLst>
              <a:ext uri="{FF2B5EF4-FFF2-40B4-BE49-F238E27FC236}">
                <a16:creationId xmlns:a16="http://schemas.microsoft.com/office/drawing/2014/main" id="{29DA0534-2C76-D087-2538-4594629C7583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79252" y="3316735"/>
            <a:ext cx="323088" cy="224027"/>
          </a:xfrm>
          <a:prstGeom prst="rect">
            <a:avLst/>
          </a:prstGeom>
        </p:spPr>
      </p:pic>
      <p:pic>
        <p:nvPicPr>
          <p:cNvPr id="81" name="object 68">
            <a:extLst>
              <a:ext uri="{FF2B5EF4-FFF2-40B4-BE49-F238E27FC236}">
                <a16:creationId xmlns:a16="http://schemas.microsoft.com/office/drawing/2014/main" id="{5EC80350-14B4-8B14-1856-7B790DACD65E}"/>
              </a:ext>
            </a:extLst>
          </p:cNvPr>
          <p:cNvPicPr/>
          <p:nvPr/>
        </p:nvPicPr>
        <p:blipFill>
          <a:blip r:embed="rId6" cstate="print"/>
          <a:srcRect l="1049" t="27401" b="28575"/>
          <a:stretch>
            <a:fillRect/>
          </a:stretch>
        </p:blipFill>
        <p:spPr>
          <a:xfrm>
            <a:off x="243059" y="3096675"/>
            <a:ext cx="431291" cy="248914"/>
          </a:xfrm>
          <a:prstGeom prst="rect">
            <a:avLst/>
          </a:prstGeom>
        </p:spPr>
      </p:pic>
      <p:sp>
        <p:nvSpPr>
          <p:cNvPr id="93" name="object 23">
            <a:extLst>
              <a:ext uri="{FF2B5EF4-FFF2-40B4-BE49-F238E27FC236}">
                <a16:creationId xmlns:a16="http://schemas.microsoft.com/office/drawing/2014/main" id="{5B9ADD5C-A0F9-9736-F7E0-937EB9C7EAAA}"/>
              </a:ext>
            </a:extLst>
          </p:cNvPr>
          <p:cNvSpPr/>
          <p:nvPr/>
        </p:nvSpPr>
        <p:spPr>
          <a:xfrm>
            <a:off x="676687" y="4796076"/>
            <a:ext cx="9432290" cy="19787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72" name="กลุ่ม 71">
            <a:extLst>
              <a:ext uri="{FF2B5EF4-FFF2-40B4-BE49-F238E27FC236}">
                <a16:creationId xmlns:a16="http://schemas.microsoft.com/office/drawing/2014/main" id="{90DAD468-8263-A1CE-10B0-E2AF749EEA05}"/>
              </a:ext>
            </a:extLst>
          </p:cNvPr>
          <p:cNvGrpSpPr/>
          <p:nvPr/>
        </p:nvGrpSpPr>
        <p:grpSpPr>
          <a:xfrm>
            <a:off x="318262" y="4357303"/>
            <a:ext cx="359187" cy="382342"/>
            <a:chOff x="318262" y="4415415"/>
            <a:chExt cx="359187" cy="382342"/>
          </a:xfrm>
        </p:grpSpPr>
        <p:pic>
          <p:nvPicPr>
            <p:cNvPr id="74" name="object 74">
              <a:extLst>
                <a:ext uri="{FF2B5EF4-FFF2-40B4-BE49-F238E27FC236}">
                  <a16:creationId xmlns:a16="http://schemas.microsoft.com/office/drawing/2014/main" id="{DC69EEA5-7F94-19A1-AF33-BFF6ADDC1741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1407" y="4415415"/>
              <a:ext cx="335280" cy="196595"/>
            </a:xfrm>
            <a:prstGeom prst="rect">
              <a:avLst/>
            </a:prstGeom>
          </p:spPr>
        </p:pic>
        <p:pic>
          <p:nvPicPr>
            <p:cNvPr id="75" name="object 75">
              <a:extLst>
                <a:ext uri="{FF2B5EF4-FFF2-40B4-BE49-F238E27FC236}">
                  <a16:creationId xmlns:a16="http://schemas.microsoft.com/office/drawing/2014/main" id="{22AFC631-2C54-80B7-3B11-19C8684C432C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18262" y="4499995"/>
              <a:ext cx="67818" cy="66293"/>
            </a:xfrm>
            <a:prstGeom prst="rect">
              <a:avLst/>
            </a:prstGeom>
          </p:spPr>
        </p:pic>
        <p:pic>
          <p:nvPicPr>
            <p:cNvPr id="67" name="object 74">
              <a:extLst>
                <a:ext uri="{FF2B5EF4-FFF2-40B4-BE49-F238E27FC236}">
                  <a16:creationId xmlns:a16="http://schemas.microsoft.com/office/drawing/2014/main" id="{8327CF39-058E-3CC0-B183-2C4F6FB41016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2169" y="4601162"/>
              <a:ext cx="335280" cy="196595"/>
            </a:xfrm>
            <a:prstGeom prst="rect">
              <a:avLst/>
            </a:prstGeom>
          </p:spPr>
        </p:pic>
        <p:pic>
          <p:nvPicPr>
            <p:cNvPr id="71" name="object 75">
              <a:extLst>
                <a:ext uri="{FF2B5EF4-FFF2-40B4-BE49-F238E27FC236}">
                  <a16:creationId xmlns:a16="http://schemas.microsoft.com/office/drawing/2014/main" id="{8815C552-320C-455B-BC06-34CA9D656A2E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19024" y="4685742"/>
              <a:ext cx="67818" cy="66293"/>
            </a:xfrm>
            <a:prstGeom prst="rect">
              <a:avLst/>
            </a:prstGeom>
          </p:spPr>
        </p:pic>
      </p:grpSp>
      <p:grpSp>
        <p:nvGrpSpPr>
          <p:cNvPr id="78" name="object 24">
            <a:extLst>
              <a:ext uri="{FF2B5EF4-FFF2-40B4-BE49-F238E27FC236}">
                <a16:creationId xmlns:a16="http://schemas.microsoft.com/office/drawing/2014/main" id="{B98BB8F0-600E-4832-BF63-47F7756ADDA3}"/>
              </a:ext>
            </a:extLst>
          </p:cNvPr>
          <p:cNvGrpSpPr/>
          <p:nvPr/>
        </p:nvGrpSpPr>
        <p:grpSpPr>
          <a:xfrm>
            <a:off x="374940" y="4202913"/>
            <a:ext cx="234836" cy="108668"/>
            <a:chOff x="10751819" y="4053834"/>
            <a:chExt cx="326398" cy="134626"/>
          </a:xfrm>
        </p:grpSpPr>
        <p:sp>
          <p:nvSpPr>
            <p:cNvPr id="80" name="object 25">
              <a:extLst>
                <a:ext uri="{FF2B5EF4-FFF2-40B4-BE49-F238E27FC236}">
                  <a16:creationId xmlns:a16="http://schemas.microsoft.com/office/drawing/2014/main" id="{0A648B29-B894-E495-3E0D-FB3AC8B07B00}"/>
                </a:ext>
              </a:extLst>
            </p:cNvPr>
            <p:cNvSpPr/>
            <p:nvPr/>
          </p:nvSpPr>
          <p:spPr>
            <a:xfrm>
              <a:off x="10751826" y="4053834"/>
              <a:ext cx="326391" cy="134619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JKPI 4</a:t>
              </a:r>
              <a:endParaRPr kumimoji="0" sz="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82" name="object 26">
              <a:extLst>
                <a:ext uri="{FF2B5EF4-FFF2-40B4-BE49-F238E27FC236}">
                  <a16:creationId xmlns:a16="http://schemas.microsoft.com/office/drawing/2014/main" id="{114E7CA0-6C27-D782-80E0-427C122B9DF5}"/>
                </a:ext>
              </a:extLst>
            </p:cNvPr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6" name="Group 5">
            <a:extLst>
              <a:ext uri="{FF2B5EF4-FFF2-40B4-BE49-F238E27FC236}">
                <a16:creationId xmlns:a16="http://schemas.microsoft.com/office/drawing/2014/main" id="{6408977A-E584-1629-B88C-2977DA0C0EF5}"/>
              </a:ext>
            </a:extLst>
          </p:cNvPr>
          <p:cNvGrpSpPr/>
          <p:nvPr/>
        </p:nvGrpSpPr>
        <p:grpSpPr>
          <a:xfrm>
            <a:off x="263915" y="3790019"/>
            <a:ext cx="453906" cy="165409"/>
            <a:chOff x="2036360" y="2917659"/>
            <a:chExt cx="601134" cy="196529"/>
          </a:xfrm>
        </p:grpSpPr>
        <p:sp>
          <p:nvSpPr>
            <p:cNvPr id="73" name="Rectangle: Rounded Corners 7">
              <a:extLst>
                <a:ext uri="{FF2B5EF4-FFF2-40B4-BE49-F238E27FC236}">
                  <a16:creationId xmlns:a16="http://schemas.microsoft.com/office/drawing/2014/main" id="{BF127AC4-09D6-E68E-F87E-93960349BC35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86" name="TextBox 8">
              <a:extLst>
                <a:ext uri="{FF2B5EF4-FFF2-40B4-BE49-F238E27FC236}">
                  <a16:creationId xmlns:a16="http://schemas.microsoft.com/office/drawing/2014/main" id="{68D5DF55-148E-2BF4-3A80-3CF6FFBC07C8}"/>
                </a:ext>
              </a:extLst>
            </p:cNvPr>
            <p:cNvSpPr txBox="1"/>
            <p:nvPr/>
          </p:nvSpPr>
          <p:spPr>
            <a:xfrm>
              <a:off x="2036360" y="2917659"/>
              <a:ext cx="601134" cy="1965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9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  <a:endParaRPr kumimoji="0" lang="en-US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8391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24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2832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0" y="6268104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0372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016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0ACB54-B2C9-228E-73D5-22C2571175E4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9570" y="6548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857747"/>
              </p:ext>
            </p:extLst>
          </p:nvPr>
        </p:nvGraphicFramePr>
        <p:xfrm>
          <a:off x="125899" y="45427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624862"/>
              </p:ext>
            </p:extLst>
          </p:nvPr>
        </p:nvGraphicFramePr>
        <p:xfrm>
          <a:off x="99061" y="23091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grpSp>
        <p:nvGrpSpPr>
          <p:cNvPr id="17" name="Group 12">
            <a:extLst>
              <a:ext uri="{FF2B5EF4-FFF2-40B4-BE49-F238E27FC236}">
                <a16:creationId xmlns:a16="http://schemas.microsoft.com/office/drawing/2014/main" id="{9989A2B2-2C2A-7AF2-E4D4-73FCF4D7B58B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98F84B84-958F-F865-9037-57A540E39715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40988587-9139-2155-D047-9E7AE1CDF6CF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31464" y="402191"/>
            <a:ext cx="911619" cy="338555"/>
            <a:chOff x="2960452" y="117020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084526"/>
              </p:ext>
            </p:extLst>
          </p:nvPr>
        </p:nvGraphicFramePr>
        <p:xfrm>
          <a:off x="7583557" y="4512365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343782"/>
              </p:ext>
            </p:extLst>
          </p:nvPr>
        </p:nvGraphicFramePr>
        <p:xfrm>
          <a:off x="3756994" y="4532369"/>
          <a:ext cx="3588024" cy="1696198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33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6929437" y="411427"/>
            <a:ext cx="804863" cy="472104"/>
            <a:chOff x="12240605" y="1307654"/>
            <a:chExt cx="1107285" cy="653401"/>
          </a:xfrm>
        </p:grpSpPr>
        <p:pic>
          <p:nvPicPr>
            <p:cNvPr id="3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6"/>
              <a:ext cx="1107285" cy="54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200" b="1" noProof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/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4300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BD4BC9-6E7C-4352-9236-5E4E78D6A8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30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pic>
        <p:nvPicPr>
          <p:cNvPr id="1229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0EE5910-541F-E6AB-2483-174751593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92103" y="19650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3003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19455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42439" y="14147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8124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/>
        </p:nvGraphicFramePr>
        <p:xfrm>
          <a:off x="8804416" y="2432254"/>
          <a:ext cx="3271628" cy="1414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3571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7624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261" y="2173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429959" y="1954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9020175" y="4264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22997" y="7132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358441"/>
              </p:ext>
            </p:extLst>
          </p:nvPr>
        </p:nvGraphicFramePr>
        <p:xfrm>
          <a:off x="131347" y="22360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0" y="6229313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id="{EFF0BEB4-9221-7864-A330-6D58C488DAD4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53791B77-B801-A945-03B2-854F8983CBB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id="{23246D1E-2195-AF82-B251-68BC341F04AD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7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904350" y="433206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229877"/>
              </p:ext>
            </p:extLst>
          </p:nvPr>
        </p:nvGraphicFramePr>
        <p:xfrm>
          <a:off x="130513" y="4229296"/>
          <a:ext cx="3568479" cy="1888511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432782"/>
              </p:ext>
            </p:extLst>
          </p:nvPr>
        </p:nvGraphicFramePr>
        <p:xfrm>
          <a:off x="7583808" y="4254200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560216"/>
              </p:ext>
            </p:extLst>
          </p:nvPr>
        </p:nvGraphicFramePr>
        <p:xfrm>
          <a:off x="3851353" y="4238850"/>
          <a:ext cx="3588024" cy="189023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32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6530958" y="416507"/>
            <a:ext cx="804863" cy="472104"/>
            <a:chOff x="12240605" y="1307654"/>
            <a:chExt cx="1107285" cy="653401"/>
          </a:xfrm>
        </p:grpSpPr>
        <p:pic>
          <p:nvPicPr>
            <p:cNvPr id="3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6"/>
              <a:ext cx="1107285" cy="54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200" b="1" noProof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577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636FCA-67A5-47D0-B843-D945E1DD325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11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1B7229D0-FB17-42DE-6C07-110B6A017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18797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3553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64506" y="4190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4392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19218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70997"/>
              </p:ext>
            </p:extLst>
          </p:nvPr>
        </p:nvGraphicFramePr>
        <p:xfrm>
          <a:off x="8817664" y="2578121"/>
          <a:ext cx="3318044" cy="1297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3780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7911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102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62365" y="23672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05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20175" y="4066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7854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970114"/>
              </p:ext>
            </p:extLst>
          </p:nvPr>
        </p:nvGraphicFramePr>
        <p:xfrm>
          <a:off x="87056" y="21856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2" name="Group 12">
            <a:extLst>
              <a:ext uri="{FF2B5EF4-FFF2-40B4-BE49-F238E27FC236}">
                <a16:creationId xmlns:a16="http://schemas.microsoft.com/office/drawing/2014/main" id="{03BE5B44-F660-F3AF-B575-E205BCC3D701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5" name="Rectangle 19">
              <a:extLst>
                <a:ext uri="{FF2B5EF4-FFF2-40B4-BE49-F238E27FC236}">
                  <a16:creationId xmlns:a16="http://schemas.microsoft.com/office/drawing/2014/main" id="{E164979D-E3CD-DF24-A465-04F17F73C77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TextBox 23">
              <a:extLst>
                <a:ext uri="{FF2B5EF4-FFF2-40B4-BE49-F238E27FC236}">
                  <a16:creationId xmlns:a16="http://schemas.microsoft.com/office/drawing/2014/main" id="{DB0B4726-F76A-1E7C-1C2C-D4F02C2CB626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27698" y="414100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781726"/>
              </p:ext>
            </p:extLst>
          </p:nvPr>
        </p:nvGraphicFramePr>
        <p:xfrm>
          <a:off x="104299" y="4521607"/>
          <a:ext cx="3460702" cy="153648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AC546732-E43E-BB9B-5BE4-9EF0164DE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814155"/>
              </p:ext>
            </p:extLst>
          </p:nvPr>
        </p:nvGraphicFramePr>
        <p:xfrm>
          <a:off x="7659819" y="4335327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981F429-3545-97E5-C0CB-26C367016D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338841"/>
              </p:ext>
            </p:extLst>
          </p:nvPr>
        </p:nvGraphicFramePr>
        <p:xfrm>
          <a:off x="3715473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4B4D2161-671E-17AD-A199-E23E310D2E6B}"/>
              </a:ext>
            </a:extLst>
          </p:cNvPr>
          <p:cNvSpPr/>
          <p:nvPr/>
        </p:nvSpPr>
        <p:spPr>
          <a:xfrm>
            <a:off x="103387" y="6215109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33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8120077" y="739653"/>
            <a:ext cx="804863" cy="472104"/>
            <a:chOff x="12240605" y="1307654"/>
            <a:chExt cx="1107285" cy="653401"/>
          </a:xfrm>
        </p:grpSpPr>
        <p:pic>
          <p:nvPicPr>
            <p:cNvPr id="3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6"/>
              <a:ext cx="1107285" cy="54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3200" y="6356350"/>
            <a:ext cx="444500" cy="31115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5B6B39-77C0-42DF-AFFC-F0FAD546D64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30B8F8E-D8D7-A749-B6E0-9F050394B6DE}"/>
              </a:ext>
            </a:extLst>
          </p:cNvPr>
          <p:cNvSpPr/>
          <p:nvPr/>
        </p:nvSpPr>
        <p:spPr>
          <a:xfrm>
            <a:off x="25734" y="793812"/>
            <a:ext cx="7964825" cy="2725361"/>
          </a:xfrm>
          <a:prstGeom prst="rect">
            <a:avLst/>
          </a:prstGeom>
          <a:noFill/>
          <a:ln w="317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คำอธิบาย</a:t>
            </a: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การประเมินศักยภาพของสถาบันเกษตรกรที่ขึ้นทะเบียนกับกระทรวงเกษตรฯ ประกอบด้วย สหกรณ์/กลุ่มเกษตรกรและวิสาหกิจชุมชน เพื่อให้ทราบระดับความเข้มแข็งและผลลัพธ์ของการดำเนินงานของสถาบันเกษตรกร </a:t>
            </a:r>
            <a:r>
              <a:rPr kumimoji="0" 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โดยการประเมินศักยภาพของสหกรณ์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พิจารณาจากการประเมินความเข้มแข็งสหกรณ์ ใน 4 มิติ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ดังนี้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1) ความสามารถในการให้บริการสมาชิก 2) ประสิทธิภาพในการดำเนินธุรกิจ 3) ประสิทธิภาพในการจัดการองค์กร 4) ประสิทธิภาพของการบริหารงาน และนำมาจัดชั้นความเข้มแข็งของสหกรณ์ตามเงื่อนไขสำคัญ ที่สอดคล้องกับสถานการณ์เศรษฐกิจและสังคมของปีนั้น  ๆ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การจัดชั้นความเข้มแข็ง 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พิจารณาจากสหกรณ์ภาคการเกษตร ที่มีวันสิ้นปีบัญชีในช่วงเดือนเมษายนของปีก่อน – เดือนมีนาคมของปีปัจจุบัน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ที่มีสถานะดำเนินกิจการมากกว่า 2 ปีขึ้นไป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ดำเนินกิจการผ่านการประเมินและจัดระดับชั้นความเข้มแข็งระดับ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 และ ระดับ2 เทียบกับสหกรณ์ในภาคการเกษตรที่มีสถานะดำเนินกิจการทั้งหมด (ข้อมูล ณ 1 มกราคม ของปี2568,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สูตรการคำนวณ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=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การประเมินรอบ 6 เดือน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สหกรณ์ที่มีผลความก้าวหน้าตามเกณฑ์ประเมินความเข้มแข็งที่ดำเนินการได้ในช่วง 6 เดือน หมายถึง สหกรณ์ภาคการเกษตรที่มีวันสิ้นปีบัญชีในช่วง 6 เดือน (เมษายน – กันยายน 2568) จำนวน 968 แห่ง มีผลความก้าวหน้าในการดำเนินกิจการกับสมาชิก ตามประเภทธุรกิจได้ตามเงื่อนไขของกฎหมาย โดยปิดบัญชีและสามารถประชุมใหญ่ได้ภายในระยะเวลาที่กำหนดคือ 150 วัน นับแต่วันสิ้นปีทางบัญชี (กุมภาพันธ์ 2569) ซึ่งแสดงถึงสหกรณ์ที่ดำเนินการได้ตามเกณฑ์ประเมินความเข้มแข็ง ในช่วง 6 เดือน (เป็นการประเมินมิติที่ 1 – 3 ยกเว้นมิติที่ 4) วัตถุประสงค์ เพื่อติดตามผลความก้าวหน้าของการดำเนินงานตามเกณฑ์การประเมินความเข้มแข็งของสหกรณ์ ตามแผนยกระดับความเข้มแข็งของสำนักงานส่งเสริมสหกรณ์ กรุงเทพมหานคร พื้นที่ 1 และพื้นที่ 2 สำนักงานสหกรณ์จังหวัด ให้เป็นไปตามแผนและเป้าหมายที่ตั้งไว้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704" y="380867"/>
            <a:ext cx="8689832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8038" marR="0" lvl="0" indent="-8080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สัดส่วนของจำนวนสหกรณ์ในภาคการเกษตรที่มีความเข้มแข็งระดับ 1 และ 2 ต่อจำนวนสหกรณ์ที่ขึ้นทะเบียน</a:t>
            </a:r>
            <a:b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ในภาคการเกษตรทั้งหมด</a:t>
            </a: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5DC1B2A9-5E4E-E7AB-E909-11E0466F67B8}"/>
              </a:ext>
            </a:extLst>
          </p:cNvPr>
          <p:cNvSpPr/>
          <p:nvPr/>
        </p:nvSpPr>
        <p:spPr>
          <a:xfrm>
            <a:off x="1041100" y="3331599"/>
            <a:ext cx="3961021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</a:t>
            </a: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49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r>
              <a:rPr kumimoji="0" lang="th-TH" sz="15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50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90C2FE-275F-028D-3067-9A9D60459629}"/>
              </a:ext>
            </a:extLst>
          </p:cNvPr>
          <p:cNvSpPr/>
          <p:nvPr/>
        </p:nvSpPr>
        <p:spPr>
          <a:xfrm>
            <a:off x="7921984" y="1581844"/>
            <a:ext cx="4257894" cy="3405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A80D9D8-6458-0132-4342-42E4C90551BA}"/>
              </a:ext>
            </a:extLst>
          </p:cNvPr>
          <p:cNvSpPr/>
          <p:nvPr/>
        </p:nvSpPr>
        <p:spPr>
          <a:xfrm>
            <a:off x="8727691" y="1707045"/>
            <a:ext cx="345905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2A1AFC-35DD-408B-5939-E5CCBEA8ABC9}"/>
              </a:ext>
            </a:extLst>
          </p:cNvPr>
          <p:cNvSpPr/>
          <p:nvPr/>
        </p:nvSpPr>
        <p:spPr>
          <a:xfrm>
            <a:off x="8742810" y="2113183"/>
            <a:ext cx="2164375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4448C35F-FE9B-E067-B79D-846500A99D6E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9214961" y="946601"/>
            <a:ext cx="289050" cy="611957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84CD9BB6-EEFE-0F32-F5C4-49A3046583A3}"/>
              </a:ext>
            </a:extLst>
          </p:cNvPr>
          <p:cNvGraphicFramePr>
            <a:graphicFrameLocks noGrp="1"/>
          </p:cNvGraphicFramePr>
          <p:nvPr/>
        </p:nvGraphicFramePr>
        <p:xfrm>
          <a:off x="8006911" y="3268170"/>
          <a:ext cx="4126206" cy="1781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1053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885051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885051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885051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295201">
                <a:tc gridSpan="4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29520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1172116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สหกรณ์มีความเข้มแข็งใน</a:t>
                      </a:r>
                      <a:r>
                        <a:rPr lang="th-TH" sz="1400" kern="1200" spc="-20" baseline="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1 และ 2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อย่างน้อย </a:t>
                      </a:r>
                      <a:br>
                        <a:rPr lang="en-US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9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วิสาหกิจชุมชนและกลุ่มเกษตรกร 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มีความเข้มแข็ง 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60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45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ร้อยละ 45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448E07EF-3BA4-7F01-4844-5F47A4BFD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42323" y="1635466"/>
            <a:ext cx="392838" cy="405281"/>
          </a:xfrm>
          <a:prstGeom prst="rect">
            <a:avLst/>
          </a:prstGeom>
        </p:spPr>
      </p:pic>
      <p:pic>
        <p:nvPicPr>
          <p:cNvPr id="2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0D136ABC-A8F1-9D9B-C331-51E7E9163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055" y="2036419"/>
            <a:ext cx="429481" cy="42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4D78420-98CB-49C4-1B19-C77334EA0918}"/>
              </a:ext>
            </a:extLst>
          </p:cNvPr>
          <p:cNvSpPr/>
          <p:nvPr/>
        </p:nvSpPr>
        <p:spPr>
          <a:xfrm>
            <a:off x="8206645" y="2499577"/>
            <a:ext cx="3973233" cy="615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สถาบันเกษตรกร (สหกรณ์ วิสาหกิจชุมชน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และกลุ่มเป้าหมาย) ที่ขึ้นทะเบียนกับกระทรวงเกษตรและสหกรณ์มีความเข้มแข็ง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ในระดับมาตรฐานเพิ่มขึ้น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5B2BCF8-E55A-817D-DF12-54DC165B79B3}"/>
              </a:ext>
            </a:extLst>
          </p:cNvPr>
          <p:cNvSpPr/>
          <p:nvPr/>
        </p:nvSpPr>
        <p:spPr>
          <a:xfrm>
            <a:off x="8735494" y="2321767"/>
            <a:ext cx="417474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การพัฒนาระบบนิเวศการเกษตร </a:t>
            </a:r>
            <a:endParaRPr kumimoji="0" lang="en-US" sz="14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7BD1C4-14FB-2D07-31D4-7BA16BDD01EC}"/>
              </a:ext>
            </a:extLst>
          </p:cNvPr>
          <p:cNvSpPr/>
          <p:nvPr/>
        </p:nvSpPr>
        <p:spPr>
          <a:xfrm>
            <a:off x="9504011" y="661369"/>
            <a:ext cx="2787873" cy="9879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ถาบันเกษตรกรที่ขึ้นทะเบียนกับกระทรวงเกษตรและสหกรณ์ที่มีความเข้มแข็งในระดับมาตรฐาน ได้แก่ </a:t>
            </a:r>
            <a:br>
              <a:rPr kumimoji="0" lang="th-TH" sz="1200" b="1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สหกรณ์ที่มีความเข้มแข็งระดับ 1 และ 2 (2) วิสาหกิจชุมชน</a:t>
            </a:r>
            <a:br>
              <a:rPr kumimoji="0" lang="th-TH" sz="1200" b="1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ที่มีศักยภาพในระดับดี และ (3) กลุ่มเกษตรกรที่มีความเข้มแข็งระดับ 1 และ 2 ต่อจำนวนสถาบันเกษตรกรที่ขึ้นทะเบียนกับกระทรวงเกษตรและสหกรณ์ทั้งหมด </a:t>
            </a:r>
            <a:endParaRPr kumimoji="0" lang="th-TH" sz="1200" b="1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3" name="Google Shape;267;p8">
            <a:extLst>
              <a:ext uri="{FF2B5EF4-FFF2-40B4-BE49-F238E27FC236}">
                <a16:creationId xmlns:a16="http://schemas.microsoft.com/office/drawing/2014/main" id="{9CCA95DF-B682-359F-66B5-7D66C6374E83}"/>
              </a:ext>
            </a:extLst>
          </p:cNvPr>
          <p:cNvGraphicFramePr/>
          <p:nvPr/>
        </p:nvGraphicFramePr>
        <p:xfrm>
          <a:off x="107309" y="3502255"/>
          <a:ext cx="7666310" cy="144785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588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6662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4766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76662">
                  <a:extLst>
                    <a:ext uri="{9D8B030D-6E8A-4147-A177-3AD203B41FA5}">
                      <a16:colId xmlns:a16="http://schemas.microsoft.com/office/drawing/2014/main" val="406551775"/>
                    </a:ext>
                  </a:extLst>
                </a:gridCol>
                <a:gridCol w="476662">
                  <a:extLst>
                    <a:ext uri="{9D8B030D-6E8A-4147-A177-3AD203B41FA5}">
                      <a16:colId xmlns:a16="http://schemas.microsoft.com/office/drawing/2014/main" val="2231841528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2305230453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1901731541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3633312719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162794951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3551602074"/>
                    </a:ext>
                  </a:extLst>
                </a:gridCol>
              </a:tblGrid>
              <a:tr h="196476"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th-TH" sz="1200" b="1" u="none" strike="noStrike" cap="none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Baseline</a:t>
                      </a: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31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</a:t>
                      </a:r>
                      <a:endParaRPr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89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ผล (ร้อยละ)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43.08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7.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62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50.49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46</a:t>
                      </a:r>
                      <a:endParaRPr lang="th-TH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47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48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49</a:t>
                      </a:r>
                      <a:endParaRPr lang="th-TH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4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50 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2465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สหกรณ์ทั้งหมด (แห่ง)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3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,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366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3,272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3,193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33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หมายเหตุ : *ค่าเป้าหมายจากยุทธศาสตร์การจัดสรรงบประมาณรายจ่ายประจำปีงบประมาณ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 พ.ศ. 2569 - 2570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150833"/>
                  </a:ext>
                </a:extLst>
              </a:tr>
              <a:tr h="2421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สหกรณ์ชั้น 1 และ ชั้น 2 (แห่ง)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1,450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1,558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1,612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93091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กล่องข้อความ 5">
                <a:extLst>
                  <a:ext uri="{FF2B5EF4-FFF2-40B4-BE49-F238E27FC236}">
                    <a16:creationId xmlns:a16="http://schemas.microsoft.com/office/drawing/2014/main" id="{B5F7DE42-12E1-AE4E-62A0-A85DD52B5F8B}"/>
                  </a:ext>
                </a:extLst>
              </p:cNvPr>
              <p:cNvSpPr txBox="1"/>
              <p:nvPr/>
            </p:nvSpPr>
            <p:spPr>
              <a:xfrm>
                <a:off x="1317698" y="2007492"/>
                <a:ext cx="4414670" cy="3879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13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Cordia New" panose="020B0304020202020204" pitchFamily="34" charset="-34"/>
                          </a:rPr>
                          <m:t>จำนวน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สหกรณ์ชั้น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1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+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ชั้น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2</m:t>
                        </m:r>
                        <m:r>
                          <a:rPr kumimoji="0" lang="en-US" sz="13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TH Sarabun New" panose="020B0500040200020003" pitchFamily="34" charset="-34"/>
                          </a:rPr>
                          <m:t>  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จำนวนสหกรณ์ในภาคการเกษตรที่มีสถานะดำเนินกิจการทั้งหมด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(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ณ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1 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ม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.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ค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.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ของปี 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2568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, 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2569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 PSK"/>
                            <a:ea typeface="+mn-ea"/>
                            <a:cs typeface="TH Sarabun New" panose="020B0500040200020003" pitchFamily="34" charset="-34"/>
                          </a:rPr>
                          <m:t>)</m:t>
                        </m:r>
                      </m:den>
                    </m:f>
                  </m:oMath>
                </a14:m>
                <a:r>
                  <a:rPr kumimoji="0" lang="th-TH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 PSK"/>
                    <a:ea typeface="+mn-ea"/>
                    <a:cs typeface="TH SarabunPSK" panose="020B0500040200020003" pitchFamily="34" charset="-34"/>
                  </a:rPr>
                  <a:t> × 100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endParaRPr>
              </a:p>
            </p:txBody>
          </p:sp>
        </mc:Choice>
        <mc:Fallback xmlns="">
          <p:sp>
            <p:nvSpPr>
              <p:cNvPr id="6" name="กล่องข้อความ 5">
                <a:extLst>
                  <a:ext uri="{FF2B5EF4-FFF2-40B4-BE49-F238E27FC236}">
                    <a16:creationId xmlns:a16="http://schemas.microsoft.com/office/drawing/2014/main" id="{B5F7DE42-12E1-AE4E-62A0-A85DD52B5F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7698" y="2007492"/>
                <a:ext cx="4414670" cy="387927"/>
              </a:xfrm>
              <a:prstGeom prst="rect">
                <a:avLst/>
              </a:prstGeom>
              <a:blipFill>
                <a:blip r:embed="rId6"/>
                <a:stretch>
                  <a:fillRect l="-1657" t="-3125" r="-1934" b="-140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>
            <a:extLst>
              <a:ext uri="{FF2B5EF4-FFF2-40B4-BE49-F238E27FC236}">
                <a16:creationId xmlns:a16="http://schemas.microsoft.com/office/drawing/2014/main" id="{18A7EBB0-91E7-42BE-843F-4B20865A8EEF}"/>
              </a:ext>
            </a:extLst>
          </p:cNvPr>
          <p:cNvSpPr/>
          <p:nvPr/>
        </p:nvSpPr>
        <p:spPr>
          <a:xfrm>
            <a:off x="10430011" y="5171980"/>
            <a:ext cx="1723889" cy="1036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กรมส่งเสริมสหกรณ์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b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EF4770-ECD7-331C-3A06-A9B83828DBE9}"/>
              </a:ext>
            </a:extLst>
          </p:cNvPr>
          <p:cNvSpPr/>
          <p:nvPr/>
        </p:nvSpPr>
        <p:spPr>
          <a:xfrm>
            <a:off x="8097347" y="761935"/>
            <a:ext cx="1117614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030602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pSp>
        <p:nvGrpSpPr>
          <p:cNvPr id="7" name="Group 12">
            <a:extLst>
              <a:ext uri="{FF2B5EF4-FFF2-40B4-BE49-F238E27FC236}">
                <a16:creationId xmlns:a16="http://schemas.microsoft.com/office/drawing/2014/main" id="{F0272F1D-E628-6B78-F248-25CB8EA21A38}"/>
              </a:ext>
            </a:extLst>
          </p:cNvPr>
          <p:cNvGrpSpPr/>
          <p:nvPr/>
        </p:nvGrpSpPr>
        <p:grpSpPr bwMode="ltGray">
          <a:xfrm>
            <a:off x="-13648" y="-56500"/>
            <a:ext cx="11627893" cy="436850"/>
            <a:chOff x="-13648" y="-56501"/>
            <a:chExt cx="11627893" cy="461665"/>
          </a:xfrm>
        </p:grpSpPr>
        <p:sp>
          <p:nvSpPr>
            <p:cNvPr id="9" name="Rectangle 19">
              <a:extLst>
                <a:ext uri="{FF2B5EF4-FFF2-40B4-BE49-F238E27FC236}">
                  <a16:creationId xmlns:a16="http://schemas.microsoft.com/office/drawing/2014/main" id="{C6A6A13C-928A-EE03-32AF-3AD2A141EF0D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TextBox 23">
              <a:extLst>
                <a:ext uri="{FF2B5EF4-FFF2-40B4-BE49-F238E27FC236}">
                  <a16:creationId xmlns:a16="http://schemas.microsoft.com/office/drawing/2014/main" id="{24D549B6-B25E-78C1-A5A6-588A813FE5C4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pic>
        <p:nvPicPr>
          <p:cNvPr id="20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FBB3B7E1-3187-F71B-666E-A75BAAE15C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 34">
            <a:extLst>
              <a:ext uri="{FF2B5EF4-FFF2-40B4-BE49-F238E27FC236}">
                <a16:creationId xmlns:a16="http://schemas.microsoft.com/office/drawing/2014/main" id="{6E550DAE-0E62-DD3D-BCA8-EBFB4021D1B4}"/>
              </a:ext>
            </a:extLst>
          </p:cNvPr>
          <p:cNvSpPr/>
          <p:nvPr/>
        </p:nvSpPr>
        <p:spPr>
          <a:xfrm>
            <a:off x="8872961" y="81293"/>
            <a:ext cx="2902839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กรมส่งเสริมสหกรณ์/กรมตรวจบัญชีสหกรณ์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33" name="Group 6">
            <a:extLst>
              <a:ext uri="{FF2B5EF4-FFF2-40B4-BE49-F238E27FC236}">
                <a16:creationId xmlns:a16="http://schemas.microsoft.com/office/drawing/2014/main" id="{E32B1220-973D-88E8-BDB1-E6066D01CF70}"/>
              </a:ext>
            </a:extLst>
          </p:cNvPr>
          <p:cNvGrpSpPr/>
          <p:nvPr/>
        </p:nvGrpSpPr>
        <p:grpSpPr>
          <a:xfrm>
            <a:off x="7476677" y="381781"/>
            <a:ext cx="911619" cy="338555"/>
            <a:chOff x="2960452" y="1170205"/>
            <a:chExt cx="601134" cy="209783"/>
          </a:xfrm>
        </p:grpSpPr>
        <p:sp>
          <p:nvSpPr>
            <p:cNvPr id="34" name="Rectangle: Rounded Corners 7">
              <a:extLst>
                <a:ext uri="{FF2B5EF4-FFF2-40B4-BE49-F238E27FC236}">
                  <a16:creationId xmlns:a16="http://schemas.microsoft.com/office/drawing/2014/main" id="{0639F2D3-8908-DA1A-FB70-75B1E1043891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TextBox 10">
              <a:extLst>
                <a:ext uri="{FF2B5EF4-FFF2-40B4-BE49-F238E27FC236}">
                  <a16:creationId xmlns:a16="http://schemas.microsoft.com/office/drawing/2014/main" id="{3FE51E1C-4E7A-614A-ACBC-8EB19339544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6" name="Rectangle 10">
            <a:extLst>
              <a:ext uri="{FF2B5EF4-FFF2-40B4-BE49-F238E27FC236}">
                <a16:creationId xmlns:a16="http://schemas.microsoft.com/office/drawing/2014/main" id="{122BAE01-D324-4752-21D3-5A1E2AB58851}"/>
              </a:ext>
            </a:extLst>
          </p:cNvPr>
          <p:cNvSpPr/>
          <p:nvPr/>
        </p:nvSpPr>
        <p:spPr>
          <a:xfrm>
            <a:off x="10430010" y="6400800"/>
            <a:ext cx="1776277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Slide Number Placeholder 3">
            <a:extLst>
              <a:ext uri="{FF2B5EF4-FFF2-40B4-BE49-F238E27FC236}">
                <a16:creationId xmlns:a16="http://schemas.microsoft.com/office/drawing/2014/main" id="{CD7CDAB2-367F-0635-CF9A-17258BB8C2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2" name="Table 24">
            <a:extLst>
              <a:ext uri="{FF2B5EF4-FFF2-40B4-BE49-F238E27FC236}">
                <a16:creationId xmlns:a16="http://schemas.microsoft.com/office/drawing/2014/main" id="{5806BA13-38F5-4046-C334-839631C1DAEC}"/>
              </a:ext>
            </a:extLst>
          </p:cNvPr>
          <p:cNvGraphicFramePr>
            <a:graphicFrameLocks noGrp="1"/>
          </p:cNvGraphicFramePr>
          <p:nvPr/>
        </p:nvGraphicFramePr>
        <p:xfrm>
          <a:off x="5342019" y="4933392"/>
          <a:ext cx="5041233" cy="1044090"/>
        </p:xfrm>
        <a:graphic>
          <a:graphicData uri="http://schemas.openxmlformats.org/drawingml/2006/table">
            <a:tbl>
              <a:tblPr firstRow="1" bandRow="1"/>
              <a:tblGrid>
                <a:gridCol w="16804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3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 ………………..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เดือน................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 …………….....แห่ง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Table 24">
            <a:extLst>
              <a:ext uri="{FF2B5EF4-FFF2-40B4-BE49-F238E27FC236}">
                <a16:creationId xmlns:a16="http://schemas.microsoft.com/office/drawing/2014/main" id="{6AAAACA0-8EA3-E22D-7BAB-4A87D61BF8AC}"/>
              </a:ext>
            </a:extLst>
          </p:cNvPr>
          <p:cNvGraphicFramePr>
            <a:graphicFrameLocks noGrp="1"/>
          </p:cNvGraphicFramePr>
          <p:nvPr/>
        </p:nvGraphicFramePr>
        <p:xfrm>
          <a:off x="5342020" y="5928194"/>
          <a:ext cx="5041233" cy="925826"/>
        </p:xfrm>
        <a:graphic>
          <a:graphicData uri="http://schemas.openxmlformats.org/drawingml/2006/table">
            <a:tbl>
              <a:tblPr firstRow="1" bandRow="1"/>
              <a:tblGrid>
                <a:gridCol w="16804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325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ปี ย้อนหลัง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50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70)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05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แผนปี 70 + </a:t>
                      </a:r>
                      <a:r>
                        <a:rPr lang="en-US" sz="105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interval</a:t>
                      </a:r>
                      <a:endParaRPr lang="th-TH" sz="1050" b="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4" name="Table 24">
            <a:extLst>
              <a:ext uri="{FF2B5EF4-FFF2-40B4-BE49-F238E27FC236}">
                <a16:creationId xmlns:a16="http://schemas.microsoft.com/office/drawing/2014/main" id="{4D10E60E-EE71-BD78-92F9-6030AA3A45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102804"/>
              </p:ext>
            </p:extLst>
          </p:nvPr>
        </p:nvGraphicFramePr>
        <p:xfrm>
          <a:off x="108612" y="5934903"/>
          <a:ext cx="5186646" cy="925826"/>
        </p:xfrm>
        <a:graphic>
          <a:graphicData uri="http://schemas.openxmlformats.org/drawingml/2006/table">
            <a:tbl>
              <a:tblPr firstRow="1" bandRow="1"/>
              <a:tblGrid>
                <a:gridCol w="17288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8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8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20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1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6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47.06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(ผลการดำเนินงานเฉลี่ย 3 ปี ย้อนหลัง)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49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69)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05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50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05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70)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24">
            <a:extLst>
              <a:ext uri="{FF2B5EF4-FFF2-40B4-BE49-F238E27FC236}">
                <a16:creationId xmlns:a16="http://schemas.microsoft.com/office/drawing/2014/main" id="{A2E6DB27-2877-EFE6-A18A-659757525671}"/>
              </a:ext>
            </a:extLst>
          </p:cNvPr>
          <p:cNvGraphicFramePr>
            <a:graphicFrameLocks noGrp="1"/>
          </p:cNvGraphicFramePr>
          <p:nvPr/>
        </p:nvGraphicFramePr>
        <p:xfrm>
          <a:off x="123080" y="4920715"/>
          <a:ext cx="5172180" cy="1044090"/>
        </p:xfrm>
        <a:graphic>
          <a:graphicData uri="http://schemas.openxmlformats.org/drawingml/2006/table">
            <a:tbl>
              <a:tblPr firstRow="1" bandRow="1"/>
              <a:tblGrid>
                <a:gridCol w="1724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40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40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3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 700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 800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 900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7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8829506" y="375682"/>
            <a:ext cx="804863" cy="472104"/>
            <a:chOff x="12240605" y="1307654"/>
            <a:chExt cx="1107285" cy="65340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6"/>
              <a:ext cx="1107285" cy="54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200" b="1" noProof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15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7383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-3739" y="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615BE160-7F67-3DC7-7D12-5D25477B0A90}"/>
              </a:ext>
            </a:extLst>
          </p:cNvPr>
          <p:cNvSpPr txBox="1"/>
          <p:nvPr/>
        </p:nvSpPr>
        <p:spPr>
          <a:xfrm>
            <a:off x="190052" y="937847"/>
            <a:ext cx="116672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กรมส่งเสริมสหกรณ์ได้ปรับปรุงเกณฑ์การจัดชั้นความเข้มแข็งของสหกรณ์ใหม่ โดยประกาศและถือใช้ในห้วงที่ 2 ของยุทธศาสตร์ชาติ (พ.ศ. 2566 - 2570)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92B8FFD-FA17-DB2A-5397-A129A39C036C}"/>
              </a:ext>
            </a:extLst>
          </p:cNvPr>
          <p:cNvSpPr txBox="1"/>
          <p:nvPr/>
        </p:nvSpPr>
        <p:spPr>
          <a:xfrm>
            <a:off x="398030" y="1230572"/>
            <a:ext cx="11459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เพื่อให้เกณฑ์การวัดในห้วงที่ 2 ครอบคลุมและเพิ่มระดับมาตรฐานการวัดให้เข้มขึ้น สอดคล้องกับสภาพการณ์ ทั้งในด้านเศรษฐกิจ สังคม และการให้บริการสมาชิกที่เน้นตลอดห่วงโซ่อุปทานในรูปแบบสหกรณ์ จึงได้กำหนดตัวชี้วัดย่อยให้สะท้อนผลลัพธ์ของการพัฒนาสหกรณ์ ให้สอดคล้องกับแนวทางการขับเคลื่อนยุทธศาสตร์ชาติ และพุ่งเป้าเกษตรมูลค่าสูงโดยเป็นกลไก 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การพัฒนาเศรษฐกิจฐานราก ซึ่งเริ่มถือใช้ในปีงบประมาณ พ.ศ. 2566 เป็นปีแรก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90CC9EEE-FEBC-3457-8FA6-D476B10EB5D2}"/>
              </a:ext>
            </a:extLst>
          </p:cNvPr>
          <p:cNvSpPr txBox="1"/>
          <p:nvPr/>
        </p:nvSpPr>
        <p:spPr>
          <a:xfrm>
            <a:off x="190049" y="2945132"/>
            <a:ext cx="1166727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การประเมินและการจัดชั้นความเข้มแข็งของสหกรณ์ ประจำปีงบประมาณ พ.ศ. 256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3.1 จำนวนสหกรณ์ที่นำมาประเมินและจัดชั้นความเข้มแข็ง ในปีงบประมาณ พ.ศ. 2569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สหกรณ์ภาคการเกษตร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ที่มีวันสิ้นปีบัญชีในช่วงเดือนเมษายน ของปีก่อน – เดือนมีนาคม ของปีปัจจุบัน ที่มีสถานะดำเนินกิจการมากกว่า 2 ปีขึ้นไป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         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3,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133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 ณ 1 มกราคม 256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ทั้งนี้ กรณีมีการเปลี่ยนแปลงประเภทสหกรณ์ระหว่างปีการประเมิน (เช่น สหกรณ์ภาคการเกษตรเปลี่ยนเป็นสหกรณ์นอกภาคการเกษตร หรือ สหกรณ์นอกภาคการเกษตรเปลี่ยนเป็นสหกรณ์ภาคการเกษตร) ให้ใช้ข้อมูลตามข้อเท็จจริง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FE70C253-A6B6-7580-46A6-A8BEC1931C71}"/>
              </a:ext>
            </a:extLst>
          </p:cNvPr>
          <p:cNvSpPr txBox="1"/>
          <p:nvPr/>
        </p:nvSpPr>
        <p:spPr>
          <a:xfrm>
            <a:off x="190049" y="2216815"/>
            <a:ext cx="116672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ตัวชี้วัดความเข้มแข็งของสหกรณ์ ปีงบประมาณ พ.ศ. 256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เป็นตัวชี้วัดที่กำหนดไว้ตามแผนแม่บทภายใต้ยุทธศาสตร์ชาติฯ ประเด็นที่ 3 การเกษตร แผนแม่บทย่อย การพัฒนาระบบนิเวศการเกษตร โดยเป้าหมาย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Y1: 030602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สถาบันเกษตรกร (วัดความเข้มแข็งและรายงานผลเฉพาะสหกรณ์ภาคการเกษตรและกลุ่มเกษตรกร)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A2BC8B8A-B74B-CAAE-2324-A75D4FF2638D}"/>
              </a:ext>
            </a:extLst>
          </p:cNvPr>
          <p:cNvSpPr/>
          <p:nvPr/>
        </p:nvSpPr>
        <p:spPr>
          <a:xfrm>
            <a:off x="0" y="580323"/>
            <a:ext cx="9949218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8038" marR="0" lvl="0" indent="-8080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 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สัดส่วนของจำนวนสหกรณ์ในภาคการเกษตรที่มีความเข้มแข็งระดับ 1 และ 2 ต่อจำนวนสหกรณ์ที่ขึ้นทะเบียนในภาคการเกษตรทั้งหมด</a:t>
            </a:r>
          </a:p>
        </p:txBody>
      </p:sp>
    </p:spTree>
    <p:extLst>
      <p:ext uri="{BB962C8B-B14F-4D97-AF65-F5344CB8AC3E}">
        <p14:creationId xmlns:p14="http://schemas.microsoft.com/office/powerpoint/2010/main" val="3533356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-3739" y="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92B8FFD-FA17-DB2A-5397-A129A39C036C}"/>
              </a:ext>
            </a:extLst>
          </p:cNvPr>
          <p:cNvSpPr txBox="1"/>
          <p:nvPr/>
        </p:nvSpPr>
        <p:spPr>
          <a:xfrm>
            <a:off x="208351" y="621353"/>
            <a:ext cx="1167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3.2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วิธีการประเมินความเข้มแข็งของสหกรณ์ เป็นการประเมินสหกรณ์ ใน 4 มิติ 18 ตัวชี้วัด ดังนี้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16" name="กลุ่ม 15">
            <a:extLst>
              <a:ext uri="{FF2B5EF4-FFF2-40B4-BE49-F238E27FC236}">
                <a16:creationId xmlns:a16="http://schemas.microsoft.com/office/drawing/2014/main" id="{F620B16E-952A-B9B0-2AA5-A79F280BD206}"/>
              </a:ext>
            </a:extLst>
          </p:cNvPr>
          <p:cNvGrpSpPr/>
          <p:nvPr/>
        </p:nvGrpSpPr>
        <p:grpSpPr>
          <a:xfrm>
            <a:off x="208351" y="1016604"/>
            <a:ext cx="11767820" cy="4592637"/>
            <a:chOff x="199390" y="1371600"/>
            <a:chExt cx="11767820" cy="4592637"/>
          </a:xfrm>
        </p:grpSpPr>
        <p:sp>
          <p:nvSpPr>
            <p:cNvPr id="17" name="แผนผังลําดับงาน: กระบวนการ 16">
              <a:extLst>
                <a:ext uri="{FF2B5EF4-FFF2-40B4-BE49-F238E27FC236}">
                  <a16:creationId xmlns:a16="http://schemas.microsoft.com/office/drawing/2014/main" id="{4CE3A93B-CE3A-7A56-4907-9855AED19B5C}"/>
                </a:ext>
              </a:extLst>
            </p:cNvPr>
            <p:cNvSpPr/>
            <p:nvPr/>
          </p:nvSpPr>
          <p:spPr>
            <a:xfrm>
              <a:off x="5922760" y="1372027"/>
              <a:ext cx="2971121" cy="586740"/>
            </a:xfrm>
            <a:prstGeom prst="flowChartProcess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3 ประสิทธิภาพในการจัดการองค์กร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(20 คะแนน)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grpSp>
          <p:nvGrpSpPr>
            <p:cNvPr id="18" name="กลุ่ม 17">
              <a:extLst>
                <a:ext uri="{FF2B5EF4-FFF2-40B4-BE49-F238E27FC236}">
                  <a16:creationId xmlns:a16="http://schemas.microsoft.com/office/drawing/2014/main" id="{F8711A5F-DFCE-CB89-EDE1-29598464BF16}"/>
                </a:ext>
              </a:extLst>
            </p:cNvPr>
            <p:cNvGrpSpPr/>
            <p:nvPr/>
          </p:nvGrpSpPr>
          <p:grpSpPr>
            <a:xfrm>
              <a:off x="199390" y="1371600"/>
              <a:ext cx="11767820" cy="4592637"/>
              <a:chOff x="199390" y="1371600"/>
              <a:chExt cx="11767820" cy="4592637"/>
            </a:xfrm>
          </p:grpSpPr>
          <p:sp>
            <p:nvSpPr>
              <p:cNvPr id="19" name="สี่เหลี่ยมผืนผ้า: มุมมน 18">
                <a:extLst>
                  <a:ext uri="{FF2B5EF4-FFF2-40B4-BE49-F238E27FC236}">
                    <a16:creationId xmlns:a16="http://schemas.microsoft.com/office/drawing/2014/main" id="{55C8A135-10DA-19E1-0A67-8E1A9024A945}"/>
                  </a:ext>
                </a:extLst>
              </p:cNvPr>
              <p:cNvSpPr/>
              <p:nvPr/>
            </p:nvSpPr>
            <p:spPr>
              <a:xfrm>
                <a:off x="199390" y="1943808"/>
                <a:ext cx="2731768" cy="2111819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1. อัตราส่วนของสมาชิกที่มีส่วนร่วมในการดำเนินธุรกิจ (15 คะแนน)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2. ผลการดำเนินงานในรอบสองปีย้อนหลัง ต้องมีการจัดสรรกำไรสุทธิ และจ่ายทุนสวัสดิการสมาชิกหรือทุนสาธารณประโยชน์ (สหกรณ์ภาคการเกษตร 10 คะแนน, สหกรณ์นอกภาคการเกษตร 15 คะแนน)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3. จำนวนประเภทธุรกิจที่ดำเนินงาน (เฉพาะสหกรณ์ภาคการเกษตร 5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  <p:sp>
            <p:nvSpPr>
              <p:cNvPr id="20" name="สี่เหลี่ยมผืนผ้า: มุมมน 19">
                <a:extLst>
                  <a:ext uri="{FF2B5EF4-FFF2-40B4-BE49-F238E27FC236}">
                    <a16:creationId xmlns:a16="http://schemas.microsoft.com/office/drawing/2014/main" id="{69997207-21D5-56B2-4BEF-E90F9B90FBD5}"/>
                  </a:ext>
                </a:extLst>
              </p:cNvPr>
              <p:cNvSpPr/>
              <p:nvPr/>
            </p:nvSpPr>
            <p:spPr>
              <a:xfrm>
                <a:off x="8973287" y="1977744"/>
                <a:ext cx="2993923" cy="3986493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1" indent="0" algn="thaiDist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1. ผลการดำเนินงานต้องไม่มีการผ่าฝืนระเบียบ คำสั่งนายทะเบียน ข้อกฎหมาย จนก่อให้เกิดข้อบกพร่องในการดำเนินงานหรือเกิดการทุจริตในสหกรณ์หรือได้ดำเนินการแก้ไขแล้วเสร็จสมบูรณ์ (15 คะแนน)</a:t>
                </a:r>
              </a:p>
              <a:p>
                <a:pPr marL="0" marR="0" lvl="1" indent="0" algn="thaiDist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. ผลการดำเนินงานในรอบสองปีบัญชีย้อนหลัง </a:t>
                </a: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         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มีผลการดำเนินงานไม่ขาดทุน เว้นแต่มีอุบัติภัย </a:t>
                </a: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        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ภัยธรรมชาติ หรือโรคระบาดจนเกิดความเสียหายต่อสมาชิกและสหกรณ์โดยรวม (5 คะแนน)</a:t>
                </a:r>
              </a:p>
              <a:p>
                <a:pPr marL="0" marR="0" lvl="1" indent="0" algn="thaiDist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3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. ผลการดำเนินงานในรอบบัญชีสุดท้าย จัดทำงบการเงินแล้วเสร็จและส่งให้ผู้สอบบัญชีตรวจสอบและแสดงความคิดเห็นต่องบการเงิน แล้วนำเสนอต่อที่ประชุมใหญ่อนุมัติภายใน 150 วัน นับแต่วันสิ้นปีทางบัญชี (5 คะแนน)</a:t>
                </a:r>
              </a:p>
              <a:p>
                <a:pPr marL="0" marR="0" lvl="1" indent="0" algn="thaiDist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4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. จัดจ้างเจ้าหน้าที่ปฏิบัติงานประจำรับผิดชอบดำเนินงานและธุรกิจของสหกรณ์ หากไม่มีการจัดจ้างต้องมีกรรมการดำเนินการหรือสมาชิกที่ได้รับมอบหมายให้ปฏิบัติหน้าที่ประจำ(5 คะแนน)</a:t>
                </a:r>
              </a:p>
            </p:txBody>
          </p:sp>
          <p:sp>
            <p:nvSpPr>
              <p:cNvPr id="21" name="สี่เหลี่ยมผืนผ้า: มุมมน 20">
                <a:extLst>
                  <a:ext uri="{FF2B5EF4-FFF2-40B4-BE49-F238E27FC236}">
                    <a16:creationId xmlns:a16="http://schemas.microsoft.com/office/drawing/2014/main" id="{CEB4A459-35AD-2A38-EE3A-42D23265F264}"/>
                  </a:ext>
                </a:extLst>
              </p:cNvPr>
              <p:cNvSpPr/>
              <p:nvPr/>
            </p:nvSpPr>
            <p:spPr>
              <a:xfrm>
                <a:off x="5922760" y="1974849"/>
                <a:ext cx="2899409" cy="2240909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1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1.การใช้เทคโนโลยีการบัญชีในการ 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บริหารจัดการ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2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การควบคุมภายใน (16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2.สภาพแวดล้อมการควบคุม 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3.ความเสี่ยงและกิจกรรมควบคุม 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4.ระบบข้อมูลสารสนเทศและการสื่อสาร </a:t>
                </a: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               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5.ระบบการติดตามและประเมินผล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22" name="สี่เหลี่ยมผืนผ้า: มุมมน 21">
                <a:extLst>
                  <a:ext uri="{FF2B5EF4-FFF2-40B4-BE49-F238E27FC236}">
                    <a16:creationId xmlns:a16="http://schemas.microsoft.com/office/drawing/2014/main" id="{33F9FD10-6343-2717-3ED6-501E0B40A365}"/>
                  </a:ext>
                </a:extLst>
              </p:cNvPr>
              <p:cNvSpPr/>
              <p:nvPr/>
            </p:nvSpPr>
            <p:spPr>
              <a:xfrm>
                <a:off x="3002051" y="1934712"/>
                <a:ext cx="2743200" cy="3281439"/>
              </a:xfrm>
              <a:prstGeom prst="roundRect">
                <a:avLst>
                  <a:gd name="adj" fmla="val 8823"/>
                </a:avLst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1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ความเข้มแข็งทางด้านเงินทุน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(5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1. อัตราส่วนหนี้สินต่อทุน (3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2. อัตราส่วนทุนสำรองต่อสินทรัพย์ (2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2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ผลตอบแทนของสินทรัพย์ 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3. อัตราผลตอบแทนต่อสินทรัพย์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3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ประสิทธิภาพในการดำเนินงาน                  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4. อัตราค่าใช้จ่ายดำเนินงานต่อกำไร  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 (ก่อนหักค่าใช้จ่ายดำเนินงาน )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4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สภาพคล่องทางการเงิน (7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5.อัตราส่วนทุนหมุนเวียน (3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6.อัตราลูกหนี้ระยะสั้นที่ชำระหนี้ได้ตาม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กำหนด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  <p:sp>
            <p:nvSpPr>
              <p:cNvPr id="23" name="แผนผังลําดับงาน: กระบวนการ 22">
                <a:extLst>
                  <a:ext uri="{FF2B5EF4-FFF2-40B4-BE49-F238E27FC236}">
                    <a16:creationId xmlns:a16="http://schemas.microsoft.com/office/drawing/2014/main" id="{DC00B3CE-389A-53E3-6008-F6D2C0CE1F5C}"/>
                  </a:ext>
                </a:extLst>
              </p:cNvPr>
              <p:cNvSpPr/>
              <p:nvPr/>
            </p:nvSpPr>
            <p:spPr>
              <a:xfrm>
                <a:off x="236220" y="1371600"/>
                <a:ext cx="2720337" cy="546289"/>
              </a:xfrm>
              <a:prstGeom prst="flowChartProcess">
                <a:avLst/>
              </a:prstGeom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มิติที่ 1 ความสามารถในการให้บริการสมาชิก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(30 คะแนน)</a:t>
                </a:r>
                <a:endPara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  <p:sp>
            <p:nvSpPr>
              <p:cNvPr id="24" name="แผนผังลําดับงาน: กระบวนการ 23">
                <a:extLst>
                  <a:ext uri="{FF2B5EF4-FFF2-40B4-BE49-F238E27FC236}">
                    <a16:creationId xmlns:a16="http://schemas.microsoft.com/office/drawing/2014/main" id="{F30A721C-51E6-3954-6750-3E0CC0B49937}"/>
                  </a:ext>
                </a:extLst>
              </p:cNvPr>
              <p:cNvSpPr/>
              <p:nvPr/>
            </p:nvSpPr>
            <p:spPr>
              <a:xfrm>
                <a:off x="9004933" y="1372027"/>
                <a:ext cx="2907767" cy="586740"/>
              </a:xfrm>
              <a:prstGeom prst="flowChartProcess">
                <a:avLst/>
              </a:prstGeom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มิติที่ 4 ประสิทธิภาพของการบริหารงาน </a:t>
                </a:r>
                <a:br>
                  <a:rPr kumimoji="0" lang="th-TH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(30 คะแนน)</a:t>
                </a:r>
                <a:endPara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  <p:sp>
            <p:nvSpPr>
              <p:cNvPr id="25" name="แผนผังลําดับงาน: กระบวนการ 24">
                <a:extLst>
                  <a:ext uri="{FF2B5EF4-FFF2-40B4-BE49-F238E27FC236}">
                    <a16:creationId xmlns:a16="http://schemas.microsoft.com/office/drawing/2014/main" id="{3D3F2CE2-047D-87C6-3441-DC3C24F2F2CE}"/>
                  </a:ext>
                </a:extLst>
              </p:cNvPr>
              <p:cNvSpPr/>
              <p:nvPr/>
            </p:nvSpPr>
            <p:spPr>
              <a:xfrm>
                <a:off x="3034325" y="1371600"/>
                <a:ext cx="2743200" cy="546289"/>
              </a:xfrm>
              <a:prstGeom prst="flowChartProcess">
                <a:avLst/>
              </a:prstGeom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มิติที่ 2 ประสิทธิภาพในการดำเนินธุรกิจ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(20 คะแนน)</a:t>
                </a:r>
                <a:endParaRPr kumimoji="0" lang="en-US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18233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-3739" y="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92B8FFD-FA17-DB2A-5397-A129A39C036C}"/>
              </a:ext>
            </a:extLst>
          </p:cNvPr>
          <p:cNvSpPr txBox="1"/>
          <p:nvPr/>
        </p:nvSpPr>
        <p:spPr>
          <a:xfrm>
            <a:off x="254021" y="719883"/>
            <a:ext cx="116764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3.3 การจัดชั้นความเข้มแข็งของสหกรณ์ เป็นการนำผลประเมินความเข้มแข็งของสหกรณ์ ตามข้อ 3.2 มาจัดชั้นความเข้มแข็ง โดยบูรณาการร่วมกัน ระหว่างกรมส่งเสริมสหกรณ์และกรมตรวจบัญชีสหกรณ์ ในรูปของคณะทำงาน เพื่อพิจารณากำหนดเงื่อนไขการจัดชั้น (เงื่อนไขคะแนน/เงื่อนไขสำคัญ) ที่สอดคล้องกับสถานการณ์เศรษฐกิจและสังคมในปีนั้น ๆ เพื่อพัฒนาสหกรณ์ให้เป็นผู้ประกอบการธุรกิจเกษตร ที่มีทักษะในการบริหารจัดการการเงิน การผลิต และการตลาด เพื่อยกระดับการดำเนินธุรกิจของสหกรณ์ได้ตลอดห่วงโซ่อุปทาน ตามเป้าหมายยุทธศาสตร์ชาติ 20 ปี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โดยกรมฯ แบ่งความเข้มแข็งเป็น 3 ชั้น และ 2 กลุ่มที่ไม่นำมาประเมินฯ ดังนี้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ความเข้มแข็ง 3 ชั้น ประกอบด้วย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1 คือ สหกรณ์ที่ประกอบธุรกิจได้มีประสิทธิภาพ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2 คือ สหกรณ์ที่พัฒนาเข้าสู่มาตรฐาน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3 คือ สหกรณ์ที่ต้องยกระดับความเข้มแข็ง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กลุ่มที่ไม่นำมาประเมิน ประกอบด้วย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กลุ่มที่ 1 สหกรณ์ที่จัดตั้งใหม่/หยุดดำเนินธุรกิจ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กลุ่มที่ 2 สหกรณ์ที่เลิก/ถอนชื่อ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เหตุผลประกอบเกณฑ์ประเมินรอบ 6 เดือน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กำหนดค่าเป้าหมายสูงสุด 900 แห่ง เนื่องจาก อีก 68 แห่ง เป็นสหกรณ์ตั้งใหม่ ดำเนินกิจการไม่ครบ 2 ปี หยุดดำเนินธุรกิจชั่วคราว และอยู่ระหว่างการแก้ไขปัญหาให้สามารถดำเนินธุรกิจต่อไปได้ หรือเป็นสหกรณ์ที่เข้าสู่กระบวนการเลิก/ชำระบัญชี จึงไม่สามารถนำมาประเมินจัดชั้นได้ โดยจัดให้อยู่กลุ่ม 1 และกลุ่ม 2 (การประเมินรอบ 6 เดือน เป็นการประเมินมิติ ที่ 1 – 3 ยกเว้นมิติที่ 4 ข้อ 1 และ ข้อ 2)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9602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655" y="369271"/>
            <a:ext cx="8213309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5.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สัดส่วนของกลุ่มเกษตรกรที่มีความเข้มแข็งระดับ 1 และ 2 ต่อจำนวนกลุ่มเกษตรกรที่ขึ้นทะเบียนกับกระทรวงเกษตร</a:t>
            </a:r>
            <a:b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และสหกรณ์ทั้งหมด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A7EBB0-91E7-42BE-843F-4B20865A8EEF}"/>
              </a:ext>
            </a:extLst>
          </p:cNvPr>
          <p:cNvSpPr/>
          <p:nvPr/>
        </p:nvSpPr>
        <p:spPr>
          <a:xfrm>
            <a:off x="76736" y="6639602"/>
            <a:ext cx="6306335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กรมส่งเสริมสหกรณ์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4448C35F-FE9B-E067-B79D-846500A99D6E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9026608" y="900168"/>
            <a:ext cx="82121" cy="51914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ED04C30F-5238-C772-E793-8133BCDFF69E}"/>
              </a:ext>
            </a:extLst>
          </p:cNvPr>
          <p:cNvSpPr/>
          <p:nvPr/>
        </p:nvSpPr>
        <p:spPr>
          <a:xfrm>
            <a:off x="7729729" y="1437940"/>
            <a:ext cx="4419238" cy="32145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147C9CF-6A75-49F9-15AA-397AEF0103C1}"/>
              </a:ext>
            </a:extLst>
          </p:cNvPr>
          <p:cNvSpPr/>
          <p:nvPr/>
        </p:nvSpPr>
        <p:spPr>
          <a:xfrm>
            <a:off x="8316172" y="1510411"/>
            <a:ext cx="345905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C908508-9B1E-C182-08F8-5D25F8487BF6}"/>
              </a:ext>
            </a:extLst>
          </p:cNvPr>
          <p:cNvSpPr/>
          <p:nvPr/>
        </p:nvSpPr>
        <p:spPr>
          <a:xfrm>
            <a:off x="8301345" y="1984555"/>
            <a:ext cx="2164375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86ABBE4B-7B75-FB88-2981-15AB6F85AB8C}"/>
              </a:ext>
            </a:extLst>
          </p:cNvPr>
          <p:cNvGraphicFramePr>
            <a:graphicFrameLocks noGrp="1"/>
          </p:cNvGraphicFramePr>
          <p:nvPr/>
        </p:nvGraphicFramePr>
        <p:xfrm>
          <a:off x="7745842" y="3055155"/>
          <a:ext cx="4394949" cy="1517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87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98359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98359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98359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18365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9809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897055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สหกรณ์มีความเข้มแข็งใน</a:t>
                      </a:r>
                      <a:r>
                        <a:rPr lang="th-TH" sz="1200" kern="1200" spc="-20" baseline="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1 และ 2</a:t>
                      </a:r>
                      <a:r>
                        <a:rPr lang="th-TH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อย่างน้อย </a:t>
                      </a:r>
                      <a:br>
                        <a:rPr lang="en-US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9</a:t>
                      </a: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วิสาหกิจชุมชนและกลุ่มเกษตรกร 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มีความเข้มแข็ง 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60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B3086FD5-01EB-A948-C481-35134DA718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78775" y="1469819"/>
            <a:ext cx="422570" cy="435955"/>
          </a:xfrm>
          <a:prstGeom prst="rect">
            <a:avLst/>
          </a:prstGeom>
        </p:spPr>
      </p:pic>
      <p:pic>
        <p:nvPicPr>
          <p:cNvPr id="40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B543F10-A1DA-37A0-2C24-5903F0DD0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951" y="1912001"/>
            <a:ext cx="435013" cy="43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B9ED0948-8A51-F5BF-7D2F-73B17889C5AD}"/>
              </a:ext>
            </a:extLst>
          </p:cNvPr>
          <p:cNvSpPr/>
          <p:nvPr/>
        </p:nvSpPr>
        <p:spPr>
          <a:xfrm>
            <a:off x="7847309" y="2466003"/>
            <a:ext cx="4155119" cy="615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สถาบันเกษตรกร (สหกรณ์ วิสาหกิจชุมชน และกลุ่มเป้าหมาย) ที่ขึ้นทะเบียนกับกระทรวงเกษตรและสหกรณ์มีความเข้มแข็งในระดับมาตรฐานเพิ่มขึ้น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A174283-24FD-F09D-6767-31C9485DA8FD}"/>
              </a:ext>
            </a:extLst>
          </p:cNvPr>
          <p:cNvSpPr/>
          <p:nvPr/>
        </p:nvSpPr>
        <p:spPr>
          <a:xfrm>
            <a:off x="7851978" y="2259106"/>
            <a:ext cx="417474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การพัฒนาระบบนิเวศการเกษตร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CFA9A9B-E907-D7B7-E342-4E190657F0C1}"/>
              </a:ext>
            </a:extLst>
          </p:cNvPr>
          <p:cNvSpPr/>
          <p:nvPr/>
        </p:nvSpPr>
        <p:spPr>
          <a:xfrm>
            <a:off x="9296472" y="507273"/>
            <a:ext cx="2787873" cy="9879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ถาบันเกษตรกรที่ขึ้นทะเบียนกับกระทรวงเกษตรและสหกรณ์ที่มีความเข้มแข็งในระดับมาตรฐาน ได้แก่ </a:t>
            </a:r>
            <a:b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สหกรณ์ที่มีความเข้มแข็งระดับ 1 และ 2 (2) วิสาหกิจชุมชน</a:t>
            </a:r>
            <a:b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ที่มีศักยภาพในระดับดี และ (3) กลุ่มเกษตรกรที่มีความเข้มแข็งระดับ 1 และ 2 ต่อจำนวนสถาบันเกษตรกรที่ขึ้นทะเบียนกับกระทรวงเกษตรและสหกรณ์ทั้งหมด </a:t>
            </a:r>
            <a:endParaRPr kumimoji="0" lang="th-TH" sz="12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064AF1-8511-9114-164A-4183BAF48043}"/>
              </a:ext>
            </a:extLst>
          </p:cNvPr>
          <p:cNvSpPr/>
          <p:nvPr/>
        </p:nvSpPr>
        <p:spPr>
          <a:xfrm>
            <a:off x="17407" y="745404"/>
            <a:ext cx="7819352" cy="276383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การประเมินศักยภาพของสถาบันเกษตรกรที่ขึ้นทะเบียนกับกระทรวงเกษตรฯ ประกอบด้วยสหกรณ์/กลุ่มเกษตรกรและวิสาหกิจชุมชน เพื่อให้ทราบ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ระดับความเข้มแข็งและผลลัพธ์ของการดำเนินงานของสถาบันเกษตรกร</a:t>
            </a:r>
            <a:r>
              <a:rPr kumimoji="0" 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โดยการประเมินศักยภาพของกลุ่มเกษตรกร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พิจารณาจากการประเมินความเข้มแข็ง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ของกลุ่มเกษตรกร ใน 4 มิติ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 ดังนี้ 1) ความสามารถในการให้บริการสมาชิก 2) ประสิทธิภาพในการดำเนินธุรกิจ 3) ประสิทธิภาพในการจัดการองค์กร 4) ประสิทธิภาพ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ของการบริหารงาน และนำมาจัดชั้นความเข้มแข็งของกลุ่มเกษตรกรตามเงื่อนไขสำคัญ ที่สอดคล้องกับสถานการณ์เศรษฐกิจและสังคมของปีนั้น  ๆ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การจัดชั้นความเข้มแข็ง 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พิจารณาจากกลุ่มเกษตรกร ที่มีวันสิ้นปีบัญชีในช่วงเดือนเมษายนของปีก่อน – เดือนมีนาคมของปีปัจจุบัน ที่มีสถานะดำเนินกิจการมากกว่า 2 ปีขึ้นไป ดำเนินกิจการผ่านการประเมินและจัดระดับชั้นความเข้มแข็งระดับ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 และ ระดับ 2 เทียบกับกลุ่มเกษตรกรที่มีสถานะดำเนินกิจการทั้งหมด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(ข้อมูล ณ 1 มกราคม ของปี 2568, 2569)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5725" marR="0" lvl="0" indent="-85725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สูตรการคำนวณ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=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5725" marR="0" lvl="0" indent="-85725" algn="l" defTabSz="914400" rtl="0" eaLnBrk="1" fontAlgn="auto" latinLnBrk="0" hangingPunct="1">
              <a:lnSpc>
                <a:spcPts val="14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การประเมินรอบ 6 เดือน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กลุ่มเกษตรกรที่มีผลความก้าวหน้าตามเกณฑ์ประเมินความเข้มแข็งที่ดำเนินการได้ในช่วง 6 เดือน หมายถึง กลุ่มเกษตรกรที่มีวันสิ้นปีบัญชีในช่วง 6 เดือน (เมษายน – กันยายน 2568) จำนวน 740 แห่ง มีผลความก้าวหน้าในการดำเนินกิจการกับสมาชิก ตามประเภทธุรกิจ ได้ตามเงื่อนไขของกฎหมาย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โดยปิดบัญชีและสามารถประชุมใหญ่ได้ภายในระยะเวลาที่กำหนด 150 วัน นับแต่วันสิ้นปีทางบัญชี (กุมภาพันธ์ 2569) ซึ่งแสดงถึงกลุ่มเกษตรกรที่ดำเนินการได้ตามเกณฑ์ประเมินความเข้มแข็ง ในช่วง 6 เดือน (เป็นการประเมินมิติ ที่ 1 – 3 ยกเว้นมิติที่ 4) วัตถุประสงค์ เพื่อติดตามผลความก้าวหน้าของการดำเนินงานตามเกณฑ์การประเมินความเข้มแข็งของกลุ่มเกษตรกร ตามแผนยกระดับความเข้มแข็งของสำนักงานส่งเสริมสหกรณ์ กรุงเทพมหานคร พื้นที่ 1 และพื้นที่ 2 สำนักงานสหกรณ์จังหวัด ให้เป็นไปตามแผนและเป้าหมายที่ตั้งไว้</a:t>
            </a:r>
          </a:p>
        </p:txBody>
      </p:sp>
      <p:graphicFrame>
        <p:nvGraphicFramePr>
          <p:cNvPr id="20" name="Google Shape;267;p8">
            <a:extLst>
              <a:ext uri="{FF2B5EF4-FFF2-40B4-BE49-F238E27FC236}">
                <a16:creationId xmlns:a16="http://schemas.microsoft.com/office/drawing/2014/main" id="{EAB6F090-3A94-9E49-53DC-21149F884397}"/>
              </a:ext>
            </a:extLst>
          </p:cNvPr>
          <p:cNvGraphicFramePr/>
          <p:nvPr/>
        </p:nvGraphicFramePr>
        <p:xfrm>
          <a:off x="166477" y="3417239"/>
          <a:ext cx="7461545" cy="13411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990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571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511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11571">
                  <a:extLst>
                    <a:ext uri="{9D8B030D-6E8A-4147-A177-3AD203B41FA5}">
                      <a16:colId xmlns:a16="http://schemas.microsoft.com/office/drawing/2014/main" val="1022020236"/>
                    </a:ext>
                  </a:extLst>
                </a:gridCol>
                <a:gridCol w="511571">
                  <a:extLst>
                    <a:ext uri="{9D8B030D-6E8A-4147-A177-3AD203B41FA5}">
                      <a16:colId xmlns:a16="http://schemas.microsoft.com/office/drawing/2014/main" val="3596118085"/>
                    </a:ext>
                  </a:extLst>
                </a:gridCol>
                <a:gridCol w="648363">
                  <a:extLst>
                    <a:ext uri="{9D8B030D-6E8A-4147-A177-3AD203B41FA5}">
                      <a16:colId xmlns:a16="http://schemas.microsoft.com/office/drawing/2014/main" val="1761371973"/>
                    </a:ext>
                  </a:extLst>
                </a:gridCol>
                <a:gridCol w="648364">
                  <a:extLst>
                    <a:ext uri="{9D8B030D-6E8A-4147-A177-3AD203B41FA5}">
                      <a16:colId xmlns:a16="http://schemas.microsoft.com/office/drawing/2014/main" val="2689842716"/>
                    </a:ext>
                  </a:extLst>
                </a:gridCol>
                <a:gridCol w="648364">
                  <a:extLst>
                    <a:ext uri="{9D8B030D-6E8A-4147-A177-3AD203B41FA5}">
                      <a16:colId xmlns:a16="http://schemas.microsoft.com/office/drawing/2014/main" val="4108995746"/>
                    </a:ext>
                  </a:extLst>
                </a:gridCol>
                <a:gridCol w="648364">
                  <a:extLst>
                    <a:ext uri="{9D8B030D-6E8A-4147-A177-3AD203B41FA5}">
                      <a16:colId xmlns:a16="http://schemas.microsoft.com/office/drawing/2014/main" val="3247738894"/>
                    </a:ext>
                  </a:extLst>
                </a:gridCol>
                <a:gridCol w="831240">
                  <a:extLst>
                    <a:ext uri="{9D8B030D-6E8A-4147-A177-3AD203B41FA5}">
                      <a16:colId xmlns:a16="http://schemas.microsoft.com/office/drawing/2014/main" val="2303280649"/>
                    </a:ext>
                  </a:extLst>
                </a:gridCol>
              </a:tblGrid>
              <a:tr h="201857"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th-TH" sz="1400" b="1" u="none" strike="noStrike" cap="none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Baseline</a:t>
                      </a: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4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791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</a:t>
                      </a:r>
                      <a:endParaRPr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7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ผล (ร้อยละ)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32.02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34.23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b="0" u="none" strike="noStrike" cap="none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31</a:t>
                      </a:r>
                      <a:endParaRPr lang="th-TH" sz="1200" b="0" u="none" strike="noStrike" cap="none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ร้อยละ32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33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2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  <a:r>
                        <a:rPr lang="en-US" sz="12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th-TH" sz="12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246554"/>
                  </a:ext>
                </a:extLst>
              </a:tr>
              <a:tr h="1999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กลุ่มเกษตรกรทั้งหมด (แห่ง)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3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,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660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3,535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3,415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3,346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หมายเหตุ : *ค่าเป้าหมายจากยุทธศาสตร์การจัดสรรงบประมาณรายจ่ายประจำปีงบประมาณ พ.ศ. 2569 - 2570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150833"/>
                  </a:ext>
                </a:extLst>
              </a:tr>
              <a:tr h="263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กลุ่มเกษตรกรชั้น 1 และ ชั้น 2 (แห่ง)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1,172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1,209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1,169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930915"/>
                  </a:ext>
                </a:extLst>
              </a:tr>
            </a:tbl>
          </a:graphicData>
        </a:graphic>
      </p:graphicFrame>
      <p:sp>
        <p:nvSpPr>
          <p:cNvPr id="22" name="Google Shape;266;p8">
            <a:extLst>
              <a:ext uri="{FF2B5EF4-FFF2-40B4-BE49-F238E27FC236}">
                <a16:creationId xmlns:a16="http://schemas.microsoft.com/office/drawing/2014/main" id="{A5A8E351-57D9-D22F-3E43-B670BF1282D8}"/>
              </a:ext>
            </a:extLst>
          </p:cNvPr>
          <p:cNvSpPr/>
          <p:nvPr/>
        </p:nvSpPr>
        <p:spPr>
          <a:xfrm>
            <a:off x="2512447" y="3249804"/>
            <a:ext cx="4254272" cy="221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34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35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กล่องข้อความ 14">
                <a:extLst>
                  <a:ext uri="{FF2B5EF4-FFF2-40B4-BE49-F238E27FC236}">
                    <a16:creationId xmlns:a16="http://schemas.microsoft.com/office/drawing/2014/main" id="{83B5038C-4207-A6B5-B16A-6315CE8B9F85}"/>
                  </a:ext>
                </a:extLst>
              </p:cNvPr>
              <p:cNvSpPr txBox="1"/>
              <p:nvPr/>
            </p:nvSpPr>
            <p:spPr>
              <a:xfrm>
                <a:off x="1225810" y="1956683"/>
                <a:ext cx="3924151" cy="41306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13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th-TH" sz="13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จำ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นวนกลุ่มเกษตรกรชั้น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1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+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ชั้น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จำนวน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กลุ่มเกษตรกร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ที่มีสถานะดำเนินกิจการทั้งหมด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(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ณ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1 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ม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.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ค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.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ของปี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2568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,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2569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)</m:t>
                        </m:r>
                      </m:den>
                    </m:f>
                  </m:oMath>
                </a14:m>
                <a:r>
                  <a:rPr kumimoji="0" lang="th-TH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 New" panose="020B0500040200020003" pitchFamily="34" charset="-34"/>
                    <a:ea typeface="+mn-ea"/>
                    <a:cs typeface="TH Sarabun New" panose="020B0500040200020003" pitchFamily="34" charset="-34"/>
                  </a:rPr>
                  <a:t> × 100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endParaRPr>
              </a:p>
            </p:txBody>
          </p:sp>
        </mc:Choice>
        <mc:Fallback xmlns="">
          <p:sp>
            <p:nvSpPr>
              <p:cNvPr id="15" name="กล่องข้อความ 14">
                <a:extLst>
                  <a:ext uri="{FF2B5EF4-FFF2-40B4-BE49-F238E27FC236}">
                    <a16:creationId xmlns:a16="http://schemas.microsoft.com/office/drawing/2014/main" id="{83B5038C-4207-A6B5-B16A-6315CE8B9F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5810" y="1956683"/>
                <a:ext cx="3924151" cy="413062"/>
              </a:xfrm>
              <a:prstGeom prst="rect">
                <a:avLst/>
              </a:prstGeom>
              <a:blipFill>
                <a:blip r:embed="rId6"/>
                <a:stretch>
                  <a:fillRect l="-1398" t="-7353" r="-2019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>
            <a:extLst>
              <a:ext uri="{FF2B5EF4-FFF2-40B4-BE49-F238E27FC236}">
                <a16:creationId xmlns:a16="http://schemas.microsoft.com/office/drawing/2014/main" id="{CEEF4770-ECD7-331C-3A06-A9B83828DBE9}"/>
              </a:ext>
            </a:extLst>
          </p:cNvPr>
          <p:cNvSpPr/>
          <p:nvPr/>
        </p:nvSpPr>
        <p:spPr>
          <a:xfrm>
            <a:off x="7804799" y="700113"/>
            <a:ext cx="1221809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030602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id="{56986157-3F98-655C-407F-C69E59C5AC67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9A8514CB-D5A1-00EB-0F61-B800EFE6A5DB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id="{847729F3-FE11-3C91-45B3-D891CED12785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pic>
        <p:nvPicPr>
          <p:cNvPr id="1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B3A560F-C5E5-6F8D-270A-A1CA20839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6">
            <a:extLst>
              <a:ext uri="{FF2B5EF4-FFF2-40B4-BE49-F238E27FC236}">
                <a16:creationId xmlns:a16="http://schemas.microsoft.com/office/drawing/2014/main" id="{BDD2BB85-B432-0268-8483-924D2BE3C6D9}"/>
              </a:ext>
            </a:extLst>
          </p:cNvPr>
          <p:cNvGrpSpPr/>
          <p:nvPr/>
        </p:nvGrpSpPr>
        <p:grpSpPr>
          <a:xfrm>
            <a:off x="8079186" y="379444"/>
            <a:ext cx="911619" cy="338555"/>
            <a:chOff x="2960452" y="1170205"/>
            <a:chExt cx="601134" cy="209783"/>
          </a:xfrm>
        </p:grpSpPr>
        <p:sp>
          <p:nvSpPr>
            <p:cNvPr id="30" name="Rectangle: Rounded Corners 7">
              <a:extLst>
                <a:ext uri="{FF2B5EF4-FFF2-40B4-BE49-F238E27FC236}">
                  <a16:creationId xmlns:a16="http://schemas.microsoft.com/office/drawing/2014/main" id="{269DB7C5-EC1A-21F3-996A-DE3EA5A69B4A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10">
              <a:extLst>
                <a:ext uri="{FF2B5EF4-FFF2-40B4-BE49-F238E27FC236}">
                  <a16:creationId xmlns:a16="http://schemas.microsoft.com/office/drawing/2014/main" id="{DE47B6D9-8430-850E-6EB5-5141054D4372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4B565892-025E-41C0-25AF-15596A6FF226}"/>
              </a:ext>
            </a:extLst>
          </p:cNvPr>
          <p:cNvSpPr/>
          <p:nvPr/>
        </p:nvSpPr>
        <p:spPr>
          <a:xfrm>
            <a:off x="8872961" y="81293"/>
            <a:ext cx="2902839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กรมส่งเสริมสหกรณ์/กรมตรวจบัญชีสหกรณ์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C94C3A50-D352-A4A5-14F1-FB61D42DCC4B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6" name="Table 24">
            <a:extLst>
              <a:ext uri="{FF2B5EF4-FFF2-40B4-BE49-F238E27FC236}">
                <a16:creationId xmlns:a16="http://schemas.microsoft.com/office/drawing/2014/main" id="{B652BE8C-B7B1-C4AC-DD44-470C67966ABB}"/>
              </a:ext>
            </a:extLst>
          </p:cNvPr>
          <p:cNvGraphicFramePr>
            <a:graphicFrameLocks noGrp="1"/>
          </p:cNvGraphicFramePr>
          <p:nvPr/>
        </p:nvGraphicFramePr>
        <p:xfrm>
          <a:off x="174655" y="4710569"/>
          <a:ext cx="5906424" cy="1102076"/>
        </p:xfrm>
        <a:graphic>
          <a:graphicData uri="http://schemas.openxmlformats.org/drawingml/2006/table">
            <a:tbl>
              <a:tblPr firstRow="1" bandRow="1"/>
              <a:tblGrid>
                <a:gridCol w="196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8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653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73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540 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620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700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24">
            <a:extLst>
              <a:ext uri="{FF2B5EF4-FFF2-40B4-BE49-F238E27FC236}">
                <a16:creationId xmlns:a16="http://schemas.microsoft.com/office/drawing/2014/main" id="{84CEC118-2DA3-AEEA-4FFD-4FDC153DDB71}"/>
              </a:ext>
            </a:extLst>
          </p:cNvPr>
          <p:cNvGraphicFramePr>
            <a:graphicFrameLocks noGrp="1"/>
          </p:cNvGraphicFramePr>
          <p:nvPr/>
        </p:nvGraphicFramePr>
        <p:xfrm>
          <a:off x="6153209" y="4737644"/>
          <a:ext cx="5906424" cy="1044090"/>
        </p:xfrm>
        <a:graphic>
          <a:graphicData uri="http://schemas.openxmlformats.org/drawingml/2006/table">
            <a:tbl>
              <a:tblPr firstRow="1" bandRow="1"/>
              <a:tblGrid>
                <a:gridCol w="196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8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01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4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4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……..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……….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………..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3" name="Table 24">
            <a:extLst>
              <a:ext uri="{FF2B5EF4-FFF2-40B4-BE49-F238E27FC236}">
                <a16:creationId xmlns:a16="http://schemas.microsoft.com/office/drawing/2014/main" id="{22B86D22-FB0D-4BF2-6C24-A816173B0A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640123"/>
              </p:ext>
            </p:extLst>
          </p:nvPr>
        </p:nvGraphicFramePr>
        <p:xfrm>
          <a:off x="6153207" y="5751727"/>
          <a:ext cx="5932691" cy="925826"/>
        </p:xfrm>
        <a:graphic>
          <a:graphicData uri="http://schemas.openxmlformats.org/drawingml/2006/table">
            <a:tbl>
              <a:tblPr firstRow="1" bandRow="1"/>
              <a:tblGrid>
                <a:gridCol w="19926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2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7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4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1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787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ปี ย้อนหลัง 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35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70)</a:t>
                      </a:r>
                      <a:endParaRPr lang="th-TH" sz="1600" b="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แผนปี 70 + </a:t>
                      </a: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interval</a:t>
                      </a:r>
                      <a:endParaRPr lang="th-TH" sz="1200" b="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5451E7A2-64F5-7419-17BC-7036B51CE605}"/>
              </a:ext>
            </a:extLst>
          </p:cNvPr>
          <p:cNvGraphicFramePr>
            <a:graphicFrameLocks noGrp="1"/>
          </p:cNvGraphicFramePr>
          <p:nvPr/>
        </p:nvGraphicFramePr>
        <p:xfrm>
          <a:off x="166478" y="5742332"/>
          <a:ext cx="5944446" cy="925826"/>
        </p:xfrm>
        <a:graphic>
          <a:graphicData uri="http://schemas.openxmlformats.org/drawingml/2006/table">
            <a:tbl>
              <a:tblPr firstRow="1" bandRow="1"/>
              <a:tblGrid>
                <a:gridCol w="19814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4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146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1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9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33.48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(ผลการดำเนินงานเฉลี่ย 3 ปี ย้อนหลัง)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34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69)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35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70)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BA630F53-4F00-53BE-BA11-3E79CE18C1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747500" y="6546850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7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8692596" y="355944"/>
            <a:ext cx="804863" cy="475812"/>
            <a:chOff x="12240605" y="1307654"/>
            <a:chExt cx="1107285" cy="627560"/>
          </a:xfrm>
        </p:grpSpPr>
        <p:pic>
          <p:nvPicPr>
            <p:cNvPr id="3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8"/>
              <a:ext cx="1107285" cy="523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200" b="1" noProof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9584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0" y="-334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615BE160-7F67-3DC7-7D12-5D25477B0A90}"/>
              </a:ext>
            </a:extLst>
          </p:cNvPr>
          <p:cNvSpPr txBox="1"/>
          <p:nvPr/>
        </p:nvSpPr>
        <p:spPr>
          <a:xfrm>
            <a:off x="211566" y="902780"/>
            <a:ext cx="115165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กรมส่งเสริมสหกรณ์ได้ปรับปรุงเกณฑ์การจัดชั้นความเข้มแข็งของกลุ่มเกษตรกรใหม่ โดยประกาศและถือใช้ในห้วงที่ 2 ของยุทธศาสตร์ชาติ (พ.ศ. 2566 - 2570)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55FB2A27-D7CB-577D-FD2F-82698CCD87E9}"/>
              </a:ext>
            </a:extLst>
          </p:cNvPr>
          <p:cNvSpPr txBox="1"/>
          <p:nvPr/>
        </p:nvSpPr>
        <p:spPr>
          <a:xfrm>
            <a:off x="233077" y="1694420"/>
            <a:ext cx="11667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การประเมินและการจัดชั้นความเข้มแข็งของกลุ่มเกษตรกร ประจำปีงบประมาณ พ.ศ. 2569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2.1 จำนวนกลุ่มเกษตรกรที่นำมาประเมินและจัดชั้นความเข้มแข็ง ในปีงบประมาณ พ.ศ. 2569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กลุ่มเกษตรกร ที่มีวันสิ้นปีบัญชีในช่วงเดือนเมษายน ของปีก่อน – เดือนมีนาคม ของปีปัจจุบัน ที่มีสถานะดำเนินกิจการมากกว่า 2 ปีขึ้นไป จำนวน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3,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346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 ณ 1 มกราคม 2568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99BB58A3-3F71-CB69-1C2E-791487A6827E}"/>
              </a:ext>
            </a:extLst>
          </p:cNvPr>
          <p:cNvSpPr txBox="1"/>
          <p:nvPr/>
        </p:nvSpPr>
        <p:spPr>
          <a:xfrm>
            <a:off x="591667" y="1199793"/>
            <a:ext cx="1150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เพื่อให้เกณฑ์การวัดในห้วงที่ 2 ครอบคลุมและเพิ่มระดับมาตรฐานการวัดให้เข้มขึ้น สอดคล้องกับสภาพการณ์ ทั้งในด้านเศรษฐกิจ สังคม และการให้บริการสมาชิกที่เน้นตลอดห่วงโซ่อุปทานในรูปแบบกลุ่มเกษตรกร จึงได้กำหนดตัวชี้วัดย่อยให้สะท้อนผลลัพธ์ของการพัฒนากลุ่มเกษตรกร ให้สอดคล้องกับแนวทางการขับเคลื่อนยุทธศาสตร์ชาติ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9C7563EA-F789-3DE5-3824-038CB8E0C443}"/>
              </a:ext>
            </a:extLst>
          </p:cNvPr>
          <p:cNvSpPr txBox="1"/>
          <p:nvPr/>
        </p:nvSpPr>
        <p:spPr>
          <a:xfrm>
            <a:off x="404993" y="2528154"/>
            <a:ext cx="11622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2.2 การประเมินความเข้มแข็งของกลุ่มเกษตรกร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เป็นการประเมิน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กลุ่มเกษตรกร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ใน 4 มิติ 17 ตัวชี้วัด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8" name="กลุ่ม 7">
            <a:extLst>
              <a:ext uri="{FF2B5EF4-FFF2-40B4-BE49-F238E27FC236}">
                <a16:creationId xmlns:a16="http://schemas.microsoft.com/office/drawing/2014/main" id="{4B9228CF-5C6C-ABA4-5BDB-9CDC3C699733}"/>
              </a:ext>
            </a:extLst>
          </p:cNvPr>
          <p:cNvGrpSpPr/>
          <p:nvPr/>
        </p:nvGrpSpPr>
        <p:grpSpPr>
          <a:xfrm>
            <a:off x="323419" y="2908623"/>
            <a:ext cx="11630028" cy="3834156"/>
            <a:chOff x="224790" y="1360170"/>
            <a:chExt cx="11630028" cy="3812647"/>
          </a:xfrm>
        </p:grpSpPr>
        <p:sp>
          <p:nvSpPr>
            <p:cNvPr id="9" name="สี่เหลี่ยมผืนผ้า: มุมมน 8">
              <a:extLst>
                <a:ext uri="{FF2B5EF4-FFF2-40B4-BE49-F238E27FC236}">
                  <a16:creationId xmlns:a16="http://schemas.microsoft.com/office/drawing/2014/main" id="{332E58D6-C95D-F9D4-1FB6-804C86E559B0}"/>
                </a:ext>
              </a:extLst>
            </p:cNvPr>
            <p:cNvSpPr/>
            <p:nvPr/>
          </p:nvSpPr>
          <p:spPr>
            <a:xfrm>
              <a:off x="224790" y="1945117"/>
              <a:ext cx="2731768" cy="168286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1. อัตราส่วนของสมาชิกที่มีส่วนร่วมในการดำเนินธุรกิจ (15 คะแนน)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 ผลการดำเนินงานในรอบสองปีย้อนหลัง ต้องมีการจัดสรรกำไรสุทธิ และจ่ายเงินปันผล/เงินเฉลี่ยคืนให้กับสมาชิก (12 คะแนน)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3. จำนวนประเภทธุรกิจที่ดำเนินงาน (3คะแนน)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0" name="สี่เหลี่ยมผืนผ้า: มุมมน 9">
              <a:extLst>
                <a:ext uri="{FF2B5EF4-FFF2-40B4-BE49-F238E27FC236}">
                  <a16:creationId xmlns:a16="http://schemas.microsoft.com/office/drawing/2014/main" id="{B206E437-94C2-4484-F0B6-7F2E2BDD0D30}"/>
                </a:ext>
              </a:extLst>
            </p:cNvPr>
            <p:cNvSpPr/>
            <p:nvPr/>
          </p:nvSpPr>
          <p:spPr>
            <a:xfrm>
              <a:off x="8703165" y="1931353"/>
              <a:ext cx="3151653" cy="3241464"/>
            </a:xfrm>
            <a:prstGeom prst="roundRect">
              <a:avLst>
                <a:gd name="adj" fmla="val 10321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1" indent="0" algn="thaiDist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1. ผลการดำเนินงานต้องไม่มีการผ่าฝืนระเบียบ คำสั่งนายทะเบียน ข้อกฎหมาย จนก่อให้เกิดข้อบกพร่องในการดำเนินงานหรือเกิดการทุจริตในกลุ่มเกษตรกรหรือได้ดำเนินการแก้ไขแล้วเสร็จสมบูรณ์ (10 คะแนน)</a:t>
              </a:r>
            </a:p>
            <a:p>
              <a:pPr marL="0" marR="0" lvl="1" indent="0" algn="thaiDist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2.ผลการดำเนินงานในรอบปีบัญชีสุดท้าย จัดทำงบการเงินตามรอบปีบัญชีของกลุ่มเกษตรกร (5 คะแนน)</a:t>
              </a:r>
            </a:p>
            <a:p>
              <a:pPr marL="0" marR="0" lvl="1" indent="0" algn="thaiDist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3. ผลการดำเนินงานในรอบบัญชีสุดท้าย ประชุมใหญ่สามัญประจำปี ภายในกำหนดเวลา 150 วัน ตามกฎหมาย (7 คะแนน)</a:t>
              </a:r>
            </a:p>
            <a:p>
              <a:pPr marL="0" marR="0" lvl="1" indent="0" algn="thaiDist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4. จัดจ้างเจ้าหน้าที่ปฏิบัติงานประจำรับผิดชอบดำเนินงานและธุรกิจ หากไม่มีการจัดจ้างต้องมีกรรมการดำเนินการ หรือสมาชิกที่ได้รับมอบหมายให้ปฏิบัติหน้าที่ประจำ (3 คะแนน)</a:t>
              </a:r>
            </a:p>
          </p:txBody>
        </p:sp>
        <p:sp>
          <p:nvSpPr>
            <p:cNvPr id="11" name="สี่เหลี่ยมผืนผ้า: มุมมน 10">
              <a:extLst>
                <a:ext uri="{FF2B5EF4-FFF2-40B4-BE49-F238E27FC236}">
                  <a16:creationId xmlns:a16="http://schemas.microsoft.com/office/drawing/2014/main" id="{543F539D-43A7-2BAF-1A58-95F8D97A9123}"/>
                </a:ext>
              </a:extLst>
            </p:cNvPr>
            <p:cNvSpPr/>
            <p:nvPr/>
          </p:nvSpPr>
          <p:spPr>
            <a:xfrm>
              <a:off x="6017895" y="1946910"/>
              <a:ext cx="2610971" cy="1937395"/>
            </a:xfrm>
            <a:prstGeom prst="roundRect">
              <a:avLst>
                <a:gd name="adj" fmla="val 11259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ด้านการควบคุมภายใน (16 คะแนน)</a:t>
              </a:r>
              <a:b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1. สภาพแวดล้อมการควบคุม (5 คะแนน)</a:t>
              </a:r>
              <a:b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 ความเสี่ยงและกิจกรรมควบคุม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(5 คะแนน)</a:t>
              </a:r>
              <a:b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3. ระบบข้อมูลสารสนเทศและการสื่อสาร            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(5 คะแนน)</a:t>
              </a:r>
              <a:b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4. ระบบการติดตามและประเมินผล             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(5 คะแนน)</a:t>
              </a: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2" name="สี่เหลี่ยมผืนผ้า: มุมมน 11">
              <a:extLst>
                <a:ext uri="{FF2B5EF4-FFF2-40B4-BE49-F238E27FC236}">
                  <a16:creationId xmlns:a16="http://schemas.microsoft.com/office/drawing/2014/main" id="{AFD39152-5A32-E77B-0D9C-9140346A6CC6}"/>
                </a:ext>
              </a:extLst>
            </p:cNvPr>
            <p:cNvSpPr/>
            <p:nvPr/>
          </p:nvSpPr>
          <p:spPr>
            <a:xfrm>
              <a:off x="3021330" y="1945471"/>
              <a:ext cx="2941324" cy="2775134"/>
            </a:xfrm>
            <a:prstGeom prst="roundRect">
              <a:avLst>
                <a:gd name="adj" fmla="val 11177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1 </a:t>
              </a: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ความเข้มแข็งทางด้านเงินทุน (5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1. อัตราส่วนหนี้สินต่อทุน (3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 อัตราส่วนทุนสำรองต่อสินทรัพย์ (2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2 </a:t>
              </a: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ผลตอบแทนของสินทรัพย์ (4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3. อัตราผลตอบแทนต่อสินทรัพย์ (4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3 </a:t>
              </a: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ประสิทธิภาพในการดำเนินงาน (4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4. อัตราค่าใช้จ่ายดำเนินงานต่อกำไร 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 (ก่อนหักค่าใช้จ่ายดำเนินงาน) (4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4 </a:t>
              </a: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สภาพคล่องทางการเงิน (7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5. อัตราส่วนทุนหมุนเวียน (3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6. อัตราลูกหนี้ระยะสั้นที่ชำระหนี้ได้ตามกำหนด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(4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3" name="แผนผังลําดับงาน: กระบวนการ 12">
              <a:extLst>
                <a:ext uri="{FF2B5EF4-FFF2-40B4-BE49-F238E27FC236}">
                  <a16:creationId xmlns:a16="http://schemas.microsoft.com/office/drawing/2014/main" id="{24A6EC70-7776-4752-1C45-7D641DF0A86C}"/>
                </a:ext>
              </a:extLst>
            </p:cNvPr>
            <p:cNvSpPr/>
            <p:nvPr/>
          </p:nvSpPr>
          <p:spPr>
            <a:xfrm>
              <a:off x="238124" y="1371600"/>
              <a:ext cx="2718433" cy="546289"/>
            </a:xfrm>
            <a:prstGeom prst="flowChartProcess">
              <a:avLst/>
            </a:prstGeom>
            <a:solidFill>
              <a:srgbClr val="CCFFCC"/>
            </a:solidFill>
            <a:ln>
              <a:noFill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1 ความสามารถในการให้บริการสมาชิก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(30 คะแนน)</a:t>
              </a:r>
              <a:endPara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4" name="แผนผังลําดับงาน: กระบวนการ 13">
              <a:extLst>
                <a:ext uri="{FF2B5EF4-FFF2-40B4-BE49-F238E27FC236}">
                  <a16:creationId xmlns:a16="http://schemas.microsoft.com/office/drawing/2014/main" id="{52B626CC-1569-043A-A159-901951FA6CBF}"/>
                </a:ext>
              </a:extLst>
            </p:cNvPr>
            <p:cNvSpPr/>
            <p:nvPr/>
          </p:nvSpPr>
          <p:spPr>
            <a:xfrm>
              <a:off x="8703165" y="1360170"/>
              <a:ext cx="3151653" cy="546289"/>
            </a:xfrm>
            <a:prstGeom prst="flowChartProcess">
              <a:avLst/>
            </a:prstGeom>
            <a:solidFill>
              <a:srgbClr val="CCFFCC"/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4 ประสิทธิภาพของการบริหารงาน </a:t>
              </a:r>
              <a:b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(30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6" name="แผนผังลําดับงาน: กระบวนการ 15">
              <a:extLst>
                <a:ext uri="{FF2B5EF4-FFF2-40B4-BE49-F238E27FC236}">
                  <a16:creationId xmlns:a16="http://schemas.microsoft.com/office/drawing/2014/main" id="{8E3E5597-4714-804D-B857-B0BDAEB97E7B}"/>
                </a:ext>
              </a:extLst>
            </p:cNvPr>
            <p:cNvSpPr/>
            <p:nvPr/>
          </p:nvSpPr>
          <p:spPr>
            <a:xfrm>
              <a:off x="5962654" y="1371600"/>
              <a:ext cx="2675737" cy="546289"/>
            </a:xfrm>
            <a:prstGeom prst="flowChartProcess">
              <a:avLst/>
            </a:prstGeom>
            <a:solidFill>
              <a:srgbClr val="CCFFCC"/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3 ประสิทธิภาพในการจัดการองค์กร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(20 คะแนน)</a:t>
              </a:r>
              <a:endPara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7" name="แผนผังลําดับงาน: กระบวนการ 16">
              <a:extLst>
                <a:ext uri="{FF2B5EF4-FFF2-40B4-BE49-F238E27FC236}">
                  <a16:creationId xmlns:a16="http://schemas.microsoft.com/office/drawing/2014/main" id="{3987D329-6DE1-FDDA-EDD7-2FBC14A06FDB}"/>
                </a:ext>
              </a:extLst>
            </p:cNvPr>
            <p:cNvSpPr/>
            <p:nvPr/>
          </p:nvSpPr>
          <p:spPr>
            <a:xfrm>
              <a:off x="3088005" y="1360170"/>
              <a:ext cx="2743200" cy="557719"/>
            </a:xfrm>
            <a:prstGeom prst="flowChartProcess">
              <a:avLst/>
            </a:prstGeom>
            <a:solidFill>
              <a:srgbClr val="CCFFCC"/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2 ประสิทธิภาพในการดำเนินธุรกิจ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(20 คะแนน)</a:t>
              </a:r>
              <a:endPara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5" name="ตัวแทนหมายเลขสไลด์ 14">
            <a:extLst>
              <a:ext uri="{FF2B5EF4-FFF2-40B4-BE49-F238E27FC236}">
                <a16:creationId xmlns:a16="http://schemas.microsoft.com/office/drawing/2014/main" id="{AF40EBAE-213D-E99B-8FA0-36678E517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E29989-CB69-4BCF-90F0-5264A9A61C7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1EB4DB1-69EC-1351-6F20-AEB3402EB8F1}"/>
              </a:ext>
            </a:extLst>
          </p:cNvPr>
          <p:cNvSpPr/>
          <p:nvPr/>
        </p:nvSpPr>
        <p:spPr>
          <a:xfrm>
            <a:off x="105361" y="594961"/>
            <a:ext cx="9843857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 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สัดส่วนของกลุ่มเกษตรกรที่มีความเข้มแข็งระดับ 1 และ 2 ต่อจำนวนกลุ่มเกษตรกรที่ขึ้นทะเบียนกับกระทรวงเกษตรและสหกรณ์ทั้งหมด</a:t>
            </a:r>
          </a:p>
        </p:txBody>
      </p:sp>
    </p:spTree>
    <p:extLst>
      <p:ext uri="{BB962C8B-B14F-4D97-AF65-F5344CB8AC3E}">
        <p14:creationId xmlns:p14="http://schemas.microsoft.com/office/powerpoint/2010/main" val="4248079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0" y="-334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0C7AC987-A969-E744-3226-682CE79F664C}"/>
              </a:ext>
            </a:extLst>
          </p:cNvPr>
          <p:cNvSpPr txBox="1"/>
          <p:nvPr/>
        </p:nvSpPr>
        <p:spPr>
          <a:xfrm>
            <a:off x="294320" y="697615"/>
            <a:ext cx="1161669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2.3 การจัดชั้นความเข้มแข็งของกลุ่มเกษตรกร เป็นการนำผลประเมินความเข้มแข็งของกลุ่มเกษตรกร ตามข้อ 2.2 มาจัดชั้นความเข้มแข็ง โดยบูรณาการร่วมกัน ระหว่างกรมส่งเสริมสหกรณ์และกรมตรวจบัญชีสหกรณ์ ในรูปของคณะทำงาน เพื่อพิจารณากำหนดเงื่อนไขการจัดชั้น (เงื่อนไขคะแนน/เงื่อนไขสำคัญ) ที่สอดคล้องกับสถานการณ์เศรษฐกิจและสังคมในปีนั้น ๆ เพื่อพัฒนา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เกษตรกรให้เป็นเครือข่ายความร่วมมือกับทุกภาคส่วนที่เน้นการส่งเสริมและสนับสนุนการพัฒนาอาชีพให้กับเกษตรกรและชุมชนผู้สูงวัยให้มีรายได้ต่อเนื่อง เพื่อแก้ปัญหาด้านหนี้สิน และสร้างความเป็นอยู่ที่ดีให้กับครัวเรือนสมาชิก ตามเป้าหมายยุทธศาสตร์ชาติ 20 ปี โดยกรมฯ แบ่งความเข้มแข็งเป็น 3 ชั้น และ 2 กลุ่มที่ไม่นำมาประเมินฯ ดังนี้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ความเข้มแข็ง 3 ชั้น ประกอบด้วย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1 คือ กลุ่มเกษตรกรที่ประกอบธุรกิจได้มีประสิทธิภาพ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2 คือ กลุ่มเกษตรกรที่พัฒนาเข้าสู่มาตรฐาน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3 คือ กลุ่มเกษตรกรที่ต้องยกระดับความเข้มแข็ง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กลุ่มที่ไม่นำมาประเมิน ประกอบด้วย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กลุ่มที่ 1 กลุ่มเกษตรกรที่จัดตั้งใหม่/หยุดดำเนินธุรกิจ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กลุ่มที่ 2 กลุ่มเกษตรกรที่เลิก/ถอนชื่อ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เหตุผลประกอบเกณฑ์ประเมินรอบ 6 เดือน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กำหนดค่าเป้าหมายสูงสุด 700 แห่ง เนื่องจาก อีก 40 แห่ง เป็นกลุ่มเกษตรกรตั้งใหม่ ดำเนินกิจการไม่ครบ 2 ปี หยุดดำเนินธุรกิจชั่วคราว 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และอยู่ระหว่างการแก้ไขปัญหาให้สามารถดำเนินธุรกิจต่อไปได้ หรือเป็นสหกรณ์ที่เข้าสู่กระบวนการเลิก/ชำระบัญชี จึงไม่สามารถนำมาประเมินจัดชั้นได้ โดยจัดให้อยู่กลุ่ม 1 และกลุ่ม 2 (การประเมินรอบ 6 เดือน เป็นการประเมินมิติ ที่ 1 – 3 ยกเว้นมิติที่ 4 ข้อ 1 และ ข้อ 2)</a:t>
            </a:r>
          </a:p>
        </p:txBody>
      </p:sp>
    </p:spTree>
    <p:extLst>
      <p:ext uri="{BB962C8B-B14F-4D97-AF65-F5344CB8AC3E}">
        <p14:creationId xmlns:p14="http://schemas.microsoft.com/office/powerpoint/2010/main" val="3676236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ahoma" panose="020B060403050404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4117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/>
        </p:nvGraphicFramePr>
        <p:xfrm>
          <a:off x="8800147" y="2699036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250366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8" y="17145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607550" y="7463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BD668E54-3A32-EB65-5B35-88EC76297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475933"/>
            <a:ext cx="6215592" cy="34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20177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54541" y="421898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/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id="{1540FD7C-761A-A999-3F44-FC32DE504F57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05AA2877-3043-E812-518F-C285F1D84421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/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48685" y="4698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27070" y="4257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97C571-852E-3010-A38A-113206DC91F6}"/>
              </a:ext>
            </a:extLst>
          </p:cNvPr>
          <p:cNvGrpSpPr/>
          <p:nvPr/>
        </p:nvGrpSpPr>
        <p:grpSpPr>
          <a:xfrm>
            <a:off x="8883804" y="492198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6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8331573" y="502782"/>
            <a:ext cx="809119" cy="467876"/>
            <a:chOff x="12240609" y="1307654"/>
            <a:chExt cx="1107285" cy="686208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9" y="1411557"/>
              <a:ext cx="1107285" cy="582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200" b="1" noProof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0E93B-9D27-2E6F-A57C-10880B7BE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888B43-DB98-8A7B-A7CB-63599D9D3636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6BC5D1-7950-664C-3A9D-2738E5C2E0C6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7E8A7D-513D-3D36-B7F1-1C14CC965A5F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80BA58FA-16CB-0C93-BC69-1DE90E6942D7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38D8A197-7660-125E-3B94-C9844B9D2CBE}"/>
              </a:ext>
            </a:extLst>
          </p:cNvPr>
          <p:cNvGraphicFramePr>
            <a:graphicFrameLocks noGrp="1"/>
          </p:cNvGraphicFramePr>
          <p:nvPr/>
        </p:nvGraphicFramePr>
        <p:xfrm>
          <a:off x="8137184" y="4682117"/>
          <a:ext cx="3880936" cy="116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234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1584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15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35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6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9" name="Google Shape;254;p8">
            <a:extLst>
              <a:ext uri="{FF2B5EF4-FFF2-40B4-BE49-F238E27FC236}">
                <a16:creationId xmlns:a16="http://schemas.microsoft.com/office/drawing/2014/main" id="{8D15C335-F5F0-4CE4-7811-9D8E3FD71E69}"/>
              </a:ext>
            </a:extLst>
          </p:cNvPr>
          <p:cNvSpPr/>
          <p:nvPr/>
        </p:nvSpPr>
        <p:spPr>
          <a:xfrm>
            <a:off x="8180183" y="2102839"/>
            <a:ext cx="3894225" cy="9790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Tx/>
              <a:buNone/>
              <a:tabLst/>
              <a:defRPr/>
            </a:pPr>
            <a:endParaRPr kumimoji="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10" name="Google Shape;260;p8">
            <a:extLst>
              <a:ext uri="{FF2B5EF4-FFF2-40B4-BE49-F238E27FC236}">
                <a16:creationId xmlns:a16="http://schemas.microsoft.com/office/drawing/2014/main" id="{ABB5468A-9D45-8A32-2683-801EDB177D36}"/>
              </a:ext>
            </a:extLst>
          </p:cNvPr>
          <p:cNvSpPr/>
          <p:nvPr/>
        </p:nvSpPr>
        <p:spPr>
          <a:xfrm>
            <a:off x="8193475" y="1349708"/>
            <a:ext cx="121911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200101</a:t>
            </a:r>
            <a:endParaRPr kumimoji="0" lang="th-TH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11" name="Google Shape;268;p8">
            <a:extLst>
              <a:ext uri="{FF2B5EF4-FFF2-40B4-BE49-F238E27FC236}">
                <a16:creationId xmlns:a16="http://schemas.microsoft.com/office/drawing/2014/main" id="{9E07C1F4-6291-859F-6749-0DF10DD8C9E4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9412594" y="1549743"/>
            <a:ext cx="130415" cy="511471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3" name="Google Shape;262;p8">
            <a:extLst>
              <a:ext uri="{FF2B5EF4-FFF2-40B4-BE49-F238E27FC236}">
                <a16:creationId xmlns:a16="http://schemas.microsoft.com/office/drawing/2014/main" id="{33835439-2676-0B25-9BBA-4C10B5AECD1B}"/>
              </a:ext>
            </a:extLst>
          </p:cNvPr>
          <p:cNvSpPr/>
          <p:nvPr/>
        </p:nvSpPr>
        <p:spPr>
          <a:xfrm>
            <a:off x="8719844" y="2139676"/>
            <a:ext cx="3177630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80" marR="0" lvl="0" indent="-108908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ด้านการปรับสมดุลและพัฒนาระบบการบริหารจัดการภาครัฐ</a:t>
            </a:r>
            <a:endParaRPr kumimoji="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4" name="Google Shape;263;p8">
            <a:extLst>
              <a:ext uri="{FF2B5EF4-FFF2-40B4-BE49-F238E27FC236}">
                <a16:creationId xmlns:a16="http://schemas.microsoft.com/office/drawing/2014/main" id="{18A1343B-E558-52C7-E399-1B5EF370F0C1}"/>
              </a:ext>
            </a:extLst>
          </p:cNvPr>
          <p:cNvSpPr/>
          <p:nvPr/>
        </p:nvSpPr>
        <p:spPr>
          <a:xfrm>
            <a:off x="8717450" y="2788122"/>
            <a:ext cx="3368099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03315" marR="0" lvl="0" indent="-803315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 และประสิทธิภาพภาครัฐ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5" name="Google Shape;338;p10">
            <a:extLst>
              <a:ext uri="{FF2B5EF4-FFF2-40B4-BE49-F238E27FC236}">
                <a16:creationId xmlns:a16="http://schemas.microsoft.com/office/drawing/2014/main" id="{76F31125-59B0-36C0-3D80-C686AF55CCB2}"/>
              </a:ext>
            </a:extLst>
          </p:cNvPr>
          <p:cNvSpPr/>
          <p:nvPr/>
        </p:nvSpPr>
        <p:spPr>
          <a:xfrm>
            <a:off x="8104919" y="3240311"/>
            <a:ext cx="396948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12900" marR="0" lvl="0" indent="-161290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เป้าหมายระดับประเด็น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ประเทศไทยที่ทันสมัย มีประสิทธิภาพ   และตอบโจทย์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ประชาชน</a:t>
            </a:r>
          </a:p>
          <a:p>
            <a:pPr marL="1255776" marR="0" lvl="0" indent="-1255776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แผนย่อย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การพัฒนาบริการประชาชน</a:t>
            </a:r>
          </a:p>
          <a:p>
            <a:pPr marL="1704975" marR="0" lvl="0" indent="-1704975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เป้าหมายแผนแม่บทย่อย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 งานบริการภาครัฐที่ปรับเปลี่ยนเป็นดิจิทัลเพิ่มขึ้น</a:t>
            </a:r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1D9483A7-38E8-4F31-326F-8CAEF71A95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4144" y="2183364"/>
            <a:ext cx="368454" cy="376821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EA76A38E-BBED-CB4E-AE6F-0D84C50C4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5324" y="2651066"/>
            <a:ext cx="398986" cy="3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8">
            <a:extLst>
              <a:ext uri="{FF2B5EF4-FFF2-40B4-BE49-F238E27FC236}">
                <a16:creationId xmlns:a16="http://schemas.microsoft.com/office/drawing/2014/main" id="{A1C1E52F-FD0D-42F6-2AC0-B7042CB4FEA0}"/>
              </a:ext>
            </a:extLst>
          </p:cNvPr>
          <p:cNvSpPr txBox="1"/>
          <p:nvPr/>
        </p:nvSpPr>
        <p:spPr>
          <a:xfrm>
            <a:off x="151768" y="933552"/>
            <a:ext cx="144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D9B6586-CAB0-89E1-1CA9-0010710C28C5}"/>
              </a:ext>
            </a:extLst>
          </p:cNvPr>
          <p:cNvSpPr txBox="1"/>
          <p:nvPr/>
        </p:nvSpPr>
        <p:spPr>
          <a:xfrm>
            <a:off x="9499942" y="1355030"/>
            <a:ext cx="2604814" cy="68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กระบวนงานที่ปรับเปลี่ยนให้เป็นดิจิทัลต่อกระบวนงานทั้งหมดที่สามารถปรับเปลี่ยนให้อยู่ในรูปแบบดิจิทัล</a:t>
            </a: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7D389618-85A0-FF0A-0478-43178D582714}"/>
              </a:ext>
            </a:extLst>
          </p:cNvPr>
          <p:cNvSpPr/>
          <p:nvPr/>
        </p:nvSpPr>
        <p:spPr>
          <a:xfrm>
            <a:off x="11578941" y="545429"/>
            <a:ext cx="551698" cy="301621"/>
          </a:xfrm>
          <a:prstGeom prst="rect">
            <a:avLst/>
          </a:prstGeom>
          <a:solidFill>
            <a:srgbClr val="ED7D31"/>
          </a:solidFill>
        </p:spPr>
        <p:txBody>
          <a:bodyPr wrap="square">
            <a:spAutoFit/>
          </a:bodyPr>
          <a:lstStyle/>
          <a:p>
            <a:pPr marL="985887" marR="0" lvl="0" indent="-985887" algn="ctr" defTabSz="342917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87" algn="l"/>
              </a:tabLst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SKPIs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2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10852150" y="501843"/>
            <a:ext cx="879672" cy="588816"/>
            <a:chOff x="12240605" y="1307654"/>
            <a:chExt cx="1107285" cy="678130"/>
          </a:xfrm>
        </p:grpSpPr>
        <p:pic>
          <p:nvPicPr>
            <p:cNvPr id="2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7"/>
              <a:ext cx="1107285" cy="574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6" name="TextBox 14">
            <a:extLst>
              <a:ext uri="{FF2B5EF4-FFF2-40B4-BE49-F238E27FC236}">
                <a16:creationId xmlns:a16="http://schemas.microsoft.com/office/drawing/2014/main" id="{645BF739-45B7-D548-520A-AAD106B3AA5E}"/>
              </a:ext>
            </a:extLst>
          </p:cNvPr>
          <p:cNvSpPr txBox="1"/>
          <p:nvPr/>
        </p:nvSpPr>
        <p:spPr>
          <a:xfrm>
            <a:off x="8460094" y="73940"/>
            <a:ext cx="2831892" cy="41171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 algn="ctr" defTabSz="914446">
              <a:lnSpc>
                <a:spcPct val="85000"/>
              </a:lnSpc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ส่วนราชการ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Google Shape;267;p8">
            <a:extLst>
              <a:ext uri="{FF2B5EF4-FFF2-40B4-BE49-F238E27FC236}">
                <a16:creationId xmlns:a16="http://schemas.microsoft.com/office/drawing/2014/main" id="{3E49DF23-9DE3-DBCC-5016-FBECFE893694}"/>
              </a:ext>
            </a:extLst>
          </p:cNvPr>
          <p:cNvGraphicFramePr/>
          <p:nvPr/>
        </p:nvGraphicFramePr>
        <p:xfrm>
          <a:off x="425107" y="5105692"/>
          <a:ext cx="7468669" cy="95101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0768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8003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3528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8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80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กล่องข้อความ 256">
            <a:extLst>
              <a:ext uri="{FF2B5EF4-FFF2-40B4-BE49-F238E27FC236}">
                <a16:creationId xmlns:a16="http://schemas.microsoft.com/office/drawing/2014/main" id="{35BB7767-D4D2-754A-3819-779D495E79DB}"/>
              </a:ext>
            </a:extLst>
          </p:cNvPr>
          <p:cNvSpPr txBox="1"/>
          <p:nvPr/>
        </p:nvSpPr>
        <p:spPr>
          <a:xfrm>
            <a:off x="61361" y="608336"/>
            <a:ext cx="11031121" cy="40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</a:t>
            </a:r>
            <a:r>
              <a:rPr lang="th-TH" sz="24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ี้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วัดที่ 7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A59E8531-094E-C0D6-6F25-38C17B3105D2}"/>
              </a:ext>
            </a:extLst>
          </p:cNvPr>
          <p:cNvSpPr/>
          <p:nvPr/>
        </p:nvSpPr>
        <p:spPr>
          <a:xfrm>
            <a:off x="151768" y="1305279"/>
            <a:ext cx="7953150" cy="2978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งานบริการ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กระบวนงานบริการภาครัฐของแต่ละกรณีที่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ให้บริการ (เช่น ขอใหม่ ขอต่ออายุ ขอแก้ไขเปลี่ยนแปลง ขอโอน ขอยกเลิก เป็นต้น)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ที่หน่วยงานต้องพัฒนาเพื่อให้สามารถให้บริการในรูปแบบ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และที่หน่วยงานสามารถให้บริการในรูปแบบ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ได้แล้ว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หน่วยงานที่ต้องพัฒนาและเชื่อมโยงงานบริการบนแพลตฟอร์มดิจิทัลกลาง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หน่วยงานภาครัฐ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ให้บริการงานบริการภาครัฐแก่ภาคประชาชนและภาคธุรกิจที่ต้องพัฒนาและเชื่อมโยงงานบริการมาให้บริการ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บนแพลตฟอร์มดิจิทัลกลาง ในปีงบประมาณ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endParaRPr kumimoji="0" lang="th-TH" sz="2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lvl="0" indent="-285764" algn="thaiDist" defTabSz="914446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kumimoji="0" lang="th-TH" sz="2000" b="1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แพลตฟอร์มดิจิทัลกลาง 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Citizen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(แอปพลิเคชัน “ทางรัฐ”) และ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 ซึ่งเป็นแพลตฟอร์มกลางของงานบริการภาครัฐ 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ตามประกาศคณะกรรมการพัฒนารัฐบาลดิจิทัล เรื่อง แพลตฟอร์มกลางของงานบริการภาครัฐสำหรับภาคธุรกิจและประชาชน เมื่อวันที่ </a:t>
            </a:r>
            <a:r>
              <a:rPr kumimoji="0" lang="en-US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มกราคม </a:t>
            </a:r>
            <a:r>
              <a:rPr kumimoji="0" lang="en-US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</a:t>
            </a:r>
          </a:p>
          <a:p>
            <a:pPr marL="303227" marR="0" lvl="0" indent="-285764" algn="l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สูตรการคำนวณ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E002DB8D-C23E-5E32-FEA0-C47976142A71}"/>
              </a:ext>
            </a:extLst>
          </p:cNvPr>
          <p:cNvSpPr txBox="1"/>
          <p:nvPr/>
        </p:nvSpPr>
        <p:spPr>
          <a:xfrm>
            <a:off x="2347348" y="4283723"/>
            <a:ext cx="3624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ความสำเร็จของแต่ละงานบริการ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จำนวนงานบริการ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D95402-37B1-A9B0-B876-581E7335E9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53" name="Group 34">
            <a:extLst>
              <a:ext uri="{FF2B5EF4-FFF2-40B4-BE49-F238E27FC236}">
                <a16:creationId xmlns:a16="http://schemas.microsoft.com/office/drawing/2014/main" id="{B851F483-E1C0-FC5B-D0A3-77748E2C2AA7}"/>
              </a:ext>
            </a:extLst>
          </p:cNvPr>
          <p:cNvGrpSpPr/>
          <p:nvPr/>
        </p:nvGrpSpPr>
        <p:grpSpPr>
          <a:xfrm>
            <a:off x="2319973" y="3791849"/>
            <a:ext cx="2261859" cy="658701"/>
            <a:chOff x="1654505" y="3872573"/>
            <a:chExt cx="2381319" cy="658701"/>
          </a:xfrm>
        </p:grpSpPr>
        <p:sp>
          <p:nvSpPr>
            <p:cNvPr id="54" name="TextBox 29">
              <a:extLst>
                <a:ext uri="{FF2B5EF4-FFF2-40B4-BE49-F238E27FC236}">
                  <a16:creationId xmlns:a16="http://schemas.microsoft.com/office/drawing/2014/main" id="{77F00A35-4F9E-C8BD-FA47-E99F0541B41E}"/>
                </a:ext>
              </a:extLst>
            </p:cNvPr>
            <p:cNvSpPr txBox="1"/>
            <p:nvPr/>
          </p:nvSpPr>
          <p:spPr>
            <a:xfrm>
              <a:off x="2557062" y="3872573"/>
              <a:ext cx="14787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55" name="Straight Connector 30">
              <a:extLst>
                <a:ext uri="{FF2B5EF4-FFF2-40B4-BE49-F238E27FC236}">
                  <a16:creationId xmlns:a16="http://schemas.microsoft.com/office/drawing/2014/main" id="{6B76116D-FDF8-3073-2F69-2A4E44FB381A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31">
              <a:extLst>
                <a:ext uri="{FF2B5EF4-FFF2-40B4-BE49-F238E27FC236}">
                  <a16:creationId xmlns:a16="http://schemas.microsoft.com/office/drawing/2014/main" id="{316E07B4-2F8B-8DB7-E748-95C5B3C765A2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57" name="TextBox 32">
              <a:extLst>
                <a:ext uri="{FF2B5EF4-FFF2-40B4-BE49-F238E27FC236}">
                  <a16:creationId xmlns:a16="http://schemas.microsoft.com/office/drawing/2014/main" id="{AC9EADBC-2241-30E9-93C1-1CBC5E92C8E1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1030F15-242F-4710-7022-113E03591F03}"/>
              </a:ext>
            </a:extLst>
          </p:cNvPr>
          <p:cNvSpPr txBox="1"/>
          <p:nvPr/>
        </p:nvSpPr>
        <p:spPr>
          <a:xfrm>
            <a:off x="425107" y="6115741"/>
            <a:ext cx="7470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*สำนักงานพัฒนารัฐบาลดิจิทัล (องค์การมหาชน) อยู่ระหว่างปรับระบบ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 Portal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ที่เดิมให้บริการผ่านเว็บไซต์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https://bizportal.go.th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เป็นการให้บริการผ่านเว็บไซต์ “ทางรัฐ” แทน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75856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A4E1-73CB-2DF2-3CC8-29993A62A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F71B7E4-6678-D069-B6EC-15594866C809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B32615-3BB7-EE84-5614-810DBBA289F7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328009-37FA-B9F2-CDDD-D4493D24AD11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0ACD9E9-1134-2A6E-F09D-19ACC5674E56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D94CFE-C4B8-2FAC-A7AB-7B6D3A28CB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E8DD48C8-1040-51AE-6759-5C62C078DF41}"/>
              </a:ext>
            </a:extLst>
          </p:cNvPr>
          <p:cNvSpPr/>
          <p:nvPr/>
        </p:nvSpPr>
        <p:spPr>
          <a:xfrm>
            <a:off x="270141" y="712076"/>
            <a:ext cx="201585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20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00C6-05CD-845E-E632-EF29C21BFF45}"/>
              </a:ext>
            </a:extLst>
          </p:cNvPr>
          <p:cNvSpPr txBox="1"/>
          <p:nvPr/>
        </p:nvSpPr>
        <p:spPr>
          <a:xfrm>
            <a:off x="270141" y="6196858"/>
            <a:ext cx="9532395" cy="42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4887" marR="0" lvl="0" indent="-414887" algn="thaiDist" defTabSz="91444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ุคลากรไอทีหรือบุคลากรผู้ปฏิบัติงานด้านดิจิทัลของส่วนราชการทุกประเภทที่ได้รับการยกระดับทักษะดิจิทัล ที่มี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ของบุคลากรไอทีหรือปฏิบัติงานด้านดิจิทัล</a:t>
            </a:r>
            <a:b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(รอบ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เดือน)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โดยรายงานผลฯ ไปยังสำนักงาน ก.พ.ร. ภายใน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กันยายน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คะแนนของตัวชี้วัดนี้</a:t>
            </a:r>
          </a:p>
        </p:txBody>
      </p:sp>
      <p:graphicFrame>
        <p:nvGraphicFramePr>
          <p:cNvPr id="12" name="Table 31">
            <a:extLst>
              <a:ext uri="{FF2B5EF4-FFF2-40B4-BE49-F238E27FC236}">
                <a16:creationId xmlns:a16="http://schemas.microsoft.com/office/drawing/2014/main" id="{A7DD49C9-E939-9AC9-3F22-0325D693BE8E}"/>
              </a:ext>
            </a:extLst>
          </p:cNvPr>
          <p:cNvGraphicFramePr>
            <a:graphicFrameLocks noGrp="1"/>
          </p:cNvGraphicFramePr>
          <p:nvPr/>
        </p:nvGraphicFramePr>
        <p:xfrm>
          <a:off x="270141" y="1041344"/>
          <a:ext cx="11651717" cy="1573336"/>
        </p:xfrm>
        <a:graphic>
          <a:graphicData uri="http://schemas.openxmlformats.org/drawingml/2006/table">
            <a:tbl>
              <a:tblPr firstRow="1" bandRow="1"/>
              <a:tblGrid>
                <a:gridCol w="1143792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1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740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619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th-TH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ได้ร้อยละ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77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</a:tbl>
          </a:graphicData>
        </a:graphic>
      </p:graphicFrame>
      <p:graphicFrame>
        <p:nvGraphicFramePr>
          <p:cNvPr id="20" name="Table 8">
            <a:extLst>
              <a:ext uri="{FF2B5EF4-FFF2-40B4-BE49-F238E27FC236}">
                <a16:creationId xmlns:a16="http://schemas.microsoft.com/office/drawing/2014/main" id="{9F647A35-E359-8F60-DA6A-A869E2D807B5}"/>
              </a:ext>
            </a:extLst>
          </p:cNvPr>
          <p:cNvGraphicFramePr>
            <a:graphicFrameLocks noGrp="1"/>
          </p:cNvGraphicFramePr>
          <p:nvPr/>
        </p:nvGraphicFramePr>
        <p:xfrm>
          <a:off x="288851" y="2901446"/>
          <a:ext cx="11614296" cy="3204462"/>
        </p:xfrm>
        <a:graphic>
          <a:graphicData uri="http://schemas.openxmlformats.org/drawingml/2006/table">
            <a:tbl>
              <a:tblPr firstRow="1" bandRow="1"/>
              <a:tblGrid>
                <a:gridCol w="5071534">
                  <a:extLst>
                    <a:ext uri="{9D8B030D-6E8A-4147-A177-3AD203B41FA5}">
                      <a16:colId xmlns:a16="http://schemas.microsoft.com/office/drawing/2014/main" val="1838007041"/>
                    </a:ext>
                  </a:extLst>
                </a:gridCol>
                <a:gridCol w="3859815">
                  <a:extLst>
                    <a:ext uri="{9D8B030D-6E8A-4147-A177-3AD203B41FA5}">
                      <a16:colId xmlns:a16="http://schemas.microsoft.com/office/drawing/2014/main" val="1049917544"/>
                    </a:ext>
                  </a:extLst>
                </a:gridCol>
                <a:gridCol w="671494">
                  <a:extLst>
                    <a:ext uri="{9D8B030D-6E8A-4147-A177-3AD203B41FA5}">
                      <a16:colId xmlns:a16="http://schemas.microsoft.com/office/drawing/2014/main" val="356492898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5584369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833547"/>
                    </a:ext>
                  </a:extLst>
                </a:gridCol>
                <a:gridCol w="690653">
                  <a:extLst>
                    <a:ext uri="{9D8B030D-6E8A-4147-A177-3AD203B41FA5}">
                      <a16:colId xmlns:a16="http://schemas.microsoft.com/office/drawing/2014/main" val="611053782"/>
                    </a:ext>
                  </a:extLst>
                </a:gridCol>
              </a:tblGrid>
              <a:tr h="5604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2569</a:t>
                      </a:r>
                      <a:endParaRPr lang="en-US" sz="1200" b="1" spc="-30" baseline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2568 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แต่ยังดำเนินการไม่แล้วเสร็จ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309630"/>
                  </a:ext>
                </a:extLst>
              </a:tr>
              <a:tr h="405045"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319513"/>
                  </a:ext>
                </a:extLst>
              </a:tr>
              <a:tr h="374565">
                <a:tc>
                  <a:txBody>
                    <a:bodyPr/>
                    <a:lstStyle/>
                    <a:p>
                      <a:pPr marL="180975" indent="-141288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หน่วยงานทำหนังสือแจ้งความประสงค์ขอนำงานบริการมาเชื่อมโยงและให้บริการบนแพลตฟอร์มดิจิทัลกลางไปยังสำนักงานพัฒนารัฐบาลดิจิทัล (องค์การมหาชน) (สพร.)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ธันวาคม 2568</a:t>
                      </a:r>
                      <a:endParaRPr lang="en-US" sz="12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0960" marR="60960" marT="30480" marB="304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หนังสือแจ้งความประสงค์ฯ และหนังสือมอบหมายเจ้าหน้าที่ฯ โดยส่งอีเมลเข้า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saraban@dga.or.th</a:t>
                      </a:r>
                    </a:p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อีเมลตอบกลับจากการบันทึกข้อมูลผ่านระบบแจ้งความประสงค์ (จะได้รับหลังจากกรอกแบบฟอร์มและ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อัปโห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60960" marR="60960" marT="30480" marB="304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8919305"/>
                  </a:ext>
                </a:extLst>
              </a:tr>
              <a:tr h="2244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หน่วยงานแจ้งขอ </a:t>
                      </a:r>
                      <a:r>
                        <a:rPr lang="en-US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สพร. </a:t>
                      </a:r>
                      <a:r>
                        <a:rPr lang="th-TH" sz="1200" spc="-3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มีนาคม 2569</a:t>
                      </a:r>
                      <a:endParaRPr lang="en-US" sz="1200" spc="-3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ผลการขอ </a:t>
                      </a:r>
                      <a:r>
                        <a:rPr lang="en-US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ของหน่วยงานจากระบบการติดตามสถานะการดำเนินงานของ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927792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93663" marR="0" lvl="0" indent="-936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หน่วยงานทดสอบ แบบ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มิถุนายน 2569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2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spc="-2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กรกฎาคม 2569</a:t>
                      </a:r>
                      <a:endParaRPr lang="en-US" sz="1200" spc="-2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ที่ผ่านแล้ว จาก สพร.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23411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5725" marR="0" lvl="0" indent="-857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หน่วยงานทดสอบแบบ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 Production Environment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สิงหาคม 2569 </a:t>
                      </a:r>
                      <a:b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  <a:endParaRPr lang="en-US" sz="1200" spc="-4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Pre-Production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743989"/>
                  </a:ext>
                </a:extLst>
              </a:tr>
              <a:tr h="2495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เปิดให้บริการบนแพลตฟอร์มดิจิทัลกลาง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(Production)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มีงานบริการที่เปิดให้บริการบนแพลตฟอร์มดิจิทัลกลาง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2449198"/>
                  </a:ext>
                </a:extLst>
              </a:tr>
              <a:tr h="249597">
                <a:tc gridSpan="2"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2563" indent="-182563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6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177191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56F00F5D-8D8C-FCF3-A105-B02C65E71B46}"/>
              </a:ext>
            </a:extLst>
          </p:cNvPr>
          <p:cNvSpPr txBox="1"/>
          <p:nvPr/>
        </p:nvSpPr>
        <p:spPr>
          <a:xfrm>
            <a:off x="321712" y="2597405"/>
            <a:ext cx="1160014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609630">
              <a:defRPr/>
            </a:pP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*งานบริการที่พัฒนาและเชื่อมโยงมาให้บริการบนแพลตฟอร์มดิจิทัลกลางแล้ว หมายถึง กระบวนงาน (รายกรณี) ที่พัฒนาและเชื่อมโยงกับ </a:t>
            </a:r>
            <a:r>
              <a:rPr kumimoji="0" lang="en-US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หรือแอปพลิเคชัน “ทางรัฐ” แล้วทุก</a:t>
            </a:r>
            <a:r>
              <a:rPr lang="th-TH" sz="1067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กระบวนงาน (รายกรณี)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ก่อนปีงบประมาณ พ.ศ. 2569 และกระบวนงาน (รายกรณี) ที่พัฒนาเชื่อมโยงได้แล้วเสร็จในปีงบประมาณ พ.ศ. 2569</a:t>
            </a:r>
            <a:endParaRPr kumimoji="0" lang="en-US" sz="106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0EB746D4-78CF-A6F7-C649-522F345A6F68}"/>
              </a:ext>
            </a:extLst>
          </p:cNvPr>
          <p:cNvSpPr txBox="1"/>
          <p:nvPr/>
        </p:nvSpPr>
        <p:spPr>
          <a:xfrm>
            <a:off x="8460094" y="73940"/>
            <a:ext cx="2831892" cy="41171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0" marR="0" lvl="0" indent="0" algn="ctr" defTabSz="914446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ส่วนราชการ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94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63952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26D9A-5971-2182-EADC-B238AEDAF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89CE29A-FD0F-A898-5203-A283F989ABDA}"/>
              </a:ext>
            </a:extLst>
          </p:cNvPr>
          <p:cNvSpPr/>
          <p:nvPr/>
        </p:nvSpPr>
        <p:spPr>
          <a:xfrm>
            <a:off x="0" y="544209"/>
            <a:ext cx="11680825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8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884A6A3-562B-C839-E75E-8DF7DB31F8B0}"/>
              </a:ext>
            </a:extLst>
          </p:cNvPr>
          <p:cNvSpPr/>
          <p:nvPr/>
        </p:nvSpPr>
        <p:spPr>
          <a:xfrm>
            <a:off x="0" y="5599031"/>
            <a:ext cx="4863609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ส่วนราชการที่รับผิดชอบ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55A5899-AA7B-2FCF-1938-3B4170206337}"/>
              </a:ext>
            </a:extLst>
          </p:cNvPr>
          <p:cNvSpPr/>
          <p:nvPr/>
        </p:nvSpPr>
        <p:spPr>
          <a:xfrm>
            <a:off x="0" y="6011749"/>
            <a:ext cx="2875945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รอบปีงบประมาณ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6656862D-86F0-66D1-F48A-410DA6835144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C44455-4CF6-C59E-FD27-B2AC6AC0D99F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30EE0E-5ED9-52D2-1A5F-BADDAB9BDC42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9">
            <a:extLst>
              <a:ext uri="{FF2B5EF4-FFF2-40B4-BE49-F238E27FC236}">
                <a16:creationId xmlns:a16="http://schemas.microsoft.com/office/drawing/2014/main" id="{07F9A4D6-D65C-94BB-475F-C2CD66554673}"/>
              </a:ext>
            </a:extLst>
          </p:cNvPr>
          <p:cNvSpPr/>
          <p:nvPr/>
        </p:nvSpPr>
        <p:spPr>
          <a:xfrm>
            <a:off x="-27647" y="865813"/>
            <a:ext cx="12186720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182563" lvl="0" indent="-182563" algn="thaiDist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ตัวชี้วัดเดิม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จังหวัดที่ได้จัดทำร่างแผนที่ท้ายกฎหมายตามการปรับปรุงเส้นแนวเขตที่ดินของรัฐแบบบูรณาการมาตราส่วน 1 </a:t>
            </a:r>
            <a:r>
              <a:rPr lang="en-US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4000 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lang="en-US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One Map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</a:p>
          <a:p>
            <a:pPr marL="182563" lvl="0" indent="-182563" algn="thaiDist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ตัวชี้วัดที่ขอเปลี่ยนแปลง </a:t>
            </a:r>
            <a:r>
              <a:rPr lang="en-US" sz="1600" b="1" kern="0" dirty="0"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169863" indent="-169863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600" b="1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เหตุผลและความจำเป็นในการปรับเปลี่ยนตัวชี้วัด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หลังที่คณะรัฐมนตรีมีมติให้ความเห็นชอบผลการดำเนินการปรับปรุงเส้นแนวเขตที่ดินของรัฐแบบบูรณาการ มาตราส่วน 1 : 4000 (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Map)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เป็นกลุ่มจังหวัดแล้ว และ</a:t>
            </a:r>
            <a:b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ได้มอบหมายให้หน่วยงานที่มีที่ดินของรัฐในความรับผิดชอบ ดำเนินการปรับปรุงแก้ไขกฎหมาย (รวมถึงมติคณะรัฐมนตรี หนังสือสำคัญสำหรับที่หลวง หรืออื่นๆ) ให้สอดคล้องกับผลการปรับปรุงเส้นแนวเขตที่ดินของรัฐ 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 ก่อนที่จะนำไปดำเนินการจัดทำร่างแผนที่แนบท้ายกฎหมายตามผลการดำเนินการ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ต่อไป </a:t>
            </a:r>
          </a:p>
          <a:p>
            <a:pPr marL="182563">
              <a:lnSpc>
                <a:spcPct val="90000"/>
              </a:lnSpc>
              <a:tabLst>
                <a:tab pos="536575" algn="l"/>
              </a:tabLst>
              <a:defRPr/>
            </a:pP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เนื่องจากผลการดำเนินการ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 ยังไม่สอดคล้องกับข้อเท็จจริงเชิงพื้นที่ เกิดจากการนำแผนที่ภูมิประเทศ มาตราส่วน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: 50000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มาเป็นฐานข้อมูลของการดำเนินการ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มาตราส่วน 1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4000 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ให้อาจพบเจอข้อผิดพลาดจากการถ่ายทอดแนวเขตที่ดินของรัฐในมาตราส่วนที่มีขนาดเล็กกว่าลงบนมาตราส่วนที่มีขนาดใหญ่กว่า เพื่อให้เกิดความแม่นยำ และมีประสิทธิภาพ ก่อนมีการนำเส้นแนวเขตที่ดินของรัฐ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ไปประกาศเป็นแผนที่แนบท้ายกฎหมาย จึงมีความจำเป็นต้องดำเนินการ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เพื่อตรวจสอบแนวเขต ขอบเขต และตำแหน่งต่างๆ ตามแผนที่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ให้มีความถูกต้องทางตำแหน่งหรือสอดคล้องกับสภาพภูมิประเทศและสภาพพื้นที่จริง เพื่อสร้างแผนที่แนวเขตที่ดินของรัฐให้เป็นเอกภาพ ถูกต้อง แม่นยำ ลดปัญหาการทับซ้อน และข้อพิพาทเรื่องที่ดิน</a:t>
            </a:r>
          </a:p>
          <a:p>
            <a:pPr marL="169863" lvl="0" indent="-169863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nl-NL" sz="1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การดำเนินการปรับแก้เส้นแนวเขตที่ดินของรัฐ (</a:t>
            </a:r>
            <a:r>
              <a:rPr lang="en-US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ครม. ให้ความเห็นชอบแล้ว เพื่อให้การปรับปรุงแผนที่แนวเขตที่ดินของรัฐฯ มีความถูกต้องและสอดคล้องกับสภาพภูมิประเทศและข้อเท็จจริงเชิงพื้นที่ 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โดยการจัดทำ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เป็นการแก้ไขปัญหาความคลาดเคลื่อนของเส้นแนวเขต จากการถ่ายทอดข้อมูลแผนที่ของหน่วยงานต่าง ๆ มาสู่มาตราส่วน 1 : 4000 ซึ่งเกิดจากปัจจัย เช่น 1) ความแตกต่างของมาตราส่วนและ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ระบบพิกัดที่ใช้ในแผนที่เดิมของแต่ละหน่วยงาน 2) เทคนิคการถ่ายทอดเส้นแนวเขตที่ทำให้เกิดการเหลื่อมล้ำหรือช่องว่างระหว่างหน่วยงาน 3) ความแตกต่างในการตีความข้อมูลภูมิประเทศและภาพถ่ายทางอากาศ 4) ความจำเป็นในการปรับให้สอดคล้องกับข้อมูลแผนที่ฐาน (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Base Map)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ที่เป็นภาพถ่ายทางอากาศความละเอียดสูง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เพื่อให้แผนที่มีความถูกต้องทันสมัยบนมาตราส่วน 1 : 4000 และถูกนำไปใช้เป็นฐานข้อมูลกลางในการบริหารจัดการที่ดินของประเทศ โดยการปรับปรุงต้องอ้างอิงกับแผนที่ภาพถ่ายทางอากาศ</a:t>
            </a:r>
            <a:b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ออร์โธ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Orthophoto Map)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ที่มีความละเอียดถูกต้อง ตามโครงการจัดทำแผนที่ภาพถ่ายทางอากาศประเทศไทย มาตราส่วน 1 : 4000 ของกรมแผนที่</a:t>
            </a:r>
            <a:r>
              <a:rPr lang="th-TH" sz="1600" spc="-20" dirty="0">
                <a:solidFill>
                  <a:srgbClr val="19191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ทหาร รวมถึงภาพถ่ายทางอากาศอื่นที่ทางราชการมีไว้ใช้ในการปฏิบัติงาน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ประกอบกับ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การสำรวจภาคสนาม และหลักการเขียนแผนที่ที่ถูกต้องตามหลักวิชาการ เพื่อให้เส้นขอบเขตสอดคล้องกับภูมิประเทศและการใช้ประโยชน์ที่ดินของประชาชน ในกรณีที่มีความคลาดเคลื่อนทางเทคนิคของเส้นแนวเขต (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เพื่อให้หน่วยงานเจ้าของที่ดินของรัฐ นำไปปรับปรุงแผนที่ท้ายกฎหมายของหน่วยงานต่อไป 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ทั้งนี้ </a:t>
            </a:r>
            <a:r>
              <a:rPr lang="th-TH" sz="1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ยกเว้น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กรณีการปรับปรุงเส้นแนวเขตที่ดินของรัฐ 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 ครม. มีมติเห็นชอบแล้ว เกิดผลกระทบต่อประชาชน (ผลกระทบปานกลาง) เกิดข้อร้องเรียน และมีประชาชนโต้แย้งสิทธิ์ หรือกรณีที่เกิดผลกระทบต่อชุมชน (ผลกระทบมาก) หรือได้รับผลกระทบเป็นชุมชนขนาดใหญ่ เกิดข้อร้องเรียน และมีประชาชนโต้แย้งสิทธิ์ ส่งผลกระทบเป็นวงกว้าง</a:t>
            </a: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D98103-6DF1-6331-0EF6-51D0C264B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6B4C2BCD-602D-0558-30E8-EF4DBCE5FC0C}"/>
              </a:ext>
            </a:extLst>
          </p:cNvPr>
          <p:cNvSpPr/>
          <p:nvPr/>
        </p:nvSpPr>
        <p:spPr bwMode="ltGray">
          <a:xfrm>
            <a:off x="-13647" y="-5071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66B45056-8355-32EE-7F9F-58B30ADC41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DB92CE-3F61-B9B6-0916-F4BDE6BBD3C9}"/>
              </a:ext>
            </a:extLst>
          </p:cNvPr>
          <p:cNvSpPr txBox="1"/>
          <p:nvPr/>
        </p:nvSpPr>
        <p:spPr>
          <a:xfrm>
            <a:off x="123081" y="-1331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B016A9F5-A449-6F00-4991-F7CCB9374580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19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0888A53-0E59-D599-6DD4-69A0FF15349D}"/>
              </a:ext>
            </a:extLst>
          </p:cNvPr>
          <p:cNvGrpSpPr/>
          <p:nvPr/>
        </p:nvGrpSpPr>
        <p:grpSpPr>
          <a:xfrm>
            <a:off x="7233566" y="451225"/>
            <a:ext cx="1157959" cy="447815"/>
            <a:chOff x="12253647" y="1247431"/>
            <a:chExt cx="1388594" cy="615553"/>
          </a:xfrm>
        </p:grpSpPr>
        <p:pic>
          <p:nvPicPr>
            <p:cNvPr id="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92EBD766-5200-EE42-0BC7-49BBCA5676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567104" y="1247431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Box 2">
              <a:extLst>
                <a:ext uri="{FF2B5EF4-FFF2-40B4-BE49-F238E27FC236}">
                  <a16:creationId xmlns:a16="http://schemas.microsoft.com/office/drawing/2014/main" id="{E6BF9738-34E0-79F3-B58E-DF6EFE1FA5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53647" y="1406507"/>
              <a:ext cx="1388594" cy="342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r>
                <a:rPr lang="en-US" altLang="th-TH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2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C1A5331-D23D-61E4-4B29-7E7FAE7E5A69}"/>
              </a:ext>
            </a:extLst>
          </p:cNvPr>
          <p:cNvGrpSpPr/>
          <p:nvPr/>
        </p:nvGrpSpPr>
        <p:grpSpPr>
          <a:xfrm>
            <a:off x="8273344" y="532740"/>
            <a:ext cx="674904" cy="215791"/>
            <a:chOff x="8026112" y="6672843"/>
            <a:chExt cx="326234" cy="150007"/>
          </a:xfrm>
        </p:grpSpPr>
        <p:sp>
          <p:nvSpPr>
            <p:cNvPr id="16" name="Rectangle: Rounded Corners 109">
              <a:extLst>
                <a:ext uri="{FF2B5EF4-FFF2-40B4-BE49-F238E27FC236}">
                  <a16:creationId xmlns:a16="http://schemas.microsoft.com/office/drawing/2014/main" id="{EAD4E8D6-3E26-6EAF-1301-FCA04780CE31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TextBox 110">
              <a:extLst>
                <a:ext uri="{FF2B5EF4-FFF2-40B4-BE49-F238E27FC236}">
                  <a16:creationId xmlns:a16="http://schemas.microsoft.com/office/drawing/2014/main" id="{C47DADE3-FB3C-AE74-A345-892C6A388C2F}"/>
                </a:ext>
              </a:extLst>
            </p:cNvPr>
            <p:cNvSpPr txBox="1"/>
            <p:nvPr/>
          </p:nvSpPr>
          <p:spPr>
            <a:xfrm>
              <a:off x="8027229" y="6672843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D9696AD-DC23-120D-6C95-256C0422F292}"/>
              </a:ext>
            </a:extLst>
          </p:cNvPr>
          <p:cNvGrpSpPr/>
          <p:nvPr/>
        </p:nvGrpSpPr>
        <p:grpSpPr>
          <a:xfrm>
            <a:off x="8871299" y="548966"/>
            <a:ext cx="951225" cy="193991"/>
            <a:chOff x="1998515" y="2949278"/>
            <a:chExt cx="601134" cy="132958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E7707E08-4E95-66B8-1275-0727E2E54469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3CCA2C9-165F-31BC-268C-F7C05818B829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00087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E0863C-BF5F-028A-F460-2FEE8360C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1DA06DD-515D-044C-6130-EB2C579E246E}"/>
              </a:ext>
            </a:extLst>
          </p:cNvPr>
          <p:cNvSpPr/>
          <p:nvPr/>
        </p:nvSpPr>
        <p:spPr>
          <a:xfrm>
            <a:off x="0" y="448374"/>
            <a:ext cx="11680825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8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DF35C84C-1609-DA07-1AA1-EA068D4C0A03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5C79912-0CD9-DF39-5397-845B1F8769E1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C49DA5D-C875-E1B7-9301-1E24B37B75FD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265DB213-EDDA-5E82-1325-1BD2E516B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06CF7A1E-F381-7030-F387-1103722FB220}"/>
              </a:ext>
            </a:extLst>
          </p:cNvPr>
          <p:cNvSpPr/>
          <p:nvPr/>
        </p:nvSpPr>
        <p:spPr bwMode="ltGray">
          <a:xfrm>
            <a:off x="-13647" y="9919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DB4E4FE3-EAFF-6DA4-54BF-5F2139C39D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AAB0CA-003E-3212-3DBB-F2132C1E3287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D707B5DE-5A02-4CED-02A5-E719175B962D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20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7" name="Rectangle 29">
            <a:extLst>
              <a:ext uri="{FF2B5EF4-FFF2-40B4-BE49-F238E27FC236}">
                <a16:creationId xmlns:a16="http://schemas.microsoft.com/office/drawing/2014/main" id="{0E424C5D-69AC-A185-E9D3-4F2A8CF3B246}"/>
              </a:ext>
            </a:extLst>
          </p:cNvPr>
          <p:cNvSpPr/>
          <p:nvPr/>
        </p:nvSpPr>
        <p:spPr>
          <a:xfrm>
            <a:off x="0" y="4806328"/>
            <a:ext cx="11680825" cy="1756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 ครม. เมื่อวันที่ 8 กรกฎาคม 2568 มีมติเห็นชอบอนุมติงบประมาณรายจ่ายประจำปีงบประมาณ พ.ศ. 2568 เพิ่มเติม งบกลาง รายการเงิน</a:t>
            </a:r>
            <a:r>
              <a:rPr lang="th-TH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สำรองจ่ายเพื่อกรณีฉุกเฉินหรือจำเป็น ให้กับกองบัญชาการกองทัพไทย จำนวน 342</a:t>
            </a:r>
            <a:r>
              <a:rPr lang="en-US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,930,000 </a:t>
            </a:r>
            <a:r>
              <a:rPr lang="th-TH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เพื่อเป็นค่าใช้จ่ายสำหรับการบริหารจัดการที่ดินของประเทศ </a:t>
            </a:r>
            <a:r>
              <a:rPr lang="th-TH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และการปรับปรุงแผนที่แนวเขตที่ดินของรัฐฯ </a:t>
            </a:r>
            <a:r>
              <a:rPr lang="en-US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2 โครงการ ดังนี้ 1) โครงการจัดทำแผนที่ภาพถ่ายทางอากาศประเทศไทย มาตราส่วน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4000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 2) โครงการปรับปรุงแผนที่แนวเขตที่ดินของรัฐแบบบูรณาการ มาตราส่วน 1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4000 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 ครม. เมื่อวันที่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27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มีนาคม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2568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สคทช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ได้รับความเห็นชอบ (ร่าง) รายละเอียดงบประมาณรายจ่ายประจำปีงบประมาณ พ.ศ.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2569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เพื่อดำเนินโครงการปรับปรุงเส้นแนวเขตที่ดินของรัฐ ตามผลการดำเนินการ 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ที่คณะรัฐมนตรีให้ความเห็นชอบ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ในวงเงินงบประมาณ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34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000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000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</a:p>
          <a:p>
            <a:pPr marL="169863" marR="0" lvl="0" indent="-169863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</a: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Fine Tune)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แล้วเสร็จ และ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เสนอให้คณะอนุกรรมการ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Map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พิจารณา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69863" marR="0" lvl="0" indent="-169863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เป็นตัวชี้วัดร่วมระหว่าง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ได้แก่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สคทช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กรมธนารักษ์ กรมที่ดิน กรมป่าไม้ กรมอุทยานแห่งชาติ </a:t>
            </a:r>
            <a:r>
              <a:rPr kumimoji="0" lang="th-TH" sz="1400" b="0" i="0" u="none" strike="noStrike" kern="1200" cap="none" spc="-5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สัตว์ป่าและพันธุ์พืช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กรมทรัพยากรทางทะเลและชายฝั่ง สำนักงานการปฏิรูปที่ดินเพื่อเกษตรกรรม กรมพัฒนาที่ดิน กรมส่งเสริมสหกรณ์ กรมพัฒนาสังคมและสวัสดิการ</a:t>
            </a:r>
          </a:p>
        </p:txBody>
      </p:sp>
      <p:sp>
        <p:nvSpPr>
          <p:cNvPr id="6" name="Rectangle 29">
            <a:extLst>
              <a:ext uri="{FF2B5EF4-FFF2-40B4-BE49-F238E27FC236}">
                <a16:creationId xmlns:a16="http://schemas.microsoft.com/office/drawing/2014/main" id="{442C585F-1BD7-117B-E56C-CFC684146852}"/>
              </a:ext>
            </a:extLst>
          </p:cNvPr>
          <p:cNvSpPr/>
          <p:nvPr/>
        </p:nvSpPr>
        <p:spPr>
          <a:xfrm>
            <a:off x="-13647" y="635136"/>
            <a:ext cx="12061620" cy="485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ในคราวประชุมคณะทำงานที่ปรึกษาด้านการปรับปรุงแผนที่แนวเขตที่ดินของรัฐแบบบูรณาการ มาตราส่วน 1 : 4000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CEO One Map)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ครั้งที่ 2/2568 เมื่อวันจันทร์ที่ 18 สิงหาคม 2568 ได้มีมติเห็นชอบแผนการดำเนินงานปรับปรุงเส้นแนวเขตที่ดินของรัฐ ตามผลการดำเนินการ 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 ครม. ให้ความเห็นชอบ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</a:t>
            </a:r>
          </a:p>
        </p:txBody>
      </p:sp>
      <p:grpSp>
        <p:nvGrpSpPr>
          <p:cNvPr id="4" name="Group 24">
            <a:extLst>
              <a:ext uri="{FF2B5EF4-FFF2-40B4-BE49-F238E27FC236}">
                <a16:creationId xmlns:a16="http://schemas.microsoft.com/office/drawing/2014/main" id="{0DE46341-1776-19C7-4C38-004312E7F3F0}"/>
              </a:ext>
            </a:extLst>
          </p:cNvPr>
          <p:cNvGrpSpPr/>
          <p:nvPr/>
        </p:nvGrpSpPr>
        <p:grpSpPr>
          <a:xfrm>
            <a:off x="414598" y="1080714"/>
            <a:ext cx="4528903" cy="318172"/>
            <a:chOff x="-629414" y="-95556"/>
            <a:chExt cx="8934027" cy="1719957"/>
          </a:xfrm>
        </p:grpSpPr>
        <p:grpSp>
          <p:nvGrpSpPr>
            <p:cNvPr id="16" name="Group 38">
              <a:extLst>
                <a:ext uri="{FF2B5EF4-FFF2-40B4-BE49-F238E27FC236}">
                  <a16:creationId xmlns:a16="http://schemas.microsoft.com/office/drawing/2014/main" id="{FB222AE3-D6F8-55BD-A7E3-CD7BB3B6D252}"/>
                </a:ext>
              </a:extLst>
            </p:cNvPr>
            <p:cNvGrpSpPr/>
            <p:nvPr/>
          </p:nvGrpSpPr>
          <p:grpSpPr>
            <a:xfrm>
              <a:off x="-330352" y="53354"/>
              <a:ext cx="8634965" cy="1074988"/>
              <a:chOff x="3694" y="-38588"/>
              <a:chExt cx="2770417" cy="286062"/>
            </a:xfrm>
          </p:grpSpPr>
          <p:sp>
            <p:nvSpPr>
              <p:cNvPr id="32" name="Freeform 3">
                <a:extLst>
                  <a:ext uri="{FF2B5EF4-FFF2-40B4-BE49-F238E27FC236}">
                    <a16:creationId xmlns:a16="http://schemas.microsoft.com/office/drawing/2014/main" id="{D40969BA-713B-BF66-2F58-755F393F535E}"/>
                  </a:ext>
                </a:extLst>
              </p:cNvPr>
              <p:cNvSpPr/>
              <p:nvPr/>
            </p:nvSpPr>
            <p:spPr>
              <a:xfrm>
                <a:off x="3694" y="-38588"/>
                <a:ext cx="2770417" cy="247474"/>
              </a:xfrm>
              <a:custGeom>
                <a:avLst/>
                <a:gdLst/>
                <a:ahLst/>
                <a:cxnLst/>
                <a:rect l="l" t="t" r="r" b="b"/>
                <a:pathLst>
                  <a:path w="2744002" h="247474">
                    <a:moveTo>
                      <a:pt x="203200" y="0"/>
                    </a:moveTo>
                    <a:lnTo>
                      <a:pt x="2744002" y="0"/>
                    </a:lnTo>
                    <a:lnTo>
                      <a:pt x="2540802" y="247474"/>
                    </a:lnTo>
                    <a:lnTo>
                      <a:pt x="0" y="247474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969393"/>
              </a:solidFill>
            </p:spPr>
            <p:txBody>
              <a:bodyPr/>
              <a:lstStyle/>
              <a:p>
                <a:pPr defTabSz="914445"/>
                <a:endParaRPr lang="th-TH"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36" name="TextBox 4">
                <a:extLst>
                  <a:ext uri="{FF2B5EF4-FFF2-40B4-BE49-F238E27FC236}">
                    <a16:creationId xmlns:a16="http://schemas.microsoft.com/office/drawing/2014/main" id="{43DA792B-6B5C-FD35-35E5-F1F727185A31}"/>
                  </a:ext>
                </a:extLst>
              </p:cNvPr>
              <p:cNvSpPr txBox="1"/>
              <p:nvPr/>
            </p:nvSpPr>
            <p:spPr>
              <a:xfrm>
                <a:off x="101600" y="-38100"/>
                <a:ext cx="2540802" cy="285574"/>
              </a:xfrm>
              <a:prstGeom prst="rect">
                <a:avLst/>
              </a:prstGeom>
            </p:spPr>
            <p:txBody>
              <a:bodyPr lIns="56315" tIns="56315" rIns="56315" bIns="56315" rtlCol="0" anchor="ctr"/>
              <a:lstStyle/>
              <a:p>
                <a:pPr algn="ctr" defTabSz="914445">
                  <a:lnSpc>
                    <a:spcPts val="2660"/>
                  </a:lnSpc>
                </a:pPr>
                <a:endParaRPr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grpSp>
          <p:nvGrpSpPr>
            <p:cNvPr id="20" name="Group 27">
              <a:extLst>
                <a:ext uri="{FF2B5EF4-FFF2-40B4-BE49-F238E27FC236}">
                  <a16:creationId xmlns:a16="http://schemas.microsoft.com/office/drawing/2014/main" id="{6B2804EC-6780-9847-FCC7-79005B833EDB}"/>
                </a:ext>
              </a:extLst>
            </p:cNvPr>
            <p:cNvGrpSpPr/>
            <p:nvPr/>
          </p:nvGrpSpPr>
          <p:grpSpPr>
            <a:xfrm>
              <a:off x="-629414" y="-95556"/>
              <a:ext cx="8827843" cy="1063635"/>
              <a:chOff x="3694" y="-38100"/>
              <a:chExt cx="2832300" cy="303200"/>
            </a:xfrm>
          </p:grpSpPr>
          <p:sp>
            <p:nvSpPr>
              <p:cNvPr id="30" name="Freeform 6">
                <a:extLst>
                  <a:ext uri="{FF2B5EF4-FFF2-40B4-BE49-F238E27FC236}">
                    <a16:creationId xmlns:a16="http://schemas.microsoft.com/office/drawing/2014/main" id="{8589BDAA-64B2-425B-38B1-71EBD596B376}"/>
                  </a:ext>
                </a:extLst>
              </p:cNvPr>
              <p:cNvSpPr/>
              <p:nvPr/>
            </p:nvSpPr>
            <p:spPr>
              <a:xfrm>
                <a:off x="3694" y="-31466"/>
                <a:ext cx="2832300" cy="265100"/>
              </a:xfrm>
              <a:custGeom>
                <a:avLst/>
                <a:gdLst/>
                <a:ahLst/>
                <a:cxnLst/>
                <a:rect l="l" t="t" r="r" b="b"/>
                <a:pathLst>
                  <a:path w="2832300" h="265100">
                    <a:moveTo>
                      <a:pt x="203200" y="0"/>
                    </a:moveTo>
                    <a:lnTo>
                      <a:pt x="2832300" y="0"/>
                    </a:lnTo>
                    <a:lnTo>
                      <a:pt x="2629100" y="265100"/>
                    </a:lnTo>
                    <a:lnTo>
                      <a:pt x="0" y="2651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009999"/>
              </a:solidFill>
            </p:spPr>
            <p:txBody>
              <a:bodyPr/>
              <a:lstStyle/>
              <a:p>
                <a:pPr defTabSz="914445"/>
                <a:endParaRPr lang="th-TH" sz="900" dirty="0">
                  <a:solidFill>
                    <a:schemeClr val="tx2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31" name="TextBox 7">
                <a:extLst>
                  <a:ext uri="{FF2B5EF4-FFF2-40B4-BE49-F238E27FC236}">
                    <a16:creationId xmlns:a16="http://schemas.microsoft.com/office/drawing/2014/main" id="{1C3C977D-5535-F3E0-5A6D-7B7894560381}"/>
                  </a:ext>
                </a:extLst>
              </p:cNvPr>
              <p:cNvSpPr txBox="1"/>
              <p:nvPr/>
            </p:nvSpPr>
            <p:spPr>
              <a:xfrm>
                <a:off x="101600" y="-38100"/>
                <a:ext cx="2629100" cy="303200"/>
              </a:xfrm>
              <a:prstGeom prst="rect">
                <a:avLst/>
              </a:prstGeom>
            </p:spPr>
            <p:txBody>
              <a:bodyPr lIns="56315" tIns="56315" rIns="56315" bIns="56315" rtlCol="0" anchor="ctr"/>
              <a:lstStyle/>
              <a:p>
                <a:pPr algn="ctr" defTabSz="914445">
                  <a:lnSpc>
                    <a:spcPts val="2660"/>
                  </a:lnSpc>
                </a:pPr>
                <a:endParaRPr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sp>
          <p:nvSpPr>
            <p:cNvPr id="27" name="TextBox 48">
              <a:extLst>
                <a:ext uri="{FF2B5EF4-FFF2-40B4-BE49-F238E27FC236}">
                  <a16:creationId xmlns:a16="http://schemas.microsoft.com/office/drawing/2014/main" id="{C86B2F5D-53A0-7CA3-F827-EE26D2B85305}"/>
                </a:ext>
              </a:extLst>
            </p:cNvPr>
            <p:cNvSpPr txBox="1"/>
            <p:nvPr/>
          </p:nvSpPr>
          <p:spPr>
            <a:xfrm>
              <a:off x="323515" y="208002"/>
              <a:ext cx="7327236" cy="141639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defTabSz="914445">
                <a:lnSpc>
                  <a:spcPts val="5105"/>
                </a:lnSpc>
              </a:pPr>
              <a:endParaRPr lang="th-TH" sz="2000" b="1" spc="266" dirty="0">
                <a:solidFill>
                  <a:schemeClr val="tx2"/>
                </a:solidFill>
                <a:latin typeface="TH SarabunIT๙" panose="020B0500040200020003" pitchFamily="34" charset="-34"/>
                <a:ea typeface="Inter Bold"/>
                <a:cs typeface="TH SarabunIT๙" panose="020B0500040200020003" pitchFamily="34" charset="-34"/>
                <a:sym typeface="Inter Bold"/>
              </a:endParaRPr>
            </a:p>
          </p:txBody>
        </p:sp>
      </p:grpSp>
      <p:sp>
        <p:nvSpPr>
          <p:cNvPr id="37" name="TextBox 48">
            <a:extLst>
              <a:ext uri="{FF2B5EF4-FFF2-40B4-BE49-F238E27FC236}">
                <a16:creationId xmlns:a16="http://schemas.microsoft.com/office/drawing/2014/main" id="{2B30FD30-DC96-E008-89FE-3D61D934D2A1}"/>
              </a:ext>
            </a:extLst>
          </p:cNvPr>
          <p:cNvSpPr txBox="1"/>
          <p:nvPr/>
        </p:nvSpPr>
        <p:spPr>
          <a:xfrm>
            <a:off x="-362583" y="1066219"/>
            <a:ext cx="5985960" cy="2462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แผนการดำเนินงาน 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CEO One Map </a:t>
            </a:r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pic>
        <p:nvPicPr>
          <p:cNvPr id="39" name="รูปภาพ 38" descr="รูปภาพประกอบด้วย ข้อความ, ภาพหน้าจอ, แผนภาพ, ไลน์">
            <a:extLst>
              <a:ext uri="{FF2B5EF4-FFF2-40B4-BE49-F238E27FC236}">
                <a16:creationId xmlns:a16="http://schemas.microsoft.com/office/drawing/2014/main" id="{75C44F76-573C-25C6-8087-6715148824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54" y="1316202"/>
            <a:ext cx="10409817" cy="3502087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FCAE03FD-9DF9-6C39-6661-18C35D38C66D}"/>
              </a:ext>
            </a:extLst>
          </p:cNvPr>
          <p:cNvGrpSpPr/>
          <p:nvPr/>
        </p:nvGrpSpPr>
        <p:grpSpPr>
          <a:xfrm>
            <a:off x="9662985" y="442750"/>
            <a:ext cx="674904" cy="194523"/>
            <a:chOff x="8026112" y="6687627"/>
            <a:chExt cx="326234" cy="135223"/>
          </a:xfrm>
        </p:grpSpPr>
        <p:sp>
          <p:nvSpPr>
            <p:cNvPr id="29" name="Rectangle: Rounded Corners 109">
              <a:extLst>
                <a:ext uri="{FF2B5EF4-FFF2-40B4-BE49-F238E27FC236}">
                  <a16:creationId xmlns:a16="http://schemas.microsoft.com/office/drawing/2014/main" id="{C44F7202-37FC-442A-907B-34ABBE00242B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3" name="TextBox 110">
              <a:extLst>
                <a:ext uri="{FF2B5EF4-FFF2-40B4-BE49-F238E27FC236}">
                  <a16:creationId xmlns:a16="http://schemas.microsoft.com/office/drawing/2014/main" id="{EC55889F-4C83-F590-FBD2-2E19E87249A6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8357185F-C422-30F7-C3EE-BCD4E63030FC}"/>
              </a:ext>
            </a:extLst>
          </p:cNvPr>
          <p:cNvGrpSpPr/>
          <p:nvPr/>
        </p:nvGrpSpPr>
        <p:grpSpPr>
          <a:xfrm>
            <a:off x="10260940" y="437740"/>
            <a:ext cx="951225" cy="193991"/>
            <a:chOff x="1998515" y="2949278"/>
            <a:chExt cx="601134" cy="132958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ECC05DC4-3F8E-2F37-BCAB-9D58B3E6DE72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E0843C0-E843-B80A-E1F3-313CA3AB4B92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10105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EDB94-63CD-7C78-D907-0EA5946E3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สี่เหลี่ยมผืนผ้า 214">
            <a:extLst>
              <a:ext uri="{FF2B5EF4-FFF2-40B4-BE49-F238E27FC236}">
                <a16:creationId xmlns:a16="http://schemas.microsoft.com/office/drawing/2014/main" id="{0BA57A80-6FE1-4D4E-C0E7-AC028D5B7808}"/>
              </a:ext>
            </a:extLst>
          </p:cNvPr>
          <p:cNvSpPr/>
          <p:nvPr/>
        </p:nvSpPr>
        <p:spPr>
          <a:xfrm>
            <a:off x="4499610" y="691604"/>
            <a:ext cx="3418845" cy="5733351"/>
          </a:xfrm>
          <a:prstGeom prst="rect">
            <a:avLst/>
          </a:prstGeom>
          <a:noFill/>
          <a:ln w="19050">
            <a:solidFill>
              <a:srgbClr val="FF000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ACE115A-DA09-78CC-F97B-060CE5B1803F}"/>
              </a:ext>
            </a:extLst>
          </p:cNvPr>
          <p:cNvSpPr/>
          <p:nvPr/>
        </p:nvSpPr>
        <p:spPr>
          <a:xfrm>
            <a:off x="0" y="6455252"/>
            <a:ext cx="10199639" cy="4478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*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2566 -2580)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95855DE-3268-EA31-47A4-F8580E8A69C2}"/>
              </a:ext>
            </a:extLst>
          </p:cNvPr>
          <p:cNvSpPr/>
          <p:nvPr/>
        </p:nvSpPr>
        <p:spPr>
          <a:xfrm>
            <a:off x="0" y="441989"/>
            <a:ext cx="11680825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th-TH" b="1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2" name="Rectangle 7">
            <a:extLst>
              <a:ext uri="{FF2B5EF4-FFF2-40B4-BE49-F238E27FC236}">
                <a16:creationId xmlns:a16="http://schemas.microsoft.com/office/drawing/2014/main" id="{D6E6A206-17A2-D811-E6F7-6D815124C6B3}"/>
              </a:ext>
            </a:extLst>
          </p:cNvPr>
          <p:cNvSpPr/>
          <p:nvPr/>
        </p:nvSpPr>
        <p:spPr>
          <a:xfrm>
            <a:off x="9982863" y="641543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E19D910C-65ED-CCD6-4A2F-A9347D8108E7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7C908FA3-CAF8-7635-105C-AE30492B0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463BC66E-B657-C639-71BA-4034D011B4A4}"/>
              </a:ext>
            </a:extLst>
          </p:cNvPr>
          <p:cNvSpPr/>
          <p:nvPr/>
        </p:nvSpPr>
        <p:spPr bwMode="ltGray">
          <a:xfrm>
            <a:off x="-13647" y="9919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7BB85D92-346F-2988-3963-0DC22E3BF6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251935-2052-C616-933C-A56FA299312E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914DFEAA-9841-877D-7FCC-B6C5F918EC77}"/>
              </a:ext>
            </a:extLst>
          </p:cNvPr>
          <p:cNvSpPr txBox="1">
            <a:spLocks/>
          </p:cNvSpPr>
          <p:nvPr/>
        </p:nvSpPr>
        <p:spPr>
          <a:xfrm>
            <a:off x="10264787" y="6512476"/>
            <a:ext cx="1731845" cy="20261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40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 algn="r">
                <a:defRPr/>
              </a:pPr>
              <a:t>21</a:t>
            </a:fld>
            <a:endParaRPr lang="en-US" sz="14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40C9F059-6B5D-48CA-27CF-8D9504622B10}"/>
              </a:ext>
            </a:extLst>
          </p:cNvPr>
          <p:cNvSpPr/>
          <p:nvPr/>
        </p:nvSpPr>
        <p:spPr>
          <a:xfrm>
            <a:off x="753041" y="1505388"/>
            <a:ext cx="2609644" cy="461624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จัดเตรียมข้อมูล</a:t>
            </a:r>
          </a:p>
        </p:txBody>
      </p:sp>
      <p:sp>
        <p:nvSpPr>
          <p:cNvPr id="25" name="สี่เหลี่ยมผืนผ้ามุมมน 51">
            <a:extLst>
              <a:ext uri="{FF2B5EF4-FFF2-40B4-BE49-F238E27FC236}">
                <a16:creationId xmlns:a16="http://schemas.microsoft.com/office/drawing/2014/main" id="{1E1CD436-98AB-B782-4782-CE86C2049333}"/>
              </a:ext>
            </a:extLst>
          </p:cNvPr>
          <p:cNvSpPr/>
          <p:nvPr/>
        </p:nvSpPr>
        <p:spPr>
          <a:xfrm>
            <a:off x="992556" y="778016"/>
            <a:ext cx="2179858" cy="495759"/>
          </a:xfrm>
          <a:prstGeom prst="roundRect">
            <a:avLst/>
          </a:prstGeom>
          <a:solidFill>
            <a:srgbClr val="FFC6C6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ก่อนนำเสนอ ครม.</a:t>
            </a:r>
          </a:p>
        </p:txBody>
      </p:sp>
      <p:sp>
        <p:nvSpPr>
          <p:cNvPr id="39" name="สี่เหลี่ยมผืนผ้ามุมมน 67">
            <a:extLst>
              <a:ext uri="{FF2B5EF4-FFF2-40B4-BE49-F238E27FC236}">
                <a16:creationId xmlns:a16="http://schemas.microsoft.com/office/drawing/2014/main" id="{40013954-1123-EB9D-6AE7-7CE35121D43A}"/>
              </a:ext>
            </a:extLst>
          </p:cNvPr>
          <p:cNvSpPr/>
          <p:nvPr/>
        </p:nvSpPr>
        <p:spPr>
          <a:xfrm>
            <a:off x="5177005" y="771958"/>
            <a:ext cx="2067005" cy="515176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ภายหลัง ครม. เห็นชอบ</a:t>
            </a:r>
          </a:p>
        </p:txBody>
      </p:sp>
      <p:grpSp>
        <p:nvGrpSpPr>
          <p:cNvPr id="67" name="กลุ่ม 66">
            <a:extLst>
              <a:ext uri="{FF2B5EF4-FFF2-40B4-BE49-F238E27FC236}">
                <a16:creationId xmlns:a16="http://schemas.microsoft.com/office/drawing/2014/main" id="{BFDAFDF8-52F3-9E2B-5873-D43D6E10C137}"/>
              </a:ext>
            </a:extLst>
          </p:cNvPr>
          <p:cNvGrpSpPr/>
          <p:nvPr/>
        </p:nvGrpSpPr>
        <p:grpSpPr>
          <a:xfrm rot="16200000">
            <a:off x="3735997" y="952825"/>
            <a:ext cx="387052" cy="338290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68" name="เครื่องหมายบั้ง 98">
              <a:extLst>
                <a:ext uri="{FF2B5EF4-FFF2-40B4-BE49-F238E27FC236}">
                  <a16:creationId xmlns:a16="http://schemas.microsoft.com/office/drawing/2014/main" id="{422318A7-2F6F-AD68-9FE8-BA5493868B83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9" name="เครื่องหมายบั้ง 99">
              <a:extLst>
                <a:ext uri="{FF2B5EF4-FFF2-40B4-BE49-F238E27FC236}">
                  <a16:creationId xmlns:a16="http://schemas.microsoft.com/office/drawing/2014/main" id="{C238D419-7C8E-1E14-0320-21D426C6BB7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78" name="ตัวแทนหมายเลขสไลด์ 3">
            <a:extLst>
              <a:ext uri="{FF2B5EF4-FFF2-40B4-BE49-F238E27FC236}">
                <a16:creationId xmlns:a16="http://schemas.microsoft.com/office/drawing/2014/main" id="{20636548-DB75-F9D6-1683-728B8E0917B8}"/>
              </a:ext>
            </a:extLst>
          </p:cNvPr>
          <p:cNvSpPr txBox="1">
            <a:spLocks/>
          </p:cNvSpPr>
          <p:nvPr/>
        </p:nvSpPr>
        <p:spPr>
          <a:xfrm>
            <a:off x="10539365" y="8932341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080B82C-BB5E-4A12-890E-90BE58A969D3}" type="slidenum">
              <a:rPr lang="th-TH" sz="2700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pPr/>
              <a:t>21</a:t>
            </a:fld>
            <a:endParaRPr lang="th-TH" sz="2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4" name="สี่เหลี่ยมผืนผ้ามุมมน 67">
            <a:extLst>
              <a:ext uri="{FF2B5EF4-FFF2-40B4-BE49-F238E27FC236}">
                <a16:creationId xmlns:a16="http://schemas.microsoft.com/office/drawing/2014/main" id="{6929023A-6671-83E1-CABE-794B4368BB55}"/>
              </a:ext>
            </a:extLst>
          </p:cNvPr>
          <p:cNvSpPr/>
          <p:nvPr/>
        </p:nvSpPr>
        <p:spPr>
          <a:xfrm>
            <a:off x="9174134" y="736176"/>
            <a:ext cx="2067005" cy="515176"/>
          </a:xfrm>
          <a:prstGeom prst="roundRect">
            <a:avLst/>
          </a:prstGeom>
          <a:solidFill>
            <a:srgbClr val="FFC6C6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ขั้นตอนของหน่วยงาน</a:t>
            </a:r>
          </a:p>
        </p:txBody>
      </p:sp>
      <p:grpSp>
        <p:nvGrpSpPr>
          <p:cNvPr id="86" name="กลุ่ม 85">
            <a:extLst>
              <a:ext uri="{FF2B5EF4-FFF2-40B4-BE49-F238E27FC236}">
                <a16:creationId xmlns:a16="http://schemas.microsoft.com/office/drawing/2014/main" id="{1765F51E-97D3-314D-5B9F-C1FB8FE5AB4A}"/>
              </a:ext>
            </a:extLst>
          </p:cNvPr>
          <p:cNvGrpSpPr/>
          <p:nvPr/>
        </p:nvGrpSpPr>
        <p:grpSpPr>
          <a:xfrm rot="16200000">
            <a:off x="8413539" y="929990"/>
            <a:ext cx="387052" cy="338290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87" name="เครื่องหมายบั้ง 98">
              <a:extLst>
                <a:ext uri="{FF2B5EF4-FFF2-40B4-BE49-F238E27FC236}">
                  <a16:creationId xmlns:a16="http://schemas.microsoft.com/office/drawing/2014/main" id="{7CFF455D-F085-1FE5-2023-0FC64118126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8" name="เครื่องหมายบั้ง 99">
              <a:extLst>
                <a:ext uri="{FF2B5EF4-FFF2-40B4-BE49-F238E27FC236}">
                  <a16:creationId xmlns:a16="http://schemas.microsoft.com/office/drawing/2014/main" id="{ED8B25FE-81CE-9007-1F7B-4722CDA00F36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89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98C7E8F6-4612-A8C8-95DD-C972857AD486}"/>
              </a:ext>
            </a:extLst>
          </p:cNvPr>
          <p:cNvSpPr/>
          <p:nvPr/>
        </p:nvSpPr>
        <p:spPr>
          <a:xfrm>
            <a:off x="781185" y="2092701"/>
            <a:ext cx="2581500" cy="461624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ประชุมชุดปฏิบัติการ</a:t>
            </a:r>
          </a:p>
        </p:txBody>
      </p:sp>
      <p:sp>
        <p:nvSpPr>
          <p:cNvPr id="9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D3708C67-A635-3936-A73B-87D7AD32B179}"/>
              </a:ext>
            </a:extLst>
          </p:cNvPr>
          <p:cNvSpPr/>
          <p:nvPr/>
        </p:nvSpPr>
        <p:spPr>
          <a:xfrm>
            <a:off x="781185" y="2666668"/>
            <a:ext cx="2581500" cy="635581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คณะทำงานที่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(เทคนิค)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1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F5C432E0-5F10-566A-FED0-A446D339D78D}"/>
              </a:ext>
            </a:extLst>
          </p:cNvPr>
          <p:cNvSpPr/>
          <p:nvPr/>
        </p:nvSpPr>
        <p:spPr>
          <a:xfrm>
            <a:off x="764471" y="3459791"/>
            <a:ext cx="2581500" cy="59064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คณะอนุกรรมการ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2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3B57E1B3-052B-5F15-7B4C-F8C0F6C73448}"/>
              </a:ext>
            </a:extLst>
          </p:cNvPr>
          <p:cNvSpPr/>
          <p:nvPr/>
        </p:nvSpPr>
        <p:spPr>
          <a:xfrm>
            <a:off x="781186" y="4187947"/>
            <a:ext cx="2581500" cy="57522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คทช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3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E5EDF48A-36AE-E62F-CABE-5D031E94E363}"/>
              </a:ext>
            </a:extLst>
          </p:cNvPr>
          <p:cNvSpPr/>
          <p:nvPr/>
        </p:nvSpPr>
        <p:spPr>
          <a:xfrm>
            <a:off x="781185" y="4933332"/>
            <a:ext cx="2581500" cy="595267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ครม.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2CD388E0-5EEE-0C73-A7C0-33CAB74D6C66}"/>
              </a:ext>
            </a:extLst>
          </p:cNvPr>
          <p:cNvSpPr/>
          <p:nvPr/>
        </p:nvSpPr>
        <p:spPr>
          <a:xfrm>
            <a:off x="1123835" y="5889375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เส้น </a:t>
            </a:r>
            <a:r>
              <a:rPr lang="en-US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endParaRPr lang="th-TH" sz="16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03" name="กลุ่ม 102">
            <a:extLst>
              <a:ext uri="{FF2B5EF4-FFF2-40B4-BE49-F238E27FC236}">
                <a16:creationId xmlns:a16="http://schemas.microsoft.com/office/drawing/2014/main" id="{3BCA86A9-3421-1765-841D-E57732FF225D}"/>
              </a:ext>
            </a:extLst>
          </p:cNvPr>
          <p:cNvGrpSpPr/>
          <p:nvPr/>
        </p:nvGrpSpPr>
        <p:grpSpPr>
          <a:xfrm>
            <a:off x="1880202" y="5583215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04" name="เครื่องหมายบั้ง 98">
              <a:extLst>
                <a:ext uri="{FF2B5EF4-FFF2-40B4-BE49-F238E27FC236}">
                  <a16:creationId xmlns:a16="http://schemas.microsoft.com/office/drawing/2014/main" id="{48DE1223-2B72-A225-BB88-DD888704F92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05" name="เครื่องหมายบั้ง 99">
              <a:extLst>
                <a:ext uri="{FF2B5EF4-FFF2-40B4-BE49-F238E27FC236}">
                  <a16:creationId xmlns:a16="http://schemas.microsoft.com/office/drawing/2014/main" id="{AE741311-5F27-0281-6258-61F4F661123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1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D0FAE701-3708-A1D6-AC54-1B5588CBC522}"/>
              </a:ext>
            </a:extLst>
          </p:cNvPr>
          <p:cNvSpPr/>
          <p:nvPr/>
        </p:nvSpPr>
        <p:spPr>
          <a:xfrm>
            <a:off x="5122484" y="2161742"/>
            <a:ext cx="2232010" cy="400897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ตรวจสอบเส้นร่างแผนที่</a:t>
            </a:r>
          </a:p>
        </p:txBody>
      </p:sp>
      <p:sp>
        <p:nvSpPr>
          <p:cNvPr id="115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6A61734-AA50-7C3F-D93A-A0366263CB8F}"/>
              </a:ext>
            </a:extLst>
          </p:cNvPr>
          <p:cNvSpPr/>
          <p:nvPr/>
        </p:nvSpPr>
        <p:spPr>
          <a:xfrm>
            <a:off x="5122484" y="2843767"/>
            <a:ext cx="2250595" cy="35432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ลงพื้นที่สำรวจภาคสนาม</a:t>
            </a:r>
          </a:p>
        </p:txBody>
      </p:sp>
      <p:sp>
        <p:nvSpPr>
          <p:cNvPr id="116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E1E3B235-8026-3BBF-B714-EDC75C2E484F}"/>
              </a:ext>
            </a:extLst>
          </p:cNvPr>
          <p:cNvSpPr/>
          <p:nvPr/>
        </p:nvSpPr>
        <p:spPr>
          <a:xfrm>
            <a:off x="5131537" y="3494856"/>
            <a:ext cx="2222957" cy="35432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ปรับแก้เส้น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7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4B3A405A-C6F7-BBCF-2D90-3060BC97F6B5}"/>
              </a:ext>
            </a:extLst>
          </p:cNvPr>
          <p:cNvSpPr/>
          <p:nvPr/>
        </p:nvSpPr>
        <p:spPr>
          <a:xfrm>
            <a:off x="5136465" y="4125525"/>
            <a:ext cx="2222957" cy="520133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คณะทำงานที่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(เทคนิค)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18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07E9ACA-024D-8A2D-0128-D66B41FC657E}"/>
              </a:ext>
            </a:extLst>
          </p:cNvPr>
          <p:cNvSpPr/>
          <p:nvPr/>
        </p:nvSpPr>
        <p:spPr>
          <a:xfrm>
            <a:off x="5025847" y="5000926"/>
            <a:ext cx="2328647" cy="523671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คณะอนุกรรมการ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2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929C129-3485-0734-76F3-2676585DBA09}"/>
              </a:ext>
            </a:extLst>
          </p:cNvPr>
          <p:cNvSpPr/>
          <p:nvPr/>
        </p:nvSpPr>
        <p:spPr>
          <a:xfrm>
            <a:off x="5299712" y="5914759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เส้น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37" name="กลุ่ม 136">
            <a:extLst>
              <a:ext uri="{FF2B5EF4-FFF2-40B4-BE49-F238E27FC236}">
                <a16:creationId xmlns:a16="http://schemas.microsoft.com/office/drawing/2014/main" id="{AEC12D4E-F21C-6AE9-0A00-0A6753D0FC97}"/>
              </a:ext>
            </a:extLst>
          </p:cNvPr>
          <p:cNvGrpSpPr/>
          <p:nvPr/>
        </p:nvGrpSpPr>
        <p:grpSpPr>
          <a:xfrm>
            <a:off x="6135828" y="5640933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38" name="เครื่องหมายบั้ง 98">
              <a:extLst>
                <a:ext uri="{FF2B5EF4-FFF2-40B4-BE49-F238E27FC236}">
                  <a16:creationId xmlns:a16="http://schemas.microsoft.com/office/drawing/2014/main" id="{9A3979F7-7FD9-3E8A-4CE5-C70B942F00C6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39" name="เครื่องหมายบั้ง 99">
              <a:extLst>
                <a:ext uri="{FF2B5EF4-FFF2-40B4-BE49-F238E27FC236}">
                  <a16:creationId xmlns:a16="http://schemas.microsoft.com/office/drawing/2014/main" id="{4F5BFA75-69D4-0412-5203-49C5B4A48771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48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A422D81F-152A-3E49-5969-464EDD20F8F3}"/>
              </a:ext>
            </a:extLst>
          </p:cNvPr>
          <p:cNvSpPr/>
          <p:nvPr/>
        </p:nvSpPr>
        <p:spPr>
          <a:xfrm>
            <a:off x="9232155" y="1700327"/>
            <a:ext cx="2074210" cy="515176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รับฟังความเห็น</a:t>
            </a:r>
          </a:p>
        </p:txBody>
      </p:sp>
      <p:sp>
        <p:nvSpPr>
          <p:cNvPr id="149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79375362-0B9F-3D72-889E-20E461E0B1DA}"/>
              </a:ext>
            </a:extLst>
          </p:cNvPr>
          <p:cNvSpPr/>
          <p:nvPr/>
        </p:nvSpPr>
        <p:spPr>
          <a:xfrm>
            <a:off x="9232155" y="2617221"/>
            <a:ext cx="2074210" cy="59452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จัดทำร่างกฎหมายแผนที่ท้าย</a:t>
            </a:r>
          </a:p>
        </p:txBody>
      </p:sp>
      <p:sp>
        <p:nvSpPr>
          <p:cNvPr id="15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B099A0CE-07E1-0934-4911-00EBC8FB073C}"/>
              </a:ext>
            </a:extLst>
          </p:cNvPr>
          <p:cNvSpPr/>
          <p:nvPr/>
        </p:nvSpPr>
        <p:spPr>
          <a:xfrm>
            <a:off x="9218128" y="3537362"/>
            <a:ext cx="2074210" cy="730328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กระทรวงต้นสังกัด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51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F64E1C23-FB95-9965-7AB4-70EB91E6BB83}"/>
              </a:ext>
            </a:extLst>
          </p:cNvPr>
          <p:cNvSpPr/>
          <p:nvPr/>
        </p:nvSpPr>
        <p:spPr>
          <a:xfrm>
            <a:off x="9218128" y="4653536"/>
            <a:ext cx="2074210" cy="649362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ครม.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5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0FD7BEF-B7E8-D953-7CBE-DBB1E1B3B7D3}"/>
              </a:ext>
            </a:extLst>
          </p:cNvPr>
          <p:cNvSpPr/>
          <p:nvPr/>
        </p:nvSpPr>
        <p:spPr>
          <a:xfrm>
            <a:off x="9369221" y="5889114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แผนที่ท้ายกฎหมาย</a:t>
            </a:r>
          </a:p>
        </p:txBody>
      </p:sp>
      <p:grpSp>
        <p:nvGrpSpPr>
          <p:cNvPr id="171" name="กลุ่ม 170">
            <a:extLst>
              <a:ext uri="{FF2B5EF4-FFF2-40B4-BE49-F238E27FC236}">
                <a16:creationId xmlns:a16="http://schemas.microsoft.com/office/drawing/2014/main" id="{107F9216-E173-8ADB-32EA-2105CA84D773}"/>
              </a:ext>
            </a:extLst>
          </p:cNvPr>
          <p:cNvGrpSpPr/>
          <p:nvPr/>
        </p:nvGrpSpPr>
        <p:grpSpPr>
          <a:xfrm>
            <a:off x="10197296" y="5528599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72" name="เครื่องหมายบั้ง 98">
              <a:extLst>
                <a:ext uri="{FF2B5EF4-FFF2-40B4-BE49-F238E27FC236}">
                  <a16:creationId xmlns:a16="http://schemas.microsoft.com/office/drawing/2014/main" id="{A90A8352-C544-9B0E-C95C-BE08276C1A5F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73" name="เครื่องหมายบั้ง 99">
              <a:extLst>
                <a:ext uri="{FF2B5EF4-FFF2-40B4-BE49-F238E27FC236}">
                  <a16:creationId xmlns:a16="http://schemas.microsoft.com/office/drawing/2014/main" id="{F900BC2C-DBCB-1DCF-EA15-797A7D147E07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82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C6AE7F5F-217E-EC03-AFD1-3D0CD944523C}"/>
              </a:ext>
            </a:extLst>
          </p:cNvPr>
          <p:cNvSpPr/>
          <p:nvPr/>
        </p:nvSpPr>
        <p:spPr>
          <a:xfrm>
            <a:off x="5136465" y="1546746"/>
            <a:ext cx="2236614" cy="33956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จัดทำเส้นร่างแผนที่</a:t>
            </a:r>
          </a:p>
        </p:txBody>
      </p:sp>
      <p:sp>
        <p:nvSpPr>
          <p:cNvPr id="184" name="วงรี 183">
            <a:extLst>
              <a:ext uri="{FF2B5EF4-FFF2-40B4-BE49-F238E27FC236}">
                <a16:creationId xmlns:a16="http://schemas.microsoft.com/office/drawing/2014/main" id="{1609224F-67C7-AA85-9F0E-48C7BFCC6904}"/>
              </a:ext>
            </a:extLst>
          </p:cNvPr>
          <p:cNvSpPr/>
          <p:nvPr/>
        </p:nvSpPr>
        <p:spPr>
          <a:xfrm>
            <a:off x="9005380" y="1596943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7" name="วงรี 186">
            <a:extLst>
              <a:ext uri="{FF2B5EF4-FFF2-40B4-BE49-F238E27FC236}">
                <a16:creationId xmlns:a16="http://schemas.microsoft.com/office/drawing/2014/main" id="{416F3A1A-88D4-0A85-D157-4EB49F08AC64}"/>
              </a:ext>
            </a:extLst>
          </p:cNvPr>
          <p:cNvSpPr/>
          <p:nvPr/>
        </p:nvSpPr>
        <p:spPr>
          <a:xfrm>
            <a:off x="650371" y="1413530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8" name="วงรี 187">
            <a:extLst>
              <a:ext uri="{FF2B5EF4-FFF2-40B4-BE49-F238E27FC236}">
                <a16:creationId xmlns:a16="http://schemas.microsoft.com/office/drawing/2014/main" id="{C95B128F-4354-D378-A60A-703AFBD61BBA}"/>
              </a:ext>
            </a:extLst>
          </p:cNvPr>
          <p:cNvSpPr/>
          <p:nvPr/>
        </p:nvSpPr>
        <p:spPr>
          <a:xfrm>
            <a:off x="9005380" y="2375108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14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9" name="วงรี 188">
            <a:extLst>
              <a:ext uri="{FF2B5EF4-FFF2-40B4-BE49-F238E27FC236}">
                <a16:creationId xmlns:a16="http://schemas.microsoft.com/office/drawing/2014/main" id="{1D6A4CF5-CCE6-A395-B3A2-F7C192508EE1}"/>
              </a:ext>
            </a:extLst>
          </p:cNvPr>
          <p:cNvSpPr/>
          <p:nvPr/>
        </p:nvSpPr>
        <p:spPr>
          <a:xfrm>
            <a:off x="8988301" y="3391964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0" name="วงรี 189">
            <a:extLst>
              <a:ext uri="{FF2B5EF4-FFF2-40B4-BE49-F238E27FC236}">
                <a16:creationId xmlns:a16="http://schemas.microsoft.com/office/drawing/2014/main" id="{706F2BB5-B4DE-F62A-5FC3-B6C32D102AC0}"/>
              </a:ext>
            </a:extLst>
          </p:cNvPr>
          <p:cNvSpPr/>
          <p:nvPr/>
        </p:nvSpPr>
        <p:spPr>
          <a:xfrm>
            <a:off x="8988301" y="4511529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16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1" name="วงรี 190">
            <a:extLst>
              <a:ext uri="{FF2B5EF4-FFF2-40B4-BE49-F238E27FC236}">
                <a16:creationId xmlns:a16="http://schemas.microsoft.com/office/drawing/2014/main" id="{605299D6-36DA-08C5-3ACE-D22489F9DE97}"/>
              </a:ext>
            </a:extLst>
          </p:cNvPr>
          <p:cNvSpPr/>
          <p:nvPr/>
        </p:nvSpPr>
        <p:spPr>
          <a:xfrm>
            <a:off x="644432" y="2050046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2" name="วงรี 191">
            <a:extLst>
              <a:ext uri="{FF2B5EF4-FFF2-40B4-BE49-F238E27FC236}">
                <a16:creationId xmlns:a16="http://schemas.microsoft.com/office/drawing/2014/main" id="{03DDF64C-C98D-8ADA-CC88-44207846E440}"/>
              </a:ext>
            </a:extLst>
          </p:cNvPr>
          <p:cNvSpPr/>
          <p:nvPr/>
        </p:nvSpPr>
        <p:spPr>
          <a:xfrm>
            <a:off x="4813953" y="1434455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3" name="วงรี 192">
            <a:extLst>
              <a:ext uri="{FF2B5EF4-FFF2-40B4-BE49-F238E27FC236}">
                <a16:creationId xmlns:a16="http://schemas.microsoft.com/office/drawing/2014/main" id="{343482B7-07B4-18C1-CE54-EBB991520E67}"/>
              </a:ext>
            </a:extLst>
          </p:cNvPr>
          <p:cNvSpPr/>
          <p:nvPr/>
        </p:nvSpPr>
        <p:spPr>
          <a:xfrm>
            <a:off x="644432" y="2592586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4" name="วงรี 193">
            <a:extLst>
              <a:ext uri="{FF2B5EF4-FFF2-40B4-BE49-F238E27FC236}">
                <a16:creationId xmlns:a16="http://schemas.microsoft.com/office/drawing/2014/main" id="{3F5E688A-18D8-E9F1-D149-8B763929E319}"/>
              </a:ext>
            </a:extLst>
          </p:cNvPr>
          <p:cNvSpPr/>
          <p:nvPr/>
        </p:nvSpPr>
        <p:spPr>
          <a:xfrm>
            <a:off x="635988" y="3381395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5" name="วงรี 194">
            <a:extLst>
              <a:ext uri="{FF2B5EF4-FFF2-40B4-BE49-F238E27FC236}">
                <a16:creationId xmlns:a16="http://schemas.microsoft.com/office/drawing/2014/main" id="{098AA7F8-29F4-888A-D2B9-74F3FD37B0D1}"/>
              </a:ext>
            </a:extLst>
          </p:cNvPr>
          <p:cNvSpPr/>
          <p:nvPr/>
        </p:nvSpPr>
        <p:spPr>
          <a:xfrm>
            <a:off x="624534" y="4114121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6" name="วงรี 195">
            <a:extLst>
              <a:ext uri="{FF2B5EF4-FFF2-40B4-BE49-F238E27FC236}">
                <a16:creationId xmlns:a16="http://schemas.microsoft.com/office/drawing/2014/main" id="{0F525560-F2C9-4E5A-FA64-5280DFB4F50D}"/>
              </a:ext>
            </a:extLst>
          </p:cNvPr>
          <p:cNvSpPr/>
          <p:nvPr/>
        </p:nvSpPr>
        <p:spPr>
          <a:xfrm>
            <a:off x="624534" y="4936132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7" name="วงรี 196">
            <a:extLst>
              <a:ext uri="{FF2B5EF4-FFF2-40B4-BE49-F238E27FC236}">
                <a16:creationId xmlns:a16="http://schemas.microsoft.com/office/drawing/2014/main" id="{F21B0859-1E10-B517-DDD3-81F1A8FE5815}"/>
              </a:ext>
            </a:extLst>
          </p:cNvPr>
          <p:cNvSpPr/>
          <p:nvPr/>
        </p:nvSpPr>
        <p:spPr>
          <a:xfrm>
            <a:off x="4813953" y="199854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8" name="วงรี 197">
            <a:extLst>
              <a:ext uri="{FF2B5EF4-FFF2-40B4-BE49-F238E27FC236}">
                <a16:creationId xmlns:a16="http://schemas.microsoft.com/office/drawing/2014/main" id="{44A64511-36AC-1625-3443-FC12F253BF64}"/>
              </a:ext>
            </a:extLst>
          </p:cNvPr>
          <p:cNvSpPr/>
          <p:nvPr/>
        </p:nvSpPr>
        <p:spPr>
          <a:xfrm>
            <a:off x="4813953" y="2776601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9" name="วงรี 198">
            <a:extLst>
              <a:ext uri="{FF2B5EF4-FFF2-40B4-BE49-F238E27FC236}">
                <a16:creationId xmlns:a16="http://schemas.microsoft.com/office/drawing/2014/main" id="{EDC1911F-607D-E737-D43F-DCA3C5B76741}"/>
              </a:ext>
            </a:extLst>
          </p:cNvPr>
          <p:cNvSpPr/>
          <p:nvPr/>
        </p:nvSpPr>
        <p:spPr>
          <a:xfrm>
            <a:off x="4813953" y="344763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0" name="วงรี 199">
            <a:extLst>
              <a:ext uri="{FF2B5EF4-FFF2-40B4-BE49-F238E27FC236}">
                <a16:creationId xmlns:a16="http://schemas.microsoft.com/office/drawing/2014/main" id="{B0CD8F6E-8126-3574-4232-25F617A44C64}"/>
              </a:ext>
            </a:extLst>
          </p:cNvPr>
          <p:cNvSpPr/>
          <p:nvPr/>
        </p:nvSpPr>
        <p:spPr>
          <a:xfrm>
            <a:off x="4813953" y="409802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1" name="วงรี 200">
            <a:extLst>
              <a:ext uri="{FF2B5EF4-FFF2-40B4-BE49-F238E27FC236}">
                <a16:creationId xmlns:a16="http://schemas.microsoft.com/office/drawing/2014/main" id="{A44F9F05-4D60-2D17-CF6B-CB181C6680F7}"/>
              </a:ext>
            </a:extLst>
          </p:cNvPr>
          <p:cNvSpPr/>
          <p:nvPr/>
        </p:nvSpPr>
        <p:spPr>
          <a:xfrm>
            <a:off x="4771434" y="4892934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8" name="กลุ่ม 144">
            <a:extLst>
              <a:ext uri="{FF2B5EF4-FFF2-40B4-BE49-F238E27FC236}">
                <a16:creationId xmlns:a16="http://schemas.microsoft.com/office/drawing/2014/main" id="{A842B9D9-F9DB-BDCF-CED0-DE31CBBCF06E}"/>
              </a:ext>
            </a:extLst>
          </p:cNvPr>
          <p:cNvGrpSpPr/>
          <p:nvPr/>
        </p:nvGrpSpPr>
        <p:grpSpPr>
          <a:xfrm>
            <a:off x="1963836" y="1331185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29" name="เครื่องหมายบั้ง 153">
              <a:extLst>
                <a:ext uri="{FF2B5EF4-FFF2-40B4-BE49-F238E27FC236}">
                  <a16:creationId xmlns:a16="http://schemas.microsoft.com/office/drawing/2014/main" id="{F689418A-BA4C-3668-3409-EFF1C5E2DDC5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30" name="เครื่องหมายบั้ง 154">
              <a:extLst>
                <a:ext uri="{FF2B5EF4-FFF2-40B4-BE49-F238E27FC236}">
                  <a16:creationId xmlns:a16="http://schemas.microsoft.com/office/drawing/2014/main" id="{1560335A-6307-2977-3DC1-102E57AD4961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กลุ่ม 144">
            <a:extLst>
              <a:ext uri="{FF2B5EF4-FFF2-40B4-BE49-F238E27FC236}">
                <a16:creationId xmlns:a16="http://schemas.microsoft.com/office/drawing/2014/main" id="{384808F8-3180-BC1F-380E-4CD44AE4E49E}"/>
              </a:ext>
            </a:extLst>
          </p:cNvPr>
          <p:cNvGrpSpPr/>
          <p:nvPr/>
        </p:nvGrpSpPr>
        <p:grpSpPr>
          <a:xfrm>
            <a:off x="1968530" y="197686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35" name="เครื่องหมายบั้ง 153">
              <a:extLst>
                <a:ext uri="{FF2B5EF4-FFF2-40B4-BE49-F238E27FC236}">
                  <a16:creationId xmlns:a16="http://schemas.microsoft.com/office/drawing/2014/main" id="{9C130337-62F0-B06D-9468-6460C7A5FD31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36" name="เครื่องหมายบั้ง 154">
              <a:extLst>
                <a:ext uri="{FF2B5EF4-FFF2-40B4-BE49-F238E27FC236}">
                  <a16:creationId xmlns:a16="http://schemas.microsoft.com/office/drawing/2014/main" id="{C0E754D2-1B0C-8EE1-3C7E-49825EDF8F78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กลุ่ม 144">
            <a:extLst>
              <a:ext uri="{FF2B5EF4-FFF2-40B4-BE49-F238E27FC236}">
                <a16:creationId xmlns:a16="http://schemas.microsoft.com/office/drawing/2014/main" id="{4442960F-F2FE-4441-4E9B-CF4BA916EC58}"/>
              </a:ext>
            </a:extLst>
          </p:cNvPr>
          <p:cNvGrpSpPr/>
          <p:nvPr/>
        </p:nvGrpSpPr>
        <p:grpSpPr>
          <a:xfrm>
            <a:off x="1973360" y="2568283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38" name="เครื่องหมายบั้ง 153">
              <a:extLst>
                <a:ext uri="{FF2B5EF4-FFF2-40B4-BE49-F238E27FC236}">
                  <a16:creationId xmlns:a16="http://schemas.microsoft.com/office/drawing/2014/main" id="{BBE51487-6012-9F9F-85EB-483DF2D732F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0" name="เครื่องหมายบั้ง 154">
              <a:extLst>
                <a:ext uri="{FF2B5EF4-FFF2-40B4-BE49-F238E27FC236}">
                  <a16:creationId xmlns:a16="http://schemas.microsoft.com/office/drawing/2014/main" id="{5D9B238E-609F-27A7-009A-C0752C1762B4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กลุ่ม 144">
            <a:extLst>
              <a:ext uri="{FF2B5EF4-FFF2-40B4-BE49-F238E27FC236}">
                <a16:creationId xmlns:a16="http://schemas.microsoft.com/office/drawing/2014/main" id="{8D805CAB-ED00-957D-EA33-F52FE61E2BD8}"/>
              </a:ext>
            </a:extLst>
          </p:cNvPr>
          <p:cNvGrpSpPr/>
          <p:nvPr/>
        </p:nvGrpSpPr>
        <p:grpSpPr>
          <a:xfrm>
            <a:off x="1971197" y="3327587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2" name="เครื่องหมายบั้ง 153">
              <a:extLst>
                <a:ext uri="{FF2B5EF4-FFF2-40B4-BE49-F238E27FC236}">
                  <a16:creationId xmlns:a16="http://schemas.microsoft.com/office/drawing/2014/main" id="{1292E960-F9D5-420E-273E-44DFA9774702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3" name="เครื่องหมายบั้ง 154">
              <a:extLst>
                <a:ext uri="{FF2B5EF4-FFF2-40B4-BE49-F238E27FC236}">
                  <a16:creationId xmlns:a16="http://schemas.microsoft.com/office/drawing/2014/main" id="{B35A4950-A191-4B38-B19E-A48430DAF393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กลุ่ม 144">
            <a:extLst>
              <a:ext uri="{FF2B5EF4-FFF2-40B4-BE49-F238E27FC236}">
                <a16:creationId xmlns:a16="http://schemas.microsoft.com/office/drawing/2014/main" id="{403F3FF5-87FB-8D72-5B5D-12BD91FCEBB4}"/>
              </a:ext>
            </a:extLst>
          </p:cNvPr>
          <p:cNvGrpSpPr/>
          <p:nvPr/>
        </p:nvGrpSpPr>
        <p:grpSpPr>
          <a:xfrm>
            <a:off x="1972856" y="4059298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5" name="เครื่องหมายบั้ง 153">
              <a:extLst>
                <a:ext uri="{FF2B5EF4-FFF2-40B4-BE49-F238E27FC236}">
                  <a16:creationId xmlns:a16="http://schemas.microsoft.com/office/drawing/2014/main" id="{6AAB5A88-3C41-EE40-41B4-DF391B0D0D33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6" name="เครื่องหมายบั้ง 154">
              <a:extLst>
                <a:ext uri="{FF2B5EF4-FFF2-40B4-BE49-F238E27FC236}">
                  <a16:creationId xmlns:a16="http://schemas.microsoft.com/office/drawing/2014/main" id="{20C68513-C88C-D02E-480A-5FC207DA22B7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กลุ่ม 144">
            <a:extLst>
              <a:ext uri="{FF2B5EF4-FFF2-40B4-BE49-F238E27FC236}">
                <a16:creationId xmlns:a16="http://schemas.microsoft.com/office/drawing/2014/main" id="{E8FFE4BE-FACD-F31B-CF00-B0995BE95E20}"/>
              </a:ext>
            </a:extLst>
          </p:cNvPr>
          <p:cNvGrpSpPr/>
          <p:nvPr/>
        </p:nvGrpSpPr>
        <p:grpSpPr>
          <a:xfrm>
            <a:off x="1968530" y="478260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8" name="เครื่องหมายบั้ง 153">
              <a:extLst>
                <a:ext uri="{FF2B5EF4-FFF2-40B4-BE49-F238E27FC236}">
                  <a16:creationId xmlns:a16="http://schemas.microsoft.com/office/drawing/2014/main" id="{611EBA25-26F9-5564-0A7A-8E3D186F43EE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9" name="เครื่องหมายบั้ง 154">
              <a:extLst>
                <a:ext uri="{FF2B5EF4-FFF2-40B4-BE49-F238E27FC236}">
                  <a16:creationId xmlns:a16="http://schemas.microsoft.com/office/drawing/2014/main" id="{D5629C55-4441-C24D-4330-6D41B8EE4272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กลุ่ม 144">
            <a:extLst>
              <a:ext uri="{FF2B5EF4-FFF2-40B4-BE49-F238E27FC236}">
                <a16:creationId xmlns:a16="http://schemas.microsoft.com/office/drawing/2014/main" id="{18011742-87D2-D321-4707-F1CE98E2496F}"/>
              </a:ext>
            </a:extLst>
          </p:cNvPr>
          <p:cNvGrpSpPr/>
          <p:nvPr/>
        </p:nvGrpSpPr>
        <p:grpSpPr>
          <a:xfrm>
            <a:off x="10207636" y="1447647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1" name="เครื่องหมายบั้ง 153">
              <a:extLst>
                <a:ext uri="{FF2B5EF4-FFF2-40B4-BE49-F238E27FC236}">
                  <a16:creationId xmlns:a16="http://schemas.microsoft.com/office/drawing/2014/main" id="{FB31167C-36A9-9D93-F20A-0F26C7A2734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2" name="เครื่องหมายบั้ง 154">
              <a:extLst>
                <a:ext uri="{FF2B5EF4-FFF2-40B4-BE49-F238E27FC236}">
                  <a16:creationId xmlns:a16="http://schemas.microsoft.com/office/drawing/2014/main" id="{95FAEBFA-D79B-3364-ACC8-5FFCACD40B1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3" name="กลุ่ม 144">
            <a:extLst>
              <a:ext uri="{FF2B5EF4-FFF2-40B4-BE49-F238E27FC236}">
                <a16:creationId xmlns:a16="http://schemas.microsoft.com/office/drawing/2014/main" id="{1AD5EAE2-1E4A-C018-064F-3CA50C8C778F}"/>
              </a:ext>
            </a:extLst>
          </p:cNvPr>
          <p:cNvGrpSpPr/>
          <p:nvPr/>
        </p:nvGrpSpPr>
        <p:grpSpPr>
          <a:xfrm>
            <a:off x="10207824" y="2380993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4" name="เครื่องหมายบั้ง 153">
              <a:extLst>
                <a:ext uri="{FF2B5EF4-FFF2-40B4-BE49-F238E27FC236}">
                  <a16:creationId xmlns:a16="http://schemas.microsoft.com/office/drawing/2014/main" id="{48415A2E-9B42-FE9A-2770-91D75E764CB9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5" name="เครื่องหมายบั้ง 154">
              <a:extLst>
                <a:ext uri="{FF2B5EF4-FFF2-40B4-BE49-F238E27FC236}">
                  <a16:creationId xmlns:a16="http://schemas.microsoft.com/office/drawing/2014/main" id="{B9662A7A-A73C-C0A2-9DE0-7689413B698A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6" name="กลุ่ม 144">
            <a:extLst>
              <a:ext uri="{FF2B5EF4-FFF2-40B4-BE49-F238E27FC236}">
                <a16:creationId xmlns:a16="http://schemas.microsoft.com/office/drawing/2014/main" id="{FCA11501-4DA3-8778-3E87-D54AC5F17D35}"/>
              </a:ext>
            </a:extLst>
          </p:cNvPr>
          <p:cNvGrpSpPr/>
          <p:nvPr/>
        </p:nvGrpSpPr>
        <p:grpSpPr>
          <a:xfrm>
            <a:off x="10226022" y="3314900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7" name="เครื่องหมายบั้ง 153">
              <a:extLst>
                <a:ext uri="{FF2B5EF4-FFF2-40B4-BE49-F238E27FC236}">
                  <a16:creationId xmlns:a16="http://schemas.microsoft.com/office/drawing/2014/main" id="{71B23A54-9374-0EB5-9853-42DE7FB36B9A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8" name="เครื่องหมายบั้ง 154">
              <a:extLst>
                <a:ext uri="{FF2B5EF4-FFF2-40B4-BE49-F238E27FC236}">
                  <a16:creationId xmlns:a16="http://schemas.microsoft.com/office/drawing/2014/main" id="{0EC656D0-54BB-916E-EFC5-24DF0B4A242D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กลุ่ม 144">
            <a:extLst>
              <a:ext uri="{FF2B5EF4-FFF2-40B4-BE49-F238E27FC236}">
                <a16:creationId xmlns:a16="http://schemas.microsoft.com/office/drawing/2014/main" id="{E4516A25-276E-AE73-68C3-E77AF9EB8D5E}"/>
              </a:ext>
            </a:extLst>
          </p:cNvPr>
          <p:cNvGrpSpPr/>
          <p:nvPr/>
        </p:nvGrpSpPr>
        <p:grpSpPr>
          <a:xfrm>
            <a:off x="10199639" y="4427989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60" name="เครื่องหมายบั้ง 153">
              <a:extLst>
                <a:ext uri="{FF2B5EF4-FFF2-40B4-BE49-F238E27FC236}">
                  <a16:creationId xmlns:a16="http://schemas.microsoft.com/office/drawing/2014/main" id="{80126F51-4462-A748-5361-21EA5AE8454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61" name="เครื่องหมายบั้ง 154">
              <a:extLst>
                <a:ext uri="{FF2B5EF4-FFF2-40B4-BE49-F238E27FC236}">
                  <a16:creationId xmlns:a16="http://schemas.microsoft.com/office/drawing/2014/main" id="{62B60540-FE1B-6842-3D0D-F254393B595E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กลุ่ม 144">
            <a:extLst>
              <a:ext uri="{FF2B5EF4-FFF2-40B4-BE49-F238E27FC236}">
                <a16:creationId xmlns:a16="http://schemas.microsoft.com/office/drawing/2014/main" id="{A1A97E9A-2311-CC26-56D7-54F93B171894}"/>
              </a:ext>
            </a:extLst>
          </p:cNvPr>
          <p:cNvGrpSpPr/>
          <p:nvPr/>
        </p:nvGrpSpPr>
        <p:grpSpPr>
          <a:xfrm>
            <a:off x="6124677" y="1348101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63" name="เครื่องหมายบั้ง 153">
              <a:extLst>
                <a:ext uri="{FF2B5EF4-FFF2-40B4-BE49-F238E27FC236}">
                  <a16:creationId xmlns:a16="http://schemas.microsoft.com/office/drawing/2014/main" id="{E2242E05-F988-ADD9-DE59-844F4B4827D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0" name="เครื่องหมายบั้ง 154">
              <a:extLst>
                <a:ext uri="{FF2B5EF4-FFF2-40B4-BE49-F238E27FC236}">
                  <a16:creationId xmlns:a16="http://schemas.microsoft.com/office/drawing/2014/main" id="{2804D36B-1C94-831C-9A8A-61B637BB06EF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1" name="กลุ่ม 144">
            <a:extLst>
              <a:ext uri="{FF2B5EF4-FFF2-40B4-BE49-F238E27FC236}">
                <a16:creationId xmlns:a16="http://schemas.microsoft.com/office/drawing/2014/main" id="{7BA320A1-DAFD-B93E-96B4-C327C607D658}"/>
              </a:ext>
            </a:extLst>
          </p:cNvPr>
          <p:cNvGrpSpPr/>
          <p:nvPr/>
        </p:nvGrpSpPr>
        <p:grpSpPr>
          <a:xfrm>
            <a:off x="6124677" y="1956408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2" name="เครื่องหมายบั้ง 153">
              <a:extLst>
                <a:ext uri="{FF2B5EF4-FFF2-40B4-BE49-F238E27FC236}">
                  <a16:creationId xmlns:a16="http://schemas.microsoft.com/office/drawing/2014/main" id="{30DF0DC8-EC15-743A-C967-8A5B471E6EFD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3" name="เครื่องหมายบั้ง 154">
              <a:extLst>
                <a:ext uri="{FF2B5EF4-FFF2-40B4-BE49-F238E27FC236}">
                  <a16:creationId xmlns:a16="http://schemas.microsoft.com/office/drawing/2014/main" id="{55FD9ABC-173A-2184-B935-6A2910B54B65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4" name="กลุ่ม 144">
            <a:extLst>
              <a:ext uri="{FF2B5EF4-FFF2-40B4-BE49-F238E27FC236}">
                <a16:creationId xmlns:a16="http://schemas.microsoft.com/office/drawing/2014/main" id="{19DA4C8C-9F93-99D1-636C-F8C2211B5E77}"/>
              </a:ext>
            </a:extLst>
          </p:cNvPr>
          <p:cNvGrpSpPr/>
          <p:nvPr/>
        </p:nvGrpSpPr>
        <p:grpSpPr>
          <a:xfrm>
            <a:off x="6124677" y="2617004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5" name="เครื่องหมายบั้ง 153">
              <a:extLst>
                <a:ext uri="{FF2B5EF4-FFF2-40B4-BE49-F238E27FC236}">
                  <a16:creationId xmlns:a16="http://schemas.microsoft.com/office/drawing/2014/main" id="{0C335647-7F1B-72F6-06DC-9150E68ADFCA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6" name="เครื่องหมายบั้ง 154">
              <a:extLst>
                <a:ext uri="{FF2B5EF4-FFF2-40B4-BE49-F238E27FC236}">
                  <a16:creationId xmlns:a16="http://schemas.microsoft.com/office/drawing/2014/main" id="{2ACA580D-573C-8950-A1E6-9BFA8E02B650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7" name="กลุ่ม 144">
            <a:extLst>
              <a:ext uri="{FF2B5EF4-FFF2-40B4-BE49-F238E27FC236}">
                <a16:creationId xmlns:a16="http://schemas.microsoft.com/office/drawing/2014/main" id="{E242C216-D7DC-BB69-1D33-DFA52839BDB5}"/>
              </a:ext>
            </a:extLst>
          </p:cNvPr>
          <p:cNvGrpSpPr/>
          <p:nvPr/>
        </p:nvGrpSpPr>
        <p:grpSpPr>
          <a:xfrm>
            <a:off x="6134100" y="3279880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9" name="เครื่องหมายบั้ง 153">
              <a:extLst>
                <a:ext uri="{FF2B5EF4-FFF2-40B4-BE49-F238E27FC236}">
                  <a16:creationId xmlns:a16="http://schemas.microsoft.com/office/drawing/2014/main" id="{01E63BBE-734D-7F36-C767-1C7D35BCD7AC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80" name="เครื่องหมายบั้ง 154">
              <a:extLst>
                <a:ext uri="{FF2B5EF4-FFF2-40B4-BE49-F238E27FC236}">
                  <a16:creationId xmlns:a16="http://schemas.microsoft.com/office/drawing/2014/main" id="{E638C543-F3A5-A389-C7D8-422CC3BD6AA4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81" name="กลุ่ม 144">
            <a:extLst>
              <a:ext uri="{FF2B5EF4-FFF2-40B4-BE49-F238E27FC236}">
                <a16:creationId xmlns:a16="http://schemas.microsoft.com/office/drawing/2014/main" id="{C27681AA-69BF-19A0-79D9-B24D0571E2BF}"/>
              </a:ext>
            </a:extLst>
          </p:cNvPr>
          <p:cNvGrpSpPr/>
          <p:nvPr/>
        </p:nvGrpSpPr>
        <p:grpSpPr>
          <a:xfrm>
            <a:off x="6144992" y="3906034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83" name="เครื่องหมายบั้ง 153">
              <a:extLst>
                <a:ext uri="{FF2B5EF4-FFF2-40B4-BE49-F238E27FC236}">
                  <a16:creationId xmlns:a16="http://schemas.microsoft.com/office/drawing/2014/main" id="{4EFBCAA4-9B4C-AF53-DE50-3B4FB4F9BB8C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85" name="เครื่องหมายบั้ง 154">
              <a:extLst>
                <a:ext uri="{FF2B5EF4-FFF2-40B4-BE49-F238E27FC236}">
                  <a16:creationId xmlns:a16="http://schemas.microsoft.com/office/drawing/2014/main" id="{7AD349A2-380A-CDBA-95E7-3BC56A8681A0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95" name="กลุ่ม 144">
            <a:extLst>
              <a:ext uri="{FF2B5EF4-FFF2-40B4-BE49-F238E27FC236}">
                <a16:creationId xmlns:a16="http://schemas.microsoft.com/office/drawing/2014/main" id="{70C767C6-5ED3-763C-02A2-2F44CB6837D1}"/>
              </a:ext>
            </a:extLst>
          </p:cNvPr>
          <p:cNvGrpSpPr/>
          <p:nvPr/>
        </p:nvGrpSpPr>
        <p:grpSpPr>
          <a:xfrm>
            <a:off x="6156598" y="471059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96" name="เครื่องหมายบั้ง 153">
              <a:extLst>
                <a:ext uri="{FF2B5EF4-FFF2-40B4-BE49-F238E27FC236}">
                  <a16:creationId xmlns:a16="http://schemas.microsoft.com/office/drawing/2014/main" id="{61BEE0E7-2AD7-E5FB-FF70-E0716BEE50EB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97" name="เครื่องหมายบั้ง 154">
              <a:extLst>
                <a:ext uri="{FF2B5EF4-FFF2-40B4-BE49-F238E27FC236}">
                  <a16:creationId xmlns:a16="http://schemas.microsoft.com/office/drawing/2014/main" id="{9C5D7940-A618-B159-A65F-952862486D42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DECCA28-F292-B80A-F3DA-1735F8234DA0}"/>
              </a:ext>
            </a:extLst>
          </p:cNvPr>
          <p:cNvGrpSpPr/>
          <p:nvPr/>
        </p:nvGrpSpPr>
        <p:grpSpPr>
          <a:xfrm>
            <a:off x="9875640" y="449385"/>
            <a:ext cx="674904" cy="271119"/>
            <a:chOff x="8026112" y="6687627"/>
            <a:chExt cx="326234" cy="135223"/>
          </a:xfrm>
        </p:grpSpPr>
        <p:sp>
          <p:nvSpPr>
            <p:cNvPr id="4" name="Rectangle: Rounded Corners 109">
              <a:extLst>
                <a:ext uri="{FF2B5EF4-FFF2-40B4-BE49-F238E27FC236}">
                  <a16:creationId xmlns:a16="http://schemas.microsoft.com/office/drawing/2014/main" id="{286409B4-226D-DE6E-AFF0-E3920C7CD286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" name="TextBox 110">
              <a:extLst>
                <a:ext uri="{FF2B5EF4-FFF2-40B4-BE49-F238E27FC236}">
                  <a16:creationId xmlns:a16="http://schemas.microsoft.com/office/drawing/2014/main" id="{B62EA319-CEAD-59C8-365E-98F0F699AB22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965866B-20E1-19C4-3472-5CF536DEB38C}"/>
              </a:ext>
            </a:extLst>
          </p:cNvPr>
          <p:cNvGrpSpPr/>
          <p:nvPr/>
        </p:nvGrpSpPr>
        <p:grpSpPr>
          <a:xfrm>
            <a:off x="10473595" y="444533"/>
            <a:ext cx="951225" cy="270377"/>
            <a:chOff x="1998515" y="2949278"/>
            <a:chExt cx="601134" cy="13295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A3B5BF6-7CE5-693F-B9BD-4FB9EE101DBF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D2FD0E5-E804-2F37-08D9-9590160DB345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37891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C6713-3495-B8D2-56E6-6DF370350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D515CF4-F5AC-7A9B-ECCC-369A280798F5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6A5D92-6B27-E505-F844-F9F0231F4E7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35A8C7B-E6E3-6129-0343-7963E18613A2}"/>
              </a:ext>
            </a:extLst>
          </p:cNvPr>
          <p:cNvSpPr/>
          <p:nvPr/>
        </p:nvSpPr>
        <p:spPr>
          <a:xfrm>
            <a:off x="300903" y="892780"/>
            <a:ext cx="11568189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แนวเขตที่ดินของรัฐที่ได้รับการ </a:t>
            </a:r>
            <a:r>
              <a:rPr lang="en-US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แล้วเสร็จ จำนวน 22 จังหวัดได้รับความเห็นชอบจากคณะอนุกรรมการฯ </a:t>
            </a:r>
            <a:r>
              <a:rPr lang="en-US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One Map </a:t>
            </a:r>
          </a:p>
          <a:p>
            <a:pPr lvl="0">
              <a:lnSpc>
                <a:spcPct val="80000"/>
              </a:lnSpc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2570 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แนวเขตที่ดินของรัฐที่ได้รับการ</a:t>
            </a:r>
            <a:r>
              <a:rPr lang="en-US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Fine Tune </a:t>
            </a:r>
            <a:r>
              <a:rPr lang="th-TH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แล้วเสร็จ จำนวน 48 จังหวัดได้รับความเห็นชอบจากคณะอนุกรรมการฯ </a:t>
            </a:r>
            <a:r>
              <a:rPr lang="en-US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One Map</a:t>
            </a:r>
            <a:endParaRPr lang="en-US" sz="1600" strike="sngStrike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27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69485571-533F-EF89-DAF8-00940E695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Google Shape;255;p8">
            <a:extLst>
              <a:ext uri="{FF2B5EF4-FFF2-40B4-BE49-F238E27FC236}">
                <a16:creationId xmlns:a16="http://schemas.microsoft.com/office/drawing/2014/main" id="{CB266E7B-146A-2E07-6CC4-F23D5183B0EC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3" name="Picture 2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1D36AA7E-4300-382D-51F8-FDBAD508D9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25448" y="-15267"/>
            <a:ext cx="498478" cy="49729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8DF3352-3900-37DB-37A7-16FDF3E52350}"/>
              </a:ext>
            </a:extLst>
          </p:cNvPr>
          <p:cNvSpPr/>
          <p:nvPr/>
        </p:nvSpPr>
        <p:spPr>
          <a:xfrm>
            <a:off x="52009" y="510654"/>
            <a:ext cx="12153637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8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(ต่อ)</a:t>
            </a:r>
          </a:p>
        </p:txBody>
      </p:sp>
      <p:graphicFrame>
        <p:nvGraphicFramePr>
          <p:cNvPr id="42" name="Google Shape;321;p4">
            <a:extLst>
              <a:ext uri="{FF2B5EF4-FFF2-40B4-BE49-F238E27FC236}">
                <a16:creationId xmlns:a16="http://schemas.microsoft.com/office/drawing/2014/main" id="{04E35A7F-BD63-7EBA-2FD6-2452A2B9353D}"/>
              </a:ext>
            </a:extLst>
          </p:cNvPr>
          <p:cNvGraphicFramePr/>
          <p:nvPr/>
        </p:nvGraphicFramePr>
        <p:xfrm>
          <a:off x="149512" y="1519386"/>
          <a:ext cx="11883017" cy="135749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45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4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31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9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7790">
                  <a:extLst>
                    <a:ext uri="{9D8B030D-6E8A-4147-A177-3AD203B41FA5}">
                      <a16:colId xmlns:a16="http://schemas.microsoft.com/office/drawing/2014/main" val="1584725598"/>
                    </a:ext>
                  </a:extLst>
                </a:gridCol>
                <a:gridCol w="646590">
                  <a:extLst>
                    <a:ext uri="{9D8B030D-6E8A-4147-A177-3AD203B41FA5}">
                      <a16:colId xmlns:a16="http://schemas.microsoft.com/office/drawing/2014/main" val="3178816994"/>
                    </a:ext>
                  </a:extLst>
                </a:gridCol>
                <a:gridCol w="5977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1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88645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6309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00212">
                <a:tc grid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ข้อมูลพื้นฐาน (Baseline)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endParaRPr sz="12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endParaRPr sz="1600" b="1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ค่าเป้าหมาย 2566 – 2570</a:t>
                      </a:r>
                      <a:endParaRPr sz="1600" b="1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46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2563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2564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2565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2566</a:t>
                      </a:r>
                      <a:endParaRPr sz="1600" u="none" strike="noStrike" cap="none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2567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2568</a:t>
                      </a:r>
                      <a:endParaRPr sz="1600" u="none" strike="noStrike" cap="none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en-US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2569</a:t>
                      </a:r>
                      <a:endParaRPr sz="1600" u="none" strike="noStrike" cap="none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2566</a:t>
                      </a:r>
                      <a:endParaRPr lang="en-US"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2567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E1ED2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2568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2569</a:t>
                      </a:r>
                      <a:r>
                        <a:rPr lang="en-US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*</a:t>
                      </a:r>
                      <a:endParaRPr sz="1600" u="none" strike="noStrike" cap="none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2570</a:t>
                      </a:r>
                      <a:endParaRPr sz="16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67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n/a</a:t>
                      </a:r>
                      <a:endParaRPr lang="th-TH" sz="1600" u="none" strike="noStrike" cap="none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  <a:endParaRPr lang="th-TH" sz="16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จังหวัดได้รับความเห็นชอบจากคณะอนุกรรมการฯ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400" strike="sngStrike" kern="12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</a:t>
                      </a:r>
                      <a:r>
                        <a:rPr lang="en-US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Fine Tune </a:t>
                      </a:r>
                      <a:r>
                        <a:rPr lang="th-TH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48 จังหวัดได้รับความเห็นชอบจากคณะอนุกรรมการฯ </a:t>
                      </a:r>
                      <a:r>
                        <a:rPr lang="en-US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400" strike="sng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57A8CAA-D000-840D-C6F8-26720D2D616F}"/>
              </a:ext>
            </a:extLst>
          </p:cNvPr>
          <p:cNvSpPr/>
          <p:nvPr/>
        </p:nvSpPr>
        <p:spPr>
          <a:xfrm>
            <a:off x="713090" y="3031712"/>
            <a:ext cx="789002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2788" marR="0" lvl="0" indent="-7127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858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ค่าเป้าหมายตามตัวชี้วัดความสำเร็จจากการแบ่งส่วนราชการสำนักงานคณะกรรมการนโยบายที่ดินแห่งชาติ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F04F20-7892-BA21-CE1E-2872526B0940}"/>
              </a:ext>
            </a:extLst>
          </p:cNvPr>
          <p:cNvSpPr/>
          <p:nvPr/>
        </p:nvSpPr>
        <p:spPr>
          <a:xfrm>
            <a:off x="52009" y="6153631"/>
            <a:ext cx="4863609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ส่วนราชการที่รับผิดชอบ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20AD7C-A4DD-7ECD-6DC6-569553F4D6B8}"/>
              </a:ext>
            </a:extLst>
          </p:cNvPr>
          <p:cNvSpPr/>
          <p:nvPr/>
        </p:nvSpPr>
        <p:spPr>
          <a:xfrm>
            <a:off x="4287081" y="6100141"/>
            <a:ext cx="2875945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รอบปีงบประมาณ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DC5E484-CF85-7F47-D932-61F1D304D8F4}"/>
              </a:ext>
            </a:extLst>
          </p:cNvPr>
          <p:cNvGraphicFramePr>
            <a:graphicFrameLocks noGrp="1"/>
          </p:cNvGraphicFramePr>
          <p:nvPr/>
        </p:nvGraphicFramePr>
        <p:xfrm>
          <a:off x="149512" y="3004891"/>
          <a:ext cx="11603576" cy="3061481"/>
        </p:xfrm>
        <a:graphic>
          <a:graphicData uri="http://schemas.openxmlformats.org/drawingml/2006/table">
            <a:tbl>
              <a:tblPr firstRow="1" bandRow="1"/>
              <a:tblGrid>
                <a:gridCol w="394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4027">
                  <a:extLst>
                    <a:ext uri="{9D8B030D-6E8A-4147-A177-3AD203B41FA5}">
                      <a16:colId xmlns:a16="http://schemas.microsoft.com/office/drawing/2014/main" val="576415073"/>
                    </a:ext>
                  </a:extLst>
                </a:gridCol>
                <a:gridCol w="4239409">
                  <a:extLst>
                    <a:ext uri="{9D8B030D-6E8A-4147-A177-3AD203B41FA5}">
                      <a16:colId xmlns:a16="http://schemas.microsoft.com/office/drawing/2014/main" val="1601676500"/>
                    </a:ext>
                  </a:extLst>
                </a:gridCol>
              </a:tblGrid>
              <a:tr h="5311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 ปี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 </a:t>
                      </a:r>
                      <a:endParaRPr lang="th-TH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(6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: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ตุลาคม 2568 – มีนาคม 2569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9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5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ได้รับความเห็นชอบจากคณะทำงานพิจารณาปรับปรุงแผนที่แนวเขตที่ดิน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ของรัฐฯ (คณะทำงานชุดที่ฯ 1)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      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7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 (12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เมษายน – กันยายน2569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948954"/>
                  </a:ext>
                </a:extLst>
              </a:tr>
              <a:tr h="40842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rgbClr val="191919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66606"/>
                  </a:ext>
                </a:extLst>
              </a:tr>
              <a:tr h="6815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แล้วเสร็จจำนวน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จังหวัด 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 2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 ได้รับความเห็นชอบจาก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strike="sngStrike" kern="12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24 จังหวัด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strike="sng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07724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8ED287BD-EF74-FCC9-7160-2EF87BF20C6E}"/>
              </a:ext>
            </a:extLst>
          </p:cNvPr>
          <p:cNvGrpSpPr/>
          <p:nvPr/>
        </p:nvGrpSpPr>
        <p:grpSpPr>
          <a:xfrm>
            <a:off x="9976512" y="536578"/>
            <a:ext cx="733081" cy="307777"/>
            <a:chOff x="8026112" y="6687627"/>
            <a:chExt cx="326234" cy="140819"/>
          </a:xfrm>
        </p:grpSpPr>
        <p:sp>
          <p:nvSpPr>
            <p:cNvPr id="9" name="Rectangle: Rounded Corners 109">
              <a:extLst>
                <a:ext uri="{FF2B5EF4-FFF2-40B4-BE49-F238E27FC236}">
                  <a16:creationId xmlns:a16="http://schemas.microsoft.com/office/drawing/2014/main" id="{5E75378F-F928-E765-29BC-2CC6C5EBC97E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TextBox 110">
              <a:extLst>
                <a:ext uri="{FF2B5EF4-FFF2-40B4-BE49-F238E27FC236}">
                  <a16:creationId xmlns:a16="http://schemas.microsoft.com/office/drawing/2014/main" id="{2B72045C-DA5D-B7C6-1777-B9A697A97C27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40819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DA64D2C-E3A7-FFEC-4681-4507F3AE8D0F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C4BB865B-45AA-3263-0A4A-E65FF97224EC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22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C47B96F-918C-429A-CCB7-1C76F8F83D26}"/>
              </a:ext>
            </a:extLst>
          </p:cNvPr>
          <p:cNvGrpSpPr/>
          <p:nvPr/>
        </p:nvGrpSpPr>
        <p:grpSpPr>
          <a:xfrm>
            <a:off x="10574468" y="532051"/>
            <a:ext cx="1033222" cy="294901"/>
            <a:chOff x="1998515" y="2949278"/>
            <a:chExt cx="601134" cy="133032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F77810BB-DDCC-CEEA-3AF3-40FC1CAE8011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7328D6A-58E9-6F5F-449A-2BDEC9942273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16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35212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51922-4B4A-40BD-5EA1-D6615FF97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7F3821-2FAA-8FDD-5920-51C90177914E}"/>
              </a:ext>
            </a:extLst>
          </p:cNvPr>
          <p:cNvSpPr/>
          <p:nvPr/>
        </p:nvSpPr>
        <p:spPr>
          <a:xfrm>
            <a:off x="56478" y="549642"/>
            <a:ext cx="1119361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8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400" b="1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lang="th-TH" sz="2400" b="1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(ต่อ)</a:t>
            </a: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02DB0899-CADC-5EA7-1AF0-798D8E54580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2DBE310-486F-46FD-2717-F4F324DDC6FB}"/>
              </a:ext>
            </a:extLst>
          </p:cNvPr>
          <p:cNvGraphicFramePr>
            <a:graphicFrameLocks noGrp="1"/>
          </p:cNvGraphicFramePr>
          <p:nvPr/>
        </p:nvGraphicFramePr>
        <p:xfrm>
          <a:off x="79951" y="866187"/>
          <a:ext cx="11835576" cy="457200"/>
        </p:xfrm>
        <a:graphic>
          <a:graphicData uri="http://schemas.openxmlformats.org/drawingml/2006/table">
            <a:tbl>
              <a:tblPr firstRow="1" bandRow="1"/>
              <a:tblGrid>
                <a:gridCol w="1183557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 – 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69)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CEE3DF9-C698-1F32-7893-E63CBE9BC5EB}"/>
              </a:ext>
            </a:extLst>
          </p:cNvPr>
          <p:cNvGraphicFramePr>
            <a:graphicFrameLocks noGrp="1"/>
          </p:cNvGraphicFramePr>
          <p:nvPr/>
        </p:nvGraphicFramePr>
        <p:xfrm>
          <a:off x="79951" y="1523009"/>
          <a:ext cx="11902179" cy="4551210"/>
        </p:xfrm>
        <a:graphic>
          <a:graphicData uri="http://schemas.openxmlformats.org/drawingml/2006/table">
            <a:tbl>
              <a:tblPr firstRow="1" bandRow="1"/>
              <a:tblGrid>
                <a:gridCol w="7809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31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9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483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209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483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89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42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42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5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5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788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706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706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5753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ลำดับที่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20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ahoma" panose="020B0604030504040204" pitchFamily="34" charset="0"/>
                          <a:cs typeface="TH SarabunIT๙" panose="020B0500040200020003" pitchFamily="34" charset="-34"/>
                        </a:rPr>
                        <a:t>ปีงบประมาณ</a:t>
                      </a: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84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1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ได้รับความเห็นชอบจากคณะทำงานพิจารณาปรับปรุงแผนที่แนวเขตที่ดินของรัฐฯ (คณะทำงานชุดที่ฯ 1)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2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60721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แล้วเสร็จ จำนวน 1 จังหวัด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834498"/>
                  </a:ext>
                </a:extLst>
              </a:tr>
              <a:tr h="6208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แล้วเสร็จ จำนวน 11 จังหวัดได้รับความเห็นชอบจากคณะอนุกรรมการฯ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One Map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1723319"/>
                  </a:ext>
                </a:extLst>
              </a:tr>
              <a:tr h="5229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22 จังหวัดได้รับความเห็นชอบจากคณะอนุกรรมการฯ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301034"/>
                  </a:ext>
                </a:extLst>
              </a:tr>
              <a:tr h="7232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24 จังหวัดได้รับความเห็นชอบจากคณะอนุกรรมการฯ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716389"/>
                  </a:ext>
                </a:extLst>
              </a:tr>
            </a:tbl>
          </a:graphicData>
        </a:graphic>
      </p:graphicFrame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697B47D-2860-9BEA-E274-95594A65E270}"/>
              </a:ext>
            </a:extLst>
          </p:cNvPr>
          <p:cNvCxnSpPr>
            <a:cxnSpLocks/>
          </p:cNvCxnSpPr>
          <p:nvPr/>
        </p:nvCxnSpPr>
        <p:spPr>
          <a:xfrm>
            <a:off x="10270181" y="5765167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35A2EF9F-623F-466A-2674-BC2916DDE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6030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Google Shape;255;p8">
            <a:extLst>
              <a:ext uri="{FF2B5EF4-FFF2-40B4-BE49-F238E27FC236}">
                <a16:creationId xmlns:a16="http://schemas.microsoft.com/office/drawing/2014/main" id="{6C956B8B-CC93-9B2C-6CF6-BF7A997C2F57}"/>
              </a:ext>
            </a:extLst>
          </p:cNvPr>
          <p:cNvSpPr/>
          <p:nvPr/>
        </p:nvSpPr>
        <p:spPr bwMode="ltGray">
          <a:xfrm>
            <a:off x="-13648" y="4305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0" name="Picture 2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6A427832-D107-AFEB-8216-4A96B2BFBA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25448" y="13608"/>
            <a:ext cx="498478" cy="497291"/>
          </a:xfrm>
          <a:prstGeom prst="rect">
            <a:avLst/>
          </a:prstGeom>
        </p:spPr>
      </p:pic>
      <p:sp>
        <p:nvSpPr>
          <p:cNvPr id="14" name="TextBox 18">
            <a:extLst>
              <a:ext uri="{FF2B5EF4-FFF2-40B4-BE49-F238E27FC236}">
                <a16:creationId xmlns:a16="http://schemas.microsoft.com/office/drawing/2014/main" id="{8AFB4D4A-320D-BA92-4286-07B9A8D1F686}"/>
              </a:ext>
            </a:extLst>
          </p:cNvPr>
          <p:cNvSpPr txBox="1"/>
          <p:nvPr/>
        </p:nvSpPr>
        <p:spPr>
          <a:xfrm>
            <a:off x="123081" y="-14418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CB6FC759-C4B3-793B-9977-4C553EECB074}"/>
              </a:ext>
            </a:extLst>
          </p:cNvPr>
          <p:cNvSpPr txBox="1"/>
          <p:nvPr/>
        </p:nvSpPr>
        <p:spPr>
          <a:xfrm>
            <a:off x="8391525" y="60260"/>
            <a:ext cx="3106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D592FB4A-4782-7D04-5511-6461400DCA52}"/>
              </a:ext>
            </a:extLst>
          </p:cNvPr>
          <p:cNvCxnSpPr>
            <a:cxnSpLocks/>
          </p:cNvCxnSpPr>
          <p:nvPr/>
        </p:nvCxnSpPr>
        <p:spPr>
          <a:xfrm>
            <a:off x="9696072" y="5172212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E5B391A-8A4F-CF45-383D-BD072B1E7FA2}"/>
              </a:ext>
            </a:extLst>
          </p:cNvPr>
          <p:cNvCxnSpPr>
            <a:cxnSpLocks/>
          </p:cNvCxnSpPr>
          <p:nvPr/>
        </p:nvCxnSpPr>
        <p:spPr>
          <a:xfrm>
            <a:off x="8403210" y="4550245"/>
            <a:ext cx="187865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DDFFC41-67F5-577C-DA11-99BAF13BC10D}"/>
              </a:ext>
            </a:extLst>
          </p:cNvPr>
          <p:cNvCxnSpPr>
            <a:cxnSpLocks/>
          </p:cNvCxnSpPr>
          <p:nvPr/>
        </p:nvCxnSpPr>
        <p:spPr>
          <a:xfrm>
            <a:off x="6679805" y="3951728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53FBC29-8EA8-70A2-AE12-C0C20FB84351}"/>
              </a:ext>
            </a:extLst>
          </p:cNvPr>
          <p:cNvCxnSpPr>
            <a:cxnSpLocks/>
          </p:cNvCxnSpPr>
          <p:nvPr/>
        </p:nvCxnSpPr>
        <p:spPr>
          <a:xfrm>
            <a:off x="6096000" y="3275093"/>
            <a:ext cx="163255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45A5658-4C53-9AFA-1743-627CB16A8F8D}"/>
              </a:ext>
            </a:extLst>
          </p:cNvPr>
          <p:cNvCxnSpPr>
            <a:cxnSpLocks/>
          </p:cNvCxnSpPr>
          <p:nvPr/>
        </p:nvCxnSpPr>
        <p:spPr>
          <a:xfrm>
            <a:off x="5073967" y="2631656"/>
            <a:ext cx="1605838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5259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29185835-95A5-4F51-AD36-C8413ACCCB2E}"/>
              </a:ext>
            </a:extLst>
          </p:cNvPr>
          <p:cNvSpPr/>
          <p:nvPr/>
        </p:nvSpPr>
        <p:spPr>
          <a:xfrm>
            <a:off x="9855048" y="644083"/>
            <a:ext cx="2242963" cy="792087"/>
          </a:xfrm>
          <a:prstGeom prst="roundRect">
            <a:avLst/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3083" y="764009"/>
            <a:ext cx="9195435" cy="1713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266700" marR="0" lvl="0" indent="-2667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1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ผลิตภัณฑ์ชุมชน ประกอบด้วยสินค้า จำนวน 5 ประเภท ประกอบด้วย  1.ประเภทอาหาร 2.ประเภทเครื่องดื่ม 3. ประเภทผ้าและเครื่องแต่งกาย 4. ประเภทของใช้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ของตกแต่ง ของที่ระลึก และ 5. ประเภทสมุนไพรที่ไม่ใช่อาหาร</a:t>
            </a:r>
          </a:p>
          <a:p>
            <a:pPr marL="266700" marR="0" lvl="0" indent="-2667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สถาบันเกษตรกร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สหกรณ์ กลุ่มเกษตรกร กลุ่มอาชีพภายใต้สังกัดสหกรณ์/กลุ่มเกษตรกร และกลุ่มลูกหลานเกษตรกรที่เป็นสมาชิกสหกรณ์/กลุ่มเกษตรกร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ซึ่งอยู่ภายใต้สังกัดสหกรณ์ กลุ่มเกษตรกร</a:t>
            </a:r>
          </a:p>
          <a:p>
            <a:pPr marL="804863" marR="0" lvl="0" indent="-8048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ขอบเขตการประเมิน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มูลค่าการจำหน่ายผลิตภัณฑ์ชุมชนที่ได้รับการพัฒนาของสถาบันเกษตรกรที่เข้าร่วมโครงการ ปี 2569 (จำนวน 100 แห่ง)</a:t>
            </a:r>
            <a:endParaRPr kumimoji="0" lang="th-TH" sz="16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804863" marR="0" lvl="0" indent="-8048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วิธีการคำนวณ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มูลค่าการจำหน่ายผลิตภัณฑ์ปีปัจจุบัน– มูลค่าจำหน่ายผลิตภัณฑ์ปีก่อน) / มูลค่าการจำหน่ายผลิตภัณฑ์ปีก่อน *100</a:t>
            </a:r>
          </a:p>
          <a:p>
            <a:pPr marL="804863" marR="0" lvl="0" indent="-804863" algn="thaiDist" defTabSz="914400" rtl="0" eaLnBrk="1" fontAlgn="auto" latinLnBrk="0" hangingPunct="1">
              <a:lnSpc>
                <a:spcPct val="8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2567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3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และเป้าหมายปี 2570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3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146689" y="2499653"/>
          <a:ext cx="5928062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1669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04967">
                  <a:extLst>
                    <a:ext uri="{9D8B030D-6E8A-4147-A177-3AD203B41FA5}">
                      <a16:colId xmlns:a16="http://schemas.microsoft.com/office/drawing/2014/main" val="3054574851"/>
                    </a:ext>
                  </a:extLst>
                </a:gridCol>
                <a:gridCol w="1241947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18735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52124">
                  <a:extLst>
                    <a:ext uri="{9D8B030D-6E8A-4147-A177-3AD203B41FA5}">
                      <a16:colId xmlns:a16="http://schemas.microsoft.com/office/drawing/2014/main" val="1451547525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0296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3.384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3.79</a:t>
                      </a:r>
                      <a:r>
                        <a:rPr lang="en-US" sz="16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  <a:tr h="22352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มูลค่าการจำหน่ายผลิตภัณฑ์ ปีปัจจุบัน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55,211,132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40,701,844.763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13779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มูลค่าการจำหน่ายผลิตภัณฑ์ ปีก่อน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53,403,933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39,215,750.40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900433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93987" y="6523506"/>
            <a:ext cx="6734673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รายงานมูลค่าจำหน่ายผลิตภัณฑ์ชุมชน ของกรมส่งเสริมสหกรณ์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4C4B4CE-D32A-4A38-B6BE-8429281CAEA6}"/>
              </a:ext>
            </a:extLst>
          </p:cNvPr>
          <p:cNvSpPr txBox="1"/>
          <p:nvPr/>
        </p:nvSpPr>
        <p:spPr>
          <a:xfrm>
            <a:off x="9815892" y="651968"/>
            <a:ext cx="2324651" cy="840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เป้าหมาย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160201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ผู้ประกอบการเศรษฐกิจฐานราก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มีรายได้เพิ่มขึ้นอย่างต่อเนื่อง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5D197C-8EB5-43E1-8A91-74A230F0AF0B}"/>
              </a:ext>
            </a:extLst>
          </p:cNvPr>
          <p:cNvGrpSpPr/>
          <p:nvPr/>
        </p:nvGrpSpPr>
        <p:grpSpPr>
          <a:xfrm>
            <a:off x="9848244" y="1693667"/>
            <a:ext cx="2234727" cy="631500"/>
            <a:chOff x="9848244" y="2530886"/>
            <a:chExt cx="2234727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0DFFD3D-4670-4BE1-B974-43181CE75520}"/>
                </a:ext>
              </a:extLst>
            </p:cNvPr>
            <p:cNvSpPr txBox="1"/>
            <p:nvPr/>
          </p:nvSpPr>
          <p:spPr>
            <a:xfrm>
              <a:off x="9848244" y="2530886"/>
              <a:ext cx="2234727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E2EC94F-A7C0-4A07-A955-7895666B838F}"/>
                </a:ext>
              </a:extLst>
            </p:cNvPr>
            <p:cNvSpPr txBox="1"/>
            <p:nvPr/>
          </p:nvSpPr>
          <p:spPr>
            <a:xfrm>
              <a:off x="9916307" y="2607156"/>
              <a:ext cx="2070996" cy="4930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V</a:t>
              </a: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01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</a:t>
              </a: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พัฒนาผู้ผลิต ผู้ประกอบการ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V03: </a:t>
              </a: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ส่งเสริมช่องทางการตลาด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11F13F0-33C2-4E51-AA39-91041AE49855}"/>
              </a:ext>
            </a:extLst>
          </p:cNvPr>
          <p:cNvGrpSpPr/>
          <p:nvPr/>
        </p:nvGrpSpPr>
        <p:grpSpPr>
          <a:xfrm>
            <a:off x="9840008" y="2649446"/>
            <a:ext cx="2247379" cy="768031"/>
            <a:chOff x="9840008" y="3339524"/>
            <a:chExt cx="2247379" cy="58444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6CE7A74-E0BE-4213-88B1-3E354093F25A}"/>
                </a:ext>
              </a:extLst>
            </p:cNvPr>
            <p:cNvSpPr/>
            <p:nvPr/>
          </p:nvSpPr>
          <p:spPr>
            <a:xfrm>
              <a:off x="9840008" y="3339524"/>
              <a:ext cx="2242963" cy="56158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0F2B31F-BF2B-4AD3-9087-CD9810EE20B6}"/>
                </a:ext>
              </a:extLst>
            </p:cNvPr>
            <p:cNvSpPr txBox="1"/>
            <p:nvPr/>
          </p:nvSpPr>
          <p:spPr>
            <a:xfrm>
              <a:off x="9865672" y="3369386"/>
              <a:ext cx="2221715" cy="5545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F</a:t>
              </a:r>
              <a:r>
                <a:rPr kumimoji="0" lang="th-TH" sz="14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0104</a:t>
              </a:r>
              <a:r>
                <a:rPr kumimoji="0" lang="en-US" sz="14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</a:t>
              </a:r>
              <a:r>
                <a:rPr kumimoji="0" lang="th-TH" sz="14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การยกระดับผู้ผลิต ผู้ประกอบการ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F0301: </a:t>
              </a:r>
              <a:r>
                <a:rPr kumimoji="0" lang="th-TH" sz="14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ช่องทางการตลาด ระดับชุมชน จังหวัด/ภูมิภาค ระดับประเทศและระหว่างประเทศ</a:t>
              </a:r>
            </a:p>
          </p:txBody>
        </p:sp>
      </p:grpSp>
      <p:sp>
        <p:nvSpPr>
          <p:cNvPr id="41" name="Arrow: Down 40">
            <a:extLst>
              <a:ext uri="{FF2B5EF4-FFF2-40B4-BE49-F238E27FC236}">
                <a16:creationId xmlns:a16="http://schemas.microsoft.com/office/drawing/2014/main" id="{AEC2CD89-5C85-4C01-A61D-C225FCADFDB7}"/>
              </a:ext>
            </a:extLst>
          </p:cNvPr>
          <p:cNvSpPr/>
          <p:nvPr/>
        </p:nvSpPr>
        <p:spPr>
          <a:xfrm>
            <a:off x="10769071" y="144904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Arrow: Down 42">
            <a:extLst>
              <a:ext uri="{FF2B5EF4-FFF2-40B4-BE49-F238E27FC236}">
                <a16:creationId xmlns:a16="http://schemas.microsoft.com/office/drawing/2014/main" id="{4D244013-48F4-42B3-9FF1-F25586C3F3FA}"/>
              </a:ext>
            </a:extLst>
          </p:cNvPr>
          <p:cNvSpPr/>
          <p:nvPr/>
        </p:nvSpPr>
        <p:spPr>
          <a:xfrm>
            <a:off x="10769071" y="2386942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3198A089-6C0D-44ED-8772-37510C0CCA3B}"/>
              </a:ext>
            </a:extLst>
          </p:cNvPr>
          <p:cNvSpPr/>
          <p:nvPr/>
        </p:nvSpPr>
        <p:spPr>
          <a:xfrm>
            <a:off x="10769071" y="3408616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AD49A3E3-1303-44ED-AEEE-EBBA6AA08116}"/>
              </a:ext>
            </a:extLst>
          </p:cNvPr>
          <p:cNvGrpSpPr/>
          <p:nvPr/>
        </p:nvGrpSpPr>
        <p:grpSpPr>
          <a:xfrm>
            <a:off x="9855049" y="3706609"/>
            <a:ext cx="2242963" cy="1519014"/>
            <a:chOff x="9840008" y="3339524"/>
            <a:chExt cx="2242963" cy="999285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29B1B53-3757-4B88-9F93-C06C29F95062}"/>
                </a:ext>
              </a:extLst>
            </p:cNvPr>
            <p:cNvSpPr/>
            <p:nvPr/>
          </p:nvSpPr>
          <p:spPr>
            <a:xfrm>
              <a:off x="9840008" y="3339524"/>
              <a:ext cx="2242963" cy="99928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F187081-D48F-47E2-BD9F-82BD144ED4B1}"/>
                </a:ext>
              </a:extLst>
            </p:cNvPr>
            <p:cNvSpPr txBox="1"/>
            <p:nvPr/>
          </p:nvSpPr>
          <p:spPr>
            <a:xfrm>
              <a:off x="9840008" y="3415768"/>
              <a:ext cx="2221715" cy="8629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 panose="05020102010507070707" pitchFamily="18" charset="2"/>
                </a:rPr>
                <a:t>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 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2C100615-9B87-47C6-91F8-E6FAD63F4103}"/>
              </a:ext>
            </a:extLst>
          </p:cNvPr>
          <p:cNvSpPr/>
          <p:nvPr/>
        </p:nvSpPr>
        <p:spPr>
          <a:xfrm>
            <a:off x="93987" y="6125778"/>
            <a:ext cx="1009676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โครงการพัฒนาผลิตภัณฑ์ชุมชนของสถาบันเกษตรกรและสมาชิก (ปี พ.ศ. 2569 ได้รับการจัดสรรงบประมาณแล้ว ปี 2570 อยู่ระหว่างดำเน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ิน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การขอรับการจัดสรรงบประมาณ)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C9E6153-F871-47D4-9FB5-AA5189A823E9}"/>
              </a:ext>
            </a:extLst>
          </p:cNvPr>
          <p:cNvSpPr/>
          <p:nvPr/>
        </p:nvSpPr>
        <p:spPr>
          <a:xfrm>
            <a:off x="93987" y="6325654"/>
            <a:ext cx="8027329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กรมส่งเสริมสหกรณ์ (กองพัฒนาสหกรณ์ภาคการเกษตรและกลุ่มเกษตรกร กลุ่มพัฒนาสหกรณ์ประมงและปศุสัตว์)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82B0335-E3C2-9B14-F2D1-57D3B5F4BC0C}"/>
              </a:ext>
            </a:extLst>
          </p:cNvPr>
          <p:cNvGrpSpPr/>
          <p:nvPr/>
        </p:nvGrpSpPr>
        <p:grpSpPr>
          <a:xfrm>
            <a:off x="8990965" y="538621"/>
            <a:ext cx="883357" cy="599078"/>
            <a:chOff x="1562731" y="1899324"/>
            <a:chExt cx="545361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09A884E-C9F7-9C3A-B2A6-5187DE5A9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9711265-685A-4F06-1AEB-4011B0976BA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932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22E77F-7053-EDFB-C16D-ADA269D99911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23748" y="26478"/>
            <a:chExt cx="12192000" cy="56933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E6B1A9A-8385-1999-D6FE-012E9F028E05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D1F4C26-C507-4A4F-C43B-FC6BCDB5565F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984C96A1-7780-70BB-CE3F-087501A0FC25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กรมส่งเสริมสหกรณ์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61AFC97-F8EA-234F-F8CB-723A584DD093}"/>
                </a:ext>
              </a:extLst>
            </p:cNvPr>
            <p:cNvSpPr txBox="1"/>
            <p:nvPr/>
          </p:nvSpPr>
          <p:spPr>
            <a:xfrm>
              <a:off x="6345053" y="142246"/>
              <a:ext cx="5833145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4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รายได้ของผู้ประกอบการ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SMEs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และ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OTOP</a:t>
              </a:r>
              <a:endPara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2EB61525-5F13-46F7-7D29-CB6704A209D5}"/>
              </a:ext>
            </a:extLst>
          </p:cNvPr>
          <p:cNvGraphicFramePr>
            <a:graphicFrameLocks noGrp="1"/>
          </p:cNvGraphicFramePr>
          <p:nvPr/>
        </p:nvGraphicFramePr>
        <p:xfrm>
          <a:off x="146689" y="4238525"/>
          <a:ext cx="4640534" cy="891463"/>
        </p:xfrm>
        <a:graphic>
          <a:graphicData uri="http://schemas.openxmlformats.org/drawingml/2006/table">
            <a:tbl>
              <a:tblPr firstRow="1" bandRow="1"/>
              <a:tblGrid>
                <a:gridCol w="14350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0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55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ผลการดำเนินกิจกรรมได้ตาม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Action Plan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ต่ำกว่า 50 แห่ง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ผลการดำเนินกิจกรรมได้ตาม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Action Plan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ตั้งแต่ 51 – 70 แห่ง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ผลการดำเนินกิจกรรมได้ตาม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Action Plan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ครบเป้าหมาย 100 แห่ง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BEC6834-E701-B865-2BFE-6CCB3A2F3448}"/>
              </a:ext>
            </a:extLst>
          </p:cNvPr>
          <p:cNvGraphicFramePr>
            <a:graphicFrameLocks noGrp="1"/>
          </p:cNvGraphicFramePr>
          <p:nvPr/>
        </p:nvGraphicFramePr>
        <p:xfrm>
          <a:off x="4820175" y="4247901"/>
          <a:ext cx="4914135" cy="885913"/>
        </p:xfrm>
        <a:graphic>
          <a:graphicData uri="http://schemas.openxmlformats.org/drawingml/2006/table">
            <a:tbl>
              <a:tblPr firstRow="1" bandRow="1"/>
              <a:tblGrid>
                <a:gridCol w="1638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8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8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729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5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49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ผลการดำเนินกิจกรรมได้ตาม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Action Plan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ต่ำกว่า 50 แห่ง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ผลการดำเนินกิจกรรมได้ตาม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Action Plan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ตั้งแต่ 51 – 70 แห่ง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ผลการดำเนินกิจกรรมได้ตาม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Action Plan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ครบเป้าหมาย 100 แห่ง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71007D34-1493-B206-B3FC-8F66AEC96D45}"/>
              </a:ext>
            </a:extLst>
          </p:cNvPr>
          <p:cNvGraphicFramePr>
            <a:graphicFrameLocks noGrp="1"/>
          </p:cNvGraphicFramePr>
          <p:nvPr/>
        </p:nvGraphicFramePr>
        <p:xfrm>
          <a:off x="4822118" y="5134873"/>
          <a:ext cx="4912192" cy="963452"/>
        </p:xfrm>
        <a:graphic>
          <a:graphicData uri="http://schemas.openxmlformats.org/drawingml/2006/table">
            <a:tbl>
              <a:tblPr firstRow="1" bandRow="1"/>
              <a:tblGrid>
                <a:gridCol w="1319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5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77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28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7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92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ผลงานดำเนินงานต่ำสุด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 ปีย้อนหลัง หรือ ร้อยละ 3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 (2ปีย้อนหลัง)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หรือค่าเป้าหมายตามแผนปี 25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  <a:endParaRPr lang="th-TH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 2 ปีย้อนหลัง +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หรือ เป้าหมายมาตรฐาน +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93987" y="574130"/>
            <a:ext cx="5772734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 </a:t>
            </a:r>
            <a:r>
              <a:rPr lang="en-US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ร้อยละของมูลค่าการจําหน่ายผลิตภัณฑ์ชุมชนของสถาบันเกษตรกรและสมาชิก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7D06D44-E7B9-F460-B5E0-B449E8DA701D}"/>
              </a:ext>
            </a:extLst>
          </p:cNvPr>
          <p:cNvGrpSpPr/>
          <p:nvPr/>
        </p:nvGrpSpPr>
        <p:grpSpPr>
          <a:xfrm>
            <a:off x="8489024" y="562822"/>
            <a:ext cx="737739" cy="446944"/>
            <a:chOff x="1562731" y="1899324"/>
            <a:chExt cx="545361" cy="289957"/>
          </a:xfrm>
        </p:grpSpPr>
        <p:pic>
          <p:nvPicPr>
            <p:cNvPr id="2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F524085-0222-C744-C8FD-CB6EAEC7D0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651F2AA-5881-6DA1-9966-6167AAEB46C1}"/>
                </a:ext>
              </a:extLst>
            </p:cNvPr>
            <p:cNvSpPr txBox="1"/>
            <p:nvPr/>
          </p:nvSpPr>
          <p:spPr>
            <a:xfrm>
              <a:off x="1562731" y="1960105"/>
              <a:ext cx="545361" cy="186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225882AC-D863-632C-C09F-733EEDEFC87F}"/>
              </a:ext>
            </a:extLst>
          </p:cNvPr>
          <p:cNvGraphicFramePr>
            <a:graphicFrameLocks noGrp="1"/>
          </p:cNvGraphicFramePr>
          <p:nvPr/>
        </p:nvGraphicFramePr>
        <p:xfrm>
          <a:off x="136732" y="5123244"/>
          <a:ext cx="4664141" cy="974098"/>
        </p:xfrm>
        <a:graphic>
          <a:graphicData uri="http://schemas.openxmlformats.org/drawingml/2006/table">
            <a:tbl>
              <a:tblPr firstRow="1" bandRow="1"/>
              <a:tblGrid>
                <a:gridCol w="12308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2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11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43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3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84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(ค่าเป้าหมาย ปี 69)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3.587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 2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3.79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(ผลการดำเนินงานที่ดีที่สุด 2 ปีย้อนหลัง)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21">
            <a:extLst>
              <a:ext uri="{FF2B5EF4-FFF2-40B4-BE49-F238E27FC236}">
                <a16:creationId xmlns:a16="http://schemas.microsoft.com/office/drawing/2014/main" id="{BFCCC35B-A3BE-989C-422F-F1696C8BA15C}"/>
              </a:ext>
            </a:extLst>
          </p:cNvPr>
          <p:cNvGraphicFramePr>
            <a:graphicFrameLocks noGrp="1"/>
          </p:cNvGraphicFramePr>
          <p:nvPr/>
        </p:nvGraphicFramePr>
        <p:xfrm>
          <a:off x="6095999" y="2499653"/>
          <a:ext cx="3611627" cy="9288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84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58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34046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358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78222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5325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0705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6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600" b="1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dirty="0">
                          <a:solidFill>
                            <a:srgbClr val="00B05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b="1" dirty="0">
                        <a:solidFill>
                          <a:srgbClr val="00B05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23646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3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3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8545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708745"/>
            <a:ext cx="66062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9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ร้อยละของมูลค่าการจําหน่ายผลิตภัณฑ์ชุมชนของสถาบันเกษตรกรและสมาชิก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0" y="1087645"/>
            <a:ext cx="5054463" cy="346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42900" y="1439736"/>
          <a:ext cx="11616289" cy="2956560"/>
        </p:xfrm>
        <a:graphic>
          <a:graphicData uri="http://schemas.openxmlformats.org/drawingml/2006/table">
            <a:tbl>
              <a:tblPr firstRow="1" bandRow="1"/>
              <a:tblGrid>
                <a:gridCol w="351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51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กิจกรรมที่ 1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การประชุมขับเคลื่อนการเชื่อมโยงผลิตภัณฑ์ชุมชนระดับพื้นที่ 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กิจกรรมที่ 2 : โครงการประชุมเชิงปฏิบัติการขับเคลื่อนผลิตภัณฑ์ชุมชนของสถาบันเกษตรกรและสมาชิก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กิจกรรมที่ 3 : โครงการประชุมเชิงปฏิบัติการการเชื่อมโยงตลาดผลิตภัณฑ์ชุมชนของสถาบันเกษตรกรและสมาชิก  4 ภูมิภาค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8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กิจกรรมที่ 4 : แนะนำ ส่งเสริม ขับเคลื่อน ติดตามและประเมินผลการดำเนินโครงการ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343546" y="2287493"/>
            <a:ext cx="160358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F1E10E10-8DAE-3B78-4710-C3A76FFE4A2D}"/>
              </a:ext>
            </a:extLst>
          </p:cNvPr>
          <p:cNvCxnSpPr>
            <a:cxnSpLocks/>
          </p:cNvCxnSpPr>
          <p:nvPr/>
        </p:nvCxnSpPr>
        <p:spPr>
          <a:xfrm>
            <a:off x="6933063" y="2770104"/>
            <a:ext cx="56501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AE61AF1D-0F61-4761-31E9-369283A22B8A}"/>
              </a:ext>
            </a:extLst>
          </p:cNvPr>
          <p:cNvCxnSpPr>
            <a:cxnSpLocks/>
          </p:cNvCxnSpPr>
          <p:nvPr/>
        </p:nvCxnSpPr>
        <p:spPr>
          <a:xfrm>
            <a:off x="6933063" y="3423670"/>
            <a:ext cx="112772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4">
            <a:extLst>
              <a:ext uri="{FF2B5EF4-FFF2-40B4-BE49-F238E27FC236}">
                <a16:creationId xmlns:a16="http://schemas.microsoft.com/office/drawing/2014/main" id="{61EF883F-BB79-FFB7-972E-56ABCB6DBA05}"/>
              </a:ext>
            </a:extLst>
          </p:cNvPr>
          <p:cNvCxnSpPr>
            <a:cxnSpLocks/>
          </p:cNvCxnSpPr>
          <p:nvPr/>
        </p:nvCxnSpPr>
        <p:spPr>
          <a:xfrm>
            <a:off x="5852160" y="4055496"/>
            <a:ext cx="556477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6901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6168-6599-2981-B220-337F29D3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257A03-967E-BA1E-0D74-ACB9D5600D43}"/>
              </a:ext>
            </a:extLst>
          </p:cNvPr>
          <p:cNvSpPr/>
          <p:nvPr/>
        </p:nvSpPr>
        <p:spPr>
          <a:xfrm>
            <a:off x="123081" y="430065"/>
            <a:ext cx="72250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buClrTx/>
              <a:buFontTx/>
              <a:buNone/>
              <a:defRPr/>
            </a:pPr>
            <a:r>
              <a:rPr lang="th-TH" sz="20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10 </a:t>
            </a:r>
            <a:r>
              <a:rPr lang="en-US" sz="20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จำนวนวันที่ปริมาณฝุ่นละอองขนาดไม่เกิน 2.5 ไมครอน (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US" sz="2000" b="1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อยู่ในเกณฑ์มาตรฐาน </a:t>
            </a:r>
            <a:endParaRPr lang="th-TH" sz="2000" kern="1200" dirty="0">
              <a:solidFill>
                <a:prstClr val="black"/>
              </a:solidFill>
              <a:highlight>
                <a:srgbClr val="0000FF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4BE1C8-4958-8DE2-62FE-9D1819DDF6A1}"/>
              </a:ext>
            </a:extLst>
          </p:cNvPr>
          <p:cNvSpPr/>
          <p:nvPr/>
        </p:nvSpPr>
        <p:spPr>
          <a:xfrm>
            <a:off x="123081" y="659038"/>
            <a:ext cx="7573119" cy="1497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indent="-804863" algn="thaiDist">
              <a:lnSpc>
                <a:spcPct val="80000"/>
              </a:lnSpc>
              <a:buClrTx/>
              <a:buFontTx/>
              <a:buNone/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	</a:t>
            </a:r>
            <a:endParaRPr lang="th-TH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เกณฑ์มาตรฐานฝุ่นละออง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หมายถึง ค่าเฉลี่ยในเวลา 24 ชั่วโมง จะต้องไม่เกิน 37.5 ไมโครกรัมต่อลูกบาศก์เมตร</a:t>
            </a:r>
            <a:endParaRPr lang="en-US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ประเมินผลในพื้นที่จังหวัดที่มีสถานีตรวจวัดคุณภาพอากาศแบบอัตโนมัติของกรมควบคุมมลพิษ ที่มีผลการตรวจวัดต่อเนื่องตลอดทั้งปี</a:t>
            </a: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การประเมินรอบ 6 เดือนการประเมินรอบ 6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PM2.5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เฉลี่ย 24 ชั่วโมง อยู่ในเกณฑ์มาตรฐาน ระหว่างเดือน ตุลาคม 2568 – มีนาคม 2569</a:t>
            </a:r>
            <a:endParaRPr lang="th-TH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การประเมินรอบ 12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เฉลี่ย 24 ชั่วโมง อยู่ในเกณฑ์มาตรฐาน ระหว่างเดือน ตุลาคม 2568 – กันยายน 2569</a:t>
            </a: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วิธีการเก็บข้อมูลและแหล่งที่มาของข้อมูล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ตรวจวัดปริมาณฝุ่นละออง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โดยสถานีตรวจวัดคุณภาพอากาศแบบอัตโนมัติของกรมควบคุมมลพิษ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0EAF0B9-4DDD-EA00-99B5-C3571A994D77}"/>
              </a:ext>
            </a:extLst>
          </p:cNvPr>
          <p:cNvGraphicFramePr>
            <a:graphicFrameLocks noGrp="1"/>
          </p:cNvGraphicFramePr>
          <p:nvPr/>
        </p:nvGraphicFramePr>
        <p:xfrm>
          <a:off x="266296" y="2392133"/>
          <a:ext cx="7649325" cy="1831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052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2011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495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1964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5026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52824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5887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58567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309234">
                <a:tc gridSpan="7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1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09234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4236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(7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 วัน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(18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54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(30%)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36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(20%)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33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(18%)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84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(29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165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(45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(52%)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(48%)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(45%)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(41%)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(44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>
              <a:buClrTx/>
              <a:buFontTx/>
              <a:buNone/>
              <a:defRPr/>
            </a:pPr>
            <a:fld id="{C787E290-76B0-4EA1-9FB1-BF333C18EEE2}" type="slidenum">
              <a:rPr lang="en-US" kern="1200" smtClean="0">
                <a:solidFill>
                  <a:srgbClr val="002060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>
                <a:buClrTx/>
                <a:buFontTx/>
                <a:buNone/>
                <a:defRPr/>
              </a:pPr>
              <a:t>26</a:t>
            </a:fld>
            <a:endParaRPr lang="en-US" kern="1200">
              <a:solidFill>
                <a:srgbClr val="002060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157D0F-9B5C-F38D-648C-D00B857B3EBB}"/>
              </a:ext>
            </a:extLst>
          </p:cNvPr>
          <p:cNvSpPr txBox="1"/>
          <p:nvPr/>
        </p:nvSpPr>
        <p:spPr>
          <a:xfrm>
            <a:off x="236" y="-31600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  <a:defRPr/>
            </a:pPr>
            <a:r>
              <a:rPr lang="th-TH" sz="2400" b="1" kern="1200" dirty="0">
                <a:solidFill>
                  <a:prstClr val="white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lang="th-TH" sz="2000" kern="1200" dirty="0">
              <a:solidFill>
                <a:prstClr val="white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DF015813-D467-7DB1-426B-EE416DFA972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indent="-546100">
              <a:lnSpc>
                <a:spcPct val="80000"/>
              </a:lnSpc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lang="th-TH" sz="1200" b="1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lang="th-TH" sz="120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sz="1200"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EC49329-051F-9878-2846-E16AF1913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129" y="-2363"/>
            <a:ext cx="502920" cy="502920"/>
          </a:xfrm>
          <a:prstGeom prst="rect">
            <a:avLst/>
          </a:prstGeom>
        </p:spPr>
      </p:pic>
      <p:sp>
        <p:nvSpPr>
          <p:cNvPr id="50" name="Google Shape;522;p3"/>
          <p:cNvSpPr/>
          <p:nvPr/>
        </p:nvSpPr>
        <p:spPr>
          <a:xfrm>
            <a:off x="8169549" y="1264352"/>
            <a:ext cx="3756155" cy="422204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FFFFFF"/>
              </a:buClr>
              <a:buSzPts val="1800"/>
              <a:buFont typeface="Calibri"/>
              <a:buNone/>
            </a:pPr>
            <a:endParaRPr sz="1800">
              <a:solidFill>
                <a:srgbClr val="FFFFFF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1" name="Google Shape;523;p3"/>
          <p:cNvSpPr/>
          <p:nvPr/>
        </p:nvSpPr>
        <p:spPr>
          <a:xfrm>
            <a:off x="8083800" y="3252027"/>
            <a:ext cx="3841904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00200" indent="-1600200" algn="just">
              <a:lnSpc>
                <a:spcPct val="80000"/>
              </a:lnSpc>
              <a:buSzPts val="14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เป้าหมายระดับแผนแม่บทย่อย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	</a:t>
            </a:r>
            <a:r>
              <a:rPr lang="th-TH" spc="-40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คุณภาพอากาศ และเสียง อยู่ในระดับมาตรฐาน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ของประเทศไทย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2" name="Google Shape;52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33794" y="1407705"/>
            <a:ext cx="622349" cy="647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25;p3" descr="18) แผนแม่บทประเด็น การเติบโตอย่างยั่งยืน – NSC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33794" y="2057230"/>
            <a:ext cx="622877" cy="622877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26;p3"/>
          <p:cNvSpPr/>
          <p:nvPr/>
        </p:nvSpPr>
        <p:spPr>
          <a:xfrm>
            <a:off x="8689908" y="1522441"/>
            <a:ext cx="335887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71550" indent="-971550" algn="just">
              <a:buSzPts val="18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ยุทธศาสตร์ชาติ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การสร้างการเติบโตบนคุณภาพชีวิตที่เป็นมิตรต่อสิ่งแวดล้อม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" name="Google Shape;527;p3"/>
          <p:cNvSpPr/>
          <p:nvPr/>
        </p:nvSpPr>
        <p:spPr>
          <a:xfrm>
            <a:off x="8689908" y="2212295"/>
            <a:ext cx="333376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8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ประเด็น 18 การเติบโตอย่างยั่งยืน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6" name="Google Shape;528;p3"/>
          <p:cNvSpPr/>
          <p:nvPr/>
        </p:nvSpPr>
        <p:spPr>
          <a:xfrm>
            <a:off x="8076083" y="2782109"/>
            <a:ext cx="4032000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14400" indent="-914400" algn="just">
              <a:lnSpc>
                <a:spcPct val="80000"/>
              </a:lnSpc>
              <a:buSzPts val="14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แผนแม่บทย่อย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การจัดการมลพิษที่มีผลกระทบต่อสิ่งแวดล้อมและสารเคมีในภาคเกษตรทั้งระบบให้เป็นไปตามมาตรฐานสากล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graphicFrame>
        <p:nvGraphicFramePr>
          <p:cNvPr id="57" name="Google Shape;529;p3"/>
          <p:cNvGraphicFramePr/>
          <p:nvPr/>
        </p:nvGraphicFramePr>
        <p:xfrm>
          <a:off x="8169547" y="4194806"/>
          <a:ext cx="3727100" cy="125778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31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Sarabun"/>
                        <a:buNone/>
                      </a:pPr>
                      <a:r>
                        <a:rPr lang="th-TH" sz="18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2561-2565</a:t>
                      </a:r>
                      <a:endParaRPr sz="18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2566-2570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2571-2575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2576-2580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" name="Google Shape;533;p3"/>
          <p:cNvSpPr/>
          <p:nvPr/>
        </p:nvSpPr>
        <p:spPr>
          <a:xfrm>
            <a:off x="9068359" y="545109"/>
            <a:ext cx="1601521" cy="36929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buSzPts val="2000"/>
              <a:buFont typeface="Sarabun"/>
              <a:buNone/>
            </a:pPr>
            <a:r>
              <a:rPr lang="th-TH" sz="1800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รหัส :</a:t>
            </a:r>
            <a:endParaRPr sz="1800"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9" name="Google Shape;520;p3" descr="C:\Users\dathpan\Downloads\056aac9a306aef891367aae43a86394b.jpg"/>
          <p:cNvPicPr preferRelativeResize="0"/>
          <p:nvPr/>
        </p:nvPicPr>
        <p:blipFill rotWithShape="1">
          <a:blip r:embed="rId6">
            <a:alphaModFix/>
          </a:blip>
          <a:srcRect l="16319" t="8192" r="17099" b="14839"/>
          <a:stretch/>
        </p:blipFill>
        <p:spPr>
          <a:xfrm>
            <a:off x="7770432" y="311883"/>
            <a:ext cx="1023853" cy="816513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530;p3"/>
          <p:cNvSpPr/>
          <p:nvPr/>
        </p:nvSpPr>
        <p:spPr>
          <a:xfrm>
            <a:off x="7864330" y="490722"/>
            <a:ext cx="82557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น้ำหนัก</a:t>
            </a:r>
            <a:b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</a:br>
            <a:r>
              <a:rPr lang="en-US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2.5</a:t>
            </a:r>
            <a:endParaRPr dirty="0">
              <a:latin typeface="TH SarabunPSK" panose="020B0500040200020003" pitchFamily="34" charset="-34"/>
              <a:cs typeface="TH SarabunPSK" pitchFamily="34" charset="-34"/>
            </a:endParaRPr>
          </a:p>
        </p:txBody>
      </p:sp>
      <p:sp>
        <p:nvSpPr>
          <p:cNvPr id="25" name="Google Shape;513;p3"/>
          <p:cNvSpPr/>
          <p:nvPr/>
        </p:nvSpPr>
        <p:spPr>
          <a:xfrm>
            <a:off x="5110950" y="3000610"/>
            <a:ext cx="2889121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115888">
              <a:buSzPts val="1800"/>
              <a:buFont typeface="Sarabun"/>
              <a:buNone/>
            </a:pP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ตามแผนปฏิบัติการขับเคลื่อนวาระแห่งชาติ “การแก้ไขปัญหามลพิษด้านฝุ่นละออง” ฉบับที่ 2 กำหนดเป้าหมาย "ค่าเฉลี่ยฝุ่นละออง 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PM2.5 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ตลอด 24 ชั่วโมง อยู่ในระดับที่ไม่เป็นอันตรายต่อสุขภาพ“ ไม่ได้กำหนดเป้าหมายรายปี</a:t>
            </a:r>
            <a:endParaRPr sz="11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219962" y="4303010"/>
            <a:ext cx="7995679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5450" indent="-425450">
              <a:lnSpc>
                <a:spcPct val="80000"/>
              </a:lnSpc>
              <a:buClrTx/>
              <a:buFontTx/>
              <a:buNone/>
              <a:tabLst>
                <a:tab pos="425450" algn="l"/>
              </a:tabLst>
              <a:defRPr/>
            </a:pPr>
            <a:r>
              <a:rPr lang="th-TH" sz="1050" b="1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ขอเสนอให้ใช้ข้อมูลพื้นฐานย้อนหลัง 5 ปี ระหว่างปี 2562–2568 โดยไม่นำข้อมูลปี 2564–2565 มาพิจารณา เนื่องจากในช่วงดังกล่าว ประเทศไทยอยู่ภายใต้สถานการณ์การแพร่ระบาดของโรคโควิด-19 รัฐบาลได้ประกาศมาตรการ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Work from Home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อย่างเข้มงวด แหล่งกำเนิดมลพิษหลายประเภทได้หยุดหรือชะลอการดำเนินกิจกรรม ส่งผลให้การระบายมลพิษลดลง และทำให้ระดับฝุ่นละออง 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ลดลงอย่างมีนัยสำคัญ</a:t>
            </a:r>
            <a:b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โดยค่าเฉลี่ย 5 ปี ย้อนหลัง (2562/2563/2566/2567/2568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= 14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วัน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31864E6-B8C6-F784-0419-F9EC7A2EE743}"/>
              </a:ext>
            </a:extLst>
          </p:cNvPr>
          <p:cNvGraphicFramePr>
            <a:graphicFrameLocks noGrp="1"/>
          </p:cNvGraphicFramePr>
          <p:nvPr/>
        </p:nvGraphicFramePr>
        <p:xfrm>
          <a:off x="140315" y="4701630"/>
          <a:ext cx="7792558" cy="1527363"/>
        </p:xfrm>
        <a:graphic>
          <a:graphicData uri="http://schemas.openxmlformats.org/drawingml/2006/table">
            <a:tbl>
              <a:tblPr/>
              <a:tblGrid>
                <a:gridCol w="767909">
                  <a:extLst>
                    <a:ext uri="{9D8B030D-6E8A-4147-A177-3AD203B41FA5}">
                      <a16:colId xmlns:a16="http://schemas.microsoft.com/office/drawing/2014/main" val="3842580847"/>
                    </a:ext>
                  </a:extLst>
                </a:gridCol>
                <a:gridCol w="2097542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317072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610035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22437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3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9388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รอบประเมิน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3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4283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821223"/>
                  </a:ext>
                </a:extLst>
              </a:tr>
              <a:tr h="37821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149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3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183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693085"/>
                  </a:ext>
                </a:extLst>
              </a:tr>
            </a:tbl>
          </a:graphicData>
        </a:graphic>
      </p:graphicFrame>
      <p:sp>
        <p:nvSpPr>
          <p:cNvPr id="24" name="Rectangle 23">
            <a:extLst>
              <a:ext uri="{FF2B5EF4-FFF2-40B4-BE49-F238E27FC236}">
                <a16:creationId xmlns:a16="http://schemas.microsoft.com/office/drawing/2014/main" id="{81E6DEFA-4498-300A-335C-8D48021CB84B}"/>
              </a:ext>
            </a:extLst>
          </p:cNvPr>
          <p:cNvSpPr/>
          <p:nvPr/>
        </p:nvSpPr>
        <p:spPr>
          <a:xfrm>
            <a:off x="3464687" y="6401402"/>
            <a:ext cx="2753988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ตามช่วงเวลาที่สำนักงาน ก.พ.ร. กำหนด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130503" y="6207123"/>
            <a:ext cx="7200000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ชื่อมาตรการ อาจเปลี่ยนแปลงตามความเห็นของคณะรัฐมนตรี/คณะกรรมการที่เกี่ยวข้อง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992650-AEF6-9CC9-2B10-CBF5F7B178CF}"/>
              </a:ext>
            </a:extLst>
          </p:cNvPr>
          <p:cNvSpPr/>
          <p:nvPr/>
        </p:nvSpPr>
        <p:spPr>
          <a:xfrm>
            <a:off x="130277" y="6424895"/>
            <a:ext cx="2687313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กรมควบคุมมลพิษ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C4C34081-2C29-3D96-5CB1-D96CD235C780}"/>
              </a:ext>
            </a:extLst>
          </p:cNvPr>
          <p:cNvSpPr/>
          <p:nvPr/>
        </p:nvSpPr>
        <p:spPr>
          <a:xfrm>
            <a:off x="381536" y="2106511"/>
            <a:ext cx="1376926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80000"/>
              </a:lnSpc>
              <a:buSzPts val="1400"/>
              <a:defRPr/>
            </a:pPr>
            <a:r>
              <a:rPr lang="th-TH" sz="1200" b="1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  <p:sp>
        <p:nvSpPr>
          <p:cNvPr id="4" name="Google Shape;266;p8">
            <a:extLst>
              <a:ext uri="{FF2B5EF4-FFF2-40B4-BE49-F238E27FC236}">
                <a16:creationId xmlns:a16="http://schemas.microsoft.com/office/drawing/2014/main" id="{245E4438-EBB8-1EA6-795B-0902EC632AD3}"/>
              </a:ext>
            </a:extLst>
          </p:cNvPr>
          <p:cNvSpPr/>
          <p:nvPr/>
        </p:nvSpPr>
        <p:spPr>
          <a:xfrm>
            <a:off x="1675292" y="2106511"/>
            <a:ext cx="2285048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80000"/>
              </a:lnSpc>
              <a:buSzPts val="1400"/>
              <a:defRPr/>
            </a:pPr>
            <a:r>
              <a:rPr lang="th-TH" sz="1200" b="1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2570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7172142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4"/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graphicFrame>
        <p:nvGraphicFramePr>
          <p:cNvPr id="541" name="Google Shape;541;p4"/>
          <p:cNvGraphicFramePr/>
          <p:nvPr/>
        </p:nvGraphicFramePr>
        <p:xfrm>
          <a:off x="213926" y="914400"/>
          <a:ext cx="5958274" cy="3352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9582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Sarabun"/>
                        <a:buNone/>
                      </a:pPr>
                      <a:r>
                        <a:rPr lang="th-TH" sz="1600" b="1" i="0" u="none" strike="noStrike" cap="none" dirty="0">
                          <a:solidFill>
                            <a:srgbClr val="000000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แผนการดำเนินการตามตัวชี้วัด  (ต.ค. 68 – ก.ย. 69)</a:t>
                      </a:r>
                      <a:endParaRPr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46" name="Google Shape;546;p4"/>
          <p:cNvSpPr/>
          <p:nvPr/>
        </p:nvSpPr>
        <p:spPr>
          <a:xfrm>
            <a:off x="213926" y="609600"/>
            <a:ext cx="10794362" cy="387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5838" lvl="0" indent="-985838">
              <a:lnSpc>
                <a:spcPct val="80000"/>
              </a:lnSpc>
              <a:buSzPts val="2400"/>
            </a:pPr>
            <a:r>
              <a:rPr lang="th-TH" sz="2400" b="1" i="0" u="none" strike="noStrike" cap="none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ตัวชี้วัดที่ </a:t>
            </a:r>
            <a:r>
              <a:rPr lang="th-TH" sz="2400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10</a:t>
            </a:r>
            <a:r>
              <a:rPr lang="th-TH" sz="2400" b="1" i="0" u="none" strike="noStrike" cap="none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 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จำนวนวันที่ปริมาณฝุ่นละอองขนาดไม่เกิน 2.5 ไมครอน (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US" sz="2400" b="1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อยู่ในเกณฑ์มาตรฐาน</a:t>
            </a:r>
            <a:endParaRPr sz="2400" b="1" i="0" u="none" strike="noStrike" cap="none" dirty="0">
              <a:solidFill>
                <a:srgbClr val="000000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47" name="Google Shape;547;p4"/>
          <p:cNvSpPr/>
          <p:nvPr/>
        </p:nvSpPr>
        <p:spPr>
          <a:xfrm>
            <a:off x="-13647" y="-15861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sp>
        <p:nvSpPr>
          <p:cNvPr id="548" name="Google Shape;548;p4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400" b="1">
                <a:solidFill>
                  <a:srgbClr val="FFFFFF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รายละเอียดตัวชี้วัด</a:t>
            </a:r>
            <a:endParaRPr sz="2400">
              <a:solidFill>
                <a:srgbClr val="FFFFFF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0" name="Google Shape;550;p4"/>
          <p:cNvSpPr txBox="1">
            <a:spLocks noGrp="1"/>
          </p:cNvSpPr>
          <p:nvPr>
            <p:ph type="sldNum" idx="12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th-TH" sz="1200" b="0" i="0" u="none" strike="noStrike" cap="none">
                <a:solidFill>
                  <a:srgbClr val="000000"/>
                </a:solidFill>
                <a:latin typeface="TH SarabunPSK" panose="020B0500040200020003" pitchFamily="34" charset="-34"/>
                <a:cs typeface="TH SarabunPSK" pitchFamily="34" charset="-34"/>
                <a:sym typeface="Calibri"/>
              </a:rPr>
              <a:t>27</a:t>
            </a:fld>
            <a:endParaRPr sz="1200" b="0" i="0" u="none" strike="noStrike" cap="none">
              <a:solidFill>
                <a:srgbClr val="000000"/>
              </a:solidFill>
              <a:latin typeface="TH SarabunPSK" panose="020B0500040200020003" pitchFamily="34" charset="-34"/>
              <a:cs typeface="TH SarabunPSK" pitchFamily="34" charset="-34"/>
              <a:sym typeface="Calibri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61289E9-DEF2-ACDD-8359-64BF75E2B9A4}"/>
              </a:ext>
            </a:extLst>
          </p:cNvPr>
          <p:cNvGraphicFramePr>
            <a:graphicFrameLocks noGrp="1"/>
          </p:cNvGraphicFramePr>
          <p:nvPr/>
        </p:nvGraphicFramePr>
        <p:xfrm>
          <a:off x="150126" y="1295400"/>
          <a:ext cx="11637920" cy="4938740"/>
        </p:xfrm>
        <a:graphic>
          <a:graphicData uri="http://schemas.openxmlformats.org/drawingml/2006/table">
            <a:tbl>
              <a:tblPr firstRow="1" bandRow="1"/>
              <a:tblGrid>
                <a:gridCol w="373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จัดทำ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ต่อรัฐมนตรีว่าการกระทรวงทรัพยากรธรรมชาติและสิ่งแวดล้อม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ต่อคณะกรรมการที่เกี่ยวข้อง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</a:t>
                      </a:r>
                      <a:r>
                        <a:rPr lang="th-TH" sz="1400" b="0" i="0" u="none" strike="noStrike" kern="1200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คณะรัฐมนตรี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ติดตามตรวจสอบ และรายงานข้อมูลคุณภาพอากาศต่อสาธารณะ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เฝ้าระวัง และแจ้งเตือนสถานการณ์มลพิษทางอากาศ</a:t>
                      </a:r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ขับเคลื่อนการดำเนินงานและติดตามผลการดำเนินงานป้องกันและแก้ไขปัญหาหมอกควันในระดับพื้นที่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ประชุมร่วมกับหน่วยงานที่เกี่ยวข้อง/ประชุมคณะกรรมการ/คณะอนุกรรมการฯ ที่เกี่ยวข้อง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ติดตามผลการดำเนินงาน</a:t>
                      </a:r>
                      <a:r>
                        <a:rPr lang="en-US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ประสานติดตามการดำเนินงาน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ประสานหน่วยงานส่วนกลาง/ระดับจังหวัด</a:t>
                      </a:r>
                      <a:r>
                        <a:rPr lang="th-TH" sz="1400" b="0" i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ดำเนินมาตรการ/รับมือในช่วงวิกฤต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8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สรุปผลการดำเนินงาน และจัดทำ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2570 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สำหรับการดำเนินงานในปีต่อไป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5105399" y="2057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105400" y="30480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105400" y="25908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105400" y="3581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90160" y="4038600"/>
            <a:ext cx="66751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638800" y="43434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638800" y="50292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9555480" y="5867400"/>
            <a:ext cx="21945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8A6397B2-EFF5-0E55-5B77-1D32D00EC7A7}"/>
              </a:ext>
            </a:extLst>
          </p:cNvPr>
          <p:cNvSpPr txBox="1"/>
          <p:nvPr/>
        </p:nvSpPr>
        <p:spPr>
          <a:xfrm>
            <a:off x="150126" y="6307389"/>
            <a:ext cx="84727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ชื่อแผนปฏิบัติการ/มาตรการ อาจเปลี่ยนแปลงตามความเห็นคณะกรรมการ/คณะอนุกรรมการ</a:t>
            </a:r>
            <a:endParaRPr lang="en-US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36287B-6F1C-877F-D70C-8AC0199316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857" y="0"/>
            <a:ext cx="502920" cy="50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6341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8E5B7-CD30-82FF-5406-601C24774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82E92983-0489-3FA8-03D6-000C53C0D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1554AD4-8CE6-5189-CE26-97BC9178394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เว็บไซต์ของ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60BBD82-C73F-7601-92A0-A8B819A24C73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23748" y="26478"/>
            <a:chExt cx="12192000" cy="56933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4FC55E2-A13F-0A42-D4BF-14ECCEA5BECA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2D72124-D94C-717B-4C2E-116BD039B881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0B7D5442-B938-E562-6AA7-27EEC9A437C6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8BBC9D0-9834-FB29-D188-6D6E8DCA0FD9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5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การลดปริมาณฝุ่นละออง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PM2.5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6" name="Rectangle 1">
            <a:extLst>
              <a:ext uri="{FF2B5EF4-FFF2-40B4-BE49-F238E27FC236}">
                <a16:creationId xmlns:a16="http://schemas.microsoft.com/office/drawing/2014/main" id="{ECD77E06-F1E2-60AA-4BE4-A056C9A7498B}"/>
              </a:ext>
            </a:extLst>
          </p:cNvPr>
          <p:cNvSpPr/>
          <p:nvPr/>
        </p:nvSpPr>
        <p:spPr>
          <a:xfrm>
            <a:off x="81280" y="585062"/>
            <a:ext cx="63353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11 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Rectangle 20">
            <a:extLst>
              <a:ext uri="{FF2B5EF4-FFF2-40B4-BE49-F238E27FC236}">
                <a16:creationId xmlns:a16="http://schemas.microsoft.com/office/drawing/2014/main" id="{06F692CA-26D4-CA8B-5ED3-52247A388D8C}"/>
              </a:ext>
            </a:extLst>
          </p:cNvPr>
          <p:cNvSpPr/>
          <p:nvPr/>
        </p:nvSpPr>
        <p:spPr>
          <a:xfrm>
            <a:off x="81280" y="2327672"/>
            <a:ext cx="5455330" cy="259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– 2570 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จำนวนจุด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ลดลงร้อยละ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5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เมื่อเทียบกับปีที่ผ่านมา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Rectangle: Rounded Corners 37">
            <a:extLst>
              <a:ext uri="{FF2B5EF4-FFF2-40B4-BE49-F238E27FC236}">
                <a16:creationId xmlns:a16="http://schemas.microsoft.com/office/drawing/2014/main" id="{69CFD46B-7A2B-4775-BDCF-A1B40C08BB7F}"/>
              </a:ext>
            </a:extLst>
          </p:cNvPr>
          <p:cNvSpPr/>
          <p:nvPr/>
        </p:nvSpPr>
        <p:spPr>
          <a:xfrm>
            <a:off x="9631209" y="680928"/>
            <a:ext cx="2466802" cy="1066085"/>
          </a:xfrm>
          <a:prstGeom prst="roundRect">
            <a:avLst>
              <a:gd name="adj" fmla="val 12443"/>
            </a:avLst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ทีเกี่ยวข้อง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</a:t>
            </a:r>
            <a:r>
              <a:rPr kumimoji="0" lang="en-US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18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การเติบโตอย่างยั่งยืน  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18.4 การจัดการมลพิษที่มีผลกระทบต่อสิ่งแวดล้อม และสารเคมีในภาคเกษตรทั้งระบบให้เป็นไปตามมาตรฐานสากล</a:t>
            </a:r>
            <a:endParaRPr kumimoji="0" lang="th-TH" sz="1400" b="0" i="0" u="dotted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TextBox 38">
            <a:extLst>
              <a:ext uri="{FF2B5EF4-FFF2-40B4-BE49-F238E27FC236}">
                <a16:creationId xmlns:a16="http://schemas.microsoft.com/office/drawing/2014/main" id="{50836021-BC09-3896-6151-99C28B572462}"/>
              </a:ext>
            </a:extLst>
          </p:cNvPr>
          <p:cNvSpPr txBox="1"/>
          <p:nvPr/>
        </p:nvSpPr>
        <p:spPr>
          <a:xfrm>
            <a:off x="9754211" y="19676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2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การจัดการไฟในพื้นที่เกษตร</a:t>
            </a:r>
          </a:p>
        </p:txBody>
      </p:sp>
      <p:sp>
        <p:nvSpPr>
          <p:cNvPr id="30" name="Rectangle 12">
            <a:extLst>
              <a:ext uri="{FF2B5EF4-FFF2-40B4-BE49-F238E27FC236}">
                <a16:creationId xmlns:a16="http://schemas.microsoft.com/office/drawing/2014/main" id="{C59C4F04-3729-7504-31EE-C41CAA1BBC32}"/>
              </a:ext>
            </a:extLst>
          </p:cNvPr>
          <p:cNvSpPr/>
          <p:nvPr/>
        </p:nvSpPr>
        <p:spPr>
          <a:xfrm>
            <a:off x="9753626" y="2244562"/>
            <a:ext cx="2305823" cy="9956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2.1 การควบคุมและอนุญาตการเผา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2.2 การส่งเสริมเกษตรปลอดการเผา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2.3 การบริหารจัดการเศษวัสดุเหลือใช้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จากการเกษตร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2.4 การเฝ้าระวังและป้องกันการเผา</a:t>
            </a:r>
          </a:p>
        </p:txBody>
      </p:sp>
      <p:sp>
        <p:nvSpPr>
          <p:cNvPr id="31" name="Arrow: Down 42">
            <a:extLst>
              <a:ext uri="{FF2B5EF4-FFF2-40B4-BE49-F238E27FC236}">
                <a16:creationId xmlns:a16="http://schemas.microsoft.com/office/drawing/2014/main" id="{1B377F92-3E8A-96A0-0255-563C8ECA9D8F}"/>
              </a:ext>
            </a:extLst>
          </p:cNvPr>
          <p:cNvSpPr/>
          <p:nvPr/>
        </p:nvSpPr>
        <p:spPr>
          <a:xfrm>
            <a:off x="10677425" y="1747213"/>
            <a:ext cx="384835" cy="184564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Arrow: Down 59">
            <a:extLst>
              <a:ext uri="{FF2B5EF4-FFF2-40B4-BE49-F238E27FC236}">
                <a16:creationId xmlns:a16="http://schemas.microsoft.com/office/drawing/2014/main" id="{7466ECEF-CFB5-D81E-CC1D-F7C36DCE6898}"/>
              </a:ext>
            </a:extLst>
          </p:cNvPr>
          <p:cNvSpPr/>
          <p:nvPr/>
        </p:nvSpPr>
        <p:spPr>
          <a:xfrm>
            <a:off x="10677425" y="4021395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41">
            <a:extLst>
              <a:ext uri="{FF2B5EF4-FFF2-40B4-BE49-F238E27FC236}">
                <a16:creationId xmlns:a16="http://schemas.microsoft.com/office/drawing/2014/main" id="{6F5327A0-E0F5-FF98-F8C5-2BAB5CA63059}"/>
              </a:ext>
            </a:extLst>
          </p:cNvPr>
          <p:cNvSpPr/>
          <p:nvPr/>
        </p:nvSpPr>
        <p:spPr>
          <a:xfrm>
            <a:off x="0" y="6402650"/>
            <a:ext cx="100782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2566 – 2568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ใช้ระบบ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MODIS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/ 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เปลี่ยนเป็นระบบ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VIIRS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ในการประเมินผล 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2566 -2568 วัดผลในช่วงวันที่ 1 ม.ค. 31 พ.ค / ปี 2569 เปลี่ยนเป็นวัดผล 1 ต.ค. – 30 ก.ย.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43">
            <a:extLst>
              <a:ext uri="{FF2B5EF4-FFF2-40B4-BE49-F238E27FC236}">
                <a16:creationId xmlns:a16="http://schemas.microsoft.com/office/drawing/2014/main" id="{A3165819-F6CB-AFCF-3FBA-9419FE59D684}"/>
              </a:ext>
            </a:extLst>
          </p:cNvPr>
          <p:cNvSpPr/>
          <p:nvPr/>
        </p:nvSpPr>
        <p:spPr>
          <a:xfrm>
            <a:off x="4512366" y="6587413"/>
            <a:ext cx="61920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สำนักงานปลัดกระทรวงเกษตรและสหกรณ์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–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</p:txBody>
      </p:sp>
      <p:sp>
        <p:nvSpPr>
          <p:cNvPr id="45" name="TextBox 17">
            <a:extLst>
              <a:ext uri="{FF2B5EF4-FFF2-40B4-BE49-F238E27FC236}">
                <a16:creationId xmlns:a16="http://schemas.microsoft.com/office/drawing/2014/main" id="{49C7D2DA-F06E-3DA2-A24A-74C446A364DB}"/>
              </a:ext>
            </a:extLst>
          </p:cNvPr>
          <p:cNvSpPr txBox="1"/>
          <p:nvPr/>
        </p:nvSpPr>
        <p:spPr>
          <a:xfrm>
            <a:off x="9753626" y="4257614"/>
            <a:ext cx="2384185" cy="2147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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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ตัวชี้วัดบูรณาการหลายหน่วย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1) สำนักงานปลัดกระทรวงเกษตรและสหกรณ์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กรมส่งเสริมการเกษตร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กรมวิชาการเกษตร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กรมพัฒนาที่ดิน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5) กรมการข้าว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6) สำนักงานการปฏิรูปที่ดินเพื่อเกษตรกรรม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7) กรมส่งเสริมสหกรณ์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8)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สำนักงานปลัดกระทรวงมหาดไทย</a:t>
            </a:r>
            <a:endParaRPr lang="en-US" sz="1200" kern="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กรมป้องกันและบรรเทาสาธารณภัย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กรมส่งเสริมการปกครองท้องถิ่น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กรมพัฒนาพลังงานทดแทนและอนุรักษ์พลังงาน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สำนักงานคณะกรรมการอ้อยและน้ำตาล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10">
            <a:extLst>
              <a:ext uri="{FF2B5EF4-FFF2-40B4-BE49-F238E27FC236}">
                <a16:creationId xmlns:a16="http://schemas.microsoft.com/office/drawing/2014/main" id="{A880A610-98C1-9F8F-3E14-40A77DD63AF4}"/>
              </a:ext>
            </a:extLst>
          </p:cNvPr>
          <p:cNvSpPr/>
          <p:nvPr/>
        </p:nvSpPr>
        <p:spPr>
          <a:xfrm>
            <a:off x="160019" y="929824"/>
            <a:ext cx="9251455" cy="136018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คำอธิบาย :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จำนวนจุดความร้อน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Hotspot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 ในพื้นที่เกษตรกรรม หมายถึง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จุดความร้อนที่เกิดจากการเผาวัสดุเหลือใช้ทางการเกษตร ซึ่งกระทรวงเกษตรและสหกรณ์ได้จัดทำและดำเนินมาตรการป้องกันและแก้ไขปัญหาการเผาในพื้นที่เกษตรกรรม ปี 2568/69 เพื่อลดการเผาในพื้นที่ โดยแบ่งเป็น 3 มาตรการหลัก ได้แก่ (1) การประชาสัมพันธ์สร้างการรับรู้ และป้องปรามการเผาในพื้นที่เกษตร (2) การตัดสิทธิการได้รับความช่วยเหลือชดเชยต่าง ๆ จากภาครัฐ ในพื้นที่เขตปฏิรูปที่ดิน พื้นที่นิคมสหกรณ์ และพื้นที่เกษตรทั่วไป ตามประกาศกระทรวงเกษตรและสหกรณ์ฯ และ (3) การดำเนินงานส่งเสริมการเกษตรที่ปลอดการเผาของหน่วยงานในสังกัดกระทรวงเกษตรและสหกรณ์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แหล่งที่มาของข้อมูล /วิธีการเก็บข้อมูล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ดำเนินการจัดเก็บข้อมูลจากฐานข้อมูลจุดความร้อนประจำวัน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ผ่าน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เว็บไซต์ของ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และประมวลผลจำนวนสะสมของจุดความร้อนในพื้นที่เกษตรตั้งแต่วันที่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-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วิธีการนับจำนวนจุดความร้อน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นับจุดความร้อนในพื้นที่เกษตรกรรมที่ปรากฏในระบบดาวเทียมของ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</a:p>
        </p:txBody>
      </p:sp>
      <p:graphicFrame>
        <p:nvGraphicFramePr>
          <p:cNvPr id="47" name="Table 13">
            <a:extLst>
              <a:ext uri="{FF2B5EF4-FFF2-40B4-BE49-F238E27FC236}">
                <a16:creationId xmlns:a16="http://schemas.microsoft.com/office/drawing/2014/main" id="{07E550F8-9F01-C9B1-1CEF-A2974C1E0AAB}"/>
              </a:ext>
            </a:extLst>
          </p:cNvPr>
          <p:cNvGraphicFramePr>
            <a:graphicFrameLocks noGrp="1"/>
          </p:cNvGraphicFramePr>
          <p:nvPr/>
        </p:nvGraphicFramePr>
        <p:xfrm>
          <a:off x="160019" y="2528636"/>
          <a:ext cx="9296400" cy="1518190"/>
        </p:xfrm>
        <a:graphic>
          <a:graphicData uri="http://schemas.openxmlformats.org/drawingml/2006/table">
            <a:tbl>
              <a:tblPr/>
              <a:tblGrid>
                <a:gridCol w="1327168">
                  <a:extLst>
                    <a:ext uri="{9D8B030D-6E8A-4147-A177-3AD203B41FA5}">
                      <a16:colId xmlns:a16="http://schemas.microsoft.com/office/drawing/2014/main" val="2819391970"/>
                    </a:ext>
                  </a:extLst>
                </a:gridCol>
                <a:gridCol w="920227">
                  <a:extLst>
                    <a:ext uri="{9D8B030D-6E8A-4147-A177-3AD203B41FA5}">
                      <a16:colId xmlns:a16="http://schemas.microsoft.com/office/drawing/2014/main" val="2634905096"/>
                    </a:ext>
                  </a:extLst>
                </a:gridCol>
                <a:gridCol w="655694">
                  <a:extLst>
                    <a:ext uri="{9D8B030D-6E8A-4147-A177-3AD203B41FA5}">
                      <a16:colId xmlns:a16="http://schemas.microsoft.com/office/drawing/2014/main" val="3278101064"/>
                    </a:ext>
                  </a:extLst>
                </a:gridCol>
                <a:gridCol w="716350">
                  <a:extLst>
                    <a:ext uri="{9D8B030D-6E8A-4147-A177-3AD203B41FA5}">
                      <a16:colId xmlns:a16="http://schemas.microsoft.com/office/drawing/2014/main" val="1626516394"/>
                    </a:ext>
                  </a:extLst>
                </a:gridCol>
                <a:gridCol w="658039">
                  <a:extLst>
                    <a:ext uri="{9D8B030D-6E8A-4147-A177-3AD203B41FA5}">
                      <a16:colId xmlns:a16="http://schemas.microsoft.com/office/drawing/2014/main" val="1045042564"/>
                    </a:ext>
                  </a:extLst>
                </a:gridCol>
                <a:gridCol w="936866">
                  <a:extLst>
                    <a:ext uri="{9D8B030D-6E8A-4147-A177-3AD203B41FA5}">
                      <a16:colId xmlns:a16="http://schemas.microsoft.com/office/drawing/2014/main" val="73428511"/>
                    </a:ext>
                  </a:extLst>
                </a:gridCol>
                <a:gridCol w="964649">
                  <a:extLst>
                    <a:ext uri="{9D8B030D-6E8A-4147-A177-3AD203B41FA5}">
                      <a16:colId xmlns:a16="http://schemas.microsoft.com/office/drawing/2014/main" val="855558572"/>
                    </a:ext>
                  </a:extLst>
                </a:gridCol>
                <a:gridCol w="691180">
                  <a:extLst>
                    <a:ext uri="{9D8B030D-6E8A-4147-A177-3AD203B41FA5}">
                      <a16:colId xmlns:a16="http://schemas.microsoft.com/office/drawing/2014/main" val="3159579165"/>
                    </a:ext>
                  </a:extLst>
                </a:gridCol>
                <a:gridCol w="534390">
                  <a:extLst>
                    <a:ext uri="{9D8B030D-6E8A-4147-A177-3AD203B41FA5}">
                      <a16:colId xmlns:a16="http://schemas.microsoft.com/office/drawing/2014/main" val="1298635028"/>
                    </a:ext>
                  </a:extLst>
                </a:gridCol>
                <a:gridCol w="641267">
                  <a:extLst>
                    <a:ext uri="{9D8B030D-6E8A-4147-A177-3AD203B41FA5}">
                      <a16:colId xmlns:a16="http://schemas.microsoft.com/office/drawing/2014/main" val="3959951961"/>
                    </a:ext>
                  </a:extLst>
                </a:gridCol>
                <a:gridCol w="676894">
                  <a:extLst>
                    <a:ext uri="{9D8B030D-6E8A-4147-A177-3AD203B41FA5}">
                      <a16:colId xmlns:a16="http://schemas.microsoft.com/office/drawing/2014/main" val="3198540622"/>
                    </a:ext>
                  </a:extLst>
                </a:gridCol>
                <a:gridCol w="573676">
                  <a:extLst>
                    <a:ext uri="{9D8B030D-6E8A-4147-A177-3AD203B41FA5}">
                      <a16:colId xmlns:a16="http://schemas.microsoft.com/office/drawing/2014/main" val="4289253187"/>
                    </a:ext>
                  </a:extLst>
                </a:gridCol>
              </a:tblGrid>
              <a:tr h="2783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ประเภทพื้นที่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6 เดือน (1 ต.ค. - 31 มี.ค.)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12 เดือน (1 ต.ค. - 30 ก.ย.)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590595"/>
                  </a:ext>
                </a:extLst>
              </a:tr>
              <a:tr h="165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027527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พื้นที่เกษตร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17,970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17,503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18,831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26,980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26,148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24,068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0508353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 ส.ป.ก.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10,089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8,651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11,054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13,477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12,070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12,618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880983"/>
                  </a:ext>
                </a:extLst>
              </a:tr>
              <a:tr h="11665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28,059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26,154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29,885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40,457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38,218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36,686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516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ร้อยละ+/-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-6.79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+14.27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-4.94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779376"/>
                  </a:ext>
                </a:extLst>
              </a:tr>
            </a:tbl>
          </a:graphicData>
        </a:graphic>
      </p:graphicFrame>
      <p:sp>
        <p:nvSpPr>
          <p:cNvPr id="48" name="TextBox 18">
            <a:extLst>
              <a:ext uri="{FF2B5EF4-FFF2-40B4-BE49-F238E27FC236}">
                <a16:creationId xmlns:a16="http://schemas.microsoft.com/office/drawing/2014/main" id="{2F286D81-DAFC-AC59-4891-5078984630BB}"/>
              </a:ext>
            </a:extLst>
          </p:cNvPr>
          <p:cNvSpPr txBox="1"/>
          <p:nvPr/>
        </p:nvSpPr>
        <p:spPr>
          <a:xfrm>
            <a:off x="9754211" y="32884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การบริหารจัดการในภาพรวม</a:t>
            </a:r>
          </a:p>
        </p:txBody>
      </p:sp>
      <p:sp>
        <p:nvSpPr>
          <p:cNvPr id="49" name="Rectangle 19">
            <a:extLst>
              <a:ext uri="{FF2B5EF4-FFF2-40B4-BE49-F238E27FC236}">
                <a16:creationId xmlns:a16="http://schemas.microsoft.com/office/drawing/2014/main" id="{3BF4F453-6987-2FD0-2FB2-534D6D9CB193}"/>
              </a:ext>
            </a:extLst>
          </p:cNvPr>
          <p:cNvSpPr/>
          <p:nvPr/>
        </p:nvSpPr>
        <p:spPr>
          <a:xfrm>
            <a:off x="9753626" y="3565362"/>
            <a:ext cx="2305823" cy="4402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4.1 การสื่อสารประชาสัมพันธ์สร้างความเข้าใจ</a:t>
            </a: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38F7D240-75BC-61F2-0534-5EB4F9649D83}"/>
              </a:ext>
            </a:extLst>
          </p:cNvPr>
          <p:cNvGrpSpPr/>
          <p:nvPr/>
        </p:nvGrpSpPr>
        <p:grpSpPr>
          <a:xfrm>
            <a:off x="6733871" y="350203"/>
            <a:ext cx="764577" cy="577368"/>
            <a:chOff x="1587592" y="1899324"/>
            <a:chExt cx="490134" cy="289957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AAB1B4A-C278-AA96-DB28-2BE73FF9AB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6">
              <a:extLst>
                <a:ext uri="{FF2B5EF4-FFF2-40B4-BE49-F238E27FC236}">
                  <a16:creationId xmlns:a16="http://schemas.microsoft.com/office/drawing/2014/main" id="{C2BDBE84-9328-8FDA-5BDA-0662E9C38C79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2.5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" name="Group 2">
            <a:extLst>
              <a:ext uri="{FF2B5EF4-FFF2-40B4-BE49-F238E27FC236}">
                <a16:creationId xmlns:a16="http://schemas.microsoft.com/office/drawing/2014/main" id="{6BD5042A-3052-926E-F828-EC378456E4CB}"/>
              </a:ext>
            </a:extLst>
          </p:cNvPr>
          <p:cNvGrpSpPr/>
          <p:nvPr/>
        </p:nvGrpSpPr>
        <p:grpSpPr>
          <a:xfrm>
            <a:off x="6096000" y="332723"/>
            <a:ext cx="764577" cy="577368"/>
            <a:chOff x="1587592" y="1899324"/>
            <a:chExt cx="490134" cy="289957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6346605-2ED6-9219-5D8C-16B74CC5AA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6">
              <a:extLst>
                <a:ext uri="{FF2B5EF4-FFF2-40B4-BE49-F238E27FC236}">
                  <a16:creationId xmlns:a16="http://schemas.microsoft.com/office/drawing/2014/main" id="{C7876915-B121-7A3F-2A3B-AD607D44AA37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ตัวชี้วัดต่อเนื่อง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181642E9-4023-454F-BD25-B8C8CAB29389}"/>
              </a:ext>
            </a:extLst>
          </p:cNvPr>
          <p:cNvGraphicFramePr>
            <a:graphicFrameLocks noGrp="1"/>
          </p:cNvGraphicFramePr>
          <p:nvPr/>
        </p:nvGraphicFramePr>
        <p:xfrm>
          <a:off x="173757" y="4064177"/>
          <a:ext cx="4819485" cy="1191347"/>
        </p:xfrm>
        <a:graphic>
          <a:graphicData uri="http://schemas.openxmlformats.org/drawingml/2006/table">
            <a:tbl>
              <a:tblPr firstRow="1" bandRow="1"/>
              <a:tblGrid>
                <a:gridCol w="1473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729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1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(29,885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(28,391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(26,897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67463E64-0DC0-9036-9A19-6A08723958C8}"/>
              </a:ext>
            </a:extLst>
          </p:cNvPr>
          <p:cNvGraphicFramePr>
            <a:graphicFrameLocks noGrp="1"/>
          </p:cNvGraphicFramePr>
          <p:nvPr/>
        </p:nvGraphicFramePr>
        <p:xfrm>
          <a:off x="184138" y="5241180"/>
          <a:ext cx="4789226" cy="1191432"/>
        </p:xfrm>
        <a:graphic>
          <a:graphicData uri="http://schemas.openxmlformats.org/drawingml/2006/table">
            <a:tbl>
              <a:tblPr firstRow="1" bandRow="1"/>
              <a:tblGrid>
                <a:gridCol w="144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4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49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0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99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(36,686 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(34,852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(33,017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6" name="Table 11">
            <a:extLst>
              <a:ext uri="{FF2B5EF4-FFF2-40B4-BE49-F238E27FC236}">
                <a16:creationId xmlns:a16="http://schemas.microsoft.com/office/drawing/2014/main" id="{8A8AA56C-30B3-4C94-4DD7-94AAF946B146}"/>
              </a:ext>
            </a:extLst>
          </p:cNvPr>
          <p:cNvGraphicFramePr>
            <a:graphicFrameLocks noGrp="1"/>
          </p:cNvGraphicFramePr>
          <p:nvPr/>
        </p:nvGraphicFramePr>
        <p:xfrm>
          <a:off x="5426765" y="4068416"/>
          <a:ext cx="4237382" cy="1013547"/>
        </p:xfrm>
        <a:graphic>
          <a:graphicData uri="http://schemas.openxmlformats.org/drawingml/2006/table">
            <a:tbl>
              <a:tblPr firstRow="1" bandRow="1"/>
              <a:tblGrid>
                <a:gridCol w="12954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5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6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2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9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7" name="Table 11">
            <a:extLst>
              <a:ext uri="{FF2B5EF4-FFF2-40B4-BE49-F238E27FC236}">
                <a16:creationId xmlns:a16="http://schemas.microsoft.com/office/drawing/2014/main" id="{07EDB5E2-3559-BC4D-48D1-7E2E684A43EF}"/>
              </a:ext>
            </a:extLst>
          </p:cNvPr>
          <p:cNvGraphicFramePr>
            <a:graphicFrameLocks noGrp="1"/>
          </p:cNvGraphicFramePr>
          <p:nvPr/>
        </p:nvGraphicFramePr>
        <p:xfrm>
          <a:off x="5456567" y="5043800"/>
          <a:ext cx="4227457" cy="1240305"/>
        </p:xfrm>
        <a:graphic>
          <a:graphicData uri="http://schemas.openxmlformats.org/drawingml/2006/table">
            <a:tbl>
              <a:tblPr firstRow="1" bandRow="1"/>
              <a:tblGrid>
                <a:gridCol w="1275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336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5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2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6022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8D258-BD46-DD71-22B5-05D11D45C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0F13D65-21CB-DE3F-B037-A3EB3589FFF9}"/>
              </a:ext>
            </a:extLst>
          </p:cNvPr>
          <p:cNvSpPr/>
          <p:nvPr/>
        </p:nvSpPr>
        <p:spPr>
          <a:xfrm>
            <a:off x="232811" y="708745"/>
            <a:ext cx="62776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11 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BF52392D-CBED-D19C-62D2-DFE7E4122165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6C795CDB-20FF-37D3-3388-11B97EFA2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E332892-9195-6124-096F-BC39E384195F}"/>
              </a:ext>
            </a:extLst>
          </p:cNvPr>
          <p:cNvGraphicFramePr>
            <a:graphicFrameLocks noGrp="1"/>
          </p:cNvGraphicFramePr>
          <p:nvPr/>
        </p:nvGraphicFramePr>
        <p:xfrm>
          <a:off x="68172" y="1805823"/>
          <a:ext cx="11938226" cy="195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6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จัดทำมาตรการป้องกันและแก้ไขปัญหาการเผาในพื้นที่เกษตรกรรม ปี 2568/69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 เพื่อปฏิบัติการร่วมกับฝ่ายปกครองเพื่อเฝ้าระวัง เข้าระงับเหตุการณ์เผาในพื้นที่เกษตร และการดำเนินการอื่น ๆ ตามมาตรการฯ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และเผยแพร่ข้อมูลให้หน่วยงานระดับจังหวัด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82DC6E6-F2A2-3F10-840D-DBF019034FC4}"/>
              </a:ext>
            </a:extLst>
          </p:cNvPr>
          <p:cNvCxnSpPr>
            <a:cxnSpLocks/>
          </p:cNvCxnSpPr>
          <p:nvPr/>
        </p:nvCxnSpPr>
        <p:spPr>
          <a:xfrm>
            <a:off x="7011131" y="2468137"/>
            <a:ext cx="118800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B2D1632-FE57-6AA5-A10E-3F8E4BF54C15}"/>
              </a:ext>
            </a:extLst>
          </p:cNvPr>
          <p:cNvCxnSpPr>
            <a:cxnSpLocks/>
          </p:cNvCxnSpPr>
          <p:nvPr/>
        </p:nvCxnSpPr>
        <p:spPr>
          <a:xfrm>
            <a:off x="8199131" y="2791738"/>
            <a:ext cx="411469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14">
            <a:extLst>
              <a:ext uri="{FF2B5EF4-FFF2-40B4-BE49-F238E27FC236}">
                <a16:creationId xmlns:a16="http://schemas.microsoft.com/office/drawing/2014/main" id="{3CF7C6E6-EDBD-E5EA-CF58-F4F4B08754BA}"/>
              </a:ext>
            </a:extLst>
          </p:cNvPr>
          <p:cNvCxnSpPr>
            <a:cxnSpLocks/>
          </p:cNvCxnSpPr>
          <p:nvPr/>
        </p:nvCxnSpPr>
        <p:spPr>
          <a:xfrm>
            <a:off x="7011131" y="3247134"/>
            <a:ext cx="247758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14">
            <a:extLst>
              <a:ext uri="{FF2B5EF4-FFF2-40B4-BE49-F238E27FC236}">
                <a16:creationId xmlns:a16="http://schemas.microsoft.com/office/drawing/2014/main" id="{33B0FBD0-3E8E-344E-97BA-E30E0A7FFF53}"/>
              </a:ext>
            </a:extLst>
          </p:cNvPr>
          <p:cNvCxnSpPr>
            <a:cxnSpLocks/>
          </p:cNvCxnSpPr>
          <p:nvPr/>
        </p:nvCxnSpPr>
        <p:spPr>
          <a:xfrm>
            <a:off x="9057503" y="3625291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A60FFD2D-80C8-6119-BCCD-C38F9A0E4466}"/>
              </a:ext>
            </a:extLst>
          </p:cNvPr>
          <p:cNvSpPr/>
          <p:nvPr/>
        </p:nvSpPr>
        <p:spPr>
          <a:xfrm>
            <a:off x="146277" y="1400401"/>
            <a:ext cx="3849131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E53E3B47-1EDE-A662-3FF8-6432369A2BE5}"/>
              </a:ext>
            </a:extLst>
          </p:cNvPr>
          <p:cNvGraphicFramePr>
            <a:graphicFrameLocks noGrp="1"/>
          </p:cNvGraphicFramePr>
          <p:nvPr/>
        </p:nvGraphicFramePr>
        <p:xfrm>
          <a:off x="68172" y="4186646"/>
          <a:ext cx="11938226" cy="1682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แจ้งหน่วยงานในสังกัดกระทรวงเกษตรและสหกรณ์ดำเนินการตามมาตรการฯ อย่างต่อเนื่อง หรือยกระดับมาตรการให้เหมาะสมกับสถานการณ์ในพื้นที่ตามข้อสั่งการที่เกี่ยวข้อง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พร้อมเผยแพร่ข้อมูลให้หน่วยงานระดับจังหวัด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25" name="Straight Arrow Connector 3">
            <a:extLst>
              <a:ext uri="{FF2B5EF4-FFF2-40B4-BE49-F238E27FC236}">
                <a16:creationId xmlns:a16="http://schemas.microsoft.com/office/drawing/2014/main" id="{4148E907-B566-B387-22E6-94AC7C24F5C8}"/>
              </a:ext>
            </a:extLst>
          </p:cNvPr>
          <p:cNvCxnSpPr>
            <a:cxnSpLocks/>
          </p:cNvCxnSpPr>
          <p:nvPr/>
        </p:nvCxnSpPr>
        <p:spPr>
          <a:xfrm>
            <a:off x="11677650" y="5751682"/>
            <a:ext cx="32874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3">
            <a:extLst>
              <a:ext uri="{FF2B5EF4-FFF2-40B4-BE49-F238E27FC236}">
                <a16:creationId xmlns:a16="http://schemas.microsoft.com/office/drawing/2014/main" id="{B5C39F32-47F2-118D-4AB3-1802EB081F6C}"/>
              </a:ext>
            </a:extLst>
          </p:cNvPr>
          <p:cNvCxnSpPr>
            <a:cxnSpLocks/>
          </p:cNvCxnSpPr>
          <p:nvPr/>
        </p:nvCxnSpPr>
        <p:spPr>
          <a:xfrm>
            <a:off x="7011131" y="5380507"/>
            <a:ext cx="499526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3">
            <a:extLst>
              <a:ext uri="{FF2B5EF4-FFF2-40B4-BE49-F238E27FC236}">
                <a16:creationId xmlns:a16="http://schemas.microsoft.com/office/drawing/2014/main" id="{BF5A4D3F-921E-BC17-41E1-2AA1B73F7A89}"/>
              </a:ext>
            </a:extLst>
          </p:cNvPr>
          <p:cNvCxnSpPr>
            <a:cxnSpLocks/>
          </p:cNvCxnSpPr>
          <p:nvPr/>
        </p:nvCxnSpPr>
        <p:spPr>
          <a:xfrm>
            <a:off x="9057503" y="4914708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18935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3015FFC-DEEA-4EFC-1C4F-36EDE96EB2B3}"/>
              </a:ext>
            </a:extLst>
          </p:cNvPr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8D11E-C381-A959-338A-6E064AE5E06E}"/>
              </a:ext>
            </a:extLst>
          </p:cNvPr>
          <p:cNvSpPr txBox="1"/>
          <p:nvPr/>
        </p:nvSpPr>
        <p:spPr>
          <a:xfrm>
            <a:off x="123081" y="-15861"/>
            <a:ext cx="927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08432C-3824-E1FB-F309-CA9DAE870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87518" y="413715"/>
            <a:ext cx="79582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12 :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10643689" y="-5108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B79DE39-362A-CA3E-A783-C88BF5433D27}"/>
              </a:ext>
            </a:extLst>
          </p:cNvPr>
          <p:cNvGraphicFramePr>
            <a:graphicFrameLocks noGrp="1"/>
          </p:cNvGraphicFramePr>
          <p:nvPr/>
        </p:nvGraphicFramePr>
        <p:xfrm>
          <a:off x="165986" y="4109508"/>
          <a:ext cx="7914440" cy="976475"/>
        </p:xfrm>
        <a:graphic>
          <a:graphicData uri="http://schemas.openxmlformats.org/drawingml/2006/table">
            <a:tbl>
              <a:tblPr firstRow="1" bandRow="1"/>
              <a:tblGrid>
                <a:gridCol w="79144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3B9D3B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95068" y="781330"/>
            <a:ext cx="804482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8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722033"/>
            <a:ext cx="3982864" cy="427668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5710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/>
        </p:nvGraphicFramePr>
        <p:xfrm>
          <a:off x="145869" y="5515021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235935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2" name="Google Shape;478;p10">
            <a:extLst>
              <a:ext uri="{FF2B5EF4-FFF2-40B4-BE49-F238E27FC236}">
                <a16:creationId xmlns:a16="http://schemas.microsoft.com/office/drawing/2014/main" id="{99AC955F-F850-E290-67D7-B9E22F432FA3}"/>
              </a:ext>
            </a:extLst>
          </p:cNvPr>
          <p:cNvSpPr txBox="1"/>
          <p:nvPr/>
        </p:nvSpPr>
        <p:spPr>
          <a:xfrm>
            <a:off x="8970575" y="-9112"/>
            <a:ext cx="1809845" cy="4176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KPI </a:t>
            </a:r>
            <a:r>
              <a:rPr kumimoji="0" lang="th-TH" sz="2000" b="1" i="0" u="none" strike="noStrike" kern="1200" cap="none" spc="0" normalizeH="0" baseline="0" noProof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Template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9491" y="4826887"/>
            <a:ext cx="2935915" cy="1999686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461003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2980019-0927-85CF-C602-7C95301D5821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4186807" y="6618002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159401" y="6618002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2986D866-B039-AD5D-B8F8-03F44AD9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250419" y="717249"/>
            <a:ext cx="11841694" cy="145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200" b="0" i="0" u="none" strike="sng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2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จะประกอบด้วย 163 หน่วยงาน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002B58-A464-9571-9B58-1CC0C78FC431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415E62-6582-1250-33C0-4782518683BB}"/>
              </a:ext>
            </a:extLst>
          </p:cNvPr>
          <p:cNvGraphicFramePr>
            <a:graphicFrameLocks noGrp="1"/>
          </p:cNvGraphicFramePr>
          <p:nvPr/>
        </p:nvGraphicFramePr>
        <p:xfrm>
          <a:off x="180931" y="2501569"/>
          <a:ext cx="8050911" cy="872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1302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65238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9728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21318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1330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19551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231842" y="2538691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123081" y="2268969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9213768" y="275727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13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 ระดับความพร้อมรัฐบาลดิจิทัลหน่วยงานภาครัฐของประเทศไทย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F23733-287D-33D6-ECA0-C4F22080519A}"/>
              </a:ext>
            </a:extLst>
          </p:cNvPr>
          <p:cNvGraphicFramePr>
            <a:graphicFrameLocks noGrp="1"/>
          </p:cNvGraphicFramePr>
          <p:nvPr/>
        </p:nvGraphicFramePr>
        <p:xfrm>
          <a:off x="159401" y="3561770"/>
          <a:ext cx="10283341" cy="2830233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158084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7316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69946"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1 </a:t>
                      </a:r>
                      <a:endParaRPr lang="th-TH" sz="14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(หน่วยงานที่ได้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เป็นจำนวน 0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endParaRPr lang="th-TH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</a:t>
                      </a:r>
                      <a:b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 </a:t>
                      </a:r>
                      <a:b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endParaRPr lang="th-TH" sz="14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  <a:tr h="79416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 </a:t>
                      </a:r>
                      <a:endParaRPr lang="en-US" sz="1400" b="0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(หน่วยงานที่ได้ </a:t>
                      </a: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เป็นจำนวน 1-5 </a:t>
                      </a: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เท่ากับผลการดำเนินงาน ปี 68</a:t>
                      </a:r>
                      <a:endParaRPr lang="th-TH" sz="1400" strike="sng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เพิ่มขึ้นอย่างน้อย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จากผลการดำเนินงาน ปี 68</a:t>
                      </a:r>
                      <a:endParaRPr kumimoji="0" lang="th-TH" sz="14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เพิ่มขึ้นอย่างน้อย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จากผลการดำเนินงาน ปี 68</a:t>
                      </a:r>
                      <a:endParaRPr kumimoji="0" lang="th-TH" sz="14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102105"/>
                  </a:ext>
                </a:extLst>
              </a:tr>
              <a:tr h="26613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3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(หน่วยงานที่ได้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เป็นจำนวน  6-7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เท่ากับผลการดำเนินงาน ปี 68</a:t>
                      </a:r>
                      <a:endParaRPr lang="th-TH" sz="1400" strike="sng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5 ขึ้นไปอย่างน้อย </a:t>
                      </a: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5 ขึ้นไปอย่างน้อย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 </a:t>
                      </a: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90569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30320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8F87CAEC-4117-60AF-8A32-736BC8101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220029" y="869962"/>
            <a:ext cx="11841694" cy="145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200" b="0" i="0" u="none" strike="sng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2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2568 จะประกอบด้วย 163 หน่วยงาน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84A91F-095C-1B2B-5A79-9C8594BCEEAD}"/>
              </a:ext>
            </a:extLst>
          </p:cNvPr>
          <p:cNvSpPr/>
          <p:nvPr/>
        </p:nvSpPr>
        <p:spPr>
          <a:xfrm>
            <a:off x="220029" y="2374089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8317561" y="2569053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4199108" y="6492875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159401" y="6492875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0F5709-083A-E5AB-F0B0-E204D00F4C40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8BC23F8-DB49-1ABD-E7D3-102B00C828D4}"/>
              </a:ext>
            </a:extLst>
          </p:cNvPr>
          <p:cNvGraphicFramePr>
            <a:graphicFrameLocks noGrp="1"/>
          </p:cNvGraphicFramePr>
          <p:nvPr/>
        </p:nvGraphicFramePr>
        <p:xfrm>
          <a:off x="150541" y="2641983"/>
          <a:ext cx="8050911" cy="872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1302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65238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9728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21318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1330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19551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9213768" y="385879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28E2B0A-0A7A-6E1B-7A25-EFBD0405C1B2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50541" y="465536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14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5B72DE-F8D4-7737-5FAB-1F50ECDB27B7}"/>
              </a:ext>
            </a:extLst>
          </p:cNvPr>
          <p:cNvGraphicFramePr>
            <a:graphicFrameLocks noGrp="1"/>
          </p:cNvGraphicFramePr>
          <p:nvPr/>
        </p:nvGraphicFramePr>
        <p:xfrm>
          <a:off x="123081" y="3840693"/>
          <a:ext cx="10178564" cy="1947056"/>
        </p:xfrm>
        <a:graphic>
          <a:graphicData uri="http://schemas.openxmlformats.org/drawingml/2006/table">
            <a:tbl>
              <a:tblPr firstRow="1" bandRow="1"/>
              <a:tblGrid>
                <a:gridCol w="793862">
                  <a:extLst>
                    <a:ext uri="{9D8B030D-6E8A-4147-A177-3AD203B41FA5}">
                      <a16:colId xmlns:a16="http://schemas.microsoft.com/office/drawing/2014/main" val="2821890577"/>
                    </a:ext>
                  </a:extLst>
                </a:gridCol>
                <a:gridCol w="2155806">
                  <a:extLst>
                    <a:ext uri="{9D8B030D-6E8A-4147-A177-3AD203B41FA5}">
                      <a16:colId xmlns:a16="http://schemas.microsoft.com/office/drawing/2014/main" val="2605340732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157571252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27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104358"/>
                  </a:ext>
                </a:extLst>
              </a:tr>
              <a:tr h="308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น้อยกว่า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65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60 </a:t>
                      </a: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70 </a:t>
                      </a: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80 </a:t>
                      </a: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2120894"/>
                  </a:ext>
                </a:extLst>
              </a:tr>
              <a:tr h="308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.00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79.99 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คะแนน</a:t>
                      </a:r>
                      <a:endParaRPr lang="en-US" sz="1600" kern="12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 คะแนน</a:t>
                      </a:r>
                      <a:endParaRPr lang="en-US" sz="1600" kern="12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85 คะแนน</a:t>
                      </a:r>
                      <a:endParaRPr lang="en-US" sz="1600" kern="12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258905"/>
                  </a:ext>
                </a:extLst>
              </a:tr>
              <a:tr h="308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80.00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89.99 คะแนน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 คะแนน</a:t>
                      </a:r>
                      <a:endParaRPr lang="en-US" sz="1600" kern="12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85 คะแนน</a:t>
                      </a:r>
                      <a:endParaRPr lang="en-US" sz="1600" kern="12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 คะแนน</a:t>
                      </a:r>
                      <a:endParaRPr lang="en-US" sz="1600" kern="12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3279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.00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100 คะแนน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95 คะแนน</a:t>
                      </a:r>
                      <a:endParaRPr lang="en-US" sz="1600" kern="1200" spc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มากกว่า 95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419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61278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FF81CA1-4196-D8A1-3913-AC31D450751D}"/>
              </a:ext>
            </a:extLst>
          </p:cNvPr>
          <p:cNvGraphicFramePr>
            <a:graphicFrameLocks noGrp="1"/>
          </p:cNvGraphicFramePr>
          <p:nvPr/>
        </p:nvGraphicFramePr>
        <p:xfrm>
          <a:off x="101272" y="487137"/>
          <a:ext cx="3908754" cy="62308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475235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  <a:gridCol w="535721">
                  <a:extLst>
                    <a:ext uri="{9D8B030D-6E8A-4147-A177-3AD203B41FA5}">
                      <a16:colId xmlns:a16="http://schemas.microsoft.com/office/drawing/2014/main" val="996982296"/>
                    </a:ext>
                  </a:extLst>
                </a:gridCol>
              </a:tblGrid>
              <a:tr h="337084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  <a:b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การคลัง</a:t>
                      </a: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สำนักงานปลัดกระทรวงการคลัง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022397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สำนักงานเศรษฐกิจการคลัง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573852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กรมธนารักษ์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105360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กรมบัญชีกลาง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1975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กรมศุลกากร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1536199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กรมสรรพสามิต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9862372"/>
                  </a:ext>
                </a:extLst>
              </a:tr>
              <a:tr h="172287">
                <a:tc v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กรมสรรพสามิต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28892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250" b="0" i="0" u="none" strike="noStrike"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กรมสรรพากร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5910175"/>
                  </a:ext>
                </a:extLst>
              </a:tr>
              <a:tr h="172287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250" b="0" i="0" u="none" strike="noStrike"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สำนักงานคณะกรรมการนโยบายรัฐวิสาหกิจ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11290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สำนักงานบริหารหนี้สาธารณะ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9943913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15181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4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กระทรวงการต่างประเทศ</a:t>
                      </a:r>
                      <a:endParaRPr lang="en-US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สำนักงานปลัดกระทรวงการต่างประเทศ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792053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กรมเศรษฐกิจระหว่างประเทศ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522586"/>
                  </a:ext>
                </a:extLst>
              </a:tr>
              <a:tr h="172287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กรมเอเชียใต้ ตะวันออกกลางและแอฟริกา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50983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fontAlgn="b"/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กรมเอเชียตะวันออก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9572162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กรมเอเชียตะวันออก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0558425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กรมความร่วมมือระหว่างประเทศ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934596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กรมพิธีการทูต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0452888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กรมยุโรป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862691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กรมสนธิสัญญาและกฎหมาย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7710433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กรมสารนิเทศ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352882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กรมอเมริกาและแปซิฟิกใต้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57649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กรมองค์การระหว่างประเทศ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3227828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กรมอาเซียน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492757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กรมการกงสุล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174609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  <a:b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การท่องเที่ยวและกีฬา</a:t>
                      </a:r>
                    </a:p>
                  </a:txBody>
                  <a:tcPr marL="36000" marR="3600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สำนักงานปลัดกระทรวงการท่องเที่ยวและกีฬา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617039"/>
                  </a:ext>
                </a:extLst>
              </a:tr>
              <a:tr h="17228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กระทรวงการท่องเที่ยวและกีฬา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กรมการท่องเที่ยว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1594410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40642"/>
                  </a:ext>
                </a:extLst>
              </a:tr>
              <a:tr h="201118">
                <a:tc vMerge="1"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กรมพลศึกษา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412888"/>
                  </a:ext>
                </a:extLst>
              </a:tr>
              <a:tr h="337084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กระทรวงการพัฒนาสังคมและความมั่นคงของมนุษย์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สำนักงานปลัดกระทรวงการพัฒนาสังคมและความมั่นคงของมนุษย์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665599"/>
                  </a:ext>
                </a:extLst>
              </a:tr>
              <a:tr h="20111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กรมกิจการเด็กและเยาวชน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123322"/>
                  </a:ext>
                </a:extLst>
              </a:tr>
              <a:tr h="20111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กรมกิจการผู้สูงอายุ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806663"/>
                  </a:ext>
                </a:extLst>
              </a:tr>
              <a:tr h="20111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กรมกิจการสตรีและสถาบันครอบครัว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81778"/>
                  </a:ext>
                </a:extLst>
              </a:tr>
              <a:tr h="20111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กรมพัฒนาสังคมและสวัสดิการ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292329"/>
                  </a:ext>
                </a:extLst>
              </a:tr>
              <a:tr h="20111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กรมส่งเสริมและพัฒนาคุณภาพชีวิตคนพิการ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790436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60CC5F0-0796-FA3E-F0B1-E0027588FE92}"/>
              </a:ext>
            </a:extLst>
          </p:cNvPr>
          <p:cNvGraphicFramePr>
            <a:graphicFrameLocks noGrp="1"/>
          </p:cNvGraphicFramePr>
          <p:nvPr/>
        </p:nvGraphicFramePr>
        <p:xfrm>
          <a:off x="4120822" y="487137"/>
          <a:ext cx="3908754" cy="6230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475235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  <a:gridCol w="535721">
                  <a:extLst>
                    <a:ext uri="{9D8B030D-6E8A-4147-A177-3AD203B41FA5}">
                      <a16:colId xmlns:a16="http://schemas.microsoft.com/office/drawing/2014/main" val="996982296"/>
                    </a:ext>
                  </a:extLst>
                </a:gridCol>
              </a:tblGrid>
              <a:tr h="347655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3610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กระทรวงการอุดมศึกษา วิทยาศาสตร์ วิจัยและนวัตกรรม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สำนักงานปลัดกระทรวงการอุดมศึกษา วิทยาศาสตร์ วิจัยและนวัตกรรม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647804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กรมวิทยาศาสตร์บริการ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479443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สำนักงานการวิจัยแห่งชาติ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170721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สำนักงานปรมาณูเพื่อสันติ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9529024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กระทรวงเกษตรและสหกรณ์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สำนักงานปลัดกระทรวงเกษตรและสหกรณ์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714156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กรมการข้าว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450174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กรมชลประทาน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4009532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กรมตรวจบัญชีสหกรณ์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395759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กรมประมง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830153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กรมปศุสัตว์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984127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กรมฝนหลวงและการบินเกษตร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98472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กรมพัฒนาที่ดิน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263591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กรมวิชาการเกษตร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7913723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กรมส่งเสริมการเกษตร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901380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กรมส่งเสริมสหกรณ์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420306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กรมหม่อนไหม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8267548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สำนักงานการปฏิรูปที่ดินเพื่อเกษตรกรรม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965250"/>
                  </a:ext>
                </a:extLst>
              </a:tr>
              <a:tr h="3610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สำนักงานมาตรฐานสินค้าเกษตรและอาหารแห่งชาติ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862850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สำนักงานเศรษฐกิจการเกษตร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5856332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กระทรวงคมนาคม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สำนักงานปลัดกระทรวงคมนาคม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233276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กรมการขนส่งทางบก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6573165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กรมการขนส่งทางราง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6734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กรมเจ้าท่า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112195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กรมทางหลวง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9521896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กรมทางหลวงชนบท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5344166"/>
                  </a:ext>
                </a:extLst>
              </a:tr>
              <a:tr h="20056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กรมท่าอากาศยาน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6424147"/>
                  </a:ext>
                </a:extLst>
              </a:tr>
              <a:tr h="34765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สำนักงานนโยบายและแผนการขนส่งและจราจร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45340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655B524-5830-C6B0-A13A-E899B93894E8}"/>
              </a:ext>
            </a:extLst>
          </p:cNvPr>
          <p:cNvGraphicFramePr>
            <a:graphicFrameLocks noGrp="1"/>
          </p:cNvGraphicFramePr>
          <p:nvPr/>
        </p:nvGraphicFramePr>
        <p:xfrm>
          <a:off x="8140372" y="487137"/>
          <a:ext cx="3908754" cy="6130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475235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  <a:gridCol w="535721">
                  <a:extLst>
                    <a:ext uri="{9D8B030D-6E8A-4147-A177-3AD203B41FA5}">
                      <a16:colId xmlns:a16="http://schemas.microsoft.com/office/drawing/2014/main" val="996982296"/>
                    </a:ext>
                  </a:extLst>
                </a:gridCol>
              </a:tblGrid>
              <a:tr h="334335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34230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กระทรวงดิจิทัลเพื่อเศรษฐกิจและสังคม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สำนักงานปลัดกระทรวงดิจิทัลเพื่อเศรษฐกิจและสังคม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217266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กรมอุตุนิยมวิทยา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351306"/>
                  </a:ext>
                </a:extLst>
              </a:tr>
              <a:tr h="34230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 spc="-4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สำนักงานคณะกรรมการดิจิทัลเพื่อเศรษฐกิจและสังคมแห่งชาติ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9655378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สำนักงานสถิติแห่งชาติ</a:t>
                      </a:r>
                      <a:endParaRPr lang="th-TH" sz="1100" b="0" i="0" u="none" strike="noStrike" spc="-40" baseline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97571"/>
                  </a:ext>
                </a:extLst>
              </a:tr>
              <a:tr h="34230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0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กระทรวงทรัพยากร</a:t>
                      </a:r>
                      <a:b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ธรรมชาติและสิ่งแวดล้อม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สำนักงานปลัดกระทรวงทรัพยากรธรรมชาติและสิ่งแวดล้อม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969476"/>
                  </a:ext>
                </a:extLst>
              </a:tr>
              <a:tr h="34230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กรมการเปลี่ยนแปลงสภาพภูมิอากาศและสิ่งแวดล้อม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0274834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กรมควบคุมมลพิษ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969593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กรมทรัพยากรทางทะเลและชายฝั่ง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118224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กรมทรัพยากรธรณี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63113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กรมทรัพยากรน้ำ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6422248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กรมทรัพยากรน้ำบาดาล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495134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กรมป่าไม้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0008665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กรมอุทยานแห่งชาติ สัตว์ป่า และพันธุ์พืช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164712"/>
                  </a:ext>
                </a:extLst>
              </a:tr>
              <a:tr h="34230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สำนักงานนโยบายและแผนทรัพยากรธรรมชาติและสิ่งแวดล้อม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137631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กระทรวงพลังงาน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สำนักงานปลัดกระทรวงพลังงาน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6038683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กรมเชื้อเพลิงธรรมชาติ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746360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กรมธุรกิจพลังงาน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141511"/>
                  </a:ext>
                </a:extLst>
              </a:tr>
              <a:tr h="33433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กรมพัฒนาพลังงานทดแทนและอนุรักษ์พลังงาน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0613423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สำนักงานนโยบายและแผนพลังงาน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7713407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กระทรวงวัฒนธรรม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สำนักงานปลัดกระทรวงวัฒนธรรม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346414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กรมการศาสนา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4295850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กรมศิลปากร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3445857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กรมส่งเสริมวัฒนธรรม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353725"/>
                  </a:ext>
                </a:extLst>
              </a:tr>
              <a:tr h="20722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สำนักงานศิลปวัฒนธรรมร่วมสมัย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  <a:endParaRPr lang="en-US" sz="1100">
                        <a:solidFill>
                          <a:schemeClr val="tx1"/>
                        </a:solidFill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511212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80CFE4F-C913-2284-92FD-BD8022E397DF}"/>
              </a:ext>
            </a:extLst>
          </p:cNvPr>
          <p:cNvSpPr txBox="1"/>
          <p:nvPr/>
        </p:nvSpPr>
        <p:spPr bwMode="white">
          <a:xfrm>
            <a:off x="123081" y="-15861"/>
            <a:ext cx="9853432" cy="397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การแบ่ง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กลุ่มหน่วยงาน ปีงบประมาณ พ.ศ. 2569 </a:t>
            </a:r>
            <a:r>
              <a:rPr kumimoji="0" lang="th-TH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(ใช้ผลการดำเนินงาน ประจำปีงบประมาณ พ.ศ. 2568)</a:t>
            </a:r>
            <a:endParaRPr kumimoji="0" lang="th-TH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79B527E2-2012-A3CD-5EAB-1DE90CE75DB8}"/>
              </a:ext>
            </a:extLst>
          </p:cNvPr>
          <p:cNvSpPr txBox="1">
            <a:spLocks/>
          </p:cNvSpPr>
          <p:nvPr/>
        </p:nvSpPr>
        <p:spPr>
          <a:xfrm>
            <a:off x="9347529" y="657371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41A61DF1-3BB6-403F-9CC9-71F63F6F4AF1}" type="slidenum">
              <a:rPr lang="th-TH" sz="1600" smtClean="0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algn="r">
                <a:defRPr/>
              </a:pPr>
              <a:t>33</a:t>
            </a:fld>
            <a:endParaRPr lang="th-TH" sz="1600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382005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91C6F-89FA-33D7-6714-2E683D532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EA574B-E594-67E8-EC5B-3D0A890F6591}"/>
              </a:ext>
            </a:extLst>
          </p:cNvPr>
          <p:cNvGraphicFramePr>
            <a:graphicFrameLocks noGrp="1"/>
          </p:cNvGraphicFramePr>
          <p:nvPr/>
        </p:nvGraphicFramePr>
        <p:xfrm>
          <a:off x="101272" y="487138"/>
          <a:ext cx="3908754" cy="6179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475235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  <a:gridCol w="535721">
                  <a:extLst>
                    <a:ext uri="{9D8B030D-6E8A-4147-A177-3AD203B41FA5}">
                      <a16:colId xmlns:a16="http://schemas.microsoft.com/office/drawing/2014/main" val="996982296"/>
                    </a:ext>
                  </a:extLst>
                </a:gridCol>
              </a:tblGrid>
              <a:tr h="19288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กระทรวงพาณิชย์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สำนักงานปลัดกระทรวงพาณิชย์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33913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กรมการค้าต่างประเทศ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919371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กรมการค้าภายใน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741478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กรมเจรจาการค้าระหว่างประเทศ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152176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กรมทรัพย์สินทางปัญญา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774444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กรมพัฒนาธุรกิจการค้า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 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337981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กรมส่งเสริมการค้าระหว่างประเทศ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268876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สำนักงานนโยบายและยุทธศาสตร์การค้า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7355231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  <a:b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มหาดไทย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สำนักงานปลัดกระทรวงมหาดไทย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372600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กรมการปกครอง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635872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กรมการพัฒนาชุมชน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89303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กรมที่ดิน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803481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กรมป้องกันและบรรเทาสาธารณภัย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9003832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กรมโยธา</a:t>
                      </a:r>
                      <a:r>
                        <a:rPr lang="th-TH" sz="1000" b="0" i="0" u="none" strike="noStrike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ธิ</a:t>
                      </a:r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การและผังเมือง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384237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กรมส่งเสริมการปกครองท้องถิ่น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8675280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0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กระทรวงยุติธรรม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สำนักงานปลัดกระทรวงยุติธรรม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797375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กรมคุ้มครองสิทธิและเสรีภาพ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117038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กรมคุมประพฤติ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73776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กรมบังคับคดี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47457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กรมพินิจและคุ้มครองเด็กและเยาวชน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9240662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กรมราชทัณฑ์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2995475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กรมสอบสวนคดีพิเศษ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311781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สถาบันนิติวิทยาศาสตร์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56255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สำนักงานกิจการยุติธรรม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49"/>
                  </a:ext>
                </a:extLst>
              </a:tr>
              <a:tr h="26185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สำนักงานคณะกรรมการป้องกันและปราบปรามยาเสพติด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501334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กระทรวงแรงงาน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สำนักงานปลัดกระทรวงแรงงาน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83510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กรมการจัดหางาน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80075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กรมสวัสดิการและคุ้มครองแรงงาน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588530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สำนักงานประกันสังคม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1627375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กรมพัฒนาฝีมือแรงงาน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488720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DDABC9E-A644-51BD-BFBC-A218BA4490C7}"/>
              </a:ext>
            </a:extLst>
          </p:cNvPr>
          <p:cNvGraphicFramePr>
            <a:graphicFrameLocks noGrp="1"/>
          </p:cNvGraphicFramePr>
          <p:nvPr/>
        </p:nvGraphicFramePr>
        <p:xfrm>
          <a:off x="4120822" y="487136"/>
          <a:ext cx="3908754" cy="6140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475235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  <a:gridCol w="535721">
                  <a:extLst>
                    <a:ext uri="{9D8B030D-6E8A-4147-A177-3AD203B41FA5}">
                      <a16:colId xmlns:a16="http://schemas.microsoft.com/office/drawing/2014/main" val="996982296"/>
                    </a:ext>
                  </a:extLst>
                </a:gridCol>
              </a:tblGrid>
              <a:tr h="26937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  <a:b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ศึกษาธิการ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สำนักงานปลัดกระทรวงศึกษาธิการ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8835443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สำนักงานคณะกรรมการการศึกษาขั้นพื้นฐาน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0079299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สำนักงานคณะกรรมการการอาชีวศึกษา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1906509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สำนักงานเลขาธิการสภาการศึกษา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3407722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กรมส่งเสริมการเรียนรู้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429088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กระทรวงสาธารณสุข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สำนักงานปลัดกระทรวงสาธารณสุข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8108462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กรมการแพทย์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900214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กรมการแพทย์แผนไทยและการแพทย์ทางเลือก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827462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กรมควบคุมโรค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97761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กรมวิทยาศาสตร์การแพทย์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1771745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กรมสนับสนุนบริการสุขภาพ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132631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กรมสุขภาพจิต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06303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กรมอนามัย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9820306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สำนักงานคณะกรรมการอาหารและยา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699854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กระทรวงอุตสาหกรรม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633326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กรมโรงงานอุตสาหกรรม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485621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107892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กรมอุตสาหกรรมพื้นฐานและการเหมืองแร่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269317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สำนักงานคณะกรรมการอ้อยและน้ำตาลทราย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204935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สำนักงานมาตรฐานผลิตภัณฑ์อุตสาหกรรม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422976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สำนักงานเศรษฐกิจอุตสาหกรรม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099610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กระทรวงกลาโหม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สำนักงานปลัดกระทรวงกลาโหม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091778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กองบัญชาการกองทัพไทย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5766736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กองทัพบก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540989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กองทัพเรือ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597508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กองทัพอากาศ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94071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460B911-0AEE-DFAA-1E26-AAAD765CCCF7}"/>
              </a:ext>
            </a:extLst>
          </p:cNvPr>
          <p:cNvGraphicFramePr>
            <a:graphicFrameLocks noGrp="1"/>
          </p:cNvGraphicFramePr>
          <p:nvPr/>
        </p:nvGraphicFramePr>
        <p:xfrm>
          <a:off x="8140372" y="487137"/>
          <a:ext cx="3908754" cy="6154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475235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  <a:gridCol w="535721">
                  <a:extLst>
                    <a:ext uri="{9D8B030D-6E8A-4147-A177-3AD203B41FA5}">
                      <a16:colId xmlns:a16="http://schemas.microsoft.com/office/drawing/2014/main" val="996982296"/>
                    </a:ext>
                  </a:extLst>
                </a:gridCol>
              </a:tblGrid>
              <a:tr h="335976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ตชว. </a:t>
                      </a:r>
                      <a:r>
                        <a:rPr lang="en-US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8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สำนักนายกรัฐมนตรี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กรมประชาสัมพันธ์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4585365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สำนักข่าวกรองแห่งชาติ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796395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สำนักงบประมาณ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9399491"/>
                  </a:ext>
                </a:extLst>
              </a:tr>
              <a:tr h="3061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สำนักงานขับเคลื่อนการปฏิรูปประเทศ ยุทธศาสตร์ชาติ และการสร้างความสามัคคีปรองดอง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596890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สำนักงานคณะกรรมการกฤษฎีกา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5707432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สำนักงานคณะกรรมการข้าราชการพลเรือน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018052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สำนักงานคณะกรรมการคุ้มครองผู้บริโภค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380221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สำนักงานคณะกรรมการนโยบายที่ดินแห่งชาติ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588544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สำนักงานคณะกรรมการพัฒนาระบบราชการ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047062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สำนักงานทรัพยากรน้ำแห่งชาติ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403838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สำนักงานปลัดสำนักนายกรัฐมนตรี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825264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สำนักงานสภาความมั่นคงแห่งชาติ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234082"/>
                  </a:ext>
                </a:extLst>
              </a:tr>
              <a:tr h="3061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สำนักงานสภาพัฒนาการเศรษฐกิจและสังคมแห่งชาติ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1039416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สำนักเลขาธิการคณะรัฐมนตรี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052874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สำนักเลขาธิการนายกรัฐมนตรี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061758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สำนักงานคณะกรรมการส่งเสริมการลงทุน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866240"/>
                  </a:ext>
                </a:extLst>
              </a:tr>
              <a:tr h="3033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00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กองอำนวยการรักษาความมั่นคงภายในราชอาณาจักร</a:t>
                      </a:r>
                    </a:p>
                  </a:txBody>
                  <a:tcPr marL="72000" marR="4763" marT="47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885960"/>
                  </a:ext>
                </a:extLst>
              </a:tr>
              <a:tr h="3033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00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ศูนย์อำนวยการรักษาผลประโยชน์ของชาติทางทะเล</a:t>
                      </a:r>
                    </a:p>
                  </a:txBody>
                  <a:tcPr marL="72000" marR="4763" marT="47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9949601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ส่วนราชการ</a:t>
                      </a:r>
                      <a:b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ไม่สังกัด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ศูนย์อำนวยการบริหารจังหวัดชายแดนภาคใต้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1825425"/>
                  </a:ext>
                </a:extLst>
              </a:tr>
              <a:tr h="3061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สำนักงานคณะกรรมการป้องกันและปราบปรามการทุจริตในภาครัฐ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 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476947"/>
                  </a:ext>
                </a:extLst>
              </a:tr>
              <a:tr h="3061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สำนักงานคณะกรรมการพิเศษเพื่อประสานงานโครงการอันเนื่องมาจากพระราชดำริ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3152128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สำนักงานป้องกันและปราบปรามการฟอกเงิน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383238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สำนักงานพระพุทธศาสนาแห่งชาติ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91998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สำนักงานราชบัณฑิตยสภา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58836"/>
                  </a:ext>
                </a:extLst>
              </a:tr>
              <a:tr h="2075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00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สำนักงานตำรวจแห่งชาติ</a:t>
                      </a:r>
                    </a:p>
                  </a:txBody>
                  <a:tcPr marL="72000" marR="4763" marT="47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6571444"/>
                  </a:ext>
                </a:extLst>
              </a:tr>
            </a:tbl>
          </a:graphicData>
        </a:graphic>
      </p:graphicFrame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759F47C9-B6EC-DE2E-37EC-F0190AFF4FCE}"/>
              </a:ext>
            </a:extLst>
          </p:cNvPr>
          <p:cNvSpPr txBox="1">
            <a:spLocks/>
          </p:cNvSpPr>
          <p:nvPr/>
        </p:nvSpPr>
        <p:spPr>
          <a:xfrm>
            <a:off x="9347528" y="659746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023475-511E-0C6E-92F0-529C356F0006}"/>
              </a:ext>
            </a:extLst>
          </p:cNvPr>
          <p:cNvSpPr txBox="1"/>
          <p:nvPr/>
        </p:nvSpPr>
        <p:spPr bwMode="white">
          <a:xfrm>
            <a:off x="123081" y="-15861"/>
            <a:ext cx="9853432" cy="397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การแบ่ง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กลุ่มหน่วยงาน ปีงบประมาณ พ.ศ. 2569 </a:t>
            </a:r>
            <a:r>
              <a:rPr kumimoji="0" lang="th-TH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(ใช้ผลการดำเนินงาน ประจำปีงบประมาณ พ.ศ. 2568)</a:t>
            </a:r>
            <a:endParaRPr kumimoji="0" lang="th-TH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3318624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109618" y="758994"/>
            <a:ext cx="12032687" cy="211134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-1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spc="-1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600" b="0" i="0" u="none" strike="noStrike" kern="1200" cap="none" spc="-1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ในแบบวัดการรับรู้ของผู้มีส่วนได้ส่วนเสียจากภายนอก </a:t>
            </a:r>
            <a:r>
              <a:rPr kumimoji="0" lang="th-TH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ผู้รับบริการหรือติดต่อราชการเข้าตอบด้วยตนเอง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โดยมีกลุ่มตัวอย่างที่ใช้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ในการจัดเก็บข้อมูลส่วนที่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lang="th-TH" sz="160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63" name="Google Shape;267;p8">
            <a:extLst>
              <a:ext uri="{FF2B5EF4-FFF2-40B4-BE49-F238E27FC236}">
                <a16:creationId xmlns:a16="http://schemas.microsoft.com/office/drawing/2014/main" id="{04FB2288-78DE-97D8-0632-B44DC106F66A}"/>
              </a:ext>
            </a:extLst>
          </p:cNvPr>
          <p:cNvGraphicFramePr/>
          <p:nvPr/>
        </p:nvGraphicFramePr>
        <p:xfrm>
          <a:off x="312818" y="3144982"/>
          <a:ext cx="7783350" cy="894631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6026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b="1" spc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600" b="1" spc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600">
                        <a:solidFill>
                          <a:srgbClr val="0070C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endParaRPr lang="en-US" sz="1600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600" b="0" i="0" u="none" strike="noStrike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600" b="0" i="0" u="none" strike="noStrike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600" b="0" i="0" u="none" strike="noStrike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109618" y="2892404"/>
            <a:ext cx="4325033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15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en-US" sz="2200" b="1" kern="0" noProof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15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คะแนน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2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D11246-CD3B-49A1-90E1-415FF501370A}"/>
              </a:ext>
            </a:extLst>
          </p:cNvPr>
          <p:cNvSpPr txBox="1"/>
          <p:nvPr/>
        </p:nvSpPr>
        <p:spPr>
          <a:xfrm>
            <a:off x="109618" y="-72827"/>
            <a:ext cx="73884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 การประเมินความพึงพอใจของหน่วยงาน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8645482" y="285785"/>
            <a:ext cx="936929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81762" y="5527675"/>
            <a:ext cx="5330424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4932201" y="5527675"/>
            <a:ext cx="232759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CCC4A4-6799-3D8B-6A17-A335BC7B9191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A57602-0D85-1281-ACD4-987C50E9090A}"/>
              </a:ext>
            </a:extLst>
          </p:cNvPr>
          <p:cNvGraphicFramePr>
            <a:graphicFrameLocks noGrp="1"/>
          </p:cNvGraphicFramePr>
          <p:nvPr/>
        </p:nvGraphicFramePr>
        <p:xfrm>
          <a:off x="312818" y="4152957"/>
          <a:ext cx="9586061" cy="1264994"/>
        </p:xfrm>
        <a:graphic>
          <a:graphicData uri="http://schemas.openxmlformats.org/drawingml/2006/table">
            <a:tbl>
              <a:tblPr/>
              <a:tblGrid>
                <a:gridCol w="887705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943943">
                  <a:extLst>
                    <a:ext uri="{9D8B030D-6E8A-4147-A177-3AD203B41FA5}">
                      <a16:colId xmlns:a16="http://schemas.microsoft.com/office/drawing/2014/main" val="1512235854"/>
                    </a:ext>
                  </a:extLst>
                </a:gridCol>
                <a:gridCol w="1797821">
                  <a:extLst>
                    <a:ext uri="{9D8B030D-6E8A-4147-A177-3AD203B41FA5}">
                      <a16:colId xmlns:a16="http://schemas.microsoft.com/office/drawing/2014/main" val="1273189083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2047849575"/>
                    </a:ext>
                  </a:extLst>
                </a:gridCol>
              </a:tblGrid>
              <a:tr h="158084">
                <a:tc gridSpan="5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6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06469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EE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E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699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น้อยกว่าหรือเท่ากับ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79.99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 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85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95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  <a:tr h="2699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80.00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576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10583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6D5B6-BB6D-E3F5-BF08-76D86CD9D7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8293EF6-E628-4165-A3DA-8D0E863F3004}"/>
              </a:ext>
            </a:extLst>
          </p:cNvPr>
          <p:cNvGraphicFramePr>
            <a:graphicFrameLocks noGrp="1"/>
          </p:cNvGraphicFramePr>
          <p:nvPr/>
        </p:nvGraphicFramePr>
        <p:xfrm>
          <a:off x="101272" y="487137"/>
          <a:ext cx="3632528" cy="6313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734730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</a:tblGrid>
              <a:tr h="236499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  <a:b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การคลัง</a:t>
                      </a: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สำนักงานปลัดกระทรวงการคลัง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022397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สำนักงานเศรษฐกิจการคลัง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573852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กรมธนารักษ์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105360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กรมบัญชีกลาง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1975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กรมศุลกากร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1536199"/>
                  </a:ext>
                </a:extLst>
              </a:tr>
              <a:tr h="3393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กรมสรรพสามิต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862372"/>
                  </a:ext>
                </a:extLst>
              </a:tr>
              <a:tr h="180115">
                <a:tc v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กรมสรรพสามิต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28892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250" b="0" i="0" u="none" strike="noStrike"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กรมสรรพากร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5910175"/>
                  </a:ext>
                </a:extLst>
              </a:tr>
              <a:tr h="18011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250" b="0" i="0" u="none" strike="noStrike"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สำนักงานคณะกรรมการนโยบายรัฐวิสาหกิจ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112909"/>
                  </a:ext>
                </a:extLst>
              </a:tr>
              <a:tr h="33935"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สำนักงานบริหารหนี้สาธารณะ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9943913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15181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4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กระทรวงการต่างประเทศ</a:t>
                      </a:r>
                      <a:endParaRPr lang="en-US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สำนักงานปลัดกระทรวงการต่างประเทศ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792053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กรมเศรษฐกิจระหว่างประเทศ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522586"/>
                  </a:ext>
                </a:extLst>
              </a:tr>
              <a:tr h="18011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กรมเอเชียใต้ ตะวันออกกลางและแอฟริกา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509837"/>
                  </a:ext>
                </a:extLst>
              </a:tr>
              <a:tr h="33935">
                <a:tc vMerge="1">
                  <a:txBody>
                    <a:bodyPr/>
                    <a:lstStyle/>
                    <a:p>
                      <a:pPr algn="ctr" fontAlgn="b"/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กรมเอเชียตะวันออก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9572162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กรมเอเชียตะวันออก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 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0558425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กรมความร่วมมือระหว่างประเทศ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934596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กรมพิธีการทูต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0452888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กรมยุโรป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862691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indent="0" algn="l" fontAlgn="b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กรมสนธิสัญญาและกฎหมาย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7710433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กรมสารนิเทศ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352882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กรมอเมริกาและแปซิฟิกใต้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57649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กรมองค์การระหว่างประเทศ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3227828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58738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กรมอาเซียน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492757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กรมการกงสุล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174609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  <a:b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การท่องเที่ยวและกีฬา</a:t>
                      </a:r>
                    </a:p>
                  </a:txBody>
                  <a:tcPr marL="36000" marR="3600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สำนักงานปลัดกระทรวงการท่องเที่ยวและกีฬา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617039"/>
                  </a:ext>
                </a:extLst>
              </a:tr>
              <a:tr h="180115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กระทรวงการท่องเที่ยวและกีฬา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กรมการท่องเที่ยว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1594410"/>
                  </a:ext>
                </a:extLst>
              </a:tr>
              <a:tr h="33935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12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40642"/>
                  </a:ext>
                </a:extLst>
              </a:tr>
              <a:tr h="210981">
                <a:tc vMerge="1"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กรมพลศึกษา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412888"/>
                  </a:ext>
                </a:extLst>
              </a:tr>
              <a:tr h="3524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กระทรวงการพัฒนาสังคมและความมั่นคงของมนุษย์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สำนักงานปลัดกระทรวงการพัฒนาสังคมและความมั่นคงของมนุษย์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665599"/>
                  </a:ext>
                </a:extLst>
              </a:tr>
              <a:tr h="210981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กรมกิจการเด็กและเยาวชน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123322"/>
                  </a:ext>
                </a:extLst>
              </a:tr>
              <a:tr h="210981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กรมกิจการผู้สูงอายุ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806663"/>
                  </a:ext>
                </a:extLst>
              </a:tr>
              <a:tr h="210981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กรมกิจการสตรีและสถาบันครอบครัว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81778"/>
                  </a:ext>
                </a:extLst>
              </a:tr>
              <a:tr h="210981"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กรมพัฒนาสังคมและสวัสดิการ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292329"/>
                  </a:ext>
                </a:extLst>
              </a:tr>
              <a:tr h="21098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กรมส่งเสริมและพัฒนาคุณภาพชีวิตคนพิการ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790436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9995B4E0-2D91-A3B0-E145-3B8793F706D3}"/>
              </a:ext>
            </a:extLst>
          </p:cNvPr>
          <p:cNvGraphicFramePr>
            <a:graphicFrameLocks noGrp="1"/>
          </p:cNvGraphicFramePr>
          <p:nvPr/>
        </p:nvGraphicFramePr>
        <p:xfrm>
          <a:off x="4120822" y="487137"/>
          <a:ext cx="3613478" cy="6323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715680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</a:tblGrid>
              <a:tr h="250766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37365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กระทรวงการอุดมศึกษา วิทยาศาสตร์ วิจัยและนวัตกรรม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สำนักงานปลัดกระทรวงการอุดมศึกษา วิทยาศาสตร์ วิจัยและนวัตกรรม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647804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กรมวิทยาศาสตร์บริการ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479443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สำนักงานการวิจัยแห่งชาติ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170721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สำนักงานปรมาณูเพื่อสันติ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9529024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กระทรวงเกษตรและสหกรณ์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สำนักงานปลัดกระทรวงเกษตรและสหกรณ์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714156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กรมการข้าว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450174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กรมชลประทาน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4009532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กรมตรวจบัญชีสหกรณ์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395759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กรมประมง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830153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กรมปศุสัตว์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984127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กรมฝนหลวงและการบินเกษตร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98472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กรมพัฒนาที่ดิน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263591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กรมวิชาการเกษตร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7913723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กรมส่งเสริมการเกษตร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901380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กรมส่งเสริมสหกรณ์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420306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กรมหม่อนไหม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8267548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สำนักงานการปฏิรูปที่ดินเพื่อเกษตรกรรม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965250"/>
                  </a:ext>
                </a:extLst>
              </a:tr>
              <a:tr h="37365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สำนักงานมาตรฐานสินค้าเกษตรและอาหารแห่งชาติ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862850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สำนักงานเศรษฐกิจการเกษตร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5856332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กระทรวงคมนาคม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สำนักงานปลัดกระทรวงคมนาคม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2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233276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กรมการขนส่งทางบก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6573165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กรมการขนส่งทางราง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6734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กรมเจ้าท่า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112195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กรมทางหลวง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9521896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กรมทางหลวงชนบท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5344166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กรมท่าอากาศยาน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6424147"/>
                  </a:ext>
                </a:extLst>
              </a:tr>
              <a:tr h="2075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สำนักงานนโยบายและแผนการขนส่งและจราจร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45340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FFDB240-BCB6-1505-57C8-E367700A0038}"/>
              </a:ext>
            </a:extLst>
          </p:cNvPr>
          <p:cNvGraphicFramePr>
            <a:graphicFrameLocks noGrp="1"/>
          </p:cNvGraphicFramePr>
          <p:nvPr/>
        </p:nvGraphicFramePr>
        <p:xfrm>
          <a:off x="8140372" y="487136"/>
          <a:ext cx="3670628" cy="6313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03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213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74775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772830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</a:tblGrid>
              <a:tr h="262577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35905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กระทรวงดิจิทัลเพื่อเศรษฐกิจและสังคม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สำนักงานปลัดกระทรวงดิจิทัลเพื่อเศรษฐกิจและสังคม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217266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กรมอุตุนิยมวิทยา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351306"/>
                  </a:ext>
                </a:extLst>
              </a:tr>
              <a:tr h="35905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 spc="-4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สำนักงานคณะกรรมการดิจิทัลเพื่อเศรษฐกิจและสังคมแห่งชาติ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9655378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สำนักงานสถิติแห่งชาติ</a:t>
                      </a:r>
                      <a:endParaRPr lang="th-TH" sz="1100" b="0" i="0" u="none" strike="noStrike" spc="-40" baseline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97571"/>
                  </a:ext>
                </a:extLst>
              </a:tr>
              <a:tr h="35905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0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กระทรวงทรัพยากร</a:t>
                      </a:r>
                      <a:b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ธรรมชาติและสิ่งแวดล้อม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สำนักงานปลัดกระทรวงทรัพยากรธรรมชาติและสิ่งแวดล้อม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969476"/>
                  </a:ext>
                </a:extLst>
              </a:tr>
              <a:tr h="35905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กรมการเปลี่ยนแปลงสภาพภูมิอากาศและสิ่งแวดล้อม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0274834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กรมควบคุมมลพิษ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969593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กรมทรัพยากรทางทะเลและชายฝั่ง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118224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กรมทรัพยากรธรณี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63113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กรมทรัพยากรน้ำ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6422248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กรมทรัพยากรน้ำบาดาล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495134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กรมป่าไม้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0008665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กรมอุทยานแห่งชาติ สัตว์ป่า และพันธุ์พืช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164712"/>
                  </a:ext>
                </a:extLst>
              </a:tr>
              <a:tr h="35905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สำนักงานนโยบายและแผนทรัพยากรธรรมชาติและสิ่งแวดล้อม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137631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กระทรวงพลังงาน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สำนักงานปลัดกระทรวงพลังงาน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6038683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กรมเชื้อเพลิงธรรมชาติ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746360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กรมธุรกิจพลังงาน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141511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กรมพัฒนาพลังงานทดแทนและอนุรักษ์พลังงาน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0613423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สำนักงานนโยบายและแผนพลังงาน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7713407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กระทรวงวัฒนธรรม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สำนักงานปลัดกระทรวงวัฒนธรรม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346414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กรมการศาสนา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4295850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กรมศิลปากร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3445857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กรมส่งเสริมวัฒนธรรม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353725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สำนักงานศิลปวัฒนธรรมร่วมสมัย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511212"/>
                  </a:ext>
                </a:extLst>
              </a:tr>
            </a:tbl>
          </a:graphicData>
        </a:graphic>
      </p:graphicFrame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D53D0C3-164E-738F-BA57-07F78734EB94}"/>
              </a:ext>
            </a:extLst>
          </p:cNvPr>
          <p:cNvSpPr txBox="1">
            <a:spLocks/>
          </p:cNvSpPr>
          <p:nvPr/>
        </p:nvSpPr>
        <p:spPr>
          <a:xfrm>
            <a:off x="9347528" y="659746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C25521-8C39-5EE9-2316-1FA3FA28B127}"/>
              </a:ext>
            </a:extLst>
          </p:cNvPr>
          <p:cNvSpPr txBox="1"/>
          <p:nvPr/>
        </p:nvSpPr>
        <p:spPr bwMode="white">
          <a:xfrm>
            <a:off x="123081" y="-15861"/>
            <a:ext cx="9853432" cy="397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การแบ่ง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กลุ่มหน่วยงาน ปีงบประมาณ พ.ศ. 2569 </a:t>
            </a:r>
            <a:r>
              <a:rPr kumimoji="0" lang="th-TH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(ใช้ผลการดำเนินงาน ประจำปีงบประมาณ พ.ศ. 2568)</a:t>
            </a:r>
            <a:endParaRPr kumimoji="0" lang="th-TH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035882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D1AECC-D0A9-4824-CC73-3A508B5772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F03C18-4B90-202F-2657-12FBF4C34F03}"/>
              </a:ext>
            </a:extLst>
          </p:cNvPr>
          <p:cNvGraphicFramePr>
            <a:graphicFrameLocks noGrp="1"/>
          </p:cNvGraphicFramePr>
          <p:nvPr/>
        </p:nvGraphicFramePr>
        <p:xfrm>
          <a:off x="101272" y="487138"/>
          <a:ext cx="3640502" cy="6062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698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785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88634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512919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</a:tblGrid>
              <a:tr h="19288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กระทรวงพาณิชย์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สำนักงานปลัดกระทรวงพาณิชย์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33913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กรมการค้าต่างประเทศ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919371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กรมการค้าภายใน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741478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กรมเจรจาการค้าระหว่างประเทศ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152176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กรมทรัพย์สินทางปัญญา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774444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กรมพัฒนาธุรกิจการค้า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337981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กรมส่งเสริมการค้าระหว่างประเทศ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268876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สำนักงานนโยบายและยุทธศาสตร์การค้า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7355231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  <a:b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มหาดไทย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สำนักงานปลัดกระทรวงมหาดไทย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372600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กรมการปกครอง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635872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กรมการพัฒนาชุมชน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89303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กรมที่ดิน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803481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กรมป้องกันและบรรเทาสาธารณภัย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9003832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กรมโยธา</a:t>
                      </a:r>
                      <a:r>
                        <a:rPr lang="th-TH" sz="1000" b="0" i="0" u="none" strike="noStrike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ธิ</a:t>
                      </a:r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การและผังเมือง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384237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กรมส่งเสริมการปกครองท้องถิ่น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8675280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0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กระทรวงยุติธรรม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สำนักงานปลัดกระทรวงยุติธรรม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797375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กรมคุ้มครองสิทธิและเสรีภาพ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117038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กรมคุมประพฤติ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73776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กรมบังคับคดี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347457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กรมพินิจและคุ้มครองเด็กและเยาวชน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9240662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กรมราชทัณฑ์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2995475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กรมสอบสวนคดีพิเศษ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311781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สถาบันนิติวิทยาศาสตร์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562559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สำนักงานกิจการยุติธรรม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49"/>
                  </a:ext>
                </a:extLst>
              </a:tr>
              <a:tr h="26185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สำนักงานคณะกรรมการป้องกันและปราบปรามยาเสพติด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501334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กระทรวงแรงงาน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สำนักงานปลัดกระทรวงแรงงาน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83510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กรมการจัดหางาน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80075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กรมสวัสดิการและคุ้มครองแรงงาน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588530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สำนักงานประกันสังคม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1627375"/>
                  </a:ext>
                </a:extLst>
              </a:tr>
              <a:tr h="17206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กรมพัฒนาฝีมือแรงงาน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488720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8D35296-767C-6BA3-A7AC-D6C27285FDDD}"/>
              </a:ext>
            </a:extLst>
          </p:cNvPr>
          <p:cNvGraphicFramePr>
            <a:graphicFrameLocks noGrp="1"/>
          </p:cNvGraphicFramePr>
          <p:nvPr/>
        </p:nvGraphicFramePr>
        <p:xfrm>
          <a:off x="4120822" y="487136"/>
          <a:ext cx="3640502" cy="6067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698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785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88634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512919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</a:tblGrid>
              <a:tr h="26937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  <a:b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ศึกษาธิการ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สำนักงานปลัดกระทรวงศึกษาธิการ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8835443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สำนักงานคณะกรรมการการศึกษาขั้นพื้นฐาน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0079299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สำนักงานคณะกรรมการการอาชีวศึกษา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1906509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สำนักงานเลขาธิการสภาการศึกษา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3407722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กรมส่งเสริมการเรียนรู้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429088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กระทรวงสาธารณสุข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สำนักงานปลัดกระทรวงสาธารณสุข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8108462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กรมการแพทย์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900214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กรมการแพทย์แผนไทยและการแพทย์ทางเลือก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827462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กรมควบคุมโรค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97761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กรมวิทยาศาสตร์การแพทย์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1771745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กรมสนับสนุนบริการสุขภาพ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132631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กรมสุขภาพจิต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06303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กรมอนามัย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9820306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สำนักงานคณะกรรมการอาหารและยา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endParaRPr kumimoji="0" lang="th-TH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699854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กระทรวงอุตสาหกรรม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สำนักงานปลัดกระทรวงอุตสาหกรรม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633326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กรมโรงงานอุตสาหกรรม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485621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กรมส่งเสริมอุตสาหกรรม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107892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กรมอุตสาหกรรมพื้นฐานและการเหมืองแร่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269317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สำนักงานคณะกรรมการอ้อยและน้ำตาลทราย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204935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สำนักงานมาตรฐานผลิตภัณฑ์อุตสาหกรรม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422976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5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สำนักงานเศรษฐกิจอุตสาหกรรม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099610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กระทรวงกลาโหม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สำนักงานปลัดกระทรวงกลาโหม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091778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กองบัญชาการกองทัพไทย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5766736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กองทัพบก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540989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กองทัพเรือ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597508"/>
                  </a:ext>
                </a:extLst>
              </a:tr>
              <a:tr h="22298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05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กองทัพอากาศ</a:t>
                      </a:r>
                    </a:p>
                  </a:txBody>
                  <a:tcPr marL="72000" marR="4763" marT="476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94071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8B1DB4F-D5BE-A1FE-C80C-B328B177EFA9}"/>
              </a:ext>
            </a:extLst>
          </p:cNvPr>
          <p:cNvGraphicFramePr>
            <a:graphicFrameLocks noGrp="1"/>
          </p:cNvGraphicFramePr>
          <p:nvPr/>
        </p:nvGraphicFramePr>
        <p:xfrm>
          <a:off x="8140372" y="487136"/>
          <a:ext cx="3640502" cy="59818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698">
                  <a:extLst>
                    <a:ext uri="{9D8B030D-6E8A-4147-A177-3AD203B41FA5}">
                      <a16:colId xmlns:a16="http://schemas.microsoft.com/office/drawing/2014/main" val="1423603808"/>
                    </a:ext>
                  </a:extLst>
                </a:gridCol>
                <a:gridCol w="778540">
                  <a:extLst>
                    <a:ext uri="{9D8B030D-6E8A-4147-A177-3AD203B41FA5}">
                      <a16:colId xmlns:a16="http://schemas.microsoft.com/office/drawing/2014/main" val="2804002816"/>
                    </a:ext>
                  </a:extLst>
                </a:gridCol>
                <a:gridCol w="1886345">
                  <a:extLst>
                    <a:ext uri="{9D8B030D-6E8A-4147-A177-3AD203B41FA5}">
                      <a16:colId xmlns:a16="http://schemas.microsoft.com/office/drawing/2014/main" val="2266132797"/>
                    </a:ext>
                  </a:extLst>
                </a:gridCol>
                <a:gridCol w="512919">
                  <a:extLst>
                    <a:ext uri="{9D8B030D-6E8A-4147-A177-3AD203B41FA5}">
                      <a16:colId xmlns:a16="http://schemas.microsoft.com/office/drawing/2014/main" val="3409922828"/>
                    </a:ext>
                  </a:extLst>
                </a:gridCol>
              </a:tblGrid>
              <a:tr h="262577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No.</a:t>
                      </a:r>
                      <a:endParaRPr lang="th-TH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1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endParaRPr lang="en-US" sz="1100" b="1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352143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8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สำนักนายกรัฐมนตรี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กรมประชาสัมพันธ์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4585365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สำนักข่าวกรองแห่งชาติ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796395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สำนักงบประมาณ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9399491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สำนักงานขับเคลื่อนการปฏิรูปประเทศ ยุทธศาสตร์ชาติ และการสร้างความสามัคคีปรองดอง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596890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สำนักงานคณะกรรมการกฤษฎีกา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5707432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สำนักงานคณะกรรมการข้าราชการพลเรือน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018052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สำนักงานคณะกรรมการคุ้มครองผู้บริโภค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380221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สำนักงานคณะกรรมการนโยบายที่ดินแห่งชาติ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588544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สำนักงานคณะกรรมการพัฒนาระบบราชการ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047062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สำนักงานทรัพยากรน้ำแห่งชาติ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403838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สำนักงานปลัดสำนักนายกรัฐมนตรี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825264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สำนักงานสภาความมั่นคงแห่งชาติ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234082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สำนักงานสภาพัฒนาการเศรษฐกิจและสังคมแห่งชาติ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1039416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สำนักเลขาธิการคณะรัฐมนตรี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052874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สำนักเลขาธิการนายกรัฐมนตรี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061758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154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สำนักงานคณะกรรมการส่งเสริมการลงทุน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866240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155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00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กองอำนวยการรักษาความมั่นคงภายในราชอาณาจักร</a:t>
                      </a:r>
                    </a:p>
                  </a:txBody>
                  <a:tcPr marL="72000" marR="4763" marT="47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885960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156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00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ศูนย์อำนวยการรักษาผลประโยชน์ของชาติทางทะเล</a:t>
                      </a:r>
                    </a:p>
                  </a:txBody>
                  <a:tcPr marL="72000" marR="4763" marT="47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9949601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157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ส่วนราชการ</a:t>
                      </a:r>
                      <a:b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ไม่สังกัด</a:t>
                      </a:r>
                    </a:p>
                    <a:p>
                      <a:pPr algn="l" fontAlgn="t"/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ศูนย์อำนวยการบริหารจังหวัดชายแดนภาคใต้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1825425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158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สำนักงานคณะกรรมการป้องกันและปราบปรามการทุจริตในภาครัฐ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476947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159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สำนักงานคณะกรรมการพิเศษเพื่อประสานงานโครงการอันเนื่องมาจากพระราชดำริ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3152128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160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สำนักงานป้องกันและปราบปรามการฟอกเงิน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383238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สำนักงานพระพุทธศาสนาแห่งชาติ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91998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162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สำนักงานราชบัณฑิตยสภา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58836"/>
                  </a:ext>
                </a:extLst>
              </a:tr>
              <a:tr h="21736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163</a:t>
                      </a: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1100" b="0" i="0" u="none" strike="noStrike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000" b="0" i="0" u="none" strike="noStrike" cap="non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สำนักงานตำรวจแห่งชาติ</a:t>
                      </a:r>
                    </a:p>
                  </a:txBody>
                  <a:tcPr marL="72000" marR="4763" marT="47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กลุ่ม 2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6571444"/>
                  </a:ext>
                </a:extLst>
              </a:tr>
            </a:tbl>
          </a:graphicData>
        </a:graphic>
      </p:graphicFrame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4B213C9A-D586-F8F5-65DD-3DEEC2A3EE01}"/>
              </a:ext>
            </a:extLst>
          </p:cNvPr>
          <p:cNvSpPr txBox="1">
            <a:spLocks/>
          </p:cNvSpPr>
          <p:nvPr/>
        </p:nvSpPr>
        <p:spPr>
          <a:xfrm>
            <a:off x="9347528" y="659746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E5A6F2-AD42-DDA3-F9E4-C9238A1B3413}"/>
              </a:ext>
            </a:extLst>
          </p:cNvPr>
          <p:cNvSpPr txBox="1"/>
          <p:nvPr/>
        </p:nvSpPr>
        <p:spPr bwMode="white">
          <a:xfrm>
            <a:off x="123081" y="-15861"/>
            <a:ext cx="9853432" cy="397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การแบ่ง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กลุ่มหน่วยงาน ปีงบประมาณ พ.ศ. 2569 </a:t>
            </a:r>
            <a:r>
              <a:rPr kumimoji="0" lang="th-TH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(ใช้ผลการดำเนินงาน ประจำปีงบประมาณ พ.ศ. 2568)</a:t>
            </a:r>
            <a:endParaRPr kumimoji="0" lang="th-TH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91264298"/>
      </p:ext>
    </p:extLst>
  </p:cSld>
  <p:clrMapOvr>
    <a:masterClrMapping/>
  </p:clrMapOvr>
</p:sld>
</file>

<file path=ppt/theme/theme1.xml><?xml version="1.0" encoding="utf-8"?>
<a:theme xmlns:a="http://schemas.openxmlformats.org/drawingml/2006/main" name="7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652859-066F-45A9-978D-28FE250512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335F8E8-1968-40FC-81A0-5B410CD2E5EC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http://www.w3.org/XML/1998/namespace"/>
    <ds:schemaRef ds:uri="d1a0d083-c9ff-4026-878f-77db2d905cc4"/>
    <ds:schemaRef ds:uri="http://schemas.microsoft.com/office/infopath/2007/PartnerControls"/>
    <ds:schemaRef ds:uri="d4535f0d-ccf8-4d74-882d-da0842fba921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F01848D-7B89-4DC0-9140-D21C09DDE7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535f0d-ccf8-4d74-882d-da0842fba921"/>
    <ds:schemaRef ds:uri="d1a0d083-c9ff-4026-878f-77db2d905c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4845</TotalTime>
  <Words>19721</Words>
  <Application>Microsoft Office PowerPoint</Application>
  <PresentationFormat>แบบจอกว้าง</PresentationFormat>
  <Paragraphs>3222</Paragraphs>
  <Slides>37</Slides>
  <Notes>14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13</vt:i4>
      </vt:variant>
      <vt:variant>
        <vt:lpstr>ธีม</vt:lpstr>
      </vt:variant>
      <vt:variant>
        <vt:i4>4</vt:i4>
      </vt:variant>
      <vt:variant>
        <vt:lpstr>ชื่อเรื่องสไลด์</vt:lpstr>
      </vt:variant>
      <vt:variant>
        <vt:i4>37</vt:i4>
      </vt:variant>
    </vt:vector>
  </HeadingPairs>
  <TitlesOfParts>
    <vt:vector size="54" baseType="lpstr">
      <vt:lpstr>Aptos</vt:lpstr>
      <vt:lpstr>Arial</vt:lpstr>
      <vt:lpstr>Calibri</vt:lpstr>
      <vt:lpstr>Calibri Light</vt:lpstr>
      <vt:lpstr>Cambria Math</vt:lpstr>
      <vt:lpstr>Sarabun</vt:lpstr>
      <vt:lpstr>Tahoma</vt:lpstr>
      <vt:lpstr>TH Sarabun New</vt:lpstr>
      <vt:lpstr>TH Sarabun PSK</vt:lpstr>
      <vt:lpstr>TH SarabunIT๙</vt:lpstr>
      <vt:lpstr>TH SarabunPSK</vt:lpstr>
      <vt:lpstr>THSarabunPSK</vt:lpstr>
      <vt:lpstr>Wingdings</vt:lpstr>
      <vt:lpstr>7_Office Theme</vt:lpstr>
      <vt:lpstr>2_Office Theme</vt:lpstr>
      <vt:lpstr>21_Office Theme</vt:lpstr>
      <vt:lpstr>3_Office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sureporn wathin</dc:creator>
  <cp:lastModifiedBy>Kuapong Chompoo</cp:lastModifiedBy>
  <cp:revision>82</cp:revision>
  <cp:lastPrinted>2026-01-26T10:22:18Z</cp:lastPrinted>
  <dcterms:created xsi:type="dcterms:W3CDTF">2023-08-28T01:32:09Z</dcterms:created>
  <dcterms:modified xsi:type="dcterms:W3CDTF">2026-01-29T01:45:38Z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