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2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3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4.xml" ContentType="application/vnd.openxmlformats-officedocument.theme+xml"/>
  <Override PartName="/ppt/slideLayouts/slideLayout81.xml" ContentType="application/vnd.openxmlformats-officedocument.presentationml.slideLayout+xml"/>
  <Override PartName="/ppt/theme/theme5.xml" ContentType="application/vnd.openxmlformats-officedocument.theme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6.xml" ContentType="application/vnd.openxmlformats-officedocument.theme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6" r:id="rId5"/>
    <p:sldMasterId id="2147483725" r:id="rId6"/>
    <p:sldMasterId id="2147483742" r:id="rId7"/>
    <p:sldMasterId id="2147483754" r:id="rId8"/>
    <p:sldMasterId id="2147483756" r:id="rId9"/>
    <p:sldMasterId id="2147483769" r:id="rId10"/>
  </p:sldMasterIdLst>
  <p:notesMasterIdLst>
    <p:notesMasterId r:id="rId37"/>
  </p:notesMasterIdLst>
  <p:sldIdLst>
    <p:sldId id="2146848184" r:id="rId11"/>
    <p:sldId id="2147480117" r:id="rId12"/>
    <p:sldId id="2146848582" r:id="rId13"/>
    <p:sldId id="2146848583" r:id="rId14"/>
    <p:sldId id="2147480212" r:id="rId15"/>
    <p:sldId id="2147480213" r:id="rId16"/>
    <p:sldId id="2146848586" r:id="rId17"/>
    <p:sldId id="2146848587" r:id="rId18"/>
    <p:sldId id="2147471102" r:id="rId19"/>
    <p:sldId id="2146848157" r:id="rId20"/>
    <p:sldId id="2146848158" r:id="rId21"/>
    <p:sldId id="2146848159" r:id="rId22"/>
    <p:sldId id="2147471103" r:id="rId23"/>
    <p:sldId id="2146848161" r:id="rId24"/>
    <p:sldId id="2146848162" r:id="rId25"/>
    <p:sldId id="2146847813" r:id="rId26"/>
    <p:sldId id="2147471105" r:id="rId27"/>
    <p:sldId id="2147480220" r:id="rId28"/>
    <p:sldId id="2147480088" r:id="rId29"/>
    <p:sldId id="2147480089" r:id="rId30"/>
    <p:sldId id="2147480118" r:id="rId31"/>
    <p:sldId id="2147480119" r:id="rId32"/>
    <p:sldId id="2147480111" r:id="rId33"/>
    <p:sldId id="2147480112" r:id="rId34"/>
    <p:sldId id="2147480113" r:id="rId35"/>
    <p:sldId id="2147480114" r:id="rId36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F2F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82AB9A-E9E9-4231-A313-AAECE90C8FC3}" v="1" dt="2026-01-29T01:48:08.3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835" y="-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viewProps" Target="viewProps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microsoft.com/office/2015/10/relationships/revisionInfo" Target="revisionInfo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uapong Chompoo" userId="97982509-fa7b-4873-a1ed-b4fdfb55b876" providerId="ADAL" clId="{FF82AB9A-E9E9-4231-A313-AAECE90C8FC3}"/>
    <pc:docChg chg="custSel modSld">
      <pc:chgData name="Kuapong Chompoo" userId="97982509-fa7b-4873-a1ed-b4fdfb55b876" providerId="ADAL" clId="{FF82AB9A-E9E9-4231-A313-AAECE90C8FC3}" dt="2026-01-29T01:48:16.943" v="2" actId="478"/>
      <pc:docMkLst>
        <pc:docMk/>
      </pc:docMkLst>
      <pc:sldChg chg="addSp delSp modSp mod">
        <pc:chgData name="Kuapong Chompoo" userId="97982509-fa7b-4873-a1ed-b4fdfb55b876" providerId="ADAL" clId="{FF82AB9A-E9E9-4231-A313-AAECE90C8FC3}" dt="2026-01-29T01:48:16.943" v="2" actId="478"/>
        <pc:sldMkLst>
          <pc:docMk/>
          <pc:sldMk cId="805203343" sldId="2146848184"/>
        </pc:sldMkLst>
        <pc:spChg chg="del mod">
          <ac:chgData name="Kuapong Chompoo" userId="97982509-fa7b-4873-a1ed-b4fdfb55b876" providerId="ADAL" clId="{FF82AB9A-E9E9-4231-A313-AAECE90C8FC3}" dt="2026-01-29T01:48:16.943" v="2" actId="478"/>
          <ac:spMkLst>
            <pc:docMk/>
            <pc:sldMk cId="805203343" sldId="2146848184"/>
            <ac:spMk id="2" creationId="{BF5AB9A6-0C92-8991-4B1A-358A6F8DB8CD}"/>
          </ac:spMkLst>
        </pc:spChg>
        <pc:spChg chg="mod">
          <ac:chgData name="Kuapong Chompoo" userId="97982509-fa7b-4873-a1ed-b4fdfb55b876" providerId="ADAL" clId="{FF82AB9A-E9E9-4231-A313-AAECE90C8FC3}" dt="2026-01-29T01:48:08.358" v="0"/>
          <ac:spMkLst>
            <pc:docMk/>
            <pc:sldMk cId="805203343" sldId="2146848184"/>
            <ac:spMk id="7" creationId="{9049DA0E-D37E-4511-9344-0684C7D33353}"/>
          </ac:spMkLst>
        </pc:spChg>
        <pc:spChg chg="mod">
          <ac:chgData name="Kuapong Chompoo" userId="97982509-fa7b-4873-a1ed-b4fdfb55b876" providerId="ADAL" clId="{FF82AB9A-E9E9-4231-A313-AAECE90C8FC3}" dt="2026-01-29T01:48:08.358" v="0"/>
          <ac:spMkLst>
            <pc:docMk/>
            <pc:sldMk cId="805203343" sldId="2146848184"/>
            <ac:spMk id="8" creationId="{22E42A6E-F957-4A8F-B075-AEFF47932B19}"/>
          </ac:spMkLst>
        </pc:spChg>
        <pc:spChg chg="add mod">
          <ac:chgData name="Kuapong Chompoo" userId="97982509-fa7b-4873-a1ed-b4fdfb55b876" providerId="ADAL" clId="{FF82AB9A-E9E9-4231-A313-AAECE90C8FC3}" dt="2026-01-29T01:48:08.358" v="0"/>
          <ac:spMkLst>
            <pc:docMk/>
            <pc:sldMk cId="805203343" sldId="2146848184"/>
            <ac:spMk id="9" creationId="{6F8C4F98-7773-40D5-89F9-6CF570E69D96}"/>
          </ac:spMkLst>
        </pc:spChg>
        <pc:grpChg chg="add mod">
          <ac:chgData name="Kuapong Chompoo" userId="97982509-fa7b-4873-a1ed-b4fdfb55b876" providerId="ADAL" clId="{FF82AB9A-E9E9-4231-A313-AAECE90C8FC3}" dt="2026-01-29T01:48:08.358" v="0"/>
          <ac:grpSpMkLst>
            <pc:docMk/>
            <pc:sldMk cId="805203343" sldId="2146848184"/>
            <ac:grpSpMk id="6" creationId="{48997A2C-9C3E-4CF6-8739-3879838DDA0B}"/>
          </ac:grpSpMkLst>
        </pc:gr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4E6535-64CB-4D6D-97EE-310399E00E47}" type="datetimeFigureOut">
              <a:rPr lang="th-TH" smtClean="0"/>
              <a:t>29/01/69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A7534C-C278-4EF5-8A88-6AD4F4AA484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8459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6E752-636E-D620-0612-35D344946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ตัวแทนรูปบนสไลด์ 1">
            <a:extLst>
              <a:ext uri="{FF2B5EF4-FFF2-40B4-BE49-F238E27FC236}">
                <a16:creationId xmlns:a16="http://schemas.microsoft.com/office/drawing/2014/main" id="{944FC17F-A8FA-5976-C405-FE1D9B50AB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ตัวแทนบันทึกย่อ 2">
            <a:extLst>
              <a:ext uri="{FF2B5EF4-FFF2-40B4-BE49-F238E27FC236}">
                <a16:creationId xmlns:a16="http://schemas.microsoft.com/office/drawing/2014/main" id="{5894EBCE-29FF-1E85-C15D-B941043098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>
              <a:cs typeface="Cordia New" panose="020B0304020202020204" pitchFamily="34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C701D75-A239-DC52-9890-AD1B671E79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4531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254E74-38A3-48BA-BDA9-4FB17B592AA0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4531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8296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211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EDEC7A-26B9-4956-B57E-33915F8CBBCB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211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62407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211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EDEC7A-26B9-4956-B57E-33915F8CBBCB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211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48039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03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F641B6-D378-4BA1-B4CD-6B59BE5EC04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0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19901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589FB8-A3AC-F064-9AB1-D317DF480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988EA4-598E-0D6A-65B1-6449610C6F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2CA067-7BF8-95E6-72FA-084E15D72B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A258AB-F8B5-4671-2592-D52225EF6C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03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318FEC1-6817-4320-93FB-42A6DDE8C6A4}" type="slidenum"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03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369626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791175-F9DB-444E-D47C-E742D74E2A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>
            <a:extLst>
              <a:ext uri="{FF2B5EF4-FFF2-40B4-BE49-F238E27FC236}">
                <a16:creationId xmlns:a16="http://schemas.microsoft.com/office/drawing/2014/main" id="{5F2A55A7-EA05-CB6B-ED17-7AF920782B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189038" y="1903413"/>
            <a:ext cx="9128126" cy="5135562"/>
          </a:xfrm>
        </p:spPr>
      </p:sp>
      <p:sp>
        <p:nvSpPr>
          <p:cNvPr id="3" name="ตัวแทนบันทึกย่อ 2">
            <a:extLst>
              <a:ext uri="{FF2B5EF4-FFF2-40B4-BE49-F238E27FC236}">
                <a16:creationId xmlns:a16="http://schemas.microsoft.com/office/drawing/2014/main" id="{AA3E2181-F3B2-8372-95C1-CE4F82B24D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335121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CE04D-35D6-DAD5-D03C-7E403009A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629F67-7C72-94AE-1034-7CB7404621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3A5D82-B43F-661D-7ADD-E4E0B657A3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C0597C-8FB3-7FDD-86FF-CE77AECEFD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1A5BF7-4EEC-4492-84C1-7EB317355F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35297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BD6DB-26D2-09C8-B146-05703FD5C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2DE638-E590-8341-2F1D-5BF5BF81B0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9B45E4-3375-CD72-9E36-6D70B8011D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51D0B-23C5-8F4C-B34E-3A0A0BC6ED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161678-81DA-4AE8-8824-2AA569F593C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67896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6F34C0-F48F-033E-676E-0C6890E4A0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0F75CD-18BE-91A5-CCCA-6A1C1786A2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889F08-4211-FC6E-45A4-A3E9AE2030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E118A8-433D-F79F-D43D-C760641F90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161678-81DA-4AE8-8824-2AA569F593C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17962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>
          <a:extLst>
            <a:ext uri="{FF2B5EF4-FFF2-40B4-BE49-F238E27FC236}">
              <a16:creationId xmlns:a16="http://schemas.microsoft.com/office/drawing/2014/main" id="{CB960E07-D7FC-9121-815E-3DCCC300A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8:notes">
            <a:extLst>
              <a:ext uri="{FF2B5EF4-FFF2-40B4-BE49-F238E27FC236}">
                <a16:creationId xmlns:a16="http://schemas.microsoft.com/office/drawing/2014/main" id="{5CF33887-3E23-5B1D-949E-0E146A20B02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12386" y="5913344"/>
            <a:ext cx="5699083" cy="483819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8:notes">
            <a:extLst>
              <a:ext uri="{FF2B5EF4-FFF2-40B4-BE49-F238E27FC236}">
                <a16:creationId xmlns:a16="http://schemas.microsoft.com/office/drawing/2014/main" id="{39867CE1-275D-8036-E387-C1512725192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122238" y="1536700"/>
            <a:ext cx="7367588" cy="41449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54943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0.png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0.png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3271822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3600679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3135494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186083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509871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B7C8D-8FB3-CAA0-ECFB-F4372D5909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8374AD-C934-6267-C9EC-D65A944D8D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1E0149-0913-827A-7FB9-95A4D0251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A01E2-5A2A-4127-80A7-62D7124B0CCF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2A9FEC-C455-08CD-ADD6-D0D4BEA77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F04923-859A-2469-95F8-AB7B6022A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DB693C0A-601F-4FE1-B919-4344CDF81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252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86BD5-3005-6155-5EDC-1565C624F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F2A3EE-7F19-D6F8-4303-F0FCEC6FAD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EC2256-D3B7-F855-3B8F-6E7DD99A7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0B80-6DCD-4EEB-9056-896A9B59A520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729CD-C2C2-4382-9756-D205A2A8C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5C3310-D860-08FE-3229-0C35FAEEE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3200" y="6356351"/>
            <a:ext cx="444500" cy="311150"/>
          </a:xfrm>
        </p:spPr>
        <p:txBody>
          <a:bodyPr/>
          <a:lstStyle/>
          <a:p>
            <a:fld id="{DB693C0A-601F-4FE1-B919-4344CDF81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3134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E1EC5-A265-D5D1-4E53-C119D6B24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8F715B-893D-A1B9-8ACC-4D8B4CF280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4C3993-8098-A40F-EAD8-2550B8DBD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017F0-647F-498E-A3DC-1EA05BF43FA8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C76983-5729-14F3-0247-6820D720BC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A97029-B56E-FD84-390E-4E2AAB602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3C0A-601F-4FE1-B919-4344CDF81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861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18AC7-E5CB-F5BD-48A5-A5474A4F0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4B9F34-5CCC-48E3-7A03-39873B469D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89CD6B-15FA-37D7-A757-459D3ACA32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854D3C-D60B-3764-F0A8-3E8078411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F1ED4-53FD-44D3-A8CF-94CA1FE303A6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384745-3BC2-C257-97DF-7E9CFF568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6CF0CA-A71B-0639-736D-B42BED644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3C0A-601F-4FE1-B919-4344CDF81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113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CD928-535C-5D96-1D58-17CA67853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BDBC6-19F8-42BE-33E0-59E43E1D35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19732B-0B8F-D538-2B0D-7FD0C150FA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079780-8E3E-5FAB-98A8-617E2D5DEE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36F9DE-1077-E443-DA6F-4FC3903DE6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0D87D1-34AF-A2AD-4F27-B425C6B53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5ECA2-DB63-4041-AC45-4467051D83E7}" type="datetime1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C342EA-E2D3-9E02-8353-12591C687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A1EEF4-ACCF-7612-1C68-AA95C7E65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3C0A-601F-4FE1-B919-4344CDF81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00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46FF2-1099-84D7-5844-5A351E02D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34E5FB-B0CC-EF84-EB64-96B068F6F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47CC-0376-415E-878F-DAAE1360E018}" type="datetime1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7D826B-90EA-9965-0990-2FA6761B9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D546D8-FE5B-55B6-2E6C-5FE3A2623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3C0A-601F-4FE1-B919-4344CDF81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2336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7058F6-6AD6-6BF2-EAB3-23106A9A9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CDBE9-300A-4A44-BAAB-61115133104E}" type="datetime1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885405-63FC-5D47-D2CF-8BC7EFFFE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157A86-2590-59A9-576F-73E4D39EF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79200" y="6457951"/>
            <a:ext cx="711200" cy="349250"/>
          </a:xfrm>
        </p:spPr>
        <p:txBody>
          <a:bodyPr/>
          <a:lstStyle>
            <a:lvl1pPr>
              <a:defRPr b="1"/>
            </a:lvl1pPr>
          </a:lstStyle>
          <a:p>
            <a:fld id="{DB693C0A-601F-4FE1-B919-4344CDF81E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1196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C988B-A103-2043-9A0F-749FFBFFB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A9424-E9B1-9337-B142-3701A2D81C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C9AAEB-B68B-F3A6-4046-8C3C2D2C86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8E010A-91F4-7C15-C690-BE4D16094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775E0-7690-435E-BC20-6B2EB31D91C4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D0415E-5AE7-8FDA-1CAA-C78C8663B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6D2C5D-96B2-7780-5A90-8A3018423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3C0A-601F-4FE1-B919-4344CDF81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7271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18DE2-5083-1D26-97A8-61CD0A495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4297A8-688A-74FA-ED38-419280320F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4D8D1B-E18F-019B-6301-EF6D5708B9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13FD0F-2EE3-7BC1-DEE7-3D57DC3A8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DCB05-B123-4E2B-BBA9-9BDBC78193D2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82FC32-F468-AC2D-A52F-C06C53868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8F269E-B8E6-0DBD-E657-D5905CF94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3C0A-601F-4FE1-B919-4344CDF81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2930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CDA1B-C732-4136-D51B-A686C3DCB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CEF38B-B0BD-4753-3BA5-CD316B509C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F6462-3682-CD9E-776F-A8C44AF3D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57F0A-F723-4150-8745-57472BD75764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E98FB-20C9-20DE-A4F8-F9CEE1533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CA389C-8F91-64A6-4FC8-56BE35D54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3C0A-601F-4FE1-B919-4344CDF81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6096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6407BD-FFD1-6B90-1A3E-71D338D924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37F4DE-2492-6EC0-1791-0F3801202C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EC724F-FE9A-6852-0A32-047B43D87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F981F-6DDB-45A9-B680-C50DF10B63FA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4A9D9-837E-3C02-5256-F1548F902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E577F0-32EC-510D-540B-11297EFE7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3C0A-601F-4FE1-B919-4344CDF81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4372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F5458F5-EC17-3152-42B6-F28301573C7E}"/>
              </a:ext>
            </a:extLst>
          </p:cNvPr>
          <p:cNvSpPr/>
          <p:nvPr userDrawn="1"/>
        </p:nvSpPr>
        <p:spPr>
          <a:xfrm>
            <a:off x="0" y="888237"/>
            <a:ext cx="12192000" cy="596976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F38B67C9-B8C5-A38F-9056-19421F5CA2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/>
              <a:pPr algn="r"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872961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E994A-E5DD-C467-A4C5-57BF006424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DCB0B0-0C77-CC55-8E2F-9DD5D63F1D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FE82D9-EC09-425C-40DE-03DA29D54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521C1-CAC3-404E-A151-7430CA79CAC8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8D8D3-EA78-B52D-B779-C79762C92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56C249-394E-789E-98D0-E3C8889CB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6F000-C95D-4D5C-8D0C-128DBC9D50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0915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008C4E-195C-8901-08BF-7AB444C8A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496C4-8574-4D5C-9BC4-7C0F673CDCCE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B4464A-F7B3-BBB0-5668-1938E1A21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C7991F-1171-FD52-040F-DB153FAAF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39945" y="6492875"/>
            <a:ext cx="852055" cy="365125"/>
          </a:xfrm>
        </p:spPr>
        <p:txBody>
          <a:bodyPr/>
          <a:lstStyle>
            <a:lvl1pPr>
              <a:defRPr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96B6F000-C95D-4D5C-8D0C-128DBC9D50F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3564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DF9A9-DB24-793C-4C87-C9CA67E09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E2E16E-6AF7-2CFD-0AD5-66A592DA98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DAE89-4D4F-B90A-5F28-3DB674601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42E12-2D2A-48FD-8845-2CC4A5FB9ABE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174934-3E39-A81F-F3E7-5882CCCAC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58DEB8-0841-2C13-EE67-C88E78B6E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6F000-C95D-4D5C-8D0C-128DBC9D50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771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74A22-17F0-2383-5CF9-EAFDF4882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FA3227-2AA6-1208-ED95-C23429F711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553B8C-30CA-CB2E-1EA7-5FB3CDB2ED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3D247C-C91F-AC75-5D4D-9447EDEDF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635A5-2BA6-495F-BDAD-AE6D931CAD18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DFAB5-3F23-6D24-4349-9C31B7A8B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862EE-9D7C-BE4F-8D95-4EC3659DB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6F000-C95D-4D5C-8D0C-128DBC9D50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0362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97BCD7-ACD6-577A-918C-9B4350833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FA5A9A-F1CC-D69E-4F5D-87BAD6062D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C7DF05-D259-A82B-462F-FF88C405DB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11CCA3-B6CD-8D50-F2EC-4A51CAF81A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17E87F-9F22-D1F7-434F-A6590E1994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29F6EE-A264-91B3-80EF-24CC09D7C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11615-C312-4DEF-BE46-83787CE889CE}" type="datetime1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A78FD1-C991-B4B9-3BE7-C48F188D1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E22C1B-5936-B5F4-3F26-F06E8B2EA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6F000-C95D-4D5C-8D0C-128DBC9D50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0899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B3567-BE53-FC0C-0CFE-9DB516D1F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75F3A5-5097-9B9C-B127-88F7D68E9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0581A-5182-4AFA-803D-973E29E78A2C}" type="datetime1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0FCEF0-12F4-DF4E-8DEA-F1F3EA6DC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89D838-B493-831C-3CDF-41EA430D9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6F000-C95D-4D5C-8D0C-128DBC9D50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6883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593EB1-D520-1341-D777-8FC3EADE0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A4C29-9B87-4E72-B75B-05DBC81294BC}" type="datetime1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563783-D4FF-FB78-6B89-F2226B762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90B62E-4708-54E2-1D62-A20A60536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6F000-C95D-4D5C-8D0C-128DBC9D50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3424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800BE-A45B-73CA-6638-E88CCB7BD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A64DAE-8B36-7EAC-6026-5D7225A982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E1F682-C9FA-25DE-D59F-63B6EDD8BA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65BF97-5D6C-6316-9D92-1B18F9454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78924-786D-4D00-9A3D-00477C289623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4E0A4C-B84C-7EB8-CF29-80754569E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3B1AB7-3020-9B88-806D-FC2F5BB24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6F000-C95D-4D5C-8D0C-128DBC9D50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4759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F6494-17C9-AEE0-3389-E8DE85EE0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EEB8B4-F6A9-1D88-47AB-8615526EE9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5E3CD8-AFCA-EAAE-FD07-067929146B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35BFC7-7B32-A36F-B91C-86E7398E6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0946B-E55F-4F12-ADAA-A7211224E553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2FD88A-CB0E-5C00-2818-CC590738A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038F24-2712-8435-2662-C48A644F3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6F000-C95D-4D5C-8D0C-128DBC9D50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77265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2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A26A1-86D1-75CA-5E68-FCEECEBB5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793A7A-6092-4599-180C-185009CFAC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E921D7-9C06-4D81-FFC1-BAAAC7A3D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7B126-F996-4A86-AF39-DD633F798A2E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F78E4F-6751-968D-C9DC-7D670FEB16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6380C5-BA9C-2F1D-3595-34BC49584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6F000-C95D-4D5C-8D0C-128DBC9D50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4640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2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FFF3C1-74E4-52F9-7871-52723F53DA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3E2720-44E4-2CF8-4A05-91DDA70EA3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D67B90-4E75-CB49-D6E8-515F6C564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6E9D8-C3B3-4048-B607-E65B3A51E481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108830-42C5-4826-B8A0-639CB363A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919A9F-00EB-9BFF-DD42-E6DD1BA9F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6F000-C95D-4D5C-8D0C-128DBC9D50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20224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66691-3BAA-EA14-40B4-93385191B3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6252FE-1B74-3EDA-63AF-ACF1B530F1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3" indent="0" algn="ctr">
              <a:buNone/>
              <a:defRPr sz="2000"/>
            </a:lvl2pPr>
            <a:lvl3pPr marL="914404" indent="0" algn="ctr">
              <a:buNone/>
              <a:defRPr sz="1800"/>
            </a:lvl3pPr>
            <a:lvl4pPr marL="1371607" indent="0" algn="ctr">
              <a:buNone/>
              <a:defRPr sz="1600"/>
            </a:lvl4pPr>
            <a:lvl5pPr marL="1828810" indent="0" algn="ctr">
              <a:buNone/>
              <a:defRPr sz="1600"/>
            </a:lvl5pPr>
            <a:lvl6pPr marL="2286011" indent="0" algn="ctr">
              <a:buNone/>
              <a:defRPr sz="1600"/>
            </a:lvl6pPr>
            <a:lvl7pPr marL="2743214" indent="0" algn="ctr">
              <a:buNone/>
              <a:defRPr sz="1600"/>
            </a:lvl7pPr>
            <a:lvl8pPr marL="3200416" indent="0" algn="ctr">
              <a:buNone/>
              <a:defRPr sz="1600"/>
            </a:lvl8pPr>
            <a:lvl9pPr marL="36576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0799E0-540F-B789-7156-70DF6B773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03280-BBA4-4A51-856B-C02250F7DBE9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8884B6-4F84-475D-C883-66F5323C7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749298-7AD3-0851-2EDF-124EBC977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96262" y="6428514"/>
            <a:ext cx="595745" cy="387061"/>
          </a:xfrm>
        </p:spPr>
        <p:txBody>
          <a:bodyPr/>
          <a:lstStyle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E2D2C519-8A74-4384-9F95-E1D319450D0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5309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DF98B-FABE-5E9B-11F6-A7D72BE2C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397FD7-9C65-354D-1960-EC6FC66950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8BFE87-E518-D9F3-5D74-603725BA8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17397-8997-4951-BE5E-FB43167DF885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5CA604-0A1A-F1C2-6EEC-3BC690C65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BF69D4-17D3-BE67-25DC-362767B80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62285"/>
            <a:ext cx="838200" cy="365125"/>
          </a:xfr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2D2C519-8A74-4384-9F95-E1D319450D0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43093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947F0-08BF-E9D3-C141-33FEABB2C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FB873E-72AD-2C86-DE05-EA36C41E13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8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1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1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3B89A-AFC5-7D74-DD0B-0BB151E0E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CB18A-2F76-44EC-9002-7DFB34F30ECB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4E3F49-7A64-D8E5-1E22-D425B86FD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A69B55-CFA6-1562-72B7-D6650485C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2C519-8A74-4384-9F95-E1D319450D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26192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8F765-7D92-15F8-6567-4838C4A09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C85937-3FE8-BD73-76D4-FCD1B9F7D9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F7F2E3-2858-46F4-C70C-532AC6DB58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0B74AE-AD2F-1F1A-B275-AE7FAEF75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8C709-7CF4-4CCE-8770-B76282A8069F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3BFE88-F4EF-62F9-95A4-86F803479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F07D60-1CBD-A3C3-9FD2-4512EF129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2C519-8A74-4384-9F95-E1D319450D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6552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D365E-F989-E75D-C72F-9C5C2B561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3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83E2E8-2F1B-D340-0AA3-24C94038E2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91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3" indent="0">
              <a:buNone/>
              <a:defRPr sz="2000" b="1"/>
            </a:lvl2pPr>
            <a:lvl3pPr marL="914404" indent="0">
              <a:buNone/>
              <a:defRPr sz="1800" b="1"/>
            </a:lvl3pPr>
            <a:lvl4pPr marL="1371607" indent="0">
              <a:buNone/>
              <a:defRPr sz="1600" b="1"/>
            </a:lvl4pPr>
            <a:lvl5pPr marL="1828810" indent="0">
              <a:buNone/>
              <a:defRPr sz="1600" b="1"/>
            </a:lvl5pPr>
            <a:lvl6pPr marL="2286011" indent="0">
              <a:buNone/>
              <a:defRPr sz="1600" b="1"/>
            </a:lvl6pPr>
            <a:lvl7pPr marL="2743214" indent="0">
              <a:buNone/>
              <a:defRPr sz="1600" b="1"/>
            </a:lvl7pPr>
            <a:lvl8pPr marL="3200416" indent="0">
              <a:buNone/>
              <a:defRPr sz="1600" b="1"/>
            </a:lvl8pPr>
            <a:lvl9pPr marL="3657618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511F91-D8F4-1DBE-4912-8572662E5B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91" y="2505076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F306F8-B920-3469-2FEC-5CA52ACC36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3" indent="0">
              <a:buNone/>
              <a:defRPr sz="2000" b="1"/>
            </a:lvl2pPr>
            <a:lvl3pPr marL="914404" indent="0">
              <a:buNone/>
              <a:defRPr sz="1800" b="1"/>
            </a:lvl3pPr>
            <a:lvl4pPr marL="1371607" indent="0">
              <a:buNone/>
              <a:defRPr sz="1600" b="1"/>
            </a:lvl4pPr>
            <a:lvl5pPr marL="1828810" indent="0">
              <a:buNone/>
              <a:defRPr sz="1600" b="1"/>
            </a:lvl5pPr>
            <a:lvl6pPr marL="2286011" indent="0">
              <a:buNone/>
              <a:defRPr sz="1600" b="1"/>
            </a:lvl6pPr>
            <a:lvl7pPr marL="2743214" indent="0">
              <a:buNone/>
              <a:defRPr sz="1600" b="1"/>
            </a:lvl7pPr>
            <a:lvl8pPr marL="3200416" indent="0">
              <a:buNone/>
              <a:defRPr sz="1600" b="1"/>
            </a:lvl8pPr>
            <a:lvl9pPr marL="3657618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D67C4C-F3AC-9F63-8596-1A6735B05D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6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EA4846-FCDB-A16C-9ADA-21821CDAC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7BB6B-05A1-40BA-9F5E-67012152C3D2}" type="datetime1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C23CDB-9EC8-938D-AAB3-45405838D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1E714D-7535-46A9-164A-A739D59FB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2C519-8A74-4384-9F95-E1D319450D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2932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B50C0-8D61-3BCA-234F-F0AD7C429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E8DBCA-A4B5-A05D-7CD1-C4D6EA1DFD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AD630-70D5-45C5-AA89-A6721A4F5FB3}" type="datetime1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520988-A442-F237-C7B4-567DE02B5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B11613-2F6B-276F-A781-7D560E7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2C519-8A74-4384-9F95-E1D319450D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3478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CDF3E6-AFC8-255B-3EFE-A942C9FC8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A1047-6EB7-49B5-B302-5F6DCAEFBF7B}" type="datetime1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0C8FB3-A7FB-103A-9627-4CF87B4E2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D0F47A-39FB-D8F7-9083-8DBEC49D2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92880"/>
            <a:ext cx="838200" cy="365125"/>
          </a:xfrm>
        </p:spPr>
        <p:txBody>
          <a:bodyPr/>
          <a:lstStyle/>
          <a:p>
            <a:fld id="{E2D2C519-8A74-4384-9F95-E1D319450D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7239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34152-B2DA-8756-C203-A558D7F14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4" y="457201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C1B5A1-75D3-C2AE-AA7C-24061A653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30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730D02-62A6-A873-D198-30E7338599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4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3" indent="0">
              <a:buNone/>
              <a:defRPr sz="1400"/>
            </a:lvl2pPr>
            <a:lvl3pPr marL="914404" indent="0">
              <a:buNone/>
              <a:defRPr sz="1200"/>
            </a:lvl3pPr>
            <a:lvl4pPr marL="1371607" indent="0">
              <a:buNone/>
              <a:defRPr sz="1000"/>
            </a:lvl4pPr>
            <a:lvl5pPr marL="1828810" indent="0">
              <a:buNone/>
              <a:defRPr sz="1000"/>
            </a:lvl5pPr>
            <a:lvl6pPr marL="2286011" indent="0">
              <a:buNone/>
              <a:defRPr sz="1000"/>
            </a:lvl6pPr>
            <a:lvl7pPr marL="2743214" indent="0">
              <a:buNone/>
              <a:defRPr sz="1000"/>
            </a:lvl7pPr>
            <a:lvl8pPr marL="3200416" indent="0">
              <a:buNone/>
              <a:defRPr sz="1000"/>
            </a:lvl8pPr>
            <a:lvl9pPr marL="3657618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C0BF71-BB35-AF73-B8D5-947D5472B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9E0AD-F0AF-4CC6-8015-68849306F4D7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D71C11-54DF-AA17-D968-C5FF0E9C8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3A4611-5141-4D3D-8D54-972165B62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2C519-8A74-4384-9F95-E1D319450D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80238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5729F-0955-7A14-2EC6-137BE05AB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4" y="457201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8FEEFC5-F72C-7A94-4CA7-6DE035DC17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30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3" indent="0">
              <a:buNone/>
              <a:defRPr sz="2800"/>
            </a:lvl2pPr>
            <a:lvl3pPr marL="914404" indent="0">
              <a:buNone/>
              <a:defRPr sz="2400"/>
            </a:lvl3pPr>
            <a:lvl4pPr marL="1371607" indent="0">
              <a:buNone/>
              <a:defRPr sz="2000"/>
            </a:lvl4pPr>
            <a:lvl5pPr marL="1828810" indent="0">
              <a:buNone/>
              <a:defRPr sz="2000"/>
            </a:lvl5pPr>
            <a:lvl6pPr marL="2286011" indent="0">
              <a:buNone/>
              <a:defRPr sz="2000"/>
            </a:lvl6pPr>
            <a:lvl7pPr marL="2743214" indent="0">
              <a:buNone/>
              <a:defRPr sz="2000"/>
            </a:lvl7pPr>
            <a:lvl8pPr marL="3200416" indent="0">
              <a:buNone/>
              <a:defRPr sz="2000"/>
            </a:lvl8pPr>
            <a:lvl9pPr marL="3657618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0458E6-3580-686F-2C17-5DA7219703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4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3" indent="0">
              <a:buNone/>
              <a:defRPr sz="1400"/>
            </a:lvl2pPr>
            <a:lvl3pPr marL="914404" indent="0">
              <a:buNone/>
              <a:defRPr sz="1200"/>
            </a:lvl3pPr>
            <a:lvl4pPr marL="1371607" indent="0">
              <a:buNone/>
              <a:defRPr sz="1000"/>
            </a:lvl4pPr>
            <a:lvl5pPr marL="1828810" indent="0">
              <a:buNone/>
              <a:defRPr sz="1000"/>
            </a:lvl5pPr>
            <a:lvl6pPr marL="2286011" indent="0">
              <a:buNone/>
              <a:defRPr sz="1000"/>
            </a:lvl6pPr>
            <a:lvl7pPr marL="2743214" indent="0">
              <a:buNone/>
              <a:defRPr sz="1000"/>
            </a:lvl7pPr>
            <a:lvl8pPr marL="3200416" indent="0">
              <a:buNone/>
              <a:defRPr sz="1000"/>
            </a:lvl8pPr>
            <a:lvl9pPr marL="3657618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10BF31-BFAD-DBEE-4A3D-D7C1A3859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D2C26-5E69-43F0-AECB-032A5873E66E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52F6CD-F815-B866-4AEA-7D6135EFF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5C74DC-B25A-5CB0-64FF-ABBF489C2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2C519-8A74-4384-9F95-E1D319450D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97244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8A90C-B416-E40B-DC92-EDB3CAD3A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B04C70-1DAA-DEBE-8F62-1DECE08F3D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98A4E0-BDDB-8716-ABC4-5224C4044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99719-9BA1-4F87-BDF1-00363E703E19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5C2097-76FF-0E6E-7AF3-FF5A4B990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419197-DED1-A0C1-990E-3FCE66389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2C519-8A74-4384-9F95-E1D319450D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62241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A42DCC-9324-A34C-4A7B-A55C7BE20F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52C9CD-E3B6-E0DD-474A-235DBDC09D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1234BB-98DD-8E77-F406-F787F2067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AF3B4-21A8-49CE-8998-A7A8B35E7F45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3FC7D4-A0FE-05FA-EF1C-E2161476B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F05248-DDD5-712F-3288-DF7BB2851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2C519-8A74-4384-9F95-E1D319450D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70868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8E725-539A-DC3F-11EA-62E7090C50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350233-4198-9D4A-CC06-DBD01BF79F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C2287-ECA1-425B-58B2-0F9834EB7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89CBA-F650-4620-88AC-55164F19FB18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0E0D2A-DBA5-9BCD-71D5-24B32A2F3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00CB7A-7FC8-040B-E4B0-84506D5CF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29989-CB69-4BCF-90F0-5264A9A61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3328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D1B70-303D-CCF6-90D4-D6280A3A5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B2F7B2-DB6F-801D-77C4-D09DAF4CB6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338DA-2D4E-93F9-31B7-B2D126BD4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47893-B5EE-4E04-B85B-18A5FE831B4F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4941B2-3797-67BE-B5A8-F4C95D662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61BC1F-2374-5EA9-B828-22744F19B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29989-CB69-4BCF-90F0-5264A9A61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2731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0684A9-0336-85A6-D028-1997E1BC5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A8C3B5-049B-8739-1E4A-AD401957A6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4C899-5327-3F03-FF30-9EDED9C00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7B37-7ADC-49BA-8ED6-6AF5763F23E2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155319-5CE3-6710-007B-9B45BC337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01B3D3-DEDB-E0F2-3EC7-19A706694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29989-CB69-4BCF-90F0-5264A9A61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85726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A7F66-9108-69CB-E14D-7A5FA33AC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60D3F6-E1B5-F7AE-1458-DBFCC986E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D53369-EF2D-8FBF-E6B4-4228A43F11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1B8AE2-A533-346B-E966-405DA0224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422B7-4309-400F-8849-41AF20BDB51D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23381D-7F39-D465-6BDF-53FCECB71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E126D2-BA50-7183-D2DB-B0AA524B1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29989-CB69-4BCF-90F0-5264A9A61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83723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4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21C67-B719-C826-DC9F-1E655D2DE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C9CC63-6494-35E4-ABE8-E35C0705ED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FDE84D-A17E-3C89-E182-66CDF9898B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AE939A-093C-0828-9271-75FB8FFED2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F93D8B-EC9A-5FBE-AC1F-02F033F758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A80FF9-2C0A-AD2E-DB83-8D8A1DFE6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296D-E3CA-43D3-A40A-145EFE441780}" type="datetime1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C9E336-3B66-51EE-56EF-410A007ED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8B7E69-0D00-C964-D654-1F030A1AC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29989-CB69-4BCF-90F0-5264A9A61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18040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8F5FDB-2EEB-0302-5776-30E09C79C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0CEECC-5914-F67C-D4F9-4264D2ACD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89A17-3379-4EEB-915D-0998F3378ACD}" type="datetime1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E354D3-2F3B-6299-575A-DEE41383A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5B75E9-0946-9658-FC8B-074D2FF35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29989-CB69-4BCF-90F0-5264A9A61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85329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EBF5BA-5FE6-7E5B-1F17-BB05E00B8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2EAD8-3617-4017-85FA-BDC8B141714A}" type="datetime1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D3299A-593B-A567-0A7E-35097C0E1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CC3961-2912-6CDF-AA9F-5A433641C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10109" y="6384059"/>
            <a:ext cx="443346" cy="365125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91E29989-CB69-4BCF-90F0-5264A9A61C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6464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4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F1AD3-9D27-2858-76E6-FAE5DBD6B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B00176-A366-B1A0-802D-C196C865D9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349839-AF26-53E8-252C-13583AA354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25D4C3-03B2-2A25-F1F3-49620DC6A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13262-1528-4DAA-8CDE-809EDF2C95D7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2C1F20-B474-7BF7-B20A-4A10B2FAB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D83E48-B306-FF54-A6EC-F7EF91BC1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29989-CB69-4BCF-90F0-5264A9A61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24696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4684D3-96D7-0967-B743-3BD39A929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B4E8E8-03B5-A908-92BE-E342F445CB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55B5C1-73AC-D637-78D9-925F005C0B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B4E335-D4E5-77E1-AFB4-A114EFB7F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74212-C7B5-4F2E-AE5D-7823E4419833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254A6E-EF8A-6D7E-B3E4-EC2B34922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E0B87F-926A-876F-8DD4-BC7033AF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29989-CB69-4BCF-90F0-5264A9A61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96515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4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5573B-2766-90B0-1FF2-F6027CDBC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DFF5A1-9878-BF3D-8C33-1309B40734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54CFD-73EE-EA7E-D1D9-33F16FE8F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8E15E-A4C7-4E97-AB04-4DC9C4E4F37C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F153C1-FF1B-FA0C-3396-51EA80C58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669CEC-E9CA-603B-104E-959E5AFA7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29989-CB69-4BCF-90F0-5264A9A61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73880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4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5FB0DDC-433C-6DEE-6705-6F9B8469FB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F767C4-FC1E-154F-6D77-0B70444A33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3ABC57-1D7F-CE9D-2D36-05827D9E5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80400-B66A-45CC-91AF-D18C579E6ABF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667E47-697B-7872-6E8A-BFC395A03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086B37-5340-FB2D-E737-9E59AF846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29989-CB69-4BCF-90F0-5264A9A61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41020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userDrawn="1">
  <p:cSld name="3_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54153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9630833" y="6580193"/>
            <a:ext cx="2540000" cy="2635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333333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fld id="{0A75B839-8F56-486C-8433-00ADCF59CD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675742"/>
      </p:ext>
    </p:extLst>
  </p:cSld>
  <p:clrMapOvr>
    <a:masterClrMapping/>
  </p:clrMapOvr>
  <p:transition spd="slow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86BD5-3005-6155-5EDC-1565C624F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F2A3EE-7F19-D6F8-4303-F0FCEC6FAD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EC2256-D3B7-F855-3B8F-6E7DD99A7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0B80-6DCD-4EEB-9056-896A9B59A520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729CD-C2C2-4382-9756-D205A2A8C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E0026B4-FD2C-7206-7DBE-AF8FAA840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3200" y="6356351"/>
            <a:ext cx="444500" cy="31115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DB693C0A-601F-4FE1-B919-4344CDF81E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49700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719F5-5AC8-E82C-6746-B063FE140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BD14A-984E-4A6C-BBD4-40954BE699DA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679CF-034D-074E-1699-504599831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C2DCA3-63CA-FA00-0C64-9DD88C908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08D99-6115-49FC-8E04-198B7DE4173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281203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:a16="http://schemas.microsoft.com/office/drawing/2014/main" id="{7FCCF0D9-D21D-E128-896C-1FE98BBC2AC4}"/>
              </a:ext>
            </a:extLst>
          </p:cNvPr>
          <p:cNvSpPr/>
          <p:nvPr userDrawn="1"/>
        </p:nvSpPr>
        <p:spPr>
          <a:xfrm>
            <a:off x="9975850" y="6400800"/>
            <a:ext cx="221615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9B29B6-0C01-FA5C-58C4-BBE814050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876B6-3D88-485B-AB48-54775749B0C8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1A5484D-2FEF-78F8-1FC5-09C0F79DA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62F2D0-14F1-FD49-ED1D-F3FED0587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6AB51-884D-4B10-AC94-117D725B7C3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76108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15525-9683-8714-3C1F-885015AFD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80AA1-CB81-4E65-97DE-A7C9A9AEB232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50A786-B61F-DF13-274E-63B92419C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18783C-9F89-57C8-E0BC-6785F80CE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4927F-FB0B-4D6B-ACB4-B3A60F6287F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6511477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C2E99CF-4C74-31CB-1ABC-DB9192A30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0FB06-617D-4061-A772-23C4CC8282B9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A007BF3-CFD7-BBD2-4B00-8B86743AC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AC75D6C-A1D3-3D4B-96AF-C424E54EB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ABA77-9184-472A-8382-861154D93E7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0146089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95BFB0F-6AD1-6A5B-128C-AB9419E0C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151AB-1858-4ED4-B4F5-40AA0006E5FF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08D6E12-B25E-B863-AF32-37E71A916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CB4C529-9627-AEDC-2B40-3F6E8D88E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994C9-80B5-44A5-8A81-3177A2E8F4E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635748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EF254B3-0C08-0446-933A-56DC7F9CA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56049-9011-4716-8681-D7867D03994C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AA43B7B-1B27-691D-2AFE-8FD55CE5E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687565F-68C3-0C02-5EDF-75CEA1D05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50417-870E-4810-A436-A521C70F016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645929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1E899C3-A570-44F6-9B52-143E88F8D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ED348-EAA8-4B9F-82C7-8F8E3A1D35A5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FE8A55A-E2E7-23BE-DEB4-7D7ED5FC8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8937E49-DC77-F95F-F93F-809C29F35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CF62-3A9E-4FED-A77D-07FD484894C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282887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2CC82F3-073C-1500-54CC-0609D5744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43A5E-BAC0-450D-B974-C53080115837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1CD321B-2346-F17B-7562-258B5567D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27A88B4-5FFD-9B69-1747-81A0ABE02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13AF0-9BBB-4503-A204-E9CAC9E3AA8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0808108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9B5EC1F-90EB-B162-003D-C318A6303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231FF-8253-46FD-955D-940B9E6BC4CC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C881466-5B40-5114-CFEE-C4F6B3F11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1377EE6-C898-1D98-1EA6-DDD045456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E7C0E-B73F-4856-8B89-3D737C1632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7836170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C2544-BB34-9578-5EF9-8B0553B37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74EB5-D901-40F6-9833-E17F69B72DAB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B3C6F0-7711-A3EA-A122-4804D4AFB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AD6A6-4E53-56AC-FA66-F30995941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EE60E-1A7F-4965-ABD0-E29EDC7EEAC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1218847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280A90-0DAD-BD0E-4E47-3F5F61FB9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47876-DEA1-4BF5-AEFA-B8B46C5CFF4C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586D9-8CDF-0E4B-2160-4B9D3448D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76B6A3-207B-0FA9-94A7-EBD1029A3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6577D-43D8-41B1-9138-A3604CF4DAD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34825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80D6EBBD-BF17-C08A-7CF2-7A713C6EA09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FAF83-FF5D-4F88-ACBF-485E2949395A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  <p:pic>
        <p:nvPicPr>
          <p:cNvPr id="6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F0093C93-BB79-D508-12FF-654E16AE6CC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3363" y="1270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14727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0AF40178-8B90-9B63-007E-9D6FF01999F4}"/>
              </a:ext>
            </a:extLst>
          </p:cNvPr>
          <p:cNvSpPr/>
          <p:nvPr userDrawn="1"/>
        </p:nvSpPr>
        <p:spPr>
          <a:xfrm>
            <a:off x="303213" y="176213"/>
            <a:ext cx="11598275" cy="655637"/>
          </a:xfrm>
          <a:prstGeom prst="roundRect">
            <a:avLst>
              <a:gd name="adj" fmla="val 35833"/>
            </a:avLst>
          </a:prstGeom>
          <a:solidFill>
            <a:schemeClr val="accent6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b="1" spc="30" dirty="0">
              <a:solidFill>
                <a:prstClr val="white"/>
              </a:solidFill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F4F312C-8159-2F16-043D-37EE49FB70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48EA24-07D1-6847-3352-6E9016BD5F6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62B0C-BB3B-4558-8969-92657905433C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58721756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57721D69-781C-224A-E1EF-5F8EF6D89A5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539"/>
          <a:stretch>
            <a:fillRect/>
          </a:stretch>
        </p:blipFill>
        <p:spPr bwMode="auto">
          <a:xfrm>
            <a:off x="9080500" y="28575"/>
            <a:ext cx="3111500" cy="667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0A28A1AC-9AE0-B11D-56EE-B49F04A981E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41151" y="169087"/>
            <a:ext cx="744370" cy="626063"/>
          </a:xfrm>
          <a:prstGeom prst="rect">
            <a:avLst/>
          </a:prstGeom>
          <a:effectLst>
            <a:softEdge rad="0"/>
          </a:effec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10EC7D54-5EBD-3C43-A27F-1C248E0D56D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 r="58150" b="10342"/>
          <a:stretch>
            <a:fillRect/>
          </a:stretch>
        </p:blipFill>
        <p:spPr bwMode="auto">
          <a:xfrm>
            <a:off x="8701088" y="0"/>
            <a:ext cx="34909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5D48CF39-CC11-E2E8-B4EC-92FB063A36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2E706-51FA-4C3F-BEEE-C4BCE33CEB21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49014947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CBC1C6D6-4541-8FA6-981F-022850BFF31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983"/>
          <a:stretch>
            <a:fillRect/>
          </a:stretch>
        </p:blipFill>
        <p:spPr bwMode="auto">
          <a:xfrm>
            <a:off x="10056813" y="92075"/>
            <a:ext cx="2135187" cy="667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8AF9789E-18FB-FE2D-3A57-CDAB34A736F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41151" y="169087"/>
            <a:ext cx="744370" cy="626063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4" name="Group 4">
            <a:extLst>
              <a:ext uri="{FF2B5EF4-FFF2-40B4-BE49-F238E27FC236}">
                <a16:creationId xmlns:a16="http://schemas.microsoft.com/office/drawing/2014/main" id="{9DDC7620-7F87-94B8-A8B5-41CC52A9FB95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2487613"/>
            <a:ext cx="9925050" cy="1882775"/>
            <a:chOff x="-1132110" y="2487704"/>
            <a:chExt cx="9930034" cy="1882590"/>
          </a:xfrm>
        </p:grpSpPr>
        <p:sp>
          <p:nvSpPr>
            <p:cNvPr id="5" name="Rectangle: Rounded Corners 5">
              <a:extLst>
                <a:ext uri="{FF2B5EF4-FFF2-40B4-BE49-F238E27FC236}">
                  <a16:creationId xmlns:a16="http://schemas.microsoft.com/office/drawing/2014/main" id="{9C373638-A9EE-2546-6B82-151FD18C424E}"/>
                </a:ext>
              </a:extLst>
            </p:cNvPr>
            <p:cNvSpPr/>
            <p:nvPr userDrawn="1"/>
          </p:nvSpPr>
          <p:spPr>
            <a:xfrm>
              <a:off x="-1132110" y="2487704"/>
              <a:ext cx="9828383" cy="1882590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Right Triangle 8">
              <a:extLst>
                <a:ext uri="{FF2B5EF4-FFF2-40B4-BE49-F238E27FC236}">
                  <a16:creationId xmlns:a16="http://schemas.microsoft.com/office/drawing/2014/main" id="{7E36FA37-1C9D-512D-6080-9EC4C68A3F0D}"/>
                </a:ext>
              </a:extLst>
            </p:cNvPr>
            <p:cNvSpPr/>
            <p:nvPr userDrawn="1"/>
          </p:nvSpPr>
          <p:spPr>
            <a:xfrm flipH="1" flipV="1">
              <a:off x="8454852" y="2487704"/>
              <a:ext cx="292247" cy="579380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ight Triangle 9">
              <a:extLst>
                <a:ext uri="{FF2B5EF4-FFF2-40B4-BE49-F238E27FC236}">
                  <a16:creationId xmlns:a16="http://schemas.microsoft.com/office/drawing/2014/main" id="{981ADB5A-C7F1-D2DD-4863-E8A7C81B33D3}"/>
                </a:ext>
              </a:extLst>
            </p:cNvPr>
            <p:cNvSpPr/>
            <p:nvPr userDrawn="1"/>
          </p:nvSpPr>
          <p:spPr>
            <a:xfrm flipH="1" flipV="1">
              <a:off x="8661330" y="2487704"/>
              <a:ext cx="136594" cy="211116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Right Triangle 10">
              <a:extLst>
                <a:ext uri="{FF2B5EF4-FFF2-40B4-BE49-F238E27FC236}">
                  <a16:creationId xmlns:a16="http://schemas.microsoft.com/office/drawing/2014/main" id="{C227EAA9-1C14-65EA-E5AF-5056FA372324}"/>
                </a:ext>
              </a:extLst>
            </p:cNvPr>
            <p:cNvSpPr/>
            <p:nvPr userDrawn="1"/>
          </p:nvSpPr>
          <p:spPr>
            <a:xfrm flipH="1">
              <a:off x="8445322" y="3790913"/>
              <a:ext cx="292247" cy="579381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Right Triangle 11">
              <a:extLst>
                <a:ext uri="{FF2B5EF4-FFF2-40B4-BE49-F238E27FC236}">
                  <a16:creationId xmlns:a16="http://schemas.microsoft.com/office/drawing/2014/main" id="{A97C6929-25F5-055D-FC41-2E323FCB4393}"/>
                </a:ext>
              </a:extLst>
            </p:cNvPr>
            <p:cNvSpPr/>
            <p:nvPr userDrawn="1"/>
          </p:nvSpPr>
          <p:spPr>
            <a:xfrm flipH="1">
              <a:off x="8640683" y="4159177"/>
              <a:ext cx="136594" cy="211117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pic>
        <p:nvPicPr>
          <p:cNvPr id="10" name="Picture 11">
            <a:extLst>
              <a:ext uri="{FF2B5EF4-FFF2-40B4-BE49-F238E27FC236}">
                <a16:creationId xmlns:a16="http://schemas.microsoft.com/office/drawing/2014/main" id="{06D6BE24-12AA-092D-1912-16D8CA70B04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 r="58150" b="10342"/>
          <a:stretch>
            <a:fillRect/>
          </a:stretch>
        </p:blipFill>
        <p:spPr bwMode="auto">
          <a:xfrm>
            <a:off x="9771063" y="0"/>
            <a:ext cx="349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24F90649-FFD1-A813-4DE8-2EFA28DB5B2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A7616-77E0-4BA4-BECA-B4A3670107BD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47736190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E3DBD3DE-1553-5CE1-E5E4-C149AA7B1B36}"/>
              </a:ext>
            </a:extLst>
          </p:cNvPr>
          <p:cNvSpPr/>
          <p:nvPr userDrawn="1"/>
        </p:nvSpPr>
        <p:spPr>
          <a:xfrm>
            <a:off x="303213" y="176213"/>
            <a:ext cx="11598275" cy="655637"/>
          </a:xfrm>
          <a:prstGeom prst="roundRect">
            <a:avLst>
              <a:gd name="adj" fmla="val 35833"/>
            </a:avLst>
          </a:prstGeom>
          <a:solidFill>
            <a:schemeClr val="accent6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b="1" spc="30" dirty="0">
              <a:solidFill>
                <a:prstClr val="white"/>
              </a:solidFill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D18C3E8D-6BE3-4872-2455-AD4E6B188EE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4" name="Group 4">
            <a:extLst>
              <a:ext uri="{FF2B5EF4-FFF2-40B4-BE49-F238E27FC236}">
                <a16:creationId xmlns:a16="http://schemas.microsoft.com/office/drawing/2014/main" id="{9448DED0-32CA-5A1C-573F-1A2D81C97C74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1244600"/>
            <a:ext cx="12192000" cy="5153025"/>
            <a:chOff x="0" y="1528971"/>
            <a:chExt cx="12192000" cy="5152045"/>
          </a:xfrm>
        </p:grpSpPr>
        <p:sp>
          <p:nvSpPr>
            <p:cNvPr id="5" name="Rectangle 7">
              <a:extLst>
                <a:ext uri="{FF2B5EF4-FFF2-40B4-BE49-F238E27FC236}">
                  <a16:creationId xmlns:a16="http://schemas.microsoft.com/office/drawing/2014/main" id="{48090BEE-3E42-8A07-181A-5358CA021928}"/>
                </a:ext>
              </a:extLst>
            </p:cNvPr>
            <p:cNvSpPr/>
            <p:nvPr userDrawn="1"/>
          </p:nvSpPr>
          <p:spPr>
            <a:xfrm>
              <a:off x="0" y="1854347"/>
              <a:ext cx="12192000" cy="4826669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Rectangle: Rounded Corners 7">
              <a:extLst>
                <a:ext uri="{FF2B5EF4-FFF2-40B4-BE49-F238E27FC236}">
                  <a16:creationId xmlns:a16="http://schemas.microsoft.com/office/drawing/2014/main" id="{3D4D6EBF-462C-1760-FC33-0D7AAFF751E0}"/>
                </a:ext>
              </a:extLst>
            </p:cNvPr>
            <p:cNvSpPr/>
            <p:nvPr userDrawn="1"/>
          </p:nvSpPr>
          <p:spPr>
            <a:xfrm>
              <a:off x="303213" y="1528971"/>
              <a:ext cx="5694362" cy="787250"/>
            </a:xfrm>
            <a:prstGeom prst="roundRect">
              <a:avLst>
                <a:gd name="adj" fmla="val 33690"/>
              </a:avLst>
            </a:prstGeom>
            <a:solidFill>
              <a:schemeClr val="bg1"/>
            </a:solidFill>
            <a:ln w="381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solidFill>
                  <a:prstClr val="white"/>
                </a:solidFill>
              </a:endParaRPr>
            </a:p>
          </p:txBody>
        </p:sp>
      </p:grp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33736DBB-26F9-D32B-F357-1711765A18E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2C4B1-266D-4AFC-A531-807567A15137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24216018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4566C-16BA-56B7-7849-FC05957525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0E4047-A5D1-86CD-0B87-02405D21BB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32C337-639F-42C8-EC53-6C9647ABF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8B80A6-F1F5-E94C-3AC4-B04CC06E0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F3B97E-9247-18AC-4ED7-C93C86EBB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90501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8DA8D-A8C5-E088-AB24-F481B35C1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DC8C65-E455-211F-8E95-BE95ADF25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AAF8-453E-A764-9980-86B0E794F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BC16C9-E171-8527-C9CA-7102C003E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656379-34FE-EB62-4534-DEFB25DEB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8308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2BB03-E9EC-A3DE-A503-16B3B653C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A295F-D46B-9744-ECC3-3B81397C1E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60231B-0CD0-942B-614D-15454F6C9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31B06-A4DC-7F07-40CA-4D548A2ED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AF3AC-C957-93BC-0E02-8A32127C7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31734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EDFEF-4B83-93C6-4319-38452CDB5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5AE196-38C1-AD7E-8D51-DA0661FC58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5917F8-BE3C-DADA-0729-FC9059C531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87AACD-EBAE-9435-267B-3CAC49A8A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DEE11B-FCDA-4CBE-F494-D7B464AA9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FB9EC1-61CD-C092-2D8D-3F3EF74DA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89049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9FE82-A8D9-ED50-06EE-D6B3809D0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018ED3-88E5-7860-B9D7-374142366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6B44EA-3F23-FDED-53BB-190544E5EA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61FA0B-391E-7B6F-751F-E7144BFC7E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52B3AA-6B95-477E-F52A-45CBD39785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A7B3E7-22CF-C5EE-BB28-6E6C20CAF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9682C2-21F6-BB19-E2F4-E387581BD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18E803-25BC-8BE7-35E9-3A64E6EE0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45216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EB186-E26D-4B8A-8EAE-07776D730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59E9EB-5CE2-2BF4-A58F-C704F507F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092E02-7E41-DA24-39B8-1D26EEDA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A33EF1-0583-5DA1-A793-452E7F728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70898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2BA953-9C10-B581-035D-9B8620F30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05EBC7-FB92-BEA8-AC88-8C9328329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F16C73-8EB5-5D86-578E-86CAB9F49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48848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3915C-4A6C-86DC-8D25-F019A47D0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63CD13-F1AA-3009-ED4D-6F1786160A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047667-0CDB-C7AB-06CB-BFC4755638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2FD0BF-060A-02C4-98A4-082BEB1F8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6F3763-ADEB-874A-95EE-82506FD19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EF9730-C08D-2943-9DF9-7BBA68649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88087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12DF7-6F8F-1BC0-7D6C-A184442D0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3668FC-4C06-F1A9-3345-6A0DF17346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61892-2E4C-4BCE-5FA7-BFD74E681D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5B93A4-C3D2-9D05-AE40-C55C4404D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83E6E-5DF1-8E88-F20F-C892FDAF1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C5B162-BD4A-4E84-24FB-EF572A529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91459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A724B-A07E-CE99-B42D-86F2C1123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8A26D4-CDE7-4D02-4BFC-4B9010C8EE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6A44C0-599F-E747-F368-0034C0199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4C2312-D456-108C-87A8-37AF75F5F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D94B2-4B34-71B9-B668-ADEB14D95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561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060C47-12D1-8B73-A7CD-FBFA3B5621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5BDBA-6C7D-7521-83BD-0B35451CA4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E47B27-EE4C-B942-883C-B911D2A5A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7C23A0-7DE2-111F-BE07-CB5EAF325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135BC-B53D-9E30-0CBD-10F336A7E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88905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ABAC2-5386-43F5-8AE7-7D988D2CDFB8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47AE0DE-4583-1631-9A8F-2CBCBAB6AF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+mn-lt"/>
                <a:cs typeface="TH SarabunPSK" panose="020B0500040200020003" pitchFamily="34" charset="-34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07727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5E24E-108B-4B3E-AA94-12CFE693D2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0716D0-35E2-4839-993E-6C35B6045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3D301-2B36-4200-90B3-4CF3C3A3D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D1493-B9FE-40DA-BBB9-642082031259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9FF00-A8BA-488C-BC0E-BBCD77347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3530A-1664-4758-B85F-C9DAEA008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22172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DDB804B-78C6-2CB8-A472-27F7A05DC00F}"/>
              </a:ext>
            </a:extLst>
          </p:cNvPr>
          <p:cNvSpPr/>
          <p:nvPr userDrawn="1"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rgbClr val="FFBD4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876C51-0AF4-4989-AA73-FDA0BA469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7B5BF-AA26-46AB-AA2E-A5966B214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480BD-847B-4FB0-B746-C2759C3FF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F4A5-9892-4532-BED8-B9FE8D47C34D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50DDB-97FF-45A1-98B7-CDC3FF781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7F7E7-4F9C-46DD-8738-D76CA0694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660"/>
            <a:ext cx="2743200" cy="365125"/>
          </a:xfrm>
        </p:spPr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0541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028D5-0985-4CBA-A044-83D0C70A6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913771-4786-46F7-8DFC-76AA1F14B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0456B-B9EE-497E-A698-83BB43B78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68E50-F544-49F7-BEAD-765EEBAF507F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58C67-1167-4980-8600-624D3C82B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2C9AC-0E90-4FDE-B40E-1BC2456E2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63933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E52B5-6443-4ECE-B1F5-3837B255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786BD-4A35-4A86-9FB0-D20A0A74B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8D66B3-4A8C-420E-997E-1D2FC12633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8C545A-D865-4D37-83DA-9592D367C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B46D8-2C59-442D-BEFA-9438A8408A8E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B80FF5-916A-4EEF-8B86-5A270063A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8B891C-8C75-499F-8F1F-E8BF11B88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58206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716E0-C22D-48E8-A17A-EDD4E079A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FCAEA1-D480-48D6-841C-E0B0472CA6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5418EC-E007-4E0F-B731-FE13F427A9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D10FCF-AA29-45E8-80C8-CE19B6E61D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7FB92B-A126-475B-ADE6-CB4F9E9A53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2FA88F-9CB2-42E2-9A4E-2DF01A91A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164FD-5816-4F02-A6F3-2CD6B9480CAC}" type="datetime1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B7DBE1-649C-4C13-8FF9-CA8069E3D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248F61-611E-4190-AF0F-E18C5596A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0195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D597B-2047-452A-A6F0-C17767939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766E11-BD54-43F0-A0E6-5CFF8C52B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1874-9E37-4E33-90E8-97303C154CD5}" type="datetime1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C16218-A66B-49E9-A869-0643C820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1C55E0-AB3F-4A37-A9EF-1CFB30B75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917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56A59D-6640-46D8-BBFF-8A855C910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F8177-454C-4C86-B2DF-55F0DE9FD047}" type="datetime1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04B532-AC43-4B21-80FD-AA1A6C89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C9709E-5CC9-4B24-9555-E32F6E6FA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73177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C0A8B-1D5A-4CC8-879A-34F33624A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5A473-40BF-45B6-AAAA-BD19BB5E6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428E46-96B8-4727-A47E-E380F234F1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F52938-F89E-4858-AFC8-42B91EBC3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9D7D-D02B-4FDF-8CF6-3E468166E6BB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DCC0B-8674-45C2-9BC5-141BF1328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905AE8-A7B3-465E-81EE-87E09F2CF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11738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3A995-AB86-47AC-9FDA-28C1477DA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86F350-0ED8-49DB-B472-3992353CB6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A96700-CD50-4174-B20A-00B0498B48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EB5F13-D64F-47FB-8FF3-0692993C9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213CE-2305-4134-992D-596F1AF0CF16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EC787A-77BE-4DDD-8FCB-87F92D54D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BA65E-186A-44B6-9D12-0D2C3E3A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19841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04A0C-816A-45C3-915A-B8663D05A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FAC23A-CB93-43C5-B09F-63A8AB55D2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A57CBC-FE88-4FA3-9E2E-7D1359DCC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1B7F7-38C6-4642-8538-03C36A255EF8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80712-92B9-4367-B114-B462514F1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5040AE-7CF6-4445-8F3C-F2FDE67EC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768663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E09FE8-F029-4160-BF98-3318A57A3A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A8C005-AB18-4800-B11F-6C399A72BD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152B7-9EF5-432E-8DB2-BEE40324A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00A2A-E738-410D-8D0E-27C82606BC9E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286E6-FE18-42CB-8181-A02229686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2A53D-A678-4DE8-B367-240AD09FF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9909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D688CFF-17F2-4807-A398-FA651046DDB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1851B1-F306-47EB-A6E3-26F8C0BD33D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C5A2D2A-AA78-411C-98AF-4E10D76913B9}"/>
              </a:ext>
            </a:extLst>
          </p:cNvPr>
          <p:cNvSpPr/>
          <p:nvPr userDrawn="1"/>
        </p:nvSpPr>
        <p:spPr>
          <a:xfrm>
            <a:off x="1" y="888237"/>
            <a:ext cx="12191999" cy="59697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87A340C3-9E38-494B-9CEE-64298BFB03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31589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0411100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preserve="1" userDrawn="1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77823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1_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24739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BB34C19-5956-40ED-8814-CA54CB437C36}"/>
              </a:ext>
            </a:extLst>
          </p:cNvPr>
          <p:cNvSpPr/>
          <p:nvPr userDrawn="1"/>
        </p:nvSpPr>
        <p:spPr>
          <a:xfrm>
            <a:off x="307287" y="1007599"/>
            <a:ext cx="1091415" cy="516402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4742393A-54F4-4365-8850-D5BB866003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25978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A4B018B-7F1E-4B49-B9C1-AEB89CF4DA9B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36595C3-2EBF-4C6E-88D7-87CB374472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716729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8.xml"/><Relationship Id="rId18" Type="http://schemas.openxmlformats.org/officeDocument/2006/relationships/slideLayout" Target="../slideLayouts/slideLayout23.xml"/><Relationship Id="rId26" Type="http://schemas.openxmlformats.org/officeDocument/2006/relationships/slideLayout" Target="../slideLayouts/slideLayout31.xml"/><Relationship Id="rId39" Type="http://schemas.openxmlformats.org/officeDocument/2006/relationships/slideLayout" Target="../slideLayouts/slideLayout44.xml"/><Relationship Id="rId21" Type="http://schemas.openxmlformats.org/officeDocument/2006/relationships/slideLayout" Target="../slideLayouts/slideLayout26.xml"/><Relationship Id="rId34" Type="http://schemas.openxmlformats.org/officeDocument/2006/relationships/slideLayout" Target="../slideLayouts/slideLayout39.xml"/><Relationship Id="rId42" Type="http://schemas.openxmlformats.org/officeDocument/2006/relationships/slideLayout" Target="../slideLayouts/slideLayout47.xml"/><Relationship Id="rId47" Type="http://schemas.openxmlformats.org/officeDocument/2006/relationships/slideLayout" Target="../slideLayouts/slideLayout52.xml"/><Relationship Id="rId7" Type="http://schemas.openxmlformats.org/officeDocument/2006/relationships/slideLayout" Target="../slideLayouts/slideLayout12.xml"/><Relationship Id="rId2" Type="http://schemas.openxmlformats.org/officeDocument/2006/relationships/slideLayout" Target="../slideLayouts/slideLayout7.xml"/><Relationship Id="rId16" Type="http://schemas.openxmlformats.org/officeDocument/2006/relationships/slideLayout" Target="../slideLayouts/slideLayout21.xml"/><Relationship Id="rId29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16.xml"/><Relationship Id="rId24" Type="http://schemas.openxmlformats.org/officeDocument/2006/relationships/slideLayout" Target="../slideLayouts/slideLayout29.xml"/><Relationship Id="rId32" Type="http://schemas.openxmlformats.org/officeDocument/2006/relationships/slideLayout" Target="../slideLayouts/slideLayout37.xml"/><Relationship Id="rId37" Type="http://schemas.openxmlformats.org/officeDocument/2006/relationships/slideLayout" Target="../slideLayouts/slideLayout42.xml"/><Relationship Id="rId40" Type="http://schemas.openxmlformats.org/officeDocument/2006/relationships/slideLayout" Target="../slideLayouts/slideLayout45.xml"/><Relationship Id="rId45" Type="http://schemas.openxmlformats.org/officeDocument/2006/relationships/slideLayout" Target="../slideLayouts/slideLayout50.xml"/><Relationship Id="rId5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20.xml"/><Relationship Id="rId23" Type="http://schemas.openxmlformats.org/officeDocument/2006/relationships/slideLayout" Target="../slideLayouts/slideLayout28.xml"/><Relationship Id="rId28" Type="http://schemas.openxmlformats.org/officeDocument/2006/relationships/slideLayout" Target="../slideLayouts/slideLayout33.xml"/><Relationship Id="rId36" Type="http://schemas.openxmlformats.org/officeDocument/2006/relationships/slideLayout" Target="../slideLayouts/slideLayout41.xml"/><Relationship Id="rId49" Type="http://schemas.openxmlformats.org/officeDocument/2006/relationships/theme" Target="../theme/theme2.xml"/><Relationship Id="rId10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24.xml"/><Relationship Id="rId31" Type="http://schemas.openxmlformats.org/officeDocument/2006/relationships/slideLayout" Target="../slideLayouts/slideLayout36.xml"/><Relationship Id="rId44" Type="http://schemas.openxmlformats.org/officeDocument/2006/relationships/slideLayout" Target="../slideLayouts/slideLayout49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9.xml"/><Relationship Id="rId22" Type="http://schemas.openxmlformats.org/officeDocument/2006/relationships/slideLayout" Target="../slideLayouts/slideLayout27.xml"/><Relationship Id="rId27" Type="http://schemas.openxmlformats.org/officeDocument/2006/relationships/slideLayout" Target="../slideLayouts/slideLayout32.xml"/><Relationship Id="rId30" Type="http://schemas.openxmlformats.org/officeDocument/2006/relationships/slideLayout" Target="../slideLayouts/slideLayout35.xml"/><Relationship Id="rId35" Type="http://schemas.openxmlformats.org/officeDocument/2006/relationships/slideLayout" Target="../slideLayouts/slideLayout40.xml"/><Relationship Id="rId43" Type="http://schemas.openxmlformats.org/officeDocument/2006/relationships/slideLayout" Target="../slideLayouts/slideLayout48.xml"/><Relationship Id="rId48" Type="http://schemas.openxmlformats.org/officeDocument/2006/relationships/slideLayout" Target="../slideLayouts/slideLayout53.xml"/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7.xml"/><Relationship Id="rId17" Type="http://schemas.openxmlformats.org/officeDocument/2006/relationships/slideLayout" Target="../slideLayouts/slideLayout22.xml"/><Relationship Id="rId25" Type="http://schemas.openxmlformats.org/officeDocument/2006/relationships/slideLayout" Target="../slideLayouts/slideLayout30.xml"/><Relationship Id="rId33" Type="http://schemas.openxmlformats.org/officeDocument/2006/relationships/slideLayout" Target="../slideLayouts/slideLayout38.xml"/><Relationship Id="rId38" Type="http://schemas.openxmlformats.org/officeDocument/2006/relationships/slideLayout" Target="../slideLayouts/slideLayout43.xml"/><Relationship Id="rId46" Type="http://schemas.openxmlformats.org/officeDocument/2006/relationships/slideLayout" Target="../slideLayouts/slideLayout51.xml"/><Relationship Id="rId20" Type="http://schemas.openxmlformats.org/officeDocument/2006/relationships/slideLayout" Target="../slideLayouts/slideLayout25.xml"/><Relationship Id="rId41" Type="http://schemas.openxmlformats.org/officeDocument/2006/relationships/slideLayout" Target="../slideLayouts/slideLayout46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slideLayout" Target="../slideLayouts/slideLayout66.xml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55.xml"/><Relationship Id="rId16" Type="http://schemas.openxmlformats.org/officeDocument/2006/relationships/slideLayout" Target="../slideLayouts/slideLayout69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5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slideLayout" Target="../slideLayouts/slideLayout6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8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9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8.xml"/><Relationship Id="rId12" Type="http://schemas.openxmlformats.org/officeDocument/2006/relationships/slideLayout" Target="../slideLayouts/slideLayout93.xml"/><Relationship Id="rId2" Type="http://schemas.openxmlformats.org/officeDocument/2006/relationships/slideLayout" Target="../slideLayouts/slideLayout83.xml"/><Relationship Id="rId1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7.xml"/><Relationship Id="rId11" Type="http://schemas.openxmlformats.org/officeDocument/2006/relationships/slideLayout" Target="../slideLayouts/slideLayout92.xml"/><Relationship Id="rId5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91.xml"/><Relationship Id="rId4" Type="http://schemas.openxmlformats.org/officeDocument/2006/relationships/slideLayout" Target="../slideLayouts/slideLayout85.xml"/><Relationship Id="rId9" Type="http://schemas.openxmlformats.org/officeDocument/2006/relationships/slideLayout" Target="../slideLayouts/slideLayout90.xml"/><Relationship Id="rId14" Type="http://schemas.openxmlformats.org/officeDocument/2006/relationships/image" Target="../media/image6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6.xml"/><Relationship Id="rId2" Type="http://schemas.openxmlformats.org/officeDocument/2006/relationships/slideLayout" Target="../slideLayouts/slideLayout95.xml"/><Relationship Id="rId1" Type="http://schemas.openxmlformats.org/officeDocument/2006/relationships/slideLayout" Target="../slideLayouts/slideLayout94.xml"/><Relationship Id="rId5" Type="http://schemas.openxmlformats.org/officeDocument/2006/relationships/image" Target="../media/image6.png"/><Relationship Id="rId4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2698"/>
            <a:ext cx="2432811" cy="3048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30124" y="143230"/>
            <a:ext cx="11740896" cy="795553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11365865" y="0"/>
                </a:moveTo>
                <a:lnTo>
                  <a:pt x="234823" y="0"/>
                </a:lnTo>
                <a:lnTo>
                  <a:pt x="187497" y="4771"/>
                </a:lnTo>
                <a:lnTo>
                  <a:pt x="143417" y="18456"/>
                </a:lnTo>
                <a:lnTo>
                  <a:pt x="103529" y="40109"/>
                </a:lnTo>
                <a:lnTo>
                  <a:pt x="68776" y="68786"/>
                </a:lnTo>
                <a:lnTo>
                  <a:pt x="40103" y="103540"/>
                </a:lnTo>
                <a:lnTo>
                  <a:pt x="18453" y="143428"/>
                </a:lnTo>
                <a:lnTo>
                  <a:pt x="4770" y="187504"/>
                </a:lnTo>
                <a:lnTo>
                  <a:pt x="0" y="234823"/>
                </a:lnTo>
                <a:lnTo>
                  <a:pt x="0" y="420496"/>
                </a:lnTo>
                <a:lnTo>
                  <a:pt x="4770" y="467815"/>
                </a:lnTo>
                <a:lnTo>
                  <a:pt x="18453" y="511891"/>
                </a:lnTo>
                <a:lnTo>
                  <a:pt x="40103" y="551779"/>
                </a:lnTo>
                <a:lnTo>
                  <a:pt x="68776" y="586533"/>
                </a:lnTo>
                <a:lnTo>
                  <a:pt x="103529" y="615210"/>
                </a:lnTo>
                <a:lnTo>
                  <a:pt x="143417" y="636863"/>
                </a:lnTo>
                <a:lnTo>
                  <a:pt x="187497" y="650548"/>
                </a:lnTo>
                <a:lnTo>
                  <a:pt x="234823" y="655319"/>
                </a:lnTo>
                <a:lnTo>
                  <a:pt x="11365865" y="655319"/>
                </a:lnTo>
                <a:lnTo>
                  <a:pt x="11413183" y="650548"/>
                </a:lnTo>
                <a:lnTo>
                  <a:pt x="11457259" y="636863"/>
                </a:lnTo>
                <a:lnTo>
                  <a:pt x="11497147" y="615210"/>
                </a:lnTo>
                <a:lnTo>
                  <a:pt x="11531901" y="586533"/>
                </a:lnTo>
                <a:lnTo>
                  <a:pt x="11560578" y="551779"/>
                </a:lnTo>
                <a:lnTo>
                  <a:pt x="11582231" y="511891"/>
                </a:lnTo>
                <a:lnTo>
                  <a:pt x="11595916" y="467815"/>
                </a:lnTo>
                <a:lnTo>
                  <a:pt x="11600688" y="420496"/>
                </a:lnTo>
                <a:lnTo>
                  <a:pt x="11600688" y="234823"/>
                </a:lnTo>
                <a:lnTo>
                  <a:pt x="11595916" y="187504"/>
                </a:lnTo>
                <a:lnTo>
                  <a:pt x="11582231" y="143428"/>
                </a:lnTo>
                <a:lnTo>
                  <a:pt x="11560578" y="103540"/>
                </a:lnTo>
                <a:lnTo>
                  <a:pt x="11531901" y="68786"/>
                </a:lnTo>
                <a:lnTo>
                  <a:pt x="11497147" y="40109"/>
                </a:lnTo>
                <a:lnTo>
                  <a:pt x="11457259" y="18456"/>
                </a:lnTo>
                <a:lnTo>
                  <a:pt x="11413183" y="4771"/>
                </a:lnTo>
                <a:lnTo>
                  <a:pt x="11365865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0" y="234823"/>
                </a:moveTo>
                <a:lnTo>
                  <a:pt x="4770" y="187504"/>
                </a:lnTo>
                <a:lnTo>
                  <a:pt x="18453" y="143428"/>
                </a:lnTo>
                <a:lnTo>
                  <a:pt x="40103" y="103540"/>
                </a:lnTo>
                <a:lnTo>
                  <a:pt x="68776" y="68786"/>
                </a:lnTo>
                <a:lnTo>
                  <a:pt x="103529" y="40109"/>
                </a:lnTo>
                <a:lnTo>
                  <a:pt x="143417" y="18456"/>
                </a:lnTo>
                <a:lnTo>
                  <a:pt x="187497" y="4771"/>
                </a:lnTo>
                <a:lnTo>
                  <a:pt x="234823" y="0"/>
                </a:lnTo>
                <a:lnTo>
                  <a:pt x="11365865" y="0"/>
                </a:lnTo>
                <a:lnTo>
                  <a:pt x="11413183" y="4771"/>
                </a:lnTo>
                <a:lnTo>
                  <a:pt x="11457259" y="18456"/>
                </a:lnTo>
                <a:lnTo>
                  <a:pt x="11497147" y="40109"/>
                </a:lnTo>
                <a:lnTo>
                  <a:pt x="11531901" y="68786"/>
                </a:lnTo>
                <a:lnTo>
                  <a:pt x="11560578" y="103540"/>
                </a:lnTo>
                <a:lnTo>
                  <a:pt x="11582231" y="143428"/>
                </a:lnTo>
                <a:lnTo>
                  <a:pt x="11595916" y="187504"/>
                </a:lnTo>
                <a:lnTo>
                  <a:pt x="11600688" y="234823"/>
                </a:lnTo>
                <a:lnTo>
                  <a:pt x="11600688" y="420496"/>
                </a:lnTo>
                <a:lnTo>
                  <a:pt x="11595916" y="467815"/>
                </a:lnTo>
                <a:lnTo>
                  <a:pt x="11582231" y="511891"/>
                </a:lnTo>
                <a:lnTo>
                  <a:pt x="11560578" y="551779"/>
                </a:lnTo>
                <a:lnTo>
                  <a:pt x="11531901" y="586533"/>
                </a:lnTo>
                <a:lnTo>
                  <a:pt x="11497147" y="615210"/>
                </a:lnTo>
                <a:lnTo>
                  <a:pt x="11457259" y="636863"/>
                </a:lnTo>
                <a:lnTo>
                  <a:pt x="11413183" y="650548"/>
                </a:lnTo>
                <a:lnTo>
                  <a:pt x="11365865" y="655319"/>
                </a:lnTo>
                <a:lnTo>
                  <a:pt x="234823" y="655319"/>
                </a:lnTo>
                <a:lnTo>
                  <a:pt x="187497" y="650548"/>
                </a:lnTo>
                <a:lnTo>
                  <a:pt x="143417" y="636863"/>
                </a:lnTo>
                <a:lnTo>
                  <a:pt x="103529" y="615210"/>
                </a:lnTo>
                <a:lnTo>
                  <a:pt x="68776" y="586533"/>
                </a:lnTo>
                <a:lnTo>
                  <a:pt x="40103" y="551779"/>
                </a:lnTo>
                <a:lnTo>
                  <a:pt x="18453" y="511891"/>
                </a:lnTo>
                <a:lnTo>
                  <a:pt x="4770" y="467815"/>
                </a:lnTo>
                <a:lnTo>
                  <a:pt x="0" y="420496"/>
                </a:lnTo>
                <a:lnTo>
                  <a:pt x="0" y="234823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bg 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32819" y="233172"/>
            <a:ext cx="644651" cy="54254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873249"/>
            <a:ext cx="12191999" cy="5984748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0" y="888491"/>
            <a:ext cx="12192000" cy="5969635"/>
          </a:xfrm>
          <a:custGeom>
            <a:avLst/>
            <a:gdLst/>
            <a:ahLst/>
            <a:cxnLst/>
            <a:rect l="l" t="t" r="r" b="b"/>
            <a:pathLst>
              <a:path w="12192000" h="5969634">
                <a:moveTo>
                  <a:pt x="12192000" y="0"/>
                </a:moveTo>
                <a:lnTo>
                  <a:pt x="0" y="0"/>
                </a:lnTo>
                <a:lnTo>
                  <a:pt x="0" y="5969508"/>
                </a:lnTo>
                <a:lnTo>
                  <a:pt x="12192000" y="5969508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97763" y="1467611"/>
            <a:ext cx="10231120" cy="5245735"/>
          </a:xfrm>
          <a:custGeom>
            <a:avLst/>
            <a:gdLst/>
            <a:ahLst/>
            <a:cxnLst/>
            <a:rect l="l" t="t" r="r" b="b"/>
            <a:pathLst>
              <a:path w="10231120" h="5245734">
                <a:moveTo>
                  <a:pt x="9862058" y="0"/>
                </a:moveTo>
                <a:lnTo>
                  <a:pt x="368554" y="0"/>
                </a:lnTo>
                <a:lnTo>
                  <a:pt x="322324" y="2870"/>
                </a:lnTo>
                <a:lnTo>
                  <a:pt x="277807" y="11253"/>
                </a:lnTo>
                <a:lnTo>
                  <a:pt x="235350" y="24803"/>
                </a:lnTo>
                <a:lnTo>
                  <a:pt x="195296" y="43175"/>
                </a:lnTo>
                <a:lnTo>
                  <a:pt x="157992" y="66023"/>
                </a:lnTo>
                <a:lnTo>
                  <a:pt x="123784" y="93002"/>
                </a:lnTo>
                <a:lnTo>
                  <a:pt x="93015" y="123768"/>
                </a:lnTo>
                <a:lnTo>
                  <a:pt x="66033" y="157976"/>
                </a:lnTo>
                <a:lnTo>
                  <a:pt x="43182" y="195279"/>
                </a:lnTo>
                <a:lnTo>
                  <a:pt x="24808" y="235334"/>
                </a:lnTo>
                <a:lnTo>
                  <a:pt x="11256" y="277795"/>
                </a:lnTo>
                <a:lnTo>
                  <a:pt x="2871" y="322316"/>
                </a:lnTo>
                <a:lnTo>
                  <a:pt x="0" y="368553"/>
                </a:lnTo>
                <a:lnTo>
                  <a:pt x="0" y="4877054"/>
                </a:lnTo>
                <a:lnTo>
                  <a:pt x="2871" y="4923283"/>
                </a:lnTo>
                <a:lnTo>
                  <a:pt x="11256" y="4967800"/>
                </a:lnTo>
                <a:lnTo>
                  <a:pt x="24808" y="5010257"/>
                </a:lnTo>
                <a:lnTo>
                  <a:pt x="43182" y="5050311"/>
                </a:lnTo>
                <a:lnTo>
                  <a:pt x="66033" y="5087615"/>
                </a:lnTo>
                <a:lnTo>
                  <a:pt x="93015" y="5121823"/>
                </a:lnTo>
                <a:lnTo>
                  <a:pt x="123784" y="5152592"/>
                </a:lnTo>
                <a:lnTo>
                  <a:pt x="157992" y="5179574"/>
                </a:lnTo>
                <a:lnTo>
                  <a:pt x="195296" y="5202425"/>
                </a:lnTo>
                <a:lnTo>
                  <a:pt x="235350" y="5220799"/>
                </a:lnTo>
                <a:lnTo>
                  <a:pt x="277807" y="5234351"/>
                </a:lnTo>
                <a:lnTo>
                  <a:pt x="322324" y="5242736"/>
                </a:lnTo>
                <a:lnTo>
                  <a:pt x="368554" y="5245608"/>
                </a:lnTo>
                <a:lnTo>
                  <a:pt x="9862058" y="5245608"/>
                </a:lnTo>
                <a:lnTo>
                  <a:pt x="9908295" y="5242736"/>
                </a:lnTo>
                <a:lnTo>
                  <a:pt x="9952816" y="5234351"/>
                </a:lnTo>
                <a:lnTo>
                  <a:pt x="9995277" y="5220799"/>
                </a:lnTo>
                <a:lnTo>
                  <a:pt x="10035332" y="5202425"/>
                </a:lnTo>
                <a:lnTo>
                  <a:pt x="10072635" y="5179574"/>
                </a:lnTo>
                <a:lnTo>
                  <a:pt x="10106843" y="5152592"/>
                </a:lnTo>
                <a:lnTo>
                  <a:pt x="10137609" y="5121823"/>
                </a:lnTo>
                <a:lnTo>
                  <a:pt x="10164588" y="5087615"/>
                </a:lnTo>
                <a:lnTo>
                  <a:pt x="10187436" y="5050311"/>
                </a:lnTo>
                <a:lnTo>
                  <a:pt x="10205808" y="5010257"/>
                </a:lnTo>
                <a:lnTo>
                  <a:pt x="10219358" y="4967800"/>
                </a:lnTo>
                <a:lnTo>
                  <a:pt x="10227741" y="4923283"/>
                </a:lnTo>
                <a:lnTo>
                  <a:pt x="10230612" y="4877054"/>
                </a:lnTo>
                <a:lnTo>
                  <a:pt x="10230612" y="368553"/>
                </a:lnTo>
                <a:lnTo>
                  <a:pt x="10227741" y="322316"/>
                </a:lnTo>
                <a:lnTo>
                  <a:pt x="10219358" y="277795"/>
                </a:lnTo>
                <a:lnTo>
                  <a:pt x="10205808" y="235334"/>
                </a:lnTo>
                <a:lnTo>
                  <a:pt x="10187436" y="195279"/>
                </a:lnTo>
                <a:lnTo>
                  <a:pt x="10164588" y="157976"/>
                </a:lnTo>
                <a:lnTo>
                  <a:pt x="10137609" y="123768"/>
                </a:lnTo>
                <a:lnTo>
                  <a:pt x="10106843" y="93002"/>
                </a:lnTo>
                <a:lnTo>
                  <a:pt x="10072635" y="66023"/>
                </a:lnTo>
                <a:lnTo>
                  <a:pt x="10035332" y="43175"/>
                </a:lnTo>
                <a:lnTo>
                  <a:pt x="9995277" y="24803"/>
                </a:lnTo>
                <a:lnTo>
                  <a:pt x="9952816" y="11253"/>
                </a:lnTo>
                <a:lnTo>
                  <a:pt x="9908295" y="2870"/>
                </a:lnTo>
                <a:lnTo>
                  <a:pt x="9862058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9986" y="225298"/>
            <a:ext cx="10688955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25246" y="3209290"/>
            <a:ext cx="6337300" cy="1386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0477627" y="6466966"/>
            <a:ext cx="1164590" cy="416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866498" y="6544081"/>
            <a:ext cx="235584" cy="248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58529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B598DD-8A10-DB84-11A5-06D49631D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AF679A-3198-0D7C-F10C-776C4C4CD7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E5BBC3-9E2C-C422-F3CF-3AFE2F3268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EE1D99-BD79-4708-947B-1B7DFD4BC4FF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256537-7CD0-18E6-318C-83F68C4E4E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C129D8-BD03-D2B6-1626-8B7026BCC2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93C0A-601F-4FE1-B919-4344CDF81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578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  <p:sldLayoutId id="2147483685" r:id="rId19"/>
    <p:sldLayoutId id="2147483686" r:id="rId20"/>
    <p:sldLayoutId id="2147483687" r:id="rId21"/>
    <p:sldLayoutId id="2147483688" r:id="rId22"/>
    <p:sldLayoutId id="2147483689" r:id="rId23"/>
    <p:sldLayoutId id="2147483690" r:id="rId24"/>
    <p:sldLayoutId id="2147483691" r:id="rId25"/>
    <p:sldLayoutId id="2147483692" r:id="rId26"/>
    <p:sldLayoutId id="2147483693" r:id="rId27"/>
    <p:sldLayoutId id="2147483694" r:id="rId28"/>
    <p:sldLayoutId id="2147483695" r:id="rId29"/>
    <p:sldLayoutId id="2147483696" r:id="rId30"/>
    <p:sldLayoutId id="2147483697" r:id="rId31"/>
    <p:sldLayoutId id="2147483698" r:id="rId32"/>
    <p:sldLayoutId id="2147483699" r:id="rId33"/>
    <p:sldLayoutId id="2147483700" r:id="rId34"/>
    <p:sldLayoutId id="2147483701" r:id="rId35"/>
    <p:sldLayoutId id="2147483702" r:id="rId36"/>
    <p:sldLayoutId id="2147483703" r:id="rId37"/>
    <p:sldLayoutId id="2147483704" r:id="rId38"/>
    <p:sldLayoutId id="2147483705" r:id="rId39"/>
    <p:sldLayoutId id="2147483706" r:id="rId40"/>
    <p:sldLayoutId id="2147483707" r:id="rId41"/>
    <p:sldLayoutId id="2147483708" r:id="rId42"/>
    <p:sldLayoutId id="2147483709" r:id="rId43"/>
    <p:sldLayoutId id="2147483710" r:id="rId44"/>
    <p:sldLayoutId id="2147483711" r:id="rId45"/>
    <p:sldLayoutId id="2147483712" r:id="rId46"/>
    <p:sldLayoutId id="2147483713" r:id="rId47"/>
    <p:sldLayoutId id="2147483715" r:id="rId4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>
            <a:extLst>
              <a:ext uri="{FF2B5EF4-FFF2-40B4-BE49-F238E27FC236}">
                <a16:creationId xmlns:a16="http://schemas.microsoft.com/office/drawing/2014/main" id="{681BF680-065B-6282-728B-8A86FA7A1E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2051" name="Text Placeholder 2">
            <a:extLst>
              <a:ext uri="{FF2B5EF4-FFF2-40B4-BE49-F238E27FC236}">
                <a16:creationId xmlns:a16="http://schemas.microsoft.com/office/drawing/2014/main" id="{32AFF509-E05E-E2B3-182D-1B37D6B5A9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607D70-01C1-4B83-E80C-55BB16D0C4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C46CF4-1F28-4B69-8FE1-5C89DEF442D4}" type="datetimeFigureOut">
              <a:rPr lang="en-US"/>
              <a:pPr>
                <a:defRPr/>
              </a:pPr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BB5CBB-4F46-F412-0B37-C3827BBCB2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930833-0ED6-355F-22B8-309D37221E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70B96DB-DD5A-4E4D-B4F8-5BE465014F6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45D49E6-3F33-7D8D-C7B5-D467D11F7C84}"/>
              </a:ext>
            </a:extLst>
          </p:cNvPr>
          <p:cNvSpPr/>
          <p:nvPr userDrawn="1"/>
        </p:nvSpPr>
        <p:spPr>
          <a:xfrm>
            <a:off x="0" y="0"/>
            <a:ext cx="10877550" cy="39528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prstClr val="white"/>
              </a:solidFill>
            </a:endParaRPr>
          </a:p>
        </p:txBody>
      </p:sp>
      <p:pic>
        <p:nvPicPr>
          <p:cNvPr id="2056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0B57353E-2B6E-AAF2-98D3-B1A98131DCA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3363" y="1270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8655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39" r:id="rId14"/>
    <p:sldLayoutId id="2147483740" r:id="rId15"/>
    <p:sldLayoutId id="2147483741" r:id="rId1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F8EA1F-4C4C-2D41-5B89-87E7CE498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DC21AC-0A3D-CD17-D095-0A57DD3E0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B3E17B-9349-DFF0-99C4-D8C4DB9C44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6E69A3-A954-9807-0D1B-86B1C0B894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658BD-A865-0A87-8458-8A51C0027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29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E3F509-E3B8-4131-B149-CE69071A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DD98E9-55F8-4013-9CAD-4B0C0C761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93DA9C-7751-419E-AD07-08A0DF4F8B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57281-791E-48F1-A381-E8A97D965B59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47B18-11AD-4AEF-9E95-6CDC7D3407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218A4-29F1-44B8-901E-36494900A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+mn-lt"/>
                <a:cs typeface="TH SarabunPSK" panose="020B0500040200020003" pitchFamily="34" charset="-34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306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8182F4-E9CA-4398-AA44-82F229C24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8D8A1C-D96B-4928-B1F1-5E7AD75180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C11D1-3B1E-4F5A-A720-016269119D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856F7-E759-4BBF-A573-783188DA298E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4B7520-C4B3-4F9F-89F5-563AFEA75E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CEAD9-9CFB-4167-873C-B5AAD2708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241458-DC69-5515-E280-2BD857122E34}"/>
              </a:ext>
            </a:extLst>
          </p:cNvPr>
          <p:cNvSpPr/>
          <p:nvPr userDrawn="1"/>
        </p:nvSpPr>
        <p:spPr>
          <a:xfrm>
            <a:off x="0" y="-23288"/>
            <a:ext cx="10878207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41E63BC2-B414-047E-FCC2-B58A37C058E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2813" y="11992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113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21C3B38-71CE-1833-2FE1-B7CC56FA2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999999-A6B5-9969-59DB-B0506DE20BB0}"/>
              </a:ext>
            </a:extLst>
          </p:cNvPr>
          <p:cNvSpPr/>
          <p:nvPr userDrawn="1"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ECB6FAA8-29F3-C880-BCEE-1EB338D514F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427026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21.png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5.xml"/><Relationship Id="rId6" Type="http://schemas.openxmlformats.org/officeDocument/2006/relationships/hyperlink" Target="https://www.nesdc.go.th/download/document/NSCR/NS67_Book.pdf" TargetMode="External"/><Relationship Id="rId5" Type="http://schemas.openxmlformats.org/officeDocument/2006/relationships/hyperlink" Target="https://www.nesdc.go.th/download/document/NSCR/Masterplan2566-2580.pdf" TargetMode="Externa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21.png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22.png"/><Relationship Id="rId5" Type="http://schemas.openxmlformats.org/officeDocument/2006/relationships/image" Target="../media/image20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140.png"/><Relationship Id="rId5" Type="http://schemas.openxmlformats.org/officeDocument/2006/relationships/image" Target="../media/image20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hyperlink" Target="https://www.nesdc.go.th/download/document/NSCR/NS67_Book.pdf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5.xml"/><Relationship Id="rId6" Type="http://schemas.openxmlformats.org/officeDocument/2006/relationships/hyperlink" Target="https://www.nesdc.go.th/download/document/NSCR/Masterplan2566-2580.pdf" TargetMode="External"/><Relationship Id="rId5" Type="http://schemas.openxmlformats.org/officeDocument/2006/relationships/image" Target="../media/image23.png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sdc.go.th/download/document/NSCR/Masterplan2566-2580.pdf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0.xml"/><Relationship Id="rId4" Type="http://schemas.openxmlformats.org/officeDocument/2006/relationships/hyperlink" Target="https://www.nesdc.go.th/download/document/NSCR/NS67_Book.pdf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sdc.go.th/article_attach/article_file_20230307173847.pdf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21.png"/><Relationship Id="rId5" Type="http://schemas.openxmlformats.org/officeDocument/2006/relationships/image" Target="../media/image24.png"/><Relationship Id="rId4" Type="http://schemas.openxmlformats.org/officeDocument/2006/relationships/hyperlink" Target="https://www.nesdc.go.th/download/document/NSCR/NS67_Book.pdf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1.xml"/><Relationship Id="rId5" Type="http://schemas.openxmlformats.org/officeDocument/2006/relationships/image" Target="../media/image28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1.xml"/><Relationship Id="rId6" Type="http://schemas.openxmlformats.org/officeDocument/2006/relationships/image" Target="../media/image29.png"/><Relationship Id="rId5" Type="http://schemas.openxmlformats.org/officeDocument/2006/relationships/image" Target="../media/image19.png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3.xml"/><Relationship Id="rId5" Type="http://schemas.openxmlformats.org/officeDocument/2006/relationships/image" Target="../media/image21.png"/><Relationship Id="rId4" Type="http://schemas.openxmlformats.org/officeDocument/2006/relationships/hyperlink" Target="https://www.dga.or.th/policy-standard/policy-regulation/dg-readiness-survey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3.xml"/><Relationship Id="rId5" Type="http://schemas.openxmlformats.org/officeDocument/2006/relationships/image" Target="../media/image21.png"/><Relationship Id="rId4" Type="http://schemas.openxmlformats.org/officeDocument/2006/relationships/hyperlink" Target="https://www.dga.or.th/policy-standard/policy-regulation/dg-readiness-survey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13646" y="1886075"/>
            <a:ext cx="12192000" cy="27691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92278" y="2116481"/>
            <a:ext cx="120860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ประจำปีงบประมาณ พ.ศ. 256</a:t>
            </a:r>
            <a:r>
              <a:rPr lang="th-TH" sz="3600" b="1" dirty="0">
                <a:solidFill>
                  <a:srgbClr val="203864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กรมตรวจบัญชีสหกรณ์</a:t>
            </a:r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48997A2C-9C3E-4CF6-8739-3879838DDA0B}"/>
              </a:ext>
            </a:extLst>
          </p:cNvPr>
          <p:cNvGrpSpPr/>
          <p:nvPr/>
        </p:nvGrpSpPr>
        <p:grpSpPr>
          <a:xfrm>
            <a:off x="138752" y="6553200"/>
            <a:ext cx="12219294" cy="470847"/>
            <a:chOff x="-13648" y="6400800"/>
            <a:chExt cx="12219294" cy="470847"/>
          </a:xfrm>
        </p:grpSpPr>
        <p:sp>
          <p:nvSpPr>
            <p:cNvPr id="7" name="Rectangle 5">
              <a:extLst>
                <a:ext uri="{FF2B5EF4-FFF2-40B4-BE49-F238E27FC236}">
                  <a16:creationId xmlns:a16="http://schemas.microsoft.com/office/drawing/2014/main" id="{9049DA0E-D37E-4511-9344-0684C7D33353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Rectangle 4">
              <a:extLst>
                <a:ext uri="{FF2B5EF4-FFF2-40B4-BE49-F238E27FC236}">
                  <a16:creationId xmlns:a16="http://schemas.microsoft.com/office/drawing/2014/main" id="{22E42A6E-F957-4A8F-B075-AEFF47932B19}"/>
                </a:ext>
              </a:extLst>
            </p:cNvPr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6F8C4F98-7773-40D5-89F9-6CF570E69D96}"/>
              </a:ext>
            </a:extLst>
          </p:cNvPr>
          <p:cNvSpPr txBox="1">
            <a:spLocks/>
          </p:cNvSpPr>
          <p:nvPr/>
        </p:nvSpPr>
        <p:spPr>
          <a:xfrm>
            <a:off x="8763000" y="65087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C787E290-76B0-4EA1-9FB1-BF333C18EEE2}" type="slidenum">
              <a:rPr lang="en-US" smtClean="0">
                <a:solidFill>
                  <a:srgbClr val="002060"/>
                </a:solidFill>
                <a:latin typeface="Calibri" panose="020F0502020204030204"/>
              </a:rPr>
              <a:pPr>
                <a:defRPr/>
              </a:pPr>
              <a:t>1</a:t>
            </a:fld>
            <a:endParaRPr lang="en-US">
              <a:solidFill>
                <a:srgbClr val="00206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052033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553311"/>
              </p:ext>
            </p:extLst>
          </p:nvPr>
        </p:nvGraphicFramePr>
        <p:xfrm>
          <a:off x="497853" y="5529402"/>
          <a:ext cx="10025380" cy="90195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7866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87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2729">
                <a:tc>
                  <a:txBody>
                    <a:bodyPr/>
                    <a:lstStyle/>
                    <a:p>
                      <a:pPr marL="68579" indent="0">
                        <a:lnSpc>
                          <a:spcPct val="100000"/>
                        </a:lnSpc>
                        <a:spcBef>
                          <a:spcPts val="110"/>
                        </a:spcBef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4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r>
                        <a:rPr lang="th-TH" sz="1400" b="0" spc="-4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sz="1400" b="0" spc="0" baseline="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การประเมินสถานะของหน่วยงานในการเป็นระบบราชการ</a:t>
                      </a:r>
                      <a:r>
                        <a:rPr sz="1400" b="0" spc="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4.0 (PMQA 4.0)</a:t>
                      </a: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lang="th-TH" sz="1400" spc="-5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    </a:t>
                      </a:r>
                      <a:r>
                        <a:rPr sz="1400" spc="-50" baseline="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5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10</a:t>
                      </a: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490">
                <a:tc>
                  <a:txBody>
                    <a:bodyPr/>
                    <a:lstStyle/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11.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ระดับความพร้อมรัฐบาลดิจิทัลหน่วยงานภาครัฐของประเทศไทย</a:t>
                      </a:r>
                    </a:p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คะแนนความพร้อมรัฐบาลดิจิทัลหน่วยงานภาครัฐของประเทศไทย</a:t>
                      </a:r>
                      <a:endParaRPr sz="1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ts val="1675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 </a:t>
                      </a: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  <a:p>
                      <a:pPr marL="0" marR="382270" lvl="0" indent="0" algn="l" defTabSz="914400" eaLnBrk="1" fontAlgn="auto" latinLnBrk="0" hangingPunct="1">
                        <a:lnSpc>
                          <a:spcPts val="16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 ร้อยละ</a:t>
                      </a:r>
                      <a:r>
                        <a:rPr lang="th-TH"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885">
                <a:tc>
                  <a:txBody>
                    <a:bodyPr/>
                    <a:lstStyle/>
                    <a:p>
                      <a:pPr marL="68579" indent="0">
                        <a:lnSpc>
                          <a:spcPts val="1660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13.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 Survey</a:t>
                      </a: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ts val="166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 </a:t>
                      </a: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en-US" sz="1400" spc="-25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722376" y="1449324"/>
            <a:ext cx="9874250" cy="455930"/>
          </a:xfrm>
          <a:custGeom>
            <a:avLst/>
            <a:gdLst/>
            <a:ahLst/>
            <a:cxnLst/>
            <a:rect l="l" t="t" r="r" b="b"/>
            <a:pathLst>
              <a:path w="9874250" h="455930">
                <a:moveTo>
                  <a:pt x="9873996" y="0"/>
                </a:moveTo>
                <a:lnTo>
                  <a:pt x="0" y="0"/>
                </a:lnTo>
                <a:lnTo>
                  <a:pt x="0" y="455675"/>
                </a:lnTo>
                <a:lnTo>
                  <a:pt x="9873996" y="455675"/>
                </a:lnTo>
                <a:lnTo>
                  <a:pt x="9873996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3345" y="1412492"/>
            <a:ext cx="56813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การประเมินประสิทธิผลการดําเนินงาน</a:t>
            </a:r>
            <a:r>
              <a:rPr kumimoji="0" sz="2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Performance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)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189464" y="1520952"/>
            <a:ext cx="1739264" cy="349250"/>
          </a:xfrm>
          <a:custGeom>
            <a:avLst/>
            <a:gdLst/>
            <a:ahLst/>
            <a:cxnLst/>
            <a:rect l="l" t="t" r="r" b="b"/>
            <a:pathLst>
              <a:path w="1739265" h="349250">
                <a:moveTo>
                  <a:pt x="1680717" y="0"/>
                </a:moveTo>
                <a:lnTo>
                  <a:pt x="58165" y="0"/>
                </a:lnTo>
                <a:lnTo>
                  <a:pt x="35522" y="4570"/>
                </a:lnTo>
                <a:lnTo>
                  <a:pt x="17033" y="17033"/>
                </a:lnTo>
                <a:lnTo>
                  <a:pt x="4570" y="35522"/>
                </a:lnTo>
                <a:lnTo>
                  <a:pt x="0" y="58165"/>
                </a:lnTo>
                <a:lnTo>
                  <a:pt x="0" y="290830"/>
                </a:lnTo>
                <a:lnTo>
                  <a:pt x="4570" y="313473"/>
                </a:lnTo>
                <a:lnTo>
                  <a:pt x="17033" y="331962"/>
                </a:lnTo>
                <a:lnTo>
                  <a:pt x="35522" y="344425"/>
                </a:lnTo>
                <a:lnTo>
                  <a:pt x="58165" y="348996"/>
                </a:lnTo>
                <a:lnTo>
                  <a:pt x="1680717" y="348996"/>
                </a:lnTo>
                <a:lnTo>
                  <a:pt x="1703361" y="344425"/>
                </a:lnTo>
                <a:lnTo>
                  <a:pt x="1721850" y="331962"/>
                </a:lnTo>
                <a:lnTo>
                  <a:pt x="1734313" y="313473"/>
                </a:lnTo>
                <a:lnTo>
                  <a:pt x="1738883" y="290830"/>
                </a:lnTo>
                <a:lnTo>
                  <a:pt x="1738883" y="58165"/>
                </a:lnTo>
                <a:lnTo>
                  <a:pt x="1734313" y="35522"/>
                </a:lnTo>
                <a:lnTo>
                  <a:pt x="1721850" y="17033"/>
                </a:lnTo>
                <a:lnTo>
                  <a:pt x="1703361" y="4570"/>
                </a:lnTo>
                <a:lnTo>
                  <a:pt x="1680717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44682" y="1443990"/>
            <a:ext cx="102996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8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70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40716" y="5069840"/>
            <a:ext cx="10055910" cy="457200"/>
            <a:chOff x="540715" y="5233416"/>
            <a:chExt cx="10055910" cy="457200"/>
          </a:xfrm>
        </p:grpSpPr>
        <p:sp>
          <p:nvSpPr>
            <p:cNvPr id="8" name="object 8"/>
            <p:cNvSpPr/>
            <p:nvPr/>
          </p:nvSpPr>
          <p:spPr>
            <a:xfrm>
              <a:off x="722375" y="5233416"/>
              <a:ext cx="9874250" cy="457200"/>
            </a:xfrm>
            <a:custGeom>
              <a:avLst/>
              <a:gdLst/>
              <a:ahLst/>
              <a:cxnLst/>
              <a:rect l="l" t="t" r="r" b="b"/>
              <a:pathLst>
                <a:path w="9874250" h="457200">
                  <a:moveTo>
                    <a:pt x="9873996" y="0"/>
                  </a:moveTo>
                  <a:lnTo>
                    <a:pt x="0" y="0"/>
                  </a:lnTo>
                  <a:lnTo>
                    <a:pt x="0" y="457200"/>
                  </a:lnTo>
                  <a:lnTo>
                    <a:pt x="9873996" y="457200"/>
                  </a:lnTo>
                  <a:lnTo>
                    <a:pt x="9873996" y="0"/>
                  </a:lnTo>
                  <a:close/>
                </a:path>
              </a:pathLst>
            </a:custGeom>
            <a:solidFill>
              <a:srgbClr val="DAE2F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540715" y="5233416"/>
              <a:ext cx="474648" cy="410475"/>
            </a:xfrm>
            <a:custGeom>
              <a:avLst/>
              <a:gdLst/>
              <a:ahLst/>
              <a:cxnLst/>
              <a:rect l="l" t="t" r="r" b="b"/>
              <a:pathLst>
                <a:path w="567055" h="567054">
                  <a:moveTo>
                    <a:pt x="283464" y="0"/>
                  </a:moveTo>
                  <a:lnTo>
                    <a:pt x="237484" y="3709"/>
                  </a:lnTo>
                  <a:lnTo>
                    <a:pt x="193867" y="14447"/>
                  </a:lnTo>
                  <a:lnTo>
                    <a:pt x="153195" y="31632"/>
                  </a:lnTo>
                  <a:lnTo>
                    <a:pt x="116053" y="54681"/>
                  </a:lnTo>
                  <a:lnTo>
                    <a:pt x="83024" y="83010"/>
                  </a:lnTo>
                  <a:lnTo>
                    <a:pt x="54692" y="116037"/>
                  </a:lnTo>
                  <a:lnTo>
                    <a:pt x="31639" y="153179"/>
                  </a:lnTo>
                  <a:lnTo>
                    <a:pt x="14451" y="193852"/>
                  </a:lnTo>
                  <a:lnTo>
                    <a:pt x="3710" y="237475"/>
                  </a:lnTo>
                  <a:lnTo>
                    <a:pt x="0" y="283464"/>
                  </a:lnTo>
                  <a:lnTo>
                    <a:pt x="3710" y="329443"/>
                  </a:lnTo>
                  <a:lnTo>
                    <a:pt x="14451" y="373060"/>
                  </a:lnTo>
                  <a:lnTo>
                    <a:pt x="31639" y="413732"/>
                  </a:lnTo>
                  <a:lnTo>
                    <a:pt x="54692" y="450874"/>
                  </a:lnTo>
                  <a:lnTo>
                    <a:pt x="83024" y="483903"/>
                  </a:lnTo>
                  <a:lnTo>
                    <a:pt x="116053" y="512235"/>
                  </a:lnTo>
                  <a:lnTo>
                    <a:pt x="153195" y="535288"/>
                  </a:lnTo>
                  <a:lnTo>
                    <a:pt x="193867" y="552476"/>
                  </a:lnTo>
                  <a:lnTo>
                    <a:pt x="237484" y="563217"/>
                  </a:lnTo>
                  <a:lnTo>
                    <a:pt x="283464" y="566928"/>
                  </a:lnTo>
                  <a:lnTo>
                    <a:pt x="329443" y="563217"/>
                  </a:lnTo>
                  <a:lnTo>
                    <a:pt x="373060" y="552476"/>
                  </a:lnTo>
                  <a:lnTo>
                    <a:pt x="413732" y="535288"/>
                  </a:lnTo>
                  <a:lnTo>
                    <a:pt x="450874" y="512235"/>
                  </a:lnTo>
                  <a:lnTo>
                    <a:pt x="483903" y="483903"/>
                  </a:lnTo>
                  <a:lnTo>
                    <a:pt x="512235" y="450874"/>
                  </a:lnTo>
                  <a:lnTo>
                    <a:pt x="535288" y="413732"/>
                  </a:lnTo>
                  <a:lnTo>
                    <a:pt x="552476" y="373060"/>
                  </a:lnTo>
                  <a:lnTo>
                    <a:pt x="563217" y="329443"/>
                  </a:lnTo>
                  <a:lnTo>
                    <a:pt x="566928" y="283464"/>
                  </a:lnTo>
                  <a:lnTo>
                    <a:pt x="563217" y="237475"/>
                  </a:lnTo>
                  <a:lnTo>
                    <a:pt x="552476" y="193852"/>
                  </a:lnTo>
                  <a:lnTo>
                    <a:pt x="535288" y="153179"/>
                  </a:lnTo>
                  <a:lnTo>
                    <a:pt x="512235" y="116037"/>
                  </a:lnTo>
                  <a:lnTo>
                    <a:pt x="483903" y="83010"/>
                  </a:lnTo>
                  <a:lnTo>
                    <a:pt x="450874" y="54681"/>
                  </a:lnTo>
                  <a:lnTo>
                    <a:pt x="413732" y="31632"/>
                  </a:lnTo>
                  <a:lnTo>
                    <a:pt x="373060" y="14447"/>
                  </a:lnTo>
                  <a:lnTo>
                    <a:pt x="329443" y="3709"/>
                  </a:lnTo>
                  <a:lnTo>
                    <a:pt x="28346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698829" y="5003850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endParaRPr kumimoji="0" sz="3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87535" y="5012943"/>
            <a:ext cx="53079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การประเมินศักยภาพในการดําเนินงาน</a:t>
            </a:r>
            <a:r>
              <a:rPr kumimoji="0" sz="2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Potential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)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0189464" y="5280659"/>
            <a:ext cx="1740535" cy="347980"/>
          </a:xfrm>
          <a:custGeom>
            <a:avLst/>
            <a:gdLst/>
            <a:ahLst/>
            <a:cxnLst/>
            <a:rect l="l" t="t" r="r" b="b"/>
            <a:pathLst>
              <a:path w="1740534" h="347979">
                <a:moveTo>
                  <a:pt x="1682495" y="0"/>
                </a:moveTo>
                <a:lnTo>
                  <a:pt x="57911" y="0"/>
                </a:lnTo>
                <a:lnTo>
                  <a:pt x="35361" y="4548"/>
                </a:lnTo>
                <a:lnTo>
                  <a:pt x="16954" y="16954"/>
                </a:lnTo>
                <a:lnTo>
                  <a:pt x="4548" y="35361"/>
                </a:lnTo>
                <a:lnTo>
                  <a:pt x="0" y="57911"/>
                </a:lnTo>
                <a:lnTo>
                  <a:pt x="0" y="289559"/>
                </a:lnTo>
                <a:lnTo>
                  <a:pt x="4548" y="312099"/>
                </a:lnTo>
                <a:lnTo>
                  <a:pt x="16954" y="330507"/>
                </a:lnTo>
                <a:lnTo>
                  <a:pt x="35361" y="342920"/>
                </a:lnTo>
                <a:lnTo>
                  <a:pt x="57911" y="347471"/>
                </a:lnTo>
                <a:lnTo>
                  <a:pt x="1682495" y="347471"/>
                </a:lnTo>
                <a:lnTo>
                  <a:pt x="1705046" y="342920"/>
                </a:lnTo>
                <a:lnTo>
                  <a:pt x="1723453" y="330507"/>
                </a:lnTo>
                <a:lnTo>
                  <a:pt x="1735859" y="312099"/>
                </a:lnTo>
                <a:lnTo>
                  <a:pt x="1740407" y="289559"/>
                </a:lnTo>
                <a:lnTo>
                  <a:pt x="1740407" y="57911"/>
                </a:lnTo>
                <a:lnTo>
                  <a:pt x="1735859" y="35361"/>
                </a:lnTo>
                <a:lnTo>
                  <a:pt x="1723453" y="16954"/>
                </a:lnTo>
                <a:lnTo>
                  <a:pt x="1705046" y="4548"/>
                </a:lnTo>
                <a:lnTo>
                  <a:pt x="1682495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545826" y="5203697"/>
            <a:ext cx="10306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7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39292" y="226822"/>
            <a:ext cx="10283190" cy="4298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การประเมินผลการปฏิบัติราชการของ</a:t>
            </a:r>
            <a:r>
              <a:rPr kumimoji="0" lang="th-TH" sz="265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กรมตรวจบัญชีสหกรณ์</a:t>
            </a: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ประจําปีงบประมาณ</a:t>
            </a:r>
            <a:r>
              <a:rPr kumimoji="0" sz="26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พ.ศ</a:t>
            </a:r>
            <a:r>
              <a:rPr kumimoji="0" sz="26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 </a:t>
            </a:r>
            <a:r>
              <a:rPr kumimoji="0" sz="26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256</a:t>
            </a:r>
            <a:r>
              <a:rPr kumimoji="0" lang="th-TH" sz="26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9 - 2570</a:t>
            </a:r>
            <a:endParaRPr kumimoji="0" sz="26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81940" y="809231"/>
            <a:ext cx="2577465" cy="742315"/>
            <a:chOff x="281940" y="809231"/>
            <a:chExt cx="2577465" cy="742315"/>
          </a:xfrm>
        </p:grpSpPr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3380" y="911301"/>
              <a:ext cx="2485644" cy="44810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1940" y="809231"/>
              <a:ext cx="2506980" cy="742200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426719" y="926591"/>
            <a:ext cx="2383790" cy="346075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 marR="0" lvl="0" indent="0" algn="l" defTabSz="914400" rtl="0" eaLnBrk="1" fontAlgn="auto" latinLnBrk="0" hangingPunct="1">
              <a:lnSpc>
                <a:spcPts val="26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องค์ประกอบการประเมิน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0189464" y="6489191"/>
            <a:ext cx="1740535" cy="349250"/>
          </a:xfrm>
          <a:custGeom>
            <a:avLst/>
            <a:gdLst/>
            <a:ahLst/>
            <a:cxnLst/>
            <a:rect l="l" t="t" r="r" b="b"/>
            <a:pathLst>
              <a:path w="1740534" h="349250">
                <a:moveTo>
                  <a:pt x="1649094" y="0"/>
                </a:moveTo>
                <a:lnTo>
                  <a:pt x="91312" y="0"/>
                </a:lnTo>
                <a:lnTo>
                  <a:pt x="55774" y="7177"/>
                </a:lnTo>
                <a:lnTo>
                  <a:pt x="26749" y="26750"/>
                </a:lnTo>
                <a:lnTo>
                  <a:pt x="7177" y="55780"/>
                </a:lnTo>
                <a:lnTo>
                  <a:pt x="0" y="91325"/>
                </a:lnTo>
                <a:lnTo>
                  <a:pt x="0" y="257670"/>
                </a:lnTo>
                <a:lnTo>
                  <a:pt x="7177" y="293218"/>
                </a:lnTo>
                <a:lnTo>
                  <a:pt x="26749" y="322246"/>
                </a:lnTo>
                <a:lnTo>
                  <a:pt x="55774" y="341818"/>
                </a:lnTo>
                <a:lnTo>
                  <a:pt x="91312" y="348994"/>
                </a:lnTo>
                <a:lnTo>
                  <a:pt x="1649094" y="348994"/>
                </a:lnTo>
                <a:lnTo>
                  <a:pt x="1684633" y="341818"/>
                </a:lnTo>
                <a:lnTo>
                  <a:pt x="1713658" y="322246"/>
                </a:lnTo>
                <a:lnTo>
                  <a:pt x="1733230" y="293218"/>
                </a:lnTo>
                <a:lnTo>
                  <a:pt x="1740407" y="257670"/>
                </a:lnTo>
                <a:lnTo>
                  <a:pt x="1740407" y="91325"/>
                </a:lnTo>
                <a:lnTo>
                  <a:pt x="1733230" y="55780"/>
                </a:lnTo>
                <a:lnTo>
                  <a:pt x="1713658" y="26750"/>
                </a:lnTo>
                <a:lnTo>
                  <a:pt x="1684633" y="7177"/>
                </a:lnTo>
                <a:lnTo>
                  <a:pt x="1649094" y="0"/>
                </a:lnTo>
                <a:close/>
              </a:path>
            </a:pathLst>
          </a:custGeom>
          <a:solidFill>
            <a:srgbClr val="5382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95300" y="1392937"/>
            <a:ext cx="516253" cy="477266"/>
          </a:xfrm>
          <a:custGeom>
            <a:avLst/>
            <a:gdLst/>
            <a:ahLst/>
            <a:cxnLst/>
            <a:rect l="l" t="t" r="r" b="b"/>
            <a:pathLst>
              <a:path w="567055" h="567055">
                <a:moveTo>
                  <a:pt x="283464" y="0"/>
                </a:moveTo>
                <a:lnTo>
                  <a:pt x="237484" y="3709"/>
                </a:lnTo>
                <a:lnTo>
                  <a:pt x="193867" y="14447"/>
                </a:lnTo>
                <a:lnTo>
                  <a:pt x="153195" y="31632"/>
                </a:lnTo>
                <a:lnTo>
                  <a:pt x="116053" y="54681"/>
                </a:lnTo>
                <a:lnTo>
                  <a:pt x="83024" y="83010"/>
                </a:lnTo>
                <a:lnTo>
                  <a:pt x="54692" y="116037"/>
                </a:lnTo>
                <a:lnTo>
                  <a:pt x="31639" y="153179"/>
                </a:lnTo>
                <a:lnTo>
                  <a:pt x="14451" y="193852"/>
                </a:lnTo>
                <a:lnTo>
                  <a:pt x="3710" y="237475"/>
                </a:lnTo>
                <a:lnTo>
                  <a:pt x="0" y="283463"/>
                </a:lnTo>
                <a:lnTo>
                  <a:pt x="3710" y="329452"/>
                </a:lnTo>
                <a:lnTo>
                  <a:pt x="14451" y="373075"/>
                </a:lnTo>
                <a:lnTo>
                  <a:pt x="31639" y="413748"/>
                </a:lnTo>
                <a:lnTo>
                  <a:pt x="54692" y="450890"/>
                </a:lnTo>
                <a:lnTo>
                  <a:pt x="83024" y="483917"/>
                </a:lnTo>
                <a:lnTo>
                  <a:pt x="116053" y="512246"/>
                </a:lnTo>
                <a:lnTo>
                  <a:pt x="153195" y="535295"/>
                </a:lnTo>
                <a:lnTo>
                  <a:pt x="193867" y="552480"/>
                </a:lnTo>
                <a:lnTo>
                  <a:pt x="237484" y="563218"/>
                </a:lnTo>
                <a:lnTo>
                  <a:pt x="283464" y="566927"/>
                </a:lnTo>
                <a:lnTo>
                  <a:pt x="329443" y="563218"/>
                </a:lnTo>
                <a:lnTo>
                  <a:pt x="373060" y="552480"/>
                </a:lnTo>
                <a:lnTo>
                  <a:pt x="413732" y="535295"/>
                </a:lnTo>
                <a:lnTo>
                  <a:pt x="450874" y="512246"/>
                </a:lnTo>
                <a:lnTo>
                  <a:pt x="483903" y="483917"/>
                </a:lnTo>
                <a:lnTo>
                  <a:pt x="512235" y="450890"/>
                </a:lnTo>
                <a:lnTo>
                  <a:pt x="535288" y="413748"/>
                </a:lnTo>
                <a:lnTo>
                  <a:pt x="552476" y="373075"/>
                </a:lnTo>
                <a:lnTo>
                  <a:pt x="563217" y="329452"/>
                </a:lnTo>
                <a:lnTo>
                  <a:pt x="566928" y="283463"/>
                </a:lnTo>
                <a:lnTo>
                  <a:pt x="563217" y="237475"/>
                </a:lnTo>
                <a:lnTo>
                  <a:pt x="552476" y="193852"/>
                </a:lnTo>
                <a:lnTo>
                  <a:pt x="535288" y="153179"/>
                </a:lnTo>
                <a:lnTo>
                  <a:pt x="512235" y="116037"/>
                </a:lnTo>
                <a:lnTo>
                  <a:pt x="483903" y="83010"/>
                </a:lnTo>
                <a:lnTo>
                  <a:pt x="450874" y="54681"/>
                </a:lnTo>
                <a:lnTo>
                  <a:pt x="413732" y="31632"/>
                </a:lnTo>
                <a:lnTo>
                  <a:pt x="373060" y="14447"/>
                </a:lnTo>
                <a:lnTo>
                  <a:pt x="329443" y="3709"/>
                </a:lnTo>
                <a:lnTo>
                  <a:pt x="283464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9137" y="1348037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3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endParaRPr kumimoji="0" sz="3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2" name="object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2926505"/>
              </p:ext>
            </p:extLst>
          </p:nvPr>
        </p:nvGraphicFramePr>
        <p:xfrm>
          <a:off x="518078" y="1990006"/>
          <a:ext cx="10003155" cy="298733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743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87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4552">
                <a:tc gridSpan="2">
                  <a:txBody>
                    <a:bodyPr/>
                    <a:lstStyle/>
                    <a:p>
                      <a:pPr marL="1270" algn="ctr">
                        <a:lnSpc>
                          <a:spcPts val="2370"/>
                        </a:lnSpc>
                      </a:pPr>
                      <a:r>
                        <a:rPr sz="20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65889">
                <a:tc>
                  <a:txBody>
                    <a:bodyPr/>
                    <a:lstStyle/>
                    <a:p>
                      <a:pPr marL="128905">
                        <a:lnSpc>
                          <a:spcPts val="1545"/>
                        </a:lnSpc>
                      </a:pP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r>
                        <a:rPr lang="th-TH" sz="1400" b="1" spc="-3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ที่กำหนดจากตัวชี้วัด</a:t>
                      </a: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เชิงยุทธศาสตร์สําคัญ</a:t>
                      </a:r>
                      <a:r>
                        <a:rPr sz="1400" b="1" spc="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(Strategic</a:t>
                      </a:r>
                      <a:r>
                        <a:rPr sz="1400" b="1" spc="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r>
                        <a:rPr lang="en-US"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และตัวชี้วัดขับเคลื่อนการบูรณาการร่วมกัน (</a:t>
                      </a:r>
                      <a:r>
                        <a:rPr lang="en-US"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Joint KPIs</a:t>
                      </a:r>
                      <a:r>
                        <a:rPr lang="th-TH"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310" indent="-192405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310" algn="l"/>
                        </a:tabLst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อัตราการขยายตัวของมูลค่าของสินค้าเกษตรอัตลักษณ์พื้นถิ่น</a:t>
                      </a:r>
                      <a:r>
                        <a:rPr lang="th-TH" sz="1400" spc="2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          </a:r>
                      <a:r>
                        <a:rPr sz="1400" spc="1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0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อัตราการขยายตัวของมูลค่าสินค้าเกษตรปลอดภัยที่เป็นสินค้าอินทรีย์</a:t>
                      </a:r>
                      <a:r>
                        <a:rPr sz="1400" spc="3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สัดส่วนของจำนวนสหกรณ์ในภาคการเกษตรที่มีความเข้มแข็งระดับ 1 และ 2 ต่อจำนวนสหกรณ์ที่ขึ้นทะเบียนในภาคการเกษตรทั้งหมด</a:t>
                      </a:r>
                    </a:p>
                    <a:p>
                      <a:pPr marL="321945" marR="0" lvl="0" indent="-193040" defTabSz="914400" eaLnBrk="1" fontAlgn="auto" latinLnBrk="0" hangingPunct="1">
                        <a:lnSpc>
                          <a:spcPts val="15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AutoNum type="arabicPeriod"/>
                        <a:tabLst>
                          <a:tab pos="321945" algn="l"/>
                        </a:tabLst>
                        <a:defRPr/>
                      </a:pPr>
                      <a:r>
                        <a:rPr lang="th-TH" sz="140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สัดส่วนของกลุ่มเกษตรกรที่มีความเข้มแข็งระดับ 1 และ 2 ต่อจำนวนกลุ่มเกษตรกรที่ขึ้นทะเบียนกับกระทรวงเกษตรและสหกรณ์ทั้งหมด</a:t>
                      </a:r>
                    </a:p>
                    <a:p>
                      <a:pPr marL="321945" marR="0" lvl="0" indent="-193040" defTabSz="914400" eaLnBrk="1" fontAlgn="auto" latinLnBrk="0" hangingPunct="1">
                        <a:lnSpc>
                          <a:spcPts val="15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AutoNum type="arabicPeriod"/>
                        <a:tabLst>
                          <a:tab pos="321945" algn="l"/>
                        </a:tabLst>
                        <a:defRPr/>
                      </a:pPr>
                      <a:r>
                        <a:rPr lang="th-TH" sz="140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สัดส่วนของจำนวนวิสาหกิจชุมชนที่มีศักยภาพในระดับดี ต่อจำนวนวิสาหกิจชุมชนที่เข้ารับการประเมิน</a:t>
                      </a:r>
                    </a:p>
                    <a:p>
                      <a:pPr marL="321945" marR="0" lvl="0" indent="-193040" defTabSz="914400" eaLnBrk="1" fontAlgn="auto" latinLnBrk="0" hangingPunct="1">
                        <a:lnSpc>
                          <a:spcPts val="15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AutoNum type="arabicPeriod"/>
                        <a:tabLst>
                          <a:tab pos="321945" algn="l"/>
                        </a:tabLst>
                        <a:defRPr/>
                      </a:pPr>
                      <a:r>
                        <a:rPr lang="th-TH"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รายได้เงินสดสุทธิทางการเกษตรของเกษตรกรเฉลี่ยต่อครัวเรือน</a:t>
                      </a:r>
                    </a:p>
                    <a:p>
                      <a:pPr marL="321945" marR="0" lvl="0" indent="-193040" defTabSz="914400" eaLnBrk="1" fontAlgn="auto" latinLnBrk="0" hangingPunct="1">
                        <a:lnSpc>
                          <a:spcPts val="15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AutoNum type="arabicPeriod"/>
                        <a:tabLst>
                          <a:tab pos="321945" algn="l"/>
                        </a:tabLst>
                        <a:defRPr/>
                      </a:pPr>
                      <a:r>
                        <a:rPr lang="th-TH" sz="140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ร้อยละเฉลี่ยของงานบริการที่พัฒนาและเชื่อมโยงมาให้บริการบนแพลตฟอร์มดิจิทัลกลาง</a:t>
                      </a: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36294" marR="412115" algn="just">
                        <a:lnSpc>
                          <a:spcPct val="90100"/>
                        </a:lnSpc>
                      </a:pPr>
                      <a:endParaRPr lang="th-TH" sz="1700" spc="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just">
                        <a:lnSpc>
                          <a:spcPct val="90100"/>
                        </a:lnSpc>
                      </a:pPr>
                      <a:r>
                        <a:rPr sz="1400" spc="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sz="1400" spc="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just">
                        <a:lnSpc>
                          <a:spcPct val="90100"/>
                        </a:lnSpc>
                      </a:pPr>
                      <a:r>
                        <a:rPr sz="1400" spc="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sz="1400" spc="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just">
                        <a:lnSpc>
                          <a:spcPct val="90100"/>
                        </a:lnSpc>
                      </a:pPr>
                      <a:r>
                        <a:rPr sz="1400" spc="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sz="1400" spc="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just">
                        <a:lnSpc>
                          <a:spcPct val="90100"/>
                        </a:lnSpc>
                      </a:pPr>
                      <a:r>
                        <a:rPr sz="1400" spc="0" baseline="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  <a:p>
                      <a:pPr marL="836294" marR="412115" algn="just">
                        <a:lnSpc>
                          <a:spcPct val="90100"/>
                        </a:lnSpc>
                      </a:pPr>
                      <a:r>
                        <a:rPr lang="th-TH"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10</a:t>
                      </a:r>
                    </a:p>
                    <a:p>
                      <a:pPr marL="836294" marR="412115" algn="just">
                        <a:lnSpc>
                          <a:spcPct val="90100"/>
                        </a:lnSpc>
                      </a:pPr>
                      <a:r>
                        <a:rPr lang="th-TH" sz="140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10 </a:t>
                      </a:r>
                    </a:p>
                    <a:p>
                      <a:pPr marL="836294" marR="412115" algn="just">
                        <a:lnSpc>
                          <a:spcPct val="90100"/>
                        </a:lnSpc>
                      </a:pPr>
                      <a:r>
                        <a:rPr lang="th-TH" sz="1400" strike="noStrike" spc="0" baseline="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</a:t>
                      </a:r>
                    </a:p>
                    <a:p>
                      <a:pPr marL="836294" marR="412115" algn="just">
                        <a:lnSpc>
                          <a:spcPct val="90100"/>
                        </a:lnSpc>
                      </a:pPr>
                      <a:r>
                        <a:rPr lang="th-TH" sz="14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</a:t>
                      </a:r>
                    </a:p>
                  </a:txBody>
                  <a:tcPr marL="0" marR="0" marT="1905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827">
                <a:tc>
                  <a:txBody>
                    <a:bodyPr/>
                    <a:lstStyle/>
                    <a:p>
                      <a:pPr marL="128905">
                        <a:lnSpc>
                          <a:spcPts val="1595"/>
                        </a:lnSpc>
                        <a:spcBef>
                          <a:spcPts val="145"/>
                        </a:spcBef>
                      </a:pP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8415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2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9423">
                <a:tc>
                  <a:txBody>
                    <a:bodyPr/>
                    <a:lstStyle/>
                    <a:p>
                      <a:pPr marL="128905">
                        <a:lnSpc>
                          <a:spcPts val="1595"/>
                        </a:lnSpc>
                        <a:spcBef>
                          <a:spcPts val="5"/>
                        </a:spcBef>
                      </a:pP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ตัวชี้วัดตามภารกิจพื้นฐาน/</a:t>
                      </a:r>
                      <a:r>
                        <a:rPr sz="1400" b="1" spc="-1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งานตามหน้าที่ความรับผิดชอบหลัก</a:t>
                      </a:r>
                      <a:r>
                        <a:rPr lang="th-TH" sz="1400" b="1" spc="15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(Function</a:t>
                      </a:r>
                      <a:r>
                        <a:rPr sz="1400" b="1" spc="1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indent="0">
                        <a:lnSpc>
                          <a:spcPts val="1510"/>
                        </a:lnSpc>
                        <a:buFont typeface="TH SarabunPSK"/>
                        <a:buNone/>
                        <a:tabLst>
                          <a:tab pos="326390" algn="l"/>
                          <a:tab pos="873760" algn="l"/>
                          <a:tab pos="2037080" algn="l"/>
                        </a:tabLst>
                      </a:pPr>
                      <a:r>
                        <a:rPr lang="th-TH" sz="1400" b="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9.  ร้อยละของสหกรณ์ที่ได้รับการตรวจสอบและแสดงความเห็นต่องบการเงินได้ </a:t>
                      </a:r>
                      <a:endParaRPr sz="1400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635" marB="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>
                        <a:lnSpc>
                          <a:spcPts val="1595"/>
                        </a:lnSpc>
                      </a:pPr>
                      <a:r>
                        <a:rPr sz="1400" spc="0" baseline="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  <a:endParaRPr sz="1400" spc="0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2540" marB="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4" name="object 24"/>
          <p:cNvGrpSpPr/>
          <p:nvPr/>
        </p:nvGrpSpPr>
        <p:grpSpPr>
          <a:xfrm>
            <a:off x="10745469" y="4047490"/>
            <a:ext cx="339090" cy="147320"/>
            <a:chOff x="10745469" y="4047490"/>
            <a:chExt cx="339090" cy="147320"/>
          </a:xfrm>
        </p:grpSpPr>
        <p:sp>
          <p:nvSpPr>
            <p:cNvPr id="25" name="object 25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0718418" y="1858136"/>
            <a:ext cx="96964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คําอธิบาย</a:t>
            </a:r>
            <a:r>
              <a:rPr kumimoji="0" sz="12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Tag</a:t>
            </a:r>
            <a:r>
              <a:rPr kumimoji="0" sz="12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2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10733278" y="2090673"/>
            <a:ext cx="339090" cy="145415"/>
            <a:chOff x="10733278" y="2090673"/>
            <a:chExt cx="339090" cy="145415"/>
          </a:xfrm>
        </p:grpSpPr>
        <p:sp>
          <p:nvSpPr>
            <p:cNvPr id="29" name="object 29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355389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3553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10787888" y="2059686"/>
            <a:ext cx="2324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-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แม่บท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1121008" y="2082546"/>
            <a:ext cx="7239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ตัวชี้วัดตามแผนแม่บทฯ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0737850" y="2543301"/>
            <a:ext cx="339090" cy="147320"/>
            <a:chOff x="10737850" y="2543301"/>
            <a:chExt cx="339090" cy="147320"/>
          </a:xfrm>
        </p:grpSpPr>
        <p:sp>
          <p:nvSpPr>
            <p:cNvPr id="34" name="object 34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B3C5D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B3C5D4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0787633" y="2505582"/>
            <a:ext cx="240029" cy="20637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45720" marR="5080" lvl="0" indent="-33655" algn="l" defTabSz="914400" rtl="0" eaLnBrk="1" fontAlgn="auto" latinLnBrk="0" hangingPunct="1">
              <a:lnSpc>
                <a:spcPct val="70000"/>
              </a:lnSpc>
              <a:spcBef>
                <a:spcPts val="3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นโยบาย</a:t>
            </a: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/</a:t>
            </a:r>
            <a:r>
              <a:rPr kumimoji="0" sz="7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สั่งการ</a:t>
            </a:r>
            <a:endParaRPr kumimoji="0" sz="7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124692" y="2486025"/>
            <a:ext cx="715010" cy="27241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86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ตัวชี้วัดนโยบายรัฐบาล/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ข้อสั่งการ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10746993" y="3034029"/>
            <a:ext cx="339090" cy="147320"/>
            <a:chOff x="10746993" y="3034029"/>
            <a:chExt cx="339090" cy="147320"/>
          </a:xfrm>
        </p:grpSpPr>
        <p:sp>
          <p:nvSpPr>
            <p:cNvPr id="39" name="object 39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F4DBB1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F4DBB1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10728959" y="2974339"/>
            <a:ext cx="103631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0" cap="none" spc="0" normalizeH="0" baseline="-11111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แผนบูรฯ</a:t>
            </a:r>
            <a:r>
              <a:rPr kumimoji="0" sz="1500" b="1" i="0" u="none" strike="noStrike" kern="0" cap="none" spc="457" normalizeH="0" baseline="-11111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10746993" y="3779265"/>
            <a:ext cx="339090" cy="145415"/>
            <a:chOff x="10746993" y="3779265"/>
            <a:chExt cx="339090" cy="145415"/>
          </a:xfrm>
        </p:grpSpPr>
        <p:sp>
          <p:nvSpPr>
            <p:cNvPr id="43" name="object 43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1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0" y="113156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1" y="132587"/>
                  </a:lnTo>
                  <a:lnTo>
                    <a:pt x="285630" y="127373"/>
                  </a:lnTo>
                  <a:lnTo>
                    <a:pt x="306704" y="113156"/>
                  </a:lnTo>
                  <a:lnTo>
                    <a:pt x="320921" y="92082"/>
                  </a:lnTo>
                  <a:lnTo>
                    <a:pt x="326135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1" y="0"/>
                  </a:lnTo>
                  <a:close/>
                </a:path>
              </a:pathLst>
            </a:custGeom>
            <a:solidFill>
              <a:srgbClr val="A08E8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1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5" y="66293"/>
                  </a:lnTo>
                  <a:lnTo>
                    <a:pt x="320921" y="92082"/>
                  </a:lnTo>
                  <a:lnTo>
                    <a:pt x="306704" y="113156"/>
                  </a:lnTo>
                  <a:lnTo>
                    <a:pt x="285630" y="127373"/>
                  </a:lnTo>
                  <a:lnTo>
                    <a:pt x="259841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0" y="113156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A08E8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10787888" y="3755263"/>
            <a:ext cx="260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46" name="object 4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746993" y="3517138"/>
            <a:ext cx="337311" cy="145287"/>
          </a:xfrm>
          <a:prstGeom prst="rect">
            <a:avLst/>
          </a:prstGeom>
        </p:spPr>
      </p:pic>
      <p:sp>
        <p:nvSpPr>
          <p:cNvPr id="47" name="object 47"/>
          <p:cNvSpPr txBox="1"/>
          <p:nvPr/>
        </p:nvSpPr>
        <p:spPr>
          <a:xfrm>
            <a:off x="11121897" y="3057905"/>
            <a:ext cx="700405" cy="9682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" marR="5080" lvl="0" indent="-1905" algn="l" defTabSz="914400" rtl="0" eaLnBrk="1" fontAlgn="auto" latinLnBrk="0" hangingPunct="1">
              <a:lnSpc>
                <a:spcPct val="128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บูรณาการ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endParaRPr kumimoji="0" lang="th-TH" sz="900" b="0" i="0" u="none" strike="noStrike" kern="0" cap="none" spc="50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  <a:p>
            <a:pPr marL="20320" marR="5080" lvl="0" indent="-1905" algn="l" defTabSz="914400" rtl="0" eaLnBrk="1" fontAlgn="auto" latinLnBrk="0" hangingPunct="1">
              <a:lnSpc>
                <a:spcPct val="128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ตัวชี้วัดตามภารกิจใหม่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  <a:p>
            <a:pPr marL="20320" marR="24765" lvl="0" indent="0" algn="l" defTabSz="914400" rtl="0" eaLnBrk="1" fontAlgn="auto" latinLnBrk="0" hangingPunct="1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ตัวชี้วัดจากแผนแม่บทฯ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และแผนฯ</a:t>
            </a:r>
            <a:r>
              <a:rPr kumimoji="0" sz="9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2700" marR="5715" lvl="0" indent="0" algn="l" defTabSz="914400" rtl="0" eaLnBrk="1" fontAlgn="auto" latinLnBrk="0" hangingPunct="1">
              <a:lnSpc>
                <a:spcPct val="8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ตัวชี้วัดภารกิจสําคัญของ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หน่วยงาน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10731754" y="3293109"/>
            <a:ext cx="339090" cy="145415"/>
            <a:chOff x="10731754" y="3293109"/>
            <a:chExt cx="339090" cy="145415"/>
          </a:xfrm>
        </p:grpSpPr>
        <p:sp>
          <p:nvSpPr>
            <p:cNvPr id="49" name="object 49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4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7C8587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6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7C8587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10742168" y="3280663"/>
            <a:ext cx="32067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ภารกิจใหม่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10737850" y="2319273"/>
            <a:ext cx="339090" cy="147320"/>
            <a:chOff x="10737850" y="2319273"/>
            <a:chExt cx="339090" cy="147320"/>
          </a:xfrm>
        </p:grpSpPr>
        <p:sp>
          <p:nvSpPr>
            <p:cNvPr id="53" name="object 53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5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5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6A8DC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4" name="object 54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5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5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5"/>
                  </a:lnTo>
                  <a:close/>
                </a:path>
              </a:pathLst>
            </a:custGeom>
            <a:ln w="12700">
              <a:solidFill>
                <a:srgbClr val="6A8DC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10849736" y="2297938"/>
            <a:ext cx="923290" cy="162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9560" algn="l"/>
              </a:tabLst>
              <a:defRPr/>
            </a:pPr>
            <a:r>
              <a:rPr kumimoji="0" sz="1500" b="1" i="0" u="none" strike="noStrike" kern="0" cap="none" spc="-37" normalizeH="0" baseline="2777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r>
              <a:rPr kumimoji="0" sz="1500" b="1" i="0" u="none" strike="noStrike" kern="0" cap="none" spc="0" normalizeH="0" baseline="2777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	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ตัวชี้วัดตามแผนฯ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10748518" y="4289805"/>
            <a:ext cx="340360" cy="145415"/>
            <a:chOff x="10748518" y="4289805"/>
            <a:chExt cx="340360" cy="145415"/>
          </a:xfrm>
        </p:grpSpPr>
        <p:sp>
          <p:nvSpPr>
            <p:cNvPr id="58" name="object 58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261365" y="0"/>
                  </a:moveTo>
                  <a:lnTo>
                    <a:pt x="66293" y="0"/>
                  </a:lnTo>
                  <a:lnTo>
                    <a:pt x="40505" y="5214"/>
                  </a:lnTo>
                  <a:lnTo>
                    <a:pt x="19430" y="19431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0" y="113157"/>
                  </a:lnTo>
                  <a:lnTo>
                    <a:pt x="40505" y="127373"/>
                  </a:lnTo>
                  <a:lnTo>
                    <a:pt x="66293" y="132588"/>
                  </a:lnTo>
                  <a:lnTo>
                    <a:pt x="261365" y="132588"/>
                  </a:lnTo>
                  <a:lnTo>
                    <a:pt x="287154" y="127373"/>
                  </a:lnTo>
                  <a:lnTo>
                    <a:pt x="308228" y="113157"/>
                  </a:lnTo>
                  <a:lnTo>
                    <a:pt x="322445" y="92082"/>
                  </a:lnTo>
                  <a:lnTo>
                    <a:pt x="327659" y="66294"/>
                  </a:lnTo>
                  <a:lnTo>
                    <a:pt x="322445" y="40505"/>
                  </a:lnTo>
                  <a:lnTo>
                    <a:pt x="308228" y="19431"/>
                  </a:lnTo>
                  <a:lnTo>
                    <a:pt x="287154" y="5214"/>
                  </a:lnTo>
                  <a:lnTo>
                    <a:pt x="261365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9" name="object 59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1"/>
                  </a:lnTo>
                  <a:lnTo>
                    <a:pt x="40505" y="5214"/>
                  </a:lnTo>
                  <a:lnTo>
                    <a:pt x="66293" y="0"/>
                  </a:lnTo>
                  <a:lnTo>
                    <a:pt x="261365" y="0"/>
                  </a:lnTo>
                  <a:lnTo>
                    <a:pt x="287154" y="5214"/>
                  </a:lnTo>
                  <a:lnTo>
                    <a:pt x="308228" y="19431"/>
                  </a:lnTo>
                  <a:lnTo>
                    <a:pt x="322445" y="40505"/>
                  </a:lnTo>
                  <a:lnTo>
                    <a:pt x="327659" y="66294"/>
                  </a:lnTo>
                  <a:lnTo>
                    <a:pt x="322445" y="92082"/>
                  </a:lnTo>
                  <a:lnTo>
                    <a:pt x="308228" y="113157"/>
                  </a:lnTo>
                  <a:lnTo>
                    <a:pt x="287154" y="127373"/>
                  </a:lnTo>
                  <a:lnTo>
                    <a:pt x="261365" y="132588"/>
                  </a:lnTo>
                  <a:lnTo>
                    <a:pt x="66293" y="132588"/>
                  </a:lnTo>
                  <a:lnTo>
                    <a:pt x="40505" y="127373"/>
                  </a:lnTo>
                  <a:lnTo>
                    <a:pt x="19430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10785475" y="3933088"/>
            <a:ext cx="1090295" cy="508000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22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ในประเด็นที่</a:t>
            </a:r>
            <a:r>
              <a:rPr kumimoji="0" sz="9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-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6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651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Joint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KPI </a:t>
            </a:r>
            <a:r>
              <a:rPr kumimoji="0" sz="9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บังคับ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61" name="object 6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692383" y="4319015"/>
            <a:ext cx="92200" cy="90677"/>
          </a:xfrm>
          <a:prstGeom prst="rect">
            <a:avLst/>
          </a:prstGeom>
        </p:spPr>
      </p:pic>
      <p:grpSp>
        <p:nvGrpSpPr>
          <p:cNvPr id="62" name="object 62"/>
          <p:cNvGrpSpPr/>
          <p:nvPr/>
        </p:nvGrpSpPr>
        <p:grpSpPr>
          <a:xfrm>
            <a:off x="10733278" y="2813050"/>
            <a:ext cx="339090" cy="145415"/>
            <a:chOff x="10733278" y="2813050"/>
            <a:chExt cx="339090" cy="145415"/>
          </a:xfrm>
        </p:grpSpPr>
        <p:sp>
          <p:nvSpPr>
            <p:cNvPr id="63" name="object 63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4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F4B89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object 64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4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699">
              <a:solidFill>
                <a:srgbClr val="F4B89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10741279" y="2780537"/>
            <a:ext cx="13404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10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1000" b="1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r>
              <a:rPr kumimoji="0" sz="1000" b="1" i="0" u="none" strike="noStrike" kern="0" cap="none" spc="40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ตัวชี้วัดตามแผนระดับ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0" y="2523744"/>
            <a:ext cx="718185" cy="782320"/>
            <a:chOff x="0" y="2523744"/>
            <a:chExt cx="718185" cy="782320"/>
          </a:xfrm>
        </p:grpSpPr>
        <p:pic>
          <p:nvPicPr>
            <p:cNvPr id="68" name="object 6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1939" y="2523744"/>
              <a:ext cx="435863" cy="565404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2232" y="3081527"/>
              <a:ext cx="323088" cy="224027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3090672"/>
              <a:ext cx="431291" cy="198120"/>
            </a:xfrm>
            <a:prstGeom prst="rect">
              <a:avLst/>
            </a:prstGeom>
          </p:spPr>
        </p:pic>
      </p:grpSp>
      <p:sp>
        <p:nvSpPr>
          <p:cNvPr id="76" name="object 76"/>
          <p:cNvSpPr txBox="1">
            <a:spLocks noGrp="1"/>
          </p:cNvSpPr>
          <p:nvPr>
            <p:ph type="ftr" sz="quarter" idx="5"/>
          </p:nvPr>
        </p:nvSpPr>
        <p:spPr>
          <a:xfrm>
            <a:off x="10477627" y="6466966"/>
            <a:ext cx="1164590" cy="3962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ts val="30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9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100</a:t>
            </a:r>
          </a:p>
        </p:txBody>
      </p:sp>
      <p:sp>
        <p:nvSpPr>
          <p:cNvPr id="77" name="object 77"/>
          <p:cNvSpPr txBox="1">
            <a:spLocks noGrp="1"/>
          </p:cNvSpPr>
          <p:nvPr>
            <p:ph type="sldNum" sz="quarter" idx="7"/>
          </p:nvPr>
        </p:nvSpPr>
        <p:spPr>
          <a:xfrm>
            <a:off x="11956098" y="6539356"/>
            <a:ext cx="235584" cy="248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ts val="177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0" i="0" u="none" strike="noStrike" kern="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38100" marR="0" lvl="0" indent="0" algn="l" defTabSz="914400" rtl="0" eaLnBrk="1" fontAlgn="auto" latinLnBrk="0" hangingPunct="1">
                <a:lnSpc>
                  <a:spcPts val="177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sz="1600" b="0" i="0" u="none" strike="noStrike" kern="0" cap="none" spc="-25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78" name="object 24">
            <a:extLst>
              <a:ext uri="{FF2B5EF4-FFF2-40B4-BE49-F238E27FC236}">
                <a16:creationId xmlns:a16="http://schemas.microsoft.com/office/drawing/2014/main" id="{3F0163D6-0AED-F9B8-0DA4-04BB48FE4261}"/>
              </a:ext>
            </a:extLst>
          </p:cNvPr>
          <p:cNvGrpSpPr/>
          <p:nvPr/>
        </p:nvGrpSpPr>
        <p:grpSpPr>
          <a:xfrm>
            <a:off x="79286" y="3522358"/>
            <a:ext cx="234836" cy="108668"/>
            <a:chOff x="10751819" y="4053834"/>
            <a:chExt cx="326398" cy="134626"/>
          </a:xfrm>
        </p:grpSpPr>
        <p:sp>
          <p:nvSpPr>
            <p:cNvPr id="79" name="object 25">
              <a:extLst>
                <a:ext uri="{FF2B5EF4-FFF2-40B4-BE49-F238E27FC236}">
                  <a16:creationId xmlns:a16="http://schemas.microsoft.com/office/drawing/2014/main" id="{1FDC941A-2982-F9E2-17BD-C169BB15ACBC}"/>
                </a:ext>
              </a:extLst>
            </p:cNvPr>
            <p:cNvSpPr/>
            <p:nvPr/>
          </p:nvSpPr>
          <p:spPr>
            <a:xfrm>
              <a:off x="10751826" y="4053834"/>
              <a:ext cx="326391" cy="134619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JKPI 4</a:t>
              </a:r>
              <a:endPara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80" name="object 26">
              <a:extLst>
                <a:ext uri="{FF2B5EF4-FFF2-40B4-BE49-F238E27FC236}">
                  <a16:creationId xmlns:a16="http://schemas.microsoft.com/office/drawing/2014/main" id="{D5C13EED-9A81-680C-9C5D-6CB3FC73A2A2}"/>
                </a:ext>
              </a:extLst>
            </p:cNvPr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82" name="object 28">
            <a:extLst>
              <a:ext uri="{FF2B5EF4-FFF2-40B4-BE49-F238E27FC236}">
                <a16:creationId xmlns:a16="http://schemas.microsoft.com/office/drawing/2014/main" id="{69339F52-3037-6BE5-C651-E9CFD20AF7FF}"/>
              </a:ext>
            </a:extLst>
          </p:cNvPr>
          <p:cNvGrpSpPr/>
          <p:nvPr/>
        </p:nvGrpSpPr>
        <p:grpSpPr>
          <a:xfrm>
            <a:off x="360349" y="3299459"/>
            <a:ext cx="247600" cy="109972"/>
            <a:chOff x="10733278" y="2090673"/>
            <a:chExt cx="339090" cy="145415"/>
          </a:xfrm>
        </p:grpSpPr>
        <p:sp>
          <p:nvSpPr>
            <p:cNvPr id="83" name="object 29">
              <a:extLst>
                <a:ext uri="{FF2B5EF4-FFF2-40B4-BE49-F238E27FC236}">
                  <a16:creationId xmlns:a16="http://schemas.microsoft.com/office/drawing/2014/main" id="{12836933-8D32-09F1-00D3-5B909FECD9ED}"/>
                </a:ext>
              </a:extLst>
            </p:cNvPr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355389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4" name="object 30">
              <a:extLst>
                <a:ext uri="{FF2B5EF4-FFF2-40B4-BE49-F238E27FC236}">
                  <a16:creationId xmlns:a16="http://schemas.microsoft.com/office/drawing/2014/main" id="{FD8AEF1E-38B6-A287-BFA4-D28C5A5F9E00}"/>
                </a:ext>
              </a:extLst>
            </p:cNvPr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3553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85" name="object 28">
            <a:extLst>
              <a:ext uri="{FF2B5EF4-FFF2-40B4-BE49-F238E27FC236}">
                <a16:creationId xmlns:a16="http://schemas.microsoft.com/office/drawing/2014/main" id="{D496C329-6873-2040-1569-AA7D5A7DC606}"/>
              </a:ext>
            </a:extLst>
          </p:cNvPr>
          <p:cNvGrpSpPr/>
          <p:nvPr/>
        </p:nvGrpSpPr>
        <p:grpSpPr>
          <a:xfrm>
            <a:off x="364986" y="3521707"/>
            <a:ext cx="247600" cy="109972"/>
            <a:chOff x="10733278" y="2090673"/>
            <a:chExt cx="339090" cy="145415"/>
          </a:xfrm>
        </p:grpSpPr>
        <p:sp>
          <p:nvSpPr>
            <p:cNvPr id="86" name="object 29">
              <a:extLst>
                <a:ext uri="{FF2B5EF4-FFF2-40B4-BE49-F238E27FC236}">
                  <a16:creationId xmlns:a16="http://schemas.microsoft.com/office/drawing/2014/main" id="{22710CDB-8A23-5A59-488D-4D8E8DF40594}"/>
                </a:ext>
              </a:extLst>
            </p:cNvPr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355389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7" name="object 30">
              <a:extLst>
                <a:ext uri="{FF2B5EF4-FFF2-40B4-BE49-F238E27FC236}">
                  <a16:creationId xmlns:a16="http://schemas.microsoft.com/office/drawing/2014/main" id="{D3931250-FA98-5E4D-808D-255AD530CBE1}"/>
                </a:ext>
              </a:extLst>
            </p:cNvPr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3553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88" name="object 28">
            <a:extLst>
              <a:ext uri="{FF2B5EF4-FFF2-40B4-BE49-F238E27FC236}">
                <a16:creationId xmlns:a16="http://schemas.microsoft.com/office/drawing/2014/main" id="{55BC4F83-A24C-36FA-6C8A-48E26C8D8C7F}"/>
              </a:ext>
            </a:extLst>
          </p:cNvPr>
          <p:cNvGrpSpPr/>
          <p:nvPr/>
        </p:nvGrpSpPr>
        <p:grpSpPr>
          <a:xfrm>
            <a:off x="362470" y="3704722"/>
            <a:ext cx="247600" cy="109972"/>
            <a:chOff x="10733278" y="2090673"/>
            <a:chExt cx="339090" cy="145415"/>
          </a:xfrm>
        </p:grpSpPr>
        <p:sp>
          <p:nvSpPr>
            <p:cNvPr id="89" name="object 29">
              <a:extLst>
                <a:ext uri="{FF2B5EF4-FFF2-40B4-BE49-F238E27FC236}">
                  <a16:creationId xmlns:a16="http://schemas.microsoft.com/office/drawing/2014/main" id="{CEA57461-B680-9122-3CD1-59F7B9D2FCEF}"/>
                </a:ext>
              </a:extLst>
            </p:cNvPr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355389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0" name="object 30">
              <a:extLst>
                <a:ext uri="{FF2B5EF4-FFF2-40B4-BE49-F238E27FC236}">
                  <a16:creationId xmlns:a16="http://schemas.microsoft.com/office/drawing/2014/main" id="{4C429DFD-5B81-644A-1D03-36DC36E5F350}"/>
                </a:ext>
              </a:extLst>
            </p:cNvPr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3553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2" name="กล่องข้อความ 91">
            <a:extLst>
              <a:ext uri="{FF2B5EF4-FFF2-40B4-BE49-F238E27FC236}">
                <a16:creationId xmlns:a16="http://schemas.microsoft.com/office/drawing/2014/main" id="{2E6E0207-BE49-B20D-3A30-CB92AA9DE2C8}"/>
              </a:ext>
            </a:extLst>
          </p:cNvPr>
          <p:cNvSpPr txBox="1"/>
          <p:nvPr/>
        </p:nvSpPr>
        <p:spPr>
          <a:xfrm>
            <a:off x="304000" y="3239156"/>
            <a:ext cx="37465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แม่บท</a:t>
            </a:r>
          </a:p>
        </p:txBody>
      </p:sp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FE8B8B92-04D1-41CB-8F43-5FD53BBD7C58}"/>
              </a:ext>
            </a:extLst>
          </p:cNvPr>
          <p:cNvSpPr txBox="1"/>
          <p:nvPr/>
        </p:nvSpPr>
        <p:spPr>
          <a:xfrm>
            <a:off x="304000" y="3462077"/>
            <a:ext cx="37465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แม่บท</a:t>
            </a:r>
          </a:p>
        </p:txBody>
      </p:sp>
      <p:sp>
        <p:nvSpPr>
          <p:cNvPr id="94" name="กล่องข้อความ 93">
            <a:extLst>
              <a:ext uri="{FF2B5EF4-FFF2-40B4-BE49-F238E27FC236}">
                <a16:creationId xmlns:a16="http://schemas.microsoft.com/office/drawing/2014/main" id="{1F6A9B6B-E1FC-A0F1-AFB3-36FDB8BCE741}"/>
              </a:ext>
            </a:extLst>
          </p:cNvPr>
          <p:cNvSpPr txBox="1"/>
          <p:nvPr/>
        </p:nvSpPr>
        <p:spPr>
          <a:xfrm>
            <a:off x="315862" y="3636528"/>
            <a:ext cx="37465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แม่บท</a:t>
            </a:r>
          </a:p>
        </p:txBody>
      </p:sp>
      <p:grpSp>
        <p:nvGrpSpPr>
          <p:cNvPr id="95" name="object 33">
            <a:extLst>
              <a:ext uri="{FF2B5EF4-FFF2-40B4-BE49-F238E27FC236}">
                <a16:creationId xmlns:a16="http://schemas.microsoft.com/office/drawing/2014/main" id="{F6B8A026-ED01-ABF7-CBF4-01945F8716F5}"/>
              </a:ext>
            </a:extLst>
          </p:cNvPr>
          <p:cNvGrpSpPr/>
          <p:nvPr/>
        </p:nvGrpSpPr>
        <p:grpSpPr>
          <a:xfrm>
            <a:off x="375279" y="3902758"/>
            <a:ext cx="238328" cy="126098"/>
            <a:chOff x="10737850" y="2543301"/>
            <a:chExt cx="339090" cy="147320"/>
          </a:xfrm>
        </p:grpSpPr>
        <p:sp>
          <p:nvSpPr>
            <p:cNvPr id="96" name="object 34">
              <a:extLst>
                <a:ext uri="{FF2B5EF4-FFF2-40B4-BE49-F238E27FC236}">
                  <a16:creationId xmlns:a16="http://schemas.microsoft.com/office/drawing/2014/main" id="{380B0777-23C5-8BAC-2E60-D497C5AB9A5C}"/>
                </a:ext>
              </a:extLst>
            </p:cNvPr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B3C5D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7" name="object 35">
              <a:extLst>
                <a:ext uri="{FF2B5EF4-FFF2-40B4-BE49-F238E27FC236}">
                  <a16:creationId xmlns:a16="http://schemas.microsoft.com/office/drawing/2014/main" id="{20544489-D7A5-C5F2-8E43-F4917070A23C}"/>
                </a:ext>
              </a:extLst>
            </p:cNvPr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B3C5D4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8" name="กล่องข้อความ 97">
            <a:extLst>
              <a:ext uri="{FF2B5EF4-FFF2-40B4-BE49-F238E27FC236}">
                <a16:creationId xmlns:a16="http://schemas.microsoft.com/office/drawing/2014/main" id="{AF14CD0F-68D2-5217-BFD6-76F823EF82A9}"/>
              </a:ext>
            </a:extLst>
          </p:cNvPr>
          <p:cNvSpPr txBox="1"/>
          <p:nvPr/>
        </p:nvSpPr>
        <p:spPr>
          <a:xfrm>
            <a:off x="299683" y="3851972"/>
            <a:ext cx="4969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มติ ครม.</a:t>
            </a:r>
          </a:p>
        </p:txBody>
      </p:sp>
      <p:sp>
        <p:nvSpPr>
          <p:cNvPr id="23" name="object 23">
            <a:extLst>
              <a:ext uri="{FF2B5EF4-FFF2-40B4-BE49-F238E27FC236}">
                <a16:creationId xmlns:a16="http://schemas.microsoft.com/office/drawing/2014/main" id="{89DBB471-8AF4-2313-2CBE-43E4F896600F}"/>
              </a:ext>
            </a:extLst>
          </p:cNvPr>
          <p:cNvSpPr/>
          <p:nvPr/>
        </p:nvSpPr>
        <p:spPr>
          <a:xfrm>
            <a:off x="655320" y="4188460"/>
            <a:ext cx="9432290" cy="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1">
            <a:extLst>
              <a:ext uri="{FF2B5EF4-FFF2-40B4-BE49-F238E27FC236}">
                <a16:creationId xmlns:a16="http://schemas.microsoft.com/office/drawing/2014/main" id="{FE6B44CD-7D73-0EA0-9A75-865CB0DE3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78" y="512289"/>
            <a:ext cx="7891462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85838" indent="-985838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85838" marR="0" lvl="0" indent="-985838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38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1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อัตราการขยายตัวของมูลค่าของสินค้าเก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(ปีงบประมาณ)</a:t>
            </a:r>
          </a:p>
        </p:txBody>
      </p:sp>
      <p:sp>
        <p:nvSpPr>
          <p:cNvPr id="10244" name="Rectangle 25">
            <a:extLst>
              <a:ext uri="{FF2B5EF4-FFF2-40B4-BE49-F238E27FC236}">
                <a16:creationId xmlns:a16="http://schemas.microsoft.com/office/drawing/2014/main" id="{7D834EF5-C0DF-F3BF-1EF5-AF386A961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9404" y="6283252"/>
            <a:ext cx="2736850" cy="245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46100" indent="-5461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C66D1CC-1B66-A432-5CCF-6924C05256D3}"/>
              </a:ext>
            </a:extLst>
          </p:cNvPr>
          <p:cNvSpPr/>
          <p:nvPr/>
        </p:nvSpPr>
        <p:spPr>
          <a:xfrm>
            <a:off x="0" y="6268104"/>
            <a:ext cx="3092291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A6A4BF64-D292-8A64-8167-92DC9BDE96C9}"/>
              </a:ext>
            </a:extLst>
          </p:cNvPr>
          <p:cNvSpPr/>
          <p:nvPr/>
        </p:nvSpPr>
        <p:spPr>
          <a:xfrm>
            <a:off x="54610" y="2092936"/>
            <a:ext cx="7679690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10EB03-58E7-09CC-84BF-EB28260A5CCE}"/>
              </a:ext>
            </a:extLst>
          </p:cNvPr>
          <p:cNvSpPr/>
          <p:nvPr/>
        </p:nvSpPr>
        <p:spPr>
          <a:xfrm>
            <a:off x="8839200" y="965200"/>
            <a:ext cx="3352800" cy="30874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52B0C6-CFEC-B73B-6F64-9C74ECB8C689}"/>
              </a:ext>
            </a:extLst>
          </p:cNvPr>
          <p:cNvSpPr/>
          <p:nvPr/>
        </p:nvSpPr>
        <p:spPr>
          <a:xfrm>
            <a:off x="7734300" y="528826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030101</a:t>
            </a:r>
          </a:p>
        </p:txBody>
      </p:sp>
      <p:sp>
        <p:nvSpPr>
          <p:cNvPr id="10250" name="Rectangle 16">
            <a:extLst>
              <a:ext uri="{FF2B5EF4-FFF2-40B4-BE49-F238E27FC236}">
                <a16:creationId xmlns:a16="http://schemas.microsoft.com/office/drawing/2014/main" id="{BC7D5CE1-CEC4-7A96-DB65-D6553E085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8078" y="1116662"/>
            <a:ext cx="3459162" cy="493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</a:t>
            </a:r>
            <a:b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251" name="Rectangle 17">
            <a:extLst>
              <a:ext uri="{FF2B5EF4-FFF2-40B4-BE49-F238E27FC236}">
                <a16:creationId xmlns:a16="http://schemas.microsoft.com/office/drawing/2014/main" id="{F87E7228-8480-81AD-BD7E-E18684960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5525" y="1634822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F141B86A-EF94-20D5-B8DD-D2AC5B913708}"/>
              </a:ext>
            </a:extLst>
          </p:cNvPr>
          <p:cNvCxnSpPr>
            <a:cxnSpLocks/>
            <a:stCxn id="14" idx="3"/>
            <a:endCxn id="11" idx="0"/>
          </p:cNvCxnSpPr>
          <p:nvPr/>
        </p:nvCxnSpPr>
        <p:spPr>
          <a:xfrm>
            <a:off x="8955088" y="728851"/>
            <a:ext cx="1560512" cy="23634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DEF3D92-C735-F2A1-E71B-83B62CB4433A}"/>
              </a:ext>
            </a:extLst>
          </p:cNvPr>
          <p:cNvGraphicFramePr>
            <a:graphicFrameLocks noGrp="1"/>
          </p:cNvGraphicFramePr>
          <p:nvPr/>
        </p:nvGraphicFramePr>
        <p:xfrm>
          <a:off x="8839200" y="2647909"/>
          <a:ext cx="3292476" cy="1227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1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5263">
                <a:tc gridSpan="4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3"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612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272" name="Picture 21">
            <a:extLst>
              <a:ext uri="{FF2B5EF4-FFF2-40B4-BE49-F238E27FC236}">
                <a16:creationId xmlns:a16="http://schemas.microsoft.com/office/drawing/2014/main" id="{0EEA8161-5109-7A13-6B88-78D18AB66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930" y="1043393"/>
            <a:ext cx="437832" cy="451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2F0D22C-9B02-6026-06A0-668BC356A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0603" y="1504153"/>
            <a:ext cx="514602" cy="514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4" name="Rectangle 27">
            <a:extLst>
              <a:ext uri="{FF2B5EF4-FFF2-40B4-BE49-F238E27FC236}">
                <a16:creationId xmlns:a16="http://schemas.microsoft.com/office/drawing/2014/main" id="{5C1D6769-94AF-341D-7F27-88F4D20B9C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0301" y="2161425"/>
            <a:ext cx="4030662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50ACB54-B2C9-228E-73D5-22C2571175E4}"/>
              </a:ext>
            </a:extLst>
          </p:cNvPr>
          <p:cNvSpPr/>
          <p:nvPr/>
        </p:nvSpPr>
        <p:spPr>
          <a:xfrm>
            <a:off x="9495525" y="1864202"/>
            <a:ext cx="4175125" cy="2714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BEE93AB-0559-3DBA-BBB6-FFA4EC58FD81}"/>
              </a:ext>
            </a:extLst>
          </p:cNvPr>
          <p:cNvSpPr/>
          <p:nvPr/>
        </p:nvSpPr>
        <p:spPr>
          <a:xfrm>
            <a:off x="128285" y="734659"/>
            <a:ext cx="7958138" cy="14478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การนำทรัพยากรที่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ภูมิปัญญาท้องถิ่น และความโดดเด่นเฉพาะพื้นที่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Geographical Indication: GI)</a:t>
            </a: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ประกอบด้วย ผลไม้เมืองร้อน (ทุเรียน มังคุด เงาะ ลำไย ลองกอง) ข้าวหอมมะลิ ผ้าไหมไทยตรานกยูงพระราชทาน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ปลา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สวยงาม (ปลากัด) กุ้งก้ามกราม ปลาสลิด โคเนื้อ (โคขุนโพนยางคำ) ไข่เค็มไชยา ไก่พื้นเมือง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ไก่เบตง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สินค้า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พืชอัต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371" name="Rectangle 2">
            <a:extLst>
              <a:ext uri="{FF2B5EF4-FFF2-40B4-BE49-F238E27FC236}">
                <a16:creationId xmlns:a16="http://schemas.microsoft.com/office/drawing/2014/main" id="{C1FD5B32-1208-F841-74D3-1C5C29F57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14450" y="43465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th-TH" altLang="th-TH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Cordia New" panose="020B0304020202020204" pitchFamily="34" charset="-34"/>
              </a:rPr>
            </a:br>
            <a:endParaRPr kumimoji="0" lang="th-TH" alt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38B701D4-671D-85A5-1744-FDD60B1AD8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34656"/>
              </p:ext>
            </p:extLst>
          </p:nvPr>
        </p:nvGraphicFramePr>
        <p:xfrm>
          <a:off x="125899" y="4542734"/>
          <a:ext cx="3452189" cy="1730659"/>
        </p:xfrm>
        <a:graphic>
          <a:graphicData uri="http://schemas.openxmlformats.org/drawingml/2006/table">
            <a:tbl>
              <a:tblPr firstRow="1" bandRow="1"/>
              <a:tblGrid>
                <a:gridCol w="1150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7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40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42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5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336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</a:t>
                      </a: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ตามแผน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ตาราง 11">
            <a:extLst>
              <a:ext uri="{FF2B5EF4-FFF2-40B4-BE49-F238E27FC236}">
                <a16:creationId xmlns:a16="http://schemas.microsoft.com/office/drawing/2014/main" id="{C0207067-9918-3441-955A-FE714D8BCBE1}"/>
              </a:ext>
            </a:extLst>
          </p:cNvPr>
          <p:cNvGraphicFramePr>
            <a:graphicFrameLocks noGrp="1"/>
          </p:cNvGraphicFramePr>
          <p:nvPr/>
        </p:nvGraphicFramePr>
        <p:xfrm>
          <a:off x="99061" y="2309168"/>
          <a:ext cx="8679815" cy="2159000"/>
        </p:xfrm>
        <a:graphic>
          <a:graphicData uri="http://schemas.openxmlformats.org/drawingml/2006/table">
            <a:tbl>
              <a:tblPr/>
              <a:tblGrid>
                <a:gridCol w="2711680">
                  <a:extLst>
                    <a:ext uri="{9D8B030D-6E8A-4147-A177-3AD203B41FA5}">
                      <a16:colId xmlns:a16="http://schemas.microsoft.com/office/drawing/2014/main" val="1578670482"/>
                    </a:ext>
                  </a:extLst>
                </a:gridCol>
                <a:gridCol w="401565">
                  <a:extLst>
                    <a:ext uri="{9D8B030D-6E8A-4147-A177-3AD203B41FA5}">
                      <a16:colId xmlns:a16="http://schemas.microsoft.com/office/drawing/2014/main" val="1101637949"/>
                    </a:ext>
                  </a:extLst>
                </a:gridCol>
                <a:gridCol w="643770">
                  <a:extLst>
                    <a:ext uri="{9D8B030D-6E8A-4147-A177-3AD203B41FA5}">
                      <a16:colId xmlns:a16="http://schemas.microsoft.com/office/drawing/2014/main" val="1508930426"/>
                    </a:ext>
                  </a:extLst>
                </a:gridCol>
                <a:gridCol w="699749">
                  <a:extLst>
                    <a:ext uri="{9D8B030D-6E8A-4147-A177-3AD203B41FA5}">
                      <a16:colId xmlns:a16="http://schemas.microsoft.com/office/drawing/2014/main" val="1441161336"/>
                    </a:ext>
                  </a:extLst>
                </a:gridCol>
                <a:gridCol w="690418">
                  <a:extLst>
                    <a:ext uri="{9D8B030D-6E8A-4147-A177-3AD203B41FA5}">
                      <a16:colId xmlns:a16="http://schemas.microsoft.com/office/drawing/2014/main" val="2490931332"/>
                    </a:ext>
                  </a:extLst>
                </a:gridCol>
                <a:gridCol w="625109">
                  <a:extLst>
                    <a:ext uri="{9D8B030D-6E8A-4147-A177-3AD203B41FA5}">
                      <a16:colId xmlns:a16="http://schemas.microsoft.com/office/drawing/2014/main" val="1149713334"/>
                    </a:ext>
                  </a:extLst>
                </a:gridCol>
                <a:gridCol w="715460">
                  <a:extLst>
                    <a:ext uri="{9D8B030D-6E8A-4147-A177-3AD203B41FA5}">
                      <a16:colId xmlns:a16="http://schemas.microsoft.com/office/drawing/2014/main" val="364195558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506052557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4233186001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1918813931"/>
                    </a:ext>
                  </a:extLst>
                </a:gridCol>
              </a:tblGrid>
              <a:tr h="22558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25220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มูลค่ารวมของสินค้าเก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ลักษณ์พื้นถิ่น (ล้านบาท)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264,587.32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264,018.59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289,232.26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311,115.07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337,479.06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369,581.22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414,370.18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705074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-0.21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7.57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8.47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937934"/>
                  </a:ext>
                </a:extLst>
              </a:tr>
              <a:tr h="372323">
                <a:tc>
                  <a:txBody>
                    <a:bodyPr/>
                    <a:lstStyle/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สินค้าผลไม้เมืองร้อนที่สำคัญ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(ทุเรียน มังคุด เงาะ ลำไย ลองกอง)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155,688.00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164,836.00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193,945.00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184,850.00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208,120.63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231,796.53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269,771.18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2049906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สินค้าข้าวหอมมะลิ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100,448.00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89,940.00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86,098.00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115,431.00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117,024.00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127,437.53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132,569.71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9949545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สินค้าผ้าไหมนกยูงพระราชทาน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173.00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587.03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642.97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710.80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179919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</a:t>
                      </a: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สินค้าประมง ปลาสวยงาม (ปลากัด) กุ้งก้ามกราม ปลาสลิด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7,633.32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8,442.59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8,158.26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9,250.33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10,564.26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8,714.53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9,990.40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5904761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 สินค้าปศุสัตว์ (โคขุนโพนยางคำ ไข่เค็มไชยา ไก่เบตง)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672.00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627.00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713.56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642.21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435.72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523.18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4805692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6. สินค้า</a:t>
                      </a:r>
                      <a:r>
                        <a:rPr lang="th-TH" sz="1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พืชอัต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กสก.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320.18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540.93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553.94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804.91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401006"/>
                  </a:ext>
                </a:extLst>
              </a:tr>
            </a:tbl>
          </a:graphicData>
        </a:graphic>
      </p:graphicFrame>
      <p:sp>
        <p:nvSpPr>
          <p:cNvPr id="18" name="Rectangle 19">
            <a:extLst>
              <a:ext uri="{FF2B5EF4-FFF2-40B4-BE49-F238E27FC236}">
                <a16:creationId xmlns:a16="http://schemas.microsoft.com/office/drawing/2014/main" id="{98F84B84-958F-F865-9037-57A540E39715}"/>
              </a:ext>
            </a:extLst>
          </p:cNvPr>
          <p:cNvSpPr/>
          <p:nvPr/>
        </p:nvSpPr>
        <p:spPr bwMode="ltGray">
          <a:xfrm>
            <a:off x="-13648" y="-15862"/>
            <a:ext cx="11627893" cy="5175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Google Shape;253;p8">
            <a:extLst>
              <a:ext uri="{FF2B5EF4-FFF2-40B4-BE49-F238E27FC236}">
                <a16:creationId xmlns:a16="http://schemas.microsoft.com/office/drawing/2014/main" id="{DA32B771-B335-1F64-C149-93C367811DB3}"/>
              </a:ext>
            </a:extLst>
          </p:cNvPr>
          <p:cNvSpPr/>
          <p:nvPr/>
        </p:nvSpPr>
        <p:spPr>
          <a:xfrm>
            <a:off x="11129" y="6481442"/>
            <a:ext cx="996599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5A1E4E7-82C2-9645-6DB8-A1525742E239}"/>
              </a:ext>
            </a:extLst>
          </p:cNvPr>
          <p:cNvGrpSpPr/>
          <p:nvPr/>
        </p:nvGrpSpPr>
        <p:grpSpPr>
          <a:xfrm>
            <a:off x="6209831" y="484907"/>
            <a:ext cx="911619" cy="338555"/>
            <a:chOff x="2960452" y="1170204"/>
            <a:chExt cx="601134" cy="20978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6C8F710-D86A-584D-3E9C-5E3B8C94E81B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10">
              <a:extLst>
                <a:ext uri="{FF2B5EF4-FFF2-40B4-BE49-F238E27FC236}">
                  <a16:creationId xmlns:a16="http://schemas.microsoft.com/office/drawing/2014/main" id="{E41A826D-421A-1D7A-A8CD-96380DDE065E}"/>
                </a:ext>
              </a:extLst>
            </p:cNvPr>
            <p:cNvSpPr txBox="1"/>
            <p:nvPr/>
          </p:nvSpPr>
          <p:spPr>
            <a:xfrm>
              <a:off x="2960452" y="1170204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0" name="Rectangle 10">
            <a:extLst>
              <a:ext uri="{FF2B5EF4-FFF2-40B4-BE49-F238E27FC236}">
                <a16:creationId xmlns:a16="http://schemas.microsoft.com/office/drawing/2014/main" id="{92BA4F2F-B3C2-986D-382D-86B968833E49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id="{7FB513E4-A490-E79A-CC40-CF86C29741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5" name="ตาราง 13">
            <a:extLst>
              <a:ext uri="{FF2B5EF4-FFF2-40B4-BE49-F238E27FC236}">
                <a16:creationId xmlns:a16="http://schemas.microsoft.com/office/drawing/2014/main" id="{7C58D228-4642-3641-E01E-B957CE5C7F29}"/>
              </a:ext>
            </a:extLst>
          </p:cNvPr>
          <p:cNvGraphicFramePr>
            <a:graphicFrameLocks noGrp="1"/>
          </p:cNvGraphicFramePr>
          <p:nvPr/>
        </p:nvGraphicFramePr>
        <p:xfrm>
          <a:off x="7583557" y="4512365"/>
          <a:ext cx="4389782" cy="183564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4F2A5E74-7651-BF6B-9304-394CB8B22C1A}"/>
              </a:ext>
            </a:extLst>
          </p:cNvPr>
          <p:cNvGraphicFramePr>
            <a:graphicFrameLocks noGrp="1"/>
          </p:cNvGraphicFramePr>
          <p:nvPr/>
        </p:nvGraphicFramePr>
        <p:xfrm>
          <a:off x="3756994" y="4532369"/>
          <a:ext cx="3588024" cy="1696198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088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1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9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+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58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10.03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12.62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sp>
        <p:nvSpPr>
          <p:cNvPr id="4" name="TextBox 26">
            <a:extLst>
              <a:ext uri="{FF2B5EF4-FFF2-40B4-BE49-F238E27FC236}">
                <a16:creationId xmlns:a16="http://schemas.microsoft.com/office/drawing/2014/main" id="{C2605CB8-D9A7-E5CE-1412-C9FC490DF0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07513" y="75319"/>
            <a:ext cx="2139950" cy="3381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SKPIs 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ที่ถ่ายทอดลงทุกกรมใน กษ.</a:t>
            </a: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6" name="กลุ่ม 4">
            <a:extLst>
              <a:ext uri="{FF2B5EF4-FFF2-40B4-BE49-F238E27FC236}">
                <a16:creationId xmlns:a16="http://schemas.microsoft.com/office/drawing/2014/main" id="{620C0323-346D-5FAA-2C88-F4F35C7F6A83}"/>
              </a:ext>
            </a:extLst>
          </p:cNvPr>
          <p:cNvGrpSpPr>
            <a:grpSpLocks/>
          </p:cNvGrpSpPr>
          <p:nvPr/>
        </p:nvGrpSpPr>
        <p:grpSpPr bwMode="auto">
          <a:xfrm>
            <a:off x="10485438" y="458892"/>
            <a:ext cx="1027611" cy="539596"/>
            <a:chOff x="7076054" y="1707729"/>
            <a:chExt cx="1164188" cy="647680"/>
          </a:xfrm>
        </p:grpSpPr>
        <p:pic>
          <p:nvPicPr>
            <p:cNvPr id="9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8970C5B0-3BD9-D15F-305A-67C8F3F2ADF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FDBD1039-4990-7287-1ABA-862F750EE5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4" y="1763901"/>
              <a:ext cx="1164188" cy="591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6F03F2DB-A434-1DC3-1A0D-4AE7009547A3}"/>
              </a:ext>
            </a:extLst>
          </p:cNvPr>
          <p:cNvSpPr txBox="1"/>
          <p:nvPr/>
        </p:nvSpPr>
        <p:spPr>
          <a:xfrm>
            <a:off x="-17966" y="128845"/>
            <a:ext cx="9993816" cy="342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กรมตรวจบัญชีสหกรณ์ตามมาตรการปรับปรุงประสิทธิภาพในการปฏิบัติราชการ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EE130B8C-05A4-20CD-06D7-E42135226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560388"/>
            <a:ext cx="68405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1. อัตราการขยายตัวของมูลค่าของสินค้าเกษตรอัตลักษณ์พื้นถิ่น (ปีงบประมาณ)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9B1E0134-722D-41FE-80F7-9639C9A50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79475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0CEE4FB7-C94A-D8B2-3367-126AB2F97A5D}"/>
              </a:ext>
            </a:extLst>
          </p:cNvPr>
          <p:cNvGraphicFramePr>
            <a:graphicFrameLocks noGrp="1"/>
          </p:cNvGraphicFramePr>
          <p:nvPr/>
        </p:nvGraphicFramePr>
        <p:xfrm>
          <a:off x="269875" y="1281113"/>
          <a:ext cx="11622089" cy="4327746"/>
        </p:xfrm>
        <a:graphic>
          <a:graphicData uri="http://schemas.openxmlformats.org/drawingml/2006/table">
            <a:tbl>
              <a:tblPr firstRow="1" bandRow="1"/>
              <a:tblGrid>
                <a:gridCol w="358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7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  <a:endParaRPr lang="th-TH" sz="20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9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12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935A478-83D6-37F3-3D31-1B6F973BA14C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8638DEE9-5D87-96A2-D4BB-C61E4839B11B}"/>
              </a:ext>
            </a:extLst>
          </p:cNvPr>
          <p:cNvCxnSpPr>
            <a:cxnSpLocks/>
          </p:cNvCxnSpPr>
          <p:nvPr/>
        </p:nvCxnSpPr>
        <p:spPr>
          <a:xfrm>
            <a:off x="5254625" y="2462213"/>
            <a:ext cx="107156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ลูกศรเชื่อมต่อแบบตรง 8">
            <a:extLst>
              <a:ext uri="{FF2B5EF4-FFF2-40B4-BE49-F238E27FC236}">
                <a16:creationId xmlns:a16="http://schemas.microsoft.com/office/drawing/2014/main" id="{DF118FC7-7D68-4205-5840-7253C8874CEA}"/>
              </a:ext>
            </a:extLst>
          </p:cNvPr>
          <p:cNvCxnSpPr>
            <a:cxnSpLocks/>
          </p:cNvCxnSpPr>
          <p:nvPr/>
        </p:nvCxnSpPr>
        <p:spPr>
          <a:xfrm>
            <a:off x="8037513" y="3435350"/>
            <a:ext cx="54133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9">
            <a:extLst>
              <a:ext uri="{FF2B5EF4-FFF2-40B4-BE49-F238E27FC236}">
                <a16:creationId xmlns:a16="http://schemas.microsoft.com/office/drawing/2014/main" id="{0959D1FB-2E02-0A58-AB73-815234145854}"/>
              </a:ext>
            </a:extLst>
          </p:cNvPr>
          <p:cNvCxnSpPr>
            <a:cxnSpLocks/>
          </p:cNvCxnSpPr>
          <p:nvPr/>
        </p:nvCxnSpPr>
        <p:spPr>
          <a:xfrm>
            <a:off x="9755188" y="44338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17">
            <a:extLst>
              <a:ext uri="{FF2B5EF4-FFF2-40B4-BE49-F238E27FC236}">
                <a16:creationId xmlns:a16="http://schemas.microsoft.com/office/drawing/2014/main" id="{A01E2525-4DAD-48D1-B30E-AA0A8B196406}"/>
              </a:ext>
            </a:extLst>
          </p:cNvPr>
          <p:cNvCxnSpPr>
            <a:cxnSpLocks/>
          </p:cNvCxnSpPr>
          <p:nvPr/>
        </p:nvCxnSpPr>
        <p:spPr>
          <a:xfrm>
            <a:off x="6426200" y="2925763"/>
            <a:ext cx="2152650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5">
            <a:extLst>
              <a:ext uri="{FF2B5EF4-FFF2-40B4-BE49-F238E27FC236}">
                <a16:creationId xmlns:a16="http://schemas.microsoft.com/office/drawing/2014/main" id="{1125A701-E570-AECE-5D86-2B8FEF7334C3}"/>
              </a:ext>
            </a:extLst>
          </p:cNvPr>
          <p:cNvCxnSpPr>
            <a:cxnSpLocks/>
          </p:cNvCxnSpPr>
          <p:nvPr/>
        </p:nvCxnSpPr>
        <p:spPr>
          <a:xfrm>
            <a:off x="11434763" y="5432425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9">
            <a:extLst>
              <a:ext uri="{FF2B5EF4-FFF2-40B4-BE49-F238E27FC236}">
                <a16:creationId xmlns:a16="http://schemas.microsoft.com/office/drawing/2014/main" id="{C4B8E1F6-9DA3-C0A6-A32E-AB60A39A5B5F}"/>
              </a:ext>
            </a:extLst>
          </p:cNvPr>
          <p:cNvCxnSpPr>
            <a:cxnSpLocks/>
          </p:cNvCxnSpPr>
          <p:nvPr/>
        </p:nvCxnSpPr>
        <p:spPr>
          <a:xfrm>
            <a:off x="8664575" y="4103688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20">
            <a:extLst>
              <a:ext uri="{FF2B5EF4-FFF2-40B4-BE49-F238E27FC236}">
                <a16:creationId xmlns:a16="http://schemas.microsoft.com/office/drawing/2014/main" id="{AF50C232-5400-61EB-5086-1BC6F7D43A92}"/>
              </a:ext>
            </a:extLst>
          </p:cNvPr>
          <p:cNvCxnSpPr>
            <a:cxnSpLocks/>
          </p:cNvCxnSpPr>
          <p:nvPr/>
        </p:nvCxnSpPr>
        <p:spPr>
          <a:xfrm>
            <a:off x="10291763" y="49371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8FD4ADF7-C86F-9D04-E5CF-763377D57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64300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BD4BC9-6E7C-4352-9236-5E4E78D6A8BE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D823D-26CC-EF45-8F33-AA6D10C26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5149841-EBAC-0E1F-9C1B-3FEFE661D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378" y="569373"/>
            <a:ext cx="734536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6450" indent="-80645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6450" marR="0" lvl="0" indent="-806450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2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</a:t>
            </a:r>
            <a:b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</a:b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97176F98-5759-1E90-9621-8D8FC37A05D5}"/>
              </a:ext>
            </a:extLst>
          </p:cNvPr>
          <p:cNvSpPr/>
          <p:nvPr/>
        </p:nvSpPr>
        <p:spPr>
          <a:xfrm>
            <a:off x="82518" y="2101358"/>
            <a:ext cx="7646987" cy="2889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48743AE-EEDB-C07E-E5A5-931679E4076D}"/>
              </a:ext>
            </a:extLst>
          </p:cNvPr>
          <p:cNvSpPr/>
          <p:nvPr/>
        </p:nvSpPr>
        <p:spPr>
          <a:xfrm>
            <a:off x="8732838" y="1642121"/>
            <a:ext cx="3421062" cy="257218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D39A790-0C90-8FBA-8042-1B84EAC73090}"/>
              </a:ext>
            </a:extLst>
          </p:cNvPr>
          <p:cNvSpPr/>
          <p:nvPr/>
        </p:nvSpPr>
        <p:spPr>
          <a:xfrm>
            <a:off x="7201598" y="557068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E32CAE3-5B73-115D-C541-9B79101F1A0F}"/>
              </a:ext>
            </a:extLst>
          </p:cNvPr>
          <p:cNvSpPr/>
          <p:nvPr/>
        </p:nvSpPr>
        <p:spPr>
          <a:xfrm>
            <a:off x="9205530" y="1703823"/>
            <a:ext cx="3459162" cy="2960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sz="160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297" name="Rectangle 26">
            <a:extLst>
              <a:ext uri="{FF2B5EF4-FFF2-40B4-BE49-F238E27FC236}">
                <a16:creationId xmlns:a16="http://schemas.microsoft.com/office/drawing/2014/main" id="{E436F80D-0E58-2116-AF60-CEE8CFC70B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56636" y="2101597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30" name="Elbow Connector 23">
            <a:extLst>
              <a:ext uri="{FF2B5EF4-FFF2-40B4-BE49-F238E27FC236}">
                <a16:creationId xmlns:a16="http://schemas.microsoft.com/office/drawing/2014/main" id="{438E88CE-DCA5-6CB9-16AA-9566FDB34EBE}"/>
              </a:ext>
            </a:extLst>
          </p:cNvPr>
          <p:cNvCxnSpPr>
            <a:cxnSpLocks/>
          </p:cNvCxnSpPr>
          <p:nvPr/>
        </p:nvCxnSpPr>
        <p:spPr>
          <a:xfrm rot="16200000" flipH="1">
            <a:off x="8180524" y="916877"/>
            <a:ext cx="974965" cy="461529"/>
          </a:xfrm>
          <a:prstGeom prst="bentConnector3">
            <a:avLst>
              <a:gd name="adj1" fmla="val -91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8FB2EBE5-3D42-8C06-F3C9-6EB27DC850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4669485"/>
              </p:ext>
            </p:extLst>
          </p:nvPr>
        </p:nvGraphicFramePr>
        <p:xfrm>
          <a:off x="8767069" y="2727173"/>
          <a:ext cx="3271628" cy="14160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9947">
                <a:tc gridSpan="4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3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947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792">
                <a:tc>
                  <a:txBody>
                    <a:bodyPr/>
                    <a:lstStyle/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3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318" name="Picture 32">
            <a:extLst>
              <a:ext uri="{FF2B5EF4-FFF2-40B4-BE49-F238E27FC236}">
                <a16:creationId xmlns:a16="http://schemas.microsoft.com/office/drawing/2014/main" id="{0F423C87-5E76-AA0D-09BD-3AE4F154F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7138" y="1646263"/>
            <a:ext cx="392113" cy="4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2FD8F605-7538-ACBE-929F-07AEA5B97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8183" y="2051585"/>
            <a:ext cx="444501" cy="44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20" name="Rectangle 37">
            <a:extLst>
              <a:ext uri="{FF2B5EF4-FFF2-40B4-BE49-F238E27FC236}">
                <a16:creationId xmlns:a16="http://schemas.microsoft.com/office/drawing/2014/main" id="{A9363BB0-995A-FBA6-75D1-A5C3E8986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90352" y="2462773"/>
            <a:ext cx="4032250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97730FA-A99D-E625-D5E4-856475E7AA13}"/>
              </a:ext>
            </a:extLst>
          </p:cNvPr>
          <p:cNvSpPr/>
          <p:nvPr/>
        </p:nvSpPr>
        <p:spPr>
          <a:xfrm>
            <a:off x="9393050" y="2243697"/>
            <a:ext cx="3716338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9D1603C-D2E2-651C-7EF1-A136CD26C0D6}"/>
              </a:ext>
            </a:extLst>
          </p:cNvPr>
          <p:cNvSpPr txBox="1"/>
          <p:nvPr/>
        </p:nvSpPr>
        <p:spPr>
          <a:xfrm>
            <a:off x="9020175" y="635608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66304C-F679-7804-FAC4-8AECA2D60FFC}"/>
              </a:ext>
            </a:extLst>
          </p:cNvPr>
          <p:cNvSpPr/>
          <p:nvPr/>
        </p:nvSpPr>
        <p:spPr>
          <a:xfrm>
            <a:off x="113412" y="849524"/>
            <a:ext cx="8653255" cy="1340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 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รวม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SEED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พืช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ลำไย ทุเรียน มังคุด มะม่วง มะพร้าวอ่อน ลองกอง เงาะ สับปะรด กล้วย ส้มโอ) ปศุสัตว์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โคเนื้อโคนม สุกร ไก่เนื้อ ไก่ไข่) ประมง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กุ้งทะเล ปลานิล)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8C21C86-3B23-BD0C-E33A-2FDE7DF7F5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6263306"/>
              </p:ext>
            </p:extLst>
          </p:nvPr>
        </p:nvGraphicFramePr>
        <p:xfrm>
          <a:off x="130513" y="2373163"/>
          <a:ext cx="8581854" cy="1770019"/>
        </p:xfrm>
        <a:graphic>
          <a:graphicData uri="http://schemas.openxmlformats.org/drawingml/2006/table">
            <a:tbl>
              <a:tblPr/>
              <a:tblGrid>
                <a:gridCol w="2852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45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40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75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05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658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71469">
                  <a:extLst>
                    <a:ext uri="{9D8B030D-6E8A-4147-A177-3AD203B41FA5}">
                      <a16:colId xmlns:a16="http://schemas.microsoft.com/office/drawing/2014/main" val="2965821956"/>
                    </a:ext>
                  </a:extLst>
                </a:gridCol>
                <a:gridCol w="521701">
                  <a:extLst>
                    <a:ext uri="{9D8B030D-6E8A-4147-A177-3AD203B41FA5}">
                      <a16:colId xmlns:a16="http://schemas.microsoft.com/office/drawing/2014/main" val="3646770372"/>
                    </a:ext>
                  </a:extLst>
                </a:gridCol>
              </a:tblGrid>
              <a:tr h="22102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837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มูลค่าสินค้าเกษตรที่ผ่านการตรวจรับรอง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ล้านบาท)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405,232.63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566,770.86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634,049.18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818,868.53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762,322.27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799,589.58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849,034.32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8.29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11.87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29.15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-6.91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4.89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สินค้าข้าว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SEED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2,624.00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1,746.00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1,015.00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1,581.00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1,595.29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1,715.22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1,844.12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438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ลำไย ทุเรียน มังคุด มะม่วง มะพร้าวอ่อน   </a:t>
                      </a:r>
                      <a:b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ลองกอง เงาะ สับปะรด กล้วย ส้มโอ ) 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94,604.37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146,509.20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139,011.27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124,772.27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152,549.16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167,577.82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สินค้าปศุสัตว์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โคเนื้อ โคนม สุกร ไก่เนื้อ ไก่ไข่)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361,091.00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430,900.00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445,800.00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635,820.38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596,280.60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607,691.77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639,494.42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สินค้าประมง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กุ้งทะเล ปลานิล)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41,517.63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39,520.49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40,724.98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42,455.88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39,674.11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37,633.36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40,117.97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81228BD9-0A24-0808-BBF7-AAF974611B05}"/>
              </a:ext>
            </a:extLst>
          </p:cNvPr>
          <p:cNvSpPr/>
          <p:nvPr/>
        </p:nvSpPr>
        <p:spPr>
          <a:xfrm>
            <a:off x="0" y="6275559"/>
            <a:ext cx="6701742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" name="Rectangle 19">
            <a:extLst>
              <a:ext uri="{FF2B5EF4-FFF2-40B4-BE49-F238E27FC236}">
                <a16:creationId xmlns:a16="http://schemas.microsoft.com/office/drawing/2014/main" id="{53791B77-B801-A945-03B2-854F8983CBB1}"/>
              </a:ext>
            </a:extLst>
          </p:cNvPr>
          <p:cNvSpPr/>
          <p:nvPr/>
        </p:nvSpPr>
        <p:spPr bwMode="ltGray">
          <a:xfrm>
            <a:off x="-13648" y="-15861"/>
            <a:ext cx="11627893" cy="54853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Google Shape;253;p8">
            <a:extLst>
              <a:ext uri="{FF2B5EF4-FFF2-40B4-BE49-F238E27FC236}">
                <a16:creationId xmlns:a16="http://schemas.microsoft.com/office/drawing/2014/main" id="{6602C2C3-0132-9B04-9E2A-F09895BAAD7D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https://www.nesdc.go.th/download/document/NSCR/Masterplan2566-2580.pdf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58953EAC-1EB4-8393-21C2-075545EA58BA}"/>
              </a:ext>
            </a:extLst>
          </p:cNvPr>
          <p:cNvGrpSpPr/>
          <p:nvPr/>
        </p:nvGrpSpPr>
        <p:grpSpPr>
          <a:xfrm>
            <a:off x="5837385" y="523829"/>
            <a:ext cx="911619" cy="338555"/>
            <a:chOff x="2960452" y="1170205"/>
            <a:chExt cx="601134" cy="209783"/>
          </a:xfrm>
        </p:grpSpPr>
        <p:sp>
          <p:nvSpPr>
            <p:cNvPr id="26" name="Rectangle: Rounded Corners 7">
              <a:extLst>
                <a:ext uri="{FF2B5EF4-FFF2-40B4-BE49-F238E27FC236}">
                  <a16:creationId xmlns:a16="http://schemas.microsoft.com/office/drawing/2014/main" id="{C0B07450-6996-440C-5FBC-273BBDA7000D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TextBox 10">
              <a:extLst>
                <a:ext uri="{FF2B5EF4-FFF2-40B4-BE49-F238E27FC236}">
                  <a16:creationId xmlns:a16="http://schemas.microsoft.com/office/drawing/2014/main" id="{FB2B86A0-230F-DDBC-E8CD-C57A1F4A2D3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5FCDC1AD-E174-DB10-4912-43FAFEBDC72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9AB87AA6-CF21-A1E7-7D93-16008C9BCD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5B46D06B-ADBD-C03D-9570-456EC9D24E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9785688"/>
              </p:ext>
            </p:extLst>
          </p:nvPr>
        </p:nvGraphicFramePr>
        <p:xfrm>
          <a:off x="113412" y="4214305"/>
          <a:ext cx="3568479" cy="2037675"/>
        </p:xfrm>
        <a:graphic>
          <a:graphicData uri="http://schemas.openxmlformats.org/drawingml/2006/table">
            <a:tbl>
              <a:tblPr firstRow="1" bandRow="1"/>
              <a:tblGrid>
                <a:gridCol w="11894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0442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8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8688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</a:t>
                      </a:r>
                      <a:endParaRPr lang="th-TH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/แผนปฏิบัติการสินค้าเกษตร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</a:p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รอบ 6 เดือน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4" name="ตาราง 13">
            <a:extLst>
              <a:ext uri="{FF2B5EF4-FFF2-40B4-BE49-F238E27FC236}">
                <a16:creationId xmlns:a16="http://schemas.microsoft.com/office/drawing/2014/main" id="{612A4C58-31E2-4731-75BC-B1E3450DC013}"/>
              </a:ext>
            </a:extLst>
          </p:cNvPr>
          <p:cNvGraphicFramePr>
            <a:graphicFrameLocks noGrp="1"/>
          </p:cNvGraphicFramePr>
          <p:nvPr/>
        </p:nvGraphicFramePr>
        <p:xfrm>
          <a:off x="7583808" y="4254200"/>
          <a:ext cx="4389782" cy="183564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5" name="Table 11">
            <a:extLst>
              <a:ext uri="{FF2B5EF4-FFF2-40B4-BE49-F238E27FC236}">
                <a16:creationId xmlns:a16="http://schemas.microsoft.com/office/drawing/2014/main" id="{325AE4F9-BD3E-5AA4-69A1-0033FF21BD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0033303"/>
              </p:ext>
            </p:extLst>
          </p:nvPr>
        </p:nvGraphicFramePr>
        <p:xfrm>
          <a:off x="3806483" y="4223824"/>
          <a:ext cx="3588024" cy="1890239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271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7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7274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ปีย้อนหลัง) +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14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5.54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6.68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sp>
        <p:nvSpPr>
          <p:cNvPr id="2" name="TextBox 26">
            <a:extLst>
              <a:ext uri="{FF2B5EF4-FFF2-40B4-BE49-F238E27FC236}">
                <a16:creationId xmlns:a16="http://schemas.microsoft.com/office/drawing/2014/main" id="{F56B0944-6FC3-7345-BC0C-08487352B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68848" y="84077"/>
            <a:ext cx="2139950" cy="3381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SKPIs 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ที่ถ่ายทอดลงทุกกรมใน กษ.</a:t>
            </a: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5" name="กลุ่ม 4">
            <a:extLst>
              <a:ext uri="{FF2B5EF4-FFF2-40B4-BE49-F238E27FC236}">
                <a16:creationId xmlns:a16="http://schemas.microsoft.com/office/drawing/2014/main" id="{14999096-DF6F-911F-9179-CB910BD51C1F}"/>
              </a:ext>
            </a:extLst>
          </p:cNvPr>
          <p:cNvGrpSpPr>
            <a:grpSpLocks/>
          </p:cNvGrpSpPr>
          <p:nvPr/>
        </p:nvGrpSpPr>
        <p:grpSpPr bwMode="auto">
          <a:xfrm>
            <a:off x="6356815" y="531512"/>
            <a:ext cx="1027611" cy="539596"/>
            <a:chOff x="7076054" y="1707729"/>
            <a:chExt cx="1164188" cy="647680"/>
          </a:xfrm>
        </p:grpSpPr>
        <p:pic>
          <p:nvPicPr>
            <p:cNvPr id="9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8790FC8B-0A6B-B8C6-71F6-C02EE261BD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2">
              <a:extLst>
                <a:ext uri="{FF2B5EF4-FFF2-40B4-BE49-F238E27FC236}">
                  <a16:creationId xmlns:a16="http://schemas.microsoft.com/office/drawing/2014/main" id="{00D167EE-E099-E699-8CC2-F14F38AE01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4" y="1763901"/>
              <a:ext cx="1164188" cy="591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6648C4C9-EC81-5ADD-23A5-7D30F2824FCB}"/>
              </a:ext>
            </a:extLst>
          </p:cNvPr>
          <p:cNvSpPr txBox="1"/>
          <p:nvPr/>
        </p:nvSpPr>
        <p:spPr>
          <a:xfrm>
            <a:off x="-13648" y="122136"/>
            <a:ext cx="9993816" cy="342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กรมตรวจบัญชีสหกรณ์ตามมาตรการปรับปรุงประสิทธิภาพในการปฏิบัติราชการ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55771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1E863-9310-8B90-CD8A-BD9041668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>
            <a:extLst>
              <a:ext uri="{FF2B5EF4-FFF2-40B4-BE49-F238E27FC236}">
                <a16:creationId xmlns:a16="http://schemas.microsoft.com/office/drawing/2014/main" id="{50F0B300-E8E6-4A19-602B-8DB60F0B38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584200"/>
            <a:ext cx="9212262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id="{87F09663-EDCA-2657-F53F-F36DED9F2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38200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9B08E027-A4BD-D509-3488-C80BB3738FC6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294B6F69-2998-1451-74A6-472B839088AE}"/>
              </a:ext>
            </a:extLst>
          </p:cNvPr>
          <p:cNvGraphicFramePr>
            <a:graphicFrameLocks noGrp="1"/>
          </p:cNvGraphicFramePr>
          <p:nvPr/>
        </p:nvGraphicFramePr>
        <p:xfrm>
          <a:off x="284163" y="1152525"/>
          <a:ext cx="11623676" cy="384018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61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รายชนิดสินค้า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6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9 เดือน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81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12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EF0ECF1C-B3B3-62B2-C2BE-7710EACD728C}"/>
              </a:ext>
            </a:extLst>
          </p:cNvPr>
          <p:cNvCxnSpPr>
            <a:cxnSpLocks/>
          </p:cNvCxnSpPr>
          <p:nvPr/>
        </p:nvCxnSpPr>
        <p:spPr>
          <a:xfrm>
            <a:off x="5245100" y="2090738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B3E82026-69CC-98BB-6A3B-83193688B0B4}"/>
              </a:ext>
            </a:extLst>
          </p:cNvPr>
          <p:cNvCxnSpPr>
            <a:cxnSpLocks/>
          </p:cNvCxnSpPr>
          <p:nvPr/>
        </p:nvCxnSpPr>
        <p:spPr>
          <a:xfrm>
            <a:off x="8026400" y="3067050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85CA41B7-3016-8513-5C80-7313BF6E4EA3}"/>
              </a:ext>
            </a:extLst>
          </p:cNvPr>
          <p:cNvCxnSpPr>
            <a:cxnSpLocks/>
          </p:cNvCxnSpPr>
          <p:nvPr/>
        </p:nvCxnSpPr>
        <p:spPr>
          <a:xfrm>
            <a:off x="9715500" y="39004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7FFC8CCA-ADBA-17BE-7EFE-BAF95A280AB1}"/>
              </a:ext>
            </a:extLst>
          </p:cNvPr>
          <p:cNvCxnSpPr>
            <a:cxnSpLocks/>
          </p:cNvCxnSpPr>
          <p:nvPr/>
        </p:nvCxnSpPr>
        <p:spPr>
          <a:xfrm>
            <a:off x="6416675" y="2627313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9ED0A6E8-11FD-03AC-A4DB-124B5AAAE20E}"/>
              </a:ext>
            </a:extLst>
          </p:cNvPr>
          <p:cNvCxnSpPr>
            <a:cxnSpLocks/>
          </p:cNvCxnSpPr>
          <p:nvPr/>
        </p:nvCxnSpPr>
        <p:spPr>
          <a:xfrm>
            <a:off x="11425238" y="48117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EF57FB0-5A38-25D5-F637-FFCE341488C0}"/>
              </a:ext>
            </a:extLst>
          </p:cNvPr>
          <p:cNvCxnSpPr>
            <a:cxnSpLocks/>
          </p:cNvCxnSpPr>
          <p:nvPr/>
        </p:nvCxnSpPr>
        <p:spPr>
          <a:xfrm>
            <a:off x="8620125" y="3514725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BEC9F902-BB11-4BF0-E33B-7205586C858B}"/>
              </a:ext>
            </a:extLst>
          </p:cNvPr>
          <p:cNvCxnSpPr>
            <a:cxnSpLocks/>
          </p:cNvCxnSpPr>
          <p:nvPr/>
        </p:nvCxnSpPr>
        <p:spPr>
          <a:xfrm>
            <a:off x="10282238" y="43656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117F6-1431-9E3F-25EF-CA7D04BE6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92875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636FCA-67A5-47D0-B843-D945E1DD3255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0119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85B3CAE8-F895-A508-3654-1EFDFE24B097}"/>
              </a:ext>
            </a:extLst>
          </p:cNvPr>
          <p:cNvSpPr/>
          <p:nvPr/>
        </p:nvSpPr>
        <p:spPr>
          <a:xfrm>
            <a:off x="58738" y="2003218"/>
            <a:ext cx="7648575" cy="290512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2569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40F09C-97E2-7A9A-F2CC-6DF69AB6E7D2}"/>
              </a:ext>
            </a:extLst>
          </p:cNvPr>
          <p:cNvSpPr/>
          <p:nvPr/>
        </p:nvSpPr>
        <p:spPr>
          <a:xfrm>
            <a:off x="8692363" y="1677007"/>
            <a:ext cx="3461220" cy="26299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98AE67-9077-4A90-AF2D-61473237F129}"/>
              </a:ext>
            </a:extLst>
          </p:cNvPr>
          <p:cNvSpPr/>
          <p:nvPr/>
        </p:nvSpPr>
        <p:spPr>
          <a:xfrm>
            <a:off x="7454640" y="529241"/>
            <a:ext cx="1220787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15366" name="Rectangle 16">
            <a:extLst>
              <a:ext uri="{FF2B5EF4-FFF2-40B4-BE49-F238E27FC236}">
                <a16:creationId xmlns:a16="http://schemas.microsoft.com/office/drawing/2014/main" id="{69F005EB-A764-175A-FE99-83FE1379F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97170" y="1760959"/>
            <a:ext cx="3459162" cy="296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67" name="Rectangle 17">
            <a:extLst>
              <a:ext uri="{FF2B5EF4-FFF2-40B4-BE49-F238E27FC236}">
                <a16:creationId xmlns:a16="http://schemas.microsoft.com/office/drawing/2014/main" id="{7AF4ED0B-622B-3DBC-43FF-C37F506DB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98143" y="2243521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A432293E-2F7B-10FD-1F9A-4CB8E1CC9477}"/>
              </a:ext>
            </a:extLst>
          </p:cNvPr>
          <p:cNvCxnSpPr>
            <a:cxnSpLocks/>
          </p:cNvCxnSpPr>
          <p:nvPr/>
        </p:nvCxnSpPr>
        <p:spPr>
          <a:xfrm rot="16200000" flipH="1">
            <a:off x="8313366" y="1024858"/>
            <a:ext cx="983500" cy="239647"/>
          </a:xfrm>
          <a:prstGeom prst="bentConnector3">
            <a:avLst>
              <a:gd name="adj1" fmla="val 343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B06D918-2DC4-1C30-5A72-F73E040F8F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0374960"/>
              </p:ext>
            </p:extLst>
          </p:nvPr>
        </p:nvGraphicFramePr>
        <p:xfrm>
          <a:off x="8779247" y="2899805"/>
          <a:ext cx="3318044" cy="12978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5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221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5388" name="Picture 21">
            <a:extLst>
              <a:ext uri="{FF2B5EF4-FFF2-40B4-BE49-F238E27FC236}">
                <a16:creationId xmlns:a16="http://schemas.microsoft.com/office/drawing/2014/main" id="{CFA6E584-EE6C-FF80-03E4-DFF01B541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2843" y="1699719"/>
            <a:ext cx="410947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C8C93D15-3D88-2D10-86B3-355C75630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5623" y="2112818"/>
            <a:ext cx="474192" cy="475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0" name="Rectangle 27">
            <a:extLst>
              <a:ext uri="{FF2B5EF4-FFF2-40B4-BE49-F238E27FC236}">
                <a16:creationId xmlns:a16="http://schemas.microsoft.com/office/drawing/2014/main" id="{8BC909F5-3FAE-B915-C6CA-757EE6DA7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10772" y="2531891"/>
            <a:ext cx="40322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24BE1FD-A946-FE61-2EDC-F74083F530E6}"/>
              </a:ext>
            </a:extLst>
          </p:cNvPr>
          <p:cNvSpPr/>
          <p:nvPr/>
        </p:nvSpPr>
        <p:spPr>
          <a:xfrm>
            <a:off x="8723948" y="2688893"/>
            <a:ext cx="4175125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92" name="Rectangle 14">
            <a:extLst>
              <a:ext uri="{FF2B5EF4-FFF2-40B4-BE49-F238E27FC236}">
                <a16:creationId xmlns:a16="http://schemas.microsoft.com/office/drawing/2014/main" id="{734725F9-E1C4-AC02-0620-BAF56F3E6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4003"/>
            <a:ext cx="7207250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93763" indent="-893763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93763" marR="0" lvl="0" indent="-893763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3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401A02-CECC-C332-3357-61B4EC67C4D6}"/>
              </a:ext>
            </a:extLst>
          </p:cNvPr>
          <p:cNvSpPr txBox="1"/>
          <p:nvPr/>
        </p:nvSpPr>
        <p:spPr>
          <a:xfrm>
            <a:off x="8981758" y="670889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35">
            <a:extLst>
              <a:ext uri="{FF2B5EF4-FFF2-40B4-BE49-F238E27FC236}">
                <a16:creationId xmlns:a16="http://schemas.microsoft.com/office/drawing/2014/main" id="{91FBAD11-F5BB-866F-5B3E-4958EDEE39FE}"/>
              </a:ext>
            </a:extLst>
          </p:cNvPr>
          <p:cNvSpPr/>
          <p:nvPr/>
        </p:nvSpPr>
        <p:spPr>
          <a:xfrm>
            <a:off x="38417" y="908968"/>
            <a:ext cx="8516379" cy="1180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หมายถึง </a:t>
            </a:r>
            <a:r>
              <a:rPr kumimoji="0" lang="th-TH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สินค้าเกษตรอินทรีย์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ข้าวอินทรีย์  พืชอินทรีย์ (มะพร้าวแกง/มะพร้าวอ่อน มันสำปะหลัง กล้วย มังคุด อ้อยโรงงาน มะม่วง ทุเรียน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            ลองกอง/ลางสาด/ดูกู เห็ด) ปศุสัตว์อินทรีย์ (โคนมและน้ำนมดิบ ไก่ไข่และไข่ไก่ ไก่เนื้อ) ประมงอินทรีย์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24" name="Table 8">
            <a:extLst>
              <a:ext uri="{FF2B5EF4-FFF2-40B4-BE49-F238E27FC236}">
                <a16:creationId xmlns:a16="http://schemas.microsoft.com/office/drawing/2014/main" id="{2B6F5432-4CD7-0894-2451-A0AF4FCA14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330770"/>
              </p:ext>
            </p:extLst>
          </p:nvPr>
        </p:nvGraphicFramePr>
        <p:xfrm>
          <a:off x="95595" y="2260054"/>
          <a:ext cx="8591743" cy="2060575"/>
        </p:xfrm>
        <a:graphic>
          <a:graphicData uri="http://schemas.openxmlformats.org/drawingml/2006/table">
            <a:tbl>
              <a:tblPr/>
              <a:tblGrid>
                <a:gridCol w="3186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9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389253415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1779492436"/>
                    </a:ext>
                  </a:extLst>
                </a:gridCol>
              </a:tblGrid>
              <a:tr h="253022"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lang="th-TH" sz="1400" b="1" i="0" u="none" strike="noStrike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มูลค่าสินค้าเกษตรอินทรีย์ (ล้านบาท)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14,674.01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14,077.02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10,085.10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8,149.60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8,573.67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9,210.39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10,293.19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-4.07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-28.36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-19.19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th-TH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7.4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1014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สินค้าข้าวอินทรีย์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14,553.00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13,932.00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9,895.00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8,010.58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8,443.14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8,997.32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10,078.83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155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สินค้าพืชอินทรีย์ (มะพร้าวแกง/มะพร้าวอ่อน มันสำปะหลัง กล้วย 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มังคุด อ้อยโรงงาน มะม่วง ทุเรียน ลองกอง/ลางสาด/ดูกู เห็ด)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0.23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396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สินค้าปศุสัตว์อินทรีย์ 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โคนมและน้ำนมดิบ ไก่ไข่และ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ไข่ไก่ ไก่เนื้อ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121.00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115.20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130.53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183.03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182.72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450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สินค้าประมงอินทรีย์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47.00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23.59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30.99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30.04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31.64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Rectangle 19">
            <a:extLst>
              <a:ext uri="{FF2B5EF4-FFF2-40B4-BE49-F238E27FC236}">
                <a16:creationId xmlns:a16="http://schemas.microsoft.com/office/drawing/2014/main" id="{E164979D-E3CD-DF24-A465-04F17F73C771}"/>
              </a:ext>
            </a:extLst>
          </p:cNvPr>
          <p:cNvSpPr/>
          <p:nvPr/>
        </p:nvSpPr>
        <p:spPr bwMode="ltGray">
          <a:xfrm>
            <a:off x="-13648" y="-15862"/>
            <a:ext cx="11627893" cy="54866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Google Shape;253;p8">
            <a:extLst>
              <a:ext uri="{FF2B5EF4-FFF2-40B4-BE49-F238E27FC236}">
                <a16:creationId xmlns:a16="http://schemas.microsoft.com/office/drawing/2014/main" id="{DA824CA7-F34A-22B2-5A79-524375E2F424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4E7BFCB4-AEA3-C8B5-7BD5-0A2E5921264E}"/>
              </a:ext>
            </a:extLst>
          </p:cNvPr>
          <p:cNvGrpSpPr/>
          <p:nvPr/>
        </p:nvGrpSpPr>
        <p:grpSpPr>
          <a:xfrm>
            <a:off x="6630513" y="512834"/>
            <a:ext cx="911619" cy="338555"/>
            <a:chOff x="2960452" y="1170205"/>
            <a:chExt cx="601134" cy="209783"/>
          </a:xfrm>
        </p:grpSpPr>
        <p:sp>
          <p:nvSpPr>
            <p:cNvPr id="23" name="Rectangle: Rounded Corners 7">
              <a:extLst>
                <a:ext uri="{FF2B5EF4-FFF2-40B4-BE49-F238E27FC236}">
                  <a16:creationId xmlns:a16="http://schemas.microsoft.com/office/drawing/2014/main" id="{A3CFD730-4F26-1DB0-E449-4C6FD1E07D05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10">
              <a:extLst>
                <a:ext uri="{FF2B5EF4-FFF2-40B4-BE49-F238E27FC236}">
                  <a16:creationId xmlns:a16="http://schemas.microsoft.com/office/drawing/2014/main" id="{77A9770C-7FAA-7120-0DC5-2AFD0FFE7B94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7" name="Rectangle 10">
            <a:extLst>
              <a:ext uri="{FF2B5EF4-FFF2-40B4-BE49-F238E27FC236}">
                <a16:creationId xmlns:a16="http://schemas.microsoft.com/office/drawing/2014/main" id="{68842E71-7E13-64D7-4A24-660C00FA815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8F96CB1B-0A37-1A87-026E-A101F5995D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98D19E01-5F4F-FEFF-DC6E-51A7095D32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3066485"/>
              </p:ext>
            </p:extLst>
          </p:nvPr>
        </p:nvGraphicFramePr>
        <p:xfrm>
          <a:off x="142399" y="4421334"/>
          <a:ext cx="3460702" cy="1799464"/>
        </p:xfrm>
        <a:graphic>
          <a:graphicData uri="http://schemas.openxmlformats.org/drawingml/2006/table">
            <a:tbl>
              <a:tblPr firstRow="1" bandRow="1"/>
              <a:tblGrid>
                <a:gridCol w="1185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638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865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24316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การเพิ่มมูลค่าสินค้าเกษตรอินทรีย์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ตาราง 13">
            <a:extLst>
              <a:ext uri="{FF2B5EF4-FFF2-40B4-BE49-F238E27FC236}">
                <a16:creationId xmlns:a16="http://schemas.microsoft.com/office/drawing/2014/main" id="{AC546732-E43E-BB9B-5BE4-9EF0164DEFA8}"/>
              </a:ext>
            </a:extLst>
          </p:cNvPr>
          <p:cNvGraphicFramePr>
            <a:graphicFrameLocks noGrp="1"/>
          </p:cNvGraphicFramePr>
          <p:nvPr/>
        </p:nvGraphicFramePr>
        <p:xfrm>
          <a:off x="7659819" y="4335327"/>
          <a:ext cx="4389782" cy="183564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F981F429-3545-97E5-C0CB-26C367016D43}"/>
              </a:ext>
            </a:extLst>
          </p:cNvPr>
          <p:cNvGraphicFramePr>
            <a:graphicFrameLocks noGrp="1"/>
          </p:cNvGraphicFramePr>
          <p:nvPr/>
        </p:nvGraphicFramePr>
        <p:xfrm>
          <a:off x="3715473" y="4489337"/>
          <a:ext cx="3785211" cy="1633671"/>
        </p:xfrm>
        <a:graphic>
          <a:graphicData uri="http://schemas.openxmlformats.org/drawingml/2006/table">
            <a:tbl>
              <a:tblPr firstRow="1" bandRow="1"/>
              <a:tblGrid>
                <a:gridCol w="11219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06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26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235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6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1700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92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8.39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12.26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4B4D2161-671E-17AD-A199-E23E310D2E6B}"/>
              </a:ext>
            </a:extLst>
          </p:cNvPr>
          <p:cNvSpPr/>
          <p:nvPr/>
        </p:nvSpPr>
        <p:spPr>
          <a:xfrm>
            <a:off x="103387" y="6215109"/>
            <a:ext cx="6251114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3" name="TextBox 26">
            <a:extLst>
              <a:ext uri="{FF2B5EF4-FFF2-40B4-BE49-F238E27FC236}">
                <a16:creationId xmlns:a16="http://schemas.microsoft.com/office/drawing/2014/main" id="{840F8D6B-4F75-78E2-6676-C49E16F20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68848" y="84077"/>
            <a:ext cx="2139950" cy="3381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SKPIs 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ที่ถ่ายทอดลงทุกกรมใน กษ.</a:t>
            </a: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2" name="กลุ่ม 1">
            <a:extLst>
              <a:ext uri="{FF2B5EF4-FFF2-40B4-BE49-F238E27FC236}">
                <a16:creationId xmlns:a16="http://schemas.microsoft.com/office/drawing/2014/main" id="{DA44D308-9EBB-D21D-2BD9-4A8CBF3FA118}"/>
              </a:ext>
            </a:extLst>
          </p:cNvPr>
          <p:cNvGrpSpPr>
            <a:grpSpLocks/>
          </p:cNvGrpSpPr>
          <p:nvPr/>
        </p:nvGrpSpPr>
        <p:grpSpPr bwMode="auto">
          <a:xfrm>
            <a:off x="8040990" y="1015592"/>
            <a:ext cx="1027611" cy="539596"/>
            <a:chOff x="7076054" y="1707729"/>
            <a:chExt cx="1164188" cy="647680"/>
          </a:xfrm>
        </p:grpSpPr>
        <p:pic>
          <p:nvPicPr>
            <p:cNvPr id="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A4C55229-F01F-D160-0593-2A5B16582C5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2">
              <a:extLst>
                <a:ext uri="{FF2B5EF4-FFF2-40B4-BE49-F238E27FC236}">
                  <a16:creationId xmlns:a16="http://schemas.microsoft.com/office/drawing/2014/main" id="{31DEC930-7697-1A57-1EC7-256288EDFC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4" y="1763901"/>
              <a:ext cx="1164188" cy="591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6618B6B3-ECD3-673A-473C-D6C11A902293}"/>
              </a:ext>
            </a:extLst>
          </p:cNvPr>
          <p:cNvSpPr txBox="1"/>
          <p:nvPr/>
        </p:nvSpPr>
        <p:spPr>
          <a:xfrm>
            <a:off x="-17966" y="148504"/>
            <a:ext cx="9993816" cy="342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กรมตรวจบัญชีสหกรณ์ตามมาตรการปรับปรุงประสิทธิภาพในการปฏิบัติราชการ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>
            <a:extLst>
              <a:ext uri="{FF2B5EF4-FFF2-40B4-BE49-F238E27FC236}">
                <a16:creationId xmlns:a16="http://schemas.microsoft.com/office/drawing/2014/main" id="{9DEF2A2D-5255-342F-142C-1959198888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431800"/>
            <a:ext cx="689610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3.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46B2A445-5FE3-4BA3-3612-16D699736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671513"/>
            <a:ext cx="39449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E27D892-629D-F69D-7E2F-7D870A71280E}"/>
              </a:ext>
            </a:extLst>
          </p:cNvPr>
          <p:cNvSpPr/>
          <p:nvPr/>
        </p:nvSpPr>
        <p:spPr>
          <a:xfrm>
            <a:off x="0" y="-25400"/>
            <a:ext cx="12192000" cy="46513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E9660278-EAD8-12EC-48FF-96332EC17C4A}"/>
              </a:ext>
            </a:extLst>
          </p:cNvPr>
          <p:cNvGraphicFramePr>
            <a:graphicFrameLocks noGrp="1"/>
          </p:cNvGraphicFramePr>
          <p:nvPr/>
        </p:nvGraphicFramePr>
        <p:xfrm>
          <a:off x="284163" y="1000125"/>
          <a:ext cx="11623676" cy="432774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</a:t>
                      </a: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9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CF921A57-9A8E-F348-69A5-5FCBEC6F4FE2}"/>
              </a:ext>
            </a:extLst>
          </p:cNvPr>
          <p:cNvCxnSpPr>
            <a:cxnSpLocks/>
          </p:cNvCxnSpPr>
          <p:nvPr/>
        </p:nvCxnSpPr>
        <p:spPr>
          <a:xfrm>
            <a:off x="5245100" y="2009775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E2B151A1-29D6-83BC-4DEB-BCCA8C3A2A75}"/>
              </a:ext>
            </a:extLst>
          </p:cNvPr>
          <p:cNvCxnSpPr>
            <a:cxnSpLocks/>
          </p:cNvCxnSpPr>
          <p:nvPr/>
        </p:nvCxnSpPr>
        <p:spPr>
          <a:xfrm>
            <a:off x="8026400" y="3138488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F8683794-A63F-26B5-C499-2AA89ECAD9BF}"/>
              </a:ext>
            </a:extLst>
          </p:cNvPr>
          <p:cNvCxnSpPr>
            <a:cxnSpLocks/>
          </p:cNvCxnSpPr>
          <p:nvPr/>
        </p:nvCxnSpPr>
        <p:spPr>
          <a:xfrm>
            <a:off x="9745663" y="4121150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086BDCE0-4CD5-DBA2-BCB0-47B70A7408F0}"/>
              </a:ext>
            </a:extLst>
          </p:cNvPr>
          <p:cNvCxnSpPr>
            <a:cxnSpLocks/>
          </p:cNvCxnSpPr>
          <p:nvPr/>
        </p:nvCxnSpPr>
        <p:spPr>
          <a:xfrm>
            <a:off x="6416675" y="2584450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397AC01D-F5C0-8C57-B8C1-2331ED6F717D}"/>
              </a:ext>
            </a:extLst>
          </p:cNvPr>
          <p:cNvCxnSpPr>
            <a:cxnSpLocks/>
          </p:cNvCxnSpPr>
          <p:nvPr/>
        </p:nvCxnSpPr>
        <p:spPr>
          <a:xfrm>
            <a:off x="11425238" y="51419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180C944-EDB0-3B1C-2A9D-65EB75D8AFAF}"/>
              </a:ext>
            </a:extLst>
          </p:cNvPr>
          <p:cNvCxnSpPr>
            <a:cxnSpLocks/>
          </p:cNvCxnSpPr>
          <p:nvPr/>
        </p:nvCxnSpPr>
        <p:spPr>
          <a:xfrm>
            <a:off x="8636000" y="3632200"/>
            <a:ext cx="152558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ADB52DFE-B2C0-F71D-43EE-E7D9AA9A4925}"/>
              </a:ext>
            </a:extLst>
          </p:cNvPr>
          <p:cNvCxnSpPr>
            <a:cxnSpLocks/>
          </p:cNvCxnSpPr>
          <p:nvPr/>
        </p:nvCxnSpPr>
        <p:spPr>
          <a:xfrm>
            <a:off x="10282238" y="46069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CFCAA-E520-13E4-60B8-C81EF75B1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3200" y="6356350"/>
            <a:ext cx="444500" cy="31115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5B6B39-77C0-42DF-AFFC-F0FAD546D64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30B8F8E-D8D7-A749-B6E0-9F050394B6DE}"/>
              </a:ext>
            </a:extLst>
          </p:cNvPr>
          <p:cNvSpPr/>
          <p:nvPr/>
        </p:nvSpPr>
        <p:spPr>
          <a:xfrm>
            <a:off x="26959" y="703639"/>
            <a:ext cx="7964825" cy="2725361"/>
          </a:xfrm>
          <a:prstGeom prst="rect">
            <a:avLst/>
          </a:prstGeom>
          <a:noFill/>
          <a:ln w="3175">
            <a:noFill/>
          </a:ln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712788" algn="l"/>
              </a:tabLst>
              <a:defRPr/>
            </a:pP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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คำอธิบาย</a:t>
            </a: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4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: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การประเมินศักยภาพของสถาบันเกษตรกรที่ขึ้นทะเบียนกับกระทรวงเกษตรฯ ประกอบด้วย สหกรณ์/กลุ่มเกษตรกรและวิสาหกิจชุมชน เพื่อให้ทราบระดับความเข้มแข็งและผลลัพธ์ของการดำเนินงานของสถาบันเกษตรกร </a:t>
            </a:r>
            <a:r>
              <a:rPr kumimoji="0" lang="th-TH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โดยการประเมินศักยภาพของสหกรณ์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พิจารณาจากการประเมินความเข้มแข็งสหกรณ์ ใน 4 มิติ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ดังนี้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1) ความสามารถในการให้บริการสมาชิก 2) ประสิทธิภาพในการดำเนินธุรกิจ 3) ประสิทธิภาพในการจัดการองค์กร 4) ประสิทธิภาพของการบริหารงาน และนำมาจัดชั้นความเข้มแข็งของสหกรณ์ตามเงื่อนไขสำคัญ ที่สอดคล้องกับสถานการณ์เศรษฐกิจและสังคมของปีนั้น  ๆ</a:t>
            </a: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2788" algn="l"/>
              </a:tabLst>
              <a:defRPr/>
            </a:pP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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การจัดชั้นความเข้มแข็ง 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พิจารณาจากสหกรณ์ภาคการเกษตร ที่มีวันสิ้นปีบัญชีในช่วงเดือนเมษายนของปีก่อน – เดือนมีนาคมของปีปัจจุบัน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ที่มีสถานะดำเนินกิจการมากกว่า 2 ปีขึ้นไป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ดำเนินกิจการผ่านการประเมินและจัดระดับชั้นความเข้มแข็งระดับ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 และ ระดับ2 เทียบกับสหกรณ์ในภาคการเกษตรที่มีสถานะดำเนินกิจการทั้งหมด (ข้อมูล ณ 1 มกราคม ของปี2568,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2788" algn="l"/>
              </a:tabLst>
              <a:defRPr/>
            </a:pP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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สูตรการคำนวณ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=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2788" algn="l"/>
              </a:tabLst>
              <a:defRPr/>
            </a:pP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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การประเมินรอบ 6 เดือน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 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สหกรณ์ที่มีผลความก้าวหน้าตามเกณฑ์ประเมินความเข้มแข็งที่ดำเนินการได้ในช่วง 6 เดือน หมายถึง สหกรณ์ภาคการเกษตรที่มีวันสิ้นปีบัญชีในช่วง 6 เดือน (เมษายน – กันยายน 2568) จำนวน 968 แห่ง มีผลความก้าวหน้าในการดำเนินกิจการกับสมาชิก ตามประเภทธุรกิจได้ตามเงื่อนไขของกฎหมาย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โดยปิดบัญชีและสามารถประชุมใหญ่ได้ภายในระยะเวลาที่กำหนดคือ 150 วัน นับแต่วันสิ้นปีทางบัญชี (กุมภาพันธ์ 2569) ซึ่งแสดงถึงสหกรณ์ที่ดำเนินการได้ตามเกณฑ์ประเมินความเข้มแข็ง ในช่วง 6 เดือน (เป็นการประเมินมิติที่ 1 – 3 ยกเว้นมิติที่ 4) วัตถุประสงค์ เพื่อติดตามผลความก้าวหน้าของการดำเนินงานตามเกณฑ์การประเมินความเข้มแข็งของสหกรณ์ ตามแผนยกระดับความเข้มแข็งของสำนักงานส่งเสริมสหกรณ์ กรุงเทพมหานคร พื้นที่ 1 และพื้นที่ 2 สำนักงานสหกรณ์จังหวัด ให้เป็นไปตามแผนและเป้าหมายที่ตั้งไว้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959" y="508724"/>
            <a:ext cx="10384683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8038" marR="0" lvl="0" indent="-808038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สัดส่วนของจำนวนสหกรณ์ในภาคการเกษตรที่มีความเข้มแข็งระดับ 1 และ 2 ต่อจำนวนสหกรณ์ที่ขึ้นทะเบียนในภาคการเกษตรทั้งหมด</a:t>
            </a: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5DC1B2A9-5E4E-E7AB-E909-11E0466F67B8}"/>
              </a:ext>
            </a:extLst>
          </p:cNvPr>
          <p:cNvSpPr/>
          <p:nvPr/>
        </p:nvSpPr>
        <p:spPr>
          <a:xfrm>
            <a:off x="1258279" y="3214797"/>
            <a:ext cx="3961021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500" b="0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ร้อยละ </a:t>
            </a: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49</a:t>
            </a:r>
            <a:r>
              <a:rPr kumimoji="0" lang="th-TH" sz="15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r>
              <a:rPr kumimoji="0" lang="th-TH" sz="15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5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5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ร้อยละ 50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E90C2FE-275F-028D-3067-9A9D60459629}"/>
              </a:ext>
            </a:extLst>
          </p:cNvPr>
          <p:cNvSpPr/>
          <p:nvPr/>
        </p:nvSpPr>
        <p:spPr>
          <a:xfrm>
            <a:off x="7921984" y="1649332"/>
            <a:ext cx="4174740" cy="333830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A80D9D8-6458-0132-4342-42E4C90551BA}"/>
              </a:ext>
            </a:extLst>
          </p:cNvPr>
          <p:cNvSpPr/>
          <p:nvPr/>
        </p:nvSpPr>
        <p:spPr>
          <a:xfrm>
            <a:off x="8727691" y="1707045"/>
            <a:ext cx="3459056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02A1AFC-35DD-408B-5939-E5CCBEA8ABC9}"/>
              </a:ext>
            </a:extLst>
          </p:cNvPr>
          <p:cNvSpPr/>
          <p:nvPr/>
        </p:nvSpPr>
        <p:spPr>
          <a:xfrm>
            <a:off x="8742810" y="2113183"/>
            <a:ext cx="2164375" cy="259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4448C35F-FE9B-E067-B79D-846500A99D6E}"/>
              </a:ext>
            </a:extLst>
          </p:cNvPr>
          <p:cNvCxnSpPr>
            <a:cxnSpLocks/>
          </p:cNvCxnSpPr>
          <p:nvPr/>
        </p:nvCxnSpPr>
        <p:spPr>
          <a:xfrm>
            <a:off x="9231041" y="946601"/>
            <a:ext cx="289050" cy="611957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84CD9BB6-EEFE-0F32-F5C4-49A3046583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8236781"/>
              </p:ext>
            </p:extLst>
          </p:nvPr>
        </p:nvGraphicFramePr>
        <p:xfrm>
          <a:off x="7940402" y="3102441"/>
          <a:ext cx="4126206" cy="17817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1053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885051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885051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885051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295201">
                <a:tc gridSpan="4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29520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1172116"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สหกรณ์มีความเข้มแข็งใน</a:t>
                      </a:r>
                      <a:r>
                        <a:rPr lang="th-TH" sz="1400" kern="1200" spc="-20" baseline="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1 และ 2</a:t>
                      </a: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อย่างน้อย </a:t>
                      </a:r>
                      <a:br>
                        <a:rPr lang="en-US" sz="14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9</a:t>
                      </a: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0</a:t>
                      </a: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วิสาหกิจชุมชนและกลุ่มเกษตรกร 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มีความเข้มแข็ง 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25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50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35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55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40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40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60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45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(3) ไม่น้อยกว่า ร้อยละ 45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pic>
        <p:nvPicPr>
          <p:cNvPr id="22" name="Picture 21">
            <a:extLst>
              <a:ext uri="{FF2B5EF4-FFF2-40B4-BE49-F238E27FC236}">
                <a16:creationId xmlns:a16="http://schemas.microsoft.com/office/drawing/2014/main" id="{448E07EF-3BA4-7F01-4844-5F47A4BFD9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42323" y="1635466"/>
            <a:ext cx="392838" cy="405281"/>
          </a:xfrm>
          <a:prstGeom prst="rect">
            <a:avLst/>
          </a:prstGeom>
        </p:spPr>
      </p:pic>
      <p:pic>
        <p:nvPicPr>
          <p:cNvPr id="23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0D136ABC-A8F1-9D9B-C331-51E7E9163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3055" y="2036419"/>
            <a:ext cx="429481" cy="429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A4D78420-98CB-49C4-1B19-C77334EA0918}"/>
              </a:ext>
            </a:extLst>
          </p:cNvPr>
          <p:cNvSpPr/>
          <p:nvPr/>
        </p:nvSpPr>
        <p:spPr>
          <a:xfrm>
            <a:off x="8206645" y="2499577"/>
            <a:ext cx="3973233" cy="615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สถาบันเกษตรกร (สหกรณ์ วิสาหกิจชุมชน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และกลุ่มเป้าหมาย) ที่ขึ้นทะเบียนกับกระทรวงเกษตรและสหกรณ์มีความเข้มแข็ง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ในระดับมาตรฐานเพิ่มขึ้น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5B2BCF8-E55A-817D-DF12-54DC165B79B3}"/>
              </a:ext>
            </a:extLst>
          </p:cNvPr>
          <p:cNvSpPr/>
          <p:nvPr/>
        </p:nvSpPr>
        <p:spPr>
          <a:xfrm>
            <a:off x="8735494" y="2321767"/>
            <a:ext cx="4174740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การพัฒนาระบบนิเวศการเกษตร 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D7BD1C4-14FB-2D07-31D4-7BA16BDD01EC}"/>
              </a:ext>
            </a:extLst>
          </p:cNvPr>
          <p:cNvSpPr/>
          <p:nvPr/>
        </p:nvSpPr>
        <p:spPr>
          <a:xfrm>
            <a:off x="9504011" y="661369"/>
            <a:ext cx="2787873" cy="98796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สัดส่วนของจำนวนสถาบันเกษตรกรที่ขึ้นทะเบียนกับกระทรวงเกษตรและสหกรณ์ที่มีความเข้มแข็งในระดับมาตรฐาน ได้แก่ </a:t>
            </a:r>
            <a:b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สหกรณ์ที่มีความเข้มแข็งระดับ 1 และ 2 (2) วิสาหกิจชุมชน</a:t>
            </a:r>
            <a:b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ที่มีศักยภาพในระดับดี และ (3) กลุ่มเกษตรกรที่มีความเข้มแข็งระดับ 1 และ 2 ต่อจำนวนสถาบันเกษตรกรที่ขึ้นทะเบียนกับกระทรวงเกษตรและสหกรณ์ทั้งหมด </a:t>
            </a:r>
            <a:endParaRPr kumimoji="0" lang="th-TH" sz="1200" b="1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3" name="Google Shape;267;p8">
            <a:extLst>
              <a:ext uri="{FF2B5EF4-FFF2-40B4-BE49-F238E27FC236}">
                <a16:creationId xmlns:a16="http://schemas.microsoft.com/office/drawing/2014/main" id="{9CCA95DF-B682-359F-66B5-7D66C6374E8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17886865"/>
              </p:ext>
            </p:extLst>
          </p:nvPr>
        </p:nvGraphicFramePr>
        <p:xfrm>
          <a:off x="108612" y="3416504"/>
          <a:ext cx="7666310" cy="147198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5888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6662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4766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76662">
                  <a:extLst>
                    <a:ext uri="{9D8B030D-6E8A-4147-A177-3AD203B41FA5}">
                      <a16:colId xmlns:a16="http://schemas.microsoft.com/office/drawing/2014/main" val="406551775"/>
                    </a:ext>
                  </a:extLst>
                </a:gridCol>
                <a:gridCol w="476662">
                  <a:extLst>
                    <a:ext uri="{9D8B030D-6E8A-4147-A177-3AD203B41FA5}">
                      <a16:colId xmlns:a16="http://schemas.microsoft.com/office/drawing/2014/main" val="2231841528"/>
                    </a:ext>
                  </a:extLst>
                </a:gridCol>
                <a:gridCol w="834158">
                  <a:extLst>
                    <a:ext uri="{9D8B030D-6E8A-4147-A177-3AD203B41FA5}">
                      <a16:colId xmlns:a16="http://schemas.microsoft.com/office/drawing/2014/main" val="2305230453"/>
                    </a:ext>
                  </a:extLst>
                </a:gridCol>
                <a:gridCol w="834158">
                  <a:extLst>
                    <a:ext uri="{9D8B030D-6E8A-4147-A177-3AD203B41FA5}">
                      <a16:colId xmlns:a16="http://schemas.microsoft.com/office/drawing/2014/main" val="1901731541"/>
                    </a:ext>
                  </a:extLst>
                </a:gridCol>
                <a:gridCol w="834158">
                  <a:extLst>
                    <a:ext uri="{9D8B030D-6E8A-4147-A177-3AD203B41FA5}">
                      <a16:colId xmlns:a16="http://schemas.microsoft.com/office/drawing/2014/main" val="3633312719"/>
                    </a:ext>
                  </a:extLst>
                </a:gridCol>
                <a:gridCol w="834158">
                  <a:extLst>
                    <a:ext uri="{9D8B030D-6E8A-4147-A177-3AD203B41FA5}">
                      <a16:colId xmlns:a16="http://schemas.microsoft.com/office/drawing/2014/main" val="162794951"/>
                    </a:ext>
                  </a:extLst>
                </a:gridCol>
                <a:gridCol w="834158">
                  <a:extLst>
                    <a:ext uri="{9D8B030D-6E8A-4147-A177-3AD203B41FA5}">
                      <a16:colId xmlns:a16="http://schemas.microsoft.com/office/drawing/2014/main" val="3551602074"/>
                    </a:ext>
                  </a:extLst>
                </a:gridCol>
              </a:tblGrid>
              <a:tr h="238302"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ข้อมูลพื้นฐาน (</a:t>
                      </a:r>
                      <a:r>
                        <a:rPr lang="th-TH" sz="1200" b="1" u="none" strike="noStrike" cap="none" dirty="0" err="1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Baseline</a:t>
                      </a:r>
                      <a:r>
                        <a:rPr lang="th-TH" sz="12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)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lang="th-TH" sz="12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635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</a:t>
                      </a:r>
                      <a:endParaRPr sz="12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  <a:endParaRPr lang="en-US" sz="12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2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2569*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64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ผล (ร้อยละ)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43.08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7.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62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50.49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  <a:b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46</a:t>
                      </a:r>
                      <a:endParaRPr lang="th-TH" sz="120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  <a:b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47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  <a:b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48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  <a:b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49</a:t>
                      </a:r>
                      <a:endParaRPr lang="th-TH" sz="120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4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50 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3246554"/>
                  </a:ext>
                </a:extLst>
              </a:tr>
              <a:tr h="23830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สหกรณ์ทั้งหมด (แห่ง)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3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,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366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3,272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3,193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3,1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33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 grid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หมายเหตุ : *ค่าเป้าหมายจากยุทธศาสตร์การจัดสรรงบประมาณรายจ่ายประจำปีงบประมาณ</a:t>
                      </a:r>
                      <a:b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</a:b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 พ.ศ. 2569 - 2570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3150833"/>
                  </a:ext>
                </a:extLst>
              </a:tr>
              <a:tr h="23830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สหกรณ์ชั้น 1 และ ชั้น 2 (แห่ง)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1,450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1,558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1,612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93091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กล่องข้อความ 5">
                <a:extLst>
                  <a:ext uri="{FF2B5EF4-FFF2-40B4-BE49-F238E27FC236}">
                    <a16:creationId xmlns:a16="http://schemas.microsoft.com/office/drawing/2014/main" id="{B5F7DE42-12E1-AE4E-62A0-A85DD52B5F8B}"/>
                  </a:ext>
                </a:extLst>
              </p:cNvPr>
              <p:cNvSpPr txBox="1"/>
              <p:nvPr/>
            </p:nvSpPr>
            <p:spPr>
              <a:xfrm>
                <a:off x="1372665" y="1894747"/>
                <a:ext cx="4414670" cy="3879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13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จำนวนสหกรณ์ชั้น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1</m:t>
                        </m:r>
                        <m:r>
                          <m:rPr>
                            <m:nor/>
                          </m:rPr>
                          <a:rPr kumimoji="0" lang="en-US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+</m:t>
                        </m:r>
                        <m:r>
                          <m:rPr>
                            <m:nor/>
                          </m:rPr>
                          <a:rPr kumimoji="0" lang="en-US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ชั้น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2</m:t>
                        </m:r>
                        <m:r>
                          <a:rPr kumimoji="0" lang="en-US" sz="13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H Sarabun New" panose="020B0500040200020003" pitchFamily="34" charset="-34"/>
                          </a:rPr>
                          <m:t>  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จำนวนสหกรณ์ในภาคการเกษตรที่มีสถานะดำเนินกิจการทั้งหมด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(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ณ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1 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ม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.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ค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.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ของปี </m:t>
                        </m:r>
                        <m:r>
                          <m:rPr>
                            <m:nor/>
                          </m:rPr>
                          <a:rPr kumimoji="0" lang="en-US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2568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, </m:t>
                        </m:r>
                        <m:r>
                          <m:rPr>
                            <m:nor/>
                          </m:rPr>
                          <a:rPr kumimoji="0" lang="en-US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2569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cs typeface="TH SarabunPSK" panose="020B0500040200020003" pitchFamily="34" charset="-34"/>
                          </a:rPr>
                          <m:t>)</m:t>
                        </m:r>
                      </m:den>
                    </m:f>
                  </m:oMath>
                </a14:m>
                <a:r>
                  <a:rPr kumimoji="0" lang="th-TH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× 100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mc:Choice>
        <mc:Fallback xmlns="">
          <p:sp>
            <p:nvSpPr>
              <p:cNvPr id="6" name="กล่องข้อความ 5">
                <a:extLst>
                  <a:ext uri="{FF2B5EF4-FFF2-40B4-BE49-F238E27FC236}">
                    <a16:creationId xmlns:a16="http://schemas.microsoft.com/office/drawing/2014/main" id="{B5F7DE42-12E1-AE4E-62A0-A85DD52B5F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2665" y="1894747"/>
                <a:ext cx="4414670" cy="387927"/>
              </a:xfrm>
              <a:prstGeom prst="rect">
                <a:avLst/>
              </a:prstGeom>
              <a:blipFill>
                <a:blip r:embed="rId6"/>
                <a:stretch>
                  <a:fillRect l="-1657" t="-4762" r="-1934" b="-14286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ectangle 34">
            <a:extLst>
              <a:ext uri="{FF2B5EF4-FFF2-40B4-BE49-F238E27FC236}">
                <a16:creationId xmlns:a16="http://schemas.microsoft.com/office/drawing/2014/main" id="{18A7EBB0-91E7-42BE-843F-4B20865A8EEF}"/>
              </a:ext>
            </a:extLst>
          </p:cNvPr>
          <p:cNvSpPr/>
          <p:nvPr/>
        </p:nvSpPr>
        <p:spPr>
          <a:xfrm>
            <a:off x="10430011" y="5171980"/>
            <a:ext cx="1723889" cy="1036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กรมส่งเสริมสหกรณ์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b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b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ทุกปีงบประมาณ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EEF4770-ECD7-331C-3A06-A9B83828DBE9}"/>
              </a:ext>
            </a:extLst>
          </p:cNvPr>
          <p:cNvSpPr/>
          <p:nvPr/>
        </p:nvSpPr>
        <p:spPr>
          <a:xfrm>
            <a:off x="7921985" y="761935"/>
            <a:ext cx="1222016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030602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grpSp>
        <p:nvGrpSpPr>
          <p:cNvPr id="33" name="Group 6">
            <a:extLst>
              <a:ext uri="{FF2B5EF4-FFF2-40B4-BE49-F238E27FC236}">
                <a16:creationId xmlns:a16="http://schemas.microsoft.com/office/drawing/2014/main" id="{E32B1220-973D-88E8-BDB1-E6066D01CF70}"/>
              </a:ext>
            </a:extLst>
          </p:cNvPr>
          <p:cNvGrpSpPr/>
          <p:nvPr/>
        </p:nvGrpSpPr>
        <p:grpSpPr>
          <a:xfrm>
            <a:off x="8772536" y="445716"/>
            <a:ext cx="911619" cy="338555"/>
            <a:chOff x="2960452" y="1170205"/>
            <a:chExt cx="601134" cy="209783"/>
          </a:xfrm>
        </p:grpSpPr>
        <p:sp>
          <p:nvSpPr>
            <p:cNvPr id="34" name="Rectangle: Rounded Corners 7">
              <a:extLst>
                <a:ext uri="{FF2B5EF4-FFF2-40B4-BE49-F238E27FC236}">
                  <a16:creationId xmlns:a16="http://schemas.microsoft.com/office/drawing/2014/main" id="{0639F2D3-8908-DA1A-FB70-75B1E1043891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TextBox 10">
              <a:extLst>
                <a:ext uri="{FF2B5EF4-FFF2-40B4-BE49-F238E27FC236}">
                  <a16:creationId xmlns:a16="http://schemas.microsoft.com/office/drawing/2014/main" id="{3FE51E1C-4E7A-614A-ACBC-8EB19339544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6" name="Rectangle 10">
            <a:extLst>
              <a:ext uri="{FF2B5EF4-FFF2-40B4-BE49-F238E27FC236}">
                <a16:creationId xmlns:a16="http://schemas.microsoft.com/office/drawing/2014/main" id="{122BAE01-D324-4752-21D3-5A1E2AB58851}"/>
              </a:ext>
            </a:extLst>
          </p:cNvPr>
          <p:cNvSpPr/>
          <p:nvPr/>
        </p:nvSpPr>
        <p:spPr>
          <a:xfrm>
            <a:off x="10383252" y="6382532"/>
            <a:ext cx="1808747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" name="Slide Number Placeholder 3">
            <a:extLst>
              <a:ext uri="{FF2B5EF4-FFF2-40B4-BE49-F238E27FC236}">
                <a16:creationId xmlns:a16="http://schemas.microsoft.com/office/drawing/2014/main" id="{CD7CDAB2-367F-0635-CF9A-17258BB8C25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12" name="Table 24">
            <a:extLst>
              <a:ext uri="{FF2B5EF4-FFF2-40B4-BE49-F238E27FC236}">
                <a16:creationId xmlns:a16="http://schemas.microsoft.com/office/drawing/2014/main" id="{5806BA13-38F5-4046-C334-839631C1DA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551957"/>
              </p:ext>
            </p:extLst>
          </p:nvPr>
        </p:nvGraphicFramePr>
        <p:xfrm>
          <a:off x="5342019" y="4905319"/>
          <a:ext cx="5041233" cy="1044090"/>
        </p:xfrm>
        <a:graphic>
          <a:graphicData uri="http://schemas.openxmlformats.org/drawingml/2006/table">
            <a:tbl>
              <a:tblPr firstRow="1" bandRow="1"/>
              <a:tblGrid>
                <a:gridCol w="16804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04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04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380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7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3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สหกรณ์ที่มีผลความก้าวหน้าตามเกณฑ์ประเมินความเข้มแข็งที่ดำเนินการได้ในช่วง 6 เดือน ………………..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สหกรณ์ที่มีผลความก้าวหน้าตามเกณฑ์ประเมินความเข้มแข็งที่ดำเนินการได้ในช่วง 6 เดือน................</a:t>
                      </a: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สหกรณ์ที่มีผลความก้าวหน้าตามเกณฑ์ประเมินความเข้มแข็งที่ดำเนินการได้ในช่วง 6 เดือน …………….....แห่ง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Table 24">
            <a:extLst>
              <a:ext uri="{FF2B5EF4-FFF2-40B4-BE49-F238E27FC236}">
                <a16:creationId xmlns:a16="http://schemas.microsoft.com/office/drawing/2014/main" id="{6AAAACA0-8EA3-E22D-7BAB-4A87D61BF8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5708043"/>
              </p:ext>
            </p:extLst>
          </p:nvPr>
        </p:nvGraphicFramePr>
        <p:xfrm>
          <a:off x="5342019" y="5911399"/>
          <a:ext cx="5041233" cy="925826"/>
        </p:xfrm>
        <a:graphic>
          <a:graphicData uri="http://schemas.openxmlformats.org/drawingml/2006/table">
            <a:tbl>
              <a:tblPr firstRow="1" bandRow="1"/>
              <a:tblGrid>
                <a:gridCol w="16804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04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04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380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7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325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ผลการดำเนินงานเฉลี่ย 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ปี ย้อนหลัง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50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(แผนปี 70)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05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แผนปี 70 + </a:t>
                      </a:r>
                      <a:r>
                        <a:rPr lang="en-US" sz="105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interval</a:t>
                      </a:r>
                      <a:endParaRPr lang="th-TH" sz="1050" b="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4" name="Table 24">
            <a:extLst>
              <a:ext uri="{FF2B5EF4-FFF2-40B4-BE49-F238E27FC236}">
                <a16:creationId xmlns:a16="http://schemas.microsoft.com/office/drawing/2014/main" id="{4D10E60E-EE71-BD78-92F9-6030AA3A45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956478"/>
              </p:ext>
            </p:extLst>
          </p:nvPr>
        </p:nvGraphicFramePr>
        <p:xfrm>
          <a:off x="108612" y="5918872"/>
          <a:ext cx="5186646" cy="925826"/>
        </p:xfrm>
        <a:graphic>
          <a:graphicData uri="http://schemas.openxmlformats.org/drawingml/2006/table">
            <a:tbl>
              <a:tblPr firstRow="1" bandRow="1"/>
              <a:tblGrid>
                <a:gridCol w="17288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8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88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20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1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63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47.06</a:t>
                      </a:r>
                      <a:endParaRPr lang="th-TH" sz="105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5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(ผลการดำเนินงานเฉลี่ย 3 ปี ย้อนหลัง)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49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(แผนปี 69)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05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50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05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(แผนปี 70)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Table 24">
            <a:extLst>
              <a:ext uri="{FF2B5EF4-FFF2-40B4-BE49-F238E27FC236}">
                <a16:creationId xmlns:a16="http://schemas.microsoft.com/office/drawing/2014/main" id="{A2E6DB27-2877-EFE6-A18A-6597575256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4228218"/>
              </p:ext>
            </p:extLst>
          </p:nvPr>
        </p:nvGraphicFramePr>
        <p:xfrm>
          <a:off x="123079" y="4892576"/>
          <a:ext cx="5172180" cy="1044090"/>
        </p:xfrm>
        <a:graphic>
          <a:graphicData uri="http://schemas.openxmlformats.org/drawingml/2006/table">
            <a:tbl>
              <a:tblPr firstRow="1" bandRow="1"/>
              <a:tblGrid>
                <a:gridCol w="17240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40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40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380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7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3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สหกรณ์ที่มีผลความก้าวหน้าตามเกณฑ์ประเมินความเข้มแข็งที่ดำเนินการได้</a:t>
                      </a:r>
                      <a:br>
                        <a:rPr lang="en-US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ในช่วง 6 เดือน 700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สหกรณ์ที่มีผลความก้าวหน้าตามเกณฑ์ประเมินความเข้มแข็งที่ดำเนินการได้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ในช่วง 6 เดือน 800</a:t>
                      </a: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สหกรณ์ที่มีผลความก้าวหน้าตามเกณฑ์ประเมินความเข้มแข็งที่ดำเนินการได้</a:t>
                      </a:r>
                      <a:b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ในช่วง 6 เดือน 900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0" name="Rectangle 19">
            <a:extLst>
              <a:ext uri="{FF2B5EF4-FFF2-40B4-BE49-F238E27FC236}">
                <a16:creationId xmlns:a16="http://schemas.microsoft.com/office/drawing/2014/main" id="{A1106E9F-980E-16C3-3640-3B9D2E418AC8}"/>
              </a:ext>
            </a:extLst>
          </p:cNvPr>
          <p:cNvSpPr/>
          <p:nvPr/>
        </p:nvSpPr>
        <p:spPr bwMode="ltGray">
          <a:xfrm>
            <a:off x="-5785" y="-4038"/>
            <a:ext cx="11627893" cy="48866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23">
            <a:extLst>
              <a:ext uri="{FF2B5EF4-FFF2-40B4-BE49-F238E27FC236}">
                <a16:creationId xmlns:a16="http://schemas.microsoft.com/office/drawing/2014/main" id="{CA4D9E13-B907-90DE-5E2F-99B057DFA1D7}"/>
              </a:ext>
            </a:extLst>
          </p:cNvPr>
          <p:cNvSpPr txBox="1"/>
          <p:nvPr/>
        </p:nvSpPr>
        <p:spPr>
          <a:xfrm>
            <a:off x="9144001" y="60062"/>
            <a:ext cx="2355539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SKPIs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ที่ถ่ายทอดลง </a:t>
            </a:r>
            <a:r>
              <a:rPr kumimoji="0" lang="th-TH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กสส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และ กตส.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20" name="กลุ่ม 19">
            <a:extLst>
              <a:ext uri="{FF2B5EF4-FFF2-40B4-BE49-F238E27FC236}">
                <a16:creationId xmlns:a16="http://schemas.microsoft.com/office/drawing/2014/main" id="{EED25CE0-C307-3AA2-E07D-761B1EC0A654}"/>
              </a:ext>
            </a:extLst>
          </p:cNvPr>
          <p:cNvGrpSpPr>
            <a:grpSpLocks/>
          </p:cNvGrpSpPr>
          <p:nvPr/>
        </p:nvGrpSpPr>
        <p:grpSpPr bwMode="auto">
          <a:xfrm>
            <a:off x="8376956" y="1086515"/>
            <a:ext cx="1027611" cy="539596"/>
            <a:chOff x="7076054" y="1707729"/>
            <a:chExt cx="1164188" cy="647680"/>
          </a:xfrm>
        </p:grpSpPr>
        <p:pic>
          <p:nvPicPr>
            <p:cNvPr id="29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D9B2AF8-CEAD-2013-B307-941504A7A4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TextBox 2">
              <a:extLst>
                <a:ext uri="{FF2B5EF4-FFF2-40B4-BE49-F238E27FC236}">
                  <a16:creationId xmlns:a16="http://schemas.microsoft.com/office/drawing/2014/main" id="{ED650287-0E62-102C-ACFC-62B248BFEB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4" y="1763901"/>
              <a:ext cx="1164188" cy="591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en-US" altLang="th-TH" sz="13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kumimoji="0" lang="en-US" altLang="th-TH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350775C8-F5F6-1CCB-CCD8-9F356BF8401F}"/>
              </a:ext>
            </a:extLst>
          </p:cNvPr>
          <p:cNvSpPr txBox="1"/>
          <p:nvPr/>
        </p:nvSpPr>
        <p:spPr>
          <a:xfrm>
            <a:off x="-5785" y="139270"/>
            <a:ext cx="9993816" cy="342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กรมตรวจบัญชีสหกรณ์ตามมาตรการปรับปรุงประสิทธิภาพในการปฏิบัติราชการ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273830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A0B45B19-B749-91D8-D0BA-B6D679C1D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DDCA0B-B961-61A0-9CF3-AADA8B952D79}"/>
              </a:ext>
            </a:extLst>
          </p:cNvPr>
          <p:cNvSpPr/>
          <p:nvPr/>
        </p:nvSpPr>
        <p:spPr>
          <a:xfrm>
            <a:off x="-3739" y="0"/>
            <a:ext cx="12192000" cy="54628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รายละเอียดประกอบ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615BE160-7F67-3DC7-7D12-5D25477B0A90}"/>
              </a:ext>
            </a:extLst>
          </p:cNvPr>
          <p:cNvSpPr txBox="1"/>
          <p:nvPr/>
        </p:nvSpPr>
        <p:spPr>
          <a:xfrm>
            <a:off x="190052" y="937847"/>
            <a:ext cx="116672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 กรมส่งเสริมสหกรณ์ได้ปรับปรุงเกณฑ์การจัดชั้นความเข้มแข็งของสหกรณ์ใหม่ โดยประกาศและถือใช้ในห้วงที่ 2 ของยุทธศาสตร์ชาติ (พ.ศ. 2566 - 2570)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492B8FFD-FA17-DB2A-5397-A129A39C036C}"/>
              </a:ext>
            </a:extLst>
          </p:cNvPr>
          <p:cNvSpPr txBox="1"/>
          <p:nvPr/>
        </p:nvSpPr>
        <p:spPr>
          <a:xfrm>
            <a:off x="398030" y="1230572"/>
            <a:ext cx="11459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เพื่อให้เกณฑ์การวัดในห้วงที่ 2 ครอบคลุมและเพิ่มระดับมาตรฐานการวัดให้เข้มขึ้น สอดคล้องกับสภาพการณ์ ทั้งในด้านเศรษฐกิจ สังคม และการให้บริการสมาชิกที่เน้นตลอดห่วงโซ่อุปทานในรูปแบบสหกรณ์ จึงได้กำหนดตัวชี้วัดย่อยให้สะท้อนผลลัพธ์ของการพัฒนาสหกรณ์ ให้สอดคล้องกับแนวทางการขับเคลื่อนยุทธศาสตร์ชาติ และพุ่งเป้าเกษตรมูลค่าสูงโดยเป็นกลไก </a:t>
            </a:r>
            <a:b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การพัฒนาเศรษฐกิจฐานราก ซึ่งเริ่มถือใช้ในปีงบประมาณ พ.ศ. 2566 เป็นปีแรก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90CC9EEE-FEBC-3457-8FA6-D476B10EB5D2}"/>
              </a:ext>
            </a:extLst>
          </p:cNvPr>
          <p:cNvSpPr txBox="1"/>
          <p:nvPr/>
        </p:nvSpPr>
        <p:spPr>
          <a:xfrm>
            <a:off x="190049" y="2945132"/>
            <a:ext cx="1166727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3. การประเมินและการจัดชั้นความเข้มแข็งของสหกรณ์ ประจำปีงบประมาณ พ.ศ. 256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3.1 จำนวนสหกรณ์ที่นำมาประเมินและจัดชั้นความเข้มแข็ง ในปีงบประมาณ พ.ศ. 2569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สหกรณ์ภาคการเกษตร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/>
                <a:ea typeface="Tahoma" panose="020B0604030504040204" pitchFamily="34" charset="0"/>
                <a:cs typeface="TH SarabunPSK" panose="020B0500040200020003" pitchFamily="34" charset="-34"/>
              </a:rPr>
              <a:t>ที่มีวันสิ้นปีบัญชีในช่วงเดือนเมษายน ของปีก่อน – เดือนมีนาคม ของปีปัจจุบัน ที่มีสถานะดำเนินกิจการมากกว่า 2 ปีขึ้นไป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/>
                <a:ea typeface="Tahoma" panose="020B0604030504040204" pitchFamily="34" charset="0"/>
                <a:cs typeface="TH SarabunPSK" panose="020B0500040200020003" pitchFamily="34" charset="-34"/>
              </a:rPr>
              <a:t>         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3,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133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แห่ง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ข้อมูล ณ 1 มกราคม 256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8)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ทั้งนี้ กรณีมีการเปลี่ยนแปลงประเภทสหกรณ์ระหว่างปีการประเมิน (เช่น สหกรณ์ภาคการเกษตรเปลี่ยนเป็นสหกรณ์นอกภาคการเกษตร หรือ สหกรณ์นอกภาคการเกษตรเปลี่ยนเป็นสหกรณ์ภาคการเกษตร) ให้ใช้ข้อมูลตามข้อเท็จจริง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FE70C253-A6B6-7580-46A6-A8BEC1931C71}"/>
              </a:ext>
            </a:extLst>
          </p:cNvPr>
          <p:cNvSpPr txBox="1"/>
          <p:nvPr/>
        </p:nvSpPr>
        <p:spPr>
          <a:xfrm>
            <a:off x="190049" y="2216815"/>
            <a:ext cx="116672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ตัวชี้วัดความเข้มแข็งของสหกรณ์ ปีงบประมาณ พ.ศ. 256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เป็นตัวชี้วัดที่กำหนดไว้ตามแผนแม่บทภายใต้ยุทธศาสตร์ชาติฯ ประเด็นที่ 3 การเกษตร แผนแม่บทย่อย การพัฒนาระบบนิเวศการเกษตร โดยเป้าหมาย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Y1: 030602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สถาบันเกษตรกร (วัดความเข้มแข็งและรายงานผลเฉพาะสหกรณ์ภาคการเกษตรและกลุ่มเกษตรกร)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A2BC8B8A-B74B-CAAE-2324-A75D4FF2638D}"/>
              </a:ext>
            </a:extLst>
          </p:cNvPr>
          <p:cNvSpPr/>
          <p:nvPr/>
        </p:nvSpPr>
        <p:spPr>
          <a:xfrm>
            <a:off x="0" y="580323"/>
            <a:ext cx="9949218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8038" marR="0" lvl="0" indent="-808038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 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สัดส่วนของจำนวนสหกรณ์ในภาคการเกษตรที่มีความเข้มแข็งระดับ 1 และ 2 ต่อจำนวนสหกรณ์ที่ขึ้นทะเบียนในภาคการเกษตรทั้งหมด</a:t>
            </a:r>
          </a:p>
        </p:txBody>
      </p:sp>
    </p:spTree>
    <p:extLst>
      <p:ext uri="{BB962C8B-B14F-4D97-AF65-F5344CB8AC3E}">
        <p14:creationId xmlns:p14="http://schemas.microsoft.com/office/powerpoint/2010/main" val="3533356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A0B45B19-B749-91D8-D0BA-B6D679C1D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DDCA0B-B961-61A0-9CF3-AADA8B952D79}"/>
              </a:ext>
            </a:extLst>
          </p:cNvPr>
          <p:cNvSpPr/>
          <p:nvPr/>
        </p:nvSpPr>
        <p:spPr>
          <a:xfrm>
            <a:off x="-3739" y="0"/>
            <a:ext cx="12192000" cy="54628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รายละเอียดประกอบ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492B8FFD-FA17-DB2A-5397-A129A39C036C}"/>
              </a:ext>
            </a:extLst>
          </p:cNvPr>
          <p:cNvSpPr txBox="1"/>
          <p:nvPr/>
        </p:nvSpPr>
        <p:spPr>
          <a:xfrm>
            <a:off x="208351" y="621353"/>
            <a:ext cx="11676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3.2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วิธีการประเมินความเข้มแข็งของสหกรณ์ เป็นการประเมินสหกรณ์ ใน 4 มิติ 18 ตัวชี้วัด ดังนี้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16" name="กลุ่ม 15">
            <a:extLst>
              <a:ext uri="{FF2B5EF4-FFF2-40B4-BE49-F238E27FC236}">
                <a16:creationId xmlns:a16="http://schemas.microsoft.com/office/drawing/2014/main" id="{F620B16E-952A-B9B0-2AA5-A79F280BD206}"/>
              </a:ext>
            </a:extLst>
          </p:cNvPr>
          <p:cNvGrpSpPr/>
          <p:nvPr/>
        </p:nvGrpSpPr>
        <p:grpSpPr>
          <a:xfrm>
            <a:off x="208351" y="1016604"/>
            <a:ext cx="11767820" cy="4592637"/>
            <a:chOff x="199390" y="1371600"/>
            <a:chExt cx="11767820" cy="4592637"/>
          </a:xfrm>
        </p:grpSpPr>
        <p:sp>
          <p:nvSpPr>
            <p:cNvPr id="17" name="แผนผังลําดับงาน: กระบวนการ 16">
              <a:extLst>
                <a:ext uri="{FF2B5EF4-FFF2-40B4-BE49-F238E27FC236}">
                  <a16:creationId xmlns:a16="http://schemas.microsoft.com/office/drawing/2014/main" id="{4CE3A93B-CE3A-7A56-4907-9855AED19B5C}"/>
                </a:ext>
              </a:extLst>
            </p:cNvPr>
            <p:cNvSpPr/>
            <p:nvPr/>
          </p:nvSpPr>
          <p:spPr>
            <a:xfrm>
              <a:off x="5922760" y="1372027"/>
              <a:ext cx="2971121" cy="586740"/>
            </a:xfrm>
            <a:prstGeom prst="flowChartProcess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มิติที่ 3 ประสิทธิภาพในการจัดการองค์กร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(20 คะแนน)</a:t>
              </a:r>
              <a:endPara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grpSp>
          <p:nvGrpSpPr>
            <p:cNvPr id="18" name="กลุ่ม 17">
              <a:extLst>
                <a:ext uri="{FF2B5EF4-FFF2-40B4-BE49-F238E27FC236}">
                  <a16:creationId xmlns:a16="http://schemas.microsoft.com/office/drawing/2014/main" id="{F8711A5F-DFCE-CB89-EDE1-29598464BF16}"/>
                </a:ext>
              </a:extLst>
            </p:cNvPr>
            <p:cNvGrpSpPr/>
            <p:nvPr/>
          </p:nvGrpSpPr>
          <p:grpSpPr>
            <a:xfrm>
              <a:off x="199390" y="1371600"/>
              <a:ext cx="11767820" cy="4592637"/>
              <a:chOff x="199390" y="1371600"/>
              <a:chExt cx="11767820" cy="4592637"/>
            </a:xfrm>
          </p:grpSpPr>
          <p:sp>
            <p:nvSpPr>
              <p:cNvPr id="19" name="สี่เหลี่ยมผืนผ้า: มุมมน 18">
                <a:extLst>
                  <a:ext uri="{FF2B5EF4-FFF2-40B4-BE49-F238E27FC236}">
                    <a16:creationId xmlns:a16="http://schemas.microsoft.com/office/drawing/2014/main" id="{55C8A135-10DA-19E1-0A67-8E1A9024A945}"/>
                  </a:ext>
                </a:extLst>
              </p:cNvPr>
              <p:cNvSpPr/>
              <p:nvPr/>
            </p:nvSpPr>
            <p:spPr>
              <a:xfrm>
                <a:off x="199390" y="1943808"/>
                <a:ext cx="2731768" cy="2111819"/>
              </a:xfrm>
              <a:prstGeom prst="round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1. อัตราส่วนของสมาชิกที่มีส่วนร่วมในการดำเนินธุรกิจ (15 คะแนน)</a:t>
                </a: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2. ผลการดำเนินงานในรอบสองปีย้อนหลัง ต้องมีการจัดสรรกำไรสุทธิ และจ่ายทุนสวัสดิการสมาชิกหรือทุนสาธารณประโยชน์ (สหกรณ์ภาคการเกษตร 10 คะแนน, สหกรณ์นอกภาคการเกษตร 15 คะแนน)</a:t>
                </a: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3. จำนวนประเภทธุรกิจที่ดำเนินงาน (เฉพาะสหกรณ์ภาคการเกษตร 5 คะแนน)</a:t>
                </a:r>
                <a:endParaRPr kumimoji="0" 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  <p:sp>
            <p:nvSpPr>
              <p:cNvPr id="20" name="สี่เหลี่ยมผืนผ้า: มุมมน 19">
                <a:extLst>
                  <a:ext uri="{FF2B5EF4-FFF2-40B4-BE49-F238E27FC236}">
                    <a16:creationId xmlns:a16="http://schemas.microsoft.com/office/drawing/2014/main" id="{69997207-21D5-56B2-4BEF-E90F9B90FBD5}"/>
                  </a:ext>
                </a:extLst>
              </p:cNvPr>
              <p:cNvSpPr/>
              <p:nvPr/>
            </p:nvSpPr>
            <p:spPr>
              <a:xfrm>
                <a:off x="8973287" y="1977744"/>
                <a:ext cx="2993923" cy="3986493"/>
              </a:xfrm>
              <a:prstGeom prst="round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1" indent="0" algn="thaiDist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1. ผลการดำเนินงานต้องไม่มีการผ่าฝืนระเบียบ คำสั่งนายทะเบียน ข้อกฎหมาย จนก่อให้เกิดข้อบกพร่องในการดำเนินงานหรือเกิดการทุจริตในสหกรณ์หรือได้ดำเนินการแก้ไขแล้วเสร็จสมบูรณ์ (15 คะแนน)</a:t>
                </a:r>
              </a:p>
              <a:p>
                <a:pPr marL="0" marR="0" lvl="1" indent="0" algn="thaiDist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. ผลการดำเนินงานในรอบสองปีบัญชีย้อนหลัง </a:t>
                </a: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            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มีผลการดำเนินงานไม่ขาดทุน เว้นแต่มีอุบัติภัย </a:t>
                </a: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           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ภัยธรรมชาติ หรือโรคระบาดจนเกิดความเสียหายต่อสมาชิกและสหกรณ์โดยรวม (5 คะแนน)</a:t>
                </a:r>
              </a:p>
              <a:p>
                <a:pPr marL="0" marR="0" lvl="1" indent="0" algn="thaiDist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3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. ผลการดำเนินงานในรอบบัญชีสุดท้าย จัดทำงบการเงินแล้วเสร็จและส่งให้ผู้สอบบัญชีตรวจสอบและแสดงความคิดเห็นต่องบการเงิน แล้วนำเสนอต่อที่ประชุมใหญ่อนุมัติภายใน 150 วัน นับแต่วันสิ้นปีทางบัญชี (5 คะแนน)</a:t>
                </a:r>
              </a:p>
              <a:p>
                <a:pPr marL="0" marR="0" lvl="1" indent="0" algn="thaiDist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4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. จัดจ้างเจ้าหน้าที่ปฏิบัติงานประจำรับผิดชอบดำเนินงานและธุรกิจของสหกรณ์ หากไม่มีการจัดจ้างต้องมีกรรมการดำเนินการหรือสมาชิกที่ได้รับมอบหมายให้ปฏิบัติหน้าที่ประจำ(5 คะแนน)</a:t>
                </a:r>
              </a:p>
            </p:txBody>
          </p:sp>
          <p:sp>
            <p:nvSpPr>
              <p:cNvPr id="21" name="สี่เหลี่ยมผืนผ้า: มุมมน 20">
                <a:extLst>
                  <a:ext uri="{FF2B5EF4-FFF2-40B4-BE49-F238E27FC236}">
                    <a16:creationId xmlns:a16="http://schemas.microsoft.com/office/drawing/2014/main" id="{CEB4A459-35AD-2A38-EE3A-42D23265F264}"/>
                  </a:ext>
                </a:extLst>
              </p:cNvPr>
              <p:cNvSpPr/>
              <p:nvPr/>
            </p:nvSpPr>
            <p:spPr>
              <a:xfrm>
                <a:off x="5922760" y="1974849"/>
                <a:ext cx="2899409" cy="2240909"/>
              </a:xfrm>
              <a:prstGeom prst="round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ด้านที่ 1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1.การใช้เทคโนโลยีการบัญชีในการ </a:t>
                </a: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   บริหารจัดการ (4 คะแนน)</a:t>
                </a:r>
                <a:endParaRPr kumimoji="0" 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ด้านที่ 2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การควบคุมภายใน (16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2.สภาพแวดล้อมการควบคุม (4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3.ความเสี่ยงและกิจกรรมควบคุม (4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4.ระบบข้อมูลสารสนเทศและการสื่อสาร </a:t>
                </a: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                  </a:t>
                </a: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(4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5.ระบบการติดตามและประเมินผล (4 คะแนน)</a:t>
                </a:r>
                <a:endParaRPr kumimoji="0" 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  <p:sp>
            <p:nvSpPr>
              <p:cNvPr id="22" name="สี่เหลี่ยมผืนผ้า: มุมมน 21">
                <a:extLst>
                  <a:ext uri="{FF2B5EF4-FFF2-40B4-BE49-F238E27FC236}">
                    <a16:creationId xmlns:a16="http://schemas.microsoft.com/office/drawing/2014/main" id="{33F9FD10-6343-2717-3ED6-501E0B40A365}"/>
                  </a:ext>
                </a:extLst>
              </p:cNvPr>
              <p:cNvSpPr/>
              <p:nvPr/>
            </p:nvSpPr>
            <p:spPr>
              <a:xfrm>
                <a:off x="3002051" y="1934712"/>
                <a:ext cx="2743200" cy="3281439"/>
              </a:xfrm>
              <a:prstGeom prst="roundRect">
                <a:avLst>
                  <a:gd name="adj" fmla="val 8823"/>
                </a:avLst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ด้านที่ 1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ความเข้มแข็งทางด้านเงินทุน</a:t>
                </a: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(5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1. อัตราส่วนหนี้สินต่อทุน (3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2. อัตราส่วนทุนสำรองต่อสินทรัพย์ (2 คะแนน)</a:t>
                </a:r>
                <a:endParaRPr kumimoji="0" 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ด้านที่ 2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ผลตอบแทนของสินทรัพย์ (4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3. อัตราผลตอบแทนต่อสินทรัพย์ (4 คะแนน)</a:t>
                </a:r>
                <a:endParaRPr kumimoji="0" 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ด้านที่ 3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ประสิทธิภาพในการดำเนินงาน                  (4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4. อัตราค่าใช้จ่ายดำเนินงานต่อกำไร  </a:t>
                </a: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    (ก่อนหักค่าใช้จ่ายดำเนินงาน ) (4 คะแนน)</a:t>
                </a:r>
                <a:endParaRPr kumimoji="0" 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ด้านที่ 4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สภาพคล่องทางการเงิน (7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5.อัตราส่วนทุนหมุนเวียน (3 คะแนน)</a:t>
                </a:r>
                <a:b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6.อัตราลูกหนี้ระยะสั้นที่ชำระหนี้ได้ตาม</a:t>
                </a:r>
              </a:p>
              <a:p>
                <a:pPr marL="0" marR="0" lvl="1" indent="0" algn="l" defTabSz="466725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  กำหนด (4 คะแนน)</a:t>
                </a:r>
                <a:endParaRPr kumimoji="0" 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  <p:sp>
            <p:nvSpPr>
              <p:cNvPr id="23" name="แผนผังลําดับงาน: กระบวนการ 22">
                <a:extLst>
                  <a:ext uri="{FF2B5EF4-FFF2-40B4-BE49-F238E27FC236}">
                    <a16:creationId xmlns:a16="http://schemas.microsoft.com/office/drawing/2014/main" id="{DC00B3CE-389A-53E3-6008-F6D2C0CE1F5C}"/>
                  </a:ext>
                </a:extLst>
              </p:cNvPr>
              <p:cNvSpPr/>
              <p:nvPr/>
            </p:nvSpPr>
            <p:spPr>
              <a:xfrm>
                <a:off x="236220" y="1371600"/>
                <a:ext cx="2720337" cy="546289"/>
              </a:xfrm>
              <a:prstGeom prst="flowChartProcess">
                <a:avLst/>
              </a:prstGeom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มิติที่ 1 ความสามารถในการให้บริการสมาชิก 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(30 คะแนน)</a:t>
                </a:r>
                <a:endParaRPr kumimoji="0" 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  <p:sp>
            <p:nvSpPr>
              <p:cNvPr id="24" name="แผนผังลําดับงาน: กระบวนการ 23">
                <a:extLst>
                  <a:ext uri="{FF2B5EF4-FFF2-40B4-BE49-F238E27FC236}">
                    <a16:creationId xmlns:a16="http://schemas.microsoft.com/office/drawing/2014/main" id="{F30A721C-51E6-3954-6750-3E0CC0B49937}"/>
                  </a:ext>
                </a:extLst>
              </p:cNvPr>
              <p:cNvSpPr/>
              <p:nvPr/>
            </p:nvSpPr>
            <p:spPr>
              <a:xfrm>
                <a:off x="9004933" y="1372027"/>
                <a:ext cx="2907767" cy="586740"/>
              </a:xfrm>
              <a:prstGeom prst="flowChartProcess">
                <a:avLst/>
              </a:prstGeom>
            </p:spPr>
            <p:style>
              <a:lnRef idx="3">
                <a:schemeClr val="lt1"/>
              </a:lnRef>
              <a:fillRef idx="1">
                <a:schemeClr val="accent4"/>
              </a:fillRef>
              <a:effectRef idx="1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มิติที่ 4 ประสิทธิภาพของการบริหารงาน </a:t>
                </a:r>
                <a:br>
                  <a:rPr kumimoji="0" lang="th-TH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</a:br>
                <a:r>
                  <a:rPr kumimoji="0" lang="th-TH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(30 คะแนน)</a:t>
                </a:r>
                <a:endPara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  <p:sp>
            <p:nvSpPr>
              <p:cNvPr id="25" name="แผนผังลําดับงาน: กระบวนการ 24">
                <a:extLst>
                  <a:ext uri="{FF2B5EF4-FFF2-40B4-BE49-F238E27FC236}">
                    <a16:creationId xmlns:a16="http://schemas.microsoft.com/office/drawing/2014/main" id="{3D3F2CE2-047D-87C6-3441-DC3C24F2F2CE}"/>
                  </a:ext>
                </a:extLst>
              </p:cNvPr>
              <p:cNvSpPr/>
              <p:nvPr/>
            </p:nvSpPr>
            <p:spPr>
              <a:xfrm>
                <a:off x="3034325" y="1371600"/>
                <a:ext cx="2743200" cy="546289"/>
              </a:xfrm>
              <a:prstGeom prst="flowChartProcess">
                <a:avLst/>
              </a:prstGeom>
            </p:spPr>
            <p:style>
              <a:lnRef idx="3">
                <a:schemeClr val="lt1"/>
              </a:lnRef>
              <a:fillRef idx="1">
                <a:schemeClr val="accent4"/>
              </a:fillRef>
              <a:effectRef idx="1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มิติที่ 2 ประสิทธิภาพในการดำเนินธุรกิจ 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(20 คะแนน)</a:t>
                </a:r>
                <a:endParaRPr kumimoji="0" lang="en-US" sz="1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18233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A0B45B19-B749-91D8-D0BA-B6D679C1D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DDCA0B-B961-61A0-9CF3-AADA8B952D79}"/>
              </a:ext>
            </a:extLst>
          </p:cNvPr>
          <p:cNvSpPr/>
          <p:nvPr/>
        </p:nvSpPr>
        <p:spPr>
          <a:xfrm>
            <a:off x="-3739" y="0"/>
            <a:ext cx="12192000" cy="54628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รายละเอียดประกอบ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492B8FFD-FA17-DB2A-5397-A129A39C036C}"/>
              </a:ext>
            </a:extLst>
          </p:cNvPr>
          <p:cNvSpPr txBox="1"/>
          <p:nvPr/>
        </p:nvSpPr>
        <p:spPr>
          <a:xfrm>
            <a:off x="254021" y="719883"/>
            <a:ext cx="116764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3.3 การจัดชั้นความเข้มแข็งของสหกรณ์ เป็นการนำผลประเมินความเข้มแข็งของสหกรณ์ ตามข้อ 3.2 มาจัดชั้นความเข้มแข็ง โดยบูรณาการร่วมกัน ระหว่างกรมส่งเสริมสหกรณ์และกรมตรวจบัญชีสหกรณ์ ในรูปของคณะทำงาน เพื่อพิจารณากำหนดเงื่อนไขการจัดชั้น (เงื่อนไขคะแนน/เงื่อนไขสำคัญ) ที่สอดคล้องกับสถานการณ์เศรษฐกิจและสังคมในปีนั้น ๆ เพื่อพัฒนาสหกรณ์ให้เป็นผู้ประกอบการธุรกิจเกษตร ที่มีทักษะในการบริหารจัดการการเงิน การผลิต และการตลาด เพื่อยกระดับการดำเนินธุรกิจของสหกรณ์ได้ตลอดห่วงโซ่อุปทาน ตามเป้าหมายยุทธศาสตร์ชาติ 20 ปี</a:t>
            </a:r>
            <a:b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โดยกรมฯ แบ่งความเข้มแข็งเป็น 3 ชั้น และ 2 กลุ่มที่ไม่นำมาประเมินฯ ดังนี้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ความเข้มแข็ง 3 ชั้น ประกอบด้วย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ชั้น 1 คือ สหกรณ์ที่ประกอบธุรกิจได้มีประสิทธิภาพ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ชั้น 2 คือ สหกรณ์ที่พัฒนาเข้าสู่มาตรฐาน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ชั้น 3 คือ สหกรณ์ที่ต้องยกระดับความเข้มแข็ง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กลุ่มที่ไม่นำมาประเมิน ประกอบด้วย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กลุ่มที่ 1 สหกรณ์ที่จัดตั้งใหม่/หยุดดำเนินธุรกิจ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กลุ่มที่ 2 สหกรณ์ที่เลิก/ถอนชื่อ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เหตุผลประกอบเกณฑ์ประเมินรอบ 6 เดือน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กำหนดค่าเป้าหมายสูงสุด 900 แห่ง เนื่องจาก อีก 68 แห่ง เป็นสหกรณ์ตั้งใหม่ ดำเนินกิจการไม่ครบ 2 ปี หยุดดำเนินธุรกิจชั่วคราว และอยู่ระหว่างการแก้ไขปัญหาให้สามารถดำเนินธุรกิจต่อไปได้ หรือเป็นสหกรณ์ที่เข้าสู่กระบวนการเลิก/ชำระบัญชี จึงไม่สามารถนำมาประเมินจัดชั้นได้ โดยจัดให้อยู่กลุ่ม 1 และกลุ่ม 2 (การประเมินรอบ 6 เดือน เป็นการประเมินมิติ ที่ 1 – 3 ยกเว้นมิติที่ 4 ข้อ 1 และ ข้อ 2)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99602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407" y="552443"/>
            <a:ext cx="10060473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6450" marR="0" lvl="0" indent="-806450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5. </a:t>
            </a: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สัดส่วนของกลุ่มเกษตรกรที่มีความเข้มแข็งระดับ 1 และ 2 ต่อจำนวนกลุ่มเกษตรกรที่ขึ้นทะเบียนกับกระทรวงเกษตรและสหกรณ์ทั้งหมด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8A7EBB0-91E7-42BE-843F-4B20865A8EEF}"/>
              </a:ext>
            </a:extLst>
          </p:cNvPr>
          <p:cNvSpPr/>
          <p:nvPr/>
        </p:nvSpPr>
        <p:spPr>
          <a:xfrm>
            <a:off x="76736" y="6639602"/>
            <a:ext cx="6306335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กรมส่งเสริมสหกรณ์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4448C35F-FE9B-E067-B79D-846500A99D6E}"/>
              </a:ext>
            </a:extLst>
          </p:cNvPr>
          <p:cNvCxnSpPr>
            <a:cxnSpLocks/>
          </p:cNvCxnSpPr>
          <p:nvPr/>
        </p:nvCxnSpPr>
        <p:spPr>
          <a:xfrm>
            <a:off x="9090444" y="898555"/>
            <a:ext cx="82121" cy="51914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ED04C30F-5238-C772-E793-8133BCDFF69E}"/>
              </a:ext>
            </a:extLst>
          </p:cNvPr>
          <p:cNvSpPr/>
          <p:nvPr/>
        </p:nvSpPr>
        <p:spPr>
          <a:xfrm>
            <a:off x="7729729" y="1503073"/>
            <a:ext cx="4419238" cy="31494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147C9CF-6A75-49F9-15AA-397AEF0103C1}"/>
              </a:ext>
            </a:extLst>
          </p:cNvPr>
          <p:cNvSpPr/>
          <p:nvPr/>
        </p:nvSpPr>
        <p:spPr>
          <a:xfrm>
            <a:off x="8316172" y="1510411"/>
            <a:ext cx="3459056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C908508-9B1E-C182-08F8-5D25F8487BF6}"/>
              </a:ext>
            </a:extLst>
          </p:cNvPr>
          <p:cNvSpPr/>
          <p:nvPr/>
        </p:nvSpPr>
        <p:spPr>
          <a:xfrm>
            <a:off x="8301345" y="1984555"/>
            <a:ext cx="2164375" cy="259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86ABBE4B-7B75-FB88-2981-15AB6F85AB8C}"/>
              </a:ext>
            </a:extLst>
          </p:cNvPr>
          <p:cNvGraphicFramePr>
            <a:graphicFrameLocks noGrp="1"/>
          </p:cNvGraphicFramePr>
          <p:nvPr/>
        </p:nvGraphicFramePr>
        <p:xfrm>
          <a:off x="7745842" y="3055155"/>
          <a:ext cx="4394949" cy="15229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9872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998359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998359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998359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18365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19809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897055"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สหกรณ์มีความเข้มแข็งใน</a:t>
                      </a:r>
                      <a:r>
                        <a:rPr lang="th-TH" sz="1200" kern="1200" spc="-20" baseline="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1 และ 2</a:t>
                      </a:r>
                      <a:r>
                        <a:rPr lang="th-TH" sz="12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อย่างน้อย </a:t>
                      </a:r>
                      <a:br>
                        <a:rPr lang="en-US" sz="12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2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9</a:t>
                      </a: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0</a:t>
                      </a: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วิสาหกิจชุมชนและกลุ่มเกษตรกร </a:t>
                      </a:r>
                      <a:b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มีความเข้มแข็ง ร้อยละ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25</a:t>
                      </a:r>
                      <a:endParaRPr lang="en-US" sz="1200" kern="1200" noProof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50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35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55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40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40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60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45 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(3) ไม่น้อยกว่า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45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id="{B3086FD5-01EB-A948-C481-35134DA718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78775" y="1469819"/>
            <a:ext cx="422570" cy="435955"/>
          </a:xfrm>
          <a:prstGeom prst="rect">
            <a:avLst/>
          </a:prstGeom>
        </p:spPr>
      </p:pic>
      <p:pic>
        <p:nvPicPr>
          <p:cNvPr id="40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CB543F10-A1DA-37A0-2C24-5903F0DD0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951" y="1912001"/>
            <a:ext cx="435013" cy="43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B9ED0948-8A51-F5BF-7D2F-73B17889C5AD}"/>
              </a:ext>
            </a:extLst>
          </p:cNvPr>
          <p:cNvSpPr/>
          <p:nvPr/>
        </p:nvSpPr>
        <p:spPr>
          <a:xfrm>
            <a:off x="7847309" y="2466003"/>
            <a:ext cx="4155119" cy="615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สถาบันเกษตรกร (สหกรณ์ วิสาหกิจชุมชน และกลุ่มเป้าหมาย) ที่ขึ้นทะเบียนกับกระทรวงเกษตรและสหกรณ์มีความเข้มแข็งในระดับมาตรฐานเพิ่มขึ้น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A174283-24FD-F09D-6767-31C9485DA8FD}"/>
              </a:ext>
            </a:extLst>
          </p:cNvPr>
          <p:cNvSpPr/>
          <p:nvPr/>
        </p:nvSpPr>
        <p:spPr>
          <a:xfrm>
            <a:off x="7851978" y="2259106"/>
            <a:ext cx="4174740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การพัฒนาระบบนิเวศการเกษตร 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CFA9A9B-E907-D7B7-E342-4E190657F0C1}"/>
              </a:ext>
            </a:extLst>
          </p:cNvPr>
          <p:cNvSpPr/>
          <p:nvPr/>
        </p:nvSpPr>
        <p:spPr>
          <a:xfrm>
            <a:off x="9412977" y="507046"/>
            <a:ext cx="2787873" cy="98796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สัดส่วนของจำนวนสถาบันเกษตรกรที่ขึ้นทะเบียนกับกระทรวงเกษตรและสหกรณ์ที่มีความเข้มแข็งในระดับมาตรฐาน ได้แก่ </a:t>
            </a:r>
            <a:b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สหกรณ์ที่มีความเข้มแข็งระดับ 1 และ 2 (2) วิสาหกิจชุมชน</a:t>
            </a:r>
            <a:b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ที่มีศักยภาพในระดับดี และ (3) กลุ่มเกษตรกรที่มีความเข้มแข็งระดับ 1 และ 2 ต่อจำนวนสถาบันเกษตรกรที่ขึ้นทะเบียนกับกระทรวงเกษตรและสหกรณ์ทั้งหมด </a:t>
            </a:r>
            <a:endParaRPr kumimoji="0" lang="th-TH" sz="1200" b="1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064AF1-8511-9114-164A-4183BAF48043}"/>
              </a:ext>
            </a:extLst>
          </p:cNvPr>
          <p:cNvSpPr/>
          <p:nvPr/>
        </p:nvSpPr>
        <p:spPr>
          <a:xfrm>
            <a:off x="17407" y="745404"/>
            <a:ext cx="7819352" cy="276383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2788" algn="l"/>
              </a:tabLst>
              <a:defRPr/>
            </a:pP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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การประเมินศักยภาพของสถาบันเกษตรกรที่ขึ้นทะเบียนกับกระทรวงเกษตรฯ ประกอบด้วยสหกรณ์/กลุ่มเกษตรกรและวิสาหกิจชุมชน เพื่อให้ทราบ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ระดับความเข้มแข็งและผลลัพธ์ของการดำเนินงานของสถาบันเกษตรกร</a:t>
            </a:r>
            <a:r>
              <a:rPr kumimoji="0" lang="th-TH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โดยการประเมินศักยภาพของกลุ่มเกษตรกร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/>
                <a:ea typeface="Tahoma" panose="020B0604030504040204" pitchFamily="34" charset="0"/>
                <a:cs typeface="TH SarabunPSK" panose="020B0500040200020003" pitchFamily="34" charset="-34"/>
              </a:rPr>
              <a:t>พิจารณาจากการประเมินความเข้มแข็ง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/>
                <a:ea typeface="Tahoma" panose="020B0604030504040204" pitchFamily="34" charset="0"/>
                <a:cs typeface="TH SarabunPSK" panose="020B0500040200020003" pitchFamily="34" charset="-34"/>
              </a:rPr>
              <a:t>ของกลุ่มเกษตรกร ใน 4 มิติ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/>
                <a:ea typeface="Tahoma" panose="020B0604030504040204" pitchFamily="34" charset="0"/>
                <a:cs typeface="TH SarabunPSK" panose="020B0500040200020003" pitchFamily="34" charset="-34"/>
              </a:rPr>
              <a:t> ดังนี้ 1) ความสามารถในการให้บริการสมาชิก 2) ประสิทธิภาพในการดำเนินธุรกิจ 3) ประสิทธิภาพในการจัดการองค์กร 4) ประสิทธิภาพ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/>
                <a:ea typeface="Tahoma" panose="020B0604030504040204" pitchFamily="34" charset="0"/>
                <a:cs typeface="TH SarabunPSK" panose="020B0500040200020003" pitchFamily="34" charset="-34"/>
              </a:rPr>
              <a:t>ของการบริหารงาน และนำมาจัดชั้นความเข้มแข็งของกลุ่มเกษตรกรตามเงื่อนไขสำคัญ ที่สอดคล้องกับสถานการณ์เศรษฐกิจและสังคมของปีนั้น  ๆ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2788" algn="l"/>
              </a:tabLst>
              <a:defRPr/>
            </a:pP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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การจัดชั้นความเข้มแข็ง 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พิจารณาจากกลุ่มเกษตรกร ที่มีวันสิ้นปีบัญชีในช่วงเดือนเมษายนของปีก่อน – เดือนมีนาคมของปีปัจจุบัน ที่มีสถานะดำเนินกิจการมากกว่า 2 ปีขึ้นไป ดำเนินกิจการผ่านการประเมินและจัดระดับชั้นความเข้มแข็งระดับ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 และ ระดับ 2 เทียบกับกลุ่มเกษตรกรที่มีสถานะดำเนินกิจการทั้งหมด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  <a:t>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Wingdings" panose="05000000000000000000" pitchFamily="2" charset="2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(ข้อมูล ณ 1 มกราคม ของปี 2568, 2569)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5725" marR="0" lvl="0" indent="-85725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สูตรการคำนวณ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=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5725" marR="0" lvl="0" indent="-85725" algn="l" defTabSz="914400" rtl="0" eaLnBrk="1" fontAlgn="auto" latinLnBrk="0" hangingPunct="1">
              <a:lnSpc>
                <a:spcPts val="14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การประเมินรอบ 6 เดือน 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กลุ่มเกษตรกรที่มีผลความก้าวหน้าตามเกณฑ์ประเมินความเข้มแข็งที่ดำเนินการได้ในช่วง 6 เดือน หมายถึง กลุ่มเกษตรกรที่มีวันสิ้นปีบัญชีในช่วง 6 เดือน (เมษายน – กันยายน 2568) จำนวน 740 แห่ง มีผลความก้าวหน้าในการดำเนินกิจการกับสมาชิก ตามประเภทธุรกิจ ได้ตามเงื่อนไขของกฎหมาย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โดยปิดบัญชีและสามารถประชุมใหญ่ได้ภายในระยะเวลาที่กำหนด 150 วัน นับแต่วันสิ้นปีทางบัญชี (กุมภาพันธ์ 2569) ซึ่งแสดงถึงกลุ่มเกษตรกรที่ดำเนินการได้ตามเกณฑ์ประเมินความเข้มแข็ง ในช่วง 6 เดือน (เป็นการประเมินมิติ ที่ 1 – 3 ยกเว้นมิติที่ 4) วัตถุประสงค์ เพื่อติดตามผลความก้าวหน้าของการดำเนินงานตามเกณฑ์การประเมินความเข้มแข็งของกลุ่มเกษตรกร ตามแผนยกระดับความเข้มแข็งของสำนักงานส่งเสริมสหกรณ์ กรุงเทพมหานคร พื้นที่ 1 และพื้นที่ 2 สำนักงานสหกรณ์จังหวัด ให้เป็นไปตามแผนและเป้าหมายที่ตั้งไว้</a:t>
            </a:r>
          </a:p>
        </p:txBody>
      </p:sp>
      <p:graphicFrame>
        <p:nvGraphicFramePr>
          <p:cNvPr id="20" name="Google Shape;267;p8">
            <a:extLst>
              <a:ext uri="{FF2B5EF4-FFF2-40B4-BE49-F238E27FC236}">
                <a16:creationId xmlns:a16="http://schemas.microsoft.com/office/drawing/2014/main" id="{EAB6F090-3A94-9E49-53DC-21149F884397}"/>
              </a:ext>
            </a:extLst>
          </p:cNvPr>
          <p:cNvGraphicFramePr/>
          <p:nvPr/>
        </p:nvGraphicFramePr>
        <p:xfrm>
          <a:off x="166477" y="3417239"/>
          <a:ext cx="7461545" cy="136022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990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571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511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11571">
                  <a:extLst>
                    <a:ext uri="{9D8B030D-6E8A-4147-A177-3AD203B41FA5}">
                      <a16:colId xmlns:a16="http://schemas.microsoft.com/office/drawing/2014/main" val="1022020236"/>
                    </a:ext>
                  </a:extLst>
                </a:gridCol>
                <a:gridCol w="511571">
                  <a:extLst>
                    <a:ext uri="{9D8B030D-6E8A-4147-A177-3AD203B41FA5}">
                      <a16:colId xmlns:a16="http://schemas.microsoft.com/office/drawing/2014/main" val="3596118085"/>
                    </a:ext>
                  </a:extLst>
                </a:gridCol>
                <a:gridCol w="648363">
                  <a:extLst>
                    <a:ext uri="{9D8B030D-6E8A-4147-A177-3AD203B41FA5}">
                      <a16:colId xmlns:a16="http://schemas.microsoft.com/office/drawing/2014/main" val="1761371973"/>
                    </a:ext>
                  </a:extLst>
                </a:gridCol>
                <a:gridCol w="648364">
                  <a:extLst>
                    <a:ext uri="{9D8B030D-6E8A-4147-A177-3AD203B41FA5}">
                      <a16:colId xmlns:a16="http://schemas.microsoft.com/office/drawing/2014/main" val="2689842716"/>
                    </a:ext>
                  </a:extLst>
                </a:gridCol>
                <a:gridCol w="648364">
                  <a:extLst>
                    <a:ext uri="{9D8B030D-6E8A-4147-A177-3AD203B41FA5}">
                      <a16:colId xmlns:a16="http://schemas.microsoft.com/office/drawing/2014/main" val="4108995746"/>
                    </a:ext>
                  </a:extLst>
                </a:gridCol>
                <a:gridCol w="648364">
                  <a:extLst>
                    <a:ext uri="{9D8B030D-6E8A-4147-A177-3AD203B41FA5}">
                      <a16:colId xmlns:a16="http://schemas.microsoft.com/office/drawing/2014/main" val="3247738894"/>
                    </a:ext>
                  </a:extLst>
                </a:gridCol>
                <a:gridCol w="831240">
                  <a:extLst>
                    <a:ext uri="{9D8B030D-6E8A-4147-A177-3AD203B41FA5}">
                      <a16:colId xmlns:a16="http://schemas.microsoft.com/office/drawing/2014/main" val="2303280649"/>
                    </a:ext>
                  </a:extLst>
                </a:gridCol>
              </a:tblGrid>
              <a:tr h="201857"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ข้อมูลพื้นฐาน (</a:t>
                      </a:r>
                      <a:r>
                        <a:rPr lang="th-TH" sz="1400" b="1" u="none" strike="noStrike" cap="none" dirty="0" err="1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Baseline</a:t>
                      </a: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)</a:t>
                      </a:r>
                      <a:endParaRPr sz="14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lang="th-TH" sz="14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7791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</a:t>
                      </a:r>
                      <a:endParaRPr sz="12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  <a:endParaRPr lang="en-US" sz="12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2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2569*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7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ผล (ร้อยละ)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32.02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20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34.23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200" b="0" u="none" strike="noStrike" cap="none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31</a:t>
                      </a:r>
                      <a:endParaRPr lang="th-TH" sz="1200" b="0" u="none" strike="noStrike" cap="none" spc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ร้อยละ32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33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2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</a:t>
                      </a:r>
                      <a:r>
                        <a:rPr lang="en-US" sz="12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th-TH" sz="1200" b="0" spc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35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3246554"/>
                  </a:ext>
                </a:extLst>
              </a:tr>
              <a:tr h="19997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กลุ่มเกษตรกรทั้งหมด (แห่ง)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3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,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660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3,535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3,415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3,346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 gridSpan="5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หมายเหตุ : *ค่าเป้าหมายจากยุทธศาสตร์การจัดสรรงบประมาณรายจ่ายประจำปีงบประมาณ พ.ศ. 2569 - 2570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3150833"/>
                  </a:ext>
                </a:extLst>
              </a:tr>
              <a:tr h="2631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กลุ่มเกษตรกรชั้น 1 และ ชั้น 2 (แห่ง)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1,172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1,209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1,169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930915"/>
                  </a:ext>
                </a:extLst>
              </a:tr>
            </a:tbl>
          </a:graphicData>
        </a:graphic>
      </p:graphicFrame>
      <p:sp>
        <p:nvSpPr>
          <p:cNvPr id="22" name="Google Shape;266;p8">
            <a:extLst>
              <a:ext uri="{FF2B5EF4-FFF2-40B4-BE49-F238E27FC236}">
                <a16:creationId xmlns:a16="http://schemas.microsoft.com/office/drawing/2014/main" id="{A5A8E351-57D9-D22F-3E43-B670BF1282D8}"/>
              </a:ext>
            </a:extLst>
          </p:cNvPr>
          <p:cNvSpPr/>
          <p:nvPr/>
        </p:nvSpPr>
        <p:spPr>
          <a:xfrm>
            <a:off x="2512447" y="3249804"/>
            <a:ext cx="4254272" cy="221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ร้อยละ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34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ร้อยละ 35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กล่องข้อความ 14">
                <a:extLst>
                  <a:ext uri="{FF2B5EF4-FFF2-40B4-BE49-F238E27FC236}">
                    <a16:creationId xmlns:a16="http://schemas.microsoft.com/office/drawing/2014/main" id="{83B5038C-4207-A6B5-B16A-6315CE8B9F85}"/>
                  </a:ext>
                </a:extLst>
              </p:cNvPr>
              <p:cNvSpPr txBox="1"/>
              <p:nvPr/>
            </p:nvSpPr>
            <p:spPr>
              <a:xfrm>
                <a:off x="1225810" y="1956683"/>
                <a:ext cx="3924151" cy="41306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13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th-TH" sz="13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</a:rPr>
                          <m:t>จำ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นวนกลุ่มเกษตรกรชั้น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1</m:t>
                        </m:r>
                        <m:r>
                          <m:rPr>
                            <m:nor/>
                          </m:rPr>
                          <a:rPr kumimoji="0" lang="en-US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+</m:t>
                        </m:r>
                        <m:r>
                          <m:rPr>
                            <m:nor/>
                          </m:rPr>
                          <a:rPr kumimoji="0" lang="en-US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ชั้น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จำนวน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กลุ่มเกษตรกร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ที่มีสถานะดำเนินกิจการทั้งหมด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(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ณ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1 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ม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.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ค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.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ของปี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2568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, 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2569</m:t>
                        </m:r>
                        <m:r>
                          <m:rPr>
                            <m:nor/>
                          </m:rPr>
                          <a:rPr kumimoji="0" lang="th-TH" sz="13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H SarabunPSK" panose="020B0500040200020003" pitchFamily="34" charset="-34"/>
                            <a:ea typeface="+mn-ea"/>
                            <a:cs typeface="TH SarabunPSK" panose="020B0500040200020003" pitchFamily="34" charset="-34"/>
                          </a:rPr>
                          <m:t>)</m:t>
                        </m:r>
                      </m:den>
                    </m:f>
                  </m:oMath>
                </a14:m>
                <a:r>
                  <a:rPr kumimoji="0" lang="th-TH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 New" panose="020B0500040200020003" pitchFamily="34" charset="-34"/>
                    <a:ea typeface="+mn-ea"/>
                    <a:cs typeface="TH Sarabun New" panose="020B0500040200020003" pitchFamily="34" charset="-34"/>
                  </a:rPr>
                  <a:t> × 100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New" panose="020B0500040200020003" pitchFamily="34" charset="-34"/>
                  <a:ea typeface="+mn-ea"/>
                  <a:cs typeface="TH Sarabun New" panose="020B0500040200020003" pitchFamily="34" charset="-34"/>
                </a:endParaRPr>
              </a:p>
            </p:txBody>
          </p:sp>
        </mc:Choice>
        <mc:Fallback xmlns="">
          <p:sp>
            <p:nvSpPr>
              <p:cNvPr id="15" name="กล่องข้อความ 14">
                <a:extLst>
                  <a:ext uri="{FF2B5EF4-FFF2-40B4-BE49-F238E27FC236}">
                    <a16:creationId xmlns:a16="http://schemas.microsoft.com/office/drawing/2014/main" id="{83B5038C-4207-A6B5-B16A-6315CE8B9F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5810" y="1956683"/>
                <a:ext cx="3924151" cy="413062"/>
              </a:xfrm>
              <a:prstGeom prst="rect">
                <a:avLst/>
              </a:prstGeom>
              <a:blipFill>
                <a:blip r:embed="rId6"/>
                <a:stretch>
                  <a:fillRect l="-1398" t="-7353" r="-2019" b="-16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>
            <a:extLst>
              <a:ext uri="{FF2B5EF4-FFF2-40B4-BE49-F238E27FC236}">
                <a16:creationId xmlns:a16="http://schemas.microsoft.com/office/drawing/2014/main" id="{CEEF4770-ECD7-331C-3A06-A9B83828DBE9}"/>
              </a:ext>
            </a:extLst>
          </p:cNvPr>
          <p:cNvSpPr/>
          <p:nvPr/>
        </p:nvSpPr>
        <p:spPr>
          <a:xfrm>
            <a:off x="7836759" y="810160"/>
            <a:ext cx="1221809" cy="4001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030602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7" name="Rectangle 19">
            <a:extLst>
              <a:ext uri="{FF2B5EF4-FFF2-40B4-BE49-F238E27FC236}">
                <a16:creationId xmlns:a16="http://schemas.microsoft.com/office/drawing/2014/main" id="{9A8514CB-D5A1-00EB-0F61-B800EFE6A5DB}"/>
              </a:ext>
            </a:extLst>
          </p:cNvPr>
          <p:cNvSpPr/>
          <p:nvPr/>
        </p:nvSpPr>
        <p:spPr bwMode="ltGray">
          <a:xfrm>
            <a:off x="-13648" y="-15861"/>
            <a:ext cx="11627893" cy="53321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6">
            <a:extLst>
              <a:ext uri="{FF2B5EF4-FFF2-40B4-BE49-F238E27FC236}">
                <a16:creationId xmlns:a16="http://schemas.microsoft.com/office/drawing/2014/main" id="{BDD2BB85-B432-0268-8483-924D2BE3C6D9}"/>
              </a:ext>
            </a:extLst>
          </p:cNvPr>
          <p:cNvGrpSpPr/>
          <p:nvPr/>
        </p:nvGrpSpPr>
        <p:grpSpPr>
          <a:xfrm>
            <a:off x="8763983" y="515445"/>
            <a:ext cx="911619" cy="338555"/>
            <a:chOff x="2960453" y="1170205"/>
            <a:chExt cx="601134" cy="209783"/>
          </a:xfrm>
        </p:grpSpPr>
        <p:sp>
          <p:nvSpPr>
            <p:cNvPr id="30" name="Rectangle: Rounded Corners 7">
              <a:extLst>
                <a:ext uri="{FF2B5EF4-FFF2-40B4-BE49-F238E27FC236}">
                  <a16:creationId xmlns:a16="http://schemas.microsoft.com/office/drawing/2014/main" id="{269DB7C5-EC1A-21F3-996A-DE3EA5A69B4A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TextBox 10">
              <a:extLst>
                <a:ext uri="{FF2B5EF4-FFF2-40B4-BE49-F238E27FC236}">
                  <a16:creationId xmlns:a16="http://schemas.microsoft.com/office/drawing/2014/main" id="{DE47B6D9-8430-850E-6EB5-5141054D4372}"/>
                </a:ext>
              </a:extLst>
            </p:cNvPr>
            <p:cNvSpPr txBox="1"/>
            <p:nvPr/>
          </p:nvSpPr>
          <p:spPr>
            <a:xfrm>
              <a:off x="2960453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3" name="Rectangle 10">
            <a:extLst>
              <a:ext uri="{FF2B5EF4-FFF2-40B4-BE49-F238E27FC236}">
                <a16:creationId xmlns:a16="http://schemas.microsoft.com/office/drawing/2014/main" id="{C94C3A50-D352-A4A5-14F1-FB61D42DCC4B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aphicFrame>
        <p:nvGraphicFramePr>
          <p:cNvPr id="6" name="Table 24">
            <a:extLst>
              <a:ext uri="{FF2B5EF4-FFF2-40B4-BE49-F238E27FC236}">
                <a16:creationId xmlns:a16="http://schemas.microsoft.com/office/drawing/2014/main" id="{B652BE8C-B7B1-C4AC-DD44-470C67966ABB}"/>
              </a:ext>
            </a:extLst>
          </p:cNvPr>
          <p:cNvGraphicFramePr>
            <a:graphicFrameLocks noGrp="1"/>
          </p:cNvGraphicFramePr>
          <p:nvPr/>
        </p:nvGraphicFramePr>
        <p:xfrm>
          <a:off x="174655" y="4710569"/>
          <a:ext cx="5906424" cy="1094623"/>
        </p:xfrm>
        <a:graphic>
          <a:graphicData uri="http://schemas.openxmlformats.org/drawingml/2006/table">
            <a:tbl>
              <a:tblPr firstRow="1" bandRow="1"/>
              <a:tblGrid>
                <a:gridCol w="1968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88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88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653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7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73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กลุ่มเกษตรกรที่มีผลความก้าวหน้าตามเกณฑ์ประเมินความเข้มแข็งที่ดำเนินการได้ในช่วง 6 เดือน จำนวน 540 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กลุ่มเกษตรกรที่มีผลความก้าวหน้าตามเกณฑ์ประเมินความเข้มแข็งที่ดำเนินการได้ในช่วง 6 เดือน จำนวน 620</a:t>
                      </a: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กลุ่มเกษตรกรที่มีผลความก้าวหน้าตามเกณฑ์ประเมินความเข้มแข็งที่ดำเนินการได้ในช่วง 6 เดือน จำนวน 700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Table 24">
            <a:extLst>
              <a:ext uri="{FF2B5EF4-FFF2-40B4-BE49-F238E27FC236}">
                <a16:creationId xmlns:a16="http://schemas.microsoft.com/office/drawing/2014/main" id="{84CEC118-2DA3-AEEA-4FFD-4FDC153DDB71}"/>
              </a:ext>
            </a:extLst>
          </p:cNvPr>
          <p:cNvGraphicFramePr>
            <a:graphicFrameLocks noGrp="1"/>
          </p:cNvGraphicFramePr>
          <p:nvPr/>
        </p:nvGraphicFramePr>
        <p:xfrm>
          <a:off x="6153209" y="4737644"/>
          <a:ext cx="5906424" cy="1044090"/>
        </p:xfrm>
        <a:graphic>
          <a:graphicData uri="http://schemas.openxmlformats.org/drawingml/2006/table">
            <a:tbl>
              <a:tblPr firstRow="1" bandRow="1"/>
              <a:tblGrid>
                <a:gridCol w="1968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88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88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801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04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44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กลุ่มเกษตรกรที่มีผลความก้าวหน้าตามเกณฑ์ประเมินความเข้มแข็งที่ดำเนินการได้ในช่วง 6 เดือน จำนวน ……..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กลุ่มเกษตรกรที่มีผลความก้าวหน้าตามเกณฑ์ประเมินความเข้มแข็งที่ดำเนินการได้ในช่วง 6 เดือน จำนวน ……….</a:t>
                      </a: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กลุ่มเกษตรกรที่มีผลความก้าวหน้าตามเกณฑ์ประเมินความเข้มแข็งที่ดำเนินการได้ในช่วง 6 เดือน จำนวน ………..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3" name="Table 24">
            <a:extLst>
              <a:ext uri="{FF2B5EF4-FFF2-40B4-BE49-F238E27FC236}">
                <a16:creationId xmlns:a16="http://schemas.microsoft.com/office/drawing/2014/main" id="{22B86D22-FB0D-4BF2-6C24-A816173B0ACA}"/>
              </a:ext>
            </a:extLst>
          </p:cNvPr>
          <p:cNvGraphicFramePr>
            <a:graphicFrameLocks noGrp="1"/>
          </p:cNvGraphicFramePr>
          <p:nvPr/>
        </p:nvGraphicFramePr>
        <p:xfrm>
          <a:off x="6153207" y="5751727"/>
          <a:ext cx="5932691" cy="925826"/>
        </p:xfrm>
        <a:graphic>
          <a:graphicData uri="http://schemas.openxmlformats.org/drawingml/2006/table">
            <a:tbl>
              <a:tblPr firstRow="1" bandRow="1"/>
              <a:tblGrid>
                <a:gridCol w="19926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26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74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44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15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0787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2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ผลการดำเนินงานเฉลี่ย </a:t>
                      </a: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2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ปี ย้อนหลัง 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35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(แผนปี 70)</a:t>
                      </a:r>
                      <a:endParaRPr lang="th-TH" sz="1600" b="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แผนปี 70 + </a:t>
                      </a: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interval</a:t>
                      </a:r>
                      <a:endParaRPr lang="th-TH" sz="1200" b="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5451E7A2-64F5-7419-17BC-7036B51CE605}"/>
              </a:ext>
            </a:extLst>
          </p:cNvPr>
          <p:cNvGraphicFramePr>
            <a:graphicFrameLocks noGrp="1"/>
          </p:cNvGraphicFramePr>
          <p:nvPr/>
        </p:nvGraphicFramePr>
        <p:xfrm>
          <a:off x="166478" y="5742332"/>
          <a:ext cx="5944446" cy="925826"/>
        </p:xfrm>
        <a:graphic>
          <a:graphicData uri="http://schemas.openxmlformats.org/drawingml/2006/table">
            <a:tbl>
              <a:tblPr firstRow="1" bandRow="1"/>
              <a:tblGrid>
                <a:gridCol w="19814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14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4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146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319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98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33.48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(ผลการดำเนินงานเฉลี่ย 3 ปี ย้อนหลัง)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34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(แผนปี 69)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35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b="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(แผนปี 70)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BA630F53-4F00-53BE-BA11-3E79CE18C1C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747500" y="6546850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8" name="TextBox 23">
            <a:extLst>
              <a:ext uri="{FF2B5EF4-FFF2-40B4-BE49-F238E27FC236}">
                <a16:creationId xmlns:a16="http://schemas.microsoft.com/office/drawing/2014/main" id="{4F1B040C-015D-AC53-20C0-C39A35C3AED6}"/>
              </a:ext>
            </a:extLst>
          </p:cNvPr>
          <p:cNvSpPr txBox="1"/>
          <p:nvPr/>
        </p:nvSpPr>
        <p:spPr>
          <a:xfrm>
            <a:off x="9172565" y="78536"/>
            <a:ext cx="2275723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SKPIs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ที่ถ่ายทอดลง </a:t>
            </a:r>
            <a:r>
              <a:rPr kumimoji="0" lang="th-TH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กสส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และ กตส.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5" name="กลุ่ม 4">
            <a:extLst>
              <a:ext uri="{FF2B5EF4-FFF2-40B4-BE49-F238E27FC236}">
                <a16:creationId xmlns:a16="http://schemas.microsoft.com/office/drawing/2014/main" id="{6FFD39D2-05C3-2BE1-6A18-29FF8FCF48C9}"/>
              </a:ext>
            </a:extLst>
          </p:cNvPr>
          <p:cNvGrpSpPr>
            <a:grpSpLocks/>
          </p:cNvGrpSpPr>
          <p:nvPr/>
        </p:nvGrpSpPr>
        <p:grpSpPr bwMode="auto">
          <a:xfrm>
            <a:off x="11190330" y="1300386"/>
            <a:ext cx="1027611" cy="539596"/>
            <a:chOff x="7076054" y="1707729"/>
            <a:chExt cx="1164188" cy="647680"/>
          </a:xfrm>
        </p:grpSpPr>
        <p:pic>
          <p:nvPicPr>
            <p:cNvPr id="9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26A12F6-EB4A-0A51-FC18-A0F78D547EC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Box 2">
              <a:extLst>
                <a:ext uri="{FF2B5EF4-FFF2-40B4-BE49-F238E27FC236}">
                  <a16:creationId xmlns:a16="http://schemas.microsoft.com/office/drawing/2014/main" id="{522D3AD1-BA53-7B97-B094-AACC2AEF73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4" y="1763901"/>
              <a:ext cx="1164188" cy="591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en-US" altLang="th-TH" sz="13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kumimoji="0" lang="en-US" altLang="th-TH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137312D6-766C-1EF6-AAA3-CA8D47AB54CF}"/>
              </a:ext>
            </a:extLst>
          </p:cNvPr>
          <p:cNvSpPr txBox="1"/>
          <p:nvPr/>
        </p:nvSpPr>
        <p:spPr>
          <a:xfrm>
            <a:off x="-13648" y="140666"/>
            <a:ext cx="9993816" cy="342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กรมตรวจบัญชีสหกรณ์ตามมาตรการปรับปรุงประสิทธิภาพในการปฏิบัติราชการ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495844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4DDCA0B-B961-61A0-9CF3-AADA8B952D79}"/>
              </a:ext>
            </a:extLst>
          </p:cNvPr>
          <p:cNvSpPr/>
          <p:nvPr/>
        </p:nvSpPr>
        <p:spPr>
          <a:xfrm>
            <a:off x="0" y="-3340"/>
            <a:ext cx="12192000" cy="54628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รายละเอียดประกอบ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615BE160-7F67-3DC7-7D12-5D25477B0A90}"/>
              </a:ext>
            </a:extLst>
          </p:cNvPr>
          <p:cNvSpPr txBox="1"/>
          <p:nvPr/>
        </p:nvSpPr>
        <p:spPr>
          <a:xfrm>
            <a:off x="211566" y="902780"/>
            <a:ext cx="115165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 กรมส่งเสริมสหกรณ์ได้ปรับปรุงเกณฑ์การจัดชั้นความเข้มแข็งของกลุ่มเกษตรกรใหม่ โดยประกาศและถือใช้ในห้วงที่ 2 ของยุทธศาสตร์ชาติ (พ.ศ. 2566 - 2570)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55FB2A27-D7CB-577D-FD2F-82698CCD87E9}"/>
              </a:ext>
            </a:extLst>
          </p:cNvPr>
          <p:cNvSpPr txBox="1"/>
          <p:nvPr/>
        </p:nvSpPr>
        <p:spPr>
          <a:xfrm>
            <a:off x="233077" y="1694420"/>
            <a:ext cx="116672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การประเมินและการจัดชั้นความเข้มแข็งของกลุ่มเกษตรกร ประจำปีงบประมาณ พ.ศ. 2569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2.1 จำนวนกลุ่มเกษตรกรที่นำมาประเมินและจัดชั้นความเข้มแข็ง ในปีงบประมาณ พ.ศ. 2569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กลุ่มเกษตรกร ที่มีวันสิ้นปีบัญชีในช่วงเดือนเมษายน ของปีก่อน – เดือนมีนาคม ของปีปัจจุบัน ที่มีสถานะดำเนินกิจการมากกว่า 2 ปีขึ้นไป จำนวน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3,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346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แห่ง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ข้อมูล ณ 1 มกราคม 2568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99BB58A3-3F71-CB69-1C2E-791487A6827E}"/>
              </a:ext>
            </a:extLst>
          </p:cNvPr>
          <p:cNvSpPr txBox="1"/>
          <p:nvPr/>
        </p:nvSpPr>
        <p:spPr>
          <a:xfrm>
            <a:off x="591667" y="1199793"/>
            <a:ext cx="1150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เพื่อให้เกณฑ์การวัดในห้วงที่ 2 ครอบคลุมและเพิ่มระดับมาตรฐานการวัดให้เข้มขึ้น สอดคล้องกับสภาพการณ์ ทั้งในด้านเศรษฐกิจ สังคม และการให้บริการสมาชิกที่เน้นตลอดห่วงโซ่อุปทานในรูปแบบกลุ่มเกษตรกร จึงได้กำหนดตัวชี้วัดย่อยให้สะท้อนผลลัพธ์ของการพัฒนากลุ่มเกษตรกร ให้สอดคล้องกับแนวทางการขับเคลื่อนยุทธศาสตร์ชาติ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9C7563EA-F789-3DE5-3824-038CB8E0C443}"/>
              </a:ext>
            </a:extLst>
          </p:cNvPr>
          <p:cNvSpPr txBox="1"/>
          <p:nvPr/>
        </p:nvSpPr>
        <p:spPr>
          <a:xfrm>
            <a:off x="404993" y="2528154"/>
            <a:ext cx="116221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2.2 การประเมินความเข้มแข็งของกลุ่มเกษตรกร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เป็นการประเมิน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กลุ่มเกษตรกร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ใน 4 มิติ 17 ตัวชี้วัด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8" name="กลุ่ม 7">
            <a:extLst>
              <a:ext uri="{FF2B5EF4-FFF2-40B4-BE49-F238E27FC236}">
                <a16:creationId xmlns:a16="http://schemas.microsoft.com/office/drawing/2014/main" id="{4B9228CF-5C6C-ABA4-5BDB-9CDC3C699733}"/>
              </a:ext>
            </a:extLst>
          </p:cNvPr>
          <p:cNvGrpSpPr/>
          <p:nvPr/>
        </p:nvGrpSpPr>
        <p:grpSpPr>
          <a:xfrm>
            <a:off x="323419" y="2908623"/>
            <a:ext cx="11630028" cy="3834156"/>
            <a:chOff x="224790" y="1360170"/>
            <a:chExt cx="11630028" cy="3812647"/>
          </a:xfrm>
        </p:grpSpPr>
        <p:sp>
          <p:nvSpPr>
            <p:cNvPr id="9" name="สี่เหลี่ยมผืนผ้า: มุมมน 8">
              <a:extLst>
                <a:ext uri="{FF2B5EF4-FFF2-40B4-BE49-F238E27FC236}">
                  <a16:creationId xmlns:a16="http://schemas.microsoft.com/office/drawing/2014/main" id="{332E58D6-C95D-F9D4-1FB6-804C86E559B0}"/>
                </a:ext>
              </a:extLst>
            </p:cNvPr>
            <p:cNvSpPr/>
            <p:nvPr/>
          </p:nvSpPr>
          <p:spPr>
            <a:xfrm>
              <a:off x="224790" y="1945117"/>
              <a:ext cx="2731768" cy="1682865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1. อัตราส่วนของสมาชิกที่มีส่วนร่วมในการดำเนินธุรกิจ (15 คะแนน)</a:t>
              </a: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2. ผลการดำเนินงานในรอบสองปีย้อนหลัง ต้องมีการจัดสรรกำไรสุทธิ และจ่ายเงินปันผล/เงินเฉลี่ยคืนให้กับสมาชิก (12 คะแนน)</a:t>
              </a: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3. จำนวนประเภทธุรกิจที่ดำเนินงาน (3คะแนน)</a:t>
              </a: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sp>
          <p:nvSpPr>
            <p:cNvPr id="10" name="สี่เหลี่ยมผืนผ้า: มุมมน 9">
              <a:extLst>
                <a:ext uri="{FF2B5EF4-FFF2-40B4-BE49-F238E27FC236}">
                  <a16:creationId xmlns:a16="http://schemas.microsoft.com/office/drawing/2014/main" id="{B206E437-94C2-4484-F0B6-7F2E2BDD0D30}"/>
                </a:ext>
              </a:extLst>
            </p:cNvPr>
            <p:cNvSpPr/>
            <p:nvPr/>
          </p:nvSpPr>
          <p:spPr>
            <a:xfrm>
              <a:off x="8703165" y="1931353"/>
              <a:ext cx="3151653" cy="3241464"/>
            </a:xfrm>
            <a:prstGeom prst="roundRect">
              <a:avLst>
                <a:gd name="adj" fmla="val 10321"/>
              </a:avLst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1" indent="0" algn="thaiDist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1. ผลการดำเนินงานต้องไม่มีการผ่าฝืนระเบียบ คำสั่งนายทะเบียน ข้อกฎหมาย จนก่อให้เกิดข้อบกพร่องในการดำเนินงานหรือเกิดการทุจริตในกลุ่มเกษตรกรหรือได้ดำเนินการแก้ไขแล้วเสร็จสมบูรณ์ (10 คะแนน)</a:t>
              </a:r>
            </a:p>
            <a:p>
              <a:pPr marL="0" marR="0" lvl="1" indent="0" algn="thaiDist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2.ผลการดำเนินงานในรอบปีบัญชีสุดท้าย จัดทำงบการเงินตามรอบปีบัญชีของกลุ่มเกษตรกร (5 คะแนน)</a:t>
              </a:r>
            </a:p>
            <a:p>
              <a:pPr marL="0" marR="0" lvl="1" indent="0" algn="thaiDist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3. ผลการดำเนินงานในรอบบัญชีสุดท้าย ประชุมใหญ่สามัญประจำปี ภายในกำหนดเวลา 150 วัน ตามกฎหมาย (7 คะแนน)</a:t>
              </a:r>
            </a:p>
            <a:p>
              <a:pPr marL="0" marR="0" lvl="1" indent="0" algn="thaiDist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4. จัดจ้างเจ้าหน้าที่ปฏิบัติงานประจำรับผิดชอบดำเนินงานและธุรกิจ หากไม่มีการจัดจ้างต้องมีกรรมการดำเนินการ หรือสมาชิกที่ได้รับมอบหมายให้ปฏิบัติหน้าที่ประจำ (3 คะแนน)</a:t>
              </a:r>
            </a:p>
          </p:txBody>
        </p:sp>
        <p:sp>
          <p:nvSpPr>
            <p:cNvPr id="11" name="สี่เหลี่ยมผืนผ้า: มุมมน 10">
              <a:extLst>
                <a:ext uri="{FF2B5EF4-FFF2-40B4-BE49-F238E27FC236}">
                  <a16:creationId xmlns:a16="http://schemas.microsoft.com/office/drawing/2014/main" id="{543F539D-43A7-2BAF-1A58-95F8D97A9123}"/>
                </a:ext>
              </a:extLst>
            </p:cNvPr>
            <p:cNvSpPr/>
            <p:nvPr/>
          </p:nvSpPr>
          <p:spPr>
            <a:xfrm>
              <a:off x="6017895" y="1946910"/>
              <a:ext cx="2610971" cy="1937395"/>
            </a:xfrm>
            <a:prstGeom prst="roundRect">
              <a:avLst>
                <a:gd name="adj" fmla="val 11259"/>
              </a:avLst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ด้านการควบคุมภายใน (16 คะแนน)</a:t>
              </a:r>
              <a:b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1. สภาพแวดล้อมการควบคุม (5 คะแนน)</a:t>
              </a:r>
              <a:b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2. ความเสี่ยงและกิจกรรมควบคุม </a:t>
              </a: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   (5 คะแนน)</a:t>
              </a:r>
              <a:b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3. ระบบข้อมูลสารสนเทศและการสื่อสาร             </a:t>
              </a: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   (5 คะแนน)</a:t>
              </a:r>
              <a:b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4. ระบบการติดตามและประเมินผล              </a:t>
              </a: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   (5 คะแนน)</a:t>
              </a: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12" name="สี่เหลี่ยมผืนผ้า: มุมมน 11">
              <a:extLst>
                <a:ext uri="{FF2B5EF4-FFF2-40B4-BE49-F238E27FC236}">
                  <a16:creationId xmlns:a16="http://schemas.microsoft.com/office/drawing/2014/main" id="{AFD39152-5A32-E77B-0D9C-9140346A6CC6}"/>
                </a:ext>
              </a:extLst>
            </p:cNvPr>
            <p:cNvSpPr/>
            <p:nvPr/>
          </p:nvSpPr>
          <p:spPr>
            <a:xfrm>
              <a:off x="3021330" y="1945471"/>
              <a:ext cx="2941324" cy="2775134"/>
            </a:xfrm>
            <a:prstGeom prst="roundRect">
              <a:avLst>
                <a:gd name="adj" fmla="val 11177"/>
              </a:avLst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ด้านที่ 1 </a:t>
              </a: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ความเข้มแข็งทางด้านเงินทุน (5 คะแนน)</a:t>
              </a:r>
              <a:b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1. อัตราส่วนหนี้สินต่อทุน (3 คะแนน)</a:t>
              </a:r>
              <a:b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2. อัตราส่วนทุนสำรองต่อสินทรัพย์ (2 คะแนน)</a:t>
              </a: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ด้านที่ 2 </a:t>
              </a: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ผลตอบแทนของสินทรัพย์ (4 คะแนน)</a:t>
              </a:r>
              <a:b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3. อัตราผลตอบแทนต่อสินทรัพย์ (4 คะแนน)</a:t>
              </a: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ด้านที่ 3 </a:t>
              </a: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ประสิทธิภาพในการดำเนินงาน (4 คะแนน)</a:t>
              </a:r>
              <a:b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4. อัตราค่าใช้จ่ายดำเนินงานต่อกำไร  </a:t>
              </a: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    (ก่อนหักค่าใช้จ่ายดำเนินงาน) (4 คะแนน)</a:t>
              </a: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ด้านที่ 4 </a:t>
              </a: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สภาพคล่องทางการเงิน (7 คะแนน)</a:t>
              </a:r>
              <a:b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5. อัตราส่วนทุนหมุนเวียน (3 คะแนน)</a:t>
              </a:r>
              <a:b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6. อัตราลูกหนี้ระยะสั้นที่ชำระหนี้ได้ตามกำหนด </a:t>
              </a:r>
            </a:p>
            <a:p>
              <a:pPr marL="0" marR="0" lvl="1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   (4 คะแนน)</a:t>
              </a: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sp>
          <p:nvSpPr>
            <p:cNvPr id="13" name="แผนผังลําดับงาน: กระบวนการ 12">
              <a:extLst>
                <a:ext uri="{FF2B5EF4-FFF2-40B4-BE49-F238E27FC236}">
                  <a16:creationId xmlns:a16="http://schemas.microsoft.com/office/drawing/2014/main" id="{24A6EC70-7776-4752-1C45-7D641DF0A86C}"/>
                </a:ext>
              </a:extLst>
            </p:cNvPr>
            <p:cNvSpPr/>
            <p:nvPr/>
          </p:nvSpPr>
          <p:spPr>
            <a:xfrm>
              <a:off x="238124" y="1371600"/>
              <a:ext cx="2718433" cy="546289"/>
            </a:xfrm>
            <a:prstGeom prst="flowChartProcess">
              <a:avLst/>
            </a:prstGeom>
            <a:solidFill>
              <a:srgbClr val="CCFFCC"/>
            </a:solidFill>
            <a:ln>
              <a:noFill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มิติที่ 1 ความสามารถในการให้บริการสมาชิก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(30 คะแนน)</a:t>
              </a:r>
              <a:endPara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sp>
          <p:nvSpPr>
            <p:cNvPr id="14" name="แผนผังลําดับงาน: กระบวนการ 13">
              <a:extLst>
                <a:ext uri="{FF2B5EF4-FFF2-40B4-BE49-F238E27FC236}">
                  <a16:creationId xmlns:a16="http://schemas.microsoft.com/office/drawing/2014/main" id="{52B626CC-1569-043A-A159-901951FA6CBF}"/>
                </a:ext>
              </a:extLst>
            </p:cNvPr>
            <p:cNvSpPr/>
            <p:nvPr/>
          </p:nvSpPr>
          <p:spPr>
            <a:xfrm>
              <a:off x="8703165" y="1360170"/>
              <a:ext cx="3151653" cy="546289"/>
            </a:xfrm>
            <a:prstGeom prst="flowChartProcess">
              <a:avLst/>
            </a:prstGeom>
            <a:solidFill>
              <a:srgbClr val="CCFFCC"/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มิติที่ 4 ประสิทธิภาพของการบริหารงาน </a:t>
              </a:r>
              <a:br>
                <a:rPr kumimoji="0" lang="th-TH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(30 คะแนน)</a:t>
              </a: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16" name="แผนผังลําดับงาน: กระบวนการ 15">
              <a:extLst>
                <a:ext uri="{FF2B5EF4-FFF2-40B4-BE49-F238E27FC236}">
                  <a16:creationId xmlns:a16="http://schemas.microsoft.com/office/drawing/2014/main" id="{8E3E5597-4714-804D-B857-B0BDAEB97E7B}"/>
                </a:ext>
              </a:extLst>
            </p:cNvPr>
            <p:cNvSpPr/>
            <p:nvPr/>
          </p:nvSpPr>
          <p:spPr>
            <a:xfrm>
              <a:off x="5962654" y="1371600"/>
              <a:ext cx="2675737" cy="546289"/>
            </a:xfrm>
            <a:prstGeom prst="flowChartProcess">
              <a:avLst/>
            </a:prstGeom>
            <a:solidFill>
              <a:srgbClr val="CCFFCC"/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มิติที่ 3 ประสิทธิภาพในการจัดการองค์กร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(20 คะแนน)</a:t>
              </a:r>
              <a:endParaRPr kumimoji="0" lang="en-US" sz="1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sp>
          <p:nvSpPr>
            <p:cNvPr id="17" name="แผนผังลําดับงาน: กระบวนการ 16">
              <a:extLst>
                <a:ext uri="{FF2B5EF4-FFF2-40B4-BE49-F238E27FC236}">
                  <a16:creationId xmlns:a16="http://schemas.microsoft.com/office/drawing/2014/main" id="{3987D329-6DE1-FDDA-EDD7-2FBC14A06FDB}"/>
                </a:ext>
              </a:extLst>
            </p:cNvPr>
            <p:cNvSpPr/>
            <p:nvPr/>
          </p:nvSpPr>
          <p:spPr>
            <a:xfrm>
              <a:off x="3088005" y="1360170"/>
              <a:ext cx="2743200" cy="557719"/>
            </a:xfrm>
            <a:prstGeom prst="flowChartProcess">
              <a:avLst/>
            </a:prstGeom>
            <a:solidFill>
              <a:srgbClr val="CCFFCC"/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มิติที่ 2 ประสิทธิภาพในการดำเนินธุรกิจ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(20 คะแนน)</a:t>
              </a:r>
              <a:endParaRPr kumimoji="0" lang="en-US" sz="1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15" name="ตัวแทนหมายเลขสไลด์ 14">
            <a:extLst>
              <a:ext uri="{FF2B5EF4-FFF2-40B4-BE49-F238E27FC236}">
                <a16:creationId xmlns:a16="http://schemas.microsoft.com/office/drawing/2014/main" id="{AF40EBAE-213D-E99B-8FA0-36678E517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E29989-CB69-4BCF-90F0-5264A9A61C7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E1EB4DB1-69EC-1351-6F20-AEB3402EB8F1}"/>
              </a:ext>
            </a:extLst>
          </p:cNvPr>
          <p:cNvSpPr/>
          <p:nvPr/>
        </p:nvSpPr>
        <p:spPr>
          <a:xfrm>
            <a:off x="105361" y="594961"/>
            <a:ext cx="9843857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6450" marR="0" lvl="0" indent="-806450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 :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สัดส่วนของกลุ่มเกษตรกรที่มีความเข้มแข็งระดับ 1 และ 2 ต่อจำนวนกลุ่มเกษตรกรที่ขึ้นทะเบียนกับกระทรวงเกษตรและสหกรณ์ทั้งหมด</a:t>
            </a:r>
          </a:p>
        </p:txBody>
      </p:sp>
    </p:spTree>
    <p:extLst>
      <p:ext uri="{BB962C8B-B14F-4D97-AF65-F5344CB8AC3E}">
        <p14:creationId xmlns:p14="http://schemas.microsoft.com/office/powerpoint/2010/main" val="42480793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A0B45B19-B749-91D8-D0BA-B6D679C1D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DDCA0B-B961-61A0-9CF3-AADA8B952D79}"/>
              </a:ext>
            </a:extLst>
          </p:cNvPr>
          <p:cNvSpPr/>
          <p:nvPr/>
        </p:nvSpPr>
        <p:spPr>
          <a:xfrm>
            <a:off x="0" y="-3340"/>
            <a:ext cx="12192000" cy="54628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รายละเอียดประกอบ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0C7AC987-A969-E744-3226-682CE79F664C}"/>
              </a:ext>
            </a:extLst>
          </p:cNvPr>
          <p:cNvSpPr txBox="1"/>
          <p:nvPr/>
        </p:nvSpPr>
        <p:spPr>
          <a:xfrm>
            <a:off x="294320" y="697615"/>
            <a:ext cx="1161669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2.3 การจัดชั้นความเข้มแข็งของกลุ่มเกษตรกร เป็นการนำผลประเมินความเข้มแข็งของกลุ่มเกษตรกร ตามข้อ 2.2 มาจัดชั้นความเข้มแข็ง โดยบูรณาการร่วมกัน ระหว่างกรมส่งเสริมสหกรณ์และกรมตรวจบัญชีสหกรณ์ ในรูปของคณะทำงาน เพื่อพิจารณากำหนดเงื่อนไขการจัดชั้น (เงื่อนไขคะแนน/เงื่อนไขสำคัญ) ที่สอดคล้องกับสถานการณ์เศรษฐกิจและสังคมในปีนั้น ๆ เพื่อพัฒนา</a:t>
            </a:r>
            <a:b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ุ่มเกษตรกรให้เป็นเครือข่ายความร่วมมือกับทุกภาคส่วนที่เน้นการส่งเสริมและสนับสนุนการพัฒนาอาชีพให้กับเกษตรกรและชุมชนผู้สูงวัยให้มีรายได้ต่อเนื่อง เพื่อแก้ปัญหาด้านหนี้สิน และสร้างความเป็นอยู่ที่ดีให้กับครัวเรือนสมาชิก ตามเป้าหมายยุทธศาสตร์ชาติ 20 ปี โดยกรมฯ แบ่งความเข้มแข็งเป็น 3 ชั้น และ 2 กลุ่มที่ไม่นำมาประเมินฯ ดังนี้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ความเข้มแข็ง 3 ชั้น ประกอบด้วย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ชั้น 1 คือ กลุ่มเกษตรกรที่ประกอบธุรกิจได้มีประสิทธิภาพ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ชั้น 2 คือ กลุ่มเกษตรกรที่พัฒนาเข้าสู่มาตรฐาน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ชั้น 3 คือ กลุ่มเกษตรกรที่ต้องยกระดับความเข้มแข็ง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กลุ่มที่ไม่นำมาประเมิน ประกอบด้วย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กลุ่มที่ 1 กลุ่มเกษตรกรที่จัดตั้งใหม่/หยุดดำเนินธุรกิจ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กลุ่มที่ 2 กลุ่มเกษตรกรที่เลิก/ถอนชื่อ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3.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เหตุผลประกอบเกณฑ์ประเมินรอบ 6 เดือน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กำหนดค่าเป้าหมายสูงสุด 700 แห่ง เนื่องจาก อีก 40 แห่ง เป็นกลุ่มเกษตรกรตั้งใหม่ ดำเนินกิจการไม่ครบ 2 ปี หยุดดำเนินธุรกิจชั่วคราว </a:t>
            </a:r>
            <a:b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และอยู่ระหว่างการแก้ไขปัญหาให้สามารถดำเนินธุรกิจต่อไปได้ หรือเป็นสหกรณ์ที่เข้าสู่กระบวนการเลิก/ชำระบัญชี จึงไม่สามารถนำมาประเมินจัดชั้นได้ โดยจัดให้อยู่กลุ่ม 1 และกลุ่ม 2 (การประเมินรอบ 6 เดือน เป็นการประเมินมิติ ที่ 1 – 3 ยกเว้นมิติที่ 4 ข้อ 1 และ ข้อ 2)</a:t>
            </a:r>
          </a:p>
        </p:txBody>
      </p:sp>
    </p:spTree>
    <p:extLst>
      <p:ext uri="{BB962C8B-B14F-4D97-AF65-F5344CB8AC3E}">
        <p14:creationId xmlns:p14="http://schemas.microsoft.com/office/powerpoint/2010/main" val="36762364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30">
            <a:extLst>
              <a:ext uri="{FF2B5EF4-FFF2-40B4-BE49-F238E27FC236}">
                <a16:creationId xmlns:a16="http://schemas.microsoft.com/office/drawing/2014/main" id="{76F017AA-9A49-64C9-6EF9-9A1106F5ED3E}"/>
              </a:ext>
            </a:extLst>
          </p:cNvPr>
          <p:cNvSpPr/>
          <p:nvPr/>
        </p:nvSpPr>
        <p:spPr>
          <a:xfrm>
            <a:off x="7904882" y="1611423"/>
            <a:ext cx="4174740" cy="31911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46C00F7-0684-3E68-657F-5D0E32D13082}"/>
              </a:ext>
            </a:extLst>
          </p:cNvPr>
          <p:cNvSpPr/>
          <p:nvPr/>
        </p:nvSpPr>
        <p:spPr>
          <a:xfrm>
            <a:off x="85360" y="836531"/>
            <a:ext cx="7639241" cy="3524042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27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	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5725" marR="0" lvl="0" indent="-85725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การประเมินศักยภาพวิสาหกิจชุมชน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การดำเนินงานเพื่อให้ได้รับรู้ศักยภาพและความสามารถของวิสาหกิจชุมชนหรือเครือข่ายวิสาหกิจชุมชน ในเรื่องทิศทางของวิสาหกิจชุมชน          การวางแผนการดำเนินงานวิสาหกิจชุมชน การบริหารตลาด การจัดการความรู้และข้อมูลข่าวสาร  การบริหารสมาชิกวิสาหกิจชุมชน กระบวนการจัดการสินค้าและบริการ และผลลัพธ์              การดำเนินงานวิสาหกิจชุมชน โดยใช้แบบประเมินศักยภาพวิสาหกิจชุมชนเป็นเครื่องมือในการเก็บข้อมูลและสรุปผลการประเมิน เพื่อเป็นข้อมูลให้วิสาหกิจชุมชนใช้ประโยชน์ในการกำหนดแนวทางพัฒนาตนเอง และหน่วยงานภาคีที่เกี่ยวข้องใช้พิจารณากำหนดแนวทางส่งเสริมสนับสนุนตามศักยภาพ</a:t>
            </a:r>
          </a:p>
          <a:p>
            <a:pPr marL="85725" marR="0" lvl="0" indent="-85725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การสรุปศักยภาพโดยรวมของวิสาหกิจชมชน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จะดำเนินการโดยนำข้อมูลจากตารางสรุปผลการประเมินมาแทนค่าด้วยคะแนน 3 ระดับ คือ ระดับดี  มีค่าเท่ากับ 3 คะแนน ระดับปานกลาง    มีค่าเท่ากับ 2 คะแนน และระดับต้องปรับปรุง มีค่าเท่ากับ 1 คะแนน จากนั้นหาค่าเฉลี่ยคะแนนโดยการรวมคะแนนทั้งหมดที่ได้ หารด้วยจำนวนข้อคำถามที่ประเมิน แล้วนำมาเปรียบเทียบกับช่วงคะแนนของแต่ละระดับการพัฒนา ดังนี้</a:t>
            </a: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- ระดับดี               มีช่วงคะแนนระหว่าง 2.34 – 3.00  คะแนน</a:t>
            </a: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- ระดับปานกลาง     มีช่วงคะแนนระหว่าง 1.67 – 2.33  คะแนน</a:t>
            </a: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- ระดับต้องปรับปรุง มีช่วงคะแนนระหว่าง  1.00 – 1.66  คะแนน</a:t>
            </a:r>
          </a:p>
          <a:p>
            <a:pPr marL="85725" marR="0" lvl="0" indent="-85725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ขอบเขตการประเมิน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ข้อมูลผลการดำเนินงานใช้ฐานข้อมูลวิสาหกิจชุมชนที่มีศักยภาพในระดับดี และวิสาหกิจชุมชนที่เข้ารับการประเมิน ณ 30 กันยายน 2569 และผลการดำเนินงาน              เป็นการนับผลการดำเนินงานแบบสะสม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</a:t>
            </a:r>
          </a:p>
          <a:p>
            <a:pPr marL="85725" marR="0" lvl="0" indent="-85725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วิธีการเก็บข้อมูล :</a:t>
            </a:r>
            <a:endParaRPr kumimoji="0" lang="en-US" sz="1200" b="1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- รอบ 6 เดือน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รายงานผลการส่งเสริมและสนับสนุนวิสาหกิจชุมชนของสำนักงานเกษตรจังหวัด </a:t>
            </a: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-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รอบ 12 เดือน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การประเมินศักยภาพวิสาหกิจชุมชนจะใช้แบบประเมินศักยภาพวิสาหกิจชุมชน (ฉบับปรับปรุง) ปี 2562 ซึ่งเริ่มใช้ตั้งแต่เดือนมกราคม 2567</a:t>
            </a:r>
          </a:p>
          <a:p>
            <a:pPr marL="85725" marR="0" lvl="0" indent="-857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แหล่งที่มาของข้อมูล 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ข้อมูลการประเมินศักยภาพวิสาหกิจชุมชน จากระบบสารสนเทศวิสาหกิจชุมชน กรมส่งเสริมการเกษตร</a:t>
            </a:r>
          </a:p>
          <a:p>
            <a:pPr marL="85725" marR="0" lvl="0" indent="-857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สูตรการคำนวณ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</a:t>
            </a:r>
            <a:r>
              <a:rPr kumimoji="0" lang="en-US" sz="1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</a:t>
            </a:r>
            <a:r>
              <a:rPr kumimoji="0" lang="th-TH" sz="1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จำนวนวิสาหกิจชุมชนที่มีศักยภาพในระดับดี</a:t>
            </a:r>
            <a:r>
              <a:rPr kumimoji="0" lang="en-US" sz="1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x 100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           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จำนวนวิสาหกิจชุมชนที่เข้ารับการประเมินทั้งหมด</a:t>
            </a:r>
          </a:p>
        </p:txBody>
      </p:sp>
      <p:sp>
        <p:nvSpPr>
          <p:cNvPr id="14" name="Google Shape;266;p8">
            <a:extLst>
              <a:ext uri="{FF2B5EF4-FFF2-40B4-BE49-F238E27FC236}">
                <a16:creationId xmlns:a16="http://schemas.microsoft.com/office/drawing/2014/main" id="{7D05C36B-8125-04FD-696C-E1B135E0F8E7}"/>
              </a:ext>
            </a:extLst>
          </p:cNvPr>
          <p:cNvSpPr/>
          <p:nvPr/>
        </p:nvSpPr>
        <p:spPr>
          <a:xfrm>
            <a:off x="85360" y="4465387"/>
            <a:ext cx="4393122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Sarabun"/>
              </a:rPr>
              <a:t>ร้อยละ 35 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Sarabun"/>
              </a:rPr>
              <a:t>ร้อยละ 35</a:t>
            </a:r>
          </a:p>
        </p:txBody>
      </p:sp>
      <p:graphicFrame>
        <p:nvGraphicFramePr>
          <p:cNvPr id="18" name="Google Shape;267;p8">
            <a:extLst>
              <a:ext uri="{FF2B5EF4-FFF2-40B4-BE49-F238E27FC236}">
                <a16:creationId xmlns:a16="http://schemas.microsoft.com/office/drawing/2014/main" id="{D68B0308-5068-C85B-D514-E5AAE29C016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36162370"/>
              </p:ext>
            </p:extLst>
          </p:nvPr>
        </p:nvGraphicFramePr>
        <p:xfrm>
          <a:off x="104040" y="4843095"/>
          <a:ext cx="11709024" cy="132977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1069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01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01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01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0171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8001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00171">
                  <a:extLst>
                    <a:ext uri="{9D8B030D-6E8A-4147-A177-3AD203B41FA5}">
                      <a16:colId xmlns:a16="http://schemas.microsoft.com/office/drawing/2014/main" val="2927882402"/>
                    </a:ext>
                  </a:extLst>
                </a:gridCol>
                <a:gridCol w="800171">
                  <a:extLst>
                    <a:ext uri="{9D8B030D-6E8A-4147-A177-3AD203B41FA5}">
                      <a16:colId xmlns:a16="http://schemas.microsoft.com/office/drawing/2014/main" val="2005198069"/>
                    </a:ext>
                  </a:extLst>
                </a:gridCol>
                <a:gridCol w="800171">
                  <a:extLst>
                    <a:ext uri="{9D8B030D-6E8A-4147-A177-3AD203B41FA5}">
                      <a16:colId xmlns:a16="http://schemas.microsoft.com/office/drawing/2014/main" val="4279474898"/>
                    </a:ext>
                  </a:extLst>
                </a:gridCol>
                <a:gridCol w="800171">
                  <a:extLst>
                    <a:ext uri="{9D8B030D-6E8A-4147-A177-3AD203B41FA5}">
                      <a16:colId xmlns:a16="http://schemas.microsoft.com/office/drawing/2014/main" val="2396314329"/>
                    </a:ext>
                  </a:extLst>
                </a:gridCol>
                <a:gridCol w="800171">
                  <a:extLst>
                    <a:ext uri="{9D8B030D-6E8A-4147-A177-3AD203B41FA5}">
                      <a16:colId xmlns:a16="http://schemas.microsoft.com/office/drawing/2014/main" val="2958115774"/>
                    </a:ext>
                  </a:extLst>
                </a:gridCol>
                <a:gridCol w="800171">
                  <a:extLst>
                    <a:ext uri="{9D8B030D-6E8A-4147-A177-3AD203B41FA5}">
                      <a16:colId xmlns:a16="http://schemas.microsoft.com/office/drawing/2014/main" val="2972083086"/>
                    </a:ext>
                  </a:extLst>
                </a:gridCol>
                <a:gridCol w="800171">
                  <a:extLst>
                    <a:ext uri="{9D8B030D-6E8A-4147-A177-3AD203B41FA5}">
                      <a16:colId xmlns:a16="http://schemas.microsoft.com/office/drawing/2014/main" val="1486979040"/>
                    </a:ext>
                  </a:extLst>
                </a:gridCol>
              </a:tblGrid>
              <a:tr h="23708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1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ข้อมูลพื้นฐาน (</a:t>
                      </a:r>
                      <a:r>
                        <a:rPr lang="th-TH" sz="1100" b="1" u="none" strike="noStrike" cap="none" dirty="0" err="1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Baseline</a:t>
                      </a:r>
                      <a:r>
                        <a:rPr lang="th-TH" sz="11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)</a:t>
                      </a:r>
                      <a:endParaRPr sz="11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08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100" b="1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</a:t>
                      </a:r>
                      <a:endParaRPr sz="1100" b="1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1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2563</a:t>
                      </a:r>
                      <a:endParaRPr sz="1100" b="1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1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sz="1100" b="1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1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sz="11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1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0" marR="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1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2569*</a:t>
                      </a:r>
                      <a:endParaRPr lang="en-US" sz="1100" b="1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100" b="1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2570</a:t>
                      </a:r>
                      <a:endParaRPr lang="en-US" sz="1100" b="1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4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จำนวนวิสาหกิจชุมชนที่เข้ารับการประเมินทั้งหมด</a:t>
                      </a:r>
                    </a:p>
                  </a:txBody>
                  <a:tcPr marL="45720" marR="4572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63,417</a:t>
                      </a: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74,863</a:t>
                      </a: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80,025</a:t>
                      </a: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83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,533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,404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62,864</a:t>
                      </a: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n/a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จำนวนวิสาหกิจชุมชนที่มีศักยภาพในระดับดี </a:t>
                      </a:r>
                    </a:p>
                  </a:txBody>
                  <a:tcPr marL="45720" marR="4572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18,996</a:t>
                      </a: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22,151</a:t>
                      </a: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21,156</a:t>
                      </a: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,102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24,447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21,947</a:t>
                      </a: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n/a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81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</a:t>
                      </a:r>
                    </a:p>
                  </a:txBody>
                  <a:tcPr marL="45720" marR="4572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29.95</a:t>
                      </a:r>
                    </a:p>
                  </a:txBody>
                  <a:tcPr marL="0" marR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1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29.</a:t>
                      </a:r>
                      <a:r>
                        <a:rPr lang="th-TH" sz="11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59</a:t>
                      </a:r>
                    </a:p>
                  </a:txBody>
                  <a:tcPr marL="0" marR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en-US" sz="1100" strike="noStrike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26.44</a:t>
                      </a:r>
                      <a:endParaRPr lang="th-TH" sz="1100" strike="noStrike" kern="1200" noProof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30.05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32.42</a:t>
                      </a: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 34.91 </a:t>
                      </a: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n/a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ร้อยละ 30</a:t>
                      </a:r>
                      <a:endParaRPr kumimoji="0" lang="en-US" sz="11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0" marR="0" marT="45725" marB="4572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ร้อยละ 31</a:t>
                      </a:r>
                      <a:endParaRPr kumimoji="0" lang="en-US" sz="11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0" marR="0" marT="45725" marB="4572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ร้อยละ 32</a:t>
                      </a:r>
                      <a:endParaRPr kumimoji="0" lang="en-US" sz="11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0" marR="0" marT="45725" marB="4572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ร้อยละ 35</a:t>
                      </a:r>
                      <a:endParaRPr kumimoji="0" lang="en-US" sz="11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0" marR="0" marT="45725" marB="4572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ร้อยละ 35</a:t>
                      </a:r>
                      <a:endParaRPr kumimoji="0" lang="en-US" sz="11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0" marR="0" marT="45725" marB="4572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3246554"/>
                  </a:ext>
                </a:extLst>
              </a:tr>
            </a:tbl>
          </a:graphicData>
        </a:graphic>
      </p:graphicFrame>
      <p:sp>
        <p:nvSpPr>
          <p:cNvPr id="34" name="Rectangle 32">
            <a:extLst>
              <a:ext uri="{FF2B5EF4-FFF2-40B4-BE49-F238E27FC236}">
                <a16:creationId xmlns:a16="http://schemas.microsoft.com/office/drawing/2014/main" id="{2E3598A2-4CA1-2A19-2F6B-B4CE958A6947}"/>
              </a:ext>
            </a:extLst>
          </p:cNvPr>
          <p:cNvSpPr/>
          <p:nvPr/>
        </p:nvSpPr>
        <p:spPr>
          <a:xfrm>
            <a:off x="8579093" y="1707413"/>
            <a:ext cx="3459056" cy="321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5" name="Rectangle 33">
            <a:extLst>
              <a:ext uri="{FF2B5EF4-FFF2-40B4-BE49-F238E27FC236}">
                <a16:creationId xmlns:a16="http://schemas.microsoft.com/office/drawing/2014/main" id="{6600AE65-91F4-F242-587A-D4CCDF9E23FC}"/>
              </a:ext>
            </a:extLst>
          </p:cNvPr>
          <p:cNvSpPr/>
          <p:nvPr/>
        </p:nvSpPr>
        <p:spPr>
          <a:xfrm>
            <a:off x="8592234" y="2304772"/>
            <a:ext cx="2409634" cy="2799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25141307-BBEA-36CD-96E5-F32E5529A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2617324"/>
              </p:ext>
            </p:extLst>
          </p:nvPr>
        </p:nvGraphicFramePr>
        <p:xfrm>
          <a:off x="7991843" y="3155809"/>
          <a:ext cx="4032000" cy="1575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5501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868101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844952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773446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211325">
                <a:tc gridSpan="4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th-TH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1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sz="11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สหกรณ์มีความเข้มแข็งใน</a:t>
                      </a:r>
                      <a:r>
                        <a:rPr lang="th-TH" sz="1100" kern="1200" spc="-20" baseline="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1 และ 2</a:t>
                      </a:r>
                      <a:r>
                        <a:rPr lang="th-TH" sz="1100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อย่างน้อย </a:t>
                      </a:r>
                      <a:br>
                        <a:rPr lang="en-US" sz="1100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100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9</a:t>
                      </a:r>
                      <a:r>
                        <a:rPr lang="en-US" sz="1100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0</a:t>
                      </a: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วิสาหกิจชุมชนและกลุ่มเกษตรกร </a:t>
                      </a:r>
                      <a:b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มีความเข้มแข็ง ร้อยละ </a:t>
                      </a: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25</a:t>
                      </a:r>
                      <a:endParaRPr lang="en-US" sz="1100" kern="1200" noProof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200"/>
                        </a:lnSpc>
                        <a:defRPr/>
                      </a:pPr>
                      <a:r>
                        <a:rPr lang="th-TH" sz="11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50 </a:t>
                      </a:r>
                    </a:p>
                    <a:p>
                      <a:pPr lvl="0" algn="ctr">
                        <a:lnSpc>
                          <a:spcPts val="1200"/>
                        </a:lnSpc>
                        <a:defRPr/>
                      </a:pPr>
                      <a:r>
                        <a:rPr lang="th-TH" sz="11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35 </a:t>
                      </a:r>
                    </a:p>
                    <a:p>
                      <a:pPr lvl="0" algn="ctr">
                        <a:lnSpc>
                          <a:spcPts val="1200"/>
                        </a:lnSpc>
                        <a:defRPr/>
                      </a:pPr>
                      <a:r>
                        <a:rPr lang="th-TH" sz="11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(3) ไม่น้อยกว่า ร้อยละ 35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200"/>
                        </a:lnSpc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55 </a:t>
                      </a:r>
                    </a:p>
                    <a:p>
                      <a:pPr lvl="0" algn="ctr">
                        <a:lnSpc>
                          <a:spcPts val="1200"/>
                        </a:lnSpc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40 </a:t>
                      </a:r>
                    </a:p>
                    <a:p>
                      <a:pPr lvl="0" algn="ctr">
                        <a:lnSpc>
                          <a:spcPts val="1200"/>
                        </a:lnSpc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(3) ไม่น้อยกว่า ร้อยละ 40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200"/>
                        </a:lnSpc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60 </a:t>
                      </a:r>
                    </a:p>
                    <a:p>
                      <a:pPr lvl="0" algn="ctr">
                        <a:lnSpc>
                          <a:spcPts val="1200"/>
                        </a:lnSpc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45 </a:t>
                      </a:r>
                    </a:p>
                    <a:p>
                      <a:pPr lvl="0" algn="ctr">
                        <a:lnSpc>
                          <a:spcPts val="1200"/>
                        </a:lnSpc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(3) ไม่น้อยกว่า ร้อยละ 45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pic>
        <p:nvPicPr>
          <p:cNvPr id="37" name="Picture 37">
            <a:extLst>
              <a:ext uri="{FF2B5EF4-FFF2-40B4-BE49-F238E27FC236}">
                <a16:creationId xmlns:a16="http://schemas.microsoft.com/office/drawing/2014/main" id="{19B2DC7E-C6A9-9FCC-0737-E76253FF52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06984" y="1614174"/>
            <a:ext cx="500404" cy="516254"/>
          </a:xfrm>
          <a:prstGeom prst="rect">
            <a:avLst/>
          </a:prstGeom>
        </p:spPr>
      </p:pic>
      <p:pic>
        <p:nvPicPr>
          <p:cNvPr id="38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ABFFCBD7-EAC0-C3FC-D22A-1927E71BD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985" y="2161178"/>
            <a:ext cx="506249" cy="506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Rectangle 40">
            <a:extLst>
              <a:ext uri="{FF2B5EF4-FFF2-40B4-BE49-F238E27FC236}">
                <a16:creationId xmlns:a16="http://schemas.microsoft.com/office/drawing/2014/main" id="{A960C690-9188-3F7F-264A-A3034362834F}"/>
              </a:ext>
            </a:extLst>
          </p:cNvPr>
          <p:cNvSpPr/>
          <p:nvPr/>
        </p:nvSpPr>
        <p:spPr>
          <a:xfrm>
            <a:off x="7939932" y="2614922"/>
            <a:ext cx="4104640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สถาบัน</a:t>
            </a:r>
            <a:r>
              <a:rPr kumimoji="0" lang="th-TH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เกษตรกรณ์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(สหกรณ์ วิสาหกิจชุมชน และกลุ่มเป้าหมาย) ที่ขึ้นทะเบียนกับกระทรวงเกษตรและสหกรณ์มีความเข้มแข็งในระดับมาตรฐานเพิ่มขึ้น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Rectangle 41">
            <a:extLst>
              <a:ext uri="{FF2B5EF4-FFF2-40B4-BE49-F238E27FC236}">
                <a16:creationId xmlns:a16="http://schemas.microsoft.com/office/drawing/2014/main" id="{484BA843-9D5B-2931-D69E-33CAC0F57A5B}"/>
              </a:ext>
            </a:extLst>
          </p:cNvPr>
          <p:cNvSpPr/>
          <p:nvPr/>
        </p:nvSpPr>
        <p:spPr>
          <a:xfrm>
            <a:off x="7931900" y="2938697"/>
            <a:ext cx="4174740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การพัฒนาระบบนิเวศการเกษตร 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41" name="Elbow Connector 23">
            <a:extLst>
              <a:ext uri="{FF2B5EF4-FFF2-40B4-BE49-F238E27FC236}">
                <a16:creationId xmlns:a16="http://schemas.microsoft.com/office/drawing/2014/main" id="{BB37DDC2-D26A-5058-6B5E-784C4B8B40D7}"/>
              </a:ext>
            </a:extLst>
          </p:cNvPr>
          <p:cNvCxnSpPr>
            <a:cxnSpLocks/>
          </p:cNvCxnSpPr>
          <p:nvPr/>
        </p:nvCxnSpPr>
        <p:spPr>
          <a:xfrm>
            <a:off x="8853060" y="585769"/>
            <a:ext cx="113912" cy="98512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15">
            <a:extLst>
              <a:ext uri="{FF2B5EF4-FFF2-40B4-BE49-F238E27FC236}">
                <a16:creationId xmlns:a16="http://schemas.microsoft.com/office/drawing/2014/main" id="{C8B1AE19-1134-B0E0-C365-1F52FEB5D924}"/>
              </a:ext>
            </a:extLst>
          </p:cNvPr>
          <p:cNvSpPr/>
          <p:nvPr/>
        </p:nvSpPr>
        <p:spPr>
          <a:xfrm>
            <a:off x="8926752" y="742053"/>
            <a:ext cx="3319052" cy="8402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สัดส่วนของจำนวนสถาบันเกษตรกรที่ขึ้นทะเบียนกับกระทรวงเกษตรและสหกรณ์ที่มีความเข้มแข็งในระดับมาตรฐาน ได้แก่  (1) สหกรณ์ที่มีความเข้มแข็งระดับ 1 และ 2 (2) วิสาหกิจชุมชนที่มีศักยภาพในระดับดี และ </a:t>
            </a:r>
            <a:b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(3) กลุ่มเกษตรกรที่มีความเข้มแข็งระดับ 1 และ 2 ต่อจำนวนสถาบันเกษตรกรที่ขึ้นทะเบียนกับกระทรวงเกษตรและสหกรณ์ทั้งหมด </a:t>
            </a:r>
            <a:endParaRPr kumimoji="0" lang="th-TH" sz="1200" b="1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33784" y="485304"/>
            <a:ext cx="7522746" cy="4645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2788" marR="0" lvl="0" indent="-712788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6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 สัดส่วนของจำนวนวิสาหกิจชุมชนที่มีศักยภาพในระดับดี ต่อจำนวนวิสาหกิจชุมชนที่เข้ารับการประเมิน</a:t>
            </a:r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EE892688-691E-208E-EBC5-34F0B01F9F39}"/>
              </a:ext>
            </a:extLst>
          </p:cNvPr>
          <p:cNvSpPr/>
          <p:nvPr/>
        </p:nvSpPr>
        <p:spPr>
          <a:xfrm>
            <a:off x="12700" y="6187374"/>
            <a:ext cx="11407140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8163" marR="0" lvl="0" indent="-5381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278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ค่าเป้าหมายจากยุทธศาสตร์การจัดสรรงบประมาณรายจ่ายประจำปีงบประมาณ พ.ศ. 2569 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กองส่งเสริมวิสาหกิจชุมชน กรมส่งเสริมการเกษตร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รายงานผลช่วงเดือน </a:t>
            </a:r>
            <a:r>
              <a:rPr kumimoji="0" lang="th-TH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กันยายน</a:t>
            </a:r>
            <a:endParaRPr kumimoji="0" lang="en-US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3" name="Rectangle 13">
            <a:extLst>
              <a:ext uri="{FF2B5EF4-FFF2-40B4-BE49-F238E27FC236}">
                <a16:creationId xmlns:a16="http://schemas.microsoft.com/office/drawing/2014/main" id="{6945DDBF-22DD-15DE-C797-6423CA83CF34}"/>
              </a:ext>
            </a:extLst>
          </p:cNvPr>
          <p:cNvSpPr/>
          <p:nvPr/>
        </p:nvSpPr>
        <p:spPr>
          <a:xfrm>
            <a:off x="7778346" y="559272"/>
            <a:ext cx="1023435" cy="3385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030602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7" name="Rectangle 19">
            <a:extLst>
              <a:ext uri="{FF2B5EF4-FFF2-40B4-BE49-F238E27FC236}">
                <a16:creationId xmlns:a16="http://schemas.microsoft.com/office/drawing/2014/main" id="{EEFF650E-A679-F19B-8E42-E1827B75B688}"/>
              </a:ext>
            </a:extLst>
          </p:cNvPr>
          <p:cNvSpPr/>
          <p:nvPr/>
        </p:nvSpPr>
        <p:spPr bwMode="ltGray">
          <a:xfrm>
            <a:off x="-13648" y="-15861"/>
            <a:ext cx="11627893" cy="55820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Google Shape;253;p8">
            <a:extLst>
              <a:ext uri="{FF2B5EF4-FFF2-40B4-BE49-F238E27FC236}">
                <a16:creationId xmlns:a16="http://schemas.microsoft.com/office/drawing/2014/main" id="{F9CF0F2A-7C5D-148B-4D3A-55B54D135F22}"/>
              </a:ext>
            </a:extLst>
          </p:cNvPr>
          <p:cNvSpPr/>
          <p:nvPr/>
        </p:nvSpPr>
        <p:spPr>
          <a:xfrm>
            <a:off x="11129" y="6498486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7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9" name="Group 6">
            <a:extLst>
              <a:ext uri="{FF2B5EF4-FFF2-40B4-BE49-F238E27FC236}">
                <a16:creationId xmlns:a16="http://schemas.microsoft.com/office/drawing/2014/main" id="{5A453BA9-4018-E208-A9F8-8AC7A547D434}"/>
              </a:ext>
            </a:extLst>
          </p:cNvPr>
          <p:cNvGrpSpPr/>
          <p:nvPr/>
        </p:nvGrpSpPr>
        <p:grpSpPr>
          <a:xfrm>
            <a:off x="7028941" y="496398"/>
            <a:ext cx="911619" cy="338555"/>
            <a:chOff x="2960452" y="1170205"/>
            <a:chExt cx="601134" cy="209783"/>
          </a:xfrm>
        </p:grpSpPr>
        <p:sp>
          <p:nvSpPr>
            <p:cNvPr id="10" name="Rectangle: Rounded Corners 7">
              <a:extLst>
                <a:ext uri="{FF2B5EF4-FFF2-40B4-BE49-F238E27FC236}">
                  <a16:creationId xmlns:a16="http://schemas.microsoft.com/office/drawing/2014/main" id="{A5EEF402-262D-E0E0-9CC4-5748857204CB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E310BDB-329A-A2C4-6B8E-12A9EEDB861A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4" name="Rectangle 10">
            <a:extLst>
              <a:ext uri="{FF2B5EF4-FFF2-40B4-BE49-F238E27FC236}">
                <a16:creationId xmlns:a16="http://schemas.microsoft.com/office/drawing/2014/main" id="{A35E1500-8098-237B-2061-7FA7C87A7D27}"/>
              </a:ext>
            </a:extLst>
          </p:cNvPr>
          <p:cNvSpPr/>
          <p:nvPr/>
        </p:nvSpPr>
        <p:spPr>
          <a:xfrm>
            <a:off x="9975850" y="6410348"/>
            <a:ext cx="2230438" cy="461940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8BE2A794-AC2B-B836-A4CD-CF94002BF77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7" name="Group 4">
            <a:extLst>
              <a:ext uri="{FF2B5EF4-FFF2-40B4-BE49-F238E27FC236}">
                <a16:creationId xmlns:a16="http://schemas.microsoft.com/office/drawing/2014/main" id="{4A696135-0E3C-7391-5293-D5454EF930F2}"/>
              </a:ext>
            </a:extLst>
          </p:cNvPr>
          <p:cNvGrpSpPr>
            <a:grpSpLocks/>
          </p:cNvGrpSpPr>
          <p:nvPr/>
        </p:nvGrpSpPr>
        <p:grpSpPr bwMode="auto">
          <a:xfrm>
            <a:off x="8147437" y="928672"/>
            <a:ext cx="919902" cy="491525"/>
            <a:chOff x="1502823" y="1899324"/>
            <a:chExt cx="663587" cy="241336"/>
          </a:xfrm>
        </p:grpSpPr>
        <p:pic>
          <p:nvPicPr>
            <p:cNvPr id="1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82CF0062-D9BF-75A4-DD34-A4B864C807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41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6">
              <a:extLst>
                <a:ext uri="{FF2B5EF4-FFF2-40B4-BE49-F238E27FC236}">
                  <a16:creationId xmlns:a16="http://schemas.microsoft.com/office/drawing/2014/main" id="{6092C0C4-8FB5-BDD1-AEEE-E8DC93DBBF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02823" y="1932748"/>
              <a:ext cx="663587" cy="1928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Cordia New" panose="020B0304020202020204" pitchFamily="34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10</a:t>
              </a:r>
              <a:endParaRPr kumimoji="0" lang="en-GB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15" name="Group 2">
            <a:extLst>
              <a:ext uri="{FF2B5EF4-FFF2-40B4-BE49-F238E27FC236}">
                <a16:creationId xmlns:a16="http://schemas.microsoft.com/office/drawing/2014/main" id="{48823643-78B1-53E2-D7C1-EAD29321A66F}"/>
              </a:ext>
            </a:extLst>
          </p:cNvPr>
          <p:cNvGrpSpPr/>
          <p:nvPr/>
        </p:nvGrpSpPr>
        <p:grpSpPr>
          <a:xfrm>
            <a:off x="7717524" y="964773"/>
            <a:ext cx="724349" cy="427588"/>
            <a:chOff x="1562731" y="1899324"/>
            <a:chExt cx="545361" cy="289957"/>
          </a:xfrm>
        </p:grpSpPr>
        <p:pic>
          <p:nvPicPr>
            <p:cNvPr id="21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A484E2A3-4827-F604-6234-112F289DC4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TextBox 6">
              <a:extLst>
                <a:ext uri="{FF2B5EF4-FFF2-40B4-BE49-F238E27FC236}">
                  <a16:creationId xmlns:a16="http://schemas.microsoft.com/office/drawing/2014/main" id="{0C827161-D247-E637-04B2-F53F69818A72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0" name="TextBox 23">
            <a:extLst>
              <a:ext uri="{FF2B5EF4-FFF2-40B4-BE49-F238E27FC236}">
                <a16:creationId xmlns:a16="http://schemas.microsoft.com/office/drawing/2014/main" id="{4D9A1C9E-D867-E3C4-09C9-B877CE868A1D}"/>
              </a:ext>
            </a:extLst>
          </p:cNvPr>
          <p:cNvSpPr txBox="1"/>
          <p:nvPr/>
        </p:nvSpPr>
        <p:spPr>
          <a:xfrm>
            <a:off x="5716270" y="106516"/>
            <a:ext cx="5807670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SKPIs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ที่ถ่ายทอดลง กสก และ กตส.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4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รายได้ของผู้ประกอบการ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SMEs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OTOP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23" name="TextBox 20">
            <a:extLst>
              <a:ext uri="{FF2B5EF4-FFF2-40B4-BE49-F238E27FC236}">
                <a16:creationId xmlns:a16="http://schemas.microsoft.com/office/drawing/2014/main" id="{D41DEBD7-2639-1A78-AAAB-99DEDE9209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3648" y="55188"/>
            <a:ext cx="7211033" cy="564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กรมตรวจบัญชีสหกรณ์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lang="en-US" altLang="en-US" sz="1600" b="1" dirty="0">
                <a:solidFill>
                  <a:srgbClr val="FFFF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950950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92073F-478A-D443-ACD4-8D3343F3C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สไลด์ 1">
            <a:extLst>
              <a:ext uri="{FF2B5EF4-FFF2-40B4-BE49-F238E27FC236}">
                <a16:creationId xmlns:a16="http://schemas.microsoft.com/office/drawing/2014/main" id="{A1E60E43-7EF4-E3A8-7E84-11B14EC26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E29989-CB69-4BCF-90F0-5264A9A61C79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FC7AB29B-0A21-8BE6-4CB2-61AE85C72991}"/>
              </a:ext>
            </a:extLst>
          </p:cNvPr>
          <p:cNvSpPr/>
          <p:nvPr/>
        </p:nvSpPr>
        <p:spPr>
          <a:xfrm>
            <a:off x="-85062" y="540936"/>
            <a:ext cx="8337727" cy="4645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2788" marR="0" lvl="0" indent="-712788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6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 สัดส่วนของจำนวนวิสาหกิจชุมชนที่มีศักยภาพในระดับดี ต่อจำนวนวิสาหกิจชุมชนที่เข้ารับการประเมิน (ต่อ)</a:t>
            </a:r>
          </a:p>
        </p:txBody>
      </p:sp>
      <p:sp>
        <p:nvSpPr>
          <p:cNvPr id="7" name="Rectangle 19">
            <a:extLst>
              <a:ext uri="{FF2B5EF4-FFF2-40B4-BE49-F238E27FC236}">
                <a16:creationId xmlns:a16="http://schemas.microsoft.com/office/drawing/2014/main" id="{22123DD9-A5F3-9442-D21B-A694A927BE05}"/>
              </a:ext>
            </a:extLst>
          </p:cNvPr>
          <p:cNvSpPr/>
          <p:nvPr/>
        </p:nvSpPr>
        <p:spPr bwMode="ltGray">
          <a:xfrm>
            <a:off x="-13648" y="-15862"/>
            <a:ext cx="11627893" cy="55679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Google Shape;253;p8">
            <a:extLst>
              <a:ext uri="{FF2B5EF4-FFF2-40B4-BE49-F238E27FC236}">
                <a16:creationId xmlns:a16="http://schemas.microsoft.com/office/drawing/2014/main" id="{F29A1069-FB92-38D1-23CD-1834FEDCE2EE}"/>
              </a:ext>
            </a:extLst>
          </p:cNvPr>
          <p:cNvSpPr/>
          <p:nvPr/>
        </p:nvSpPr>
        <p:spPr>
          <a:xfrm>
            <a:off x="11129" y="6498486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3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aphicFrame>
        <p:nvGraphicFramePr>
          <p:cNvPr id="9" name="Table 24">
            <a:extLst>
              <a:ext uri="{FF2B5EF4-FFF2-40B4-BE49-F238E27FC236}">
                <a16:creationId xmlns:a16="http://schemas.microsoft.com/office/drawing/2014/main" id="{0462013B-F1E6-E9A7-5C9F-0031DD31BA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0873704"/>
              </p:ext>
            </p:extLst>
          </p:nvPr>
        </p:nvGraphicFramePr>
        <p:xfrm>
          <a:off x="214323" y="932456"/>
          <a:ext cx="5498320" cy="1461920"/>
        </p:xfrm>
        <a:graphic>
          <a:graphicData uri="http://schemas.openxmlformats.org/drawingml/2006/table">
            <a:tbl>
              <a:tblPr firstRow="1" bandRow="1"/>
              <a:tblGrid>
                <a:gridCol w="180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83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380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7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วิสาหกิจชุมชนเป้าหมายมี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การประเมินศักยภาพ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และจัดทำแผนพัฒนากิจการวิสาหกิจชุมชนตามผล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การวิเคราะห์ศักยภาพ ร้อยละ 90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วิสาหกิจชุมชนเป้าหมายมี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การประเมินศักยภาพ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และจัดทำแผนพัฒนากิจการวิสาหกิจชุมชนตามผล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การวิเคราะห์ศักยภาพ ร้อยละ 95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วิสาหกิจชุมชนเป้าหมายมี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การประเมินศักยภาพ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และจัดทำแผนพัฒนากิจการวิสาหกิจชุมชนตามผล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การวิเคราะห์ศักยภาพ ร้อยละ 100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" name="Table 24">
            <a:extLst>
              <a:ext uri="{FF2B5EF4-FFF2-40B4-BE49-F238E27FC236}">
                <a16:creationId xmlns:a16="http://schemas.microsoft.com/office/drawing/2014/main" id="{0F6E829F-496D-0236-8568-C110852869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989097"/>
              </p:ext>
            </p:extLst>
          </p:nvPr>
        </p:nvGraphicFramePr>
        <p:xfrm>
          <a:off x="214323" y="2402458"/>
          <a:ext cx="5400000" cy="2053586"/>
        </p:xfrm>
        <a:graphic>
          <a:graphicData uri="http://schemas.openxmlformats.org/drawingml/2006/table">
            <a:tbl>
              <a:tblPr firstRow="1" bandRow="1"/>
              <a:tblGrid>
                <a:gridCol w="180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380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7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654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32.46</a:t>
                      </a: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(ผลการดำเนินงานเฉลี่ย 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 ปีย้อนหลัง)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34.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(ผลการดำเนินงานที่ดีที่สุด 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3 ปีย้อนหลัง)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36.26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ค่ามาตรฐาน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+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 สัดส่วนของจำนวนวิสาหกิจชุมชนเป้าหมาย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ที่ต้องยกระดับศักยภาพฯ ปี 69 ต่อจำนวนวิสาหกิจชุมชน ปี 68  เท่ากับ 1.35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)</a:t>
                      </a: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3" name="Table 24">
            <a:extLst>
              <a:ext uri="{FF2B5EF4-FFF2-40B4-BE49-F238E27FC236}">
                <a16:creationId xmlns:a16="http://schemas.microsoft.com/office/drawing/2014/main" id="{63641188-994D-0C71-EADF-8F1FBC7EB4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78065"/>
              </p:ext>
            </p:extLst>
          </p:nvPr>
        </p:nvGraphicFramePr>
        <p:xfrm>
          <a:off x="5901481" y="932456"/>
          <a:ext cx="5504952" cy="1461920"/>
        </p:xfrm>
        <a:graphic>
          <a:graphicData uri="http://schemas.openxmlformats.org/drawingml/2006/table">
            <a:tbl>
              <a:tblPr firstRow="1" bandRow="1"/>
              <a:tblGrid>
                <a:gridCol w="180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49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380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7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วิสาหกิจชุมชนเป้าหมายมี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การประเมินศักยภาพ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และจัดทำแผนพัฒนากิจการวิสาหกิจชุมชนตามผล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การวิเคราะห์ศักยภาพ ร้อยละ 90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วิสาหกิจชุมชนเป้าหมายมี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การประเมินศักยภาพ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และจัดทำแผนพัฒนากิจการวิสาหกิจชุมชนตามผล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การวิเคราะห์ศักยภาพ ร้อยละ 95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วิสาหกิจชุมชนเป้าหมายมี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การประเมินศักยภาพ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และจัดทำแผนพัฒนากิจการวิสาหกิจชุมชนตามผล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การวิเคราะห์ศักยภาพ ร้อยละ 100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4" name="Table 24">
            <a:extLst>
              <a:ext uri="{FF2B5EF4-FFF2-40B4-BE49-F238E27FC236}">
                <a16:creationId xmlns:a16="http://schemas.microsoft.com/office/drawing/2014/main" id="{EBBA74BA-CF33-D8FD-055C-1154AE882D32}"/>
              </a:ext>
            </a:extLst>
          </p:cNvPr>
          <p:cNvGraphicFramePr>
            <a:graphicFrameLocks noGrp="1"/>
          </p:cNvGraphicFramePr>
          <p:nvPr/>
        </p:nvGraphicFramePr>
        <p:xfrm>
          <a:off x="5901481" y="2394507"/>
          <a:ext cx="5504952" cy="2053586"/>
        </p:xfrm>
        <a:graphic>
          <a:graphicData uri="http://schemas.openxmlformats.org/drawingml/2006/table">
            <a:tbl>
              <a:tblPr firstRow="1" bandRow="1"/>
              <a:tblGrid>
                <a:gridCol w="180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49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410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8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59662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1400" b="1" kern="12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1" kern="12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x</a:t>
                      </a:r>
                      <a:endParaRPr lang="th-TH" sz="1400" b="1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(ผลการดำเนินงานเฉลี่ย 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 ปีย้อนหลัง)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1400" b="1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400" b="1" u="none" strike="noStrike" cap="none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35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(ค่าเป้าหมายตามแผน ปี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70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endParaRPr lang="th-TH" sz="1400" b="1" u="none" strike="noStrike" cap="none" spc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x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(ค่ามาตรฐาน +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4" name="Group 6">
            <a:extLst>
              <a:ext uri="{FF2B5EF4-FFF2-40B4-BE49-F238E27FC236}">
                <a16:creationId xmlns:a16="http://schemas.microsoft.com/office/drawing/2014/main" id="{3529C338-EDD7-FBE6-77DE-C598ADD497FE}"/>
              </a:ext>
            </a:extLst>
          </p:cNvPr>
          <p:cNvGrpSpPr/>
          <p:nvPr/>
        </p:nvGrpSpPr>
        <p:grpSpPr>
          <a:xfrm>
            <a:off x="7490720" y="525058"/>
            <a:ext cx="911619" cy="338555"/>
            <a:chOff x="2960452" y="1170205"/>
            <a:chExt cx="601134" cy="209783"/>
          </a:xfrm>
        </p:grpSpPr>
        <p:sp>
          <p:nvSpPr>
            <p:cNvPr id="11" name="Rectangle: Rounded Corners 7">
              <a:extLst>
                <a:ext uri="{FF2B5EF4-FFF2-40B4-BE49-F238E27FC236}">
                  <a16:creationId xmlns:a16="http://schemas.microsoft.com/office/drawing/2014/main" id="{20F21517-0D26-28FE-6A7C-957A60653BA2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TextBox 10">
              <a:extLst>
                <a:ext uri="{FF2B5EF4-FFF2-40B4-BE49-F238E27FC236}">
                  <a16:creationId xmlns:a16="http://schemas.microsoft.com/office/drawing/2014/main" id="{A9CF7EB5-1860-6A18-C500-86A17AD58E12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3" name="Rectangle 10">
            <a:extLst>
              <a:ext uri="{FF2B5EF4-FFF2-40B4-BE49-F238E27FC236}">
                <a16:creationId xmlns:a16="http://schemas.microsoft.com/office/drawing/2014/main" id="{DD2F7E25-BF7D-7222-58AC-A2AFEB041381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Slide Number Placeholder 3">
            <a:extLst>
              <a:ext uri="{FF2B5EF4-FFF2-40B4-BE49-F238E27FC236}">
                <a16:creationId xmlns:a16="http://schemas.microsoft.com/office/drawing/2014/main" id="{991DFE69-F5A6-8A4D-01F8-D05374729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22108" y="6480969"/>
            <a:ext cx="444500" cy="31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1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1pPr>
            <a:lvl2pPr marL="7429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C19D8E9C-14FE-F5BF-1EC9-A5645EE26F5C}"/>
              </a:ext>
            </a:extLst>
          </p:cNvPr>
          <p:cNvSpPr/>
          <p:nvPr/>
        </p:nvSpPr>
        <p:spPr>
          <a:xfrm>
            <a:off x="157108" y="4601494"/>
            <a:ext cx="1128637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1.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ปี 2569 วิสาหกิจชุมชนเป้าหมายที่ต้องดำเนินการกิจกรรมยกระดับศักยภาพจากระดับปานกลางเป็นระดับดี มีการประเมินศักยภาพและจัดทำแผนพัฒนากิจการวิสาหกิจชุมชนตามผลการวิเคราะห์ศักยภาพ จำนวน 900  แห่ง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 จำนวนวิสาหกิจชุมชนทั้งหมด ปี 68 (นับสะสม) เท่ากับ 66,602 แห่ง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(ข้อมูล ณ วันที่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กันยายน 2568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TextBox 23">
            <a:extLst>
              <a:ext uri="{FF2B5EF4-FFF2-40B4-BE49-F238E27FC236}">
                <a16:creationId xmlns:a16="http://schemas.microsoft.com/office/drawing/2014/main" id="{210171E2-E362-8CFD-D204-68640C205305}"/>
              </a:ext>
            </a:extLst>
          </p:cNvPr>
          <p:cNvSpPr txBox="1"/>
          <p:nvPr/>
        </p:nvSpPr>
        <p:spPr>
          <a:xfrm>
            <a:off x="5716270" y="106516"/>
            <a:ext cx="5807670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SKPIs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ที่ถ่ายทอดลง กสก และ กตส.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4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รายได้ของผู้ประกอบการ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SMEs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OTOP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9" name="TextBox 20">
            <a:extLst>
              <a:ext uri="{FF2B5EF4-FFF2-40B4-BE49-F238E27FC236}">
                <a16:creationId xmlns:a16="http://schemas.microsoft.com/office/drawing/2014/main" id="{FEBDE6F1-DB15-42E7-375D-3D2C6E7720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3648" y="31750"/>
            <a:ext cx="7211033" cy="564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กรมตรวจบัญชีสหกรณ์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lang="en-US" altLang="en-US" sz="1600" b="1" dirty="0">
                <a:solidFill>
                  <a:srgbClr val="FFFF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233663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9CD032E-0569-5554-252C-79AC839213B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09040B9-F4A5-6BFC-588B-E625B03B66ED}"/>
              </a:ext>
            </a:extLst>
          </p:cNvPr>
          <p:cNvSpPr/>
          <p:nvPr/>
        </p:nvSpPr>
        <p:spPr>
          <a:xfrm>
            <a:off x="8760193" y="1414241"/>
            <a:ext cx="3431807" cy="269692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1DD46D09-73E1-EDB9-0C3F-E7711FBE9F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622108" y="6480969"/>
            <a:ext cx="444500" cy="311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C7F1ED-3EBF-4157-A5F8-4F16F7C1034A}" type="slidenum">
              <a:rPr kumimoji="0" lang="en-US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413" name="Rectangle 15">
            <a:extLst>
              <a:ext uri="{FF2B5EF4-FFF2-40B4-BE49-F238E27FC236}">
                <a16:creationId xmlns:a16="http://schemas.microsoft.com/office/drawing/2014/main" id="{19C182A2-C625-2FAB-FB2F-0998A104C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8" y="1485981"/>
            <a:ext cx="3351213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 ฉบับที่ 13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CF2CE5A-C804-CB84-49BF-B86AA8408B40}"/>
              </a:ext>
            </a:extLst>
          </p:cNvPr>
          <p:cNvSpPr/>
          <p:nvPr/>
        </p:nvSpPr>
        <p:spPr>
          <a:xfrm>
            <a:off x="127000" y="1862930"/>
            <a:ext cx="7904163" cy="2587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เพิ่มขึ้นร้อยละ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เป้าหมายปี 2570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เพิ่มขึ้นร้อยละ 10</a:t>
            </a:r>
            <a:endParaRPr kumimoji="0" lang="th-TH" sz="16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35776A64-A512-1290-6115-D1DE4EE413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0210412"/>
              </p:ext>
            </p:extLst>
          </p:nvPr>
        </p:nvGraphicFramePr>
        <p:xfrm>
          <a:off x="8800148" y="2773284"/>
          <a:ext cx="3368041" cy="1204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8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4416"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80000"/>
                        </a:lnSpc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kern="12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รายได้สุทธิต่อครัวเรือนเกษตรกร ไม่ต่ำกว่า 537,000 บาทต่อครัวเรือน เมื่อสิ้นสุดแผน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DCC0A6A3-FA5E-1BCF-2262-AB1E8F2BC5D7}"/>
              </a:ext>
            </a:extLst>
          </p:cNvPr>
          <p:cNvSpPr/>
          <p:nvPr/>
        </p:nvSpPr>
        <p:spPr>
          <a:xfrm>
            <a:off x="92075" y="6230230"/>
            <a:ext cx="8935012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 กระทรวงเกษตรและสหกรณ์  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มีนาคมของทุกปี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7" name="Rectangle 31">
            <a:extLst>
              <a:ext uri="{FF2B5EF4-FFF2-40B4-BE49-F238E27FC236}">
                <a16:creationId xmlns:a16="http://schemas.microsoft.com/office/drawing/2014/main" id="{106FA7A1-9074-C85A-90FD-495652F76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8" y="2324614"/>
            <a:ext cx="4151313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เป้าหมายหมุดหมาย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มูลค่าเพิ่มของสินค้าเกษตรและเกษตรแปรรูป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สูงขึ้น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1DCB460-D165-879C-FE73-9CD391F14BD1}"/>
              </a:ext>
            </a:extLst>
          </p:cNvPr>
          <p:cNvSpPr txBox="1"/>
          <p:nvPr/>
        </p:nvSpPr>
        <p:spPr>
          <a:xfrm>
            <a:off x="8954929" y="1788818"/>
            <a:ext cx="3041650" cy="523875"/>
          </a:xfrm>
          <a:prstGeom prst="rect">
            <a:avLst/>
          </a:prstGeom>
          <a:solidFill>
            <a:schemeClr val="bg1"/>
          </a:solidFill>
          <a:ln>
            <a:solidFill>
              <a:srgbClr val="339933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หมุดหมายที่ 1  ไทยเป็นประเทศชั้นนำด้านสินค้าเกษตรและเกษตรแปรรูปมูลค่าสูง </a:t>
            </a:r>
            <a:endParaRPr kumimoji="0" lang="th-TH" sz="1400" b="1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9" name="Rectangle 34">
            <a:extLst>
              <a:ext uri="{FF2B5EF4-FFF2-40B4-BE49-F238E27FC236}">
                <a16:creationId xmlns:a16="http://schemas.microsoft.com/office/drawing/2014/main" id="{84F29791-2D51-9B1C-016C-2D508B1617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4165219"/>
            <a:ext cx="9761538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ค่าเป้าหมายจากแผนปฏิบัติราชการของกระทรวงเกษตรและสหกรณ์ ระยะ 5 ปี (พ.ศ. 2566 - 2570) กำหนดเป้าหมายรายได้เงินสดสุทธิครัวเรือนเกษตร เพิ่มขึ้น ไม่น้อยกว่าร้อยละ 10 ต่อปี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30BD7A-CD38-DA52-CE0F-4304EC42E6C5}"/>
              </a:ext>
            </a:extLst>
          </p:cNvPr>
          <p:cNvSpPr txBox="1"/>
          <p:nvPr/>
        </p:nvSpPr>
        <p:spPr>
          <a:xfrm>
            <a:off x="9561498" y="893921"/>
            <a:ext cx="2967038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รายได้สุทธิต่อครัวเรือนเกษตรกร ไม่ต่ำกว่า 537,000 บาทต่อครัวเรือน เมื่อสิ้นสุดแผน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43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BD668E54-3A32-EB65-5B35-88EC76297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3" name="TextBox 17">
            <a:extLst>
              <a:ext uri="{FF2B5EF4-FFF2-40B4-BE49-F238E27FC236}">
                <a16:creationId xmlns:a16="http://schemas.microsoft.com/office/drawing/2014/main" id="{89099F5F-72C4-0822-768E-6FA99183B0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5" y="522437"/>
            <a:ext cx="6215592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90600" marR="0" lvl="0" indent="-990600" algn="l" defTabSz="342900" rtl="0" eaLnBrk="1" fontAlgn="t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altLang="en-US" sz="2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รายได้เงินสดสุทธิทางการเกษตรของเกษตรกรเฉลี่ยต่อครัวเรือน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3DA4E92-E59C-4CAD-EF7C-FA898938C995}"/>
              </a:ext>
            </a:extLst>
          </p:cNvPr>
          <p:cNvGraphicFramePr>
            <a:graphicFrameLocks noGrp="1"/>
          </p:cNvGraphicFramePr>
          <p:nvPr/>
        </p:nvGraphicFramePr>
        <p:xfrm>
          <a:off x="122835" y="2111819"/>
          <a:ext cx="8636673" cy="2036951"/>
        </p:xfrm>
        <a:graphic>
          <a:graphicData uri="http://schemas.openxmlformats.org/drawingml/2006/table">
            <a:tbl>
              <a:tblPr/>
              <a:tblGrid>
                <a:gridCol w="108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85910359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19541111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47863594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4066758567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710522009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91993133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662497070"/>
                    </a:ext>
                  </a:extLst>
                </a:gridCol>
              </a:tblGrid>
              <a:tr h="266760"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r>
                        <a:rPr lang="en-US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*</a:t>
                      </a:r>
                      <a:endParaRPr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7" marR="91457" marT="45247" marB="4524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</a:p>
                  </a:txBody>
                  <a:tcPr marL="72006" marR="72006" marT="9527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4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78,604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spc="-3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79,485.62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78,322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80,271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81,616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1472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รายได้เพิ่มขึ้น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จากปีก่อนหน้า(บาท)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4,347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882 </a:t>
                      </a: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ลดลง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-1,164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1,949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1,345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1,514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(+5.53)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(+1.12)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(-1.46)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(+2.49)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(+1.68)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(+1.86)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b="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b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Google Shape;260;p8">
            <a:extLst>
              <a:ext uri="{FF2B5EF4-FFF2-40B4-BE49-F238E27FC236}">
                <a16:creationId xmlns:a16="http://schemas.microsoft.com/office/drawing/2014/main" id="{038C9813-09CD-FD33-C7FF-6753F6FF18CF}"/>
              </a:ext>
            </a:extLst>
          </p:cNvPr>
          <p:cNvSpPr/>
          <p:nvPr/>
        </p:nvSpPr>
        <p:spPr>
          <a:xfrm>
            <a:off x="9639968" y="532687"/>
            <a:ext cx="1221809" cy="40011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:010102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6" name="Table 18">
            <a:extLst>
              <a:ext uri="{FF2B5EF4-FFF2-40B4-BE49-F238E27FC236}">
                <a16:creationId xmlns:a16="http://schemas.microsoft.com/office/drawing/2014/main" id="{A51E5585-E7B4-0C39-A9BD-C2612BE1DF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995914"/>
              </p:ext>
            </p:extLst>
          </p:nvPr>
        </p:nvGraphicFramePr>
        <p:xfrm>
          <a:off x="186331" y="4423416"/>
          <a:ext cx="5616000" cy="1224530"/>
        </p:xfrm>
        <a:graphic>
          <a:graphicData uri="http://schemas.openxmlformats.org/drawingml/2006/table">
            <a:tbl>
              <a:tblPr firstRow="1" bandRow="1"/>
              <a:tblGrid>
                <a:gridCol w="18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6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81,672.33 บาท/ครัวเรือน/ปี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(ผลการดำเนินงานเฉลี่ย</a:t>
                      </a:r>
                      <a:b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ย้อนหลัง 3 ปี)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(ผลการดำเนินงานที่ดีที่สุด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 ปีย้อนหลัง)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84,593.09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ผลการดำเนินงานที่ดีที่สุด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1.76*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ectangle 19">
            <a:extLst>
              <a:ext uri="{FF2B5EF4-FFF2-40B4-BE49-F238E27FC236}">
                <a16:creationId xmlns:a16="http://schemas.microsoft.com/office/drawing/2014/main" id="{1540FD7C-761A-A999-3F44-FC32DE504F57}"/>
              </a:ext>
            </a:extLst>
          </p:cNvPr>
          <p:cNvSpPr/>
          <p:nvPr/>
        </p:nvSpPr>
        <p:spPr bwMode="ltGray">
          <a:xfrm>
            <a:off x="-13648" y="-15862"/>
            <a:ext cx="11627893" cy="50400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Google Shape;253;p8">
            <a:extLst>
              <a:ext uri="{FF2B5EF4-FFF2-40B4-BE49-F238E27FC236}">
                <a16:creationId xmlns:a16="http://schemas.microsoft.com/office/drawing/2014/main" id="{E47D7E10-194E-E82D-8EE7-C7937A344E8D}"/>
              </a:ext>
            </a:extLst>
          </p:cNvPr>
          <p:cNvSpPr/>
          <p:nvPr/>
        </p:nvSpPr>
        <p:spPr>
          <a:xfrm>
            <a:off x="11129" y="6498486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ข้อมูลจากเอกสารประกอบ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แผนพัฒนาเศรษฐกิจและสังคมแห่งชาติฉบับที่ 13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3"/>
              </a:rPr>
              <a:t>https://www.nesdc.go.th/article_attach/article_file_20230307173847.pdf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aphicFrame>
        <p:nvGraphicFramePr>
          <p:cNvPr id="17" name="Table 18">
            <a:extLst>
              <a:ext uri="{FF2B5EF4-FFF2-40B4-BE49-F238E27FC236}">
                <a16:creationId xmlns:a16="http://schemas.microsoft.com/office/drawing/2014/main" id="{EC42143D-190A-13A6-9A9F-7A9E18E1AD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5741706"/>
              </p:ext>
            </p:extLst>
          </p:nvPr>
        </p:nvGraphicFramePr>
        <p:xfrm>
          <a:off x="5847425" y="4416386"/>
          <a:ext cx="6219183" cy="1228158"/>
        </p:xfrm>
        <a:graphic>
          <a:graphicData uri="http://schemas.openxmlformats.org/drawingml/2006/table">
            <a:tbl>
              <a:tblPr firstRow="1" bandRow="1"/>
              <a:tblGrid>
                <a:gridCol w="20730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043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1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118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ที่ดีที่สุด 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ที่ดีที่สุด 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มาตรฐาน-ขั้นต้น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8" name="Group 101">
            <a:extLst>
              <a:ext uri="{FF2B5EF4-FFF2-40B4-BE49-F238E27FC236}">
                <a16:creationId xmlns:a16="http://schemas.microsoft.com/office/drawing/2014/main" id="{D89E76F3-51FE-88EC-9519-BE2F244D33EB}"/>
              </a:ext>
            </a:extLst>
          </p:cNvPr>
          <p:cNvGrpSpPr/>
          <p:nvPr/>
        </p:nvGrpSpPr>
        <p:grpSpPr>
          <a:xfrm>
            <a:off x="5934965" y="571053"/>
            <a:ext cx="1251716" cy="260845"/>
            <a:chOff x="2137172" y="2910487"/>
            <a:chExt cx="715155" cy="138718"/>
          </a:xfrm>
        </p:grpSpPr>
        <p:sp>
          <p:nvSpPr>
            <p:cNvPr id="19" name="Rectangle: Rounded Corners 99">
              <a:extLst>
                <a:ext uri="{FF2B5EF4-FFF2-40B4-BE49-F238E27FC236}">
                  <a16:creationId xmlns:a16="http://schemas.microsoft.com/office/drawing/2014/main" id="{081E37D2-37CE-FD9F-39DD-8BA6F4B5D329}"/>
                </a:ext>
              </a:extLst>
            </p:cNvPr>
            <p:cNvSpPr/>
            <p:nvPr/>
          </p:nvSpPr>
          <p:spPr>
            <a:xfrm>
              <a:off x="2251333" y="2910487"/>
              <a:ext cx="486833" cy="134920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>
              <a:solidFill>
                <a:srgbClr val="B3C6D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100">
              <a:extLst>
                <a:ext uri="{FF2B5EF4-FFF2-40B4-BE49-F238E27FC236}">
                  <a16:creationId xmlns:a16="http://schemas.microsoft.com/office/drawing/2014/main" id="{6C6EE3BF-89A2-363A-0EAD-45ECDEC09427}"/>
                </a:ext>
              </a:extLst>
            </p:cNvPr>
            <p:cNvSpPr txBox="1"/>
            <p:nvPr/>
          </p:nvSpPr>
          <p:spPr>
            <a:xfrm>
              <a:off x="2137172" y="2913900"/>
              <a:ext cx="715155" cy="135305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นโยบาย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/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สั่งการ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3" name="Group 25">
            <a:extLst>
              <a:ext uri="{FF2B5EF4-FFF2-40B4-BE49-F238E27FC236}">
                <a16:creationId xmlns:a16="http://schemas.microsoft.com/office/drawing/2014/main" id="{30CA2BB8-3606-EBB8-C031-3E01A4D27C03}"/>
              </a:ext>
            </a:extLst>
          </p:cNvPr>
          <p:cNvGrpSpPr/>
          <p:nvPr/>
        </p:nvGrpSpPr>
        <p:grpSpPr>
          <a:xfrm>
            <a:off x="7013350" y="526964"/>
            <a:ext cx="593174" cy="307777"/>
            <a:chOff x="233162" y="2666849"/>
            <a:chExt cx="326234" cy="176945"/>
          </a:xfrm>
        </p:grpSpPr>
        <p:sp>
          <p:nvSpPr>
            <p:cNvPr id="34" name="Rectangle: Rounded Corners 26">
              <a:extLst>
                <a:ext uri="{FF2B5EF4-FFF2-40B4-BE49-F238E27FC236}">
                  <a16:creationId xmlns:a16="http://schemas.microsoft.com/office/drawing/2014/main" id="{15D58506-7228-12B2-66D0-B2E5761A983C}"/>
                </a:ext>
              </a:extLst>
            </p:cNvPr>
            <p:cNvSpPr/>
            <p:nvPr/>
          </p:nvSpPr>
          <p:spPr>
            <a:xfrm>
              <a:off x="233162" y="269336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A18E80"/>
            </a:solidFill>
            <a:ln>
              <a:solidFill>
                <a:srgbClr val="A18E8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0">
              <a:extLst>
                <a:ext uri="{FF2B5EF4-FFF2-40B4-BE49-F238E27FC236}">
                  <a16:creationId xmlns:a16="http://schemas.microsoft.com/office/drawing/2014/main" id="{FF1C1B20-1625-5594-CC6E-20DF7BD27E21}"/>
                </a:ext>
              </a:extLst>
            </p:cNvPr>
            <p:cNvSpPr txBox="1"/>
            <p:nvPr/>
          </p:nvSpPr>
          <p:spPr>
            <a:xfrm>
              <a:off x="270279" y="2666849"/>
              <a:ext cx="252000" cy="17694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</a:t>
              </a:r>
            </a:p>
          </p:txBody>
        </p:sp>
      </p:grpSp>
      <p:sp>
        <p:nvSpPr>
          <p:cNvPr id="2" name="Rectangle 3">
            <a:extLst>
              <a:ext uri="{FF2B5EF4-FFF2-40B4-BE49-F238E27FC236}">
                <a16:creationId xmlns:a16="http://schemas.microsoft.com/office/drawing/2014/main" id="{0C38CA02-E8A8-CAFF-AC51-4D7F5439E823}"/>
              </a:ext>
            </a:extLst>
          </p:cNvPr>
          <p:cNvSpPr/>
          <p:nvPr/>
        </p:nvSpPr>
        <p:spPr>
          <a:xfrm>
            <a:off x="176989" y="5648371"/>
            <a:ext cx="5616001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อัตราการเติบโตของรายได้เงินสดสุทธิทางการเกษตรของเกษตรกรเฉลี่ยต่อครัวเรือน ร้อยละ 1.76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อัตราการเติบโตแบบ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Exponential </a:t>
            </a:r>
            <a:b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Growth)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2568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CD9A1C34-9DBC-D2EB-11A8-262639E9A7F2}"/>
              </a:ext>
            </a:extLst>
          </p:cNvPr>
          <p:cNvSpPr/>
          <p:nvPr/>
        </p:nvSpPr>
        <p:spPr>
          <a:xfrm>
            <a:off x="19736" y="763721"/>
            <a:ext cx="8580913" cy="1132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เงินสดทางการเกษตร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ไม่รวมถึงการเก็บของป่ามาขาย และบริการทางการเกษตร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รายจ่ายเงินสดทางการเกษตร </a:t>
            </a:r>
            <a:r>
              <a:rPr kumimoji="0" lang="th-TH" sz="1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และกิจกรรมอื่นที่เกี่ยวกับการเกษตรที่เกิดขึ้นในฟาร์ม </a:t>
            </a:r>
            <a:endParaRPr kumimoji="0" lang="en-US" sz="1400" b="0" i="0" u="none" strike="noStrike" kern="1200" cap="none" spc="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รายได้เงินสดสุทธิทางการเกษตร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รายได้เงินสดทางการเกษตรหักด้วยรายจ่ายเงินสดทางการเกษตร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Rectangle 34">
            <a:extLst>
              <a:ext uri="{FF2B5EF4-FFF2-40B4-BE49-F238E27FC236}">
                <a16:creationId xmlns:a16="http://schemas.microsoft.com/office/drawing/2014/main" id="{B128DA96-D5C6-8E7A-51B7-2C92360F8F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5999176"/>
            <a:ext cx="11659150" cy="27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ต้องจัดทำ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รายงานผลการดำเนินงานตามโครงการ กิจกรรมการถอดบทเรียน ประกอบในการรายงานผลตัวชี้วัดรอบ 12 เดือนให้สำนักงาน ก.พ.ร. ภายใน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30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กันยายน 256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หากไม่ดำเนินการจะหักคะแนน 10 คะแนน ในภาพรวมของตัวชี้วัดนี้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E97C571-852E-3010-A38A-113206DC91F6}"/>
              </a:ext>
            </a:extLst>
          </p:cNvPr>
          <p:cNvGrpSpPr/>
          <p:nvPr/>
        </p:nvGrpSpPr>
        <p:grpSpPr>
          <a:xfrm>
            <a:off x="8871976" y="549125"/>
            <a:ext cx="724349" cy="427588"/>
            <a:chOff x="7706938" y="763131"/>
            <a:chExt cx="724349" cy="427588"/>
          </a:xfrm>
        </p:grpSpPr>
        <p:pic>
          <p:nvPicPr>
            <p:cNvPr id="1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A479ECC-6E18-B92C-18E2-58696508F2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812786" y="763131"/>
              <a:ext cx="505346" cy="427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Box 6">
              <a:extLst>
                <a:ext uri="{FF2B5EF4-FFF2-40B4-BE49-F238E27FC236}">
                  <a16:creationId xmlns:a16="http://schemas.microsoft.com/office/drawing/2014/main" id="{419BCF6D-042A-2359-9D35-8526779F63E1}"/>
                </a:ext>
              </a:extLst>
            </p:cNvPr>
            <p:cNvSpPr txBox="1"/>
            <p:nvPr/>
          </p:nvSpPr>
          <p:spPr>
            <a:xfrm>
              <a:off x="7706938" y="865817"/>
              <a:ext cx="724349" cy="245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CF9AF5FA-87C5-B632-FBAF-464730407A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68848" y="84077"/>
            <a:ext cx="2139950" cy="3381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SKPIs 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ที่ถ่ายทอดลงทุกกรมใน กษ.</a:t>
            </a: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9" name="กลุ่ม 8">
            <a:extLst>
              <a:ext uri="{FF2B5EF4-FFF2-40B4-BE49-F238E27FC236}">
                <a16:creationId xmlns:a16="http://schemas.microsoft.com/office/drawing/2014/main" id="{CEFF904E-B456-551B-EB7D-E587B149CE67}"/>
              </a:ext>
            </a:extLst>
          </p:cNvPr>
          <p:cNvGrpSpPr>
            <a:grpSpLocks/>
          </p:cNvGrpSpPr>
          <p:nvPr/>
        </p:nvGrpSpPr>
        <p:grpSpPr bwMode="auto">
          <a:xfrm>
            <a:off x="8136686" y="504218"/>
            <a:ext cx="1027611" cy="539596"/>
            <a:chOff x="7076054" y="1707729"/>
            <a:chExt cx="1164188" cy="647680"/>
          </a:xfrm>
        </p:grpSpPr>
        <p:pic>
          <p:nvPicPr>
            <p:cNvPr id="2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0E4252-4A44-41EF-FE29-7A4FF3BE54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TextBox 2">
              <a:extLst>
                <a:ext uri="{FF2B5EF4-FFF2-40B4-BE49-F238E27FC236}">
                  <a16:creationId xmlns:a16="http://schemas.microsoft.com/office/drawing/2014/main" id="{CB3D6FFD-14EC-B418-9C04-A558BF59F6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4" y="1763901"/>
              <a:ext cx="1164188" cy="591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9E5F827F-411E-3BDA-8134-6ED034AABC95}"/>
              </a:ext>
            </a:extLst>
          </p:cNvPr>
          <p:cNvSpPr txBox="1"/>
          <p:nvPr/>
        </p:nvSpPr>
        <p:spPr>
          <a:xfrm>
            <a:off x="-13648" y="102108"/>
            <a:ext cx="9993816" cy="342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กรมตรวจบัญชีสหกรณ์ตามมาตรการปรับปรุงประสิทธิภาพในการปฏิบัติราชการ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0E93B-9D27-2E6F-A57C-10880B7BE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5888B43-DB98-8A7B-A7CB-63599D9D3636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7E8A7D-513D-3D36-B7F1-1C14CC965A5F}"/>
              </a:ext>
            </a:extLst>
          </p:cNvPr>
          <p:cNvSpPr/>
          <p:nvPr/>
        </p:nvSpPr>
        <p:spPr>
          <a:xfrm>
            <a:off x="9962868" y="6534233"/>
            <a:ext cx="2229133" cy="337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80BA58FA-16CB-0C93-BC69-1DE90E6942D7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7" name="Table 3">
            <a:extLst>
              <a:ext uri="{FF2B5EF4-FFF2-40B4-BE49-F238E27FC236}">
                <a16:creationId xmlns:a16="http://schemas.microsoft.com/office/drawing/2014/main" id="{38D8A197-7660-125E-3B94-C9844B9D2CBE}"/>
              </a:ext>
            </a:extLst>
          </p:cNvPr>
          <p:cNvGraphicFramePr>
            <a:graphicFrameLocks noGrp="1"/>
          </p:cNvGraphicFramePr>
          <p:nvPr/>
        </p:nvGraphicFramePr>
        <p:xfrm>
          <a:off x="8137184" y="4682117"/>
          <a:ext cx="3880936" cy="1170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0234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15840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15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352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th-TH" sz="1600" b="1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</a:t>
                      </a:r>
                      <a:endParaRPr kumimoji="0" lang="th-TH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kumimoji="0" lang="th-TH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9" name="Google Shape;254;p8">
            <a:extLst>
              <a:ext uri="{FF2B5EF4-FFF2-40B4-BE49-F238E27FC236}">
                <a16:creationId xmlns:a16="http://schemas.microsoft.com/office/drawing/2014/main" id="{8D15C335-F5F0-4CE4-7811-9D8E3FD71E69}"/>
              </a:ext>
            </a:extLst>
          </p:cNvPr>
          <p:cNvSpPr/>
          <p:nvPr/>
        </p:nvSpPr>
        <p:spPr>
          <a:xfrm>
            <a:off x="8180183" y="2102839"/>
            <a:ext cx="3894225" cy="97902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thaiDist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10" name="Google Shape;260;p8">
            <a:extLst>
              <a:ext uri="{FF2B5EF4-FFF2-40B4-BE49-F238E27FC236}">
                <a16:creationId xmlns:a16="http://schemas.microsoft.com/office/drawing/2014/main" id="{ABB5468A-9D45-8A32-2683-801EDB177D36}"/>
              </a:ext>
            </a:extLst>
          </p:cNvPr>
          <p:cNvSpPr/>
          <p:nvPr/>
        </p:nvSpPr>
        <p:spPr>
          <a:xfrm>
            <a:off x="8193475" y="1349708"/>
            <a:ext cx="1219119" cy="40006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 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200101</a:t>
            </a:r>
            <a:endParaRPr kumimoji="0" lang="th-TH" sz="20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cxnSp>
        <p:nvCxnSpPr>
          <p:cNvPr id="11" name="Google Shape;268;p8">
            <a:extLst>
              <a:ext uri="{FF2B5EF4-FFF2-40B4-BE49-F238E27FC236}">
                <a16:creationId xmlns:a16="http://schemas.microsoft.com/office/drawing/2014/main" id="{9E07C1F4-6291-859F-6749-0DF10DD8C9E4}"/>
              </a:ext>
            </a:extLst>
          </p:cNvPr>
          <p:cNvCxnSpPr>
            <a:cxnSpLocks/>
            <a:stCxn id="10" idx="3"/>
          </p:cNvCxnSpPr>
          <p:nvPr/>
        </p:nvCxnSpPr>
        <p:spPr>
          <a:xfrm>
            <a:off x="9412594" y="1549743"/>
            <a:ext cx="130415" cy="511471"/>
          </a:xfrm>
          <a:prstGeom prst="bentConnector2">
            <a:avLst/>
          </a:prstGeom>
          <a:noFill/>
          <a:ln w="9525" cap="flat" cmpd="sng">
            <a:solidFill>
              <a:srgbClr val="3B9B33"/>
            </a:solidFill>
            <a:prstDash val="solid"/>
            <a:miter lim="800000"/>
            <a:headEnd type="oval" w="med" len="med"/>
            <a:tailEnd type="oval" w="med" len="med"/>
          </a:ln>
        </p:spPr>
      </p:cxnSp>
      <p:sp>
        <p:nvSpPr>
          <p:cNvPr id="13" name="Google Shape;262;p8">
            <a:extLst>
              <a:ext uri="{FF2B5EF4-FFF2-40B4-BE49-F238E27FC236}">
                <a16:creationId xmlns:a16="http://schemas.microsoft.com/office/drawing/2014/main" id="{33835439-2676-0B25-9BBA-4C10B5AECD1B}"/>
              </a:ext>
            </a:extLst>
          </p:cNvPr>
          <p:cNvSpPr/>
          <p:nvPr/>
        </p:nvSpPr>
        <p:spPr>
          <a:xfrm>
            <a:off x="8719844" y="2139676"/>
            <a:ext cx="3177630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89080" marR="0" lvl="0" indent="-1089080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ด้านการปรับสมดุลและพัฒนาระบบการบริหารจัดการภาครัฐ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4" name="Google Shape;263;p8">
            <a:extLst>
              <a:ext uri="{FF2B5EF4-FFF2-40B4-BE49-F238E27FC236}">
                <a16:creationId xmlns:a16="http://schemas.microsoft.com/office/drawing/2014/main" id="{18A1343B-E558-52C7-E399-1B5EF370F0C1}"/>
              </a:ext>
            </a:extLst>
          </p:cNvPr>
          <p:cNvSpPr/>
          <p:nvPr/>
        </p:nvSpPr>
        <p:spPr>
          <a:xfrm>
            <a:off x="8717450" y="2788122"/>
            <a:ext cx="3368099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803315" marR="0" lvl="0" indent="-803315" algn="l" defTabSz="914446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 และประสิทธิภาพภาครัฐ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5" name="Google Shape;338;p10">
            <a:extLst>
              <a:ext uri="{FF2B5EF4-FFF2-40B4-BE49-F238E27FC236}">
                <a16:creationId xmlns:a16="http://schemas.microsoft.com/office/drawing/2014/main" id="{76F31125-59B0-36C0-3D80-C686AF55CCB2}"/>
              </a:ext>
            </a:extLst>
          </p:cNvPr>
          <p:cNvSpPr/>
          <p:nvPr/>
        </p:nvSpPr>
        <p:spPr>
          <a:xfrm>
            <a:off x="8104919" y="3240311"/>
            <a:ext cx="3969489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612900" marR="0" lvl="0" indent="-1612900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เป้าหมายระดับประเด็น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ประเทศไทยที่ทันสมัย มีประสิทธิภาพ   และตอบโจทย์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ประชาชน</a:t>
            </a:r>
          </a:p>
          <a:p>
            <a:pPr marL="1255776" marR="0" lvl="0" indent="-1255776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แผนย่อย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การพัฒนาบริการประชาชน</a:t>
            </a:r>
          </a:p>
          <a:p>
            <a:pPr marL="1704975" marR="0" lvl="0" indent="-1704975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เป้าหมายแผนแม่บทย่อย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 งานบริการภาครัฐที่ปรับเปลี่ยนเป็นดิจิทัลเพิ่มขึ้น</a:t>
            </a:r>
          </a:p>
        </p:txBody>
      </p:sp>
      <p:pic>
        <p:nvPicPr>
          <p:cNvPr id="16" name="Picture 12">
            <a:extLst>
              <a:ext uri="{FF2B5EF4-FFF2-40B4-BE49-F238E27FC236}">
                <a16:creationId xmlns:a16="http://schemas.microsoft.com/office/drawing/2014/main" id="{1D9483A7-38E8-4F31-326F-8CAEF71A95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54144" y="2183364"/>
            <a:ext cx="368454" cy="376821"/>
          </a:xfrm>
          <a:prstGeom prst="rect">
            <a:avLst/>
          </a:prstGeom>
        </p:spPr>
      </p:pic>
      <p:pic>
        <p:nvPicPr>
          <p:cNvPr id="17" name="Picture 42">
            <a:extLst>
              <a:ext uri="{FF2B5EF4-FFF2-40B4-BE49-F238E27FC236}">
                <a16:creationId xmlns:a16="http://schemas.microsoft.com/office/drawing/2014/main" id="{EA76A38E-BBED-CB4E-AE6F-0D84C50C4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35324" y="2651066"/>
            <a:ext cx="398986" cy="37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8">
            <a:extLst>
              <a:ext uri="{FF2B5EF4-FFF2-40B4-BE49-F238E27FC236}">
                <a16:creationId xmlns:a16="http://schemas.microsoft.com/office/drawing/2014/main" id="{A1C1E52F-FD0D-42F6-2AC0-B7042CB4FEA0}"/>
              </a:ext>
            </a:extLst>
          </p:cNvPr>
          <p:cNvSpPr txBox="1"/>
          <p:nvPr/>
        </p:nvSpPr>
        <p:spPr>
          <a:xfrm>
            <a:off x="151768" y="933552"/>
            <a:ext cx="14480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9">
            <a:extLst>
              <a:ext uri="{FF2B5EF4-FFF2-40B4-BE49-F238E27FC236}">
                <a16:creationId xmlns:a16="http://schemas.microsoft.com/office/drawing/2014/main" id="{BD9B6586-CAB0-89E1-1CA9-0010710C28C5}"/>
              </a:ext>
            </a:extLst>
          </p:cNvPr>
          <p:cNvSpPr txBox="1"/>
          <p:nvPr/>
        </p:nvSpPr>
        <p:spPr>
          <a:xfrm>
            <a:off x="9499942" y="1355030"/>
            <a:ext cx="2604814" cy="689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thaiDist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กระบวนงานที่ปรับเปลี่ยนให้เป็นดิจิทัลต่อกระบวนงานทั้งหมดที่สามารถปรับเปลี่ยนให้อยู่ในรูปแบบดิจิทัล</a:t>
            </a:r>
            <a:endParaRPr kumimoji="0" lang="en-GB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7D389618-85A0-FF0A-0478-43178D582714}"/>
              </a:ext>
            </a:extLst>
          </p:cNvPr>
          <p:cNvSpPr/>
          <p:nvPr/>
        </p:nvSpPr>
        <p:spPr>
          <a:xfrm>
            <a:off x="10735590" y="87267"/>
            <a:ext cx="551698" cy="301621"/>
          </a:xfrm>
          <a:prstGeom prst="rect">
            <a:avLst/>
          </a:prstGeom>
          <a:solidFill>
            <a:srgbClr val="ED7D31"/>
          </a:solidFill>
        </p:spPr>
        <p:txBody>
          <a:bodyPr wrap="square">
            <a:spAutoFit/>
          </a:bodyPr>
          <a:lstStyle/>
          <a:p>
            <a:pPr marL="985887" marR="0" lvl="0" indent="-985887" algn="ctr" defTabSz="342917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87" algn="l"/>
              </a:tabLst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SKPIs</a:t>
            </a:r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2" name="Group 24">
            <a:extLst>
              <a:ext uri="{FF2B5EF4-FFF2-40B4-BE49-F238E27FC236}">
                <a16:creationId xmlns:a16="http://schemas.microsoft.com/office/drawing/2014/main" id="{A2430991-A93E-2FF5-5DFB-68EACB93B8C8}"/>
              </a:ext>
            </a:extLst>
          </p:cNvPr>
          <p:cNvGrpSpPr/>
          <p:nvPr/>
        </p:nvGrpSpPr>
        <p:grpSpPr>
          <a:xfrm>
            <a:off x="10852150" y="501843"/>
            <a:ext cx="879672" cy="588816"/>
            <a:chOff x="12240605" y="1307654"/>
            <a:chExt cx="1107285" cy="678130"/>
          </a:xfrm>
        </p:grpSpPr>
        <p:pic>
          <p:nvPicPr>
            <p:cNvPr id="2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4F33F30-FD47-261A-143E-EA8CFBBA01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Box 2">
              <a:extLst>
                <a:ext uri="{FF2B5EF4-FFF2-40B4-BE49-F238E27FC236}">
                  <a16:creationId xmlns:a16="http://schemas.microsoft.com/office/drawing/2014/main" id="{3132093C-3BE7-47AC-49AE-2E6ED271EB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5" y="1411557"/>
              <a:ext cx="1107285" cy="574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46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graphicFrame>
        <p:nvGraphicFramePr>
          <p:cNvPr id="27" name="Google Shape;267;p8">
            <a:extLst>
              <a:ext uri="{FF2B5EF4-FFF2-40B4-BE49-F238E27FC236}">
                <a16:creationId xmlns:a16="http://schemas.microsoft.com/office/drawing/2014/main" id="{3E49DF23-9DE3-DBCC-5016-FBECFE8936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1570570"/>
              </p:ext>
            </p:extLst>
          </p:nvPr>
        </p:nvGraphicFramePr>
        <p:xfrm>
          <a:off x="320484" y="5096002"/>
          <a:ext cx="7468666" cy="955083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728863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7288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88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88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8863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728863">
                  <a:extLst>
                    <a:ext uri="{9D8B030D-6E8A-4147-A177-3AD203B41FA5}">
                      <a16:colId xmlns:a16="http://schemas.microsoft.com/office/drawing/2014/main" val="3488658602"/>
                    </a:ext>
                  </a:extLst>
                </a:gridCol>
                <a:gridCol w="7222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330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330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9330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9330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35280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ข้อมูลพื้นฐาน (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Baseline)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</a:t>
                      </a:r>
                      <a:r>
                        <a:rPr lang="en-US" sz="18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</a:t>
                      </a:r>
                      <a:r>
                        <a:rPr lang="th-TH" sz="18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– 2570</a:t>
                      </a:r>
                      <a:r>
                        <a:rPr lang="en-US" sz="18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(</a:t>
                      </a:r>
                      <a:r>
                        <a:rPr lang="th-TH" sz="18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ถ้ามี)</a:t>
                      </a:r>
                      <a:endParaRPr sz="18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88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2563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80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pc="-5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8" name="กล่องข้อความ 256">
            <a:extLst>
              <a:ext uri="{FF2B5EF4-FFF2-40B4-BE49-F238E27FC236}">
                <a16:creationId xmlns:a16="http://schemas.microsoft.com/office/drawing/2014/main" id="{35BB7767-D4D2-754A-3819-779D495E79DB}"/>
              </a:ext>
            </a:extLst>
          </p:cNvPr>
          <p:cNvSpPr txBox="1"/>
          <p:nvPr/>
        </p:nvSpPr>
        <p:spPr>
          <a:xfrm>
            <a:off x="61361" y="608336"/>
            <a:ext cx="11031121" cy="406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11254" marR="0" lvl="0" indent="-811254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ตัวชี้วัดที่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ร้อยละเฉลี่ยของงานบริการที่พัฒนาและเชื่อมโยงมาให้บริการบนแพลตฟอร์มดิจิทัลกลาง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9" name="Rectangle 2">
            <a:extLst>
              <a:ext uri="{FF2B5EF4-FFF2-40B4-BE49-F238E27FC236}">
                <a16:creationId xmlns:a16="http://schemas.microsoft.com/office/drawing/2014/main" id="{A59E8531-094E-C0D6-6F25-38C17B3105D2}"/>
              </a:ext>
            </a:extLst>
          </p:cNvPr>
          <p:cNvSpPr/>
          <p:nvPr/>
        </p:nvSpPr>
        <p:spPr>
          <a:xfrm>
            <a:off x="213966" y="1305279"/>
            <a:ext cx="7890952" cy="2978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งานบริการ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กระบวนงานบริการภาครัฐของแต่ละกรณีที่ให้บริการ (เช่น ขอใหม่ ขอต่ออายุ ขอแก้ไขเปลี่ยนแปลง ขอโอน ขอยกเลิก เป็นต้น) ที่หน่วยงานต้องพัฒนาเพื่อให้สามารถให้บริการในรูปแบบ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e-Service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และที่หน่วยงานสามารถให้บริการในรูปแบบ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e-Service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ได้แล้ว 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หน่วยงานที่ต้องพัฒนาและเชื่อมโยงงานบริการบนแพลตฟอร์มดิจิทัลกลาง </a:t>
            </a: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หน่วยงานภาครัฐ</a:t>
            </a:r>
            <a:b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ให้บริการงานบริการภาครัฐแก่ภาคประชาชนและภาคธุรกิจที่ต้องพัฒนาและเชื่อมโยงงานบริการมาให้บริการ</a:t>
            </a:r>
            <a:b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บนแพลตฟอร์มดิจิทัลกลาง ในปีงบประมาณ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endParaRPr kumimoji="0" lang="th-TH" sz="2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03227" lvl="0" indent="-285764" algn="thaiDist" defTabSz="914446">
              <a:lnSpc>
                <a:spcPct val="9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แพลตฟอร์มดิจิทัลกลาง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Citizen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Portal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(แอปพลิเคชัน “ทางรัฐ”) และ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Biz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Portal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* ซึ่งเป็นแพลตฟอร์มกลางของงานบริการภาครัฐ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ตามประกาศคณะกรรมการพัฒนารัฐบาลดิจิทัล เรื่อง แพลตฟอร์มกลางของงานบริการภาครัฐสำหรับภาคธุรกิจและประชาชน เมื่อวันที่ </a:t>
            </a:r>
            <a:r>
              <a:rPr lang="en-US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มกราคม </a:t>
            </a:r>
            <a:r>
              <a:rPr lang="en-US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</a:p>
          <a:p>
            <a:pPr marL="303227" marR="0" lvl="0" indent="-285764" algn="l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สูตรการคำนวณ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</a:p>
        </p:txBody>
      </p:sp>
      <p:sp>
        <p:nvSpPr>
          <p:cNvPr id="58" name="TextBox 35">
            <a:extLst>
              <a:ext uri="{FF2B5EF4-FFF2-40B4-BE49-F238E27FC236}">
                <a16:creationId xmlns:a16="http://schemas.microsoft.com/office/drawing/2014/main" id="{E002DB8D-C23E-5E32-FEA0-C47976142A71}"/>
              </a:ext>
            </a:extLst>
          </p:cNvPr>
          <p:cNvSpPr txBox="1"/>
          <p:nvPr/>
        </p:nvSpPr>
        <p:spPr>
          <a:xfrm>
            <a:off x="2471814" y="4400572"/>
            <a:ext cx="36241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 =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ความสำเร็จของแต่ละงานบริการ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 =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จำนวนงานบริการ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D95402-37B1-A9B0-B876-581E7335E9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grpSp>
        <p:nvGrpSpPr>
          <p:cNvPr id="53" name="Group 34">
            <a:extLst>
              <a:ext uri="{FF2B5EF4-FFF2-40B4-BE49-F238E27FC236}">
                <a16:creationId xmlns:a16="http://schemas.microsoft.com/office/drawing/2014/main" id="{B851F483-E1C0-FC5B-D0A3-77748E2C2AA7}"/>
              </a:ext>
            </a:extLst>
          </p:cNvPr>
          <p:cNvGrpSpPr/>
          <p:nvPr/>
        </p:nvGrpSpPr>
        <p:grpSpPr>
          <a:xfrm>
            <a:off x="2408463" y="3890977"/>
            <a:ext cx="2133001" cy="707886"/>
            <a:chOff x="1654505" y="3872573"/>
            <a:chExt cx="2245655" cy="707886"/>
          </a:xfrm>
        </p:grpSpPr>
        <p:sp>
          <p:nvSpPr>
            <p:cNvPr id="54" name="TextBox 29">
              <a:extLst>
                <a:ext uri="{FF2B5EF4-FFF2-40B4-BE49-F238E27FC236}">
                  <a16:creationId xmlns:a16="http://schemas.microsoft.com/office/drawing/2014/main" id="{77F00A35-4F9E-C8BD-FA47-E99F0541B41E}"/>
                </a:ext>
              </a:extLst>
            </p:cNvPr>
            <p:cNvSpPr txBox="1"/>
            <p:nvPr/>
          </p:nvSpPr>
          <p:spPr>
            <a:xfrm>
              <a:off x="2557062" y="3872573"/>
              <a:ext cx="13430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n1+n2+n3+n</a:t>
              </a:r>
              <a:r>
                <a:rPr kumimoji="0" lang="th-TH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...</a:t>
              </a: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cxnSp>
          <p:nvCxnSpPr>
            <p:cNvPr id="55" name="Straight Connector 30">
              <a:extLst>
                <a:ext uri="{FF2B5EF4-FFF2-40B4-BE49-F238E27FC236}">
                  <a16:creationId xmlns:a16="http://schemas.microsoft.com/office/drawing/2014/main" id="{6B76116D-FDF8-3073-2F69-2A4E44FB381A}"/>
                </a:ext>
              </a:extLst>
            </p:cNvPr>
            <p:cNvCxnSpPr/>
            <p:nvPr/>
          </p:nvCxnSpPr>
          <p:spPr>
            <a:xfrm>
              <a:off x="2557063" y="4167466"/>
              <a:ext cx="1188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31">
              <a:extLst>
                <a:ext uri="{FF2B5EF4-FFF2-40B4-BE49-F238E27FC236}">
                  <a16:creationId xmlns:a16="http://schemas.microsoft.com/office/drawing/2014/main" id="{316E07B4-2F8B-8DB7-E748-95C5B3C765A2}"/>
                </a:ext>
              </a:extLst>
            </p:cNvPr>
            <p:cNvSpPr txBox="1"/>
            <p:nvPr/>
          </p:nvSpPr>
          <p:spPr>
            <a:xfrm>
              <a:off x="1654505" y="3945756"/>
              <a:ext cx="9788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ค่าเฉลี่ย </a:t>
              </a: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=</a:t>
              </a:r>
            </a:p>
          </p:txBody>
        </p:sp>
        <p:sp>
          <p:nvSpPr>
            <p:cNvPr id="57" name="TextBox 32">
              <a:extLst>
                <a:ext uri="{FF2B5EF4-FFF2-40B4-BE49-F238E27FC236}">
                  <a16:creationId xmlns:a16="http://schemas.microsoft.com/office/drawing/2014/main" id="{AC9EADBC-2241-30E9-93C1-1CBC5E92C8E1}"/>
                </a:ext>
              </a:extLst>
            </p:cNvPr>
            <p:cNvSpPr txBox="1"/>
            <p:nvPr/>
          </p:nvSpPr>
          <p:spPr>
            <a:xfrm>
              <a:off x="2995343" y="4131164"/>
              <a:ext cx="3984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</a:t>
              </a:r>
            </a:p>
          </p:txBody>
        </p:sp>
      </p:grp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5BD32248-AB0C-EE71-4F91-500BFB52670F}"/>
              </a:ext>
            </a:extLst>
          </p:cNvPr>
          <p:cNvSpPr txBox="1"/>
          <p:nvPr/>
        </p:nvSpPr>
        <p:spPr>
          <a:xfrm>
            <a:off x="0" y="131786"/>
            <a:ext cx="9993816" cy="342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ตัวชี้วัดกรมตรวจบัญชีสหกรณ์ตามมาตรการปรับปรุงประสิทธิภาพในการปฏิบัติราชการ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290963D7-C4E8-8475-60C4-44C81BEC37B6}"/>
              </a:ext>
            </a:extLst>
          </p:cNvPr>
          <p:cNvSpPr txBox="1"/>
          <p:nvPr/>
        </p:nvSpPr>
        <p:spPr>
          <a:xfrm>
            <a:off x="320484" y="6070278"/>
            <a:ext cx="74703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*สำนักงานพัฒนารัฐบาลดิจิทัล (องค์การมหาชน) อยู่ระหว่างปรับระบบ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Biz Portal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ที่เดิมให้บริการผ่านเว็บไซต์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https://bizportal.go.th 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เป็นการให้บริการผ่านเว็บไซต์ “ทางรัฐ” แทน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669021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35A4E1-73CB-2DF2-3CC8-29993A62A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F71B7E4-6678-D069-B6EC-15594866C809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0328009-37FA-B9F2-CDDD-D4493D24AD11}"/>
              </a:ext>
            </a:extLst>
          </p:cNvPr>
          <p:cNvSpPr/>
          <p:nvPr/>
        </p:nvSpPr>
        <p:spPr>
          <a:xfrm>
            <a:off x="9962868" y="6534233"/>
            <a:ext cx="2229133" cy="337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20ACD9E9-1134-2A6E-F09D-19ACC5674E56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DD94CFE-C4B8-2FAC-A7AB-7B6D3A28CB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E8DD48C8-1040-51AE-6759-5C62C078DF41}"/>
              </a:ext>
            </a:extLst>
          </p:cNvPr>
          <p:cNvSpPr/>
          <p:nvPr/>
        </p:nvSpPr>
        <p:spPr>
          <a:xfrm>
            <a:off x="270141" y="712076"/>
            <a:ext cx="2015859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endParaRPr kumimoji="0" lang="th-TH" sz="2000" b="0" i="0" u="none" strike="noStrike" kern="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EA00C6-05CD-845E-E632-EF29C21BFF45}"/>
              </a:ext>
            </a:extLst>
          </p:cNvPr>
          <p:cNvSpPr txBox="1"/>
          <p:nvPr/>
        </p:nvSpPr>
        <p:spPr>
          <a:xfrm>
            <a:off x="270141" y="6196858"/>
            <a:ext cx="9532395" cy="425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14887" marR="0" lvl="0" indent="-414887" algn="thaiDist" defTabSz="91444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หน่วยงานต้องรายงานผลการพัฒนา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ุคลากรไอทีหรือบุคลากรผู้ปฏิบัติงานด้านดิจิทัลของส่วนราชการทุกประเภทที่ได้รับการยกระดับทักษะดิจิทัล ที่มี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จำนวนไม่น้อยกว่าร้อยละ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70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ของบุคลากรไอทีหรือปฏิบัติงานด้านดิจิทัล</a:t>
            </a:r>
            <a:b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ของส่วนราชการ ในรอบปีงบประมาณ พ.ศ.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(รอบ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12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เดือน)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โดยรายงานผลฯ ไปยังสำนักงาน </a:t>
            </a:r>
            <a:r>
              <a:rPr kumimoji="0" lang="th-TH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 ภายใน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30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กันยายน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หากไม่ดำเนินการ จะหักคะแนน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10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คะแนนของตัวชี้วัดนี้</a:t>
            </a:r>
          </a:p>
        </p:txBody>
      </p:sp>
      <p:graphicFrame>
        <p:nvGraphicFramePr>
          <p:cNvPr id="12" name="Table 31">
            <a:extLst>
              <a:ext uri="{FF2B5EF4-FFF2-40B4-BE49-F238E27FC236}">
                <a16:creationId xmlns:a16="http://schemas.microsoft.com/office/drawing/2014/main" id="{A7DD49C9-E939-9AC9-3F22-0325D693BE8E}"/>
              </a:ext>
            </a:extLst>
          </p:cNvPr>
          <p:cNvGraphicFramePr>
            <a:graphicFrameLocks noGrp="1"/>
          </p:cNvGraphicFramePr>
          <p:nvPr/>
        </p:nvGraphicFramePr>
        <p:xfrm>
          <a:off x="270141" y="1041344"/>
          <a:ext cx="11651717" cy="1573358"/>
        </p:xfrm>
        <a:graphic>
          <a:graphicData uri="http://schemas.openxmlformats.org/drawingml/2006/table">
            <a:tbl>
              <a:tblPr firstRow="1" bandRow="1"/>
              <a:tblGrid>
                <a:gridCol w="1143792">
                  <a:extLst>
                    <a:ext uri="{9D8B030D-6E8A-4147-A177-3AD203B41FA5}">
                      <a16:colId xmlns:a16="http://schemas.microsoft.com/office/drawing/2014/main" val="2226011936"/>
                    </a:ext>
                  </a:extLst>
                </a:gridCol>
                <a:gridCol w="347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67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313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4740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รอบการประเมิน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619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50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</a:t>
                      </a:r>
                      <a:endParaRPr lang="th-TH" sz="1200" b="0" strike="noStrike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ได้ร้อยละ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th-TH" sz="1200" b="0" strike="noStrike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1977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50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75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100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93920"/>
                  </a:ext>
                </a:extLst>
              </a:tr>
            </a:tbl>
          </a:graphicData>
        </a:graphic>
      </p:graphicFrame>
      <p:graphicFrame>
        <p:nvGraphicFramePr>
          <p:cNvPr id="20" name="Table 8">
            <a:extLst>
              <a:ext uri="{FF2B5EF4-FFF2-40B4-BE49-F238E27FC236}">
                <a16:creationId xmlns:a16="http://schemas.microsoft.com/office/drawing/2014/main" id="{9F647A35-E359-8F60-DA6A-A869E2D807B5}"/>
              </a:ext>
            </a:extLst>
          </p:cNvPr>
          <p:cNvGraphicFramePr>
            <a:graphicFrameLocks noGrp="1"/>
          </p:cNvGraphicFramePr>
          <p:nvPr/>
        </p:nvGraphicFramePr>
        <p:xfrm>
          <a:off x="288851" y="2901446"/>
          <a:ext cx="11614296" cy="3222437"/>
        </p:xfrm>
        <a:graphic>
          <a:graphicData uri="http://schemas.openxmlformats.org/drawingml/2006/table">
            <a:tbl>
              <a:tblPr firstRow="1" bandRow="1"/>
              <a:tblGrid>
                <a:gridCol w="5071534">
                  <a:extLst>
                    <a:ext uri="{9D8B030D-6E8A-4147-A177-3AD203B41FA5}">
                      <a16:colId xmlns:a16="http://schemas.microsoft.com/office/drawing/2014/main" val="1838007041"/>
                    </a:ext>
                  </a:extLst>
                </a:gridCol>
                <a:gridCol w="3859815">
                  <a:extLst>
                    <a:ext uri="{9D8B030D-6E8A-4147-A177-3AD203B41FA5}">
                      <a16:colId xmlns:a16="http://schemas.microsoft.com/office/drawing/2014/main" val="1049917544"/>
                    </a:ext>
                  </a:extLst>
                </a:gridCol>
                <a:gridCol w="671494">
                  <a:extLst>
                    <a:ext uri="{9D8B030D-6E8A-4147-A177-3AD203B41FA5}">
                      <a16:colId xmlns:a16="http://schemas.microsoft.com/office/drawing/2014/main" val="3564928989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055843690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9833547"/>
                    </a:ext>
                  </a:extLst>
                </a:gridCol>
                <a:gridCol w="690653">
                  <a:extLst>
                    <a:ext uri="{9D8B030D-6E8A-4147-A177-3AD203B41FA5}">
                      <a16:colId xmlns:a16="http://schemas.microsoft.com/office/drawing/2014/main" val="611053782"/>
                    </a:ext>
                  </a:extLst>
                </a:gridCol>
              </a:tblGrid>
              <a:tr h="56049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ขั้นตอนสำคัญในการพัฒนาและเชื่อมโยงงานบริการ</a:t>
                      </a:r>
                    </a:p>
                  </a:txBody>
                  <a:tcPr anchor="ctr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เอกสารที่ใช้ในการตรวจสอบ</a:t>
                      </a:r>
                      <a:endParaRPr lang="en-US" sz="1600" b="1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spc="-30" baseline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spc="-30" baseline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ในปีงบประมาณ พ.ศ. 2569</a:t>
                      </a:r>
                      <a:endParaRPr lang="en-US" sz="1200" b="1" spc="-30" baseline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2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</a:t>
                      </a:r>
                      <a:b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ในปีงบประมาณ พ.ศ. 2568 </a:t>
                      </a:r>
                      <a:b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แต่ยังดำเนินการไม่แล้วเสร็จ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2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5309630"/>
                  </a:ext>
                </a:extLst>
              </a:tr>
              <a:tr h="405045">
                <a:tc vMerge="1"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137160" marR="137160" marT="68580" marB="68580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vMerge="1"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137160" marR="137160" marT="68580" marB="6858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4319513"/>
                  </a:ext>
                </a:extLst>
              </a:tr>
              <a:tr h="374565">
                <a:tc>
                  <a:txBody>
                    <a:bodyPr/>
                    <a:lstStyle/>
                    <a:p>
                      <a:pPr marL="180975" indent="-141288">
                        <a:lnSpc>
                          <a:spcPct val="85000"/>
                        </a:lnSpc>
                        <a:buFont typeface="+mj-lt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หน่วยงานทำหนังสือแจ้งความประสงค์ขอนำงานบริการมาเชื่อมโยงและให้บริการบนแพลตฟอร์มดิจิทัลกลางไปยังสำนักงานพัฒนารัฐบาลดิจิทัล (องค์การมหาชน) (สพร.) พร้อมแนบหนังสือมอบหมายเจ้าหน้าที่ในการประสานงาน/ดำเนินการแทนหน่วยงาน </a:t>
                      </a:r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ธันวาคม 2568</a:t>
                      </a:r>
                      <a:endParaRPr lang="en-US" sz="12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0960" marR="60960" marT="30480" marB="30480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หนังสือแจ้งความประสงค์ฯ และหนังสือมอบหมายเจ้าหน้าที่ฯ โดยส่งอีเมลเข้า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saraban@dga.or.th</a:t>
                      </a:r>
                    </a:p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อีเมลตอบกลับจากการบันทึกข้อมูลผ่านระบบแจ้งความประสงค์ (จะได้รับหลังจากกรอกแบบฟอร์มและ</a:t>
                      </a:r>
                      <a:r>
                        <a:rPr lang="th-TH" sz="12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อัปโห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ลดหนังสือแจ้งความประสงค์ฯ และหนังสือมอบหมายเจ้าหน้าที่ฯ)</a:t>
                      </a:r>
                    </a:p>
                  </a:txBody>
                  <a:tcPr marL="60960" marR="60960" marT="30480" marB="3048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indent="0" algn="ctr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200" strike="noStrik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200" strike="noStrike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8919305"/>
                  </a:ext>
                </a:extLst>
              </a:tr>
              <a:tr h="2244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+mj-lt"/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2) </a:t>
                      </a:r>
                      <a:r>
                        <a:rPr lang="th-TH" sz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หน่วยงานแจ้งขอ </a:t>
                      </a:r>
                      <a:r>
                        <a:rPr lang="en-US" sz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Credential </a:t>
                      </a:r>
                      <a:r>
                        <a:rPr lang="th-TH" sz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สพร. </a:t>
                      </a:r>
                      <a:r>
                        <a:rPr lang="th-TH" sz="1200" spc="-30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มีนาคม 2569</a:t>
                      </a:r>
                      <a:endParaRPr lang="en-US" sz="1200" spc="-30" baseline="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ผลการขอ </a:t>
                      </a:r>
                      <a:r>
                        <a:rPr lang="en-US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Credential </a:t>
                      </a: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ของหน่วยงานจากระบบการติดตามสถานะการดำเนินงานของ สพร.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strike="noStrik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200" strike="noStrike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5927792"/>
                  </a:ext>
                </a:extLst>
              </a:tr>
              <a:tr h="405045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93663" marR="0" lvl="0" indent="-936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หน่วยงานทดสอบ แบบ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End-to-End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UAT Environment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และส่งผลให้ สพร. </a:t>
                      </a:r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มิถุนายน 2569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 สพร. จะทำการตรวจสอบซ้ำ หากพบประเด็นหน่วยงานต้องปรับปรุงแก้ไขให้แล้วเสร็จ </a:t>
                      </a:r>
                      <a:r>
                        <a:rPr lang="th-TH" sz="1200" spc="-20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กรกฎาคม 2569</a:t>
                      </a:r>
                      <a:endParaRPr lang="en-US" sz="1200" spc="-20" baseline="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ผลการทดสอบระบบบน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UAT Environment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ที่ผ่านแล้ว จาก สพร. 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523411"/>
                  </a:ext>
                </a:extLst>
              </a:tr>
              <a:tr h="405045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85725" marR="0" lvl="0" indent="-857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1200" spc="-4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หน่วยงานทดสอบแบบ </a:t>
                      </a:r>
                      <a:r>
                        <a:rPr lang="en-US" sz="1200" spc="-4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End-to-End </a:t>
                      </a:r>
                      <a:r>
                        <a:rPr lang="th-TH" sz="1200" spc="-4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บน </a:t>
                      </a:r>
                      <a:r>
                        <a:rPr lang="en-US" sz="1200" spc="-4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Pre Production Environment </a:t>
                      </a:r>
                      <a:r>
                        <a:rPr lang="th-TH" sz="1200" spc="-4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และส่งผลให้ สพร. </a:t>
                      </a:r>
                      <a:r>
                        <a:rPr lang="th-TH" sz="1200" spc="-40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สิงหาคม 2569 </a:t>
                      </a:r>
                      <a:br>
                        <a:rPr lang="th-TH" sz="1200" spc="-40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spc="-4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 สพร. จะทำการตรวจสอบซ้ำ หากพบประเด็น หน่วยงานต้องปรับปรุงแก้ไขให้แล้วเสร็จ </a:t>
                      </a:r>
                      <a:r>
                        <a:rPr lang="th-TH" sz="1200" spc="-40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กันยายน 2569</a:t>
                      </a:r>
                      <a:endParaRPr lang="en-US" sz="1200" spc="-40" baseline="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ผลการทดสอบระบบบน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Pre-Production Environment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ที่ผ่านแล้ว จาก สพร.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23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65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3743989"/>
                  </a:ext>
                </a:extLst>
              </a:tr>
              <a:tr h="2495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5)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เปิดให้บริการบนแพลตฟอร์มดิจิทัลกลาง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(Production)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กันยายน 2569</a:t>
                      </a: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มีงานบริการที่เปิดให้บริการบนแพลตฟอร์มดิจิทัลกลาง 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23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2449198"/>
                  </a:ext>
                </a:extLst>
              </a:tr>
              <a:tr h="249597">
                <a:tc gridSpan="2"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182563" indent="-182563">
                        <a:lnSpc>
                          <a:spcPct val="9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600">
                        <a:solidFill>
                          <a:srgbClr val="FF0000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177191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56F00F5D-8D8C-FCF3-A105-B02C65E71B46}"/>
              </a:ext>
            </a:extLst>
          </p:cNvPr>
          <p:cNvSpPr txBox="1"/>
          <p:nvPr/>
        </p:nvSpPr>
        <p:spPr>
          <a:xfrm>
            <a:off x="321712" y="2597405"/>
            <a:ext cx="11600145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*งานบริการที่พัฒนาและเชื่อมโยงมาให้บริการบนแพลตฟอร์มดิจิทัลกลางแล้ว หมายถึง กระบวนงาน (รายกรณี) ที่พัฒนาและเชื่อมโยงกับ </a:t>
            </a:r>
            <a:r>
              <a:rPr kumimoji="0" lang="en-US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Biz Portal </a:t>
            </a: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หรือแอปพลิเคชัน “ทางรัฐ” แล้วทุกกระบวนงาน (รายกรณี) ก่อนปีงบประมาณ พ.ศ. 2569 และกระบวนงาน (รายกรณี) ที่พัฒนาเชื่อมโยงได้แล้วเสร็จในปีงบประมาณ พ.ศ. 2569</a:t>
            </a:r>
            <a:endParaRPr kumimoji="0" lang="en-US" sz="106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28F6CE50-09A8-8CF2-987E-F4B0144A13CF}"/>
              </a:ext>
            </a:extLst>
          </p:cNvPr>
          <p:cNvSpPr txBox="1"/>
          <p:nvPr/>
        </p:nvSpPr>
        <p:spPr>
          <a:xfrm>
            <a:off x="0" y="145328"/>
            <a:ext cx="9993816" cy="342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ตัวชี้วัดกรมตรวจบัญชีสหกรณ์ตามมาตรการปรับปรุงประสิทธิภาพในการปฏิบัติราชการ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456944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7626AE-A786-A8C5-4AC2-511D7FBA33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8">
            <a:extLst>
              <a:ext uri="{FF2B5EF4-FFF2-40B4-BE49-F238E27FC236}">
                <a16:creationId xmlns:a16="http://schemas.microsoft.com/office/drawing/2014/main" id="{85E7A399-0C93-7FC7-3E1C-6439E0C4AB47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5" name="ตาราง 24">
            <a:extLst>
              <a:ext uri="{FF2B5EF4-FFF2-40B4-BE49-F238E27FC236}">
                <a16:creationId xmlns:a16="http://schemas.microsoft.com/office/drawing/2014/main" id="{5223C3CC-B700-E216-350B-500785B8FD8B}"/>
              </a:ext>
            </a:extLst>
          </p:cNvPr>
          <p:cNvGraphicFramePr>
            <a:graphicFrameLocks noGrp="1"/>
          </p:cNvGraphicFramePr>
          <p:nvPr/>
        </p:nvGraphicFramePr>
        <p:xfrm>
          <a:off x="55209" y="764663"/>
          <a:ext cx="12025110" cy="2606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251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21898">
                <a:tc>
                  <a:txBody>
                    <a:bodyPr/>
                    <a:lstStyle/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 spc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นิยาม </a:t>
                      </a:r>
                      <a:r>
                        <a:rPr lang="en-US" sz="1100" b="0" spc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100" b="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มาตรา 66 ตามพระราชบัญญัติสหกรณ์ พ.ศ. 2542 และที่แก้ไขเพิ่มเติม กำหนดให้สหกรณ์จัดทำงบการเงินประจำปีทุกรอบปีทางบัญชีสหกรณ์ งบการเงินประจำปีต้องเป็นไปตามแบบที่นายทะเบียนสหกรณ์กำหนด และงบการเงินประจำปีนั้นต้องทำให้แล้วเสร็จให้ผู้สอบบัญชีตรวจสอบ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b="0" spc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             </a:t>
                      </a:r>
                      <a:r>
                        <a:rPr lang="en-US" sz="1100" b="0" spc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“</a:t>
                      </a:r>
                      <a:r>
                        <a:rPr lang="th-TH" sz="1100" b="0" spc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ผู้สอบบัญชีสหกรณ์</a:t>
                      </a:r>
                      <a:r>
                        <a:rPr lang="en-US" sz="1100" b="0" spc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” </a:t>
                      </a:r>
                      <a:r>
                        <a:rPr lang="th-TH" sz="1100" b="0" spc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หมายความว่า</a:t>
                      </a:r>
                      <a:r>
                        <a:rPr lang="th-TH" sz="1100" b="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บุคคลที่ได้รับการแต่งตั้งจากกรมตรวจบัญชีสหกรณ์ให้เป็นผู้สอบบัญชีสหกรณ์ 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b="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             </a:t>
                      </a:r>
                      <a:r>
                        <a:rPr lang="en-US" sz="1100" b="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 “</a:t>
                      </a:r>
                      <a:r>
                        <a:rPr lang="th-TH" sz="1100" b="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สหกรณ์</a:t>
                      </a:r>
                      <a:r>
                        <a:rPr lang="en-US" sz="1100" b="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”</a:t>
                      </a:r>
                      <a:r>
                        <a:rPr lang="th-TH" sz="1100" b="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คือ สหกรณ์ภาคการเกษตรและนอกภาคการเกษตร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b="1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สูตรการคำนวณ </a:t>
                      </a:r>
                      <a:r>
                        <a:rPr lang="en-US" sz="11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en-US" sz="1100" b="0" baseline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    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100" b="0" baseline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                                                                                                             </a:t>
                      </a:r>
                      <a:endParaRPr lang="en-US" sz="1100" b="1">
                        <a:solidFill>
                          <a:prstClr val="black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การเก็บข้อมูล </a:t>
                      </a:r>
                      <a:r>
                        <a:rPr lang="en-US" sz="11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1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เก็บข้อมูลจากระบบสารสนเทศกรมตรวจบัญชีสหกรณ์ : ระบบรายงานเพื่อการบริหาร (</a:t>
                      </a:r>
                      <a:r>
                        <a:rPr lang="en-US" sz="11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CAD_MIS)</a:t>
                      </a:r>
                      <a:endParaRPr lang="th-TH" sz="11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 spc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แหล่งที่มาของข้อมูล </a:t>
                      </a:r>
                      <a:r>
                        <a:rPr lang="en-US" sz="1100" b="0" spc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100" b="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สำนักงานตรวจบัญชีสหกรณ์จังหวัด สำนักงานตรวจบัญชีสหกรณ์ที่ 1 - 10 และสำนักมาตรฐานการบัญชีและการสอบบัญชี กรมตรวจบัญชีสหกรณ์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การแสดงความเห็น</a:t>
                      </a:r>
                      <a:r>
                        <a:rPr lang="th-TH" sz="1100" b="1" baseline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ต่องบการเงิน</a:t>
                      </a:r>
                      <a:r>
                        <a:rPr lang="th-TH" sz="1100" b="1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ของสหกรณ์ตามรูปแบบที่กำหนด </a:t>
                      </a:r>
                      <a:r>
                        <a:rPr lang="th-TH" sz="1100" b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มี 4 ประเภท</a:t>
                      </a:r>
                      <a:r>
                        <a:rPr lang="en-US" sz="1100" b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100" b="0">
                          <a:solidFill>
                            <a:schemeClr val="tx1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ดังต่อไปนี้</a:t>
                      </a:r>
                    </a:p>
                    <a:p>
                      <a:pPr marL="447675" marR="0" lvl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/>
                        <a:tabLst/>
                        <a:defRPr/>
                      </a:pPr>
                      <a:r>
                        <a:rPr lang="th-TH" sz="11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ไม่มีเงื่อนไข หมายถึง งบการเงินโดยรวมได้จัดทำขึ้นโดยปราศจากการแสดงข้อมูลที่ขัดต่อข้อเท็จจริงอันเป็นสาระสำคัญตามระเบียบนายทะเบียนสหกรณ์</a:t>
                      </a:r>
                    </a:p>
                    <a:p>
                      <a:pPr marL="447675" marR="0" lvl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/>
                        <a:tabLst/>
                        <a:defRPr/>
                      </a:pPr>
                      <a:r>
                        <a:rPr lang="th-TH" sz="1100" b="0" spc="-5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มีเงื่อนไข หมายถึง </a:t>
                      </a:r>
                      <a:r>
                        <a:rPr lang="en-US" sz="1100" b="0" spc="-5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1)</a:t>
                      </a:r>
                      <a:r>
                        <a:rPr lang="th-TH" sz="1100" b="0" spc="-5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ผู้สอบบัญชีสหกรณ์ได้รับหลักฐานการสอบบัญชีที่เหมาะสมอย่างเพียงพอให้สรุปได้ว่าแต่ละรายการหรือผลรวมหลายรายการแสดงข้อมูลที่ขัดต่อข้อเท็จจริงอันเป็นสาระสำคัญ แต่ไม่แผ่กระจายไปยังงบการเงิน หรือ </a:t>
                      </a:r>
                      <a:r>
                        <a:rPr lang="en-US" sz="1100" b="0" spc="-5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2)</a:t>
                      </a:r>
                      <a:r>
                        <a:rPr lang="th-TH" sz="1100" b="0" spc="-5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ผู้สอบบัญชีสหกรณ์ไม่สามารถหาหลักฐานการสอบบัญชีที่เหมาะสมอย่างเพียงพอ</a:t>
                      </a:r>
                      <a:r>
                        <a:rPr lang="th-TH" sz="11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เพื่อเป็นหลักฐานสนับสนุนการแสดงความเห็น แต่ผู้สอบบัญชีสหกรณ์สรุปว่ามีความเป็นไปได้ที่การแสดงข้อมูลที่ขัดต่อข้อเท็จจริงซึ่งตรวจไม่พบจะส่งผลกระทบอันเป็นสาระสำคัญ แต่ไม่แผ่กระจายไปยังงบการเงิน</a:t>
                      </a:r>
                    </a:p>
                    <a:p>
                      <a:pPr marL="447675" marR="0" lvl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/>
                        <a:tabLst/>
                        <a:defRPr/>
                      </a:pPr>
                      <a:r>
                        <a:rPr lang="th-TH" sz="11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งบการเงินไม่ถูกต้อง หมายถึง ผู้สอบบัญชีสหกรณ์ต้องแสดงความเห็นว่างบการเงินไม่ถูกต้อง เมื่อได้รับหลักฐานการสอบบัญชีที่เหมาะสมอย่างเพียงพอให้สรุปได้ว่า แต่ละรายการหรือผลรวมหลายรายการแสดงข้อมูลที่ขัดต่อข้อเท็จจริง อันเป็นสาระสำคัญ และแผ่กระจายไปยังงบการเงิน</a:t>
                      </a:r>
                    </a:p>
                    <a:p>
                      <a:pPr marL="447675" marR="0" lvl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/>
                        <a:tabLst/>
                        <a:defRPr/>
                      </a:pPr>
                      <a:r>
                        <a:rPr lang="th-TH" sz="11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ไม่แสดงความเห็น หมายถึง </a:t>
                      </a:r>
                      <a:r>
                        <a:rPr lang="en-US" sz="11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1)</a:t>
                      </a:r>
                      <a:r>
                        <a:rPr lang="th-TH" sz="11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ผู้สอบบัญชีสหกรณ์ต้องไม่แสดงความเห็นต่องบการเงิน เมื่อไม่สามารถหาหลักฐานการสอบบัญชีที่เหมาะสมอย่างเพียงพอเพื่อเป็นหลักฐานสนับสนุนการแสดงความเห็นและสรุปว่ามีความเป็นไปได้ที่การแสดงข้อมูลที่ขัดต่อข้อเท็จจริงซึ่งตรวจไม่พบจะส่งผลกระทบอันเป็นสาระสำคัญ</a:t>
                      </a:r>
                      <a:br>
                        <a:rPr lang="th-TH" sz="11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1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และแผ่กระจายไปยังงบการเงิน </a:t>
                      </a:r>
                      <a:r>
                        <a:rPr lang="en-US" sz="11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2)</a:t>
                      </a:r>
                      <a:r>
                        <a:rPr lang="th-TH" sz="11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ผู้สอบบัญชีสหกรณ์ต้องไม่แสดงความเห็นต่องบการเงินในกรณีที่มีความไม่แน่นอนหลายสถานการณ์ เมื่อสรุปว่าถึงแม้จะได้รับหลักฐานการสอบบัญชีที่เหมาะสมอย่างเพียงพอ สำหรับความไม่แน่นอนแต่ละสถานการณ์ ก็ไม่สามารถสรุปได้ว่าจะแสดงความเห็นต่องบการเงินอย่างไร เนื่องจากความไม่แน่นอนต่าง ๆ อาจมีความสัมพันธ์กัน และมีความเป็นไปได้ที่จะสะสมผลกระทบต่องบการเงินเพิ่มมากขึ้น</a:t>
                      </a:r>
                    </a:p>
                  </a:txBody>
                  <a:tcPr marL="121904" marR="121904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</a:tbl>
          </a:graphicData>
        </a:graphic>
      </p:graphicFrame>
      <p:sp>
        <p:nvSpPr>
          <p:cNvPr id="26" name="TextBox 36">
            <a:extLst>
              <a:ext uri="{FF2B5EF4-FFF2-40B4-BE49-F238E27FC236}">
                <a16:creationId xmlns:a16="http://schemas.microsoft.com/office/drawing/2014/main" id="{B67AB2AA-E35C-9344-F8DE-6B02AD719B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6200" y="1292308"/>
            <a:ext cx="2222371" cy="369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th-TH" sz="900" b="0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สหกรณ์ที่ได้รับการตรวจสอบและแสดงความเห็นต่องบการเงิน </a:t>
            </a:r>
            <a:r>
              <a:rPr kumimoji="0" lang="en-US" sz="900" b="0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x 100</a:t>
            </a:r>
            <a:r>
              <a:rPr kumimoji="0" lang="th-TH" altLang="en-US" sz="900" b="0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</a:t>
            </a:r>
            <a:endParaRPr kumimoji="0" lang="en-US" altLang="en-US" sz="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จำนวนสหกรณ์ที่ต้องตรวจสอบทั้งสิ้น</a:t>
            </a:r>
            <a:endParaRPr kumimoji="0" lang="en-US" altLang="en-US" sz="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39" name="Table 48">
            <a:extLst>
              <a:ext uri="{FF2B5EF4-FFF2-40B4-BE49-F238E27FC236}">
                <a16:creationId xmlns:a16="http://schemas.microsoft.com/office/drawing/2014/main" id="{5F5C2CCB-64B2-DA77-0E30-084352044CFF}"/>
              </a:ext>
            </a:extLst>
          </p:cNvPr>
          <p:cNvGraphicFramePr>
            <a:graphicFrameLocks noGrp="1"/>
          </p:cNvGraphicFramePr>
          <p:nvPr/>
        </p:nvGraphicFramePr>
        <p:xfrm>
          <a:off x="145771" y="3531047"/>
          <a:ext cx="7221187" cy="1036320"/>
        </p:xfrm>
        <a:graphic>
          <a:graphicData uri="http://schemas.openxmlformats.org/drawingml/2006/table">
            <a:tbl>
              <a:tblPr firstRow="1"/>
              <a:tblGrid>
                <a:gridCol w="26545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829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41263">
                  <a:extLst>
                    <a:ext uri="{9D8B030D-6E8A-4147-A177-3AD203B41FA5}">
                      <a16:colId xmlns:a16="http://schemas.microsoft.com/office/drawing/2014/main" val="2001677322"/>
                    </a:ext>
                  </a:extLst>
                </a:gridCol>
                <a:gridCol w="1138523">
                  <a:extLst>
                    <a:ext uri="{9D8B030D-6E8A-4147-A177-3AD203B41FA5}">
                      <a16:colId xmlns:a16="http://schemas.microsoft.com/office/drawing/2014/main" val="1552955128"/>
                    </a:ext>
                  </a:extLst>
                </a:gridCol>
                <a:gridCol w="1138523">
                  <a:extLst>
                    <a:ext uri="{9D8B030D-6E8A-4147-A177-3AD203B41FA5}">
                      <a16:colId xmlns:a16="http://schemas.microsoft.com/office/drawing/2014/main" val="1089968042"/>
                    </a:ext>
                  </a:extLst>
                </a:gridCol>
              </a:tblGrid>
              <a:tr h="2264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1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1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1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1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2565</a:t>
                      </a:r>
                      <a:endParaRPr lang="en-US" sz="1100" b="1" baseline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</a:endParaRP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2566</a:t>
                      </a:r>
                      <a:endParaRPr lang="en-US" sz="1100" b="1" baseline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</a:endParaRP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23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จำนวนสหกรณ์ที่ต้องตรวจสอบทั้งสิ้น</a:t>
                      </a: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485</a:t>
                      </a:r>
                      <a:endParaRPr lang="en-US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</a:endParaRP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6,347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6,243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,154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7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สหกรณ์ที่ได้รับการตรวจสอบและแสดงความเห็นต่องบการเงิน</a:t>
                      </a: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5,767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,672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</a:endParaRP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5,691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</a:endParaRP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5,695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</a:endParaRP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2897848"/>
                  </a:ext>
                </a:extLst>
              </a:tr>
              <a:tr h="2264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ผลการดำเนินงาน (ร้อยละ)</a:t>
                      </a: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88.93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89.37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91.16</a:t>
                      </a:r>
                      <a:endParaRPr lang="th-TH" sz="11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</a:endParaRP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92.54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9936622"/>
                  </a:ext>
                </a:extLst>
              </a:tr>
            </a:tbl>
          </a:graphicData>
        </a:graphic>
      </p:graphicFrame>
      <p:graphicFrame>
        <p:nvGraphicFramePr>
          <p:cNvPr id="40" name="Table 26">
            <a:extLst>
              <a:ext uri="{FF2B5EF4-FFF2-40B4-BE49-F238E27FC236}">
                <a16:creationId xmlns:a16="http://schemas.microsoft.com/office/drawing/2014/main" id="{51067026-81A3-1EB1-8F6C-CD356595CA8B}"/>
              </a:ext>
            </a:extLst>
          </p:cNvPr>
          <p:cNvGraphicFramePr>
            <a:graphicFrameLocks noGrp="1"/>
          </p:cNvGraphicFramePr>
          <p:nvPr/>
        </p:nvGraphicFramePr>
        <p:xfrm>
          <a:off x="7641056" y="3185692"/>
          <a:ext cx="4301238" cy="920100"/>
        </p:xfrm>
        <a:graphic>
          <a:graphicData uri="http://schemas.openxmlformats.org/drawingml/2006/table">
            <a:tbl>
              <a:tblPr firstRow="1"/>
              <a:tblGrid>
                <a:gridCol w="14578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77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477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47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89723">
                <a:tc gridSpan="2">
                  <a:txBody>
                    <a:bodyPr/>
                    <a:lstStyle/>
                    <a:p>
                      <a:pPr algn="l"/>
                      <a:r>
                        <a:rPr lang="th-TH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2568 - 2570 (</a:t>
                      </a:r>
                      <a:r>
                        <a:rPr lang="th-TH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2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04" marR="12190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04" marR="12190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04" marR="12190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314785">
                <a:tc>
                  <a:txBody>
                    <a:bodyPr/>
                    <a:lstStyle/>
                    <a:p>
                      <a:pPr lvl="0"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ปีงบประมาณ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5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ค่าเป้าหมาย</a:t>
                      </a:r>
                    </a:p>
                  </a:txBody>
                  <a:tcPr marL="121904" marR="121904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90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.00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91</a:t>
                      </a:r>
                      <a:r>
                        <a:rPr kumimoji="0" lang="th-T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.00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91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.00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" name="กลุ่ม 4">
            <a:extLst>
              <a:ext uri="{FF2B5EF4-FFF2-40B4-BE49-F238E27FC236}">
                <a16:creationId xmlns:a16="http://schemas.microsoft.com/office/drawing/2014/main" id="{EF5CD7B5-9C62-9100-EF91-A1CD2B63643D}"/>
              </a:ext>
            </a:extLst>
          </p:cNvPr>
          <p:cNvGrpSpPr>
            <a:grpSpLocks/>
          </p:cNvGrpSpPr>
          <p:nvPr/>
        </p:nvGrpSpPr>
        <p:grpSpPr bwMode="auto">
          <a:xfrm>
            <a:off x="11238783" y="441480"/>
            <a:ext cx="1027611" cy="539596"/>
            <a:chOff x="7076054" y="1707729"/>
            <a:chExt cx="1164188" cy="647680"/>
          </a:xfrm>
        </p:grpSpPr>
        <p:pic>
          <p:nvPicPr>
            <p:cNvPr id="2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0618A2BE-BAE1-C4FA-B8E6-F2E410F09D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2">
              <a:extLst>
                <a:ext uri="{FF2B5EF4-FFF2-40B4-BE49-F238E27FC236}">
                  <a16:creationId xmlns:a16="http://schemas.microsoft.com/office/drawing/2014/main" id="{F1B028BC-DECE-E4B6-94FE-4BCF27FB91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4" y="1763901"/>
              <a:ext cx="1164188" cy="591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15</a:t>
              </a:r>
            </a:p>
          </p:txBody>
        </p:sp>
      </p:grpSp>
      <p:sp>
        <p:nvSpPr>
          <p:cNvPr id="8" name="Rectangle 25">
            <a:extLst>
              <a:ext uri="{FF2B5EF4-FFF2-40B4-BE49-F238E27FC236}">
                <a16:creationId xmlns:a16="http://schemas.microsoft.com/office/drawing/2014/main" id="{73039017-DCEF-83AC-2AC1-27339F670ECB}"/>
              </a:ext>
            </a:extLst>
          </p:cNvPr>
          <p:cNvSpPr/>
          <p:nvPr/>
        </p:nvSpPr>
        <p:spPr>
          <a:xfrm>
            <a:off x="7641056" y="6133838"/>
            <a:ext cx="4108621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3" marR="0" lvl="0" indent="-54610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3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ช่วงเวลารายงานผล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รอบปีงบประมาณ (1 ตุลาคม 2568 - 30 กันยายน 2569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และ </a:t>
            </a:r>
          </a:p>
          <a:p>
            <a:pPr marL="546103" marR="0" lvl="0" indent="-54610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3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                       (1 ตุลาคม 2569 - 30 กันยายน 2570)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Rectangle 43">
            <a:extLst>
              <a:ext uri="{FF2B5EF4-FFF2-40B4-BE49-F238E27FC236}">
                <a16:creationId xmlns:a16="http://schemas.microsoft.com/office/drawing/2014/main" id="{63E0038E-E853-1D5A-A5F4-FC07AF9A599A}"/>
              </a:ext>
            </a:extLst>
          </p:cNvPr>
          <p:cNvSpPr/>
          <p:nvPr/>
        </p:nvSpPr>
        <p:spPr>
          <a:xfrm>
            <a:off x="7641056" y="5918360"/>
            <a:ext cx="4108621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3" marR="0" lvl="0" indent="-54610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3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สำนักมาตรฐานการบัญชีและการสอบบัญชี กรมตรวจบัญชีสหกรณ์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8" name="Pentagon 43">
            <a:extLst>
              <a:ext uri="{FF2B5EF4-FFF2-40B4-BE49-F238E27FC236}">
                <a16:creationId xmlns:a16="http://schemas.microsoft.com/office/drawing/2014/main" id="{3ECF6B7C-9CCE-30D5-DB0B-F707CFC00B90}"/>
              </a:ext>
            </a:extLst>
          </p:cNvPr>
          <p:cNvSpPr/>
          <p:nvPr/>
        </p:nvSpPr>
        <p:spPr>
          <a:xfrm>
            <a:off x="10363679" y="499049"/>
            <a:ext cx="1027611" cy="251747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34" tIns="45717" rIns="91434" bIns="45717" rtlCol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ตัวชี้วัดต่อเนื่อง</a:t>
            </a: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2302B8-FAD0-C173-1E02-B2B6F8A8D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FCA7BB02-66D0-0584-3D6D-11939B726EF4}"/>
              </a:ext>
            </a:extLst>
          </p:cNvPr>
          <p:cNvSpPr/>
          <p:nvPr/>
        </p:nvSpPr>
        <p:spPr>
          <a:xfrm>
            <a:off x="0" y="-21274"/>
            <a:ext cx="12215748" cy="49429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24">
            <a:extLst>
              <a:ext uri="{FF2B5EF4-FFF2-40B4-BE49-F238E27FC236}">
                <a16:creationId xmlns:a16="http://schemas.microsoft.com/office/drawing/2014/main" id="{FCBD862E-ECDC-7AC9-6DE8-BC33D7E743DA}"/>
              </a:ext>
            </a:extLst>
          </p:cNvPr>
          <p:cNvSpPr txBox="1"/>
          <p:nvPr/>
        </p:nvSpPr>
        <p:spPr>
          <a:xfrm>
            <a:off x="9829066" y="37224"/>
            <a:ext cx="2172667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Function KPI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กรม</a:t>
            </a: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3130C65C-13FA-180F-5F97-706BA7C14C03}"/>
              </a:ext>
            </a:extLst>
          </p:cNvPr>
          <p:cNvSpPr txBox="1"/>
          <p:nvPr/>
        </p:nvSpPr>
        <p:spPr>
          <a:xfrm>
            <a:off x="7721135" y="4140716"/>
            <a:ext cx="427744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หมายเหตุ </a:t>
            </a:r>
            <a:r>
              <a:rPr kumimoji="0" lang="th-TH" sz="1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สหกรณ์ต้องส่งหนังสือขอรับบริการตรวจสอบบัญชีประจำปีพร้อมงบการเงินและรายละเอียด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ประกอบงบการเงิน ณ วันสิ้นปีทางบัญชี เพื่อให้ผู้สอบบัญชีตรวจสอบและแสดงความเห็นต่องบการเงิน (ค่า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N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จะทราบประมาณ เดือน พฤศจิกายน 2568 และ 2569)</a:t>
            </a:r>
          </a:p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           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สหกรณ์ที่ไม่ได้รับการตรวจสอบและแสดงความเห็นต่องบการเงินในปีงบประมาณนั้น คือ</a:t>
            </a:r>
            <a:b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                  - สหกรณ์ที่จัดทำบัญชีและงบการเงินไม่ได้หรือไม่ถูกต้อง โดยกรมฯ จะดำเนินการวางแผน</a:t>
            </a:r>
            <a:b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เข้าตรวจแนะนำ และติดตามการจัดทำบัญชีและงบการเงิน เพื่อให้สหกรณ์สามารถจัดทำงบการเงินส่งให้</a:t>
            </a:r>
            <a:b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ผู้สอบบัญชีตรวจสอบและแสดงความเห็นต่องบการเงินได้    </a:t>
            </a:r>
          </a:p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                  - อยู่ระหว่างการตรวจสอบบัญชี ตามพระราชบัญญัติสหกรณ์ฯ ที่กำหนดให้สหกรณ์ต้องจัดทำบัญชี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และงบการเงินให้ผู้สอบบัญชีตรวจสอบและแสดงความเห็น เพื่อนำเข้าที่ประชุมใหญ่ภายใน 150 วัน </a:t>
            </a: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49411290-D1D0-7540-B042-644AAAD4A994}"/>
              </a:ext>
            </a:extLst>
          </p:cNvPr>
          <p:cNvSpPr/>
          <p:nvPr/>
        </p:nvSpPr>
        <p:spPr>
          <a:xfrm>
            <a:off x="80023" y="3333530"/>
            <a:ext cx="3991798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th-TH" sz="1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และปี 2570</a:t>
            </a: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สหกรณ์ที่ได้รับการตรวจสอบและแสดงความเห็นต่องบการเงินได้ </a:t>
            </a:r>
            <a:r>
              <a:rPr kumimoji="0" lang="th-TH" sz="1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 91.00</a:t>
            </a:r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3" name="Google Shape;253;p8">
            <a:extLst>
              <a:ext uri="{FF2B5EF4-FFF2-40B4-BE49-F238E27FC236}">
                <a16:creationId xmlns:a16="http://schemas.microsoft.com/office/drawing/2014/main" id="{5E91BD46-2607-75B4-4233-A4991BFA5737}"/>
              </a:ext>
            </a:extLst>
          </p:cNvPr>
          <p:cNvSpPr/>
          <p:nvPr/>
        </p:nvSpPr>
        <p:spPr>
          <a:xfrm>
            <a:off x="0" y="6643095"/>
            <a:ext cx="9973340" cy="22771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1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....................................................................................</a:t>
            </a:r>
            <a:endParaRPr kumimoji="0" sz="11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DFA4B760-6EB5-42AE-403E-84BE3BE0C484}"/>
              </a:ext>
            </a:extLst>
          </p:cNvPr>
          <p:cNvSpPr/>
          <p:nvPr/>
        </p:nvSpPr>
        <p:spPr bwMode="gray">
          <a:xfrm>
            <a:off x="111681" y="511176"/>
            <a:ext cx="5736669" cy="258772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622300" marR="0" lvl="0" indent="-6223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9. ร้อยละของสหกรณ์ที่ได้รับการตรวจสอบและแสดงความเห็นต่องบการเงินได้</a:t>
            </a:r>
          </a:p>
        </p:txBody>
      </p:sp>
      <p:graphicFrame>
        <p:nvGraphicFramePr>
          <p:cNvPr id="6" name="Table 11">
            <a:extLst>
              <a:ext uri="{FF2B5EF4-FFF2-40B4-BE49-F238E27FC236}">
                <a16:creationId xmlns:a16="http://schemas.microsoft.com/office/drawing/2014/main" id="{D4944E2B-3631-36B6-E957-24B1AEA7C7BB}"/>
              </a:ext>
            </a:extLst>
          </p:cNvPr>
          <p:cNvGraphicFramePr>
            <a:graphicFrameLocks noGrp="1"/>
          </p:cNvGraphicFramePr>
          <p:nvPr/>
        </p:nvGraphicFramePr>
        <p:xfrm>
          <a:off x="80025" y="4619783"/>
          <a:ext cx="4277439" cy="800903"/>
        </p:xfrm>
        <a:graphic>
          <a:graphicData uri="http://schemas.openxmlformats.org/drawingml/2006/table">
            <a:tbl>
              <a:tblPr firstRow="1" bandRow="1"/>
              <a:tblGrid>
                <a:gridCol w="14258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58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58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2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2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2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2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2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2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2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2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2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33.00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34.00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35.00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F60D96C5-3BB6-984B-B96D-735F50C81ED3}"/>
              </a:ext>
            </a:extLst>
          </p:cNvPr>
          <p:cNvGraphicFramePr>
            <a:graphicFrameLocks noGrp="1"/>
          </p:cNvGraphicFramePr>
          <p:nvPr/>
        </p:nvGraphicFramePr>
        <p:xfrm>
          <a:off x="80023" y="5457240"/>
          <a:ext cx="4277439" cy="1133530"/>
        </p:xfrm>
        <a:graphic>
          <a:graphicData uri="http://schemas.openxmlformats.org/drawingml/2006/table">
            <a:tbl>
              <a:tblPr firstRow="1" bandRow="1"/>
              <a:tblGrid>
                <a:gridCol w="14276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2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68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627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2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2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2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993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2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2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9771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91.02</a:t>
                      </a:r>
                    </a:p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(ผลการดำเนินงาน</a:t>
                      </a:r>
                      <a:b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เฉลี่ย 3 ปี ย้อนหลัง)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ร้อยละ 92.54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ผลการดำเนินที่ดีที่สุด </a:t>
                      </a:r>
                      <a:b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3 ปีย้อนหลัง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)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94.06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ผลการดำเนินที่ดีที่สุด </a:t>
                      </a:r>
                      <a:b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3 ปีย้อนหลัง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)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+ 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interval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1.52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7" name="Table 11">
            <a:extLst>
              <a:ext uri="{FF2B5EF4-FFF2-40B4-BE49-F238E27FC236}">
                <a16:creationId xmlns:a16="http://schemas.microsoft.com/office/drawing/2014/main" id="{5752C280-A943-3B2C-9F4E-DC3E50A721D8}"/>
              </a:ext>
            </a:extLst>
          </p:cNvPr>
          <p:cNvGraphicFramePr>
            <a:graphicFrameLocks noGrp="1"/>
          </p:cNvGraphicFramePr>
          <p:nvPr/>
        </p:nvGraphicFramePr>
        <p:xfrm>
          <a:off x="4445399" y="4635420"/>
          <a:ext cx="3275736" cy="772561"/>
        </p:xfrm>
        <a:graphic>
          <a:graphicData uri="http://schemas.openxmlformats.org/drawingml/2006/table">
            <a:tbl>
              <a:tblPr firstRow="1" bandRow="1"/>
              <a:tblGrid>
                <a:gridCol w="1091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19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1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796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99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spc="-5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200" b="1" kern="1200" spc="-5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200" b="1" kern="1200" spc="-5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spc="-40" baseline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6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33.00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34.00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35.00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0" name="Table 11">
            <a:extLst>
              <a:ext uri="{FF2B5EF4-FFF2-40B4-BE49-F238E27FC236}">
                <a16:creationId xmlns:a16="http://schemas.microsoft.com/office/drawing/2014/main" id="{9FC3EA8F-1AF6-98B3-70CB-91E4862A72A6}"/>
              </a:ext>
            </a:extLst>
          </p:cNvPr>
          <p:cNvGraphicFramePr>
            <a:graphicFrameLocks noGrp="1"/>
          </p:cNvGraphicFramePr>
          <p:nvPr/>
        </p:nvGraphicFramePr>
        <p:xfrm>
          <a:off x="4445399" y="5460307"/>
          <a:ext cx="3275736" cy="1138195"/>
        </p:xfrm>
        <a:graphic>
          <a:graphicData uri="http://schemas.openxmlformats.org/drawingml/2006/table">
            <a:tbl>
              <a:tblPr firstRow="1" bandRow="1"/>
              <a:tblGrid>
                <a:gridCol w="10919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20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17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228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6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0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0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3500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xx.xx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(ผลการดำเนินงานเฉลี่ย </a:t>
                      </a:r>
                      <a:b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 ปี ย้อนหลัง)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kumimoji="0" lang="en-US" sz="12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xx.xx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ผลการดำเนินที่ดีที่สุด </a:t>
                      </a:r>
                      <a:b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3 ปีย้อนหลัง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)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xx.xx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ผลการดำเนินที่ดีที่สุด </a:t>
                      </a:r>
                      <a:b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3 ปีย้อนหลัง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)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+ 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interval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B4C4D3FE-F26D-2BE0-DD6D-000CD9C8EEDC}"/>
              </a:ext>
            </a:extLst>
          </p:cNvPr>
          <p:cNvSpPr txBox="1"/>
          <p:nvPr/>
        </p:nvSpPr>
        <p:spPr>
          <a:xfrm>
            <a:off x="-10238" y="103608"/>
            <a:ext cx="9993816" cy="342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ตัวชี้วัดกรมตรวจบัญชีสหกรณ์ตามมาตรการปรับปรุงประสิทธิภาพในการปฏิบัติราชการ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905893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A0B45B19-B749-91D8-D0BA-B6D679C1D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DDCA0B-B961-61A0-9CF3-AADA8B952D79}"/>
              </a:ext>
            </a:extLst>
          </p:cNvPr>
          <p:cNvSpPr/>
          <p:nvPr/>
        </p:nvSpPr>
        <p:spPr>
          <a:xfrm>
            <a:off x="-3739" y="0"/>
            <a:ext cx="12192000" cy="54628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รายละเอียดเพิ่มเติม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615BE160-7F67-3DC7-7D12-5D25477B0A90}"/>
              </a:ext>
            </a:extLst>
          </p:cNvPr>
          <p:cNvSpPr txBox="1"/>
          <p:nvPr/>
        </p:nvSpPr>
        <p:spPr>
          <a:xfrm>
            <a:off x="919612" y="891835"/>
            <a:ext cx="11873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แยกประเภทข้อมูลย้อนหลังของสหกรณ์ที่ได้รับการตรวจสอบและแสดงความเห็นต่องบการเงินแต่ละรูปแบบ ประจำปีงบประมาณ พ.ศ. 2566 - 2568 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8" name="Table 48">
            <a:extLst>
              <a:ext uri="{FF2B5EF4-FFF2-40B4-BE49-F238E27FC236}">
                <a16:creationId xmlns:a16="http://schemas.microsoft.com/office/drawing/2014/main" id="{5AF97D58-68AC-EDA6-7107-C72550390A28}"/>
              </a:ext>
            </a:extLst>
          </p:cNvPr>
          <p:cNvGraphicFramePr>
            <a:graphicFrameLocks noGrp="1"/>
          </p:cNvGraphicFramePr>
          <p:nvPr/>
        </p:nvGraphicFramePr>
        <p:xfrm>
          <a:off x="1007905" y="1637491"/>
          <a:ext cx="10168712" cy="2682240"/>
        </p:xfrm>
        <a:graphic>
          <a:graphicData uri="http://schemas.openxmlformats.org/drawingml/2006/table">
            <a:tbl>
              <a:tblPr firstRow="1"/>
              <a:tblGrid>
                <a:gridCol w="5526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31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69616">
                  <a:extLst>
                    <a:ext uri="{9D8B030D-6E8A-4147-A177-3AD203B41FA5}">
                      <a16:colId xmlns:a16="http://schemas.microsoft.com/office/drawing/2014/main" val="2001677322"/>
                    </a:ext>
                  </a:extLst>
                </a:gridCol>
                <a:gridCol w="1469616">
                  <a:extLst>
                    <a:ext uri="{9D8B030D-6E8A-4147-A177-3AD203B41FA5}">
                      <a16:colId xmlns:a16="http://schemas.microsoft.com/office/drawing/2014/main" val="1348847750"/>
                    </a:ext>
                  </a:extLst>
                </a:gridCol>
              </a:tblGrid>
              <a:tr h="53775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สหกรณ์ที่ได้รับการตรวจสอบและแสดงความเห็นต่องบการเงิน</a:t>
                      </a:r>
                      <a:br>
                        <a:rPr kumimoji="0" lang="en-US" sz="20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</a:br>
                      <a:r>
                        <a:rPr kumimoji="0" lang="th-TH" sz="20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แต่ละรูปแบบ (แห่ง)</a:t>
                      </a:r>
                      <a:endParaRPr lang="en-US" sz="20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2566</a:t>
                      </a:r>
                      <a:endParaRPr lang="en-US" sz="2000" b="1" baseline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</a:endParaRP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2567</a:t>
                      </a:r>
                      <a:endParaRPr lang="en-US" sz="2000" b="1" baseline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</a:endParaRP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2568</a:t>
                      </a:r>
                      <a:endParaRPr lang="en-US" sz="2000" b="1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</a:endParaRP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60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ไม่มีเงื่อนไข</a:t>
                      </a: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2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606</a:t>
                      </a:r>
                      <a:endParaRPr lang="en-US" sz="20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</a:endParaRP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,621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5,644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8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มีเงื่อนไข</a:t>
                      </a: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65</a:t>
                      </a:r>
                      <a:endParaRPr lang="en-US" sz="20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</a:endParaRP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69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50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2897848"/>
                  </a:ext>
                </a:extLst>
              </a:tr>
              <a:tr h="3360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งบการเงินไม่ถูกต้อง</a:t>
                      </a: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1</a:t>
                      </a:r>
                      <a:endParaRPr lang="en-US" sz="20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</a:endParaRP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9936622"/>
                  </a:ext>
                </a:extLst>
              </a:tr>
              <a:tr h="3360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ไม่แสดงความเห็น</a:t>
                      </a: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6026403"/>
                  </a:ext>
                </a:extLst>
              </a:tr>
              <a:tr h="336094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121904" marR="12190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lang="en-US" sz="20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,672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5,691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</a:rPr>
                        <a:t>5,695</a:t>
                      </a:r>
                    </a:p>
                  </a:txBody>
                  <a:tcPr marL="12698" marR="12698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52147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49955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B84CE8-5815-4F62-340F-1B61B1757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3015FFC-DEEA-4EFC-1C4F-36EDE96EB2B3}"/>
              </a:ext>
            </a:extLst>
          </p:cNvPr>
          <p:cNvSpPr/>
          <p:nvPr/>
        </p:nvSpPr>
        <p:spPr>
          <a:xfrm>
            <a:off x="-13648" y="-15861"/>
            <a:ext cx="11627893" cy="48155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AF202EC-A4E1-F9BD-012A-C7B33ED0F7D1}"/>
              </a:ext>
            </a:extLst>
          </p:cNvPr>
          <p:cNvSpPr/>
          <p:nvPr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D608432C-3824-E1FB-F309-CA9DAE870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FFABA4-B3DB-A815-323F-9CECD314ECF6}"/>
              </a:ext>
            </a:extLst>
          </p:cNvPr>
          <p:cNvSpPr txBox="1"/>
          <p:nvPr/>
        </p:nvSpPr>
        <p:spPr>
          <a:xfrm>
            <a:off x="76019" y="489431"/>
            <a:ext cx="79582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ตัวชี้วัดที่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10</a:t>
            </a:r>
            <a:r>
              <a:rPr lang="en-US" sz="2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คะแนนการประเมินสถานะของหน่วยงานในการเป็นระบบราชการ 4.0 (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 4.0)</a:t>
            </a:r>
            <a:endParaRPr kumimoji="0" lang="th-TH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9C4F857-E00E-E23B-FB5E-1FA65293C482}"/>
              </a:ext>
            </a:extLst>
          </p:cNvPr>
          <p:cNvGrpSpPr/>
          <p:nvPr/>
        </p:nvGrpSpPr>
        <p:grpSpPr>
          <a:xfrm>
            <a:off x="10643689" y="-5108"/>
            <a:ext cx="1107285" cy="676140"/>
            <a:chOff x="12240606" y="1307654"/>
            <a:chExt cx="1107285" cy="615553"/>
          </a:xfrm>
        </p:grpSpPr>
        <p:pic>
          <p:nvPicPr>
            <p:cNvPr id="2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3B33D2E-6D22-1A3A-F41E-67290CA1F6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Box 2">
              <a:extLst>
                <a:ext uri="{FF2B5EF4-FFF2-40B4-BE49-F238E27FC236}">
                  <a16:creationId xmlns:a16="http://schemas.microsoft.com/office/drawing/2014/main" id="{2ECC2593-CE7E-FDE4-6EC5-CC20C0C986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48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F2BA5E36-381A-4826-AA0F-C93DE46F63D8}"/>
              </a:ext>
            </a:extLst>
          </p:cNvPr>
          <p:cNvSpPr txBox="1"/>
          <p:nvPr/>
        </p:nvSpPr>
        <p:spPr>
          <a:xfrm>
            <a:off x="104285" y="6341638"/>
            <a:ext cx="7920000" cy="296043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เงื่อนไข</a:t>
            </a:r>
            <a:r>
              <a:rPr kumimoji="0" lang="en-US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: -</a:t>
            </a:r>
            <a:endParaRPr kumimoji="0" lang="th-TH" sz="1600" b="0" i="0" u="none" strike="noStrike" kern="1200" cap="none" spc="-3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36" name="Google Shape;294;p8">
            <a:extLst>
              <a:ext uri="{FF2B5EF4-FFF2-40B4-BE49-F238E27FC236}">
                <a16:creationId xmlns:a16="http://schemas.microsoft.com/office/drawing/2014/main" id="{B93848C5-C989-CA6F-FFE3-C9A0CD3A5A8C}"/>
              </a:ext>
            </a:extLst>
          </p:cNvPr>
          <p:cNvSpPr/>
          <p:nvPr/>
        </p:nvSpPr>
        <p:spPr>
          <a:xfrm>
            <a:off x="83543" y="904993"/>
            <a:ext cx="8044821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Tahoma"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 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พิจารณาจากความสามารถ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 โดยพิจารณาจาก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ผลการประเมินสถานะการเป็นระบบราชการ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จากสำนักงาน ก.พ.ร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4.0)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ซึ่งเป็นคะแนนเฉลี่ยในภาพรวมทั้ง 7 หมวด ประกอบด้วย หมวด 1 การนำองค์การ หมวด 2 การวางแผนเชิงยุทธศาสตร์ หมวด 3 การให้ความสำคัญกับผู้รับบริการและ</a:t>
            </a:r>
            <a:b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 หมวด 4 การวัด การวิเคราะห์และการจัดการความรู้ หมวด 5 การมุ่งเน้นบุคลากร หมวด 6 การมุ่งเน้นระบบปฏิบัติการ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และหมวด 7 ผลลัพธ์การดำเนินการ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81A9C4D-968E-ED15-2FA9-F0ED1CFA65FF}"/>
              </a:ext>
            </a:extLst>
          </p:cNvPr>
          <p:cNvSpPr/>
          <p:nvPr/>
        </p:nvSpPr>
        <p:spPr>
          <a:xfrm>
            <a:off x="8148485" y="722033"/>
            <a:ext cx="3982864" cy="427668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0" name="Google Shape;269;p8">
            <a:extLst>
              <a:ext uri="{FF2B5EF4-FFF2-40B4-BE49-F238E27FC236}">
                <a16:creationId xmlns:a16="http://schemas.microsoft.com/office/drawing/2014/main" id="{CFA8F9FD-8F72-2598-77EF-E72DE01B7B18}"/>
              </a:ext>
            </a:extLst>
          </p:cNvPr>
          <p:cNvGraphicFramePr/>
          <p:nvPr/>
        </p:nvGraphicFramePr>
        <p:xfrm>
          <a:off x="8375653" y="3767275"/>
          <a:ext cx="3643320" cy="96377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910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830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0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th-TH" sz="14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85 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9</a:t>
                      </a: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5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 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100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" name="กลุ่ม 2">
            <a:extLst>
              <a:ext uri="{FF2B5EF4-FFF2-40B4-BE49-F238E27FC236}">
                <a16:creationId xmlns:a16="http://schemas.microsoft.com/office/drawing/2014/main" id="{BB83824A-86FC-E4D4-4B16-A36AB960143A}"/>
              </a:ext>
            </a:extLst>
          </p:cNvPr>
          <p:cNvGrpSpPr/>
          <p:nvPr/>
        </p:nvGrpSpPr>
        <p:grpSpPr>
          <a:xfrm>
            <a:off x="8180644" y="862469"/>
            <a:ext cx="4014613" cy="643554"/>
            <a:chOff x="8180644" y="862469"/>
            <a:chExt cx="4014613" cy="643554"/>
          </a:xfrm>
        </p:grpSpPr>
        <p:sp>
          <p:nvSpPr>
            <p:cNvPr id="38" name="Google Shape;262;p8">
              <a:extLst>
                <a:ext uri="{FF2B5EF4-FFF2-40B4-BE49-F238E27FC236}">
                  <a16:creationId xmlns:a16="http://schemas.microsoft.com/office/drawing/2014/main" id="{035D4CDC-F9AD-ADFB-BB47-8D1EE257FBC9}"/>
                </a:ext>
              </a:extLst>
            </p:cNvPr>
            <p:cNvSpPr/>
            <p:nvPr/>
          </p:nvSpPr>
          <p:spPr>
            <a:xfrm>
              <a:off x="8736201" y="862469"/>
              <a:ext cx="3459056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Sarabun"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ยุทธศาสตร์ชาติ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:</a:t>
              </a: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การปรับสมดุลและพัฒนาระบบบริหาร</a:t>
              </a:r>
              <a:b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</a:b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                    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จัดการภาครัฐ </a:t>
              </a: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endParaRPr>
            </a:p>
          </p:txBody>
        </p:sp>
        <p:pic>
          <p:nvPicPr>
            <p:cNvPr id="41" name="Google Shape;273;p8">
              <a:extLst>
                <a:ext uri="{FF2B5EF4-FFF2-40B4-BE49-F238E27FC236}">
                  <a16:creationId xmlns:a16="http://schemas.microsoft.com/office/drawing/2014/main" id="{90EDE73B-C6CD-DBD3-27AD-FD2818E46C1D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8180644" y="864536"/>
              <a:ext cx="621792" cy="64148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9" name="Google Shape;263;p8">
            <a:extLst>
              <a:ext uri="{FF2B5EF4-FFF2-40B4-BE49-F238E27FC236}">
                <a16:creationId xmlns:a16="http://schemas.microsoft.com/office/drawing/2014/main" id="{8862E02D-6F81-9692-5BD4-D786DB35C9AD}"/>
              </a:ext>
            </a:extLst>
          </p:cNvPr>
          <p:cNvSpPr/>
          <p:nvPr/>
        </p:nvSpPr>
        <p:spPr>
          <a:xfrm>
            <a:off x="8755265" y="1555081"/>
            <a:ext cx="340499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>
                <a:tab pos="808038" algn="l"/>
              </a:tabLst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</a:t>
            </a:r>
            <a:b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              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และประสิทธิภาพภาครัฐ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33C1051-A07F-315D-EC99-3253653BA47B}"/>
              </a:ext>
            </a:extLst>
          </p:cNvPr>
          <p:cNvSpPr/>
          <p:nvPr/>
        </p:nvSpPr>
        <p:spPr>
          <a:xfrm>
            <a:off x="8190690" y="2451093"/>
            <a:ext cx="39597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ภาครัฐมีขีดสมรรถนะสูงเทียบเท่า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         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มาตรฐานสากลและมีความคล่องตัว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9A4F22E-5707-6BBE-A420-29F24804D30E}"/>
              </a:ext>
            </a:extLst>
          </p:cNvPr>
          <p:cNvSpPr/>
          <p:nvPr/>
        </p:nvSpPr>
        <p:spPr>
          <a:xfrm>
            <a:off x="8192158" y="2155820"/>
            <a:ext cx="40103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การพัฒนาระบบบริหารงานภาครัฐ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8AC86D2-4072-1739-B3F7-118444FE391B}"/>
              </a:ext>
            </a:extLst>
          </p:cNvPr>
          <p:cNvSpPr/>
          <p:nvPr/>
        </p:nvSpPr>
        <p:spPr>
          <a:xfrm>
            <a:off x="8190969" y="2993997"/>
            <a:ext cx="39015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marR="0" lvl="0" indent="-44608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สัดส่วนของหน่วยงานที่มีเกณฑ์การประเมินสถานะของ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หน่วยงานภาครัฐในการเป็นระบบราชการ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ที่อยู่ในระดับ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ก้าวหน้าขึ้นไปต่อหน่วยงานภาครัฐทั้งหมด</a:t>
            </a:r>
          </a:p>
        </p:txBody>
      </p:sp>
      <p:graphicFrame>
        <p:nvGraphicFramePr>
          <p:cNvPr id="47" name="Table 31">
            <a:extLst>
              <a:ext uri="{FF2B5EF4-FFF2-40B4-BE49-F238E27FC236}">
                <a16:creationId xmlns:a16="http://schemas.microsoft.com/office/drawing/2014/main" id="{46BFD8A7-E7BF-32C3-C535-78E2A41DE1D8}"/>
              </a:ext>
            </a:extLst>
          </p:cNvPr>
          <p:cNvGraphicFramePr>
            <a:graphicFrameLocks noGrp="1"/>
          </p:cNvGraphicFramePr>
          <p:nvPr/>
        </p:nvGraphicFramePr>
        <p:xfrm>
          <a:off x="145869" y="5515021"/>
          <a:ext cx="7927339" cy="693112"/>
        </p:xfrm>
        <a:graphic>
          <a:graphicData uri="http://schemas.openxmlformats.org/drawingml/2006/table">
            <a:tbl>
              <a:tblPr firstRow="1" bandRow="1"/>
              <a:tblGrid>
                <a:gridCol w="25682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12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78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96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0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300 </a:t>
                      </a:r>
                      <a:r>
                        <a:rPr kumimoji="0" lang="th-TH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 </a:t>
                      </a:r>
                      <a:r>
                        <a:rPr kumimoji="0" lang="th-TH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470 </a:t>
                      </a:r>
                      <a:r>
                        <a:rPr kumimoji="0" lang="th-TH" sz="18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8" name="TextBox 47">
            <a:extLst>
              <a:ext uri="{FF2B5EF4-FFF2-40B4-BE49-F238E27FC236}">
                <a16:creationId xmlns:a16="http://schemas.microsoft.com/office/drawing/2014/main" id="{BD8D6721-42AC-957B-CC58-607E1A91C868}"/>
              </a:ext>
            </a:extLst>
          </p:cNvPr>
          <p:cNvSpPr txBox="1"/>
          <p:nvPr/>
        </p:nvSpPr>
        <p:spPr>
          <a:xfrm>
            <a:off x="123081" y="5235935"/>
            <a:ext cx="6391656" cy="3108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เกณฑ์การประเมิน </a:t>
            </a:r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4EF5CF-B1BA-B22A-5DB2-1A5428967A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0793" y="1571957"/>
            <a:ext cx="622800" cy="6228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39DDDAA-D90D-F2A1-A57D-27CE526D40E0}"/>
              </a:ext>
            </a:extLst>
          </p:cNvPr>
          <p:cNvSpPr/>
          <p:nvPr/>
        </p:nvSpPr>
        <p:spPr>
          <a:xfrm>
            <a:off x="92600" y="3819970"/>
            <a:ext cx="4865480" cy="279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400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9BF3EA-7BD9-2FD8-E8C3-17E3F6AD5A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49491" y="4826887"/>
            <a:ext cx="2935915" cy="1999686"/>
          </a:xfrm>
          <a:prstGeom prst="rect">
            <a:avLst/>
          </a:prstGeom>
        </p:spPr>
      </p:pic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A8B487BE-C528-D307-5834-07343BF45F7C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16" name="Table 34">
            <a:extLst>
              <a:ext uri="{FF2B5EF4-FFF2-40B4-BE49-F238E27FC236}">
                <a16:creationId xmlns:a16="http://schemas.microsoft.com/office/drawing/2014/main" id="{7B207D8F-7A71-72CA-127B-974628E455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2914495"/>
              </p:ext>
            </p:extLst>
          </p:nvPr>
        </p:nvGraphicFramePr>
        <p:xfrm>
          <a:off x="83543" y="4090060"/>
          <a:ext cx="8013665" cy="1102176"/>
        </p:xfrm>
        <a:graphic>
          <a:graphicData uri="http://schemas.openxmlformats.org/drawingml/2006/table">
            <a:tbl>
              <a:tblPr firstRow="1" bandRow="1"/>
              <a:tblGrid>
                <a:gridCol w="728515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3480822220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75177">
                <a:tc gridSpan="6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2570 (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7517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rgbClr val="00B05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920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277.32</a:t>
                      </a:r>
                      <a:endParaRPr kumimoji="0" lang="th-TH" sz="1400" b="0" i="0" u="none" strike="noStrike" kern="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361.57</a:t>
                      </a:r>
                      <a:endParaRPr kumimoji="0" lang="th-TH" sz="1400" b="0" i="0" u="none" strike="noStrike" kern="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371.24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452.11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>
                        <a:lnSpc>
                          <a:spcPct val="85000"/>
                        </a:lnSpc>
                      </a:pPr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</a:t>
                      </a: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439.76</a:t>
                      </a:r>
                    </a:p>
                  </a:txBody>
                  <a:tcPr marL="6350" marR="6350" marT="635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412.29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0EB9E11B-3F40-78E4-B2B2-53189662DB38}"/>
              </a:ext>
            </a:extLst>
          </p:cNvPr>
          <p:cNvSpPr txBox="1"/>
          <p:nvPr/>
        </p:nvSpPr>
        <p:spPr>
          <a:xfrm>
            <a:off x="-13648" y="121803"/>
            <a:ext cx="9993816" cy="342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ตัวชี้วัดกรมตรวจบัญชีสหกรณ์ตามมาตรการปรับปรุงประสิทธิภาพในการปฏิบัติราชการ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05796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481D5-1892-A017-4BD8-AD577AAE6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9BBD2EF6-5574-7A85-3624-9DE874E9E8F3}"/>
              </a:ext>
            </a:extLst>
          </p:cNvPr>
          <p:cNvSpPr/>
          <p:nvPr/>
        </p:nvSpPr>
        <p:spPr>
          <a:xfrm>
            <a:off x="4136897" y="6537270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9F21E06-8D4E-07DB-1464-98C3D4DE9148}"/>
              </a:ext>
            </a:extLst>
          </p:cNvPr>
          <p:cNvSpPr/>
          <p:nvPr/>
        </p:nvSpPr>
        <p:spPr>
          <a:xfrm>
            <a:off x="101271" y="6537270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pic>
        <p:nvPicPr>
          <p:cNvPr id="1026" name="Picture 2" descr="สำนักงานพัฒนารัฐบาลดิจิทัล (องค์การมหาชน) สพร. หรือ DGA">
            <a:extLst>
              <a:ext uri="{FF2B5EF4-FFF2-40B4-BE49-F238E27FC236}">
                <a16:creationId xmlns:a16="http://schemas.microsoft.com/office/drawing/2014/main" id="{2986D866-B039-AD5D-B8F8-03F44AD98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6072" y="65168"/>
            <a:ext cx="524737" cy="30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DB412-83DE-7598-AB46-5043024B1E76}"/>
              </a:ext>
            </a:extLst>
          </p:cNvPr>
          <p:cNvSpPr/>
          <p:nvPr/>
        </p:nvSpPr>
        <p:spPr>
          <a:xfrm>
            <a:off x="225063" y="790941"/>
            <a:ext cx="11841694" cy="1451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8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 Information Officer Committee: PCIO)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2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4"/>
              </a:rPr>
              <a:t>https://www.dga.or.th/policy-standard/policy-regulation/dg-readiness-survey/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9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จะประกอบด้วย 163 หน่วยงาน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057375-4624-2F9E-136A-94283AC5E030}"/>
              </a:ext>
            </a:extLst>
          </p:cNvPr>
          <p:cNvSpPr txBox="1"/>
          <p:nvPr/>
        </p:nvSpPr>
        <p:spPr>
          <a:xfrm>
            <a:off x="8885220" y="2581126"/>
            <a:ext cx="3236374" cy="10079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thaiDist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thaiDist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CB0BBC-FBB3-C9AD-4F3E-477D7EEF8A38}"/>
              </a:ext>
            </a:extLst>
          </p:cNvPr>
          <p:cNvSpPr/>
          <p:nvPr/>
        </p:nvSpPr>
        <p:spPr>
          <a:xfrm>
            <a:off x="123081" y="2268969"/>
            <a:ext cx="3433048" cy="2431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Slide Number Placeholder 1">
            <a:extLst>
              <a:ext uri="{FF2B5EF4-FFF2-40B4-BE49-F238E27FC236}">
                <a16:creationId xmlns:a16="http://schemas.microsoft.com/office/drawing/2014/main" id="{CB115D62-593C-0475-838A-37F7299F7A5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51C7A7A-A8C3-4479-B713-7AC4147046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642161"/>
              </p:ext>
            </p:extLst>
          </p:nvPr>
        </p:nvGraphicFramePr>
        <p:xfrm>
          <a:off x="123081" y="4153936"/>
          <a:ext cx="10283341" cy="1225143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364462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4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249624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364462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3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(หน่วยงานที่ได้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ขึ้นไป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เป็นจำนวน 6-7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Pillars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1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ขึ้นไป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เท่ากับ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1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68</a:t>
                      </a:r>
                      <a:endParaRPr lang="en-US" sz="1400" b="1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5 ขึ้นไป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อย่างน้อย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u="sng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ไม่มี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ที่ต่ำกว่าระดับ 4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5 ขึ้นไป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อย่างน้อย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u="sng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ไม่มี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ที่ต่ำกว่าระดับ 4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80138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75FE28B5-4ABA-1EDC-A12B-46B94EB7EEE0}"/>
              </a:ext>
            </a:extLst>
          </p:cNvPr>
          <p:cNvGrpSpPr/>
          <p:nvPr/>
        </p:nvGrpSpPr>
        <p:grpSpPr>
          <a:xfrm>
            <a:off x="9213768" y="275727"/>
            <a:ext cx="936929" cy="621560"/>
            <a:chOff x="12240606" y="1307654"/>
            <a:chExt cx="1107285" cy="615553"/>
          </a:xfrm>
        </p:grpSpPr>
        <p:pic>
          <p:nvPicPr>
            <p:cNvPr id="13" name="Picture 12" descr="C:\Users\dathpan\Downloads\056aac9a306aef891367aae43a86394b.jpg">
              <a:extLst>
                <a:ext uri="{FF2B5EF4-FFF2-40B4-BE49-F238E27FC236}">
                  <a16:creationId xmlns:a16="http://schemas.microsoft.com/office/drawing/2014/main" id="{315511E9-455E-F4AB-1C99-49CCDF6338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2">
              <a:extLst>
                <a:ext uri="{FF2B5EF4-FFF2-40B4-BE49-F238E27FC236}">
                  <a16:creationId xmlns:a16="http://schemas.microsoft.com/office/drawing/2014/main" id="{1E69FE54-8AB0-C8EA-CCE3-348BC12EC9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5" name="Google Shape;259;p8">
            <a:extLst>
              <a:ext uri="{FF2B5EF4-FFF2-40B4-BE49-F238E27FC236}">
                <a16:creationId xmlns:a16="http://schemas.microsoft.com/office/drawing/2014/main" id="{74E7E0A8-17DA-C5A6-519C-18281B379B8A}"/>
              </a:ext>
            </a:extLst>
          </p:cNvPr>
          <p:cNvSpPr/>
          <p:nvPr/>
        </p:nvSpPr>
        <p:spPr>
          <a:xfrm>
            <a:off x="123081" y="518725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arabun"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lang="th-TH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11.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ระดับความพร้อมรัฐบาลดิจิทัลหน่วยงานภาครัฐของประเทศไทย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77266C8B-A901-2271-F573-B704DAB30D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1230569"/>
              </p:ext>
            </p:extLst>
          </p:nvPr>
        </p:nvGraphicFramePr>
        <p:xfrm>
          <a:off x="123081" y="2489161"/>
          <a:ext cx="8762139" cy="1375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4323">
                  <a:extLst>
                    <a:ext uri="{9D8B030D-6E8A-4147-A177-3AD203B41FA5}">
                      <a16:colId xmlns:a16="http://schemas.microsoft.com/office/drawing/2014/main" val="3188148780"/>
                    </a:ext>
                  </a:extLst>
                </a:gridCol>
                <a:gridCol w="1082885">
                  <a:extLst>
                    <a:ext uri="{9D8B030D-6E8A-4147-A177-3AD203B41FA5}">
                      <a16:colId xmlns:a16="http://schemas.microsoft.com/office/drawing/2014/main" val="1945777484"/>
                    </a:ext>
                  </a:extLst>
                </a:gridCol>
                <a:gridCol w="1106424">
                  <a:extLst>
                    <a:ext uri="{9D8B030D-6E8A-4147-A177-3AD203B41FA5}">
                      <a16:colId xmlns:a16="http://schemas.microsoft.com/office/drawing/2014/main" val="2619239671"/>
                    </a:ext>
                  </a:extLst>
                </a:gridCol>
                <a:gridCol w="1106424">
                  <a:extLst>
                    <a:ext uri="{9D8B030D-6E8A-4147-A177-3AD203B41FA5}">
                      <a16:colId xmlns:a16="http://schemas.microsoft.com/office/drawing/2014/main" val="3841212880"/>
                    </a:ext>
                  </a:extLst>
                </a:gridCol>
                <a:gridCol w="1060704">
                  <a:extLst>
                    <a:ext uri="{9D8B030D-6E8A-4147-A177-3AD203B41FA5}">
                      <a16:colId xmlns:a16="http://schemas.microsoft.com/office/drawing/2014/main" val="1129154935"/>
                    </a:ext>
                  </a:extLst>
                </a:gridCol>
                <a:gridCol w="1078992">
                  <a:extLst>
                    <a:ext uri="{9D8B030D-6E8A-4147-A177-3AD203B41FA5}">
                      <a16:colId xmlns:a16="http://schemas.microsoft.com/office/drawing/2014/main" val="3927136935"/>
                    </a:ext>
                  </a:extLst>
                </a:gridCol>
                <a:gridCol w="512064">
                  <a:extLst>
                    <a:ext uri="{9D8B030D-6E8A-4147-A177-3AD203B41FA5}">
                      <a16:colId xmlns:a16="http://schemas.microsoft.com/office/drawing/2014/main" val="3925815064"/>
                    </a:ext>
                  </a:extLst>
                </a:gridCol>
                <a:gridCol w="493776">
                  <a:extLst>
                    <a:ext uri="{9D8B030D-6E8A-4147-A177-3AD203B41FA5}">
                      <a16:colId xmlns:a16="http://schemas.microsoft.com/office/drawing/2014/main" val="3658510876"/>
                    </a:ext>
                  </a:extLst>
                </a:gridCol>
                <a:gridCol w="411480">
                  <a:extLst>
                    <a:ext uri="{9D8B030D-6E8A-4147-A177-3AD203B41FA5}">
                      <a16:colId xmlns:a16="http://schemas.microsoft.com/office/drawing/2014/main" val="2961188827"/>
                    </a:ext>
                  </a:extLst>
                </a:gridCol>
                <a:gridCol w="448056">
                  <a:extLst>
                    <a:ext uri="{9D8B030D-6E8A-4147-A177-3AD203B41FA5}">
                      <a16:colId xmlns:a16="http://schemas.microsoft.com/office/drawing/2014/main" val="2466894612"/>
                    </a:ext>
                  </a:extLst>
                </a:gridCol>
                <a:gridCol w="427011">
                  <a:extLst>
                    <a:ext uri="{9D8B030D-6E8A-4147-A177-3AD203B41FA5}">
                      <a16:colId xmlns:a16="http://schemas.microsoft.com/office/drawing/2014/main" val="2857664050"/>
                    </a:ext>
                  </a:extLst>
                </a:gridCol>
              </a:tblGrid>
              <a:tr h="205496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2570 (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74574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5133098"/>
                  </a:ext>
                </a:extLst>
              </a:tr>
              <a:tr h="87166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(Pillar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 จำนวน 3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6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(Pillar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 จำนวน 1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6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2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(Pillar </a:t>
                      </a:r>
                      <a:r>
                        <a:rPr lang="th-TH" sz="1400" b="0" i="0" u="none" strike="noStrike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2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6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(Pillar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 จำนวน 4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7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(Pillar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</a:t>
                      </a:r>
                    </a:p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ทั้ง 7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Pillar)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(Pillar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ขึ้นไปทั้ง 7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Pillar)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919997"/>
                  </a:ext>
                </a:extLst>
              </a:tr>
            </a:tbl>
          </a:graphicData>
        </a:graphic>
      </p:graphicFrame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F3E57765-FFA2-C857-3B0A-07686BDB0294}"/>
              </a:ext>
            </a:extLst>
          </p:cNvPr>
          <p:cNvSpPr txBox="1"/>
          <p:nvPr/>
        </p:nvSpPr>
        <p:spPr>
          <a:xfrm>
            <a:off x="-12774" y="39091"/>
            <a:ext cx="9993816" cy="342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ตัวชี้วัดกรมตรวจบัญชีสหกรณ์ตามมาตรการปรับปรุงประสิทธิภาพในการปฏิบัติราชการ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053718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877D5-926A-F18A-9520-D4232C272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สำนักงานพัฒนารัฐบาลดิจิทัล (องค์การมหาชน) สพร. หรือ DGA">
            <a:extLst>
              <a:ext uri="{FF2B5EF4-FFF2-40B4-BE49-F238E27FC236}">
                <a16:creationId xmlns:a16="http://schemas.microsoft.com/office/drawing/2014/main" id="{8F87CAEC-4117-60AF-8A32-736BC8101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6072" y="65168"/>
            <a:ext cx="524737" cy="30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867FC70-460D-33EE-ADC2-06ACD7BAAC96}"/>
              </a:ext>
            </a:extLst>
          </p:cNvPr>
          <p:cNvSpPr/>
          <p:nvPr/>
        </p:nvSpPr>
        <p:spPr>
          <a:xfrm>
            <a:off x="220029" y="869962"/>
            <a:ext cx="11841694" cy="1451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8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 Information Officer Committee: PCIO)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2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4"/>
              </a:rPr>
              <a:t>https://www.dga.or.th/policy-standard/policy-regulation/dg-readiness-survey/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2568 จะประกอบด้วย 163 หน่วยงาน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184A91F-095C-1B2B-5A79-9C8594BCEEAD}"/>
              </a:ext>
            </a:extLst>
          </p:cNvPr>
          <p:cNvSpPr/>
          <p:nvPr/>
        </p:nvSpPr>
        <p:spPr>
          <a:xfrm>
            <a:off x="220029" y="2549655"/>
            <a:ext cx="3433048" cy="2431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574BF2-1161-2A55-FD1F-B6FE52CC5938}"/>
              </a:ext>
            </a:extLst>
          </p:cNvPr>
          <p:cNvSpPr txBox="1"/>
          <p:nvPr/>
        </p:nvSpPr>
        <p:spPr>
          <a:xfrm>
            <a:off x="7869220" y="2860439"/>
            <a:ext cx="3773168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215A50-6846-EF47-EBD0-92886F6738A0}"/>
              </a:ext>
            </a:extLst>
          </p:cNvPr>
          <p:cNvSpPr/>
          <p:nvPr/>
        </p:nvSpPr>
        <p:spPr>
          <a:xfrm>
            <a:off x="4199108" y="6492875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B70420-02FD-4E96-E7A3-39E4B66CAF56}"/>
              </a:ext>
            </a:extLst>
          </p:cNvPr>
          <p:cNvSpPr/>
          <p:nvPr/>
        </p:nvSpPr>
        <p:spPr>
          <a:xfrm>
            <a:off x="159401" y="6492875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83604819-4797-8830-37AF-DEB9597AC1C0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DB3BCF1-B5D1-DBC1-49E9-E10B428E6229}"/>
              </a:ext>
            </a:extLst>
          </p:cNvPr>
          <p:cNvGrpSpPr/>
          <p:nvPr/>
        </p:nvGrpSpPr>
        <p:grpSpPr>
          <a:xfrm>
            <a:off x="9213768" y="385879"/>
            <a:ext cx="936929" cy="621560"/>
            <a:chOff x="12240606" y="1307654"/>
            <a:chExt cx="1107285" cy="615553"/>
          </a:xfrm>
        </p:grpSpPr>
        <p:pic>
          <p:nvPicPr>
            <p:cNvPr id="10" name="Picture 9" descr="C:\Users\dathpan\Downloads\056aac9a306aef891367aae43a86394b.jpg">
              <a:extLst>
                <a:ext uri="{FF2B5EF4-FFF2-40B4-BE49-F238E27FC236}">
                  <a16:creationId xmlns:a16="http://schemas.microsoft.com/office/drawing/2014/main" id="{34AFE5CD-7487-5704-F396-B5EBFE724D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894A2EE3-57E6-8378-6D71-F727DDCB97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8" name="Google Shape;259;p8">
            <a:extLst>
              <a:ext uri="{FF2B5EF4-FFF2-40B4-BE49-F238E27FC236}">
                <a16:creationId xmlns:a16="http://schemas.microsoft.com/office/drawing/2014/main" id="{F540885E-CBFC-C8FD-F702-E3457767F8BE}"/>
              </a:ext>
            </a:extLst>
          </p:cNvPr>
          <p:cNvSpPr/>
          <p:nvPr/>
        </p:nvSpPr>
        <p:spPr>
          <a:xfrm>
            <a:off x="150541" y="465536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lang="en-US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12.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คะแนนความพร้อมรัฐบาลดิจิทัลหน่วยงานภาครัฐของประเทศไทย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85A58BD-4D94-33D7-71CE-158CF373DD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438425"/>
              </p:ext>
            </p:extLst>
          </p:nvPr>
        </p:nvGraphicFramePr>
        <p:xfrm>
          <a:off x="123081" y="3955374"/>
          <a:ext cx="10283341" cy="1257147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364462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4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249624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364462">
                <a:tc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4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(ผลการดำเนินงานปี 2568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90.00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 คะแนน)</a:t>
                      </a:r>
                      <a:endParaRPr lang="th-TH" sz="1400" b="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 คะแนน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95 คะแนน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มากกว่า 95 คะแนน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80138"/>
                  </a:ext>
                </a:extLst>
              </a:tr>
            </a:tbl>
          </a:graphicData>
        </a:graphic>
      </p:graphicFrame>
      <p:graphicFrame>
        <p:nvGraphicFramePr>
          <p:cNvPr id="6" name="Table 24">
            <a:extLst>
              <a:ext uri="{FF2B5EF4-FFF2-40B4-BE49-F238E27FC236}">
                <a16:creationId xmlns:a16="http://schemas.microsoft.com/office/drawing/2014/main" id="{74E82EBD-4E19-5F56-3A60-FA4D54C171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420458"/>
              </p:ext>
            </p:extLst>
          </p:nvPr>
        </p:nvGraphicFramePr>
        <p:xfrm>
          <a:off x="220029" y="2883993"/>
          <a:ext cx="7345904" cy="9801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090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568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523306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597106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597106">
                  <a:extLst>
                    <a:ext uri="{9D8B030D-6E8A-4147-A177-3AD203B41FA5}">
                      <a16:colId xmlns:a16="http://schemas.microsoft.com/office/drawing/2014/main" val="549511883"/>
                    </a:ext>
                  </a:extLst>
                </a:gridCol>
                <a:gridCol w="597106">
                  <a:extLst>
                    <a:ext uri="{9D8B030D-6E8A-4147-A177-3AD203B41FA5}">
                      <a16:colId xmlns:a16="http://schemas.microsoft.com/office/drawing/2014/main" val="2286715490"/>
                    </a:ext>
                  </a:extLst>
                </a:gridCol>
                <a:gridCol w="802705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02705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02705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02705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02705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2566 - 2570 (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55.74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56.14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55.98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51.89</a:t>
                      </a: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81.50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90.12</a:t>
                      </a: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1323FFAB-E82B-774F-3C2A-033D6842FB45}"/>
              </a:ext>
            </a:extLst>
          </p:cNvPr>
          <p:cNvSpPr txBox="1"/>
          <p:nvPr/>
        </p:nvSpPr>
        <p:spPr>
          <a:xfrm>
            <a:off x="-12774" y="39091"/>
            <a:ext cx="9993816" cy="342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ตัวชี้วัดกรมตรวจบัญชีสหกรณ์ตามมาตรการปรับปรุงประสิทธิภาพในการปฏิบัติราชการ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733651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>
          <a:extLst>
            <a:ext uri="{FF2B5EF4-FFF2-40B4-BE49-F238E27FC236}">
              <a16:creationId xmlns:a16="http://schemas.microsoft.com/office/drawing/2014/main" id="{B7A0B4FE-CB67-B509-DF7B-B60991B81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8">
            <a:extLst>
              <a:ext uri="{FF2B5EF4-FFF2-40B4-BE49-F238E27FC236}">
                <a16:creationId xmlns:a16="http://schemas.microsoft.com/office/drawing/2014/main" id="{6E6AC8F3-B74E-4BDC-0D09-2F72178DB3CA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E15AC0D6-2C9F-ED3E-3209-C878161FB381}"/>
              </a:ext>
            </a:extLst>
          </p:cNvPr>
          <p:cNvSpPr/>
          <p:nvPr/>
        </p:nvSpPr>
        <p:spPr>
          <a:xfrm>
            <a:off x="109618" y="758994"/>
            <a:ext cx="12032687" cy="2111347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marL="804863" marR="0" lvl="0" indent="-8048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44000" marR="0" lvl="0" indent="-14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ความพึงพอใจใช้ข้อมูลจากผลการประเมินคุณธรรมและความโปร่งใสในการดำเนินงานของหน่วยงานภาครัฐ (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Integrity and Transparency Assessment: ITA) </a:t>
            </a:r>
            <a:r>
              <a:rPr kumimoji="0" lang="th-TH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ในแบบวัดการรับรู้ของผู้มีส่วนได้ส่วนเสียจากภายนอก 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External Integrity and Transparency Assessment: EIT)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โดย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การเก็บรวบรวมข้อมูลผู้มีส่วนได้ส่วนเสียภายนอก จะมีการจำแนกออกเป็น 2 ส่วน คือ ส่วนที่ 1 ผู้รับบริการหรือติดต่อราชการเข้าตอบด้วยตนเอง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Public)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 ป.ป.ช. จัดเก็บข้อมูล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Survey) 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วิธีการรวบรวมข้อมูลแบบวัด 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EIT Survey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เป็นการเก็บรวบรวมข้อมูล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 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จะเป็นผู้วิเคราะห์กลุ่มเป้าหมาย คัดเลือก และจัดเก็บข้อมูลจากผู้มีส่วนได้ส่วนเสียภายนอก โดยมีกลุ่มตัวอย่างที่ใช้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ในการจัดเก็บข้อมูลส่วนที่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ของจำนวนกลุ่มตัวอย่างของส่วนที่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แต่จะต้องมีจำนวนไม่น้อยกว่า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คน หรือตามที่สำนักงาน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กำหนด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ผู้มีส่วนได้ส่วนเสียภายนอก หมายถึง บุคคล นิติบุคคล บริษัทเอกชน หรือหน่วยงานของรัฐอื่นที่เคยมารับบริการหรือมาติดต่อตามภารกิจของหน่วยงานภาครัฐ รวมไปถึงพนักงานจ้างเหมาบริการ ในรอบปีงบประมาณ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2569 นอกจากนี้ ยังหมายรวมถึงผู้มีส่วนได้ส่วนเสียสำคัญหรือผู้มีส่วนได้ส่วนเสียทางใดทางหนึ่งหรือได้รับผลกระทบจากการกำหนดนโยบาย การปฏิบัติหน้าที่หรือการดำเนินงานตามภารกิจของหน่วยงาน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วิธีการวัด ใช้ผลคะแนน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EIT Survey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</p:txBody>
      </p:sp>
      <p:sp>
        <p:nvSpPr>
          <p:cNvPr id="264" name="Google Shape;266;p8">
            <a:extLst>
              <a:ext uri="{FF2B5EF4-FFF2-40B4-BE49-F238E27FC236}">
                <a16:creationId xmlns:a16="http://schemas.microsoft.com/office/drawing/2014/main" id="{07ECC8CF-EB11-7EA0-7F34-81CF5ABF1FE7}"/>
              </a:ext>
            </a:extLst>
          </p:cNvPr>
          <p:cNvSpPr/>
          <p:nvPr/>
        </p:nvSpPr>
        <p:spPr>
          <a:xfrm>
            <a:off x="109618" y="2892404"/>
            <a:ext cx="4325033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เป้าหมายประจำปีงบประมาณ พ.ศ. 256</a:t>
            </a:r>
            <a:r>
              <a:rPr kumimoji="0" 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-</a:t>
            </a:r>
            <a:endParaRPr kumimoji="0" lang="th-TH" sz="1500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" name="Google Shape;259;p8">
            <a:extLst>
              <a:ext uri="{FF2B5EF4-FFF2-40B4-BE49-F238E27FC236}">
                <a16:creationId xmlns:a16="http://schemas.microsoft.com/office/drawing/2014/main" id="{6AA82ABA-39D4-E7FA-ED36-779FECFCD536}"/>
              </a:ext>
            </a:extLst>
          </p:cNvPr>
          <p:cNvSpPr/>
          <p:nvPr/>
        </p:nvSpPr>
        <p:spPr>
          <a:xfrm>
            <a:off x="81762" y="434135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arabun"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lang="th-TH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13.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คะแนน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EIT </a:t>
            </a:r>
            <a:r>
              <a:rPr kumimoji="0" lang="en-US" sz="2200" b="1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Survey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6312E08-88EC-9283-24DA-1AAAED916DE4}"/>
              </a:ext>
            </a:extLst>
          </p:cNvPr>
          <p:cNvGrpSpPr/>
          <p:nvPr/>
        </p:nvGrpSpPr>
        <p:grpSpPr>
          <a:xfrm>
            <a:off x="9782200" y="153480"/>
            <a:ext cx="936929" cy="621560"/>
            <a:chOff x="12240606" y="1307654"/>
            <a:chExt cx="1107285" cy="615553"/>
          </a:xfrm>
        </p:grpSpPr>
        <p:pic>
          <p:nvPicPr>
            <p:cNvPr id="5" name="Picture 4" descr="C:\Users\dathpan\Downloads\056aac9a306aef891367aae43a86394b.jpg">
              <a:extLst>
                <a:ext uri="{FF2B5EF4-FFF2-40B4-BE49-F238E27FC236}">
                  <a16:creationId xmlns:a16="http://schemas.microsoft.com/office/drawing/2014/main" id="{9DDA511C-82F1-B065-1169-79800ED8F8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2">
              <a:extLst>
                <a:ext uri="{FF2B5EF4-FFF2-40B4-BE49-F238E27FC236}">
                  <a16:creationId xmlns:a16="http://schemas.microsoft.com/office/drawing/2014/main" id="{A97AE067-B2D3-A147-BAD9-542BA74A70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F0807802-D4EB-D9EC-3CDB-A52170CB684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91914E-8DB5-37B3-E525-DEB54061B4BE}"/>
              </a:ext>
            </a:extLst>
          </p:cNvPr>
          <p:cNvSpPr/>
          <p:nvPr/>
        </p:nvSpPr>
        <p:spPr>
          <a:xfrm>
            <a:off x="81762" y="5527675"/>
            <a:ext cx="5330424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0" marR="0" lvl="0" indent="-1435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สำนักงานคณะกรรมการป้องกันและปราบปรามการทุจริตแห่งชาติ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8B2393-A5C7-AB18-DD63-F809D21D29F4}"/>
              </a:ext>
            </a:extLst>
          </p:cNvPr>
          <p:cNvSpPr/>
          <p:nvPr/>
        </p:nvSpPr>
        <p:spPr>
          <a:xfrm>
            <a:off x="4932201" y="5527675"/>
            <a:ext cx="2327596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ทุกปีงบประมาณ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3E9EE14-50D2-2342-C3DF-36D027395D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4161584"/>
              </p:ext>
            </p:extLst>
          </p:nvPr>
        </p:nvGraphicFramePr>
        <p:xfrm>
          <a:off x="312818" y="4284910"/>
          <a:ext cx="10283341" cy="1225143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364462">
                <a:tc gridSpan="4"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4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249624"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9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364462"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2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(ผลการดำเนินงานปี 2568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80.00 - 100 คะแนน)</a:t>
                      </a:r>
                      <a:endParaRPr lang="th-TH" sz="1400" b="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 คะแนน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 คะแนน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80138"/>
                  </a:ext>
                </a:extLst>
              </a:tr>
            </a:tbl>
          </a:graphicData>
        </a:graphic>
      </p:graphicFrame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E8586009-80C7-D9D8-814B-C5409C644245}"/>
              </a:ext>
            </a:extLst>
          </p:cNvPr>
          <p:cNvSpPr txBox="1"/>
          <p:nvPr/>
        </p:nvSpPr>
        <p:spPr>
          <a:xfrm>
            <a:off x="-17303" y="86861"/>
            <a:ext cx="9993816" cy="342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ตัวชี้วัดกรมตรวจบัญชีสหกรณ์ตามมาตรการปรับปรุงประสิทธิภาพในการปฏิบัติราชการ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8" name="Table 12">
            <a:extLst>
              <a:ext uri="{FF2B5EF4-FFF2-40B4-BE49-F238E27FC236}">
                <a16:creationId xmlns:a16="http://schemas.microsoft.com/office/drawing/2014/main" id="{437CC5C1-8C27-7EEC-1083-24B9D84340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0439811"/>
              </p:ext>
            </p:extLst>
          </p:nvPr>
        </p:nvGraphicFramePr>
        <p:xfrm>
          <a:off x="189263" y="3200073"/>
          <a:ext cx="7212304" cy="989239"/>
        </p:xfrm>
        <a:graphic>
          <a:graphicData uri="http://schemas.openxmlformats.org/drawingml/2006/table">
            <a:tbl>
              <a:tblPr firstRow="1" bandRow="1"/>
              <a:tblGrid>
                <a:gridCol w="65566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55664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5566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55664">
                  <a:extLst>
                    <a:ext uri="{9D8B030D-6E8A-4147-A177-3AD203B41FA5}">
                      <a16:colId xmlns:a16="http://schemas.microsoft.com/office/drawing/2014/main" val="2689038438"/>
                    </a:ext>
                  </a:extLst>
                </a:gridCol>
                <a:gridCol w="655664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655664">
                  <a:extLst>
                    <a:ext uri="{9D8B030D-6E8A-4147-A177-3AD203B41FA5}">
                      <a16:colId xmlns:a16="http://schemas.microsoft.com/office/drawing/2014/main" val="1063173899"/>
                    </a:ext>
                  </a:extLst>
                </a:gridCol>
                <a:gridCol w="655664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55664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655664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55664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655664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6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2566 - 2570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6350" marR="6350" marT="635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6350" marR="6350" marT="635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6350" marR="6350" marT="635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86.96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89.03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236908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</a:spPr>
      <a:bodyPr wrap="square" anchor="ctr">
        <a:spAutoFit/>
      </a:bodyPr>
      <a:lstStyle>
        <a:defPPr marL="0" marR="0" indent="0" algn="ctr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TH SarabunPSK" panose="020B0500040200020003" pitchFamily="34" charset="-34"/>
            <a:ea typeface="+mn-ea"/>
            <a:cs typeface="TH SarabunPSK" panose="020B0500040200020003" pitchFamily="34" charset="-34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</a:spPr>
      <a:bodyPr wrap="square" anchor="ctr">
        <a:spAutoFit/>
      </a:bodyPr>
      <a:lstStyle>
        <a:defPPr marL="0" marR="0" indent="0" algn="ctr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TH SarabunPSK" panose="020B0500040200020003" pitchFamily="34" charset="-34"/>
            <a:ea typeface="+mn-ea"/>
            <a:cs typeface="TH SarabunPSK" panose="020B0500040200020003" pitchFamily="34" charset="-34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Red Orange">
      <a:dk1>
        <a:srgbClr val="000000"/>
      </a:dk1>
      <a:lt1>
        <a:srgbClr val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535f0d-ccf8-4d74-882d-da0842fba921">
      <Terms xmlns="http://schemas.microsoft.com/office/infopath/2007/PartnerControls"/>
    </lcf76f155ced4ddcb4097134ff3c332f>
    <TaxCatchAll xmlns="d1a0d083-c9ff-4026-878f-77db2d905cc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เอกสาร" ma:contentTypeID="0x0101007E5835744281C946A96587CF24A2931C" ma:contentTypeVersion="15" ma:contentTypeDescription="สร้างเอกสารใหม่" ma:contentTypeScope="" ma:versionID="0d2038b898da7c57cb60170cc2872dce">
  <xsd:schema xmlns:xsd="http://www.w3.org/2001/XMLSchema" xmlns:xs="http://www.w3.org/2001/XMLSchema" xmlns:p="http://schemas.microsoft.com/office/2006/metadata/properties" xmlns:ns2="d4535f0d-ccf8-4d74-882d-da0842fba921" xmlns:ns3="d1a0d083-c9ff-4026-878f-77db2d905cc4" targetNamespace="http://schemas.microsoft.com/office/2006/metadata/properties" ma:root="true" ma:fieldsID="85e0fd2800057484286d4f9798b80aaf" ns2:_="" ns3:_="">
    <xsd:import namespace="d4535f0d-ccf8-4d74-882d-da0842fba921"/>
    <xsd:import namespace="d1a0d083-c9ff-4026-878f-77db2d905c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535f0d-ccf8-4d74-882d-da0842fba9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แท็กรูป" ma:readOnly="false" ma:fieldId="{5cf76f15-5ced-4ddc-b409-7134ff3c332f}" ma:taxonomyMulti="true" ma:sspId="ab9d3fb4-cc55-4ee2-b9cc-7dfd193f5c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a0d083-c9ff-4026-878f-77db2d905cc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8a07e69-4ed2-4760-8e13-2dc423be05cc}" ma:internalName="TaxCatchAll" ma:showField="CatchAllData" ma:web="d1a0d083-c9ff-4026-878f-77db2d905c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แชร์กับ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แชร์พร้อมกับรายละเอียด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ชนิดเนื้อหา"/>
        <xsd:element ref="dc:title" minOccurs="0" maxOccurs="1" ma:index="4" ma:displayName="ชื่อเรื่อง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97B629E-6194-40E4-BE1F-1087791FF838}">
  <ds:schemaRefs>
    <ds:schemaRef ds:uri="http://purl.org/dc/dcmitype/"/>
    <ds:schemaRef ds:uri="http://schemas.microsoft.com/office/infopath/2007/PartnerControls"/>
    <ds:schemaRef ds:uri="http://purl.org/dc/terms/"/>
    <ds:schemaRef ds:uri="http://www.w3.org/XML/1998/namespace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d1a0d083-c9ff-4026-878f-77db2d905cc4"/>
    <ds:schemaRef ds:uri="d4535f0d-ccf8-4d74-882d-da0842fba921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2774672F-8181-48B5-A8C4-9A4605727B0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B860D14-EC21-452D-A9AC-C20F955761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4535f0d-ccf8-4d74-882d-da0842fba921"/>
    <ds:schemaRef ds:uri="d1a0d083-c9ff-4026-878f-77db2d905c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1175</TotalTime>
  <Words>14382</Words>
  <Application>Microsoft Office PowerPoint</Application>
  <PresentationFormat>แบบจอกว้าง</PresentationFormat>
  <Paragraphs>1665</Paragraphs>
  <Slides>26</Slides>
  <Notes>10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13</vt:i4>
      </vt:variant>
      <vt:variant>
        <vt:lpstr>ธีม</vt:lpstr>
      </vt:variant>
      <vt:variant>
        <vt:i4>7</vt:i4>
      </vt:variant>
      <vt:variant>
        <vt:lpstr>ชื่อเรื่องสไลด์</vt:lpstr>
      </vt:variant>
      <vt:variant>
        <vt:i4>26</vt:i4>
      </vt:variant>
    </vt:vector>
  </HeadingPairs>
  <TitlesOfParts>
    <vt:vector size="46" baseType="lpstr">
      <vt:lpstr>Aptos</vt:lpstr>
      <vt:lpstr>Arial</vt:lpstr>
      <vt:lpstr>Calibri</vt:lpstr>
      <vt:lpstr>Calibri Light</vt:lpstr>
      <vt:lpstr>Cambria Math</vt:lpstr>
      <vt:lpstr>Sarabun</vt:lpstr>
      <vt:lpstr>Tahoma</vt:lpstr>
      <vt:lpstr>TH Sarabun New</vt:lpstr>
      <vt:lpstr>TH Sarabun PSK</vt:lpstr>
      <vt:lpstr>TH SarabunIT๙</vt:lpstr>
      <vt:lpstr>TH SarabunPSK</vt:lpstr>
      <vt:lpstr>THSarabunPSK</vt:lpstr>
      <vt:lpstr>Wingdings</vt:lpstr>
      <vt:lpstr>2_Office Theme</vt:lpstr>
      <vt:lpstr>Office Theme</vt:lpstr>
      <vt:lpstr>21_Office Theme</vt:lpstr>
      <vt:lpstr>1_Office Theme</vt:lpstr>
      <vt:lpstr>3_Office Theme</vt:lpstr>
      <vt:lpstr>4_Office Theme</vt:lpstr>
      <vt:lpstr>6_Office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กรมตรวจบัญชี สหกรณ์</dc:creator>
  <cp:lastModifiedBy>Kuapong Chompoo</cp:lastModifiedBy>
  <cp:revision>97</cp:revision>
  <cp:lastPrinted>2025-09-19T08:35:45Z</cp:lastPrinted>
  <dcterms:created xsi:type="dcterms:W3CDTF">2025-09-19T06:24:59Z</dcterms:created>
  <dcterms:modified xsi:type="dcterms:W3CDTF">2026-01-29T01:48:18Z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0x0101007E5835744281C946A96587CF24A2931C</vt:lpwstr>
  </property>
  <property fmtid="{D5CDD505-2E9C-101B-9397-08002B2CF9AE}" pid="3" name="MediaServiceImageTags">
    <vt:lpwstr/>
  </property>
</Properties>
</file>