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theme/themeOverride1.xml" ContentType="application/vnd.openxmlformats-officedocument.themeOverride+xml"/>
  <Override PartName="/ppt/charts/chart3.xml" ContentType="application/vnd.openxmlformats-officedocument.drawingml.chart+xml"/>
  <Override PartName="/ppt/theme/themeOverride2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22"/>
  </p:handoutMasterIdLst>
  <p:sldIdLst>
    <p:sldId id="260" r:id="rId2"/>
    <p:sldId id="258" r:id="rId3"/>
    <p:sldId id="265" r:id="rId4"/>
    <p:sldId id="267" r:id="rId5"/>
    <p:sldId id="269" r:id="rId6"/>
    <p:sldId id="270" r:id="rId7"/>
    <p:sldId id="268" r:id="rId8"/>
    <p:sldId id="271" r:id="rId9"/>
    <p:sldId id="272" r:id="rId10"/>
    <p:sldId id="273" r:id="rId11"/>
    <p:sldId id="274" r:id="rId12"/>
    <p:sldId id="275" r:id="rId13"/>
    <p:sldId id="276" r:id="rId14"/>
    <p:sldId id="277" r:id="rId15"/>
    <p:sldId id="259" r:id="rId16"/>
    <p:sldId id="257" r:id="rId17"/>
    <p:sldId id="261" r:id="rId18"/>
    <p:sldId id="262" r:id="rId19"/>
    <p:sldId id="263" r:id="rId20"/>
    <p:sldId id="266" r:id="rId21"/>
  </p:sldIdLst>
  <p:sldSz cx="12192000" cy="6858000"/>
  <p:notesSz cx="6858000" cy="9144000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D2C1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สไตล์สีปานกลาง 2 - เน้น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70" d="100"/>
          <a:sy n="70" d="100"/>
        </p:scale>
        <p:origin x="472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handoutMaster" Target="handoutMasters/handoutMaster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_____Microsoft_Excel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oleObject" Target="file:///C:\Users\BAAC\Desktop\&#3619;&#3634;&#3618;&#3591;&#3634;&#3609;&#3611;&#3619;&#3632;&#3592;&#3635;&#3648;&#3604;&#3637;&#3629;&#3609;\&#3648;&#3585;&#3655;&#3610;&#3586;&#3657;&#3629;&#3617;&#3641;&#3621;%20&#3592;&#3633;&#3604;&#3585;&#3634;&#3619;&#3586;&#3657;&#3629;&#3617;&#3641;&#3621;\&#3626;&#3633;&#3604;&#3626;&#3656;&#3623;&#3609;&#3627;&#3609;&#3637;&#3657;%20&#3626;&#3611;.&#3585;&#3625;.%20&#3648;&#3617;.&#3618;.%2068.xlsx" TargetMode="External"/><Relationship Id="rId1" Type="http://schemas.openxmlformats.org/officeDocument/2006/relationships/themeOverride" Target="../theme/themeOverride1.xml"/></Relationships>
</file>

<file path=ppt/charts/_rels/chart3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__________Microsoft_Excel2.xlsx"/><Relationship Id="rId1" Type="http://schemas.openxmlformats.org/officeDocument/2006/relationships/themeOverride" Target="../theme/themeOverrid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9.7380684557287461E-2"/>
          <c:y val="6.365752989734362E-2"/>
          <c:w val="0.84441321757857191"/>
          <c:h val="0.7381112159299329"/>
        </c:manualLayout>
      </c:layout>
      <c:barChart>
        <c:barDir val="col"/>
        <c:grouping val="clustered"/>
        <c:varyColors val="0"/>
        <c:ser>
          <c:idx val="0"/>
          <c:order val="0"/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Pt>
            <c:idx val="6"/>
            <c:invertIfNegative val="0"/>
            <c:bubble3D val="0"/>
            <c:spPr>
              <a:solidFill>
                <a:srgbClr val="FF0000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2-52B3-4CB8-A8BA-DF29C6B5078B}"/>
              </c:ext>
            </c:extLst>
          </c:dPt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en-US" dirty="0" smtClean="0"/>
                      <a:t>37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en-US" dirty="0" smtClean="0"/>
                      <a:t>350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/>
              <c:tx>
                <c:rich>
                  <a:bodyPr/>
                  <a:lstStyle/>
                  <a:p>
                    <a:r>
                      <a:rPr lang="en-US" dirty="0" smtClean="0"/>
                      <a:t>1,354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/>
              <c:tx>
                <c:rich>
                  <a:bodyPr/>
                  <a:lstStyle/>
                  <a:p>
                    <a:r>
                      <a:rPr lang="en-US" dirty="0" smtClean="0"/>
                      <a:t>3,132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4"/>
              <c:layout/>
              <c:tx>
                <c:rich>
                  <a:bodyPr/>
                  <a:lstStyle/>
                  <a:p>
                    <a:r>
                      <a:rPr lang="en-US" dirty="0" smtClean="0"/>
                      <a:t>2,533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5"/>
              <c:layout/>
              <c:tx>
                <c:rich>
                  <a:bodyPr/>
                  <a:lstStyle/>
                  <a:p>
                    <a:r>
                      <a:rPr lang="en-US" dirty="0" smtClean="0"/>
                      <a:t>1,178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6"/>
              <c:layout/>
              <c:tx>
                <c:rich>
                  <a:bodyPr/>
                  <a:lstStyle/>
                  <a:p>
                    <a:r>
                      <a:rPr lang="en-US" dirty="0" smtClean="0"/>
                      <a:t>318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numFmt formatCode="#,##0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th-TH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PV!$J$19:$J$25</c:f>
              <c:strCache>
                <c:ptCount val="7"/>
                <c:pt idx="0">
                  <c:v>&lt;30 ปี</c:v>
                </c:pt>
                <c:pt idx="1">
                  <c:v>31-40 ปี</c:v>
                </c:pt>
                <c:pt idx="2">
                  <c:v>41-50 ปี</c:v>
                </c:pt>
                <c:pt idx="3">
                  <c:v>51-60 ปี</c:v>
                </c:pt>
                <c:pt idx="4">
                  <c:v>61-70 ปี</c:v>
                </c:pt>
                <c:pt idx="5">
                  <c:v>71-80 ปี</c:v>
                </c:pt>
                <c:pt idx="6">
                  <c:v>&gt; 80 ปี</c:v>
                </c:pt>
              </c:strCache>
            </c:strRef>
          </c:cat>
          <c:val>
            <c:numRef>
              <c:f>PV!$K$19:$K$25</c:f>
              <c:numCache>
                <c:formatCode>General</c:formatCode>
                <c:ptCount val="7"/>
                <c:pt idx="0">
                  <c:v>42</c:v>
                </c:pt>
                <c:pt idx="1">
                  <c:v>397</c:v>
                </c:pt>
                <c:pt idx="2">
                  <c:v>1554</c:v>
                </c:pt>
                <c:pt idx="3">
                  <c:v>3313</c:v>
                </c:pt>
                <c:pt idx="4">
                  <c:v>2527</c:v>
                </c:pt>
                <c:pt idx="5">
                  <c:v>1191</c:v>
                </c:pt>
                <c:pt idx="6">
                  <c:v>250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52B3-4CB8-A8BA-DF29C6B5078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819270136"/>
        <c:axId val="819270920"/>
      </c:barChart>
      <c:catAx>
        <c:axId val="81927013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8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defRPr>
            </a:pPr>
            <a:endParaRPr lang="th-TH"/>
          </a:p>
        </c:txPr>
        <c:crossAx val="819270920"/>
        <c:crosses val="autoZero"/>
        <c:auto val="1"/>
        <c:lblAlgn val="ctr"/>
        <c:lblOffset val="100"/>
        <c:noMultiLvlLbl val="0"/>
      </c:catAx>
      <c:valAx>
        <c:axId val="819270920"/>
        <c:scaling>
          <c:orientation val="minMax"/>
        </c:scaling>
        <c:delete val="1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crossAx val="81927013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 w="9525" cap="flat" cmpd="sng" algn="ctr">
      <a:noFill/>
      <a:round/>
    </a:ln>
    <a:effectLst/>
  </c:spPr>
  <c:txPr>
    <a:bodyPr/>
    <a:lstStyle/>
    <a:p>
      <a:pPr>
        <a:defRPr/>
      </a:pPr>
      <a:endParaRPr lang="th-TH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0.15423810531762272"/>
          <c:y val="0.10974710877784964"/>
          <c:w val="0.78276837581854175"/>
          <c:h val="0.73532063890984978"/>
        </c:manualLayout>
      </c:layout>
      <c:lineChart>
        <c:grouping val="standard"/>
        <c:varyColors val="0"/>
        <c:ser>
          <c:idx val="0"/>
          <c:order val="0"/>
          <c:tx>
            <c:strRef>
              <c:f>'% ลดหนี้ค้างยกมา ปี 68'!$B$2</c:f>
              <c:strCache>
                <c:ptCount val="1"/>
                <c:pt idx="0">
                  <c:v>2567</c:v>
                </c:pt>
              </c:strCache>
            </c:strRef>
          </c:tx>
          <c:dLbls>
            <c:dLbl>
              <c:idx val="0"/>
              <c:layout>
                <c:manualLayout>
                  <c:x val="-4.3486777339878324E-2"/>
                  <c:y val="-5.4247348663044197E-2"/>
                </c:manualLayout>
              </c:layout>
              <c:spPr>
                <a:noFill/>
                <a:ln w="15875">
                  <a:noFill/>
                </a:ln>
                <a:effectLst/>
              </c:spPr>
              <c:txPr>
                <a:bodyPr/>
                <a:lstStyle/>
                <a:p>
                  <a:pPr>
                    <a:defRPr sz="1200"/>
                  </a:pPr>
                  <a:endParaRPr lang="th-TH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0-F307-4ED1-B841-B30811B614E8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-4.828832824317196E-2"/>
                  <c:y val="-5.8585785234602672E-2"/>
                </c:manualLayout>
              </c:layout>
              <c:spPr>
                <a:noFill/>
                <a:ln w="15875">
                  <a:noFill/>
                </a:ln>
                <a:effectLst/>
              </c:spPr>
              <c:txPr>
                <a:bodyPr/>
                <a:lstStyle/>
                <a:p>
                  <a:pPr>
                    <a:defRPr sz="1200"/>
                  </a:pPr>
                  <a:endParaRPr lang="th-TH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1-F307-4ED1-B841-B30811B614E8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-4.9719957128409861E-2"/>
                  <c:y val="-6.5299769201867849E-2"/>
                </c:manualLayout>
              </c:layout>
              <c:spPr>
                <a:noFill/>
                <a:ln w="15875">
                  <a:noFill/>
                </a:ln>
                <a:effectLst/>
              </c:spPr>
              <c:txPr>
                <a:bodyPr/>
                <a:lstStyle/>
                <a:p>
                  <a:pPr>
                    <a:defRPr sz="1200"/>
                  </a:pPr>
                  <a:endParaRPr lang="th-TH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2-F307-4ED1-B841-B30811B614E8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-5.2207584508438321E-2"/>
                  <c:y val="-5.1314223290088938E-2"/>
                </c:manualLayout>
              </c:layout>
              <c:spPr>
                <a:noFill/>
                <a:ln w="15875">
                  <a:noFill/>
                </a:ln>
                <a:effectLst/>
              </c:spPr>
              <c:txPr>
                <a:bodyPr/>
                <a:lstStyle/>
                <a:p>
                  <a:pPr>
                    <a:defRPr sz="1200"/>
                  </a:pPr>
                  <a:endParaRPr lang="th-TH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1-2A1C-446B-8833-522DF09279DB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4"/>
              <c:layout>
                <c:manualLayout>
                  <c:x val="-5.1185184438553598E-2"/>
                  <c:y val="-6.4348792493219786E-2"/>
                </c:manualLayout>
              </c:layout>
              <c:spPr>
                <a:noFill/>
                <a:ln w="15875">
                  <a:noFill/>
                </a:ln>
                <a:effectLst/>
              </c:spPr>
              <c:txPr>
                <a:bodyPr/>
                <a:lstStyle/>
                <a:p>
                  <a:pPr>
                    <a:defRPr sz="1200"/>
                  </a:pPr>
                  <a:endParaRPr lang="th-TH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5"/>
              <c:layout>
                <c:manualLayout>
                  <c:x val="-5.3185466665322804E-2"/>
                  <c:y val="-5.1507765362599336E-2"/>
                </c:manualLayout>
              </c:layout>
              <c:spPr/>
              <c:txPr>
                <a:bodyPr/>
                <a:lstStyle/>
                <a:p>
                  <a:pPr>
                    <a:defRPr sz="1200"/>
                  </a:pPr>
                  <a:endParaRPr lang="th-TH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6"/>
              <c:layout>
                <c:manualLayout>
                  <c:x val="-5.3249471664768358E-2"/>
                  <c:y val="-5.4540976929658667E-2"/>
                </c:manualLayout>
              </c:layout>
              <c:spPr>
                <a:noFill/>
                <a:ln w="15875">
                  <a:solidFill>
                    <a:srgbClr val="0070C0"/>
                  </a:solidFill>
                </a:ln>
                <a:effectLst/>
              </c:spPr>
              <c:txPr>
                <a:bodyPr/>
                <a:lstStyle/>
                <a:p>
                  <a:pPr>
                    <a:defRPr sz="1200"/>
                  </a:pPr>
                  <a:endParaRPr lang="th-TH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7"/>
              <c:layout>
                <c:manualLayout>
                  <c:x val="-5.3216209224111494E-2"/>
                  <c:y val="-5.3502858928983044E-2"/>
                </c:manualLayout>
              </c:layout>
              <c:spPr>
                <a:noFill/>
                <a:ln w="12700">
                  <a:noFill/>
                </a:ln>
                <a:effectLst/>
              </c:spPr>
              <c:txPr>
                <a:bodyPr/>
                <a:lstStyle/>
                <a:p>
                  <a:pPr>
                    <a:defRPr sz="1200"/>
                  </a:pPr>
                  <a:endParaRPr lang="th-TH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8"/>
              <c:layout>
                <c:manualLayout>
                  <c:x val="-5.0112218739185428E-2"/>
                  <c:y val="-5.222289226999912E-2"/>
                </c:manualLayout>
              </c:layout>
              <c:spPr>
                <a:noFill/>
                <a:ln w="12700">
                  <a:noFill/>
                </a:ln>
                <a:effectLst/>
              </c:spPr>
              <c:txPr>
                <a:bodyPr/>
                <a:lstStyle/>
                <a:p>
                  <a:pPr>
                    <a:defRPr sz="1200"/>
                  </a:pPr>
                  <a:endParaRPr lang="th-TH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9"/>
              <c:layout>
                <c:manualLayout>
                  <c:x val="-6.071554565521968E-2"/>
                  <c:y val="-5.7293189402861142E-2"/>
                </c:manualLayout>
              </c:layout>
              <c:spPr>
                <a:noFill/>
                <a:ln w="12700">
                  <a:noFill/>
                </a:ln>
                <a:effectLst/>
              </c:spPr>
              <c:txPr>
                <a:bodyPr/>
                <a:lstStyle/>
                <a:p>
                  <a:pPr>
                    <a:defRPr sz="1200"/>
                  </a:pPr>
                  <a:endParaRPr lang="th-TH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0"/>
              <c:layout>
                <c:manualLayout>
                  <c:x val="-6.071554565521968E-2"/>
                  <c:y val="-6.6742336460106022E-2"/>
                </c:manualLayout>
              </c:layout>
              <c:spPr>
                <a:noFill/>
                <a:ln w="15875">
                  <a:noFill/>
                </a:ln>
                <a:effectLst/>
              </c:spPr>
              <c:txPr>
                <a:bodyPr/>
                <a:lstStyle/>
                <a:p>
                  <a:pPr>
                    <a:defRPr sz="1200"/>
                  </a:pPr>
                  <a:endParaRPr lang="th-TH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1"/>
              <c:layout>
                <c:manualLayout>
                  <c:x val="-5.7675728161863928E-2"/>
                  <c:y val="-6.22788710782472E-2"/>
                </c:manualLayout>
              </c:layout>
              <c:spPr>
                <a:noFill/>
                <a:ln w="15875">
                  <a:noFill/>
                </a:ln>
                <a:effectLst/>
              </c:spPr>
              <c:txPr>
                <a:bodyPr/>
                <a:lstStyle/>
                <a:p>
                  <a:pPr>
                    <a:defRPr sz="1200"/>
                  </a:pPr>
                  <a:endParaRPr lang="th-TH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200"/>
                </a:pPr>
                <a:endParaRPr lang="th-TH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'% ลดหนี้ค้างยกมา ปี 68'!$A$3:$A$15</c:f>
              <c:strCache>
                <c:ptCount val="12"/>
                <c:pt idx="0">
                  <c:v>31-ต.ค.-67</c:v>
                </c:pt>
                <c:pt idx="1">
                  <c:v>30-พ.ย.-67</c:v>
                </c:pt>
                <c:pt idx="2">
                  <c:v>ไตรมาส 1
(1 ต.ค.-31 ธ.ค.)</c:v>
                </c:pt>
                <c:pt idx="3">
                  <c:v>31-ม.ค.-68</c:v>
                </c:pt>
                <c:pt idx="4">
                  <c:v>29-ก.พ.-68</c:v>
                </c:pt>
                <c:pt idx="5">
                  <c:v>ไตรมาส 2
(1 ม.ค.-31 มี.ค.)</c:v>
                </c:pt>
                <c:pt idx="6">
                  <c:v>30-เม.ย.-68</c:v>
                </c:pt>
                <c:pt idx="7">
                  <c:v>31-พ.ค.-68</c:v>
                </c:pt>
                <c:pt idx="8">
                  <c:v>ไตรมาส 3
(1 เม.ย.-30 มิ.ย.)</c:v>
                </c:pt>
                <c:pt idx="9">
                  <c:v>31-ก.ค.-68</c:v>
                </c:pt>
                <c:pt idx="10">
                  <c:v>31-ส.ค.-68</c:v>
                </c:pt>
                <c:pt idx="11">
                  <c:v>ไตรมาส 4
(1 ก.ค.-30 ก.ย.)</c:v>
                </c:pt>
              </c:strCache>
            </c:strRef>
          </c:cat>
          <c:val>
            <c:numRef>
              <c:f>'% ลดหนี้ค้างยกมา ปี 68'!$B$3:$B$15</c:f>
              <c:numCache>
                <c:formatCode>0.00%</c:formatCode>
                <c:ptCount val="12"/>
                <c:pt idx="0">
                  <c:v>8.9999999999999993E-3</c:v>
                </c:pt>
                <c:pt idx="1">
                  <c:v>2.1499999999999998E-2</c:v>
                </c:pt>
                <c:pt idx="2">
                  <c:v>3.4599999999999999E-2</c:v>
                </c:pt>
                <c:pt idx="3">
                  <c:v>4.41E-2</c:v>
                </c:pt>
                <c:pt idx="4">
                  <c:v>5.16E-2</c:v>
                </c:pt>
                <c:pt idx="5">
                  <c:v>6.9000000000000006E-2</c:v>
                </c:pt>
                <c:pt idx="6">
                  <c:v>7.7399999999999997E-2</c:v>
                </c:pt>
                <c:pt idx="7">
                  <c:v>8.6699999999999999E-2</c:v>
                </c:pt>
                <c:pt idx="8">
                  <c:v>9.3399999999999997E-2</c:v>
                </c:pt>
                <c:pt idx="9">
                  <c:v>0.10050000000000001</c:v>
                </c:pt>
                <c:pt idx="10">
                  <c:v>0.108</c:v>
                </c:pt>
                <c:pt idx="11">
                  <c:v>0.1174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3-F307-4ED1-B841-B30811B614E8}"/>
            </c:ext>
          </c:extLst>
        </c:ser>
        <c:ser>
          <c:idx val="1"/>
          <c:order val="1"/>
          <c:tx>
            <c:strRef>
              <c:f>'% ลดหนี้ค้างยกมา ปี 68'!$C$2</c:f>
              <c:strCache>
                <c:ptCount val="1"/>
                <c:pt idx="0">
                  <c:v>2568</c:v>
                </c:pt>
              </c:strCache>
            </c:strRef>
          </c:tx>
          <c:dLbls>
            <c:dLbl>
              <c:idx val="0"/>
              <c:layout>
                <c:manualLayout>
                  <c:x val="-2.6397946464269774E-2"/>
                  <c:y val="3.4426809207929857E-2"/>
                </c:manualLayout>
              </c:layout>
              <c:spPr>
                <a:noFill/>
                <a:ln w="15875">
                  <a:noFill/>
                </a:ln>
                <a:effectLst/>
              </c:spPr>
              <c:txPr>
                <a:bodyPr/>
                <a:lstStyle/>
                <a:p>
                  <a:pPr>
                    <a:defRPr sz="1200"/>
                  </a:pPr>
                  <a:endParaRPr lang="th-TH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4-F307-4ED1-B841-B30811B614E8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-3.0046567416919533E-2"/>
                  <c:y val="4.4285457191840294E-2"/>
                </c:manualLayout>
              </c:layout>
              <c:spPr>
                <a:noFill/>
                <a:ln w="15875">
                  <a:noFill/>
                </a:ln>
                <a:effectLst/>
              </c:spPr>
              <c:txPr>
                <a:bodyPr/>
                <a:lstStyle/>
                <a:p>
                  <a:pPr>
                    <a:defRPr sz="1200"/>
                  </a:pPr>
                  <a:endParaRPr lang="th-TH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5-F307-4ED1-B841-B30811B614E8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-3.5349574811932856E-2"/>
                  <c:y val="5.3412560343765937E-2"/>
                </c:manualLayout>
              </c:layout>
              <c:spPr>
                <a:noFill/>
                <a:ln w="15875">
                  <a:noFill/>
                </a:ln>
                <a:effectLst/>
              </c:spPr>
              <c:txPr>
                <a:bodyPr/>
                <a:lstStyle/>
                <a:p>
                  <a:pPr>
                    <a:defRPr sz="1200"/>
                  </a:pPr>
                  <a:endParaRPr lang="th-TH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6-F307-4ED1-B841-B30811B614E8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-3.7147930505017926E-2"/>
                  <c:y val="5.03177815595134E-2"/>
                </c:manualLayout>
              </c:layout>
              <c:spPr>
                <a:noFill/>
                <a:ln w="15875">
                  <a:noFill/>
                </a:ln>
                <a:effectLst/>
              </c:spPr>
              <c:txPr>
                <a:bodyPr/>
                <a:lstStyle/>
                <a:p>
                  <a:pPr>
                    <a:defRPr sz="1200"/>
                  </a:pPr>
                  <a:endParaRPr lang="th-TH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0-2A1C-446B-8833-522DF09279DB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4"/>
              <c:layout>
                <c:manualLayout>
                  <c:x val="-3.8305228250899596E-2"/>
                  <c:y val="6.1627521493273316E-2"/>
                </c:manualLayout>
              </c:layout>
              <c:spPr>
                <a:noFill/>
                <a:ln w="15875">
                  <a:noFill/>
                </a:ln>
                <a:effectLst/>
              </c:spPr>
              <c:txPr>
                <a:bodyPr/>
                <a:lstStyle/>
                <a:p>
                  <a:pPr>
                    <a:defRPr sz="1200"/>
                  </a:pPr>
                  <a:endParaRPr lang="th-TH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5"/>
              <c:layout>
                <c:manualLayout>
                  <c:x val="-5.0976202235639194E-2"/>
                  <c:y val="5.2866664351318253E-2"/>
                </c:manualLayout>
              </c:layout>
              <c:spPr/>
              <c:txPr>
                <a:bodyPr/>
                <a:lstStyle/>
                <a:p>
                  <a:pPr>
                    <a:defRPr sz="1200"/>
                  </a:pPr>
                  <a:endParaRPr lang="th-TH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6"/>
              <c:layout>
                <c:manualLayout>
                  <c:x val="-4.0342132760816253E-2"/>
                  <c:y val="5.8393506079368038E-2"/>
                </c:manualLayout>
              </c:layout>
              <c:spPr>
                <a:ln w="15875">
                  <a:solidFill>
                    <a:srgbClr val="C00000"/>
                  </a:solidFill>
                </a:ln>
              </c:spPr>
              <c:txPr>
                <a:bodyPr/>
                <a:lstStyle/>
                <a:p>
                  <a:pPr>
                    <a:defRPr sz="1200"/>
                  </a:pPr>
                  <a:endParaRPr lang="th-TH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7"/>
              <c:layout>
                <c:manualLayout>
                  <c:x val="-1.9008831622912677E-2"/>
                  <c:y val="3.9016723940122469E-2"/>
                </c:manualLayout>
              </c:layout>
              <c:spPr>
                <a:noFill/>
                <a:ln w="12700">
                  <a:noFill/>
                </a:ln>
                <a:effectLst/>
              </c:spPr>
              <c:txPr>
                <a:bodyPr/>
                <a:lstStyle/>
                <a:p>
                  <a:pPr>
                    <a:defRPr sz="1200"/>
                  </a:pPr>
                  <a:endParaRPr lang="th-TH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8"/>
              <c:layout>
                <c:manualLayout>
                  <c:x val="-1.9008831622912677E-2"/>
                  <c:y val="2.9580882877360583E-2"/>
                </c:manualLayout>
              </c:layout>
              <c:spPr>
                <a:noFill/>
                <a:ln w="12700">
                  <a:noFill/>
                </a:ln>
                <a:effectLst/>
              </c:spPr>
              <c:txPr>
                <a:bodyPr/>
                <a:lstStyle/>
                <a:p>
                  <a:pPr>
                    <a:defRPr sz="1200"/>
                  </a:pPr>
                  <a:endParaRPr lang="th-TH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9"/>
              <c:layout>
                <c:manualLayout>
                  <c:x val="-1.2672554415275233E-2"/>
                  <c:y val="2.4934015684530193E-2"/>
                </c:manualLayout>
              </c:layout>
              <c:spPr>
                <a:noFill/>
                <a:ln w="12700">
                  <a:noFill/>
                </a:ln>
                <a:effectLst/>
              </c:spPr>
              <c:txPr>
                <a:bodyPr/>
                <a:lstStyle/>
                <a:p>
                  <a:pPr>
                    <a:defRPr sz="1200"/>
                  </a:pPr>
                  <a:endParaRPr lang="th-TH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0"/>
              <c:layout>
                <c:manualLayout>
                  <c:x val="-6.3362772076375586E-3"/>
                  <c:y val="1.9266600907381051E-2"/>
                </c:manualLayout>
              </c:layout>
              <c:spPr>
                <a:noFill/>
                <a:ln w="15875">
                  <a:noFill/>
                </a:ln>
                <a:effectLst/>
              </c:spPr>
              <c:txPr>
                <a:bodyPr/>
                <a:lstStyle/>
                <a:p>
                  <a:pPr>
                    <a:defRPr sz="1200"/>
                  </a:pPr>
                  <a:endParaRPr lang="th-TH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1"/>
              <c:spPr>
                <a:noFill/>
                <a:ln w="15875">
                  <a:solidFill>
                    <a:schemeClr val="accent2"/>
                  </a:solidFill>
                </a:ln>
                <a:effectLst/>
              </c:spPr>
              <c:txPr>
                <a:bodyPr/>
                <a:lstStyle/>
                <a:p>
                  <a:pPr>
                    <a:defRPr sz="1200"/>
                  </a:pPr>
                  <a:endParaRPr lang="th-TH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</c:dLbl>
            <c:spPr>
              <a:noFill/>
              <a:ln w="12700">
                <a:solidFill>
                  <a:schemeClr val="accent2"/>
                </a:solidFill>
              </a:ln>
              <a:effectLst/>
            </c:spPr>
            <c:txPr>
              <a:bodyPr/>
              <a:lstStyle/>
              <a:p>
                <a:pPr>
                  <a:defRPr sz="1200"/>
                </a:pPr>
                <a:endParaRPr lang="th-TH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'% ลดหนี้ค้างยกมา ปี 68'!$A$3:$A$15</c:f>
              <c:strCache>
                <c:ptCount val="12"/>
                <c:pt idx="0">
                  <c:v>31-ต.ค.-67</c:v>
                </c:pt>
                <c:pt idx="1">
                  <c:v>30-พ.ย.-67</c:v>
                </c:pt>
                <c:pt idx="2">
                  <c:v>ไตรมาส 1
(1 ต.ค.-31 ธ.ค.)</c:v>
                </c:pt>
                <c:pt idx="3">
                  <c:v>31-ม.ค.-68</c:v>
                </c:pt>
                <c:pt idx="4">
                  <c:v>29-ก.พ.-68</c:v>
                </c:pt>
                <c:pt idx="5">
                  <c:v>ไตรมาส 2
(1 ม.ค.-31 มี.ค.)</c:v>
                </c:pt>
                <c:pt idx="6">
                  <c:v>30-เม.ย.-68</c:v>
                </c:pt>
                <c:pt idx="7">
                  <c:v>31-พ.ค.-68</c:v>
                </c:pt>
                <c:pt idx="8">
                  <c:v>ไตรมาส 3
(1 เม.ย.-30 มิ.ย.)</c:v>
                </c:pt>
                <c:pt idx="9">
                  <c:v>31-ก.ค.-68</c:v>
                </c:pt>
                <c:pt idx="10">
                  <c:v>31-ส.ค.-68</c:v>
                </c:pt>
                <c:pt idx="11">
                  <c:v>ไตรมาส 4
(1 ก.ค.-30 ก.ย.)</c:v>
                </c:pt>
              </c:strCache>
            </c:strRef>
          </c:cat>
          <c:val>
            <c:numRef>
              <c:f>'% ลดหนี้ค้างยกมา ปี 68'!$C$3:$C$15</c:f>
              <c:numCache>
                <c:formatCode>0.00%</c:formatCode>
                <c:ptCount val="12"/>
                <c:pt idx="0">
                  <c:v>9.4000000000000004E-3</c:v>
                </c:pt>
                <c:pt idx="1">
                  <c:v>1.52E-2</c:v>
                </c:pt>
                <c:pt idx="2">
                  <c:v>2.2800000000000001E-2</c:v>
                </c:pt>
                <c:pt idx="3">
                  <c:v>3.0599999999999999E-2</c:v>
                </c:pt>
                <c:pt idx="4">
                  <c:v>4.1500000000000002E-2</c:v>
                </c:pt>
                <c:pt idx="5">
                  <c:v>5.1200000000000002E-2</c:v>
                </c:pt>
                <c:pt idx="6">
                  <c:v>5.9799999999999999E-2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7-F307-4ED1-B841-B30811B614E8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marker val="1"/>
        <c:smooth val="0"/>
        <c:axId val="724492912"/>
        <c:axId val="724493696"/>
      </c:lineChart>
      <c:catAx>
        <c:axId val="724492912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nextTo"/>
        <c:txPr>
          <a:bodyPr/>
          <a:lstStyle/>
          <a:p>
            <a:pPr>
              <a:defRPr sz="900"/>
            </a:pPr>
            <a:endParaRPr lang="th-TH"/>
          </a:p>
        </c:txPr>
        <c:crossAx val="724493696"/>
        <c:crosses val="autoZero"/>
        <c:auto val="1"/>
        <c:lblAlgn val="ctr"/>
        <c:lblOffset val="100"/>
        <c:noMultiLvlLbl val="0"/>
      </c:catAx>
      <c:valAx>
        <c:axId val="724493696"/>
        <c:scaling>
          <c:orientation val="minMax"/>
        </c:scaling>
        <c:delete val="0"/>
        <c:axPos val="l"/>
        <c:majorGridlines>
          <c:spPr>
            <a:ln>
              <a:solidFill>
                <a:schemeClr val="bg2">
                  <a:lumMod val="90000"/>
                </a:schemeClr>
              </a:solidFill>
            </a:ln>
          </c:spPr>
        </c:majorGridlines>
        <c:numFmt formatCode="0.00%" sourceLinked="1"/>
        <c:majorTickMark val="none"/>
        <c:minorTickMark val="none"/>
        <c:tickLblPos val="nextTo"/>
        <c:crossAx val="724492912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81626298159142319"/>
          <c:y val="0.44888721201539494"/>
          <c:w val="0.12826601888903449"/>
          <c:h val="0.13600482434399341"/>
        </c:manualLayout>
      </c:layout>
      <c:overlay val="0"/>
    </c:legend>
    <c:plotVisOnly val="1"/>
    <c:dispBlanksAs val="gap"/>
    <c:showDLblsOverMax val="0"/>
  </c:chart>
  <c:txPr>
    <a:bodyPr/>
    <a:lstStyle/>
    <a:p>
      <a:pPr>
        <a:defRPr sz="1400" b="1">
          <a:latin typeface="TH SarabunPSK" pitchFamily="34" charset="-34"/>
          <a:cs typeface="TH SarabunPSK" pitchFamily="34" charset="-34"/>
        </a:defRPr>
      </a:pPr>
      <a:endParaRPr lang="th-TH"/>
    </a:p>
  </c:txPr>
  <c:externalData r:id="rId2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>
        <c:manualLayout>
          <c:layoutTarget val="inner"/>
          <c:xMode val="edge"/>
          <c:yMode val="edge"/>
          <c:x val="0.12122591911870735"/>
          <c:y val="4.2116770206717766E-2"/>
          <c:w val="0.77424514294962454"/>
          <c:h val="0.86008869179600889"/>
        </c:manualLayout>
      </c:layout>
      <c:lineChart>
        <c:grouping val="standard"/>
        <c:varyColors val="0"/>
        <c:ser>
          <c:idx val="0"/>
          <c:order val="0"/>
          <c:tx>
            <c:strRef>
              <c:f>'% รับชำระหนี้เทียบ 68'!$B$2</c:f>
              <c:strCache>
                <c:ptCount val="1"/>
                <c:pt idx="0">
                  <c:v>2567</c:v>
                </c:pt>
              </c:strCache>
            </c:strRef>
          </c:tx>
          <c:spPr>
            <a:ln w="19050" cmpd="sng"/>
          </c:spPr>
          <c:marker>
            <c:symbol val="circle"/>
            <c:size val="4"/>
          </c:marker>
          <c:dLbls>
            <c:dLbl>
              <c:idx val="0"/>
              <c:layout>
                <c:manualLayout>
                  <c:x val="-9.0308522883191869E-3"/>
                  <c:y val="3.6545360701725149E-2"/>
                </c:manualLayout>
              </c:layout>
              <c:spPr>
                <a:noFill/>
                <a:ln w="15875">
                  <a:noFill/>
                </a:ln>
                <a:effectLst/>
              </c:spPr>
              <c:txPr>
                <a:bodyPr/>
                <a:lstStyle/>
                <a:p>
                  <a:pPr>
                    <a:defRPr sz="1200"/>
                  </a:pPr>
                  <a:endParaRPr lang="th-TH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0-48D3-4DBD-B0F7-BA3E91883F6A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-1.727244863908705E-2"/>
                  <c:y val="5.2352252130756456E-2"/>
                </c:manualLayout>
              </c:layout>
              <c:spPr>
                <a:noFill/>
                <a:ln w="15875">
                  <a:noFill/>
                </a:ln>
                <a:effectLst/>
              </c:spPr>
              <c:txPr>
                <a:bodyPr/>
                <a:lstStyle/>
                <a:p>
                  <a:pPr>
                    <a:defRPr sz="1200"/>
                  </a:pPr>
                  <a:endParaRPr lang="th-TH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1-48D3-4DBD-B0F7-BA3E91883F6A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-1.9440051611663258E-2"/>
                  <c:y val="5.4028643054252819E-2"/>
                </c:manualLayout>
              </c:layout>
              <c:spPr>
                <a:noFill/>
                <a:ln w="15875">
                  <a:noFill/>
                </a:ln>
                <a:effectLst/>
              </c:spPr>
              <c:txPr>
                <a:bodyPr/>
                <a:lstStyle/>
                <a:p>
                  <a:pPr>
                    <a:defRPr sz="1200"/>
                  </a:pPr>
                  <a:endParaRPr lang="th-TH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2-48D3-4DBD-B0F7-BA3E91883F6A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-5.1759116702591356E-3"/>
                  <c:y val="3.9404313591235876E-2"/>
                </c:manualLayout>
              </c:layout>
              <c:spPr>
                <a:noFill/>
                <a:ln w="15875">
                  <a:noFill/>
                </a:ln>
                <a:effectLst/>
              </c:spPr>
              <c:txPr>
                <a:bodyPr/>
                <a:lstStyle/>
                <a:p>
                  <a:pPr>
                    <a:defRPr sz="1200"/>
                  </a:pPr>
                  <a:endParaRPr lang="th-TH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3-48D3-4DBD-B0F7-BA3E91883F6A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4"/>
              <c:layout>
                <c:manualLayout>
                  <c:x val="-4.0663352835093754E-4"/>
                  <c:y val="3.6639849366655257E-2"/>
                </c:manualLayout>
              </c:layout>
              <c:spPr>
                <a:noFill/>
                <a:ln w="15875">
                  <a:noFill/>
                </a:ln>
                <a:effectLst/>
              </c:spPr>
              <c:txPr>
                <a:bodyPr/>
                <a:lstStyle/>
                <a:p>
                  <a:pPr>
                    <a:defRPr sz="1200"/>
                  </a:pPr>
                  <a:endParaRPr lang="th-TH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4-48D3-4DBD-B0F7-BA3E91883F6A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5"/>
              <c:layout>
                <c:manualLayout>
                  <c:x val="-2.1001035860872395E-2"/>
                  <c:y val="6.332692745496564E-2"/>
                </c:manualLayout>
              </c:layout>
              <c:spPr/>
              <c:txPr>
                <a:bodyPr/>
                <a:lstStyle/>
                <a:p>
                  <a:pPr>
                    <a:defRPr sz="1200"/>
                  </a:pPr>
                  <a:endParaRPr lang="th-TH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5-48D3-4DBD-B0F7-BA3E91883F6A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6"/>
              <c:layout>
                <c:manualLayout>
                  <c:x val="-3.158069383338756E-2"/>
                  <c:y val="5.2582553450115768E-2"/>
                </c:manualLayout>
              </c:layout>
              <c:spPr>
                <a:noFill/>
                <a:ln w="15875">
                  <a:solidFill>
                    <a:schemeClr val="accent1"/>
                  </a:solidFill>
                </a:ln>
                <a:effectLst/>
              </c:spPr>
              <c:txPr>
                <a:bodyPr/>
                <a:lstStyle/>
                <a:p>
                  <a:pPr>
                    <a:defRPr sz="1200"/>
                  </a:pPr>
                  <a:endParaRPr lang="th-TH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6-48D3-4DBD-B0F7-BA3E91883F6A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7"/>
              <c:layout>
                <c:manualLayout>
                  <c:x val="-6.1741081247524802E-3"/>
                  <c:y val="4.725550610521511E-2"/>
                </c:manualLayout>
              </c:layout>
              <c:spPr>
                <a:noFill/>
                <a:ln w="15875">
                  <a:noFill/>
                </a:ln>
                <a:effectLst/>
              </c:spPr>
              <c:txPr>
                <a:bodyPr/>
                <a:lstStyle/>
                <a:p>
                  <a:pPr>
                    <a:defRPr sz="1200"/>
                  </a:pPr>
                  <a:endParaRPr lang="th-TH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7-48D3-4DBD-B0F7-BA3E91883F6A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8"/>
              <c:layout>
                <c:manualLayout>
                  <c:x val="-8.11816069718139E-3"/>
                  <c:y val="4.3778035573449052E-2"/>
                </c:manualLayout>
              </c:layout>
              <c:spPr>
                <a:ln w="15875">
                  <a:noFill/>
                </a:ln>
              </c:spPr>
              <c:txPr>
                <a:bodyPr/>
                <a:lstStyle/>
                <a:p>
                  <a:pPr>
                    <a:defRPr sz="1200"/>
                  </a:pPr>
                  <a:endParaRPr lang="th-TH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8-48D3-4DBD-B0F7-BA3E91883F6A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9"/>
              <c:layout>
                <c:manualLayout>
                  <c:x val="-1.3279191963730512E-3"/>
                  <c:y val="3.6186456478170051E-2"/>
                </c:manualLayout>
              </c:layout>
              <c:spPr>
                <a:noFill/>
                <a:ln w="15875">
                  <a:noFill/>
                </a:ln>
                <a:effectLst/>
              </c:spPr>
              <c:txPr>
                <a:bodyPr/>
                <a:lstStyle/>
                <a:p>
                  <a:pPr>
                    <a:defRPr sz="1200"/>
                  </a:pPr>
                  <a:endParaRPr lang="th-TH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9-48D3-4DBD-B0F7-BA3E91883F6A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0"/>
              <c:layout>
                <c:manualLayout>
                  <c:x val="4.0305712896695888E-3"/>
                  <c:y val="2.2950644569457151E-2"/>
                </c:manualLayout>
              </c:layout>
              <c:spPr>
                <a:noFill/>
                <a:ln w="15875">
                  <a:noFill/>
                </a:ln>
                <a:effectLst/>
              </c:spPr>
              <c:txPr>
                <a:bodyPr/>
                <a:lstStyle/>
                <a:p>
                  <a:pPr>
                    <a:defRPr sz="1200"/>
                  </a:pPr>
                  <a:endParaRPr lang="th-TH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A-48D3-4DBD-B0F7-BA3E91883F6A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1"/>
              <c:layout>
                <c:manualLayout>
                  <c:x val="1.9197033639003485E-3"/>
                  <c:y val="1.0278327535284312E-2"/>
                </c:manualLayout>
              </c:layout>
              <c:spPr>
                <a:noFill/>
                <a:ln w="15875">
                  <a:noFill/>
                </a:ln>
                <a:effectLst/>
              </c:spPr>
              <c:txPr>
                <a:bodyPr/>
                <a:lstStyle/>
                <a:p>
                  <a:pPr>
                    <a:defRPr sz="1200"/>
                  </a:pPr>
                  <a:endParaRPr lang="th-TH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B-48D3-4DBD-B0F7-BA3E91883F6A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200"/>
                </a:pPr>
                <a:endParaRPr lang="th-TH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'% รับชำระหนี้เทียบ 68'!$A$3:$A$14</c:f>
              <c:strCache>
                <c:ptCount val="12"/>
                <c:pt idx="0">
                  <c:v>ต.ค.</c:v>
                </c:pt>
                <c:pt idx="1">
                  <c:v>พ.ย.</c:v>
                </c:pt>
                <c:pt idx="2">
                  <c:v>ธ.ค.</c:v>
                </c:pt>
                <c:pt idx="3">
                  <c:v>ม.ค.</c:v>
                </c:pt>
                <c:pt idx="4">
                  <c:v>ก.พ.</c:v>
                </c:pt>
                <c:pt idx="5">
                  <c:v>มี.ค.</c:v>
                </c:pt>
                <c:pt idx="6">
                  <c:v>เม.ย.</c:v>
                </c:pt>
                <c:pt idx="7">
                  <c:v>พ.ค.</c:v>
                </c:pt>
                <c:pt idx="8">
                  <c:v>มิ.ย.</c:v>
                </c:pt>
                <c:pt idx="9">
                  <c:v>ก.ค.</c:v>
                </c:pt>
                <c:pt idx="10">
                  <c:v>ส.ค.</c:v>
                </c:pt>
                <c:pt idx="11">
                  <c:v>ก.ย.</c:v>
                </c:pt>
              </c:strCache>
            </c:strRef>
          </c:cat>
          <c:val>
            <c:numRef>
              <c:f>'% รับชำระหนี้เทียบ 68'!$B$3:$B$14</c:f>
              <c:numCache>
                <c:formatCode>0.00%</c:formatCode>
                <c:ptCount val="12"/>
                <c:pt idx="0">
                  <c:v>3.4700000000000002E-2</c:v>
                </c:pt>
                <c:pt idx="1">
                  <c:v>7.6300000000000007E-2</c:v>
                </c:pt>
                <c:pt idx="2">
                  <c:v>0.1028</c:v>
                </c:pt>
                <c:pt idx="3">
                  <c:v>0.1211</c:v>
                </c:pt>
                <c:pt idx="4">
                  <c:v>0.15140000000000001</c:v>
                </c:pt>
                <c:pt idx="5">
                  <c:v>0.20219999999999999</c:v>
                </c:pt>
                <c:pt idx="6">
                  <c:v>0.22239999999999999</c:v>
                </c:pt>
                <c:pt idx="7">
                  <c:v>0.23069999999999999</c:v>
                </c:pt>
                <c:pt idx="8">
                  <c:v>0.25040000000000001</c:v>
                </c:pt>
                <c:pt idx="9">
                  <c:v>0.26140000000000002</c:v>
                </c:pt>
                <c:pt idx="10">
                  <c:v>0.2797</c:v>
                </c:pt>
                <c:pt idx="11">
                  <c:v>0.31259999999999999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C-48D3-4DBD-B0F7-BA3E91883F6A}"/>
            </c:ext>
          </c:extLst>
        </c:ser>
        <c:ser>
          <c:idx val="1"/>
          <c:order val="1"/>
          <c:tx>
            <c:strRef>
              <c:f>'% รับชำระหนี้เทียบ 68'!$C$2</c:f>
              <c:strCache>
                <c:ptCount val="1"/>
                <c:pt idx="0">
                  <c:v>2568</c:v>
                </c:pt>
              </c:strCache>
            </c:strRef>
          </c:tx>
          <c:spPr>
            <a:ln w="19050"/>
          </c:spPr>
          <c:marker>
            <c:symbol val="circle"/>
            <c:size val="4"/>
          </c:marker>
          <c:dLbls>
            <c:dLbl>
              <c:idx val="0"/>
              <c:layout>
                <c:manualLayout>
                  <c:x val="-4.2891127435886175E-2"/>
                  <c:y val="-4.6141922477081668E-2"/>
                </c:manualLayout>
              </c:layout>
              <c:spPr>
                <a:noFill/>
                <a:ln w="15875">
                  <a:noFill/>
                </a:ln>
                <a:effectLst/>
              </c:spPr>
              <c:txPr>
                <a:bodyPr/>
                <a:lstStyle/>
                <a:p>
                  <a:pPr>
                    <a:defRPr sz="1200"/>
                  </a:pPr>
                  <a:endParaRPr lang="th-TH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D-48D3-4DBD-B0F7-BA3E91883F6A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-4.5167817709937115E-2"/>
                  <c:y val="-6.313699012261148E-2"/>
                </c:manualLayout>
              </c:layout>
              <c:spPr>
                <a:noFill/>
                <a:ln w="15875">
                  <a:noFill/>
                </a:ln>
                <a:effectLst/>
              </c:spPr>
              <c:txPr>
                <a:bodyPr/>
                <a:lstStyle/>
                <a:p>
                  <a:pPr>
                    <a:defRPr sz="1200"/>
                  </a:pPr>
                  <a:endParaRPr lang="th-TH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E-48D3-4DBD-B0F7-BA3E91883F6A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-5.1267144679540799E-2"/>
                  <c:y val="-5.5633217949205699E-2"/>
                </c:manualLayout>
              </c:layout>
              <c:spPr>
                <a:noFill/>
                <a:ln w="15875">
                  <a:noFill/>
                </a:ln>
                <a:effectLst/>
              </c:spPr>
              <c:txPr>
                <a:bodyPr/>
                <a:lstStyle/>
                <a:p>
                  <a:pPr>
                    <a:defRPr sz="1200"/>
                  </a:pPr>
                  <a:endParaRPr lang="th-TH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F-48D3-4DBD-B0F7-BA3E91883F6A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-5.6067742928781909E-2"/>
                  <c:y val="-5.3245337086487377E-2"/>
                </c:manualLayout>
              </c:layout>
              <c:spPr>
                <a:noFill/>
                <a:ln w="15875">
                  <a:noFill/>
                </a:ln>
                <a:effectLst/>
              </c:spPr>
              <c:txPr>
                <a:bodyPr/>
                <a:lstStyle/>
                <a:p>
                  <a:pPr>
                    <a:defRPr sz="1200"/>
                  </a:pPr>
                  <a:endParaRPr lang="th-TH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10-48D3-4DBD-B0F7-BA3E91883F6A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4"/>
              <c:layout>
                <c:manualLayout>
                  <c:x val="-5.3777227821872643E-2"/>
                  <c:y val="-6.93742270388229E-2"/>
                </c:manualLayout>
              </c:layout>
              <c:spPr>
                <a:noFill/>
                <a:ln w="15875">
                  <a:noFill/>
                </a:ln>
                <a:effectLst/>
              </c:spPr>
              <c:txPr>
                <a:bodyPr/>
                <a:lstStyle/>
                <a:p>
                  <a:pPr>
                    <a:defRPr sz="1200"/>
                  </a:pPr>
                  <a:endParaRPr lang="th-TH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11-48D3-4DBD-B0F7-BA3E91883F6A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5"/>
              <c:layout>
                <c:manualLayout>
                  <c:x val="-7.3817725808678902E-2"/>
                  <c:y val="-4.6440909019435719E-2"/>
                </c:manualLayout>
              </c:layout>
              <c:spPr/>
              <c:txPr>
                <a:bodyPr/>
                <a:lstStyle/>
                <a:p>
                  <a:pPr>
                    <a:defRPr sz="1200"/>
                  </a:pPr>
                  <a:endParaRPr lang="th-TH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12-48D3-4DBD-B0F7-BA3E91883F6A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6"/>
              <c:layout>
                <c:manualLayout>
                  <c:x val="-4.4383398132600373E-2"/>
                  <c:y val="-5.9711400480885253E-2"/>
                </c:manualLayout>
              </c:layout>
              <c:spPr>
                <a:noFill/>
                <a:ln w="15875">
                  <a:solidFill>
                    <a:srgbClr val="C00000"/>
                  </a:solidFill>
                </a:ln>
                <a:effectLst/>
              </c:spPr>
              <c:txPr>
                <a:bodyPr/>
                <a:lstStyle/>
                <a:p>
                  <a:pPr>
                    <a:defRPr sz="1200"/>
                  </a:pPr>
                  <a:endParaRPr lang="th-TH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13-48D3-4DBD-B0F7-BA3E91883F6A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7"/>
              <c:layout>
                <c:manualLayout>
                  <c:x val="-8.3608303104964588E-2"/>
                  <c:y val="-5.6357813174080569E-2"/>
                </c:manualLayout>
              </c:layout>
              <c:spPr>
                <a:noFill/>
                <a:ln w="15875">
                  <a:noFill/>
                </a:ln>
                <a:effectLst/>
              </c:spPr>
              <c:txPr>
                <a:bodyPr/>
                <a:lstStyle/>
                <a:p>
                  <a:pPr>
                    <a:defRPr sz="1200"/>
                  </a:pPr>
                  <a:endParaRPr lang="th-TH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14-48D3-4DBD-B0F7-BA3E91883F6A}"/>
                </c:ext>
                <c:ext xmlns:c15="http://schemas.microsoft.com/office/drawing/2012/chart" uri="{CE6537A1-D6FC-4f65-9D91-7224C49458BB}"/>
              </c:extLst>
            </c:dLbl>
            <c:dLbl>
              <c:idx val="8"/>
              <c:layout>
                <c:manualLayout>
                  <c:x val="-8.0632248575695606E-2"/>
                  <c:y val="-4.9037938092793734E-2"/>
                </c:manualLayout>
              </c:layout>
              <c:spPr>
                <a:noFill/>
                <a:ln w="15875">
                  <a:noFill/>
                </a:ln>
                <a:effectLst/>
              </c:spPr>
              <c:txPr>
                <a:bodyPr/>
                <a:lstStyle/>
                <a:p>
                  <a:pPr>
                    <a:defRPr sz="1200"/>
                  </a:pPr>
                  <a:endParaRPr lang="th-TH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15-48D3-4DBD-B0F7-BA3E91883F6A}"/>
                </c:ext>
                <c:ext xmlns:c15="http://schemas.microsoft.com/office/drawing/2012/chart" uri="{CE6537A1-D6FC-4f65-9D91-7224C49458BB}"/>
              </c:extLst>
            </c:dLbl>
            <c:dLbl>
              <c:idx val="9"/>
              <c:layout>
                <c:manualLayout>
                  <c:x val="-7.6423232263708771E-2"/>
                  <c:y val="-5.6271672076374672E-2"/>
                </c:manualLayout>
              </c:layout>
              <c:spPr>
                <a:ln w="15875">
                  <a:noFill/>
                </a:ln>
              </c:spPr>
              <c:txPr>
                <a:bodyPr/>
                <a:lstStyle/>
                <a:p>
                  <a:pPr>
                    <a:defRPr sz="1200"/>
                  </a:pPr>
                  <a:endParaRPr lang="th-TH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16-48D3-4DBD-B0F7-BA3E91883F6A}"/>
                </c:ext>
                <c:ext xmlns:c15="http://schemas.microsoft.com/office/drawing/2012/chart" uri="{CE6537A1-D6FC-4f65-9D91-7224C49458BB}"/>
              </c:extLst>
            </c:dLbl>
            <c:dLbl>
              <c:idx val="10"/>
              <c:layout>
                <c:manualLayout>
                  <c:x val="-7.2242808391253369E-2"/>
                  <c:y val="-6.3662507652083172E-2"/>
                </c:manualLayout>
              </c:layout>
              <c:spPr>
                <a:ln w="15875">
                  <a:noFill/>
                </a:ln>
              </c:spPr>
              <c:txPr>
                <a:bodyPr/>
                <a:lstStyle/>
                <a:p>
                  <a:pPr>
                    <a:defRPr sz="1200"/>
                  </a:pPr>
                  <a:endParaRPr lang="th-TH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17-48D3-4DBD-B0F7-BA3E91883F6A}"/>
                </c:ext>
                <c:ext xmlns:c15="http://schemas.microsoft.com/office/drawing/2012/chart" uri="{CE6537A1-D6FC-4f65-9D91-7224C49458BB}"/>
              </c:extLst>
            </c:dLbl>
            <c:dLbl>
              <c:idx val="11"/>
              <c:layout>
                <c:manualLayout>
                  <c:x val="-7.8483108318970277E-2"/>
                  <c:y val="-6.2823338024022068E-2"/>
                </c:manualLayout>
              </c:layout>
              <c:spPr>
                <a:ln w="15875">
                  <a:solidFill>
                    <a:schemeClr val="accent2"/>
                  </a:solidFill>
                </a:ln>
              </c:spPr>
              <c:txPr>
                <a:bodyPr/>
                <a:lstStyle/>
                <a:p>
                  <a:pPr>
                    <a:defRPr sz="1200"/>
                  </a:pPr>
                  <a:endParaRPr lang="th-TH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18-48D3-4DBD-B0F7-BA3E91883F6A}"/>
                </c:ext>
                <c:ext xmlns:c15="http://schemas.microsoft.com/office/drawing/2012/chart" uri="{CE6537A1-D6FC-4f65-9D91-7224C49458BB}"/>
              </c:extLst>
            </c:dLbl>
            <c:spPr>
              <a:noFill/>
              <a:ln w="15875">
                <a:solidFill>
                  <a:schemeClr val="accent2"/>
                </a:solidFill>
              </a:ln>
              <a:effectLst/>
            </c:spPr>
            <c:txPr>
              <a:bodyPr/>
              <a:lstStyle/>
              <a:p>
                <a:pPr>
                  <a:defRPr sz="1200"/>
                </a:pPr>
                <a:endParaRPr lang="th-TH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'% รับชำระหนี้เทียบ 68'!$A$3:$A$14</c:f>
              <c:strCache>
                <c:ptCount val="12"/>
                <c:pt idx="0">
                  <c:v>ต.ค.</c:v>
                </c:pt>
                <c:pt idx="1">
                  <c:v>พ.ย.</c:v>
                </c:pt>
                <c:pt idx="2">
                  <c:v>ธ.ค.</c:v>
                </c:pt>
                <c:pt idx="3">
                  <c:v>ม.ค.</c:v>
                </c:pt>
                <c:pt idx="4">
                  <c:v>ก.พ.</c:v>
                </c:pt>
                <c:pt idx="5">
                  <c:v>มี.ค.</c:v>
                </c:pt>
                <c:pt idx="6">
                  <c:v>เม.ย.</c:v>
                </c:pt>
                <c:pt idx="7">
                  <c:v>พ.ค.</c:v>
                </c:pt>
                <c:pt idx="8">
                  <c:v>มิ.ย.</c:v>
                </c:pt>
                <c:pt idx="9">
                  <c:v>ก.ค.</c:v>
                </c:pt>
                <c:pt idx="10">
                  <c:v>ส.ค.</c:v>
                </c:pt>
                <c:pt idx="11">
                  <c:v>ก.ย.</c:v>
                </c:pt>
              </c:strCache>
            </c:strRef>
          </c:cat>
          <c:val>
            <c:numRef>
              <c:f>'% รับชำระหนี้เทียบ 68'!$C$3:$C$14</c:f>
              <c:numCache>
                <c:formatCode>0.00%</c:formatCode>
                <c:ptCount val="12"/>
                <c:pt idx="0">
                  <c:v>0.15029999999999999</c:v>
                </c:pt>
                <c:pt idx="1">
                  <c:v>0.15759999999999999</c:v>
                </c:pt>
                <c:pt idx="2">
                  <c:v>0.1789</c:v>
                </c:pt>
                <c:pt idx="3">
                  <c:v>0.1958</c:v>
                </c:pt>
                <c:pt idx="4">
                  <c:v>0.2114</c:v>
                </c:pt>
                <c:pt idx="5">
                  <c:v>0.25419999999999998</c:v>
                </c:pt>
                <c:pt idx="6">
                  <c:v>0.26840000000000003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19-48D3-4DBD-B0F7-BA3E91883F6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724494088"/>
        <c:axId val="724494872"/>
      </c:lineChart>
      <c:catAx>
        <c:axId val="724494088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spPr>
          <a:ln>
            <a:noFill/>
          </a:ln>
        </c:spPr>
        <c:txPr>
          <a:bodyPr/>
          <a:lstStyle/>
          <a:p>
            <a:pPr>
              <a:defRPr sz="1400"/>
            </a:pPr>
            <a:endParaRPr lang="th-TH"/>
          </a:p>
        </c:txPr>
        <c:crossAx val="724494872"/>
        <c:crosses val="autoZero"/>
        <c:auto val="1"/>
        <c:lblAlgn val="ctr"/>
        <c:lblOffset val="100"/>
        <c:noMultiLvlLbl val="0"/>
      </c:catAx>
      <c:valAx>
        <c:axId val="724494872"/>
        <c:scaling>
          <c:orientation val="minMax"/>
        </c:scaling>
        <c:delete val="0"/>
        <c:axPos val="l"/>
        <c:majorGridlines>
          <c:spPr>
            <a:ln>
              <a:solidFill>
                <a:schemeClr val="accent1">
                  <a:alpha val="18000"/>
                </a:schemeClr>
              </a:solidFill>
            </a:ln>
          </c:spPr>
        </c:majorGridlines>
        <c:numFmt formatCode="0%" sourceLinked="0"/>
        <c:majorTickMark val="out"/>
        <c:minorTickMark val="none"/>
        <c:tickLblPos val="nextTo"/>
        <c:txPr>
          <a:bodyPr/>
          <a:lstStyle/>
          <a:p>
            <a:pPr>
              <a:defRPr sz="1400"/>
            </a:pPr>
            <a:endParaRPr lang="th-TH"/>
          </a:p>
        </c:txPr>
        <c:crossAx val="724494088"/>
        <c:crosses val="autoZero"/>
        <c:crossBetween val="between"/>
      </c:valAx>
      <c:spPr>
        <a:noFill/>
        <a:ln>
          <a:noFill/>
        </a:ln>
      </c:spPr>
    </c:plotArea>
    <c:legend>
      <c:legendPos val="r"/>
      <c:layout>
        <c:manualLayout>
          <c:xMode val="edge"/>
          <c:yMode val="edge"/>
          <c:x val="0.82302861561418605"/>
          <c:y val="0.43458654738196467"/>
          <c:w val="0.10371807212482446"/>
          <c:h val="0.16555674739987652"/>
        </c:manualLayout>
      </c:layout>
      <c:overlay val="0"/>
      <c:txPr>
        <a:bodyPr/>
        <a:lstStyle/>
        <a:p>
          <a:pPr>
            <a:defRPr sz="1400"/>
          </a:pPr>
          <a:endParaRPr lang="th-TH"/>
        </a:p>
      </c:txPr>
    </c:legend>
    <c:plotVisOnly val="1"/>
    <c:dispBlanksAs val="gap"/>
    <c:showDLblsOverMax val="0"/>
  </c:chart>
  <c:spPr>
    <a:ln>
      <a:noFill/>
    </a:ln>
  </c:spPr>
  <c:txPr>
    <a:bodyPr/>
    <a:lstStyle/>
    <a:p>
      <a:pPr>
        <a:defRPr b="1">
          <a:latin typeface="TH SarabunPSK" panose="020B0500040200020003" pitchFamily="34" charset="-34"/>
          <a:cs typeface="TH SarabunPSK" panose="020B0500040200020003" pitchFamily="34" charset="-34"/>
        </a:defRPr>
      </a:pPr>
      <a:endParaRPr lang="th-TH"/>
    </a:p>
  </c:txPr>
  <c:externalData r:id="rId2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2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หัวกระดาษ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ตัวแทนวันที่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54B3FC4-8FB6-4B62-84C4-2737D428BB08}" type="datetimeFigureOut">
              <a:rPr lang="th-TH" smtClean="0"/>
              <a:t>29/05/68</a:t>
            </a:fld>
            <a:endParaRPr lang="th-TH"/>
          </a:p>
        </p:txBody>
      </p:sp>
      <p:sp>
        <p:nvSpPr>
          <p:cNvPr id="4" name="ตัวแทนท้ายกระดาษ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5" name="ตัวแทนหมายเลขสไลด์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F3B88FD-CE97-4202-BC9D-5D011941E4DD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77057021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สไลด์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th-TH" smtClean="0"/>
              <a:t>คลิกเพื่อแก้ไขสไตล์ชื่อเรื่องต้นแบบ</a:t>
            </a:r>
            <a:endParaRPr lang="th-TH"/>
          </a:p>
        </p:txBody>
      </p:sp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th-TH" smtClean="0"/>
              <a:t>คลิกเพื่อแก้ไขสไตล์ชื่อเรื่องรองต้นแบบ</a:t>
            </a:r>
            <a:endParaRPr lang="th-TH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AE0504-F7EC-4139-9E93-487ED6B9772F}" type="datetimeFigureOut">
              <a:rPr lang="th-TH" smtClean="0"/>
              <a:t>29/05/68</a:t>
            </a:fld>
            <a:endParaRPr lang="th-TH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สไลด์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7222E1-3D37-4C97-BCDB-FE775F2B249C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8698259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คลิกเพื่อแก้ไขสไตล์ชื่อเรื่องต้นแบบ</a:t>
            </a:r>
            <a:endParaRPr lang="th-TH"/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AE0504-F7EC-4139-9E93-487ED6B9772F}" type="datetimeFigureOut">
              <a:rPr lang="th-TH" smtClean="0"/>
              <a:t>29/05/68</a:t>
            </a:fld>
            <a:endParaRPr lang="th-TH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สไลด์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7222E1-3D37-4C97-BCDB-FE775F2B249C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5745346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th-TH" smtClean="0"/>
              <a:t>คลิกเพื่อแก้ไขสไตล์ชื่อเรื่องต้นแบบ</a:t>
            </a:r>
            <a:endParaRPr lang="th-TH"/>
          </a:p>
        </p:txBody>
      </p:sp>
      <p:sp>
        <p:nvSpPr>
          <p:cNvPr id="3" name="ตัวแทนข้อความ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AE0504-F7EC-4139-9E93-487ED6B9772F}" type="datetimeFigureOut">
              <a:rPr lang="th-TH" smtClean="0"/>
              <a:t>29/05/68</a:t>
            </a:fld>
            <a:endParaRPr lang="th-TH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สไลด์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7222E1-3D37-4C97-BCDB-FE775F2B249C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0512548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คลิกเพื่อแก้ไขสไตล์ชื่อเรื่องต้นแบบ</a:t>
            </a:r>
            <a:endParaRPr lang="th-TH"/>
          </a:p>
        </p:txBody>
      </p:sp>
      <p:sp>
        <p:nvSpPr>
          <p:cNvPr id="3" name="ตัวแทนเนื้อหา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แทนเนื้อหา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ตัวแทน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AE0504-F7EC-4139-9E93-487ED6B9772F}" type="datetimeFigureOut">
              <a:rPr lang="th-TH" smtClean="0"/>
              <a:t>29/05/68</a:t>
            </a:fld>
            <a:endParaRPr lang="th-TH"/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แทนหมายเลขสไลด์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7222E1-3D37-4C97-BCDB-FE775F2B249C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8052360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th-TH" smtClean="0"/>
              <a:t>คลิกเพื่อแก้ไขสไตล์ชื่อเรื่องต้นแบบ</a:t>
            </a:r>
            <a:endParaRPr lang="th-TH"/>
          </a:p>
        </p:txBody>
      </p:sp>
      <p:sp>
        <p:nvSpPr>
          <p:cNvPr id="3" name="ตัวแทนข้อความ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</p:txBody>
      </p:sp>
      <p:sp>
        <p:nvSpPr>
          <p:cNvPr id="4" name="ตัวแทนเนื้อหา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ตัวแทนข้อความ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</p:txBody>
      </p:sp>
      <p:sp>
        <p:nvSpPr>
          <p:cNvPr id="6" name="ตัวแทนเนื้อหา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7" name="ตัวแทนวันที่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AE0504-F7EC-4139-9E93-487ED6B9772F}" type="datetimeFigureOut">
              <a:rPr lang="th-TH" smtClean="0"/>
              <a:t>29/05/68</a:t>
            </a:fld>
            <a:endParaRPr lang="th-TH"/>
          </a:p>
        </p:txBody>
      </p:sp>
      <p:sp>
        <p:nvSpPr>
          <p:cNvPr id="8" name="ตัวแทนท้ายกระดา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ตัวแทนหมายเลขสไลด์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7222E1-3D37-4C97-BCDB-FE775F2B249C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9146103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คลิกเพื่อแก้ไขสไตล์ชื่อเรื่องต้นแบบ</a:t>
            </a:r>
            <a:endParaRPr lang="th-TH"/>
          </a:p>
        </p:txBody>
      </p:sp>
      <p:sp>
        <p:nvSpPr>
          <p:cNvPr id="3" name="ตัวแทนวันที่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AE0504-F7EC-4139-9E93-487ED6B9772F}" type="datetimeFigureOut">
              <a:rPr lang="th-TH" smtClean="0"/>
              <a:t>29/05/68</a:t>
            </a:fld>
            <a:endParaRPr lang="th-TH"/>
          </a:p>
        </p:txBody>
      </p:sp>
      <p:sp>
        <p:nvSpPr>
          <p:cNvPr id="4" name="ตัวแทนท้ายกระดา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ตัวแทนหมายเลขสไลด์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7222E1-3D37-4C97-BCDB-FE775F2B249C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386169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วันที่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AE0504-F7EC-4139-9E93-487ED6B9772F}" type="datetimeFigureOut">
              <a:rPr lang="th-TH" smtClean="0"/>
              <a:t>29/05/68</a:t>
            </a:fld>
            <a:endParaRPr lang="th-TH"/>
          </a:p>
        </p:txBody>
      </p:sp>
      <p:sp>
        <p:nvSpPr>
          <p:cNvPr id="3" name="ตัวแทนท้ายกระดา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แทนหมายเลขสไลด์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7222E1-3D37-4C97-BCDB-FE775F2B249C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0395261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h-TH" smtClean="0"/>
              <a:t>คลิกเพื่อแก้ไขสไตล์ชื่อเรื่องต้นแบบ</a:t>
            </a:r>
            <a:endParaRPr lang="th-TH"/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แทนข้อความ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</p:txBody>
      </p:sp>
      <p:sp>
        <p:nvSpPr>
          <p:cNvPr id="5" name="ตัวแทน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AE0504-F7EC-4139-9E93-487ED6B9772F}" type="datetimeFigureOut">
              <a:rPr lang="th-TH" smtClean="0"/>
              <a:t>29/05/68</a:t>
            </a:fld>
            <a:endParaRPr lang="th-TH"/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แทนหมายเลขสไลด์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7222E1-3D37-4C97-BCDB-FE775F2B249C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5589780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h-TH" smtClean="0"/>
              <a:t>คลิกเพื่อแก้ไขสไตล์ชื่อเรื่องต้นแบบ</a:t>
            </a:r>
            <a:endParaRPr lang="th-TH"/>
          </a:p>
        </p:txBody>
      </p:sp>
      <p:sp>
        <p:nvSpPr>
          <p:cNvPr id="3" name="ตัวแทนรูปภาพ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ตัวแทนข้อความ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</p:txBody>
      </p:sp>
      <p:sp>
        <p:nvSpPr>
          <p:cNvPr id="5" name="ตัวแทน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AE0504-F7EC-4139-9E93-487ED6B9772F}" type="datetimeFigureOut">
              <a:rPr lang="th-TH" smtClean="0"/>
              <a:t>29/05/68</a:t>
            </a:fld>
            <a:endParaRPr lang="th-TH"/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แทนหมายเลขสไลด์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7222E1-3D37-4C97-BCDB-FE775F2B249C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5037238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คลิกเพื่อแก้ไขสไตล์ชื่อเรื่องต้นแบบ</a:t>
            </a:r>
            <a:endParaRPr lang="th-TH"/>
          </a:p>
        </p:txBody>
      </p:sp>
      <p:sp>
        <p:nvSpPr>
          <p:cNvPr id="3" name="ตัวแทนข้อความแนวตั้ง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AE0504-F7EC-4139-9E93-487ED6B9772F}" type="datetimeFigureOut">
              <a:rPr lang="th-TH" smtClean="0"/>
              <a:t>29/05/68</a:t>
            </a:fld>
            <a:endParaRPr lang="th-TH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สไลด์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7222E1-3D37-4C97-BCDB-FE775F2B249C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1856926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th-TH" smtClean="0"/>
              <a:t>คลิกเพื่อแก้ไขสไตล์ชื่อเรื่องต้นแบบ</a:t>
            </a:r>
            <a:endParaRPr lang="th-TH"/>
          </a:p>
        </p:txBody>
      </p:sp>
      <p:sp>
        <p:nvSpPr>
          <p:cNvPr id="3" name="ตัวแทน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AE0504-F7EC-4139-9E93-487ED6B9772F}" type="datetimeFigureOut">
              <a:rPr lang="th-TH" smtClean="0"/>
              <a:t>29/05/68</a:t>
            </a:fld>
            <a:endParaRPr lang="th-TH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สไลด์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7222E1-3D37-4C97-BCDB-FE775F2B249C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34077454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green rectangular object with a corner&#10;&#10;AI-generated content may be incorrect.">
            <a:extLst>
              <a:ext uri="{FF2B5EF4-FFF2-40B4-BE49-F238E27FC236}">
                <a16:creationId xmlns="" xmlns:a16="http://schemas.microsoft.com/office/drawing/2014/main" id="{9E660E02-9FE0-3BF4-FCB7-60A31ADF003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pic>
        <p:nvPicPr>
          <p:cNvPr id="3" name="Picture 2" descr="A white background with green corners&#10;&#10;AI-generated content may be incorrect.">
            <a:extLst>
              <a:ext uri="{FF2B5EF4-FFF2-40B4-BE49-F238E27FC236}">
                <a16:creationId xmlns="" xmlns:a16="http://schemas.microsoft.com/office/drawing/2014/main" id="{65F91B06-D1DB-DEE1-5CB5-622CDFF163B7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951232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green and white background with text&#10;&#10;AI-generated content may be incorrect.">
            <a:extLst>
              <a:ext uri="{FF2B5EF4-FFF2-40B4-BE49-F238E27FC236}">
                <a16:creationId xmlns="" xmlns:a16="http://schemas.microsoft.com/office/drawing/2014/main" id="{89C708CA-4B12-9284-BA19-FA700B0DC839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449"/>
          <a:stretch/>
        </p:blipFill>
        <p:spPr>
          <a:xfrm>
            <a:off x="5175314" y="0"/>
            <a:ext cx="7016685" cy="6858000"/>
          </a:xfrm>
          <a:prstGeom prst="rect">
            <a:avLst/>
          </a:prstGeom>
        </p:spPr>
      </p:pic>
      <p:sp>
        <p:nvSpPr>
          <p:cNvPr id="2" name="Picture Placeholder 1">
            <a:extLst>
              <a:ext uri="{FF2B5EF4-FFF2-40B4-BE49-F238E27FC236}">
                <a16:creationId xmlns="" xmlns:a16="http://schemas.microsoft.com/office/drawing/2014/main" id="{42529EED-BF84-14A8-E789-3E23591261CC}"/>
              </a:ext>
            </a:extLst>
          </p:cNvPr>
          <p:cNvSpPr>
            <a:spLocks noGrp="1"/>
          </p:cNvSpPr>
          <p:nvPr>
            <p:ph type="pic" sz="quarter" idx="68"/>
          </p:nvPr>
        </p:nvSpPr>
        <p:spPr>
          <a:xfrm>
            <a:off x="-1" y="0"/>
            <a:ext cx="5175315" cy="6858000"/>
          </a:xfrm>
          <a:prstGeom prst="rect">
            <a:avLst/>
          </a:prstGeom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89635945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green and yellow logo&#10;&#10;AI-generated content may be incorrect.">
            <a:extLst>
              <a:ext uri="{FF2B5EF4-FFF2-40B4-BE49-F238E27FC236}">
                <a16:creationId xmlns="" xmlns:a16="http://schemas.microsoft.com/office/drawing/2014/main" id="{8A745BC3-7EAA-174F-4F06-BB90C6C6BAF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95710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ชื่อเรื่อง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h-TH" smtClean="0"/>
              <a:t>คลิกเพื่อแก้ไขสไตล์ชื่อเรื่องต้นแบบ</a:t>
            </a:r>
            <a:endParaRPr lang="th-TH"/>
          </a:p>
        </p:txBody>
      </p:sp>
      <p:sp>
        <p:nvSpPr>
          <p:cNvPr id="3" name="ตัวแทนข้อความ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AE0504-F7EC-4139-9E93-487ED6B9772F}" type="datetimeFigureOut">
              <a:rPr lang="th-TH" smtClean="0"/>
              <a:t>29/05/68</a:t>
            </a:fld>
            <a:endParaRPr lang="th-TH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ตัวแทนหมายเลขสไลด์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7222E1-3D37-4C97-BCDB-FE775F2B249C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6946799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image" Target="../media/image17.png"/><Relationship Id="rId7" Type="http://schemas.openxmlformats.org/officeDocument/2006/relationships/image" Target="../media/image20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2.xml"/><Relationship Id="rId6" Type="http://schemas.openxmlformats.org/officeDocument/2006/relationships/chart" Target="../charts/chart1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22.emf"/><Relationship Id="rId4" Type="http://schemas.openxmlformats.org/officeDocument/2006/relationships/package" Target="../embeddings/__________Microsoft_Excel3.xlsx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emf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1.&#3585;&#3634;&#3619;&#3611;&#3619;&#3632;&#3648;&#3617;&#3636;&#3609;&#3619;&#3634;&#3588;&#3634;&#3627;&#3621;&#3633;&#3585;&#3611;&#3619;&#3632;&#3585;&#3633;&#3609;&#3650;&#3604;&#3618;&#3619;&#3632;&#3610;&#3610;%20AAG.pdf" TargetMode="External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2.xml"/><Relationship Id="rId4" Type="http://schemas.openxmlformats.org/officeDocument/2006/relationships/hyperlink" Target="2.&#3648;&#3629;&#3585;&#3626;&#3634;&#3619;&#3626;&#3619;&#3640;&#3611;&#3612;&#3621;&#3585;&#3634;&#3619;&#3614;&#3636;&#3592;&#3634;&#3619;&#3603;&#3634;&#3629;&#3609;&#3640;&#3617;&#3633;&#3605;&#3636;&#3619;&#3633;&#3610;&#3619;&#3634;&#3588;&#3634;&#3611;&#3619;&#3632;&#3648;&#3617;&#3636;&#3609;&#3627;&#3621;&#3633;&#3585;&#3611;&#3619;&#3632;&#3585;&#3633;&#3609;.pdf" TargetMode="Externa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png"/><Relationship Id="rId13" Type="http://schemas.openxmlformats.org/officeDocument/2006/relationships/hyperlink" Target="&#3605;&#3633;&#3623;&#3629;&#3618;&#3656;&#3634;&#3591;&#3649;&#3610;&#3610;&#3614;&#3636;&#3617;&#3614;&#3660;/3.&#3611;&#3611;&#3609;..pdf" TargetMode="External"/><Relationship Id="rId3" Type="http://schemas.openxmlformats.org/officeDocument/2006/relationships/image" Target="../media/image37.png"/><Relationship Id="rId7" Type="http://schemas.openxmlformats.org/officeDocument/2006/relationships/image" Target="../media/image41.png"/><Relationship Id="rId12" Type="http://schemas.microsoft.com/office/2007/relationships/hdphoto" Target="../media/hdphoto1.wdp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0.png"/><Relationship Id="rId11" Type="http://schemas.openxmlformats.org/officeDocument/2006/relationships/image" Target="../media/image45.png"/><Relationship Id="rId5" Type="http://schemas.openxmlformats.org/officeDocument/2006/relationships/image" Target="../media/image39.png"/><Relationship Id="rId10" Type="http://schemas.openxmlformats.org/officeDocument/2006/relationships/image" Target="../media/image44.png"/><Relationship Id="rId4" Type="http://schemas.openxmlformats.org/officeDocument/2006/relationships/image" Target="../media/image38.png"/><Relationship Id="rId9" Type="http://schemas.openxmlformats.org/officeDocument/2006/relationships/image" Target="../media/image43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png"/><Relationship Id="rId3" Type="http://schemas.openxmlformats.org/officeDocument/2006/relationships/image" Target="../media/image47.png"/><Relationship Id="rId7" Type="http://schemas.openxmlformats.org/officeDocument/2006/relationships/image" Target="../media/image50.png"/><Relationship Id="rId12" Type="http://schemas.microsoft.com/office/2007/relationships/hdphoto" Target="../media/hdphoto2.wdp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9.png"/><Relationship Id="rId11" Type="http://schemas.openxmlformats.org/officeDocument/2006/relationships/image" Target="../media/image54.png"/><Relationship Id="rId5" Type="http://schemas.openxmlformats.org/officeDocument/2006/relationships/image" Target="../media/image39.png"/><Relationship Id="rId10" Type="http://schemas.openxmlformats.org/officeDocument/2006/relationships/image" Target="../media/image53.png"/><Relationship Id="rId4" Type="http://schemas.openxmlformats.org/officeDocument/2006/relationships/image" Target="../media/image48.png"/><Relationship Id="rId9" Type="http://schemas.openxmlformats.org/officeDocument/2006/relationships/image" Target="../media/image52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9.png"/><Relationship Id="rId3" Type="http://schemas.openxmlformats.org/officeDocument/2006/relationships/image" Target="../media/image56.png"/><Relationship Id="rId7" Type="http://schemas.openxmlformats.org/officeDocument/2006/relationships/image" Target="../media/image58.png"/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12.xml"/><Relationship Id="rId6" Type="http://schemas.microsoft.com/office/2007/relationships/hdphoto" Target="../media/hdphoto3.wdp"/><Relationship Id="rId11" Type="http://schemas.openxmlformats.org/officeDocument/2006/relationships/image" Target="../media/image62.png"/><Relationship Id="rId5" Type="http://schemas.openxmlformats.org/officeDocument/2006/relationships/image" Target="../media/image57.png"/><Relationship Id="rId10" Type="http://schemas.openxmlformats.org/officeDocument/2006/relationships/image" Target="../media/image61.png"/><Relationship Id="rId4" Type="http://schemas.openxmlformats.org/officeDocument/2006/relationships/image" Target="../media/image39.png"/><Relationship Id="rId9" Type="http://schemas.openxmlformats.org/officeDocument/2006/relationships/image" Target="../media/image60.pn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รูปภาพ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66282" y="1085391"/>
            <a:ext cx="3812722" cy="3310988"/>
          </a:xfrm>
          <a:prstGeom prst="rect">
            <a:avLst/>
          </a:prstGeom>
        </p:spPr>
      </p:pic>
      <p:pic>
        <p:nvPicPr>
          <p:cNvPr id="7" name="รูปภาพ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08683" y="377505"/>
            <a:ext cx="2142492" cy="1122655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6498403" y="377505"/>
            <a:ext cx="434848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40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แนวทางการบริหารจัดการหนี้</a:t>
            </a:r>
            <a:endParaRPr lang="th-TH" sz="4000" b="1" dirty="0">
              <a:solidFill>
                <a:schemeClr val="accent6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0" name="TextBox 8"/>
          <p:cNvSpPr txBox="1"/>
          <p:nvPr/>
        </p:nvSpPr>
        <p:spPr>
          <a:xfrm>
            <a:off x="226947" y="5031925"/>
            <a:ext cx="463796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32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กองทุนหมุนเวียนเพื่อการกู้ยืม</a:t>
            </a:r>
          </a:p>
          <a:p>
            <a:pPr algn="ctr"/>
            <a:r>
              <a:rPr lang="th-TH" sz="32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แก่เกษตรกรและผู้ยากจน</a:t>
            </a:r>
            <a:endParaRPr lang="th-TH" sz="32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14" name="รูปภาพ 1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298603" y="91396"/>
            <a:ext cx="819264" cy="752580"/>
          </a:xfrm>
          <a:prstGeom prst="rect">
            <a:avLst/>
          </a:prstGeom>
        </p:spPr>
      </p:pic>
      <p:pic>
        <p:nvPicPr>
          <p:cNvPr id="16" name="รูปภาพ 1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59391" y="1590060"/>
            <a:ext cx="4773079" cy="31557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817536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รูปภาพ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355" y="1041517"/>
            <a:ext cx="3500577" cy="4587496"/>
          </a:xfrm>
          <a:prstGeom prst="rect">
            <a:avLst/>
          </a:prstGeom>
        </p:spPr>
      </p:pic>
      <p:pic>
        <p:nvPicPr>
          <p:cNvPr id="3" name="รูปภาพ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86275" y="742366"/>
            <a:ext cx="3231705" cy="2890068"/>
          </a:xfrm>
          <a:prstGeom prst="rect">
            <a:avLst/>
          </a:prstGeom>
        </p:spPr>
      </p:pic>
      <p:pic>
        <p:nvPicPr>
          <p:cNvPr id="4" name="รูปภาพ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04898" y="478043"/>
            <a:ext cx="3323246" cy="3187047"/>
          </a:xfrm>
          <a:prstGeom prst="rect">
            <a:avLst/>
          </a:prstGeom>
        </p:spPr>
      </p:pic>
      <p:pic>
        <p:nvPicPr>
          <p:cNvPr id="5" name="รูปภาพ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54851" y="3733806"/>
            <a:ext cx="2925513" cy="2968810"/>
          </a:xfrm>
          <a:prstGeom prst="rect">
            <a:avLst/>
          </a:prstGeom>
        </p:spPr>
      </p:pic>
      <p:pic>
        <p:nvPicPr>
          <p:cNvPr id="7" name="รูปภาพ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202723" y="3908821"/>
            <a:ext cx="2921241" cy="2848036"/>
          </a:xfrm>
          <a:prstGeom prst="rect">
            <a:avLst/>
          </a:prstGeom>
        </p:spPr>
      </p:pic>
      <p:pic>
        <p:nvPicPr>
          <p:cNvPr id="6" name="รูปภาพ 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397106" y="3693223"/>
            <a:ext cx="2999989" cy="3049976"/>
          </a:xfrm>
          <a:prstGeom prst="rect">
            <a:avLst/>
          </a:prstGeom>
        </p:spPr>
      </p:pic>
      <p:pic>
        <p:nvPicPr>
          <p:cNvPr id="8" name="รูปภาพ 7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051628" y="4902"/>
            <a:ext cx="6496957" cy="6192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393425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หมายเลขภาพนิ่ง 3"/>
          <p:cNvSpPr txBox="1">
            <a:spLocks/>
          </p:cNvSpPr>
          <p:nvPr/>
        </p:nvSpPr>
        <p:spPr>
          <a:xfrm>
            <a:off x="9305461" y="6238928"/>
            <a:ext cx="2743200" cy="365125"/>
          </a:xfrm>
          <a:prstGeom prst="rect">
            <a:avLst/>
          </a:prstGeom>
          <a:noFill/>
        </p:spPr>
        <p:txBody>
          <a:bodyPr/>
          <a:lstStyle>
            <a:defPPr>
              <a:defRPr lang="th-TH"/>
            </a:defPPr>
            <a:lvl1pPr marL="0" algn="l" defTabSz="914400" rtl="0" eaLnBrk="1" latinLnBrk="0" hangingPunct="1"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6D22F896-40B5-4ADD-8801-0D06FADFA095}" type="slidenum">
              <a:rPr lang="en-US" smtClean="0">
                <a:solidFill>
                  <a:prstClr val="black">
                    <a:tint val="75000"/>
                  </a:prstClr>
                </a:solidFill>
                <a:latin typeface="BAAC17" panose="02000000000000000000" pitchFamily="50" charset="0"/>
                <a:cs typeface="BAAC17" panose="02000000000000000000" pitchFamily="50" charset="0"/>
              </a:rPr>
              <a:pPr/>
              <a:t>3</a:t>
            </a:fld>
            <a:endParaRPr lang="en-US" dirty="0">
              <a:solidFill>
                <a:prstClr val="black">
                  <a:tint val="75000"/>
                </a:prstClr>
              </a:solidFill>
              <a:latin typeface="BAAC17" panose="02000000000000000000" pitchFamily="50" charset="0"/>
              <a:cs typeface="BAAC17" panose="02000000000000000000" pitchFamily="50" charset="0"/>
            </a:endParaRPr>
          </a:p>
        </p:txBody>
      </p:sp>
      <p:sp>
        <p:nvSpPr>
          <p:cNvPr id="4" name="Google Shape;328;p2"/>
          <p:cNvSpPr/>
          <p:nvPr/>
        </p:nvSpPr>
        <p:spPr>
          <a:xfrm>
            <a:off x="2505592" y="102415"/>
            <a:ext cx="7736270" cy="9540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00" tIns="45700" rIns="91400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-TH" sz="2800" b="1" i="0" u="none" strike="noStrike" cap="none" dirty="0">
                <a:solidFill>
                  <a:schemeClr val="accent6">
                    <a:lumMod val="50000"/>
                  </a:schemeClr>
                </a:solidFill>
                <a:latin typeface="TH SarabunPSK" pitchFamily="34" charset="-34"/>
                <a:ea typeface="Sarabun"/>
                <a:cs typeface="TH SarabunPSK" pitchFamily="34" charset="-34"/>
                <a:sym typeface="Sarabun"/>
              </a:rPr>
              <a:t>รายงานสถานะหนี้กองทุนหมุนเวียนเพื่อการกู้ยืมแก่เกษตรและผู้</a:t>
            </a:r>
            <a:r>
              <a:rPr lang="th-TH" sz="2800" b="1" i="0" u="none" strike="noStrike" cap="none" dirty="0" smtClean="0">
                <a:solidFill>
                  <a:schemeClr val="accent6">
                    <a:lumMod val="50000"/>
                  </a:schemeClr>
                </a:solidFill>
                <a:latin typeface="TH SarabunPSK" pitchFamily="34" charset="-34"/>
                <a:ea typeface="Sarabun"/>
                <a:cs typeface="TH SarabunPSK" pitchFamily="34" charset="-34"/>
                <a:sym typeface="Sarabun"/>
              </a:rPr>
              <a:t>ยากจน</a:t>
            </a: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-TH" b="1" dirty="0" smtClean="0">
                <a:solidFill>
                  <a:schemeClr val="accent6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  <a:sym typeface="Sarabun"/>
              </a:rPr>
              <a:t>ณ 30 เมษายน 2568</a:t>
            </a:r>
            <a:endParaRPr sz="2400" dirty="0">
              <a:solidFill>
                <a:schemeClr val="accent6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6" name="รูปภาพ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660" y="340427"/>
            <a:ext cx="511823" cy="511823"/>
          </a:xfrm>
          <a:prstGeom prst="rect">
            <a:avLst/>
          </a:prstGeom>
        </p:spPr>
      </p:pic>
      <p:pic>
        <p:nvPicPr>
          <p:cNvPr id="7" name="Google Shape;329;p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1089813" y="5059918"/>
            <a:ext cx="932050" cy="869461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8" name="Google Shape;335;p2"/>
          <p:cNvGrpSpPr/>
          <p:nvPr/>
        </p:nvGrpSpPr>
        <p:grpSpPr>
          <a:xfrm>
            <a:off x="421439" y="1193512"/>
            <a:ext cx="6027481" cy="1434223"/>
            <a:chOff x="165908" y="2004529"/>
            <a:chExt cx="5223897" cy="1016148"/>
          </a:xfrm>
        </p:grpSpPr>
        <p:pic>
          <p:nvPicPr>
            <p:cNvPr id="9" name="Google Shape;336;p2" descr="ผู้หญิง, คน, แมปกับร่างอวตาร, คนที่, หญิง ไอคอน"/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373591" y="2699869"/>
              <a:ext cx="258261" cy="254902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0" name="Google Shape;337;p2" descr="แมปกับร่างอวตาร, คน, เด็ก ไอคอน"/>
            <p:cNvPicPr preferRelativeResize="0"/>
            <p:nvPr/>
          </p:nvPicPr>
          <p:blipFill rotWithShape="1">
            <a:blip r:embed="rId5">
              <a:alphaModFix/>
            </a:blip>
            <a:srcRect/>
            <a:stretch/>
          </p:blipFill>
          <p:spPr>
            <a:xfrm>
              <a:off x="362044" y="2366712"/>
              <a:ext cx="281357" cy="280097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1" name="Google Shape;338;p2"/>
            <p:cNvSpPr/>
            <p:nvPr/>
          </p:nvSpPr>
          <p:spPr>
            <a:xfrm>
              <a:off x="165909" y="2004529"/>
              <a:ext cx="2645384" cy="257350"/>
            </a:xfrm>
            <a:prstGeom prst="rect">
              <a:avLst/>
            </a:prstGeom>
            <a:solidFill>
              <a:srgbClr val="DAE5F1"/>
            </a:solidFill>
            <a:ln>
              <a:noFill/>
            </a:ln>
          </p:spPr>
          <p:txBody>
            <a:bodyPr spcFirstLastPara="1" wrap="square" lIns="91400" tIns="45700" rIns="91400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th-TH" sz="1600" b="1" dirty="0">
                  <a:solidFill>
                    <a:srgbClr val="000000"/>
                  </a:solidFill>
                  <a:latin typeface="TH SarabunPSK" pitchFamily="34" charset="-34"/>
                  <a:ea typeface="Sarabun"/>
                  <a:cs typeface="TH SarabunPSK" pitchFamily="34" charset="-34"/>
                  <a:sym typeface="Sarabun"/>
                </a:rPr>
                <a:t>ข้อมูลพื้นฐานลูกค้า </a:t>
              </a:r>
              <a:r>
                <a:rPr lang="th-TH" sz="1600" b="1" dirty="0" err="1">
                  <a:solidFill>
                    <a:srgbClr val="000000"/>
                  </a:solidFill>
                  <a:latin typeface="TH SarabunPSK" pitchFamily="34" charset="-34"/>
                  <a:ea typeface="Sarabun"/>
                  <a:cs typeface="TH SarabunPSK" pitchFamily="34" charset="-34"/>
                  <a:sym typeface="Sarabun"/>
                </a:rPr>
                <a:t>สป.กษ</a:t>
              </a:r>
              <a:r>
                <a:rPr lang="th-TH" sz="1600" b="1" dirty="0">
                  <a:solidFill>
                    <a:srgbClr val="000000"/>
                  </a:solidFill>
                  <a:latin typeface="TH SarabunPSK" pitchFamily="34" charset="-34"/>
                  <a:ea typeface="Sarabun"/>
                  <a:cs typeface="TH SarabunPSK" pitchFamily="34" charset="-34"/>
                  <a:sym typeface="Sarabun"/>
                </a:rPr>
                <a:t>. คงเหลือ</a:t>
              </a:r>
              <a:endParaRPr sz="2000" dirty="0"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12" name="Google Shape;339;p2"/>
            <p:cNvSpPr txBox="1"/>
            <p:nvPr/>
          </p:nvSpPr>
          <p:spPr>
            <a:xfrm>
              <a:off x="1315022" y="2483463"/>
              <a:ext cx="1314361" cy="283449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00" tIns="45700" rIns="91400" bIns="45700" anchor="t" anchorCtr="0">
              <a:sp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th-TH" sz="2000" b="1" dirty="0" smtClean="0">
                  <a:solidFill>
                    <a:schemeClr val="dk1"/>
                  </a:solidFill>
                  <a:latin typeface="TH SarabunPSK" pitchFamily="34" charset="-34"/>
                  <a:ea typeface="Sarabun"/>
                  <a:cs typeface="TH SarabunPSK" pitchFamily="34" charset="-34"/>
                  <a:sym typeface="Sarabun"/>
                </a:rPr>
                <a:t>รวม 8,902 </a:t>
              </a:r>
              <a:r>
                <a:rPr lang="th-TH" sz="2000" b="1" dirty="0">
                  <a:solidFill>
                    <a:schemeClr val="dk1"/>
                  </a:solidFill>
                  <a:latin typeface="TH SarabunPSK" pitchFamily="34" charset="-34"/>
                  <a:ea typeface="Sarabun"/>
                  <a:cs typeface="TH SarabunPSK" pitchFamily="34" charset="-34"/>
                  <a:sym typeface="Sarabun"/>
                </a:rPr>
                <a:t>ราย</a:t>
              </a:r>
              <a:endParaRPr sz="2000" b="1" dirty="0">
                <a:solidFill>
                  <a:schemeClr val="dk1"/>
                </a:solidFill>
                <a:latin typeface="TH SarabunPSK" pitchFamily="34" charset="-34"/>
                <a:ea typeface="Sarabun"/>
                <a:cs typeface="TH SarabunPSK" pitchFamily="34" charset="-34"/>
                <a:sym typeface="Sarabun"/>
              </a:endParaRPr>
            </a:p>
          </p:txBody>
        </p:sp>
        <p:sp>
          <p:nvSpPr>
            <p:cNvPr id="13" name="Google Shape;340;p2"/>
            <p:cNvSpPr/>
            <p:nvPr/>
          </p:nvSpPr>
          <p:spPr>
            <a:xfrm>
              <a:off x="2527742" y="2004529"/>
              <a:ext cx="2862063" cy="257350"/>
            </a:xfrm>
            <a:prstGeom prst="rect">
              <a:avLst/>
            </a:prstGeom>
            <a:solidFill>
              <a:srgbClr val="DAE5F1"/>
            </a:solidFill>
            <a:ln>
              <a:noFill/>
            </a:ln>
          </p:spPr>
          <p:txBody>
            <a:bodyPr spcFirstLastPara="1" wrap="square" lIns="91400" tIns="45700" rIns="91400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th-TH" sz="1600" b="1" dirty="0">
                  <a:solidFill>
                    <a:srgbClr val="000000"/>
                  </a:solidFill>
                  <a:latin typeface="TH SarabunPSK" pitchFamily="34" charset="-34"/>
                  <a:ea typeface="Sarabun"/>
                  <a:cs typeface="TH SarabunPSK" pitchFamily="34" charset="-34"/>
                  <a:sym typeface="Sarabun"/>
                </a:rPr>
                <a:t>แบ่งตามช่วงอายุ</a:t>
              </a:r>
              <a:endParaRPr sz="2000" dirty="0"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14" name="Google Shape;341;p2"/>
            <p:cNvSpPr/>
            <p:nvPr/>
          </p:nvSpPr>
          <p:spPr>
            <a:xfrm>
              <a:off x="165908" y="2004533"/>
              <a:ext cx="2361834" cy="1016144"/>
            </a:xfrm>
            <a:prstGeom prst="rect">
              <a:avLst/>
            </a:prstGeom>
            <a:noFill/>
            <a:ln w="12700" cap="flat" cmpd="sng">
              <a:solidFill>
                <a:srgbClr val="42719B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00" tIns="45700" rIns="91400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100">
                <a:solidFill>
                  <a:schemeClr val="lt1"/>
                </a:solidFill>
                <a:latin typeface="TH SarabunPSK" pitchFamily="34" charset="-34"/>
                <a:ea typeface="Calibri"/>
                <a:cs typeface="TH SarabunPSK" pitchFamily="34" charset="-34"/>
                <a:sym typeface="Calibri"/>
              </a:endParaRPr>
            </a:p>
          </p:txBody>
        </p:sp>
        <p:sp>
          <p:nvSpPr>
            <p:cNvPr id="15" name="Google Shape;342;p2"/>
            <p:cNvSpPr/>
            <p:nvPr/>
          </p:nvSpPr>
          <p:spPr>
            <a:xfrm>
              <a:off x="2527742" y="2004532"/>
              <a:ext cx="2862063" cy="1016145"/>
            </a:xfrm>
            <a:prstGeom prst="rect">
              <a:avLst/>
            </a:prstGeom>
            <a:noFill/>
            <a:ln w="12700" cap="flat" cmpd="sng">
              <a:solidFill>
                <a:srgbClr val="42719B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00" tIns="45700" rIns="91400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100">
                <a:solidFill>
                  <a:schemeClr val="lt1"/>
                </a:solidFill>
                <a:latin typeface="TH SarabunPSK" pitchFamily="34" charset="-34"/>
                <a:ea typeface="Calibri"/>
                <a:cs typeface="TH SarabunPSK" pitchFamily="34" charset="-34"/>
                <a:sym typeface="Calibri"/>
              </a:endParaRPr>
            </a:p>
          </p:txBody>
        </p:sp>
        <p:sp>
          <p:nvSpPr>
            <p:cNvPr id="16" name="Google Shape;343;p2"/>
            <p:cNvSpPr txBox="1"/>
            <p:nvPr/>
          </p:nvSpPr>
          <p:spPr>
            <a:xfrm>
              <a:off x="605301" y="2360342"/>
              <a:ext cx="1096503" cy="239837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00" tIns="45700" rIns="91400" bIns="45700" anchor="t" anchorCtr="0">
              <a:sp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th-TH" sz="1600" b="1" dirty="0">
                  <a:solidFill>
                    <a:schemeClr val="dk1"/>
                  </a:solidFill>
                  <a:latin typeface="TH SarabunPSK" pitchFamily="34" charset="-34"/>
                  <a:ea typeface="Sarabun"/>
                  <a:cs typeface="TH SarabunPSK" pitchFamily="34" charset="-34"/>
                  <a:sym typeface="Sarabun"/>
                </a:rPr>
                <a:t>ชาย </a:t>
              </a:r>
              <a:r>
                <a:rPr lang="th-TH" sz="1600" b="1" dirty="0" smtClean="0">
                  <a:solidFill>
                    <a:schemeClr val="dk1"/>
                  </a:solidFill>
                  <a:latin typeface="TH SarabunPSK" pitchFamily="34" charset="-34"/>
                  <a:ea typeface="Sarabun"/>
                  <a:cs typeface="TH SarabunPSK" pitchFamily="34" charset="-34"/>
                  <a:sym typeface="Sarabun"/>
                </a:rPr>
                <a:t>2,733 </a:t>
              </a:r>
              <a:r>
                <a:rPr lang="th-TH" sz="1600" b="1" dirty="0">
                  <a:solidFill>
                    <a:schemeClr val="dk1"/>
                  </a:solidFill>
                  <a:latin typeface="TH SarabunPSK" pitchFamily="34" charset="-34"/>
                  <a:ea typeface="Sarabun"/>
                  <a:cs typeface="TH SarabunPSK" pitchFamily="34" charset="-34"/>
                  <a:sym typeface="Sarabun"/>
                </a:rPr>
                <a:t>ราย</a:t>
              </a:r>
              <a:endParaRPr sz="1600" b="1" dirty="0">
                <a:solidFill>
                  <a:schemeClr val="dk1"/>
                </a:solidFill>
                <a:latin typeface="TH SarabunPSK" pitchFamily="34" charset="-34"/>
                <a:ea typeface="Sarabun"/>
                <a:cs typeface="TH SarabunPSK" pitchFamily="34" charset="-34"/>
                <a:sym typeface="Sarabun"/>
              </a:endParaRPr>
            </a:p>
          </p:txBody>
        </p:sp>
        <p:sp>
          <p:nvSpPr>
            <p:cNvPr id="17" name="Google Shape;344;p2"/>
            <p:cNvSpPr txBox="1"/>
            <p:nvPr/>
          </p:nvSpPr>
          <p:spPr>
            <a:xfrm>
              <a:off x="605301" y="2646994"/>
              <a:ext cx="1096503" cy="239837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00" tIns="45700" rIns="91400" bIns="45700" anchor="t" anchorCtr="0">
              <a:sp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th-TH" sz="1600" b="1" dirty="0">
                  <a:solidFill>
                    <a:schemeClr val="dk1"/>
                  </a:solidFill>
                  <a:latin typeface="TH SarabunPSK" pitchFamily="34" charset="-34"/>
                  <a:ea typeface="Sarabun"/>
                  <a:cs typeface="TH SarabunPSK" pitchFamily="34" charset="-34"/>
                  <a:sym typeface="Sarabun"/>
                </a:rPr>
                <a:t>หญิง </a:t>
              </a:r>
              <a:r>
                <a:rPr lang="en-US" sz="1600" b="1" dirty="0">
                  <a:solidFill>
                    <a:schemeClr val="dk1"/>
                  </a:solidFill>
                  <a:latin typeface="TH SarabunPSK" pitchFamily="34" charset="-34"/>
                  <a:ea typeface="Sarabun"/>
                  <a:cs typeface="TH SarabunPSK" pitchFamily="34" charset="-34"/>
                  <a:sym typeface="Sarabun"/>
                </a:rPr>
                <a:t>6</a:t>
              </a:r>
              <a:r>
                <a:rPr lang="th-TH" sz="1600" b="1" dirty="0" smtClean="0">
                  <a:solidFill>
                    <a:schemeClr val="dk1"/>
                  </a:solidFill>
                  <a:latin typeface="TH SarabunPSK" pitchFamily="34" charset="-34"/>
                  <a:ea typeface="Sarabun"/>
                  <a:cs typeface="TH SarabunPSK" pitchFamily="34" charset="-34"/>
                  <a:sym typeface="Sarabun"/>
                </a:rPr>
                <a:t>,</a:t>
              </a:r>
              <a:r>
                <a:rPr lang="en-US" sz="1600" b="1" dirty="0" smtClean="0">
                  <a:solidFill>
                    <a:schemeClr val="dk1"/>
                  </a:solidFill>
                  <a:latin typeface="TH SarabunPSK" pitchFamily="34" charset="-34"/>
                  <a:ea typeface="Sarabun"/>
                  <a:cs typeface="TH SarabunPSK" pitchFamily="34" charset="-34"/>
                  <a:sym typeface="Sarabun"/>
                </a:rPr>
                <a:t>169 </a:t>
              </a:r>
              <a:r>
                <a:rPr lang="th-TH" sz="1600" b="1" dirty="0" smtClean="0">
                  <a:solidFill>
                    <a:schemeClr val="dk1"/>
                  </a:solidFill>
                  <a:latin typeface="TH SarabunPSK" pitchFamily="34" charset="-34"/>
                  <a:ea typeface="Sarabun"/>
                  <a:cs typeface="TH SarabunPSK" pitchFamily="34" charset="-34"/>
                  <a:sym typeface="Sarabun"/>
                </a:rPr>
                <a:t>ราย</a:t>
              </a:r>
              <a:endParaRPr sz="1600" b="1" dirty="0">
                <a:solidFill>
                  <a:schemeClr val="dk1"/>
                </a:solidFill>
                <a:latin typeface="TH SarabunPSK" pitchFamily="34" charset="-34"/>
                <a:ea typeface="Sarabun"/>
                <a:cs typeface="TH SarabunPSK" pitchFamily="34" charset="-34"/>
                <a:sym typeface="Sarabun"/>
              </a:endParaRPr>
            </a:p>
          </p:txBody>
        </p:sp>
      </p:grpSp>
      <p:sp>
        <p:nvSpPr>
          <p:cNvPr id="18" name="Google Shape;126;p1"/>
          <p:cNvSpPr/>
          <p:nvPr/>
        </p:nvSpPr>
        <p:spPr>
          <a:xfrm>
            <a:off x="421438" y="3928210"/>
            <a:ext cx="5764153" cy="34721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solidFill>
              <a:schemeClr val="accent2">
                <a:lumMod val="20000"/>
                <a:lumOff val="80000"/>
              </a:schemeClr>
            </a:solidFill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-TH" sz="2000" b="1" dirty="0" smtClean="0">
                <a:solidFill>
                  <a:schemeClr val="bg1"/>
                </a:solidFill>
                <a:latin typeface="TH SarabunPSK" pitchFamily="34" charset="-34"/>
                <a:ea typeface="Sarabun"/>
                <a:cs typeface="TH SarabunPSK" pitchFamily="34" charset="-34"/>
                <a:sym typeface="Sarabun"/>
              </a:rPr>
              <a:t>สินเชื่อคงเหลือ</a:t>
            </a:r>
            <a:endParaRPr sz="2000" b="1" dirty="0">
              <a:solidFill>
                <a:schemeClr val="bg1"/>
              </a:solidFill>
              <a:latin typeface="TH SarabunPSK" pitchFamily="34" charset="-34"/>
              <a:ea typeface="Sarabun"/>
              <a:cs typeface="TH SarabunPSK" pitchFamily="34" charset="-34"/>
              <a:sym typeface="Sarabun"/>
            </a:endParaRPr>
          </a:p>
        </p:txBody>
      </p:sp>
      <p:sp>
        <p:nvSpPr>
          <p:cNvPr id="19" name="Google Shape;126;p1"/>
          <p:cNvSpPr/>
          <p:nvPr/>
        </p:nvSpPr>
        <p:spPr>
          <a:xfrm>
            <a:off x="6185592" y="3928209"/>
            <a:ext cx="5592983" cy="347209"/>
          </a:xfrm>
          <a:prstGeom prst="rect">
            <a:avLst/>
          </a:prstGeom>
          <a:solidFill>
            <a:srgbClr val="993300"/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-TH" sz="2000" b="1" dirty="0" smtClean="0">
                <a:solidFill>
                  <a:schemeClr val="bg1"/>
                </a:solidFill>
                <a:latin typeface="TH SarabunPSK" pitchFamily="34" charset="-34"/>
                <a:ea typeface="Sarabun"/>
                <a:cs typeface="TH SarabunPSK" pitchFamily="34" charset="-34"/>
                <a:sym typeface="Sarabun"/>
              </a:rPr>
              <a:t>คุณภาพหนี้ </a:t>
            </a:r>
            <a:r>
              <a:rPr lang="th-TH" sz="2000" b="1" dirty="0" err="1" smtClean="0">
                <a:solidFill>
                  <a:schemeClr val="bg1"/>
                </a:solidFill>
                <a:latin typeface="TH SarabunPSK" pitchFamily="34" charset="-34"/>
                <a:ea typeface="Sarabun"/>
                <a:cs typeface="TH SarabunPSK" pitchFamily="34" charset="-34"/>
                <a:sym typeface="Sarabun"/>
              </a:rPr>
              <a:t>สป.กษ</a:t>
            </a:r>
            <a:r>
              <a:rPr lang="th-TH" sz="2000" b="1" dirty="0" smtClean="0">
                <a:solidFill>
                  <a:schemeClr val="bg1"/>
                </a:solidFill>
                <a:latin typeface="TH SarabunPSK" pitchFamily="34" charset="-34"/>
                <a:ea typeface="Sarabun"/>
                <a:cs typeface="TH SarabunPSK" pitchFamily="34" charset="-34"/>
                <a:sym typeface="Sarabun"/>
              </a:rPr>
              <a:t>.</a:t>
            </a:r>
            <a:endParaRPr sz="2000" b="1" dirty="0">
              <a:solidFill>
                <a:schemeClr val="bg1"/>
              </a:solidFill>
              <a:latin typeface="TH SarabunPSK" pitchFamily="34" charset="-34"/>
              <a:ea typeface="Sarabun"/>
              <a:cs typeface="TH SarabunPSK" pitchFamily="34" charset="-34"/>
              <a:sym typeface="Sarabun"/>
            </a:endParaRPr>
          </a:p>
        </p:txBody>
      </p:sp>
      <p:sp>
        <p:nvSpPr>
          <p:cNvPr id="20" name="Google Shape;331;p2"/>
          <p:cNvSpPr/>
          <p:nvPr/>
        </p:nvSpPr>
        <p:spPr>
          <a:xfrm>
            <a:off x="3295322" y="5950813"/>
            <a:ext cx="2890270" cy="413297"/>
          </a:xfrm>
          <a:prstGeom prst="rect">
            <a:avLst/>
          </a:prstGeom>
          <a:solidFill>
            <a:srgbClr val="FFD966"/>
          </a:solidFill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lvl="0" algn="ctr"/>
            <a:r>
              <a:rPr lang="th-TH" sz="2000" b="1" dirty="0">
                <a:solidFill>
                  <a:schemeClr val="dk1"/>
                </a:solidFill>
                <a:latin typeface="TH SarabunPSK" pitchFamily="34" charset="-34"/>
                <a:ea typeface="Sarabun"/>
                <a:cs typeface="TH SarabunPSK" pitchFamily="34" charset="-34"/>
                <a:sym typeface="Sarabun"/>
              </a:rPr>
              <a:t>ค้างยังไม่สิ้นสุดสัญญา </a:t>
            </a:r>
            <a:r>
              <a:rPr lang="en-US" sz="2000" b="1" dirty="0" smtClean="0">
                <a:solidFill>
                  <a:schemeClr val="dk1"/>
                </a:solidFill>
                <a:latin typeface="TH SarabunPSK" pitchFamily="34" charset="-34"/>
                <a:ea typeface="Sarabun"/>
                <a:cs typeface="TH SarabunPSK" pitchFamily="34" charset="-34"/>
                <a:sym typeface="Sarabun"/>
              </a:rPr>
              <a:t>5,</a:t>
            </a:r>
            <a:r>
              <a:rPr lang="th-TH" sz="2000" b="1" dirty="0" smtClean="0">
                <a:solidFill>
                  <a:schemeClr val="dk1"/>
                </a:solidFill>
                <a:latin typeface="TH SarabunPSK" pitchFamily="34" charset="-34"/>
                <a:ea typeface="Sarabun"/>
                <a:cs typeface="TH SarabunPSK" pitchFamily="34" charset="-34"/>
                <a:sym typeface="Sarabun"/>
              </a:rPr>
              <a:t>741 สัญญา</a:t>
            </a:r>
            <a:endParaRPr sz="2400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1" name="Google Shape;332;p2"/>
          <p:cNvSpPr/>
          <p:nvPr/>
        </p:nvSpPr>
        <p:spPr>
          <a:xfrm>
            <a:off x="6185592" y="5950812"/>
            <a:ext cx="2890612" cy="413298"/>
          </a:xfrm>
          <a:prstGeom prst="rect">
            <a:avLst/>
          </a:prstGeom>
          <a:solidFill>
            <a:srgbClr val="FF0000">
              <a:alpha val="75686"/>
            </a:srgbClr>
          </a:solidFill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lvl="0" algn="ctr"/>
            <a:r>
              <a:rPr lang="th-TH" sz="2000" b="1" dirty="0">
                <a:solidFill>
                  <a:schemeClr val="lt1"/>
                </a:solidFill>
                <a:latin typeface="TH SarabunPSK" pitchFamily="34" charset="-34"/>
                <a:ea typeface="Sarabun"/>
                <a:cs typeface="TH SarabunPSK" pitchFamily="34" charset="-34"/>
                <a:sym typeface="Sarabun"/>
              </a:rPr>
              <a:t>ค้างสิ้นสุด</a:t>
            </a:r>
            <a:r>
              <a:rPr lang="th-TH" sz="2000" b="1" dirty="0" smtClean="0">
                <a:solidFill>
                  <a:schemeClr val="lt1"/>
                </a:solidFill>
                <a:latin typeface="TH SarabunPSK" pitchFamily="34" charset="-34"/>
                <a:ea typeface="Sarabun"/>
                <a:cs typeface="TH SarabunPSK" pitchFamily="34" charset="-34"/>
                <a:sym typeface="Sarabun"/>
              </a:rPr>
              <a:t>สัญญา </a:t>
            </a:r>
            <a:r>
              <a:rPr lang="en-US" sz="2000" b="1" dirty="0" smtClean="0">
                <a:solidFill>
                  <a:schemeClr val="lt1"/>
                </a:solidFill>
                <a:latin typeface="TH SarabunPSK" pitchFamily="34" charset="-34"/>
                <a:ea typeface="Sarabun"/>
                <a:cs typeface="TH SarabunPSK" pitchFamily="34" charset="-34"/>
                <a:sym typeface="Sarabun"/>
              </a:rPr>
              <a:t>621 </a:t>
            </a:r>
            <a:r>
              <a:rPr lang="th-TH" sz="2000" b="1" dirty="0" smtClean="0">
                <a:solidFill>
                  <a:schemeClr val="lt1"/>
                </a:solidFill>
                <a:latin typeface="TH SarabunPSK" pitchFamily="34" charset="-34"/>
                <a:ea typeface="Sarabun"/>
                <a:cs typeface="TH SarabunPSK" pitchFamily="34" charset="-34"/>
                <a:sym typeface="Sarabun"/>
              </a:rPr>
              <a:t>สัญญา</a:t>
            </a:r>
            <a:endParaRPr sz="2400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2" name="Google Shape;333;p2"/>
          <p:cNvSpPr/>
          <p:nvPr/>
        </p:nvSpPr>
        <p:spPr>
          <a:xfrm>
            <a:off x="421439" y="5950813"/>
            <a:ext cx="2873883" cy="413297"/>
          </a:xfrm>
          <a:prstGeom prst="rect">
            <a:avLst/>
          </a:prstGeom>
          <a:solidFill>
            <a:srgbClr val="548135">
              <a:alpha val="90000"/>
            </a:srgbClr>
          </a:solidFill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lvl="0" algn="ctr"/>
            <a:r>
              <a:rPr lang="th-TH" sz="2000" b="1" dirty="0" smtClean="0">
                <a:solidFill>
                  <a:srgbClr val="FFFFFF"/>
                </a:solidFill>
                <a:latin typeface="TH SarabunPSK" pitchFamily="34" charset="-34"/>
                <a:ea typeface="Sarabun"/>
                <a:cs typeface="TH SarabunPSK" pitchFamily="34" charset="-34"/>
                <a:sym typeface="Sarabun"/>
              </a:rPr>
              <a:t>ปกติ </a:t>
            </a:r>
            <a:r>
              <a:rPr lang="en-US" sz="2000" b="1" dirty="0" smtClean="0">
                <a:solidFill>
                  <a:srgbClr val="FFFFFF"/>
                </a:solidFill>
                <a:latin typeface="TH SarabunPSK" pitchFamily="34" charset="-34"/>
                <a:ea typeface="Sarabun"/>
                <a:cs typeface="TH SarabunPSK" pitchFamily="34" charset="-34"/>
                <a:sym typeface="Sarabun"/>
              </a:rPr>
              <a:t>2</a:t>
            </a:r>
            <a:r>
              <a:rPr lang="th-TH" sz="2000" b="1" dirty="0" smtClean="0">
                <a:solidFill>
                  <a:srgbClr val="FFFFFF"/>
                </a:solidFill>
                <a:latin typeface="TH SarabunPSK" pitchFamily="34" charset="-34"/>
                <a:ea typeface="Sarabun"/>
                <a:cs typeface="TH SarabunPSK" pitchFamily="34" charset="-34"/>
                <a:sym typeface="Sarabun"/>
              </a:rPr>
              <a:t>,416 สัญญา</a:t>
            </a:r>
            <a:endParaRPr sz="2000" b="1" dirty="0">
              <a:solidFill>
                <a:srgbClr val="FFFFFF"/>
              </a:solidFill>
              <a:latin typeface="TH SarabunPSK" pitchFamily="34" charset="-34"/>
              <a:ea typeface="Sarabun"/>
              <a:cs typeface="TH SarabunPSK" pitchFamily="34" charset="-34"/>
              <a:sym typeface="Sarabun"/>
            </a:endParaRPr>
          </a:p>
        </p:txBody>
      </p:sp>
      <p:sp>
        <p:nvSpPr>
          <p:cNvPr id="23" name="Google Shape;345;p2"/>
          <p:cNvSpPr/>
          <p:nvPr/>
        </p:nvSpPr>
        <p:spPr>
          <a:xfrm>
            <a:off x="9059475" y="5950812"/>
            <a:ext cx="2719100" cy="413297"/>
          </a:xfrm>
          <a:prstGeom prst="rect">
            <a:avLst/>
          </a:prstGeom>
          <a:solidFill>
            <a:schemeClr val="bg2">
              <a:lumMod val="25000"/>
              <a:alpha val="90000"/>
            </a:schemeClr>
          </a:solidFill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lvl="0" algn="ctr"/>
            <a:r>
              <a:rPr lang="th-TH" sz="2000" b="1" dirty="0">
                <a:solidFill>
                  <a:schemeClr val="lt1"/>
                </a:solidFill>
                <a:latin typeface="TH SarabunPSK" pitchFamily="34" charset="-34"/>
                <a:ea typeface="Sarabun"/>
                <a:cs typeface="TH SarabunPSK" pitchFamily="34" charset="-34"/>
                <a:sym typeface="Sarabun"/>
              </a:rPr>
              <a:t>ดำเนินคดี </a:t>
            </a:r>
            <a:r>
              <a:rPr lang="th-TH" sz="2000" b="1" dirty="0" smtClean="0">
                <a:solidFill>
                  <a:schemeClr val="lt1"/>
                </a:solidFill>
                <a:latin typeface="TH SarabunPSK" pitchFamily="34" charset="-34"/>
                <a:ea typeface="Sarabun"/>
                <a:cs typeface="TH SarabunPSK" pitchFamily="34" charset="-34"/>
                <a:sym typeface="Sarabun"/>
              </a:rPr>
              <a:t>259 </a:t>
            </a:r>
            <a:r>
              <a:rPr lang="th-TH" sz="2000" b="1" dirty="0">
                <a:solidFill>
                  <a:schemeClr val="lt1"/>
                </a:solidFill>
                <a:latin typeface="TH SarabunPSK" pitchFamily="34" charset="-34"/>
                <a:ea typeface="Sarabun"/>
                <a:cs typeface="TH SarabunPSK" pitchFamily="34" charset="-34"/>
                <a:sym typeface="Sarabun"/>
              </a:rPr>
              <a:t>สัญญา</a:t>
            </a:r>
            <a:endParaRPr sz="2400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4" name="AutoShape 5" descr="data:image/png;base64,iVBORw0KGgoAAAANSUhEUgAAAfgAAACRCAYAAAAvpKpZAAAAAXNSR0IArs4c6QAAIABJREFUeF7tnXlglMX9/z8z8+yZBBAMRrxQQUEqHlitErJPOERs8aIhu0GQaqUqqC0q9QS8b63SeqD1oia7WQXUrz88kOxuOLSIByoiRqAe3HeuPZ6Z+e2kiUWqRZ5ld59NPs8/hOT5zHzm9Zln3nM9zxDACwkgASSABJAAEmh3BEi7KxEWCAkgASSABJAAEgAUeKwESAAJIAEkgATaIQEU+HYYVCwSEkACSAAJIAEUeKwDSAAJIAEkgATaIQEU+HYYVCwSEkACSAAJIAEUeKwDSAAJIAEkgATaIQEU+HYYVCwSEkACSAAJIIF2IfDLly8/gDHmEEJIDCkSQAJIAAkgAasQoJQSxlhjnz596jPtU7sQ+Lq6upDT6fREo9FM88P8kIDlCUgpJSGk9R/yo8+8lBIIIUIV5t+3/+e+vdi32AC0vHLbLtoTywcUHcwpAm63GxobGx/r3bv3xEw73i4eyC+//LIfIaSLlLKtsck0R8wPCViOgKZpMhqN0pqamuOam5vdeXl59b/+9a8/i0ajbHdnnU4nX7FiRbfPP//8aCXuvXr1WnvCCSds4JwzZR8Oh/tGo9G87t27bxg2bNjqHTt22JTNhg0b3IsWLfqF6gwUFRWtKykp+bqhoUGzHAh0CAlkkYAQgjkcju969uy5JtNutAuBzzQ0zA8J5AqBE0888WyHw1EqpdyiadpvEonEE0uXLn1xd/+PO+64fJfLNZEx5iSE5FNKT4lGo2M+/PDDdSeffPL5NpttqJRyM6W0xDCMW95///1FAGA79dRTp1FKOwshtlJKj092HG7/6KOPPsoVNugnEmjvBFDg23uEsXwdmsCgQYMK8/Pzd82bNy9WWlo6GgB+t3HjxnNXrFgRbwMzYsQIR0NDQ6fa2trNAEA9Hk+QEDIvFAo9ret6EQA0hEKhBo/H8ycAODkcDo/VdV0XQlwbiUR+o9LxeDx3qSn+UCh0c4cGjoVHAhYigAJvoWCgK0ggDQTImWee6eacOw3DuBEAtoTD4bv3zGfAgAG2goICB+f8GErp9OTGoFtramqW7X6fruvjpZTDwuHwGF3XewohqpKj/ntsNtuSaDT6DGNsRk1NzZtpKAMmiQSQgAkCKPAmoKEJEsgVAmoETym9DgAOAoAujLEHFyxYENnTf4/HMwwAvISQAgDYyBib/s4772xtu++0007r5HA4qgFgZiQSma1+r+t6OSHkH1LKBkKIEvepucIF/UQCHYEACnxHiDKWEQn8W5B1KeWDhJDyUChU91NQdF2fodbYQ6HQZW336Lp+PwAUhEKhy9VG+yFDhvTnnN8ohHiNMRblnP+JUvpSKBT6C8JGAkjAGgRQ4K0RB/QCCaSdwMiRI907d+5cQAi5LhwO1/5Uhh6Pp0xK+ftIJDK8daR+tZTyjGg0eul77723S/2upKTkbkqpMxQKqXV5tQY/khByZSwWO3fJkiXNaS8MZoAEkMBeCaDA7xUR3oAEcpYA0XV9CgB8nEgk1thstt9KKfsbhvH7Tp06kaampvs1TXskFosZmqaN5py/yhizCyGmSynn1tbWPl1SUjKOUnqzlFKJ/Fr1Gl0kEvm8tLR0lJTycinlLYZh7NI0bRIhZF04HL4tZ2mh40ignRFAgW9nAcXiIIHdCei6foqU0gcAnBCyyeVyzVA76ouLi4+y2+3PCiHGhEKhdbquXyyl7Kt2wnPO59fW1rZslistLa0AgBOFEAlKqU1KuYsx9tQ777yz0ePxjCCEDFH3CSGWRyKRf6gfMQJIAAlYgwAKvDXigF4ggYwS8Hg8k9VaejgcfjijGWNmSAAJZIwACnzGUGNGSMAaBMrKytimTZsGCyE+an333RqOoRdIAAnsVwIo8PsVJyaGBJAAEkACSMAaBFDgrREH9AIJIAEkgASQwH4lgAK/X3FiYkgACSABJIAErEEABd4acUAvkAASQAJIAAnsVwIo8PsVJyaGBJAAEkACSMAaBFDgrREH9AIJIAEkgASQwH4lgAK/X3FiYkjA2gSGXbfoRGmQcZLI74+LNeUxAY0y+dDb9xWvM2WPRkgACaSdAAp82hFjBkjAOgSG//nDCmZ3vsjjTSk5RZkdQERPnnfPLz9MKSE0RgJIIG0EUODThhYTRgLWIzD0TwsrmN31Ik+kdh6MEnjBjZPnP3QGCrz1woweIYEWAijwWBGQQAcigALfgYKNRe3wBFDgO3wVQAAdiQAKfEeKNpa1oxNAge/oNQDL36EIdASBLykpOZJSeg4AOIUQSyKRSGTPIA8YMMBdUFAwmhBSKKWUANC8bdu255YvX96o7lXH4QLAMVLK9fX19dXLli1r2bQwePDgM4QQJQCQAIBAKBT6tkNVICxsThFAgc+pcKGzSCA1Au1d4I877jh7YWHhNYSQ1UIISQi5lhAyORQKLdyd3NChQw83DMMvhPhL8iz7LQBgbNiw4d0VK1bEdV2fJKXsDQAvAYAXABrC4fCfS0tLz5VSjgeAJ1uP1i2Jx+N/WLx48abUooLWSCA9BFDg08MVU0UCliTQ3gV+T+gej+ehRCLx7eLFix/a/W/9+/c/9IADDnicEDI2FArtaPvboEGDCgkhz0ej0Yn//Oc/1wwYMOBwl8v1j82bN1/UrVu3O202W004HH5K3e/xeF6TUs6KRCLVlgw2OtXhCbQLgf/888+Pp5R2kVKKDh9RBIAEfoLAYd206E2V20d+9i1MkzyWEidCNTjzBNvFF+r5n+1slLaUEkuTscPhMCZOnHh9r1691k2dOvW5LVu22FVWTqdThEKhHk8//fSUjRs33h6Px7dOmzaNeL1eft999/VbtmzZ7yZPnnxr375969euXeu+44477ujbt+/rdXV1Qx0OR01VVdWbzc3N5Nxzz72xR48e3z366KPPrl+/viVtvJDAngSEEEzTtG+POeaY1Zmm0y4Evq6uLuR0Oj3RaDTT/DA/JJAzBBw2ArWfNcHj83aA+jmVy+ASpvkOhCMPsoP62WoXpVSuXLmSvPLKK+Kyyy6TnTt3ZkL8u/9PCAHVVixdutSIxWLazp07YePGjVBeXg7r16+HN998EyZNmgQulwtisRg89thjoOu66hjwOXPm0EMPPZSov61YsUIMGDCAnnPOOZBIqCV5vJDAfxNwu93Q2Nj4WO/evSdmmk9qT3mmvf2J/NasWdOFc25v3SxjEa/QDSRgLQK9ehU0+W5dM3Zbk+1xYaTWGSbMBsd2hyEzru31fl3dNoeVStqrV6/olClTTv74448fstvtU1577bUP6urqtLy8PKnW5Zubm6n6+eCDD27RewCIeTye+7t06bKzqKho3urVq2/83e9+9/uKioqd8+bNy3/wwQef7969+9OVlZXzRo8ebQsGg8ouPmzYsCfy8/MXzp49+4W6ujqnlRigL9YhQAghsVisqV+/fg2Z9qpdCHymoWF+SCBXCXSENXi1bu52ux8EgBdra2vn7hYreuCBB+Zt2bKloVevXva6ujoDALj6+6BBg2Ym1+O/ikajTzudzlebm5snLF269LPTTz+9D2NsZiwWG7N06dJv2tIqKSk5Xkr5KOf894sXL/4qV+sD+t2+CaDAt+/4YumQwA8ItHeBV7voDzrooGopZQ8A+DshxME536A2wqlX3AzDuM9ut//aMIzjOecVlNJPAKCnlPIQu90+cf78+Tt1Xb9MSnk2ALxBCBlECHmtpqamctCgQf0ppR61jA8AZwDAC+FweA5WMSRgVQIo8FaNDPqFBNJAoL0L/IABA2ydO3c+SUpZIIRQy3aqjdsRiUQW67o+BgD0UCh0KQBQj8czkFLaSQgR55y/v3Dhwu1tyD0ez+kAcCAhZH0oFHpf/X7w4MFHGIbRjzFGpJRfhEKhujSECJNEAvuNAAr8fkOJCSEB6xNo7wL/UxE488wz8+Lx+N+EEPdGIpHPrR8p9BAJpE4ABT51hpgCEsgZAh1V4MvKyuybN2/unhy9fwcA1tv2nzM1CB3NJQIo8LkULfQVCaRIoKMKfIrY0BwJ5CQBFPicDBs6jQTMEUCBN8cNrZBALhJAgc/FqKHPSMAkARR4k+DQDAnkIAEU+BwMGrqMBMwSQIE3Sw7tkEDuEUCBz72YocdIwDQBFHjT6NAQCeQcART4nAsZOowEzBNAgTfPDi2RQK4RQIHPtYihv0ggBQIdTeCHTl58kuC8klBI7eP7kjCQcsuO5hXDl838A54sk0IdRNPMEUCBzxxrzAkJZJ1ARxP4s/78fjGhWi03Uj0el4HgfHOX/H8dGpw+Op71QKIDSOBnEECB/xmQ8BYk0F4IdDSBH3pNbTFjztQFnjDgwti84dv1h64IosC3l+ehvZcDBb69RxjLhwR2I4ACb646EBR4c+DQKqsEUOCzih8zRwKZJYACb443Crw5bmiVXQIo8Nnlj7kjgYwSQIE3hxsF3hw3tMouART47PLH3JFARgmgwJvDjQJvjhtaZZcACnx2+WPuSCCjBFDgzeFGgTfHDa2ySwAFPrv8MfcsECgtLT1bCHGI2+1+Yd68ef/1/tSQIUNKDcMYQSk1pJQ2Sum8BQsWLFCuDh48uEQIMZIQIqWUC0Kh0BvTp0+n4XDYK4Q4UdkIIRgh5NlQKLQyC8X7n1miwJuLCAq8OW5olV0CKPDZ5Y+5Z5CAruualPIGQshFlNLvGhsbR7733nu79nRh8ODB90gp7ZTSp+PxuJMxti4UCm3weDy/lFLeRCl9gHMuKaVTKaV31dTUhEtLS+cKId4khNQKIWx5eXlfzZs377/SzmBxfzQrFHhzEUCBN8cNrbJLAAU+u/wx9wwSGDhwYIHdbi+VUgoAuLq5uXnUjwl8aWnpXZzzf0UikSd3d8/j8VxKCBkcCoV86vcejycopXwtEom84PF4qqWUf4lEIoszWKR9zgoFfp+RtRigwJvjhlbZJYACn13+mHsWCOi6rkspb4lGo+f/xAj+binlkUKIVwgh20Oh0FsAIAYNGlQIAJWMsfellJsB4AhCyJ8BwCCEvAQAqwDgIyHEmnA4vCQLRdtrlijwe0X0ozegwJvjhlbZJYACn13+mHsWCJxyyikDXS7X1K1bt45asWJFw54u9OjR47AuXbqcLIQQeXl5F7jd7jW1tbV3KJE/9dRT1RT9hGQHgRNCqpxO57RQKGT06tWrn81m600p1QoKCsZqmhZYuHBhZRaK9z+zRIE3FxEUeHPc0Cq7BNqFwH/xxRfnSSkPJ4QY2cWJuVudgNPp5K+//nqfd9555+xrr732ye7duzcZhkEZY0qwifo5Pz8/6nA4uLr3zTffPPb555+fMGnSpHtffvnlX2iadsall176VHNzs3PWrFlXRaPRyLRp095yuVwJSqksKCgwHn744TOXLl162u233/4IY8wyz1hnN8Sfnt8wsOZTYzyRqZ2Xos5euUh33VPaz7WmKQGaFeNe4ITE/y1r7BNYFJ9MZKpNAwGbBvX3XdT1JqddUxspLRNXK7JHn/5DQG3UFUJ8eNxxx0UyzaVdVNIvvvhijpSylBCS2olRmaaP+WWagHS73U3Lly93zJkzp+vkyZM3OJ1OLRaLOaLRaBdCiHA4HLui0WjnTp06bXA4HIlPPvnkcL/fH5s0aVJ9MBjsesQRR8D555//ndpFHwwGD//2228T48ePjxmG4ezUqdN6xhh96623en700UfbJk6cmFCdhkwX8qfyc2ggQ59FXc/Mr+9sT1GSDQFwwwVdtvY62JYwBFimjLuXXWMgP/s6bn/wlZ1dbSy1KAgJUOAk4s4Lu26xaVSmlhpadyQCUso8Qshfjz322BsyXW5LPpiZhoD5dQwC/fv3z8vPz79E07STKaUewzD8hmEE33333Q9KSkpeIoS8FQ6HZxYXF99NCHEkN+JtF0IMYIw9GolEFng8nkFCiBsB4AP1jhyltFfyn9tisdhGh8OhbDZJKdX7c30opddHIpEvrUYWp+jNRQSn6M1xQ6vsEkCBzy5/zD2DBAYMGGArKCjoBwCaECImpXQxxlY3NTVJl8v1rGEYNyxatOgzXdcPNAzjaOWapmkbQ6HQ2jY3Bw8efEg8Hj9U/V9tplu8ePEm9fPAgQMPB4AeyVfnhN1u/9c777yzMYNF+9lZocD/bFQ/uBEF3hw3tMouART47PLH3C1AoKSkpCL5YZojwuHw3RZwJ60uoMCbw4sCb44bWmWXAAp8dvlj7hYgcNppp3WilCaWLFnSbAF30uoCCrw5vLkg8EOGDOnGOT++ubn5gx97/bOt5IMGDeqvJqdqa2s/BICW/QS6rudLKYeppalEIvGJmslSv1fPhtPp9BBC1Dry5pqamnfMEUSrbBBAgc8GdcwTCWSJAAq8OfBWF/jS0tIT1IeWCCH9pJRnhkKhj/YsaVlZGdu8efOlyd9Pp5Qu2rlzp3fZsmWJ4cOHd43FYvcqAZdSfieEOD/5yeWbQ6HQu7qujyeEdAeADVLKy6WUs8Lh8GPmKKJVpgmgwGeaOOaHBLJIAAXeHHyLCzzRdX2CEKI++Qlm9bXFa2tqapbtWdKSkpLDKKVjCCFxzvkZlFKv+oaDx+PxCSHG1dbWnq1G9LquXwMAxyf3nowfMWKEo+28Bl3Xfw8AqvPgVVtQzJFEq0wSQIHPJG3MCwlkmQAKvLkAWFzgWwqlpugTicTLjLFrfkzg20quBJ0QUgYAo5XAl5aWTuCcnxmJRH6r7vF4PGVSyj8kP7t8ZllZmbZjx44jAKBzIpH4IyFkTk1NzcvmKKJVpgmgwGeaOOaHBLJIAAXeHPxcEXjDMGZTSifvi8Drun6oEOLp5Oj+Synl1wDwi+RU/NGRSKR42LBhPRKJxAQl8FLKQwghz6gTFM1RRKtME0CBzzRxzA8JZJEACrw5+O1Z4BWR00477SC3262+66BeHz0ZAErD4XDLoUq7jfwHAcAjUspzI5HIN+ZIolUmCaDAZ5I25oUEskwABd5cAHJB4IuLiw/QNE1Nn0/eY5Odaue///qemoInhIwuLCz0BoNBvieR5Ij+aSHEykgk8oA6YllN46t7Bg0adDCldB4hRK3drzRHEq0ySQAFPpO0MS9LERh8zaIjmBALBSEpbRgiRORJoNe882Dx85Yq4I84gwJvLkJWF3hd108BgH6EkCkA8DwhZP6CBQs+aN0Yd0ooFLpMHZfscDhOB4CzhBDFUsq7NU1b7Ha765uamgYCgINzrv4tbG5unnz44Yc3bty48R7G2OdCiPVCCNUxWEcpnd4m+uZoolWmCKDAZ4o05mM5AoOvW3S0Bra6fx8Pb/5idjcY8YYr5z9wxl/Np5IZSxR4c5ytLvClpaXDpZS9KKVNnHMnpXR1TU3Nm6WlpXdJKRtDodCdp59+eleHw3EBpVR9TpmrQ1AA4M1EIrHVZrOdCwBdhBDb1q1b93JdXV1MkSopKelLKR2szl4QQnwTDodfM0cQrbJBAAU+G9QxT0sQUALPBEld4G0u4PHmK+c/XIwCb4nI/seJodfUFjPmrOVGi16Zvqwu8D9WMPX5ZErpPZzzP7Z9Utk0ADTMSQIo8DkZNnR6fxBAgTdPkTI7CG6cPP+hM9TX0Cx7dWSBV2cqaJpWOH/+/M8tGyB0LK0EUODTihcTtzIBFHjz0UGBN88OLZFApgigwGeKNOZjOQIo8OZDggJvnh1aIoFMEUCBzxRpzMdyBFDgzYcEBd48O7REApkigAKfKdKYj+UIoMCbDwkKvHl2aIkEMkUABT5TpDEfyxFAgTcfEhR48+zQEglkigAKfKZIYz6WI4ACbz4kKPDm2aElEsgUART4TJHGfCxHAAXefEhQ4M2zS7flkGvUqXDk90SSaGp5SQchZMnbDxbfllo6aJ0tAijw2SKP+WadAAq8+RCgwJtnl27Ls65//wZqc9/F400pZcVsTvUBpzfevO+XI1JKCI2zRgAFPmvoMeNsE0CBNx8BFHjz7NJtOWTywhs0m+sunmhOKSumOYAb0TfmPzQIBT4lktkzRoHPHnvMOcsEUODNBwAF3jy7dFuiwKebcO6k3y4EftWqVX0JIV1kqqeG5E7c0uapzWaD9evXy1tvvRXOO+88OOuss4imabB161ZZUVFBdu3aBZMnT5Y+nw/q6+uJy+WCtWvXwsUXXwzNzc1QWloKt9xyS9r8218JH5BPjbnvNhwRWNT4MsjvT9I0lTxhDjiqUD7wxBUHzvpyneEylUgGjHr3cDVf9fT681Z+R26VPMVvs1MNhp/kHHfJsC6fbt4Rt2fA/X3OokehLfbQnG2n1q7gT0oR32f7HxgQChTE9jsvPHBkt84kYRjEkm1n7x5a8/hHN1+2bju9POUYMzu4bcaSuTcedtmX65otW69TC2z6rTnnDADW9e3bd236c/thDpaspPsKoa6uLuRyuTzRaIp7SvY143Z4f/IoSAiFQjBnzhw455xzYPjw4S3C/frrr4Pi63Q64bvvvoNRo0bBwQcfDDt27IA33ngDlF1+fj4UFRVB//79gViz/fs+YowS2LDdgBtnbQKa4lMQS0i4aEhnOOvkfFA/W/Vy2AjUftYEj/2/7aB+TuUyuITpvkI4ssgO6mcrXjaNwOffxODO6i1g11Irr5AAnd0U7h3fHTRK/nO4usUKruI69916CNTuSjnGcUPCSUc54boLulm6XlssBP/ljtvthqampseOPvroiZn2NbVan2lvfyK/b775pivn3CFlikMxi5QnW2707NnTmDp16rHvvffe1bFYrL5r166rZ8+e/fDFF1984erVqweGQqHrAMAYMmTIVW63+8jXXntt8qhRo+7csmXL+nA4/AgAqJEcWbt2reXrVc+etsTNT2/s/d7K2BJI8bhYqjmhiyNxU+C2X81Yu3ZtXrbit7d8e/bs1HTh7V9euLlB+5swUusME2aDXxxmG/bQlYUfrF1rWHIE37Nnl+hlD3zhWbOJzRWpzlgQqqr+1pvLe5zU5wgab2qyZg+2Z8+ejaNuWXJDQ9x+Q6oxppoDNBlb8Pp9fc9fu3aXe2/1C//+4wQIISSRSDT27t17V6YZWb4hzjSQjp5fcXHxvQCwkBByIiFkVyQSeWTgwIF3apq2MRwOP6r4lJaWehKJxA319fWXFBQUPEkIuX/btm2fJBIJumrVqm0AkNoB6xkKAq7BmweNa/Dm2aXbEtfg0004d9JHgc+dWKXdU13XdSnlmHA4fKnH47kVALYqUS8tLX1BCLEkHA4/rpzQdf1XUso7CSFXSymfkVK+xxiTQohDAODTcDg8HcCys5jfc0SBN1+lUODNs0u3JQp8ugnnTvoo8LkTq7R6OmLECEdTU9NsAHiFMfYm5/zGpIBvj8Vit9rt9nsAYGWbwA8ePPgMIcStnPOrCSHPAMClkUjkk5KSksMAQKUxIRKJWPqccAUTBd58lUKBN88u3ZYdVeBLS0t/LaUsk1K6CCEfhkKh+9RsYmlpaT8hxN2EEDW7yKSUq8Lh8B1qEDJ06NDDDcOYSghxSym/MwzjroULF25Pd4wylT4KfKZIWzyf4uLiAzRNU4KtKjpXA3UpZZwQco2UslQIcWRtbe0Vqhgej+dyIcTp+fn5k5qamoKGYdy0aNGi93VdLxJCzKWUXhYKhT6yeJFR4FMIEAp8CvDSbNoRBb51gHIBIaSWcx4jhMwBgMcjkciLgwcPHsw5/2M0Gr2wa9euLa+PzJs3L6baPMbY3wkhjxUWFtZs2rTpfvW3cDg8Oc0hyljyKPAZQ51bGXk8nruklFsjkciDuq73FEI8wRirBICNQojLkhvq7gqHw0tLSkpUB2AAY+whQsjZhmH0LCoquiwYDKb4XlL6eeEI3jxjFHjz7NJt2REFfk+muq7fI6XcGQ6H7/Z4PKWEkAmhUGjM7vuDdF0/CwAuLCwsvCgYDPJBgwb1p5TOIISUh0KhDemOUybSR4HPBOUczEPX9WLOeVNtbe0Hyn1d1/sQQkarn4UQ85S4txaL6Lo+jlJ6pBBivd1u/8dbb73VmAtFRoE3HyUUePPs0m3Z0QVejeYbGxtfppQ+HQqF5qq2DACeIoTMa2X/95qams88Hs+VhJBjQ6HQpNY2rggAqgHgilAo9Gm645SJ9FHgM0EZ87AkARR482FBgTfPLt2WHV3gPR7PjQDQLxwOj1XjkbKyMvvGjRvVBmAtucfoJELIJMbY74QQI6SUfcPhcMv76WqJMWkXTM5SXo4Cn+5aatH0S0pKrlfr1A0NDbcvW7Ysoeu6N7mLfAQhRJ3sYEv2CKtqamresaj76NZuBFDgzVcHFHjz7NJt2ZEFvqSkpFxNxwshLqytrV3/Y6xLSkrmEkICQogEAJxTW1s7Tt1XXFx8DKX0GU3TxixYsOBf6Y5TJtLHEfw+UC4pKTmbEHK7lHK70+k8V01F67o+AwC+bWpqetpmszny8vJ25soU9T4UvV3eigJvPqwo8ObZpduyowq8x+MZCQCThBB/qq2tXdHGuaSk5HhK6frkVPwWtZ8IAGYZhvFHANjOGJtFKZ3QOmV/3e6bidMdp0ykjwL/Mynrut6Fc/4opfRtKeW5TqfzolaB/4uUclk4HJ71M5PC2yxCAAXefCBQ4M2zS7dlRxT4kSNHuuvr6/0AcCAAfEwIcUkp60Kh0J0ej+espMD/gRCy2TCMQkrpc2ptvnVa/rdCiN9TSjdzzps55zcvXrx4U7pjlKn0UeB/Jmld1ydKKfOSO8ZfI4Tc43A4KtoEHgCOan09YxOl9MVQKGT8zGTxtiwSQIE3Dx8F3jy7dFt2RIFXn8jWdZ25XC7W3NxsU4xjsRhfsmRJy5m5AwYMcDudTmaz2RKhUOgH32k+/fTTXQ6HQx0IE21vbTcK/M942oYMGXIU5/yW+vr6iW63uyel9HZCyEWhUKhB1/VDKaXq7+rEjYsBYFtpael106dPz4nPtf6M4rfbW1DgzYcWBd48u3Rd64HJAAAXBElEQVRbdlCBTzfWnEwfBf5nhM3j8dwJAGcRQl7lnB9BKdUppX+NRqOPt/UQVTJqrSc5mn/BMIzh7Wma52cgyslbUODNhw0F3jy7dFuiwKebcO6kjwL/M2J15plndo9Go93sdjvE4/Hj1WsWmqZN4pyvMgyjx9ChQ9eqEbuu678FgD9s27btvOXLl+fEu+A/o/jt9hYUePOhRYE3zy7dlijw6SacO+mjwO9jrFq/azytoaFhPAAkCgoK7lYbO6SUStCL1HeNFy1a9Nk+JmuJ24dNXniX5LJIMqI+VWvqIgB2ImHJ2w8XP2EqgQwaocCbh40Cb55dui1R4NNNOHfSR4Hfx1iVlZWxdevWuRctWtSgDitQuzebm5sPTB6+QiilO+bPn79zH5O0zO1nTVn2FTDtKCnM7xFkNieIRPNLb9x7SpllCvYTjqDAm48QCrx5dum2RIFPN+HcSR8FPndilXZPh05e+BWh+0Hg480vvf3wIBT4tEds3zMY+qeFFczuepEnWjYXm75Q4E2jS7shCnzaEedMBijwOROq9DuKAm+OMbO5gMebr5z/cPFfzaWQOSsUeHOsCWHAhbF5w7frD10RHG3pg5RQ4M3FuD1aocC3x6iaLBMKvDlwKPDmuGXCaug1tcWMOWu50XJKqOkLBd40uowYSgD1rfk8tWyaYoY0edjMJgLQLs6ER4FPsTa0J3MUeHPRRIE3xy0TVijw5ikzzQHciL4x/6FBI8ynkhlLAfAGARi+n3K7gQDcs5/SymoyKPBZxW+tzFHgzcUDBd4ct0xYocCbp4wCb56dVSxR4K0SCQv4gQJvLggo8Oa4ZcIKBd48ZRR48+ysYokCb5VIWMAPFHhzQUCBN8ctE1Yo8OYpo8CbZ2cVSxR4q0TCAn4MmhT5ijBbyu/B81j0pdq/Wf81uTOuXHS0RqBOytSODWgR+ETTlbUzSiy/i77k6oUVlDn3y2tykkdPjszwfGiBqvuTLgy8qrZYY45asR822UnBN2/daP1d9IOuWngD05x3pfwqpOYAYcTeqJ2Ba/BWruP/y7d2IfCrVq36DQAcKqU0/QW2XA3g/vKbAsjAu9G7OCeFqQgeZTYocPJlZac7Hm2MgmN/+be/09E0yb/ZIotCn8XvBJnaxlv1TvjhXY2qoSc43rBymfOcLBb+tLHkq822SwRP7U0vQhmc0ovccVwP++q4IbX9HZ/9kZ7LThIf/8vo++FaOUXwREpJEkKBEFE/6nT3FDuThhBgybYzzwmxecvi563fxc5PNcbqWXbbjU+9A/Pub4xyyz7LvEuX2CFTp05xb9/eL7VaDeAEgB3HHjt746RJr7AdO/ZXmW1Syo/79OmzKKVKaMLYkpV0X8uxatWqV6SUg9Vxf/tqi/f/h4DdJpso0NSGswDApdTiCekihKSmnGkODgEQDhtpSjUbVc44F07DkHYrl1lKSRghCYedNqufUy13NCHcAES9VmTZixDgDo2k9lWf1tIpZjGj5VUsy17KR02jMTsjsf0RYyGBxRLCbeV6DVIS6XI1CcZSH+ARImks5iDxuAP2U/uljhmnlM445phj/pzpipPyQ55phzE/JIAEkAASQAJIYO8EUOD3zgjvQAJIAAkgASSQcwRQ4HMuZOgwEkACSAAJIIG9E0CB3zsjvAMJIAEkgASQQM4RQIHPuZChw0gACSABJIAE9k4ABX7vjPAOJIAEkAASQAI5RwAFPudChg4jASSABJAAEtg7ART4vTPCO5AAEkACSAAJ5BwBFPicCxk6jASQABJAAkhg7wRQ4PfOaF/vID6f73jO+cGMsWg8Ht/y8ssvf7avieTy/WVlZfl2u/20RCIRJYTkCSHeCwaDO3O5THvzvaysrMhms52cSCS2A4Br9erVtcuWLUvt+6h7yzTLfy8vLz+GMdYrkUjsUnXd7/e/n2WX0pp9WVkZs9lsA4QQBSqjeDy+Zvbs2avTmmmWEx87dmyeYRinqeIKIdyMsaWVlZWqjrerS9d17ZBDDjlFlZFzTuPxeN3cuXPX5nohUeD3cwS9Xu9JUsoSzvmnNpttnJTyCwBoJoTMqqqq2rKfs7NicqSiomJsIpEwVKNACLmEUhqglCYqKytftKLDqfpUVlbWmTF2kWEYqzVNOwoAzqCULlCxr6qqCqeavhXtL7zwwl6GYYw0DGO5zWYbKYSIM8a+SyQSrwaDwTVW9DlVn3w+n0cI0U8I8SUh5HLGWA0AsIaGhpmvvfZayp88TtW/dNj7fD4f55wBQAMh5DJCiF/l4/f7n0tHftlK0+v1DpFSHsM5/4pSOpEx9qaUUtu5c+eT8+bNi2XLr1TzRYH/mQTLysqO0zTtYinlDs75X4LBYIOq/FLKMzjns4LB4D9VUuecc06B2+3uJqXsnPz+cDdCyE7OuU8I8UAwGNzwM7NL+20jR4505+fnVwDAqVLKv/v9/ve8Xm9PQsgfpZQrOefPB4PBH3zD2+fzHSiEGE0Imev3+9dVVFSoDozq9T4XCAQ+aHVazWB0Nwyji81m62wYho0xdoiUssjv9z+a9oLtJYOysjL1vXgfpfQzNeIcPXp0iaZpo4UQb/n9/ld3N/f5fEq4zmGMxWKx2CNbt25dc/DBB/9ZSqkOoXhCMVD3T5gwwbZ9+/buQogudrv9AMMwmimlHgBYFQgE/i+bZfb5fP2klFcpHzjnLwWDwbe9Xu9YQsgvDcNQMV62p39er/cUSumvEonE43a7/WAp5WTO+ert27c/+9ZbbzWq+1X9cTqdB2qa1oVzrur7dk3TygHg+aqqqpXZLLPKu6Ki4ggp5SjDMAKbN2/eWFRUNIVS6kokEk8Eg8Hv1D3Tp0+nX3zxhXqmf6k6oFJKQ9O0u+Lx+BGqw8Y5XxAIBOYCQMv5DOedd14Xt9vdFQA6SSm7SimjUspzhRC3q/YgW2VW4kQIUeyVP6puPmWz2b6OxWLXJ8uxRtO0Z2bNmtUSN3V5vd7DKKUTOOedhRBPBYPBTy6++OKCaDQ6RZUJAJ5sG4ycf/753e12excA6EwIUWexHAgAR/v9/geyVd59yVfVfwD4nYqhlHKG3+//ZsyYMepgsskAsHrLli0tdbqiouIAznlXQkgnzvkBmqapc2t+bRjGbXu2g/uSf7bvRYHfSwQqKiqOSlaGXaqSKBEghPwWAEKEEENKOYRz/iJjbEpSAW6YM2fOJpWcz+e7AQD6G4Zxmfo/Y+xmzvmDVhJ4n893lpSyMNkr3yCEGN69e/ebNm3adD8hRI2yz1AdmUAg8GwbnvHjx3dpbm6+kxByAud8vKZpvVTDKKV8iRByLef8umAwuE3dX15efjQh5DYp5T8DgcAjFRUVZyc7QUcHAoEZ2a7w5eXlkwkhYwDgDgB4P9mgXS+EeJQxNklK+UIgEFja5mN5efmjhJBINBqdP2fOnJ1er/daxtg6wzA2AsDZ1dXV1wBAy4E6qpEVQlxFCPlbIBB4y+fzXSmlXO33+1/PZplHjx59EWPsWMMw7u3Xr1/jypUrhxNC1DRzUMUtFotNmTNnztbdGv9yQsjxhmH8HQC+ppQ+oGJMKT1R9RH8fv8TbfdWVFRMEEKcHY1G/3jiiSd+vXLlyts55y8Eg0E1a5W1S3VQpJQqxpUqnipuAKBitk5K+ZtAIKDi1iLaqtNqGIZms9nUs6wDwP2qQ8QY+6sQ4g+q7NXV1S2ngF155ZWOLVu2qHrdxe/3Xz527NhDE4nEFZzzO7Ip8K2DigLG2OGJRGKKpmnqebwiGbO5QojjAYAEAoHHdqvX9wohqm0220HJ5/yPyVmYCyilkymlyznnqr06paqq6mZ1/9ixY1Wa6llRHeJ7fT7fYCHEiYFA4KGsBbg14wEDBtiOOuqo3g0NDV/92ChbLRVqmnaHEGIGY0w9n/qGDRvGHXTQQSrGqt06QT2/gUDgcdVhdblcqpz26urqSa1t2CVOp/O25557LmcPMUOB/5Fa2rrWdpQaeavpdSHE4+oB9nq956jBQTwev9Zut18AAGvVqE81IEKIj6qrq+erh2n06NHqb15CyK15eXn/ampqmmo1gVfFLisrK9Q0TfXE1XSymkq+xu/3X6mWGQDg3D59+tw2ffr0lobQ6/VeAgCUEKIaxFcYY2dLKZe3itn1nPPF1dXVEXXvBRdccKjdbh8nhOjR+rCMAIBe2Rb40aNHD6SUDiOEfMs536jWjaWUJ6uGy+v1qhFQvt/vV8IGak2uqKjoMSnlIYSQ+WpGg1J6u2rs8vLydiUSiemMsUdefPHFb1v5KGYXA8CXaqaioqJikhBiTbYF3uv1TiSEVCQ7o7Vq5knTtLEA8ElVVdUbXq/3z4SQd9uWEcaMGaP2jjwMAO9RSmcLITapDlAgEJjYOhPg7dSp020zZ85s2VtQVlZ2FmNsPCFkZlVV1QKv13tntgV+zJgxnRKJxN8JIaqzOddut0fi8fh9Qoi7AGCbpmm3to3k2h59NTJ3Op1q5P6Aw+HoKaUc6Pf7b/d6vecDwEFtnRpd153du3cvV3WfMaZmuhjnfFK2Bb6tHD6fb2pyxukDIcT7jLGpfr//ijFjxhwnhKgoKCi4tS1uPp9vspRSjcS7qJPO4vH4ZCVuDQ0NU/Ly8tQMwPU2m+3uF154YesFF1xwsKozlFI1ar+8oqLCwzk/yQoCr9pan8/n5Zz/ijH2imEYS3YfbasZmpUrV6q470rOOp6Y5LCKEKKe6ZtUnW5js379+umFhYW21pm9MznnVzqdzvxEInEpCny2u3H7OX+1nqpp2i1qowVjTDVcLdONqjfIGFMC31sIAZSq86HJe60N5aWtI97gbg+baiifdblca5qbm28xDOMhK43glZ9K8Aghv1DTtVLKGkrpyVVVVdeoWQvDMCYxxj5RU3JCiM+llGrEfxOl9Ork7MRsQsgoIUSkurq6xufzXSGl/Hb3Ke6ysrJejLHJqpFRswVCiN7ZFnifz/dgPB5/StO006WUWyilDinl4aqxUiNwABhGKf0SANR03euMsQIp5b+klJe3zuIcTSm9raCgYFt9ff2trVPc349WlSAQQo6qqqp60EICfxKldJtaSgIA1QlRU48LlCCXl5dPUB22ZEzVpime7MgepOo3IUSN2tXs09tq1FNdXX21mvIWQigxm7p7I+r1eqcTQhZVVVW97fP57jAMQy1XZW0E39qJuycp5mo2ZXRymv4TJdiqY7Zt27bNRUVFU9WsFQA4k2Xc4Pf7K9UyDSFEjeyn+Hw+Va9VXb3H6/WqEf1pqgO4WzNDy8vLH1PT8na7nVhF4FVnPbkEcS9j7BpKafdEInGVEjE1HS+E+JN6limlhUr8W+uBEvgtQgi1Z2QmIUTNRKiZDTWCn7Z75/Xcc889zOVy3ez3+y+rqKjQLSTwLWEZPnx41y5duqi9Pmp/xL2BQOBz9fsJEya46+vrpyfLv5MQoqnRuZRyLiFknBrItM5OXNnY2DhN7aFQMwK9e/f+WywWuzk/Pz8PBX4/i6sVkhsxYoSjc+fOFxJC+gLAfCXiateoGtUHg0Hu8/n6SynVNL2a8tuuGojy8nI15VUVDAY/2k3g/yKEeFbTtDWJROJ2wzDumT179norlFH5oHq306ZNk+qcZ6/XO001hJRSvaqq6qrRo0cPJYScpmnaW2pdmXOu1tEvSpb70+TobxQh5P+klGp0920gEJhdXl7+gGEYz+7+tkBZWdmRyRHy9X6//w/l5eW/SU6XHpPNXn/rNKbqdKkYKIHfoaZw1XS03++/1ev1XqV+lxytfCWlVL33j9s6ZGoUrARQrT0mEomZdrt9u5RyGuf85t3fDigvLz+XUnpsVVXVfV6v90/JGc6v9lzXz2T8VYxbYy2UiDHGRkgpVfnX+f3+l1S9pZSqOm4QQuKGYai16O1VVVXP+3y+66WUarNcsd/vv3r06NHFal+BGtnuXgZVd4QQ71ZXV7/p9XrV1OczbQ1sJsvalpfX6z0t2SEtr66unuz1etVzqjotalT+VDwe32qz2ZTAV6l19OQofEdlZeU/vV5vy1KaGqmXlZWdyhi7wO/3X19eXn4FIWSr3+8P7F4Wn8830zCMW5UWtu5ZUZ2erK3BK99GjRqlntdxStRbZyTuVdP0hJBfqVkrxtjrhmEcQCltklJeov6mOmper/c2zvl7hJAzGWN3GYbhTnYIr0pumryxrSOnRvF2u/12v99/aUVFhVrKOEV1gLIR3z3zLCsrczHG+lFKf8M5jwohVAezZY+F2jfFGLtatUGtA5q/AkC12q8QCATUTOXA5MxlaSAQuK01Xer1emfGYrEb7Xa7elPiciHELbgGb4VI72cflCC4XC61GatbY2PjM263W61NHgwA3dWmNELIV2pZjhCiRoFNrZsxlAi0XKrRUA9Xcp2zITny2eJ0Ou+x0lqOGum0zki4VE++qqrqtvLy8nHJqdn+nHMnpfS5PV97UpvJdu3aNZ1zrnbSqulOJXyqV7zD7/er9avvr9ad5Q9RSncKIdQo8cXKyso393OYTCVXXl5+uSpz586d5+7atUutyXfjnDvy8vLuePbZZzerRNUshhBCjXCJEEJtmLzZMIzemqYp0VAN+weVlZUv7FHm45Obc24EANXAqM1292VzNNu6BnmlEjNVbw3DeJIx9i0hZJKKm5q6rKqqUoLdso+gdZSulptapuDVjI2maecBwCmKD6W00u/3L95D7EYBgJq52CKl5A6H4/bnnntOdZ6yco0fP96p9sO0boRTm+HuUrMUajSv4pZcevpQdWD2KMMUtZwSCASCyj4ajU5KTuWq59ylNt394x//+EHH3Ov13iilPFJVjeSjvrJPnz6PtC1lZaXQ/56NO5tSerrf779F+aA2ALfFzWazVb344ost+wjUVV5ersp3BKW0UYm+zWZTM5aqc6c2lTHGWKSqqurltvvV+rTb7VbPslqLPkBK+XI2O65tfqlltIMOOuji5BJRj9b2Rc2+fX+1tlfXq9dWW+u48Pv9U9W0/k+xUR3W5IxGD/XcE0KWV1ZWqk5Bzl64Br+X0Kne8I4dO6JFRUVFjLFCtcnqhRdeaOkhJnt7qmKpXaYr9xRvNd3Tp0+fPsn1Oa2pqanu1VdfrbdSLWkV4KOSGwCNeDz+RTAYjKtNRNu3b+8jpdzatra8p8/jxo3r1rlz54YZM2bExo0bd4hhGIXdunX7XP1/z3vVBiYppRo97erbt29dthvBNv9U2QsLC/ljjz3WoDYPRqPRIymla3d/v1c1Do2NjWq62ul2u7+aOXNmy3v86t1vJRQ/NUpV035qqru5uXn97NmzW9bns3VJKcm4ceN6qg4W5/y7tl3//ytu6n1+xtihTqezTgm1eutA07Q+mqbtmDVr1tc/UhY1ZX0sY8ydSCTWtG20zFaZVb5qR3g8Hu+tZpna6rGKW3IUymbNmqWW3Fo6NLvVh8LkjvNo2zPa9mzY7fav1Tr0nmVRnYB4PK6eE2EYxpdWGOGpvQfJfQb2tt3v/ytuqm7X19cfk+z82NXbEWoWSs32fPXVV8cmZ6WMysrKHwilKn9ZWVlXxpjal6TasTo1m5nNGLf6pDpsXfv167f1p9oWNU2/c+fO3up+tQavYvW/2KjOTF5eXguHvLy8L600KDPDGwXeDDW0QQJIAAkgASRgcQIo8BYPELqHBJAAEkACSMAMARR4M9TQBgkgASSABJCAxQmgwFs8QOgeEkACSAAJIAEzBFDgzVBDGySABJAAEkACFieAAm/xAKF7SAAJIAEkgATMEECBN0MNbZAAEkACSAAJWJwACrzFA4TuIQEkgASQABIwQwAF3gw1tEECSAAJIAEkYHECKPAWDxC6hwSQABJAAkjADIH/D0M9g2P6WE1kAAAAAElFTkSuQmCC"/>
          <p:cNvSpPr>
            <a:spLocks noChangeAspect="1" noChangeArrowheads="1"/>
          </p:cNvSpPr>
          <p:nvPr/>
        </p:nvSpPr>
        <p:spPr bwMode="auto">
          <a:xfrm>
            <a:off x="0" y="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graphicFrame>
        <p:nvGraphicFramePr>
          <p:cNvPr id="25" name="แผนภูมิ 24">
            <a:extLst>
              <a:ext uri="{FF2B5EF4-FFF2-40B4-BE49-F238E27FC236}">
                <a16:creationId xmlns:xdr="http://schemas.openxmlformats.org/drawingml/2006/spreadsheetDrawing" xmlns:a16="http://schemas.microsoft.com/office/drawing/2014/main" xmlns="" xmlns:lc="http://schemas.openxmlformats.org/drawingml/2006/lockedCanvas" id="{E1B753E0-7AB7-4210-8BCB-7F027CAEEE5F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708768373"/>
              </p:ext>
            </p:extLst>
          </p:nvPr>
        </p:nvGraphicFramePr>
        <p:xfrm>
          <a:off x="2933700" y="1556744"/>
          <a:ext cx="3585270" cy="108040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graphicFrame>
        <p:nvGraphicFramePr>
          <p:cNvPr id="26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34359460"/>
              </p:ext>
            </p:extLst>
          </p:nvPr>
        </p:nvGraphicFramePr>
        <p:xfrm>
          <a:off x="6734286" y="1598767"/>
          <a:ext cx="5044289" cy="2174668"/>
        </p:xfrm>
        <a:graphic>
          <a:graphicData uri="http://schemas.openxmlformats.org/drawingml/2006/table">
            <a:tbl>
              <a:tblPr/>
              <a:tblGrid>
                <a:gridCol w="1827493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611812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468791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516466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573445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499214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547068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</a:tblGrid>
              <a:tr h="385195">
                <a:tc rowSpan="2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9pPr>
                    </a:lstStyle>
                    <a:p>
                      <a:pPr algn="ctr" rtl="0" fontAlgn="ctr"/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ผลการดำเนินงาน</a:t>
                      </a:r>
                    </a:p>
                  </a:txBody>
                  <a:tcPr marL="4830" marR="4830" marT="483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E699"/>
                    </a:solidFill>
                  </a:tcPr>
                </a:tc>
                <a:tc gridSpan="2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9pPr>
                    </a:lstStyle>
                    <a:p>
                      <a:pPr algn="ctr" rtl="0" fontAlgn="ctr"/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ส่งพิจารณา</a:t>
                      </a:r>
                    </a:p>
                  </a:txBody>
                  <a:tcPr marL="4830" marR="4830" marT="483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E6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9pPr>
                    </a:lstStyle>
                    <a:p>
                      <a:pPr algn="ctr" rtl="0" fontAlgn="b"/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ผ่าน </a:t>
                      </a:r>
                      <a:r>
                        <a:rPr lang="th-TH" sz="14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อบก</a:t>
                      </a:r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. ส่วนกลาง</a:t>
                      </a:r>
                    </a:p>
                  </a:txBody>
                  <a:tcPr marL="4830" marR="4830" marT="483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E6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rowSpan="2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9pPr>
                    </a:lstStyle>
                    <a:p>
                      <a:pPr algn="ctr" rtl="0" fontAlgn="ctr"/>
                      <a:r>
                        <a:rPr lang="th-TH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รอพิจารณา</a:t>
                      </a:r>
                    </a:p>
                  </a:txBody>
                  <a:tcPr marL="4830" marR="4830" marT="483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E6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85195"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9pPr>
                    </a:lstStyle>
                    <a:p>
                      <a:pPr algn="ctr" rtl="0" fontAlgn="ctr"/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ยกมาปี </a:t>
                      </a:r>
                      <a:r>
                        <a:rPr lang="th-TH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67</a:t>
                      </a:r>
                      <a:endParaRPr lang="th-TH" sz="14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4830" marR="4830" marT="483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9pPr>
                    </a:lstStyle>
                    <a:p>
                      <a:pPr algn="ctr" rtl="0" fontAlgn="ctr"/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ปี </a:t>
                      </a:r>
                      <a:r>
                        <a:rPr lang="th-TH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68</a:t>
                      </a:r>
                      <a:endParaRPr lang="th-TH" sz="14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4830" marR="4830" marT="483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9pPr>
                    </a:lstStyle>
                    <a:p>
                      <a:pPr algn="ctr" rtl="0" fontAlgn="ctr"/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อนุมัติ</a:t>
                      </a:r>
                    </a:p>
                  </a:txBody>
                  <a:tcPr marL="4830" marR="4830" marT="483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9pPr>
                    </a:lstStyle>
                    <a:p>
                      <a:pPr algn="ctr" rtl="0" fontAlgn="ctr"/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ไม่อนุมัติ</a:t>
                      </a:r>
                    </a:p>
                  </a:txBody>
                  <a:tcPr marL="4830" marR="4830" marT="483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9pPr>
                    </a:lstStyle>
                    <a:p>
                      <a:pPr algn="ctr" rtl="0" fontAlgn="ctr"/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รวม</a:t>
                      </a:r>
                    </a:p>
                  </a:txBody>
                  <a:tcPr marL="4830" marR="4830" marT="483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E699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266814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9pPr>
                    </a:lstStyle>
                    <a:p>
                      <a:pPr algn="l" rtl="0" fontAlgn="ctr"/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1. ขอปรับปรุงโครงสร้างหนี้</a:t>
                      </a:r>
                    </a:p>
                  </a:txBody>
                  <a:tcPr marL="4830" marR="4830" marT="483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2F0D9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9pPr>
                    </a:lstStyle>
                    <a:p>
                      <a:pPr algn="ctr" rtl="0" fontAlgn="ctr"/>
                      <a:r>
                        <a:rPr lang="th-TH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19</a:t>
                      </a:r>
                      <a:endParaRPr lang="th-TH" sz="14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2F0D9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9pPr>
                    </a:lstStyle>
                    <a:p>
                      <a:pPr algn="ctr" rtl="0" fontAlgn="ctr"/>
                      <a:r>
                        <a:rPr lang="en-US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16</a:t>
                      </a:r>
                      <a:endParaRPr lang="th-TH" sz="14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2F0D9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9pPr>
                    </a:lstStyle>
                    <a:p>
                      <a:pPr algn="ctr" rtl="0" fontAlgn="ctr"/>
                      <a:r>
                        <a:rPr lang="th-TH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27</a:t>
                      </a:r>
                      <a:endParaRPr lang="th-TH" sz="14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2F0D9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9pPr>
                    </a:lstStyle>
                    <a:p>
                      <a:pPr algn="ctr" rtl="0" fontAlgn="ctr"/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0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2F0D9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9pPr>
                    </a:lstStyle>
                    <a:p>
                      <a:pPr algn="ctr" rtl="0" fontAlgn="ctr"/>
                      <a:r>
                        <a:rPr lang="th-TH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27</a:t>
                      </a:r>
                      <a:endParaRPr lang="th-TH" sz="14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2F0D9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9pPr>
                    </a:lstStyle>
                    <a:p>
                      <a:pPr algn="ctr" rtl="0" fontAlgn="ctr"/>
                      <a:r>
                        <a:rPr lang="th-TH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8</a:t>
                      </a:r>
                      <a:endParaRPr lang="th-TH" sz="14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2F0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313503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9pPr>
                    </a:lstStyle>
                    <a:p>
                      <a:pPr algn="l" rtl="0" fontAlgn="ctr"/>
                      <a:r>
                        <a:rPr lang="th-TH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2. ขอประนอมหนี้</a:t>
                      </a:r>
                    </a:p>
                  </a:txBody>
                  <a:tcPr marL="4830" marR="4830" marT="483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E4BC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9pPr>
                    </a:lstStyle>
                    <a:p>
                      <a:pPr algn="ctr" rtl="0" fontAlgn="ctr"/>
                      <a:r>
                        <a:rPr lang="th-TH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14</a:t>
                      </a:r>
                      <a:endParaRPr lang="th-TH" sz="14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E4BC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9pPr>
                    </a:lstStyle>
                    <a:p>
                      <a:pPr algn="ctr" rtl="0" fontAlgn="ctr"/>
                      <a:r>
                        <a:rPr lang="en-US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12</a:t>
                      </a:r>
                      <a:endParaRPr lang="th-TH" sz="14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E4BC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9pPr>
                    </a:lstStyle>
                    <a:p>
                      <a:pPr algn="ctr" rtl="0" fontAlgn="ctr"/>
                      <a:r>
                        <a:rPr lang="th-TH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10</a:t>
                      </a:r>
                      <a:endParaRPr lang="th-TH" sz="14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E4BC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9pPr>
                    </a:lstStyle>
                    <a:p>
                      <a:pPr algn="ctr" rtl="0" fontAlgn="ctr"/>
                      <a:r>
                        <a:rPr lang="en-US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0</a:t>
                      </a:r>
                      <a:endParaRPr lang="th-TH" sz="14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E4BC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9pPr>
                    </a:lstStyle>
                    <a:p>
                      <a:pPr algn="ctr" rtl="0" fontAlgn="ctr"/>
                      <a:r>
                        <a:rPr lang="th-TH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10</a:t>
                      </a:r>
                      <a:endParaRPr lang="th-TH" sz="14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E4BC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9pPr>
                    </a:lstStyle>
                    <a:p>
                      <a:pPr algn="ctr" rtl="0" fontAlgn="ctr"/>
                      <a:r>
                        <a:rPr lang="th-TH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16</a:t>
                      </a:r>
                      <a:endParaRPr lang="th-TH" sz="14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E4B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266814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9pPr>
                    </a:lstStyle>
                    <a:p>
                      <a:pPr algn="l" rtl="0" fontAlgn="ctr"/>
                      <a:r>
                        <a:rPr lang="th-TH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3. เสนอดำเนินคดี</a:t>
                      </a:r>
                    </a:p>
                  </a:txBody>
                  <a:tcPr marL="4830" marR="4830" marT="483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2F0D9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9pPr>
                    </a:lstStyle>
                    <a:p>
                      <a:pPr algn="ctr" rtl="0" fontAlgn="ctr"/>
                      <a:r>
                        <a:rPr lang="th-TH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-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2F0D9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9pPr>
                    </a:lstStyle>
                    <a:p>
                      <a:pPr algn="ctr" rtl="0" fontAlgn="ctr"/>
                      <a:r>
                        <a:rPr lang="th-TH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23</a:t>
                      </a:r>
                      <a:endParaRPr lang="th-TH" sz="14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2F0D9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9pPr>
                    </a:lstStyle>
                    <a:p>
                      <a:pPr algn="ctr" rtl="0" fontAlgn="ctr"/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-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2F0D9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9pPr>
                    </a:lstStyle>
                    <a:p>
                      <a:pPr algn="ctr" rtl="0" fontAlgn="ctr"/>
                      <a:r>
                        <a:rPr lang="th-TH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-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2F0D9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9pPr>
                    </a:lstStyle>
                    <a:p>
                      <a:pPr algn="ctr" rtl="0" fontAlgn="ctr"/>
                      <a:r>
                        <a:rPr lang="th-TH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-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2F0D9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9pPr>
                    </a:lstStyle>
                    <a:p>
                      <a:pPr algn="ctr" rtl="0" fontAlgn="ctr"/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0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E4B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290333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9pPr>
                    </a:lstStyle>
                    <a:p>
                      <a:pPr algn="l" rtl="0" fontAlgn="ctr"/>
                      <a:r>
                        <a:rPr lang="th-TH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4. ขอประนอมหนี้ไกล่เกลี่ยชั้นศาล</a:t>
                      </a:r>
                    </a:p>
                  </a:txBody>
                  <a:tcPr marL="4830" marR="4830" marT="483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E4BC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9pPr>
                    </a:lstStyle>
                    <a:p>
                      <a:pPr algn="ctr" rtl="0" fontAlgn="ctr"/>
                      <a:r>
                        <a:rPr lang="th-TH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12</a:t>
                      </a:r>
                      <a:endParaRPr lang="th-TH" sz="14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E4BC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9pPr>
                    </a:lstStyle>
                    <a:p>
                      <a:pPr algn="ctr" rtl="0" fontAlgn="ctr"/>
                      <a:r>
                        <a:rPr lang="th-TH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24</a:t>
                      </a:r>
                      <a:endParaRPr lang="th-TH" sz="14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E4BC"/>
                    </a:solidFill>
                  </a:tcPr>
                </a:tc>
                <a:tc gridSpan="2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9pPr>
                    </a:lstStyle>
                    <a:p>
                      <a:pPr algn="ctr" rtl="0" fontAlgn="ctr"/>
                      <a:r>
                        <a:rPr lang="th-TH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ผ่านการพิจารณาแล้ว</a:t>
                      </a:r>
                      <a:endParaRPr lang="th-TH" sz="14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E4BC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rtl="0" fontAlgn="ctr"/>
                      <a:endParaRPr lang="th-TH" sz="10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E4BC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9pPr>
                    </a:lstStyle>
                    <a:p>
                      <a:pPr algn="ctr" rtl="0" fontAlgn="ctr"/>
                      <a:r>
                        <a:rPr lang="th-TH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25</a:t>
                      </a:r>
                      <a:endParaRPr lang="th-TH" sz="14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E4BC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9pPr>
                    </a:lstStyle>
                    <a:p>
                      <a:pPr algn="ctr" rtl="0" fontAlgn="ctr"/>
                      <a:r>
                        <a:rPr lang="th-TH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11</a:t>
                      </a:r>
                      <a:endParaRPr lang="th-TH" sz="14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E4B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266814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9pPr>
                    </a:lstStyle>
                    <a:p>
                      <a:pPr algn="ctr" rtl="0" fontAlgn="ctr"/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รวม</a:t>
                      </a:r>
                    </a:p>
                  </a:txBody>
                  <a:tcPr marL="4830" marR="4830" marT="483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9D18E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9pPr>
                    </a:lstStyle>
                    <a:p>
                      <a:pPr algn="ctr" rtl="0" fontAlgn="ctr"/>
                      <a:r>
                        <a:rPr lang="th-TH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45</a:t>
                      </a:r>
                      <a:endParaRPr lang="th-TH" sz="14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9D18E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9pPr>
                    </a:lstStyle>
                    <a:p>
                      <a:pPr algn="ctr" rtl="0" fontAlgn="ctr"/>
                      <a:r>
                        <a:rPr lang="th-TH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75</a:t>
                      </a:r>
                      <a:endParaRPr lang="th-TH" sz="14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9D18E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9pPr>
                    </a:lstStyle>
                    <a:p>
                      <a:pPr algn="ctr" rtl="0" fontAlgn="ctr"/>
                      <a:r>
                        <a:rPr lang="en-US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37</a:t>
                      </a:r>
                      <a:endParaRPr lang="th-TH" sz="14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9D18E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9pPr>
                    </a:lstStyle>
                    <a:p>
                      <a:pPr algn="ctr" rtl="0" fontAlgn="ctr"/>
                      <a:r>
                        <a:rPr lang="en-US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0</a:t>
                      </a:r>
                      <a:endParaRPr lang="th-TH" sz="14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9D18E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9pPr>
                    </a:lstStyle>
                    <a:p>
                      <a:pPr algn="ctr" rtl="0" fontAlgn="ctr"/>
                      <a:r>
                        <a:rPr lang="en-US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62</a:t>
                      </a:r>
                      <a:endParaRPr lang="th-TH" sz="14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9D18E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"/>
                          <a:cs typeface=""/>
                        </a:defRPr>
                      </a:lvl9pPr>
                    </a:lstStyle>
                    <a:p>
                      <a:pPr algn="ctr" rtl="0" fontAlgn="ctr"/>
                      <a:r>
                        <a:rPr lang="th-TH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35</a:t>
                      </a:r>
                      <a:endParaRPr lang="th-TH" sz="14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9D18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</a:tbl>
          </a:graphicData>
        </a:graphic>
      </p:graphicFrame>
      <p:sp>
        <p:nvSpPr>
          <p:cNvPr id="27" name="Google Shape;123;p1"/>
          <p:cNvSpPr/>
          <p:nvPr/>
        </p:nvSpPr>
        <p:spPr>
          <a:xfrm>
            <a:off x="6734287" y="1200540"/>
            <a:ext cx="5044288" cy="349175"/>
          </a:xfrm>
          <a:prstGeom prst="roundRect">
            <a:avLst>
              <a:gd name="adj" fmla="val 0"/>
            </a:avLst>
          </a:prstGeom>
          <a:solidFill>
            <a:srgbClr val="DAE5F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Clr>
                <a:srgbClr val="000000"/>
              </a:buClr>
              <a:buFont typeface="Arial"/>
              <a:buNone/>
            </a:pPr>
            <a:r>
              <a:rPr lang="th-TH" sz="2000" b="1" kern="0" dirty="0">
                <a:solidFill>
                  <a:srgbClr val="000000"/>
                </a:solidFill>
                <a:latin typeface="TH SarabunPSK" pitchFamily="34" charset="-34"/>
                <a:ea typeface="Sarabun"/>
                <a:cs typeface="TH SarabunPSK" pitchFamily="34" charset="-34"/>
                <a:sym typeface="Sarabun"/>
              </a:rPr>
              <a:t>การดำเนินงานตามมาตรการแก้ไขหนี้ค้างชำระตามปีราชการ</a:t>
            </a:r>
            <a:endParaRPr sz="2000" b="1" kern="0" dirty="0">
              <a:solidFill>
                <a:srgbClr val="000000"/>
              </a:solidFill>
              <a:latin typeface="TH SarabunPSK" pitchFamily="34" charset="-34"/>
              <a:ea typeface="Sarabun"/>
              <a:cs typeface="TH SarabunPSK" pitchFamily="34" charset="-34"/>
              <a:sym typeface="Sarabun"/>
            </a:endParaRPr>
          </a:p>
        </p:txBody>
      </p:sp>
      <p:graphicFrame>
        <p:nvGraphicFramePr>
          <p:cNvPr id="28" name="ตาราง 2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8497251"/>
              </p:ext>
            </p:extLst>
          </p:nvPr>
        </p:nvGraphicFramePr>
        <p:xfrm>
          <a:off x="427504" y="2650000"/>
          <a:ext cx="6021416" cy="1225550"/>
        </p:xfrm>
        <a:graphic>
          <a:graphicData uri="http://schemas.openxmlformats.org/drawingml/2006/table">
            <a:tbl>
              <a:tblPr/>
              <a:tblGrid>
                <a:gridCol w="901886"/>
                <a:gridCol w="1016832"/>
                <a:gridCol w="1211357"/>
                <a:gridCol w="866518"/>
                <a:gridCol w="1105253"/>
                <a:gridCol w="919570"/>
              </a:tblGrid>
              <a:tr h="304800">
                <a:tc>
                  <a:txBody>
                    <a:bodyPr/>
                    <a:lstStyle/>
                    <a:p>
                      <a:pPr algn="l" fontAlgn="b"/>
                      <a:r>
                        <a:rPr lang="th-TH" sz="1600" b="1" i="0" u="sng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สถานะหนี้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h-TH" sz="1100" b="0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h-TH" sz="1100" b="0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h-TH" sz="1100" b="0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h-TH" sz="1100" b="0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หน่วย:ล้านบาท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จำนวนสัญญา</a:t>
                      </a:r>
                    </a:p>
                  </a:txBody>
                  <a:tcPr marL="6350" marR="6350" marT="635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วงเงินกู้</a:t>
                      </a: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ต้นปกติ</a:t>
                      </a: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ต้นค้าง</a:t>
                      </a: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ดำเนินคดี</a:t>
                      </a: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รวม</a:t>
                      </a: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algn="r" fontAlgn="b"/>
                      <a:r>
                        <a:rPr lang="th-TH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9,037 </a:t>
                      </a:r>
                      <a:endParaRPr lang="th-TH" sz="16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4,283.42</a:t>
                      </a:r>
                      <a:endParaRPr lang="th-TH" sz="16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2,559.42</a:t>
                      </a:r>
                      <a:endParaRPr lang="th-TH" sz="16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945.47</a:t>
                      </a:r>
                      <a:endParaRPr lang="th-TH" sz="16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109.36</a:t>
                      </a:r>
                      <a:endParaRPr lang="th-TH" sz="16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3,614.26</a:t>
                      </a:r>
                      <a:endParaRPr lang="th-TH" sz="16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1150">
                <a:tc>
                  <a:txBody>
                    <a:bodyPr/>
                    <a:lstStyle/>
                    <a:p>
                      <a:pPr algn="r" fontAlgn="b"/>
                      <a:endParaRPr lang="th-TH" sz="15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th-TH" sz="11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th-TH" sz="11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รวมต้นเงินค้างชำระ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1,054.83</a:t>
                      </a:r>
                      <a:endParaRPr lang="th-TH" sz="16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th-TH" sz="11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pic>
        <p:nvPicPr>
          <p:cNvPr id="29" name="รูปภาพ 2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634970" y="4285134"/>
            <a:ext cx="3257793" cy="1646797"/>
          </a:xfrm>
          <a:prstGeom prst="rect">
            <a:avLst/>
          </a:prstGeom>
        </p:spPr>
      </p:pic>
      <p:pic>
        <p:nvPicPr>
          <p:cNvPr id="30" name="รูปภาพ 2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119254" y="4275421"/>
            <a:ext cx="3604896" cy="1671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05633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หมายเลขภาพนิ่ง 3"/>
          <p:cNvSpPr txBox="1">
            <a:spLocks/>
          </p:cNvSpPr>
          <p:nvPr/>
        </p:nvSpPr>
        <p:spPr>
          <a:xfrm>
            <a:off x="9305461" y="6238928"/>
            <a:ext cx="2743200" cy="365125"/>
          </a:xfrm>
          <a:prstGeom prst="rect">
            <a:avLst/>
          </a:prstGeom>
          <a:noFill/>
        </p:spPr>
        <p:txBody>
          <a:bodyPr/>
          <a:lstStyle>
            <a:defPPr>
              <a:defRPr lang="th-TH"/>
            </a:defPPr>
            <a:lvl1pPr marL="0" algn="l" defTabSz="914400" rtl="0" eaLnBrk="1" latinLnBrk="0" hangingPunct="1"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6D22F896-40B5-4ADD-8801-0D06FADFA095}" type="slidenum">
              <a:rPr lang="en-US" smtClean="0">
                <a:solidFill>
                  <a:prstClr val="black">
                    <a:tint val="75000"/>
                  </a:prstClr>
                </a:solidFill>
                <a:latin typeface="BAAC17" panose="02000000000000000000" pitchFamily="50" charset="0"/>
                <a:cs typeface="BAAC17" panose="02000000000000000000" pitchFamily="50" charset="0"/>
              </a:rPr>
              <a:pPr/>
              <a:t>4</a:t>
            </a:fld>
            <a:endParaRPr lang="en-US" dirty="0">
              <a:solidFill>
                <a:prstClr val="black">
                  <a:tint val="75000"/>
                </a:prstClr>
              </a:solidFill>
              <a:latin typeface="BAAC17" panose="02000000000000000000" pitchFamily="50" charset="0"/>
              <a:cs typeface="BAAC17" panose="02000000000000000000" pitchFamily="50" charset="0"/>
            </a:endParaRPr>
          </a:p>
        </p:txBody>
      </p:sp>
      <p:sp>
        <p:nvSpPr>
          <p:cNvPr id="5" name="Google Shape;327;p2"/>
          <p:cNvSpPr txBox="1"/>
          <p:nvPr/>
        </p:nvSpPr>
        <p:spPr>
          <a:xfrm>
            <a:off x="5990380" y="357512"/>
            <a:ext cx="5963962" cy="46927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25" tIns="34250" rIns="68525" bIns="34250" anchor="t" anchorCtr="0">
            <a:spAutoFit/>
          </a:bodyPr>
          <a:lstStyle/>
          <a:p>
            <a:pPr lvl="0" algn="r"/>
            <a:r>
              <a:rPr lang="th-TH" sz="2600" b="1" dirty="0">
                <a:solidFill>
                  <a:schemeClr val="bg1"/>
                </a:solidFill>
                <a:latin typeface="TH SarabunPSK" pitchFamily="34" charset="-34"/>
                <a:ea typeface="Sarabun"/>
                <a:cs typeface="TH SarabunPSK" pitchFamily="34" charset="-34"/>
                <a:sym typeface="Sarabun"/>
              </a:rPr>
              <a:t>การบริหารจัดการหนี้ค้างชำระยกมาตามปีงบประมาณ 2568</a:t>
            </a:r>
            <a:endParaRPr sz="2600" b="1" i="0" u="none" strike="noStrike" cap="none" dirty="0">
              <a:solidFill>
                <a:schemeClr val="bg1"/>
              </a:solidFill>
              <a:latin typeface="TH SarabunPSK" pitchFamily="34" charset="-34"/>
              <a:ea typeface="Sarabun"/>
              <a:cs typeface="TH SarabunPSK" pitchFamily="34" charset="-34"/>
              <a:sym typeface="Sarabun"/>
            </a:endParaRPr>
          </a:p>
        </p:txBody>
      </p:sp>
      <p:sp>
        <p:nvSpPr>
          <p:cNvPr id="7" name="Google Shape;362;p3"/>
          <p:cNvSpPr txBox="1"/>
          <p:nvPr/>
        </p:nvSpPr>
        <p:spPr>
          <a:xfrm>
            <a:off x="1019327" y="1046791"/>
            <a:ext cx="4654538" cy="338514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algn="ctr">
              <a:buClr>
                <a:srgbClr val="000000"/>
              </a:buClr>
              <a:buFont typeface="Arial"/>
              <a:buNone/>
            </a:pPr>
            <a:r>
              <a:rPr lang="th-TH" sz="1600" b="1" kern="0" dirty="0">
                <a:solidFill>
                  <a:schemeClr val="bg1"/>
                </a:solidFill>
                <a:latin typeface="TH SarabunPSK" pitchFamily="34" charset="-34"/>
                <a:ea typeface="Sarabun"/>
                <a:cs typeface="TH SarabunPSK" pitchFamily="34" charset="-34"/>
                <a:sym typeface="Sarabun"/>
              </a:rPr>
              <a:t>เปรียบเทียบผลการรับชำระหนี้ถึง</a:t>
            </a:r>
            <a:r>
              <a:rPr lang="th-TH" sz="1600" b="1" kern="0" dirty="0" smtClean="0">
                <a:solidFill>
                  <a:schemeClr val="bg1"/>
                </a:solidFill>
                <a:latin typeface="TH SarabunPSK" pitchFamily="34" charset="-34"/>
                <a:ea typeface="Sarabun"/>
                <a:cs typeface="TH SarabunPSK" pitchFamily="34" charset="-34"/>
                <a:sym typeface="Sarabun"/>
              </a:rPr>
              <a:t>กำหนดสะสม ปี</a:t>
            </a:r>
            <a:r>
              <a:rPr lang="th-TH" sz="1600" b="1" kern="0" dirty="0">
                <a:solidFill>
                  <a:schemeClr val="bg1"/>
                </a:solidFill>
                <a:latin typeface="TH SarabunPSK" pitchFamily="34" charset="-34"/>
                <a:ea typeface="Sarabun"/>
                <a:cs typeface="TH SarabunPSK" pitchFamily="34" charset="-34"/>
                <a:sym typeface="Sarabun"/>
              </a:rPr>
              <a:t>บัญชีราชการ </a:t>
            </a:r>
            <a:r>
              <a:rPr lang="th-TH" sz="1600" b="1" kern="0" dirty="0" smtClean="0">
                <a:solidFill>
                  <a:schemeClr val="bg1"/>
                </a:solidFill>
                <a:latin typeface="TH SarabunPSK" pitchFamily="34" charset="-34"/>
                <a:ea typeface="Sarabun"/>
                <a:cs typeface="TH SarabunPSK" pitchFamily="34" charset="-34"/>
                <a:sym typeface="Sarabun"/>
              </a:rPr>
              <a:t>256</a:t>
            </a:r>
            <a:r>
              <a:rPr lang="th-TH" sz="1600" b="1" kern="0" dirty="0">
                <a:solidFill>
                  <a:schemeClr val="bg1"/>
                </a:solidFill>
                <a:latin typeface="TH SarabunPSK" pitchFamily="34" charset="-34"/>
                <a:ea typeface="Sarabun"/>
                <a:cs typeface="TH SarabunPSK" pitchFamily="34" charset="-34"/>
                <a:sym typeface="Sarabun"/>
              </a:rPr>
              <a:t>8</a:t>
            </a:r>
            <a:r>
              <a:rPr lang="th-TH" sz="1600" b="1" kern="0" dirty="0" smtClean="0">
                <a:solidFill>
                  <a:schemeClr val="bg1"/>
                </a:solidFill>
                <a:latin typeface="TH SarabunPSK" pitchFamily="34" charset="-34"/>
                <a:ea typeface="Sarabun"/>
                <a:cs typeface="TH SarabunPSK" pitchFamily="34" charset="-34"/>
                <a:sym typeface="Sarabun"/>
              </a:rPr>
              <a:t> </a:t>
            </a:r>
            <a:r>
              <a:rPr lang="th-TH" sz="1600" b="1" kern="0" dirty="0">
                <a:solidFill>
                  <a:schemeClr val="bg1"/>
                </a:solidFill>
                <a:latin typeface="TH SarabunPSK" pitchFamily="34" charset="-34"/>
                <a:ea typeface="Sarabun"/>
                <a:cs typeface="TH SarabunPSK" pitchFamily="34" charset="-34"/>
                <a:sym typeface="Sarabun"/>
              </a:rPr>
              <a:t>และ </a:t>
            </a:r>
            <a:r>
              <a:rPr lang="th-TH" sz="1600" b="1" kern="0" dirty="0" smtClean="0">
                <a:solidFill>
                  <a:schemeClr val="bg1"/>
                </a:solidFill>
                <a:latin typeface="TH SarabunPSK" pitchFamily="34" charset="-34"/>
                <a:ea typeface="Sarabun"/>
                <a:cs typeface="TH SarabunPSK" pitchFamily="34" charset="-34"/>
                <a:sym typeface="Sarabun"/>
              </a:rPr>
              <a:t>256</a:t>
            </a:r>
            <a:r>
              <a:rPr lang="th-TH" sz="1600" b="1" kern="0" dirty="0">
                <a:solidFill>
                  <a:schemeClr val="bg1"/>
                </a:solidFill>
                <a:latin typeface="TH SarabunPSK" pitchFamily="34" charset="-34"/>
                <a:ea typeface="Sarabun"/>
                <a:cs typeface="TH SarabunPSK" pitchFamily="34" charset="-34"/>
                <a:sym typeface="Sarabun"/>
              </a:rPr>
              <a:t>7</a:t>
            </a:r>
            <a:endParaRPr sz="1600" b="1" kern="0" dirty="0">
              <a:solidFill>
                <a:schemeClr val="bg1"/>
              </a:solidFill>
              <a:latin typeface="TH SarabunPSK" pitchFamily="34" charset="-34"/>
              <a:ea typeface="Sarabun"/>
              <a:cs typeface="TH SarabunPSK" pitchFamily="34" charset="-34"/>
              <a:sym typeface="Sarabun"/>
            </a:endParaRPr>
          </a:p>
        </p:txBody>
      </p:sp>
      <p:sp>
        <p:nvSpPr>
          <p:cNvPr id="8" name="Google Shape;362;p3"/>
          <p:cNvSpPr txBox="1"/>
          <p:nvPr/>
        </p:nvSpPr>
        <p:spPr>
          <a:xfrm>
            <a:off x="254598" y="4392502"/>
            <a:ext cx="5841402" cy="707846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lvl="0" algn="ctr"/>
            <a:r>
              <a:rPr lang="th-TH" sz="2000" b="1" dirty="0">
                <a:solidFill>
                  <a:schemeClr val="bg1"/>
                </a:solidFill>
                <a:latin typeface="TH SarabunPSK" pitchFamily="34" charset="-34"/>
                <a:ea typeface="Sarabun"/>
                <a:cs typeface="TH SarabunPSK" pitchFamily="34" charset="-34"/>
                <a:sym typeface="Sarabun"/>
              </a:rPr>
              <a:t>รายงาน</a:t>
            </a:r>
            <a:r>
              <a:rPr lang="th-TH" sz="2000" b="1" dirty="0" smtClean="0">
                <a:solidFill>
                  <a:schemeClr val="bg1"/>
                </a:solidFill>
                <a:latin typeface="TH SarabunPSK" pitchFamily="34" charset="-34"/>
                <a:ea typeface="Sarabun"/>
                <a:cs typeface="TH SarabunPSK" pitchFamily="34" charset="-34"/>
                <a:sym typeface="Sarabun"/>
              </a:rPr>
              <a:t>การรับชำระหนี้ถึงกำหนดในปีงบประมาณ 2568</a:t>
            </a:r>
          </a:p>
          <a:p>
            <a:pPr lvl="0" algn="ctr"/>
            <a:r>
              <a:rPr lang="th-TH" sz="2000" b="1" dirty="0" smtClean="0">
                <a:solidFill>
                  <a:schemeClr val="bg1"/>
                </a:solidFill>
                <a:latin typeface="TH SarabunPSK" pitchFamily="34" charset="-34"/>
                <a:ea typeface="Sarabun"/>
                <a:cs typeface="TH SarabunPSK" pitchFamily="34" charset="-34"/>
                <a:sym typeface="Sarabun"/>
              </a:rPr>
              <a:t>ประจำเดือน เมษายน 256</a:t>
            </a:r>
            <a:r>
              <a:rPr lang="th-TH" sz="2000" b="1" dirty="0">
                <a:solidFill>
                  <a:schemeClr val="bg1"/>
                </a:solidFill>
                <a:latin typeface="TH SarabunPSK" pitchFamily="34" charset="-34"/>
                <a:ea typeface="Sarabun"/>
                <a:cs typeface="TH SarabunPSK" pitchFamily="34" charset="-34"/>
                <a:sym typeface="Sarabun"/>
              </a:rPr>
              <a:t>8</a:t>
            </a:r>
            <a:endParaRPr sz="2000" b="1" dirty="0">
              <a:solidFill>
                <a:schemeClr val="bg1"/>
              </a:solidFill>
              <a:latin typeface="TH SarabunPSK" pitchFamily="34" charset="-34"/>
              <a:ea typeface="Sarabun"/>
              <a:cs typeface="TH SarabunPSK" pitchFamily="34" charset="-34"/>
              <a:sym typeface="Sarabun"/>
            </a:endParaRPr>
          </a:p>
        </p:txBody>
      </p:sp>
      <p:sp>
        <p:nvSpPr>
          <p:cNvPr id="9" name="Google Shape;374;p4"/>
          <p:cNvSpPr txBox="1"/>
          <p:nvPr/>
        </p:nvSpPr>
        <p:spPr>
          <a:xfrm>
            <a:off x="6663985" y="1045890"/>
            <a:ext cx="5002766" cy="369291"/>
          </a:xfrm>
          <a:prstGeom prst="rect">
            <a:avLst/>
          </a:prstGeom>
          <a:solidFill>
            <a:srgbClr val="DDEAF6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algn="ctr">
              <a:buClr>
                <a:srgbClr val="000000"/>
              </a:buClr>
              <a:buFont typeface="Arial"/>
              <a:buNone/>
            </a:pPr>
            <a:r>
              <a:rPr lang="th-TH" sz="1800" b="1" kern="0" dirty="0">
                <a:solidFill>
                  <a:srgbClr val="000000"/>
                </a:solidFill>
                <a:latin typeface="TH SarabunPSK" pitchFamily="34" charset="-34"/>
                <a:ea typeface="Sarabun"/>
                <a:cs typeface="TH SarabunPSK" pitchFamily="34" charset="-34"/>
                <a:sym typeface="Sarabun"/>
              </a:rPr>
              <a:t>เปรียบเทียบผลการรับชำระหนี้ค้างยกมาต้น</a:t>
            </a:r>
            <a:r>
              <a:rPr lang="th-TH" sz="1800" b="1" kern="0" dirty="0" smtClean="0">
                <a:solidFill>
                  <a:srgbClr val="000000"/>
                </a:solidFill>
                <a:latin typeface="TH SarabunPSK" pitchFamily="34" charset="-34"/>
                <a:ea typeface="Sarabun"/>
                <a:cs typeface="TH SarabunPSK" pitchFamily="34" charset="-34"/>
                <a:sym typeface="Sarabun"/>
              </a:rPr>
              <a:t>ปี ปี 256</a:t>
            </a:r>
            <a:r>
              <a:rPr lang="th-TH" sz="1800" b="1" kern="0" dirty="0">
                <a:solidFill>
                  <a:srgbClr val="000000"/>
                </a:solidFill>
                <a:latin typeface="TH SarabunPSK" pitchFamily="34" charset="-34"/>
                <a:ea typeface="Sarabun"/>
                <a:cs typeface="TH SarabunPSK" pitchFamily="34" charset="-34"/>
                <a:sym typeface="Sarabun"/>
              </a:rPr>
              <a:t>8</a:t>
            </a:r>
            <a:r>
              <a:rPr lang="th-TH" sz="1800" b="1" kern="0" dirty="0" smtClean="0">
                <a:solidFill>
                  <a:srgbClr val="000000"/>
                </a:solidFill>
                <a:latin typeface="TH SarabunPSK" pitchFamily="34" charset="-34"/>
                <a:ea typeface="Sarabun"/>
                <a:cs typeface="TH SarabunPSK" pitchFamily="34" charset="-34"/>
                <a:sym typeface="Sarabun"/>
              </a:rPr>
              <a:t> และ ปี 256</a:t>
            </a:r>
            <a:r>
              <a:rPr lang="th-TH" sz="1800" b="1" kern="0" dirty="0">
                <a:solidFill>
                  <a:srgbClr val="000000"/>
                </a:solidFill>
                <a:latin typeface="TH SarabunPSK" pitchFamily="34" charset="-34"/>
                <a:ea typeface="Sarabun"/>
                <a:cs typeface="TH SarabunPSK" pitchFamily="34" charset="-34"/>
                <a:sym typeface="Sarabun"/>
              </a:rPr>
              <a:t>7</a:t>
            </a:r>
            <a:endParaRPr sz="1800" b="1" kern="0" dirty="0">
              <a:solidFill>
                <a:srgbClr val="000000"/>
              </a:solidFill>
              <a:latin typeface="TH SarabunPSK" pitchFamily="34" charset="-34"/>
              <a:ea typeface="Sarabun"/>
              <a:cs typeface="TH SarabunPSK" pitchFamily="34" charset="-34"/>
              <a:sym typeface="Sarabun"/>
            </a:endParaRPr>
          </a:p>
        </p:txBody>
      </p:sp>
      <p:sp>
        <p:nvSpPr>
          <p:cNvPr id="10" name="Google Shape;362;p3"/>
          <p:cNvSpPr txBox="1"/>
          <p:nvPr/>
        </p:nvSpPr>
        <p:spPr>
          <a:xfrm>
            <a:off x="6330584" y="4392502"/>
            <a:ext cx="5669377" cy="707846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lvl="0" algn="ctr"/>
            <a:r>
              <a:rPr lang="th-TH" sz="2000" b="1" dirty="0">
                <a:solidFill>
                  <a:schemeClr val="bg1"/>
                </a:solidFill>
                <a:latin typeface="TH SarabunPSK" pitchFamily="34" charset="-34"/>
                <a:ea typeface="Sarabun"/>
                <a:cs typeface="TH SarabunPSK" pitchFamily="34" charset="-34"/>
                <a:sym typeface="Sarabun"/>
              </a:rPr>
              <a:t>รายงาน</a:t>
            </a:r>
            <a:r>
              <a:rPr lang="th-TH" sz="2000" b="1" dirty="0" smtClean="0">
                <a:solidFill>
                  <a:schemeClr val="bg1"/>
                </a:solidFill>
                <a:latin typeface="TH SarabunPSK" pitchFamily="34" charset="-34"/>
                <a:ea typeface="Sarabun"/>
                <a:cs typeface="TH SarabunPSK" pitchFamily="34" charset="-34"/>
                <a:sym typeface="Sarabun"/>
              </a:rPr>
              <a:t>การบริหารจัดการหนี้ค้างชำระยกมาตามปีงบประมาณ 2568</a:t>
            </a:r>
          </a:p>
          <a:p>
            <a:pPr lvl="0" algn="ctr"/>
            <a:r>
              <a:rPr lang="th-TH" sz="2000" b="1" dirty="0" smtClean="0">
                <a:solidFill>
                  <a:schemeClr val="bg1"/>
                </a:solidFill>
                <a:latin typeface="TH SarabunPSK" pitchFamily="34" charset="-34"/>
                <a:ea typeface="Sarabun"/>
                <a:cs typeface="TH SarabunPSK" pitchFamily="34" charset="-34"/>
                <a:sym typeface="Sarabun"/>
              </a:rPr>
              <a:t>ประจำเดือน เมษายน 256</a:t>
            </a:r>
            <a:r>
              <a:rPr lang="th-TH" sz="2000" b="1" dirty="0">
                <a:solidFill>
                  <a:schemeClr val="bg1"/>
                </a:solidFill>
                <a:latin typeface="TH SarabunPSK" pitchFamily="34" charset="-34"/>
                <a:ea typeface="Sarabun"/>
                <a:cs typeface="TH SarabunPSK" pitchFamily="34" charset="-34"/>
                <a:sym typeface="Sarabun"/>
              </a:rPr>
              <a:t>8</a:t>
            </a:r>
            <a:endParaRPr sz="2000" b="1" dirty="0">
              <a:solidFill>
                <a:schemeClr val="bg1"/>
              </a:solidFill>
              <a:latin typeface="TH SarabunPSK" pitchFamily="34" charset="-34"/>
              <a:ea typeface="Sarabun"/>
              <a:cs typeface="TH SarabunPSK" pitchFamily="34" charset="-34"/>
              <a:sym typeface="Sarabun"/>
            </a:endParaRPr>
          </a:p>
        </p:txBody>
      </p:sp>
      <p:graphicFrame>
        <p:nvGraphicFramePr>
          <p:cNvPr id="11" name="ตาราง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17800985"/>
              </p:ext>
            </p:extLst>
          </p:nvPr>
        </p:nvGraphicFramePr>
        <p:xfrm>
          <a:off x="254598" y="5185463"/>
          <a:ext cx="5841403" cy="933397"/>
        </p:xfrm>
        <a:graphic>
          <a:graphicData uri="http://schemas.openxmlformats.org/drawingml/2006/table">
            <a:tbl>
              <a:tblPr/>
              <a:tblGrid>
                <a:gridCol w="724348"/>
                <a:gridCol w="957430"/>
                <a:gridCol w="1269403"/>
                <a:gridCol w="935915"/>
                <a:gridCol w="1247887"/>
                <a:gridCol w="706420"/>
              </a:tblGrid>
              <a:tr h="343968">
                <a:tc rowSpan="2">
                  <a:txBody>
                    <a:bodyPr/>
                    <a:lstStyle/>
                    <a:p>
                      <a:pPr algn="ctr" fontAlgn="ctr"/>
                      <a:endParaRPr lang="th-TH" sz="16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D79B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th-TH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ต้นเงินถึงกำหนดในปีบัญชีราชการ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D79B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th-TH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ผลการรับชำระหนี้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D79B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</a:tr>
              <a:tr h="322729"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จำนวนสัญญา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D79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จำนวนต้นเงิน (ลบ.)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D79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จำนวนสัญญา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D79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จำนวนต้นเงิน (ลบ.)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D79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D79B"/>
                    </a:solidFill>
                  </a:tcPr>
                </a:tc>
              </a:tr>
              <a:tr h="266700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รวม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     </a:t>
                      </a:r>
                      <a:r>
                        <a:rPr lang="th-TH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10,459</a:t>
                      </a:r>
                      <a:endParaRPr lang="th-TH" sz="16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313.70</a:t>
                      </a:r>
                      <a:endParaRPr lang="th-TH" sz="16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3,157</a:t>
                      </a:r>
                      <a:endParaRPr lang="th-TH" sz="16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84.81</a:t>
                      </a:r>
                      <a:endParaRPr lang="th-TH" sz="16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26.84</a:t>
                      </a:r>
                      <a:endParaRPr lang="th-TH" sz="16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2" name="ตาราง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6122895"/>
              </p:ext>
            </p:extLst>
          </p:nvPr>
        </p:nvGraphicFramePr>
        <p:xfrm>
          <a:off x="6330584" y="5182577"/>
          <a:ext cx="5669376" cy="1129921"/>
        </p:xfrm>
        <a:graphic>
          <a:graphicData uri="http://schemas.openxmlformats.org/drawingml/2006/table">
            <a:tbl>
              <a:tblPr/>
              <a:tblGrid>
                <a:gridCol w="608098"/>
                <a:gridCol w="935916"/>
                <a:gridCol w="1226371"/>
                <a:gridCol w="925158"/>
                <a:gridCol w="1237129"/>
                <a:gridCol w="736704"/>
              </a:tblGrid>
              <a:tr h="259715">
                <a:tc rowSpan="3">
                  <a:txBody>
                    <a:bodyPr/>
                    <a:lstStyle/>
                    <a:p>
                      <a:pPr algn="ctr" fontAlgn="ctr"/>
                      <a:endParaRPr lang="th-TH" sz="16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CDDC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th-TH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หนี้ค้างยกมาต้นปีบัญชีราชการ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CDD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rowSpan="2" gridSpan="3">
                  <a:txBody>
                    <a:bodyPr/>
                    <a:lstStyle/>
                    <a:p>
                      <a:pPr algn="ctr" fontAlgn="ctr"/>
                      <a:r>
                        <a:rPr lang="th-TH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รับชำระหนี้ค้าง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CDDC"/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</a:tr>
              <a:tr h="266700"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th-TH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ณ 30 ก.ย. 2567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CDD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gridSpan="3"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</a:tr>
              <a:tr h="336806"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จำนวนสัญญา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CDD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จำนวนต้นเงิน (ลบ.)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CDD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จำนวนสัญญา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CDD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จำนวนต้นเงิน (ลบ.)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CDD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CDDC"/>
                    </a:solidFill>
                  </a:tcPr>
                </a:tc>
              </a:tr>
              <a:tr h="266700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รวม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       6,239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982.03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455</a:t>
                      </a:r>
                      <a:endParaRPr lang="th-TH" sz="16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58.70</a:t>
                      </a:r>
                      <a:endParaRPr lang="th-TH" sz="16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5.98</a:t>
                      </a:r>
                      <a:endParaRPr lang="th-TH" sz="16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3" name="Chart 2">
            <a:extLst>
              <a:ext uri="{FF2B5EF4-FFF2-40B4-BE49-F238E27FC236}">
                <a16:creationId xmlns:lc="http://schemas.openxmlformats.org/drawingml/2006/lockedCanvas" xmlns="" xmlns:a16="http://schemas.microsoft.com/office/drawing/2014/main" xmlns:xdr="http://schemas.openxmlformats.org/drawingml/2006/spreadsheetDrawing" id="{00000000-0008-0000-0400-00000300000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776773865"/>
              </p:ext>
            </p:extLst>
          </p:nvPr>
        </p:nvGraphicFramePr>
        <p:xfrm>
          <a:off x="6096001" y="1225232"/>
          <a:ext cx="5952660" cy="316727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4" name="Chart 1">
            <a:extLst>
              <a:ext uri="{FF2B5EF4-FFF2-40B4-BE49-F238E27FC236}">
                <a16:creationId xmlns:lc="http://schemas.openxmlformats.org/drawingml/2006/lockedCanvas" xmlns="" xmlns:a16="http://schemas.microsoft.com/office/drawing/2014/main" xmlns:xdr="http://schemas.openxmlformats.org/drawingml/2006/spreadsheetDrawing" id="{00000000-0008-0000-0700-00000200000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689859920"/>
              </p:ext>
            </p:extLst>
          </p:nvPr>
        </p:nvGraphicFramePr>
        <p:xfrm>
          <a:off x="201387" y="1385305"/>
          <a:ext cx="5894614" cy="292543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5" name="Google Shape;328;p2"/>
          <p:cNvSpPr/>
          <p:nvPr/>
        </p:nvSpPr>
        <p:spPr>
          <a:xfrm>
            <a:off x="2462449" y="73716"/>
            <a:ext cx="7736270" cy="9540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00" tIns="45700" rIns="91400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-TH" sz="2800" b="1" i="0" u="none" strike="noStrike" cap="none" dirty="0">
                <a:solidFill>
                  <a:schemeClr val="accent6">
                    <a:lumMod val="50000"/>
                  </a:schemeClr>
                </a:solidFill>
                <a:latin typeface="TH SarabunPSK" pitchFamily="34" charset="-34"/>
                <a:ea typeface="Sarabun"/>
                <a:cs typeface="TH SarabunPSK" pitchFamily="34" charset="-34"/>
                <a:sym typeface="Sarabun"/>
              </a:rPr>
              <a:t>รายงานสถานะหนี้กองทุนหมุนเวียนเพื่อการกู้ยืมแก่เกษตรและผู้</a:t>
            </a:r>
            <a:r>
              <a:rPr lang="th-TH" sz="2800" b="1" i="0" u="none" strike="noStrike" cap="none" dirty="0" smtClean="0">
                <a:solidFill>
                  <a:schemeClr val="accent6">
                    <a:lumMod val="50000"/>
                  </a:schemeClr>
                </a:solidFill>
                <a:latin typeface="TH SarabunPSK" pitchFamily="34" charset="-34"/>
                <a:ea typeface="Sarabun"/>
                <a:cs typeface="TH SarabunPSK" pitchFamily="34" charset="-34"/>
                <a:sym typeface="Sarabun"/>
              </a:rPr>
              <a:t>ยากจน</a:t>
            </a: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-TH" b="1" dirty="0" smtClean="0">
                <a:solidFill>
                  <a:schemeClr val="accent6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  <a:sym typeface="Sarabun"/>
              </a:rPr>
              <a:t>ณ 30 เมษายน 2568</a:t>
            </a:r>
            <a:endParaRPr sz="2400" dirty="0">
              <a:solidFill>
                <a:schemeClr val="accent6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2346648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Google Shape;328;p2"/>
          <p:cNvSpPr/>
          <p:nvPr/>
        </p:nvSpPr>
        <p:spPr>
          <a:xfrm>
            <a:off x="2303199" y="72979"/>
            <a:ext cx="7736270" cy="10156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00" tIns="45700" rIns="91400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-TH" sz="3000" b="1" dirty="0" smtClean="0">
                <a:solidFill>
                  <a:schemeClr val="accent6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หนี้ถึงกำหนดชำระ</a:t>
            </a:r>
          </a:p>
          <a:p>
            <a:pPr lvl="0" algn="ctr"/>
            <a:r>
              <a:rPr lang="th-TH" sz="3000" b="1" dirty="0">
                <a:solidFill>
                  <a:schemeClr val="accent6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ณ 30 เมษายน </a:t>
            </a:r>
            <a:r>
              <a:rPr lang="th-TH" sz="3000" b="1" dirty="0" smtClean="0">
                <a:solidFill>
                  <a:schemeClr val="accent6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2568</a:t>
            </a:r>
            <a:endParaRPr lang="th-TH" sz="3000" b="1" dirty="0">
              <a:solidFill>
                <a:schemeClr val="accent6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graphicFrame>
        <p:nvGraphicFramePr>
          <p:cNvPr id="3" name="วัตถุ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56094370"/>
              </p:ext>
            </p:extLst>
          </p:nvPr>
        </p:nvGraphicFramePr>
        <p:xfrm>
          <a:off x="266700" y="1039769"/>
          <a:ext cx="11658600" cy="5264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0" name="เวิร์กชีต" r:id="rId4" imgW="11658551" imgH="5264106" progId="Excel.Sheet.12">
                  <p:embed/>
                </p:oleObj>
              </mc:Choice>
              <mc:Fallback>
                <p:oleObj name="เวิร์กชีต" r:id="rId4" imgW="11658551" imgH="5264106" progId="Excel.Shee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266700" y="1039769"/>
                        <a:ext cx="11658600" cy="52641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5154650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Google Shape;328;p2"/>
          <p:cNvSpPr/>
          <p:nvPr/>
        </p:nvSpPr>
        <p:spPr>
          <a:xfrm>
            <a:off x="2580785" y="171508"/>
            <a:ext cx="7736270" cy="9540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00" tIns="45700" rIns="91400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-TH" sz="2800" b="1" i="0" u="none" strike="noStrike" cap="none" dirty="0" smtClean="0">
                <a:solidFill>
                  <a:schemeClr val="accent6">
                    <a:lumMod val="50000"/>
                  </a:schemeClr>
                </a:solidFill>
                <a:latin typeface="TH SarabunPSK" pitchFamily="34" charset="-34"/>
                <a:ea typeface="Sarabun"/>
                <a:cs typeface="TH SarabunPSK" pitchFamily="34" charset="-34"/>
                <a:sym typeface="Sarabun"/>
              </a:rPr>
              <a:t>สถานะ</a:t>
            </a:r>
            <a:r>
              <a:rPr lang="th-TH" sz="2800" b="1" i="0" u="none" strike="noStrike" cap="none" dirty="0">
                <a:solidFill>
                  <a:schemeClr val="accent6">
                    <a:lumMod val="50000"/>
                  </a:schemeClr>
                </a:solidFill>
                <a:latin typeface="TH SarabunPSK" pitchFamily="34" charset="-34"/>
                <a:ea typeface="Sarabun"/>
                <a:cs typeface="TH SarabunPSK" pitchFamily="34" charset="-34"/>
                <a:sym typeface="Sarabun"/>
              </a:rPr>
              <a:t>หนี้กองทุนหมุนเวียนเพื่อการกู้ยืมแก่เกษตรและผู้</a:t>
            </a:r>
            <a:r>
              <a:rPr lang="th-TH" sz="2800" b="1" i="0" u="none" strike="noStrike" cap="none" dirty="0" smtClean="0">
                <a:solidFill>
                  <a:schemeClr val="accent6">
                    <a:lumMod val="50000"/>
                  </a:schemeClr>
                </a:solidFill>
                <a:latin typeface="TH SarabunPSK" pitchFamily="34" charset="-34"/>
                <a:ea typeface="Sarabun"/>
                <a:cs typeface="TH SarabunPSK" pitchFamily="34" charset="-34"/>
                <a:sym typeface="Sarabun"/>
              </a:rPr>
              <a:t>ยากจน</a:t>
            </a:r>
          </a:p>
          <a:p>
            <a:pPr lvl="0" algn="ctr"/>
            <a:r>
              <a:rPr lang="th-TH" b="1" dirty="0">
                <a:solidFill>
                  <a:schemeClr val="accent6">
                    <a:lumMod val="50000"/>
                  </a:schemeClr>
                </a:solidFill>
                <a:latin typeface="TH SarabunPSK" pitchFamily="34" charset="-34"/>
                <a:ea typeface="Sarabun"/>
                <a:cs typeface="TH SarabunPSK" pitchFamily="34" charset="-34"/>
                <a:sym typeface="Sarabun"/>
              </a:rPr>
              <a:t>ณ 30 เมษายน </a:t>
            </a:r>
            <a:r>
              <a:rPr lang="th-TH" b="1" dirty="0" smtClean="0">
                <a:solidFill>
                  <a:schemeClr val="accent6">
                    <a:lumMod val="50000"/>
                  </a:schemeClr>
                </a:solidFill>
                <a:latin typeface="TH SarabunPSK" pitchFamily="34" charset="-34"/>
                <a:ea typeface="Sarabun"/>
                <a:cs typeface="TH SarabunPSK" pitchFamily="34" charset="-34"/>
                <a:sym typeface="Sarabun"/>
              </a:rPr>
              <a:t>2568</a:t>
            </a:r>
            <a:endParaRPr lang="th-TH" b="1" dirty="0">
              <a:solidFill>
                <a:schemeClr val="accent6">
                  <a:lumMod val="50000"/>
                </a:schemeClr>
              </a:solidFill>
              <a:latin typeface="TH SarabunPSK" pitchFamily="34" charset="-34"/>
              <a:ea typeface="Sarabun"/>
              <a:cs typeface="TH SarabunPSK" pitchFamily="34" charset="-34"/>
              <a:sym typeface="Sarabun"/>
            </a:endParaRPr>
          </a:p>
        </p:txBody>
      </p:sp>
      <p:pic>
        <p:nvPicPr>
          <p:cNvPr id="3" name="รูปภาพ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4622" y="1125575"/>
            <a:ext cx="11934593" cy="5220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57427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รูปภาพ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74158" y="1270120"/>
            <a:ext cx="9561878" cy="5279731"/>
          </a:xfrm>
          <a:prstGeom prst="rect">
            <a:avLst/>
          </a:prstGeom>
        </p:spPr>
      </p:pic>
      <p:sp>
        <p:nvSpPr>
          <p:cNvPr id="4" name="สี่เหลี่ยมผืนผ้า 3"/>
          <p:cNvSpPr/>
          <p:nvPr/>
        </p:nvSpPr>
        <p:spPr>
          <a:xfrm>
            <a:off x="4546852" y="853037"/>
            <a:ext cx="259878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b="1" i="0" dirty="0" smtClean="0">
                <a:solidFill>
                  <a:schemeClr val="accent6">
                    <a:lumMod val="50000"/>
                  </a:schemeClr>
                </a:solidFill>
                <a:effectLst/>
                <a:latin typeface="TH SarabunPSK" panose="020B0500040200020003" pitchFamily="34" charset="-34"/>
                <a:cs typeface="TH SarabunPSK" panose="020B0500040200020003" pitchFamily="34" charset="-34"/>
              </a:rPr>
              <a:t>สารสนเทศเพื่อธุรกิจหลัก</a:t>
            </a:r>
            <a:endParaRPr lang="th-TH" b="1" i="0" dirty="0">
              <a:solidFill>
                <a:schemeClr val="accent6">
                  <a:lumMod val="50000"/>
                </a:schemeClr>
              </a:solidFill>
              <a:effectLst/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5" name="Google Shape;328;p2"/>
          <p:cNvSpPr/>
          <p:nvPr/>
        </p:nvSpPr>
        <p:spPr>
          <a:xfrm>
            <a:off x="2156242" y="81144"/>
            <a:ext cx="7736270" cy="5847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00" tIns="45700" rIns="91400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-TH" sz="3200" b="1" dirty="0" smtClean="0">
                <a:solidFill>
                  <a:schemeClr val="accent6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การเรียกดูข้อมูลเพื่อใช้ในการบริหาร</a:t>
            </a:r>
            <a:endParaRPr sz="3200" b="1" dirty="0">
              <a:solidFill>
                <a:schemeClr val="accent6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" name="สี่เหลี่ยมผืนผ้า 1"/>
          <p:cNvSpPr/>
          <p:nvPr/>
        </p:nvSpPr>
        <p:spPr>
          <a:xfrm>
            <a:off x="3639493" y="5776112"/>
            <a:ext cx="6409854" cy="570368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6" name="สี่เหลี่ยมผืนผ้า 5"/>
          <p:cNvSpPr/>
          <p:nvPr/>
        </p:nvSpPr>
        <p:spPr>
          <a:xfrm>
            <a:off x="1339913" y="2137025"/>
            <a:ext cx="2299581" cy="390418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7" name="ลูกศรขวา 6"/>
          <p:cNvSpPr/>
          <p:nvPr/>
        </p:nvSpPr>
        <p:spPr>
          <a:xfrm>
            <a:off x="2952804" y="5866646"/>
            <a:ext cx="443619" cy="389299"/>
          </a:xfrm>
          <a:prstGeom prst="rightArrow">
            <a:avLst/>
          </a:prstGeom>
          <a:solidFill>
            <a:schemeClr val="accent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8281607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สี่เหลี่ยมผืนผ้า 3"/>
          <p:cNvSpPr/>
          <p:nvPr/>
        </p:nvSpPr>
        <p:spPr>
          <a:xfrm>
            <a:off x="2886069" y="833324"/>
            <a:ext cx="642515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b="1" i="0" dirty="0" smtClean="0">
                <a:solidFill>
                  <a:schemeClr val="accent6">
                    <a:lumMod val="50000"/>
                  </a:schemeClr>
                </a:solidFill>
                <a:effectLst/>
                <a:latin typeface="TH SarabunPSK" panose="020B0500040200020003" pitchFamily="34" charset="-34"/>
                <a:cs typeface="TH SarabunPSK" panose="020B0500040200020003" pitchFamily="34" charset="-34"/>
              </a:rPr>
              <a:t>เว็บสำนักบริหารงบประมาณภาครัฐและแก้ไขหนี้นอกระบบ (สง.)</a:t>
            </a:r>
            <a:endParaRPr lang="th-TH" b="1" i="0" dirty="0">
              <a:solidFill>
                <a:schemeClr val="accent6">
                  <a:lumMod val="50000"/>
                </a:schemeClr>
              </a:solidFill>
              <a:effectLst/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5" name="Google Shape;328;p2"/>
          <p:cNvSpPr/>
          <p:nvPr/>
        </p:nvSpPr>
        <p:spPr>
          <a:xfrm>
            <a:off x="2230513" y="279367"/>
            <a:ext cx="7736270" cy="55395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00" tIns="45700" rIns="91400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-TH" sz="3000" b="1" dirty="0" smtClean="0">
                <a:solidFill>
                  <a:schemeClr val="accent6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การเรียกดูข้อมูลเพื่อใช้ในการดำเนินงานโครงการสินเชื่อ </a:t>
            </a:r>
            <a:r>
              <a:rPr lang="th-TH" sz="3000" b="1" dirty="0" err="1" smtClean="0">
                <a:solidFill>
                  <a:schemeClr val="accent6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สป.กษ</a:t>
            </a:r>
            <a:r>
              <a:rPr lang="th-TH" sz="3000" b="1" dirty="0" smtClean="0">
                <a:solidFill>
                  <a:schemeClr val="accent6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.</a:t>
            </a:r>
            <a:endParaRPr sz="3000" b="1" dirty="0">
              <a:solidFill>
                <a:schemeClr val="accent6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2" name="รูปภาพ 1"/>
          <p:cNvPicPr>
            <a:picLocks noChangeAspect="1"/>
          </p:cNvPicPr>
          <p:nvPr/>
        </p:nvPicPr>
        <p:blipFill rotWithShape="1">
          <a:blip r:embed="rId2"/>
          <a:srcRect t="5557" b="2963"/>
          <a:stretch/>
        </p:blipFill>
        <p:spPr>
          <a:xfrm>
            <a:off x="122991" y="1291825"/>
            <a:ext cx="11951314" cy="4728743"/>
          </a:xfrm>
          <a:prstGeom prst="rect">
            <a:avLst/>
          </a:prstGeom>
        </p:spPr>
      </p:pic>
      <p:sp>
        <p:nvSpPr>
          <p:cNvPr id="6" name="สี่เหลี่ยมผืนผ้า 5"/>
          <p:cNvSpPr/>
          <p:nvPr/>
        </p:nvSpPr>
        <p:spPr>
          <a:xfrm>
            <a:off x="633742" y="4309464"/>
            <a:ext cx="3666653" cy="73333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7" name="ลูกศรขวา 6"/>
          <p:cNvSpPr/>
          <p:nvPr/>
        </p:nvSpPr>
        <p:spPr>
          <a:xfrm>
            <a:off x="122991" y="4481479"/>
            <a:ext cx="443619" cy="389299"/>
          </a:xfrm>
          <a:prstGeom prst="rightArrow">
            <a:avLst/>
          </a:prstGeom>
          <a:solidFill>
            <a:schemeClr val="accent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5221220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สี่เหลี่ยมผืนผ้า 3"/>
          <p:cNvSpPr/>
          <p:nvPr/>
        </p:nvSpPr>
        <p:spPr>
          <a:xfrm>
            <a:off x="2886069" y="579840"/>
            <a:ext cx="642515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b="1" i="0" dirty="0" smtClean="0">
                <a:solidFill>
                  <a:schemeClr val="accent6">
                    <a:lumMod val="50000"/>
                  </a:schemeClr>
                </a:solidFill>
                <a:effectLst/>
                <a:latin typeface="TH SarabunPSK" panose="020B0500040200020003" pitchFamily="34" charset="-34"/>
                <a:cs typeface="TH SarabunPSK" panose="020B0500040200020003" pitchFamily="34" charset="-34"/>
              </a:rPr>
              <a:t>เว็บสำนักบริหารงบประมาณภาครัฐและแก้ไขหนี้นอกระบบ (สง.)</a:t>
            </a:r>
            <a:endParaRPr lang="th-TH" b="1" i="0" dirty="0">
              <a:solidFill>
                <a:schemeClr val="accent6">
                  <a:lumMod val="50000"/>
                </a:schemeClr>
              </a:solidFill>
              <a:effectLst/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5" name="Google Shape;328;p2"/>
          <p:cNvSpPr/>
          <p:nvPr/>
        </p:nvSpPr>
        <p:spPr>
          <a:xfrm>
            <a:off x="2230513" y="25883"/>
            <a:ext cx="7736270" cy="55395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00" tIns="45700" rIns="91400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-TH" sz="3000" b="1" dirty="0" smtClean="0">
                <a:solidFill>
                  <a:schemeClr val="accent6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การเรียกดูข้อมูลเพื่อใช้ในการดำเนินงานโครงการสินเชื่อ </a:t>
            </a:r>
            <a:r>
              <a:rPr lang="th-TH" sz="3000" b="1" dirty="0" err="1" smtClean="0">
                <a:solidFill>
                  <a:schemeClr val="accent6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สป.กษ</a:t>
            </a:r>
            <a:r>
              <a:rPr lang="th-TH" sz="3000" b="1" dirty="0" smtClean="0">
                <a:solidFill>
                  <a:schemeClr val="accent6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.</a:t>
            </a:r>
            <a:endParaRPr sz="3000" b="1" dirty="0">
              <a:solidFill>
                <a:schemeClr val="accent6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8" name="รูปภาพ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30514" y="1103060"/>
            <a:ext cx="7736269" cy="5677986"/>
          </a:xfrm>
          <a:prstGeom prst="rect">
            <a:avLst/>
          </a:prstGeom>
        </p:spPr>
      </p:pic>
      <p:sp>
        <p:nvSpPr>
          <p:cNvPr id="6" name="สี่เหลี่ยมผืนผ้า 5"/>
          <p:cNvSpPr/>
          <p:nvPr/>
        </p:nvSpPr>
        <p:spPr>
          <a:xfrm>
            <a:off x="2553079" y="2634558"/>
            <a:ext cx="1439500" cy="3078179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7" name="ลูกศรขวา 6"/>
          <p:cNvSpPr/>
          <p:nvPr/>
        </p:nvSpPr>
        <p:spPr>
          <a:xfrm>
            <a:off x="2008702" y="3847736"/>
            <a:ext cx="443619" cy="389299"/>
          </a:xfrm>
          <a:prstGeom prst="rightArrow">
            <a:avLst/>
          </a:prstGeom>
          <a:solidFill>
            <a:schemeClr val="accent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111711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รูปภาพ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กล่องข้อความ 8">
            <a:extLst>
              <a:ext uri="{FF2B5EF4-FFF2-40B4-BE49-F238E27FC236}">
                <a16:creationId xmlns="" xmlns:a16="http://schemas.microsoft.com/office/drawing/2014/main" id="{A0D99C26-E8F0-4ADA-AC21-1D2F8AE7E3AF}"/>
              </a:ext>
            </a:extLst>
          </p:cNvPr>
          <p:cNvSpPr txBox="1"/>
          <p:nvPr/>
        </p:nvSpPr>
        <p:spPr>
          <a:xfrm>
            <a:off x="822089" y="5857284"/>
            <a:ext cx="4431939" cy="400110"/>
          </a:xfrm>
          <a:prstGeom prst="rect">
            <a:avLst/>
          </a:prstGeom>
          <a:solidFill>
            <a:schemeClr val="accent1">
              <a:lumMod val="75000"/>
              <a:alpha val="40000"/>
            </a:schemeClr>
          </a:solidFill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342900" indent="-342900" algn="ctr">
              <a:buFont typeface="Wingdings" panose="05000000000000000000" pitchFamily="2" charset="2"/>
              <a:buChar char="Ø"/>
            </a:pPr>
            <a:r>
              <a:rPr lang="th-TH" sz="2000" b="1" u="sng" dirty="0" err="1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ตย</a:t>
            </a:r>
            <a:r>
              <a:rPr lang="th-TH" sz="2000" b="1" u="sng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.</a:t>
            </a:r>
            <a:r>
              <a:rPr lang="en-US" sz="2000" b="1" u="sng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\</a:t>
            </a:r>
            <a:r>
              <a:rPr lang="en-US" sz="2000" b="1" u="sng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  <a:hlinkClick r:id="rId3" action="ppaction://hlinkfile"/>
              </a:rPr>
              <a:t>1.</a:t>
            </a:r>
            <a:r>
              <a:rPr lang="th-TH" sz="2000" b="1" u="sng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  <a:hlinkClick r:id="rId3" action="ppaction://hlinkfile"/>
              </a:rPr>
              <a:t>การประเมินราคาหลักประกันโดยระบบ </a:t>
            </a:r>
            <a:r>
              <a:rPr lang="en-US" sz="2000" b="1" u="sng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  <a:hlinkClick r:id="rId3" action="ppaction://hlinkfile"/>
              </a:rPr>
              <a:t>AAG.pdf</a:t>
            </a:r>
            <a:endParaRPr lang="th-TH" sz="2000" b="1" u="sng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0" name="กล่องข้อความ 9">
            <a:extLst>
              <a:ext uri="{FF2B5EF4-FFF2-40B4-BE49-F238E27FC236}">
                <a16:creationId xmlns="" xmlns:a16="http://schemas.microsoft.com/office/drawing/2014/main" id="{A0D99C26-E8F0-4ADA-AC21-1D2F8AE7E3AF}"/>
              </a:ext>
            </a:extLst>
          </p:cNvPr>
          <p:cNvSpPr txBox="1"/>
          <p:nvPr/>
        </p:nvSpPr>
        <p:spPr>
          <a:xfrm>
            <a:off x="1620571" y="6357642"/>
            <a:ext cx="5785165" cy="400110"/>
          </a:xfrm>
          <a:prstGeom prst="rect">
            <a:avLst/>
          </a:prstGeom>
          <a:solidFill>
            <a:schemeClr val="accent1">
              <a:lumMod val="75000"/>
              <a:alpha val="40000"/>
            </a:schemeClr>
          </a:solidFill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342900" indent="-342900" algn="ctr">
              <a:buFont typeface="Wingdings" panose="05000000000000000000" pitchFamily="2" charset="2"/>
              <a:buChar char="Ø"/>
            </a:pPr>
            <a:r>
              <a:rPr lang="th-TH" sz="2000" b="1" u="sng" dirty="0" err="1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ตย</a:t>
            </a:r>
            <a:r>
              <a:rPr lang="th-TH" sz="2000" b="1" u="sng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.</a:t>
            </a:r>
            <a:r>
              <a:rPr lang="en-US" sz="2000" b="1" u="sng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\</a:t>
            </a:r>
            <a:r>
              <a:rPr lang="th-TH" sz="2000" b="1" u="sng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  <a:hlinkClick r:id="rId4" action="ppaction://hlinkfile"/>
              </a:rPr>
              <a:t>2.</a:t>
            </a:r>
            <a:r>
              <a:rPr lang="th-TH" sz="2000" b="1" u="sng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  <a:hlinkClick r:id="rId4" action="ppaction://hlinkfile"/>
              </a:rPr>
              <a:t>เอกสารสรุปผลการพิจารณาอนุมัติรับราคา</a:t>
            </a:r>
            <a:r>
              <a:rPr lang="th-TH" sz="2000" b="1" u="sng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  <a:hlinkClick r:id="rId4" action="ppaction://hlinkfile"/>
              </a:rPr>
              <a:t>ประเมินหลักประกัน.</a:t>
            </a:r>
            <a:r>
              <a:rPr lang="en-US" sz="2000" b="1" u="sng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  <a:hlinkClick r:id="rId4" action="ppaction://hlinkfile"/>
              </a:rPr>
              <a:t>pdf</a:t>
            </a:r>
            <a:endParaRPr lang="th-TH" sz="2000" b="1" u="sng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6995805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Google Shape;328;p2"/>
          <p:cNvSpPr/>
          <p:nvPr/>
        </p:nvSpPr>
        <p:spPr>
          <a:xfrm>
            <a:off x="2144621" y="134511"/>
            <a:ext cx="7736270" cy="5847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00" tIns="45700" rIns="91400" bIns="45700" anchor="t" anchorCtr="0">
            <a:spAutoFit/>
          </a:bodyPr>
          <a:lstStyle/>
          <a:p>
            <a:pPr lvl="0" algn="ctr"/>
            <a:r>
              <a:rPr lang="th-TH" sz="3200" b="1" dirty="0">
                <a:solidFill>
                  <a:schemeClr val="accent6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การเยี่ยมเยียนลูกหนี้ </a:t>
            </a:r>
            <a:r>
              <a:rPr lang="th-TH" sz="3200" b="1" dirty="0" err="1">
                <a:solidFill>
                  <a:schemeClr val="accent6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สป.กษ</a:t>
            </a:r>
            <a:r>
              <a:rPr lang="th-TH" sz="3200" b="1" dirty="0">
                <a:solidFill>
                  <a:schemeClr val="accent6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. หลังการให้กู้เงิน</a:t>
            </a:r>
            <a:endParaRPr sz="3000" b="1" dirty="0">
              <a:solidFill>
                <a:schemeClr val="accent6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3" name="รูปภาพ 2"/>
          <p:cNvPicPr>
            <a:picLocks noChangeAspect="1"/>
          </p:cNvPicPr>
          <p:nvPr/>
        </p:nvPicPr>
        <p:blipFill rotWithShape="1">
          <a:blip r:embed="rId2"/>
          <a:srcRect t="1500" b="290"/>
          <a:stretch/>
        </p:blipFill>
        <p:spPr>
          <a:xfrm>
            <a:off x="2622233" y="724280"/>
            <a:ext cx="6781046" cy="5901640"/>
          </a:xfrm>
          <a:prstGeom prst="rect">
            <a:avLst/>
          </a:prstGeom>
        </p:spPr>
      </p:pic>
      <p:sp>
        <p:nvSpPr>
          <p:cNvPr id="10" name="กล่องข้อความ 9"/>
          <p:cNvSpPr txBox="1"/>
          <p:nvPr/>
        </p:nvSpPr>
        <p:spPr>
          <a:xfrm>
            <a:off x="6844420" y="3560141"/>
            <a:ext cx="156625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solidFill>
                  <a:srgbClr val="FF0000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*</a:t>
            </a:r>
            <a:r>
              <a:rPr lang="th-TH" sz="1600" b="1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ตรวจเยี่ยม ปีละ </a:t>
            </a:r>
            <a:r>
              <a:rPr lang="en-US" sz="1600" b="1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2 </a:t>
            </a:r>
            <a:r>
              <a:rPr lang="th-TH" sz="1600" b="1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ครั้ง</a:t>
            </a:r>
            <a:endParaRPr lang="th-TH" sz="1600" b="1" dirty="0">
              <a:latin typeface="TH Sarabun New" panose="020B0500040200020003" pitchFamily="34" charset="-34"/>
              <a:cs typeface="TH Sarabun New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5181633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Google Shape;328;p2"/>
          <p:cNvSpPr/>
          <p:nvPr/>
        </p:nvSpPr>
        <p:spPr>
          <a:xfrm>
            <a:off x="2144621" y="134511"/>
            <a:ext cx="7736270" cy="5847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00" tIns="45700" rIns="91400" bIns="45700" anchor="t" anchorCtr="0">
            <a:spAutoFit/>
          </a:bodyPr>
          <a:lstStyle/>
          <a:p>
            <a:pPr lvl="0" algn="ctr"/>
            <a:r>
              <a:rPr lang="th-TH" sz="3200" b="1" dirty="0">
                <a:solidFill>
                  <a:schemeClr val="accent6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การแจ้งเตือนและเร่งรัดชำระหนี้</a:t>
            </a:r>
            <a:endParaRPr sz="3200" b="1" dirty="0">
              <a:solidFill>
                <a:schemeClr val="accent6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2" name="รูปภาพ 1"/>
          <p:cNvPicPr>
            <a:picLocks noChangeAspect="1"/>
          </p:cNvPicPr>
          <p:nvPr/>
        </p:nvPicPr>
        <p:blipFill rotWithShape="1">
          <a:blip r:embed="rId2"/>
          <a:srcRect t="986"/>
          <a:stretch/>
        </p:blipFill>
        <p:spPr>
          <a:xfrm>
            <a:off x="2658446" y="724280"/>
            <a:ext cx="6708619" cy="59598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75696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Google Shape;328;p2"/>
          <p:cNvSpPr/>
          <p:nvPr/>
        </p:nvSpPr>
        <p:spPr>
          <a:xfrm>
            <a:off x="2144621" y="134511"/>
            <a:ext cx="7736270" cy="5847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00" tIns="45700" rIns="91400" bIns="45700" anchor="t" anchorCtr="0">
            <a:spAutoFit/>
          </a:bodyPr>
          <a:lstStyle/>
          <a:p>
            <a:pPr lvl="0" algn="ctr"/>
            <a:r>
              <a:rPr lang="th-TH" sz="3200" b="1" dirty="0">
                <a:solidFill>
                  <a:schemeClr val="accent6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การผัดชำระหนี้</a:t>
            </a:r>
            <a:endParaRPr sz="3200" b="1" dirty="0">
              <a:solidFill>
                <a:schemeClr val="accent6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3" name="รูปภาพ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62949" y="719246"/>
            <a:ext cx="6699613" cy="5998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77072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Google Shape;328;p2"/>
          <p:cNvSpPr/>
          <p:nvPr/>
        </p:nvSpPr>
        <p:spPr>
          <a:xfrm>
            <a:off x="2144621" y="134511"/>
            <a:ext cx="7736270" cy="5847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00" tIns="45700" rIns="91400" bIns="45700" anchor="t" anchorCtr="0">
            <a:spAutoFit/>
          </a:bodyPr>
          <a:lstStyle/>
          <a:p>
            <a:pPr lvl="0" algn="ctr"/>
            <a:r>
              <a:rPr lang="th-TH" sz="3200" b="1" dirty="0">
                <a:solidFill>
                  <a:schemeClr val="accent6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การขยายระยะเวลาชำระหนี้</a:t>
            </a:r>
            <a:endParaRPr sz="3200" b="1" dirty="0">
              <a:solidFill>
                <a:schemeClr val="accent6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3" name="รูปภาพ 2"/>
          <p:cNvPicPr>
            <a:picLocks noChangeAspect="1"/>
          </p:cNvPicPr>
          <p:nvPr/>
        </p:nvPicPr>
        <p:blipFill rotWithShape="1">
          <a:blip r:embed="rId2"/>
          <a:srcRect t="1199"/>
          <a:stretch/>
        </p:blipFill>
        <p:spPr>
          <a:xfrm>
            <a:off x="878186" y="838247"/>
            <a:ext cx="4925085" cy="6019753"/>
          </a:xfrm>
          <a:prstGeom prst="rect">
            <a:avLst/>
          </a:prstGeom>
        </p:spPr>
      </p:pic>
      <p:pic>
        <p:nvPicPr>
          <p:cNvPr id="4" name="รูปภาพ 3"/>
          <p:cNvPicPr>
            <a:picLocks noChangeAspect="1"/>
          </p:cNvPicPr>
          <p:nvPr/>
        </p:nvPicPr>
        <p:blipFill rotWithShape="1">
          <a:blip r:embed="rId3"/>
          <a:srcRect t="764"/>
          <a:stretch/>
        </p:blipFill>
        <p:spPr>
          <a:xfrm>
            <a:off x="6384822" y="838247"/>
            <a:ext cx="4877690" cy="40092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35628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8"/>
          <p:cNvSpPr txBox="1"/>
          <p:nvPr/>
        </p:nvSpPr>
        <p:spPr>
          <a:xfrm>
            <a:off x="4370504" y="179260"/>
            <a:ext cx="430583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3600" b="1" i="1" dirty="0" smtClean="0">
                <a:solidFill>
                  <a:srgbClr val="1D2C1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การบริหารจัดการหนี้</a:t>
            </a:r>
            <a:endParaRPr lang="th-TH" sz="3600" b="1" i="1" dirty="0">
              <a:solidFill>
                <a:srgbClr val="1D2C1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itchFamily="34" charset="-34"/>
              <a:cs typeface="TH SarabunPSK" pitchFamily="34" charset="-34"/>
            </a:endParaRPr>
          </a:p>
        </p:txBody>
      </p:sp>
      <p:grpSp>
        <p:nvGrpSpPr>
          <p:cNvPr id="6" name="Group 17"/>
          <p:cNvGrpSpPr/>
          <p:nvPr/>
        </p:nvGrpSpPr>
        <p:grpSpPr>
          <a:xfrm>
            <a:off x="324811" y="825591"/>
            <a:ext cx="3446838" cy="523220"/>
            <a:chOff x="5868105" y="1019526"/>
            <a:chExt cx="3063297" cy="523220"/>
          </a:xfrm>
        </p:grpSpPr>
        <p:sp>
          <p:nvSpPr>
            <p:cNvPr id="7" name="Pentagon 18"/>
            <p:cNvSpPr/>
            <p:nvPr/>
          </p:nvSpPr>
          <p:spPr>
            <a:xfrm>
              <a:off x="5868105" y="1019526"/>
              <a:ext cx="3063297" cy="523220"/>
            </a:xfrm>
            <a:prstGeom prst="homePlate">
              <a:avLst/>
            </a:prstGeom>
            <a:solidFill>
              <a:schemeClr val="accent6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/>
            </a:p>
          </p:txBody>
        </p:sp>
        <p:sp>
          <p:nvSpPr>
            <p:cNvPr id="8" name="TextBox 19"/>
            <p:cNvSpPr txBox="1"/>
            <p:nvPr/>
          </p:nvSpPr>
          <p:spPr>
            <a:xfrm>
              <a:off x="5871408" y="1019526"/>
              <a:ext cx="2812666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800" b="1" dirty="0" smtClean="0">
                  <a:latin typeface="TH SarabunPSK" pitchFamily="34" charset="-34"/>
                  <a:cs typeface="TH SarabunPSK" pitchFamily="34" charset="-34"/>
                </a:rPr>
                <a:t>1. </a:t>
              </a:r>
              <a:r>
                <a:rPr lang="th-TH" sz="2800" b="1" dirty="0" smtClean="0">
                  <a:latin typeface="TH SarabunPSK" pitchFamily="34" charset="-34"/>
                  <a:cs typeface="TH SarabunPSK" pitchFamily="34" charset="-34"/>
                </a:rPr>
                <a:t>การบริหารจัดการหนี้ปกติ</a:t>
              </a:r>
              <a:endParaRPr lang="th-TH" sz="2800" b="1" dirty="0">
                <a:latin typeface="TH SarabunPSK" pitchFamily="34" charset="-34"/>
                <a:cs typeface="TH SarabunPSK" pitchFamily="34" charset="-34"/>
              </a:endParaRPr>
            </a:p>
          </p:txBody>
        </p:sp>
      </p:grpSp>
      <p:grpSp>
        <p:nvGrpSpPr>
          <p:cNvPr id="9" name="Group 26"/>
          <p:cNvGrpSpPr/>
          <p:nvPr/>
        </p:nvGrpSpPr>
        <p:grpSpPr>
          <a:xfrm>
            <a:off x="1527316" y="1426753"/>
            <a:ext cx="7851097" cy="3067188"/>
            <a:chOff x="64181" y="762160"/>
            <a:chExt cx="6637498" cy="1639544"/>
          </a:xfrm>
        </p:grpSpPr>
        <p:sp>
          <p:nvSpPr>
            <p:cNvPr id="10" name="Rounded Rectangle 28"/>
            <p:cNvSpPr/>
            <p:nvPr/>
          </p:nvSpPr>
          <p:spPr>
            <a:xfrm>
              <a:off x="2134213" y="1275199"/>
              <a:ext cx="4567466" cy="1126505"/>
            </a:xfrm>
            <a:prstGeom prst="roundRect">
              <a:avLst/>
            </a:prstGeom>
            <a:solidFill>
              <a:schemeClr val="accent3">
                <a:lumMod val="60000"/>
                <a:lumOff val="40000"/>
                <a:alpha val="40000"/>
              </a:scheme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lIns="68577" tIns="34289" rIns="68577" bIns="34289" rtlCol="0" anchor="ctr"/>
            <a:lstStyle/>
            <a:p>
              <a:pPr algn="ctr" defTabSz="685715">
                <a:defRPr/>
              </a:pPr>
              <a:endParaRPr lang="th-TH" sz="2400" b="1" u="sng" kern="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endParaRPr>
            </a:p>
            <a:p>
              <a:pPr algn="ctr" defTabSz="685715">
                <a:defRPr/>
              </a:pPr>
              <a:r>
                <a:rPr lang="th-TH" sz="2400" b="1" u="sng" kern="0" dirty="0" smtClean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ผัด</a:t>
              </a:r>
              <a:r>
                <a:rPr lang="th-TH" sz="2400" b="1" u="sng" kern="0" dirty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ชำระ</a:t>
              </a:r>
              <a:r>
                <a:rPr lang="th-TH" sz="2400" b="1" u="sng" kern="0" dirty="0" smtClean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หนี้ (ก่อนถึงกำหนดชำระ</a:t>
              </a:r>
              <a:r>
                <a:rPr lang="th-TH" sz="2400" b="1" u="sng" kern="0" dirty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)</a:t>
              </a:r>
              <a:r>
                <a:rPr lang="th-TH" sz="2400" b="1" kern="0" dirty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 </a:t>
              </a:r>
              <a:endParaRPr lang="th-TH" sz="2400" b="1" kern="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endParaRPr>
            </a:p>
            <a:p>
              <a:pPr marL="342900" indent="-342900" defTabSz="685715">
                <a:buFont typeface="Arial" pitchFamily="34" charset="0"/>
                <a:buChar char="•"/>
                <a:defRPr/>
              </a:pPr>
              <a:r>
                <a:rPr lang="th-TH" sz="2400" b="1" kern="0" dirty="0" smtClean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ขยายงวดที่จะถึงกำหนดชำระออกไปไม่</a:t>
              </a:r>
              <a:r>
                <a:rPr lang="th-TH" sz="2400" b="1" kern="0" dirty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เกิน </a:t>
              </a:r>
              <a:r>
                <a:rPr lang="en-US" sz="2400" b="1" kern="0" dirty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1 </a:t>
              </a:r>
              <a:r>
                <a:rPr lang="th-TH" sz="2400" b="1" kern="0" dirty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ปี </a:t>
              </a:r>
              <a:r>
                <a:rPr lang="th-TH" sz="2400" b="1" kern="0" dirty="0" smtClean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ติดกัน ไม่</a:t>
              </a:r>
              <a:r>
                <a:rPr lang="th-TH" sz="2400" b="1" kern="0" dirty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เกิน </a:t>
              </a:r>
              <a:r>
                <a:rPr lang="en-US" sz="2400" b="1" kern="0" dirty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2 </a:t>
              </a:r>
              <a:r>
                <a:rPr lang="th-TH" sz="2400" b="1" kern="0" dirty="0" smtClean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คราว ไม่เกินระยะเวลาที่กำหนดไว้ในสัญญา  </a:t>
              </a:r>
            </a:p>
            <a:p>
              <a:pPr marL="342900" indent="-342900" defTabSz="685715">
                <a:buFont typeface="Arial" pitchFamily="34" charset="0"/>
                <a:buChar char="•"/>
                <a:defRPr/>
              </a:pPr>
              <a:r>
                <a:rPr lang="th-TH" sz="2400" b="1" u="sng" kern="0" dirty="0" smtClean="0">
                  <a:latin typeface="TH SarabunPSK" pitchFamily="34" charset="-34"/>
                  <a:cs typeface="TH SarabunPSK" pitchFamily="34" charset="-34"/>
                </a:rPr>
                <a:t>ไม่ได้</a:t>
              </a:r>
              <a:r>
                <a:rPr lang="th-TH" sz="2400" b="1" u="sng" kern="0" dirty="0">
                  <a:latin typeface="TH SarabunPSK" pitchFamily="34" charset="-34"/>
                  <a:cs typeface="TH SarabunPSK" pitchFamily="34" charset="-34"/>
                </a:rPr>
                <a:t>สิทธิ</a:t>
              </a:r>
              <a:r>
                <a:rPr lang="th-TH" sz="2400" b="1" kern="0" dirty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พิจารณาลดดอกเบี้ยมาตรการ</a:t>
              </a:r>
              <a:r>
                <a:rPr lang="th-TH" sz="2400" b="1" kern="0" dirty="0" smtClean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แรงจูงใจ       (คงอัตราดอกเบี้ยเดิม)</a:t>
              </a:r>
            </a:p>
            <a:p>
              <a:pPr marL="342900" indent="-342900" defTabSz="685715">
                <a:buFont typeface="Arial" pitchFamily="34" charset="0"/>
                <a:buChar char="•"/>
                <a:defRPr/>
              </a:pPr>
              <a:endParaRPr lang="th-TH" sz="2400" b="1" kern="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11" name="Rounded Rectangle 30"/>
            <p:cNvSpPr/>
            <p:nvPr/>
          </p:nvSpPr>
          <p:spPr>
            <a:xfrm>
              <a:off x="2165176" y="790843"/>
              <a:ext cx="4536503" cy="442795"/>
            </a:xfrm>
            <a:prstGeom prst="roundRect">
              <a:avLst/>
            </a:prstGeom>
            <a:solidFill>
              <a:schemeClr val="accent2">
                <a:lumMod val="40000"/>
                <a:lumOff val="60000"/>
                <a:alpha val="40000"/>
              </a:scheme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lIns="68577" tIns="34289" rIns="68577" bIns="34289" rtlCol="0" anchor="ctr"/>
            <a:lstStyle/>
            <a:p>
              <a:pPr algn="ctr" defTabSz="685715">
                <a:defRPr/>
              </a:pPr>
              <a:r>
                <a:rPr lang="th-TH" sz="2400" b="1" u="sng" kern="0" dirty="0" smtClean="0">
                  <a:latin typeface="TH SarabunPSK" pitchFamily="34" charset="-34"/>
                  <a:cs typeface="TH SarabunPSK" pitchFamily="34" charset="-34"/>
                </a:rPr>
                <a:t>ได้รับ</a:t>
              </a:r>
              <a:r>
                <a:rPr lang="th-TH" sz="2400" b="1" u="sng" kern="0" dirty="0">
                  <a:latin typeface="TH SarabunPSK" pitchFamily="34" charset="-34"/>
                  <a:cs typeface="TH SarabunPSK" pitchFamily="34" charset="-34"/>
                </a:rPr>
                <a:t>สิทธิมาตรการแรงจูงใจ </a:t>
              </a:r>
              <a:endParaRPr lang="th-TH" sz="2400" b="1" u="sng" kern="0" dirty="0" smtClean="0">
                <a:latin typeface="TH SarabunPSK" pitchFamily="34" charset="-34"/>
                <a:cs typeface="TH SarabunPSK" pitchFamily="34" charset="-34"/>
              </a:endParaRPr>
            </a:p>
            <a:p>
              <a:pPr algn="ctr" defTabSz="685715">
                <a:defRPr/>
              </a:pPr>
              <a:r>
                <a:rPr lang="th-TH" sz="2400" b="1" kern="0" dirty="0" smtClean="0">
                  <a:latin typeface="TH SarabunPSK" pitchFamily="34" charset="-34"/>
                  <a:cs typeface="TH SarabunPSK" pitchFamily="34" charset="-34"/>
                </a:rPr>
                <a:t>ลดดอกเบี้ย</a:t>
              </a:r>
              <a:r>
                <a:rPr lang="th-TH" sz="2400" b="1" kern="0" dirty="0">
                  <a:latin typeface="TH SarabunPSK" pitchFamily="34" charset="-34"/>
                  <a:cs typeface="TH SarabunPSK" pitchFamily="34" charset="-34"/>
                </a:rPr>
                <a:t>ปีละ </a:t>
              </a:r>
              <a:r>
                <a:rPr lang="en-US" sz="2400" b="1" kern="0" dirty="0">
                  <a:latin typeface="TH SarabunPSK" pitchFamily="34" charset="-34"/>
                  <a:cs typeface="TH SarabunPSK" pitchFamily="34" charset="-34"/>
                </a:rPr>
                <a:t>1%</a:t>
              </a:r>
              <a:r>
                <a:rPr lang="th-TH" sz="2400" b="1" kern="0" dirty="0">
                  <a:latin typeface="TH SarabunPSK" pitchFamily="34" charset="-34"/>
                  <a:cs typeface="TH SarabunPSK" pitchFamily="34" charset="-34"/>
                </a:rPr>
                <a:t> </a:t>
              </a:r>
              <a:r>
                <a:rPr lang="th-TH" sz="2400" b="1" kern="0" dirty="0" smtClean="0">
                  <a:latin typeface="TH SarabunPSK" pitchFamily="34" charset="-34"/>
                  <a:cs typeface="TH SarabunPSK" pitchFamily="34" charset="-34"/>
                </a:rPr>
                <a:t>(</a:t>
              </a:r>
              <a:r>
                <a:rPr lang="th-TH" sz="2400" b="1" kern="0" dirty="0">
                  <a:latin typeface="TH SarabunPSK" pitchFamily="34" charset="-34"/>
                  <a:cs typeface="TH SarabunPSK" pitchFamily="34" charset="-34"/>
                </a:rPr>
                <a:t>อัตราดอกเบี้ย </a:t>
              </a:r>
              <a:r>
                <a:rPr lang="en-US" sz="2400" b="1" kern="0" dirty="0">
                  <a:latin typeface="TH SarabunPSK" pitchFamily="34" charset="-34"/>
                  <a:cs typeface="TH SarabunPSK" pitchFamily="34" charset="-34"/>
                </a:rPr>
                <a:t>2-5</a:t>
              </a:r>
              <a:r>
                <a:rPr lang="en-US" sz="2400" b="1" kern="0" dirty="0" smtClean="0">
                  <a:latin typeface="TH SarabunPSK" pitchFamily="34" charset="-34"/>
                  <a:cs typeface="TH SarabunPSK" pitchFamily="34" charset="-34"/>
                </a:rPr>
                <a:t>%)</a:t>
              </a:r>
            </a:p>
          </p:txBody>
        </p:sp>
        <p:sp>
          <p:nvSpPr>
            <p:cNvPr id="12" name="Right Arrow 31"/>
            <p:cNvSpPr/>
            <p:nvPr/>
          </p:nvSpPr>
          <p:spPr>
            <a:xfrm>
              <a:off x="1556792" y="905871"/>
              <a:ext cx="504056" cy="216024"/>
            </a:xfrm>
            <a:prstGeom prst="rightArrow">
              <a:avLst/>
            </a:prstGeom>
            <a:solidFill>
              <a:schemeClr val="accent4">
                <a:alpha val="70000"/>
              </a:schemeClr>
            </a:solidFill>
            <a:ln w="31750">
              <a:solidFill>
                <a:schemeClr val="accent4">
                  <a:lumMod val="50000"/>
                </a:schemeClr>
              </a:solidFill>
            </a:ln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 sz="2400"/>
            </a:p>
          </p:txBody>
        </p:sp>
        <p:sp>
          <p:nvSpPr>
            <p:cNvPr id="13" name="Right Arrow 32"/>
            <p:cNvSpPr/>
            <p:nvPr/>
          </p:nvSpPr>
          <p:spPr>
            <a:xfrm>
              <a:off x="1556792" y="1584690"/>
              <a:ext cx="504056" cy="216024"/>
            </a:xfrm>
            <a:prstGeom prst="rightArrow">
              <a:avLst/>
            </a:prstGeom>
            <a:solidFill>
              <a:schemeClr val="accent4">
                <a:alpha val="70000"/>
              </a:schemeClr>
            </a:solidFill>
            <a:ln w="31750">
              <a:solidFill>
                <a:schemeClr val="accent4">
                  <a:lumMod val="50000"/>
                </a:schemeClr>
              </a:solidFill>
            </a:ln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 sz="2400"/>
            </a:p>
          </p:txBody>
        </p:sp>
        <p:sp>
          <p:nvSpPr>
            <p:cNvPr id="14" name="Rounded Rectangle 33"/>
            <p:cNvSpPr/>
            <p:nvPr/>
          </p:nvSpPr>
          <p:spPr>
            <a:xfrm>
              <a:off x="64181" y="1440674"/>
              <a:ext cx="1417276" cy="504056"/>
            </a:xfrm>
            <a:prstGeom prst="roundRect">
              <a:avLst/>
            </a:prstGeom>
            <a:solidFill>
              <a:schemeClr val="accent5">
                <a:lumMod val="60000"/>
                <a:lumOff val="40000"/>
                <a:alpha val="50000"/>
              </a:scheme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lIns="68577" tIns="34289" rIns="68577" bIns="34289" rtlCol="0" anchor="ctr"/>
            <a:lstStyle/>
            <a:p>
              <a:pPr algn="ctr" defTabSz="685715">
                <a:defRPr/>
              </a:pPr>
              <a:r>
                <a:rPr lang="th-TH" sz="2500" b="1" kern="0" dirty="0">
                  <a:latin typeface="TH SarabunPSK" pitchFamily="34" charset="-34"/>
                  <a:cs typeface="TH SarabunPSK" pitchFamily="34" charset="-34"/>
                </a:rPr>
                <a:t>ชำระ</a:t>
              </a:r>
              <a:r>
                <a:rPr lang="th-TH" sz="2500" b="1" u="sng" kern="0" dirty="0" smtClean="0">
                  <a:solidFill>
                    <a:srgbClr val="FF0000"/>
                  </a:solidFill>
                  <a:latin typeface="TH SarabunPSK" pitchFamily="34" charset="-34"/>
                  <a:cs typeface="TH SarabunPSK" pitchFamily="34" charset="-34"/>
                </a:rPr>
                <a:t>ไม่ได้</a:t>
              </a:r>
            </a:p>
            <a:p>
              <a:pPr algn="ctr" defTabSz="685715">
                <a:defRPr/>
              </a:pPr>
              <a:r>
                <a:rPr lang="th-TH" sz="2500" b="1" kern="0" dirty="0" smtClean="0">
                  <a:latin typeface="TH SarabunPSK" pitchFamily="34" charset="-34"/>
                  <a:cs typeface="TH SarabunPSK" pitchFamily="34" charset="-34"/>
                </a:rPr>
                <a:t>ตาม</a:t>
              </a:r>
              <a:r>
                <a:rPr lang="th-TH" sz="2500" b="1" kern="0" dirty="0">
                  <a:latin typeface="TH SarabunPSK" pitchFamily="34" charset="-34"/>
                  <a:cs typeface="TH SarabunPSK" pitchFamily="34" charset="-34"/>
                </a:rPr>
                <a:t>กำหนด</a:t>
              </a:r>
            </a:p>
          </p:txBody>
        </p:sp>
        <p:sp>
          <p:nvSpPr>
            <p:cNvPr id="15" name="Rounded Rectangle 34"/>
            <p:cNvSpPr/>
            <p:nvPr/>
          </p:nvSpPr>
          <p:spPr>
            <a:xfrm>
              <a:off x="64181" y="762160"/>
              <a:ext cx="1417276" cy="504056"/>
            </a:xfrm>
            <a:prstGeom prst="roundRect">
              <a:avLst/>
            </a:prstGeom>
            <a:solidFill>
              <a:schemeClr val="accent1">
                <a:lumMod val="40000"/>
                <a:lumOff val="60000"/>
                <a:alpha val="50000"/>
              </a:scheme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lIns="68577" tIns="34289" rIns="68577" bIns="34289" rtlCol="0" anchor="ctr"/>
            <a:lstStyle/>
            <a:p>
              <a:pPr algn="ctr" defTabSz="685715">
                <a:defRPr/>
              </a:pPr>
              <a:r>
                <a:rPr lang="th-TH" sz="2500" b="1" kern="0" dirty="0" smtClean="0">
                  <a:latin typeface="TH SarabunPSK" pitchFamily="34" charset="-34"/>
                  <a:cs typeface="TH SarabunPSK" pitchFamily="34" charset="-34"/>
                </a:rPr>
                <a:t>ชำระได้</a:t>
              </a:r>
            </a:p>
            <a:p>
              <a:pPr algn="ctr" defTabSz="685715">
                <a:defRPr/>
              </a:pPr>
              <a:r>
                <a:rPr lang="th-TH" sz="2500" b="1" kern="0" dirty="0" smtClean="0">
                  <a:latin typeface="TH SarabunPSK" pitchFamily="34" charset="-34"/>
                  <a:cs typeface="TH SarabunPSK" pitchFamily="34" charset="-34"/>
                </a:rPr>
                <a:t>ตาม</a:t>
              </a:r>
              <a:r>
                <a:rPr lang="th-TH" sz="2500" b="1" kern="0" dirty="0">
                  <a:latin typeface="TH SarabunPSK" pitchFamily="34" charset="-34"/>
                  <a:cs typeface="TH SarabunPSK" pitchFamily="34" charset="-34"/>
                </a:rPr>
                <a:t>กำหนด</a:t>
              </a:r>
            </a:p>
          </p:txBody>
        </p:sp>
      </p:grpSp>
      <p:sp>
        <p:nvSpPr>
          <p:cNvPr id="20" name="Rounded Rectangle 28"/>
          <p:cNvSpPr/>
          <p:nvPr/>
        </p:nvSpPr>
        <p:spPr>
          <a:xfrm>
            <a:off x="3975831" y="4545187"/>
            <a:ext cx="5402582" cy="2165854"/>
          </a:xfrm>
          <a:prstGeom prst="roundRect">
            <a:avLst/>
          </a:prstGeom>
          <a:solidFill>
            <a:srgbClr val="CC99FF">
              <a:alpha val="40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68577" tIns="34289" rIns="68577" bIns="34289" rtlCol="0" anchor="ctr"/>
          <a:lstStyle/>
          <a:p>
            <a:pPr algn="ctr" defTabSz="685715">
              <a:defRPr/>
            </a:pPr>
            <a:endParaRPr lang="th-TH" sz="2400" b="1" u="sng" kern="0" dirty="0" smtClean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  <a:p>
            <a:pPr algn="ctr" defTabSz="685715">
              <a:defRPr/>
            </a:pPr>
            <a:r>
              <a:rPr lang="th-TH" sz="2400" b="1" u="sng" kern="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ขยายเวลาชำระหนี้ (ก่อนถึงกำหนดชำระ</a:t>
            </a:r>
            <a:r>
              <a:rPr lang="th-TH" sz="2400" b="1" u="sng" kern="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)</a:t>
            </a:r>
            <a:r>
              <a:rPr lang="th-TH" sz="2400" b="1" kern="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endParaRPr lang="th-TH" sz="2400" b="1" kern="0" dirty="0" smtClean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  <a:p>
            <a:pPr marL="342900" indent="-342900" defTabSz="685715">
              <a:buFont typeface="Arial" pitchFamily="34" charset="0"/>
              <a:buChar char="•"/>
              <a:defRPr/>
            </a:pPr>
            <a:r>
              <a:rPr lang="th-TH" sz="2400" b="1" kern="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ขยายงวดที่จะถึงกำหนดชำระออกไปไม่</a:t>
            </a:r>
            <a:r>
              <a:rPr lang="th-TH" sz="2400" b="1" kern="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เกิน </a:t>
            </a:r>
            <a:r>
              <a:rPr lang="en-US" sz="2400" b="1" kern="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2</a:t>
            </a:r>
            <a:r>
              <a:rPr lang="en-US" sz="2400" b="1" kern="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2400" b="1" kern="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ปี ไม่</a:t>
            </a:r>
            <a:r>
              <a:rPr lang="th-TH" sz="2400" b="1" kern="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เกิน </a:t>
            </a:r>
            <a:r>
              <a:rPr lang="en-US" sz="2400" b="1" kern="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3</a:t>
            </a:r>
            <a:r>
              <a:rPr lang="en-US" sz="2400" b="1" kern="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2400" b="1" kern="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คราว </a:t>
            </a:r>
            <a:r>
              <a:rPr lang="th-TH" sz="2400" b="1" kern="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ทั้งนี้ต้องไม่เกินระยะเวลา 20 ปี นับตั้งแต่วันที่จัดทำสัญญากู้ยืมเงิน</a:t>
            </a:r>
            <a:endParaRPr lang="th-TH" sz="2400" b="1" kern="0" dirty="0" smtClean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  <a:p>
            <a:pPr marL="342900" indent="-342900" defTabSz="685715">
              <a:buFont typeface="Arial" pitchFamily="34" charset="0"/>
              <a:buChar char="•"/>
              <a:defRPr/>
            </a:pPr>
            <a:r>
              <a:rPr lang="th-TH" sz="2400" b="1" u="sng" kern="0" dirty="0" smtClean="0">
                <a:latin typeface="TH SarabunPSK" pitchFamily="34" charset="-34"/>
                <a:cs typeface="TH SarabunPSK" pitchFamily="34" charset="-34"/>
              </a:rPr>
              <a:t>ไม่ได้</a:t>
            </a:r>
            <a:r>
              <a:rPr lang="th-TH" sz="2400" b="1" u="sng" kern="0" dirty="0">
                <a:latin typeface="TH SarabunPSK" pitchFamily="34" charset="-34"/>
                <a:cs typeface="TH SarabunPSK" pitchFamily="34" charset="-34"/>
              </a:rPr>
              <a:t>สิทธิ</a:t>
            </a:r>
            <a:r>
              <a:rPr lang="th-TH" sz="2400" b="1" kern="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พิจารณาลดดอกเบี้ยมาตรการ</a:t>
            </a:r>
            <a:r>
              <a:rPr lang="th-TH" sz="2400" b="1" kern="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แรงจูงใจ         (คงอัตราดอกเบี้ยเดิม)</a:t>
            </a:r>
          </a:p>
          <a:p>
            <a:pPr marL="342900" indent="-342900" defTabSz="685715">
              <a:buFont typeface="Arial" pitchFamily="34" charset="0"/>
              <a:buChar char="•"/>
              <a:defRPr/>
            </a:pPr>
            <a:endParaRPr lang="th-TH" sz="2400" b="1" kern="0" dirty="0" smtClean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1" name="Right Arrow 32"/>
          <p:cNvSpPr/>
          <p:nvPr/>
        </p:nvSpPr>
        <p:spPr>
          <a:xfrm>
            <a:off x="3292836" y="5384276"/>
            <a:ext cx="596218" cy="404128"/>
          </a:xfrm>
          <a:prstGeom prst="rightArrow">
            <a:avLst/>
          </a:prstGeom>
          <a:solidFill>
            <a:schemeClr val="accent4">
              <a:alpha val="70000"/>
            </a:schemeClr>
          </a:solidFill>
          <a:ln w="31750"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sz="2400"/>
          </a:p>
        </p:txBody>
      </p:sp>
      <p:pic>
        <p:nvPicPr>
          <p:cNvPr id="23" name="รูปภาพ 2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8976" y="4513657"/>
            <a:ext cx="2474497" cy="2344343"/>
          </a:xfrm>
          <a:prstGeom prst="rect">
            <a:avLst/>
          </a:prstGeom>
        </p:spPr>
      </p:pic>
      <p:pic>
        <p:nvPicPr>
          <p:cNvPr id="24" name="รูปภาพ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75375" y="4260124"/>
            <a:ext cx="1984562" cy="20691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80098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8"/>
          <p:cNvSpPr txBox="1"/>
          <p:nvPr/>
        </p:nvSpPr>
        <p:spPr>
          <a:xfrm>
            <a:off x="3543163" y="98399"/>
            <a:ext cx="54049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3600" b="1" i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การบริหารจัดการหนี้</a:t>
            </a:r>
            <a:endParaRPr lang="th-TH" sz="3600" b="1" i="1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itchFamily="34" charset="-34"/>
              <a:cs typeface="TH SarabunPSK" pitchFamily="34" charset="-34"/>
            </a:endParaRPr>
          </a:p>
        </p:txBody>
      </p:sp>
      <p:grpSp>
        <p:nvGrpSpPr>
          <p:cNvPr id="6" name="Group 17"/>
          <p:cNvGrpSpPr/>
          <p:nvPr/>
        </p:nvGrpSpPr>
        <p:grpSpPr>
          <a:xfrm>
            <a:off x="460048" y="892945"/>
            <a:ext cx="4209996" cy="529835"/>
            <a:chOff x="5816521" y="1012911"/>
            <a:chExt cx="5284983" cy="529835"/>
          </a:xfrm>
        </p:grpSpPr>
        <p:sp>
          <p:nvSpPr>
            <p:cNvPr id="7" name="Pentagon 18"/>
            <p:cNvSpPr/>
            <p:nvPr/>
          </p:nvSpPr>
          <p:spPr>
            <a:xfrm>
              <a:off x="5868104" y="1019526"/>
              <a:ext cx="5233400" cy="523220"/>
            </a:xfrm>
            <a:prstGeom prst="homePlate">
              <a:avLst/>
            </a:prstGeom>
            <a:solidFill>
              <a:schemeClr val="accent6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/>
            </a:p>
          </p:txBody>
        </p:sp>
        <p:sp>
          <p:nvSpPr>
            <p:cNvPr id="8" name="TextBox 19"/>
            <p:cNvSpPr txBox="1"/>
            <p:nvPr/>
          </p:nvSpPr>
          <p:spPr>
            <a:xfrm>
              <a:off x="5816521" y="1012911"/>
              <a:ext cx="5233398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800" b="1" dirty="0" smtClean="0">
                  <a:latin typeface="TH SarabunPSK" pitchFamily="34" charset="-34"/>
                  <a:cs typeface="TH SarabunPSK" pitchFamily="34" charset="-34"/>
                </a:rPr>
                <a:t>2. </a:t>
              </a:r>
              <a:r>
                <a:rPr lang="th-TH" sz="2800" b="1" dirty="0" smtClean="0">
                  <a:latin typeface="TH SarabunPSK" pitchFamily="34" charset="-34"/>
                  <a:cs typeface="TH SarabunPSK" pitchFamily="34" charset="-34"/>
                </a:rPr>
                <a:t>การบริหารจัดการหนี้ (หนี้ค้างชำระ)</a:t>
              </a:r>
              <a:endParaRPr lang="th-TH" sz="2800" b="1" dirty="0">
                <a:latin typeface="TH SarabunPSK" pitchFamily="34" charset="-34"/>
                <a:cs typeface="TH SarabunPSK" pitchFamily="34" charset="-34"/>
              </a:endParaRPr>
            </a:p>
          </p:txBody>
        </p:sp>
      </p:grpSp>
      <p:sp>
        <p:nvSpPr>
          <p:cNvPr id="9" name="Rounded Rectangle 20"/>
          <p:cNvSpPr/>
          <p:nvPr/>
        </p:nvSpPr>
        <p:spPr>
          <a:xfrm>
            <a:off x="2088820" y="1521978"/>
            <a:ext cx="2601008" cy="471913"/>
          </a:xfrm>
          <a:prstGeom prst="roundRect">
            <a:avLst/>
          </a:prstGeom>
          <a:solidFill>
            <a:schemeClr val="accent1">
              <a:lumMod val="40000"/>
              <a:lumOff val="60000"/>
              <a:alpha val="50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lIns="68567" tIns="34289" rIns="68567" bIns="34289" rtlCol="0" anchor="ctr"/>
          <a:lstStyle/>
          <a:p>
            <a:pPr algn="ctr" defTabSz="685647"/>
            <a:r>
              <a:rPr lang="th-TH" sz="22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หนี้ค้างชำระที่</a:t>
            </a:r>
            <a:r>
              <a:rPr lang="th-TH" sz="2200" b="1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สิ้นสุดสัญญาแล้ว</a:t>
            </a:r>
            <a:endParaRPr lang="en-US" sz="2200" b="1" dirty="0">
              <a:solidFill>
                <a:srgbClr val="FF00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0" name="Rounded Rectangle 62"/>
          <p:cNvSpPr/>
          <p:nvPr/>
        </p:nvSpPr>
        <p:spPr>
          <a:xfrm>
            <a:off x="6531990" y="1518103"/>
            <a:ext cx="2602369" cy="471913"/>
          </a:xfrm>
          <a:prstGeom prst="roundRect">
            <a:avLst/>
          </a:prstGeom>
          <a:solidFill>
            <a:schemeClr val="accent1">
              <a:lumMod val="40000"/>
              <a:lumOff val="60000"/>
              <a:alpha val="50000"/>
            </a:schemeClr>
          </a:solidFill>
          <a:ln w="12700" cap="flat" cmpd="sng" algn="ctr">
            <a:solidFill>
              <a:schemeClr val="bg1">
                <a:lumMod val="50000"/>
              </a:schemeClr>
            </a:solidFill>
            <a:prstDash val="solid"/>
            <a:miter lim="800000"/>
          </a:ln>
          <a:effectLst/>
        </p:spPr>
        <p:txBody>
          <a:bodyPr lIns="68567" tIns="34289" rIns="68567" bIns="34289" rtlCol="0" anchor="ctr"/>
          <a:lstStyle/>
          <a:p>
            <a:pPr marL="0" marR="0" lvl="0" indent="0" algn="ctr" defTabSz="68564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2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itchFamily="34" charset="-34"/>
                <a:ea typeface="+mn-ea"/>
                <a:cs typeface="TH SarabunPSK" pitchFamily="34" charset="-34"/>
              </a:rPr>
              <a:t>หนี้ค้างชำระที่</a:t>
            </a:r>
            <a:r>
              <a:rPr kumimoji="0" lang="th-TH" sz="2200" b="1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H SarabunPSK" pitchFamily="34" charset="-34"/>
                <a:ea typeface="+mn-ea"/>
                <a:cs typeface="TH SarabunPSK" pitchFamily="34" charset="-34"/>
              </a:rPr>
              <a:t>ยังไม่สิ้นสุดสัญญา</a:t>
            </a:r>
            <a:endParaRPr kumimoji="0" lang="en-US" sz="2200" b="1" i="0" u="none" strike="noStrike" kern="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H SarabunPSK" pitchFamily="34" charset="-34"/>
              <a:ea typeface="+mn-ea"/>
              <a:cs typeface="TH SarabunPSK" pitchFamily="34" charset="-34"/>
            </a:endParaRPr>
          </a:p>
        </p:txBody>
      </p:sp>
      <p:graphicFrame>
        <p:nvGraphicFramePr>
          <p:cNvPr id="11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31544057"/>
              </p:ext>
            </p:extLst>
          </p:nvPr>
        </p:nvGraphicFramePr>
        <p:xfrm>
          <a:off x="5604204" y="2078971"/>
          <a:ext cx="4420926" cy="3655510"/>
        </p:xfrm>
        <a:graphic>
          <a:graphicData uri="http://schemas.openxmlformats.org/drawingml/2006/table">
            <a:tbl>
              <a:tblPr firstRow="1" bandRow="1">
                <a:tableStyleId>{616DA210-FB5B-4158-B5E0-FEB733F419BA}</a:tableStyleId>
              </a:tblPr>
              <a:tblGrid>
                <a:gridCol w="2048609"/>
                <a:gridCol w="2372317"/>
              </a:tblGrid>
              <a:tr h="731102">
                <a:tc>
                  <a:txBody>
                    <a:bodyPr/>
                    <a:lstStyle/>
                    <a:p>
                      <a:endParaRPr lang="th-TH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dirty="0"/>
                    </a:p>
                  </a:txBody>
                  <a:tcPr/>
                </a:tc>
              </a:tr>
              <a:tr h="731102">
                <a:tc>
                  <a:txBody>
                    <a:bodyPr/>
                    <a:lstStyle/>
                    <a:p>
                      <a:endParaRPr lang="th-TH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dirty="0"/>
                    </a:p>
                  </a:txBody>
                  <a:tcPr/>
                </a:tc>
              </a:tr>
              <a:tr h="731102">
                <a:tc>
                  <a:txBody>
                    <a:bodyPr/>
                    <a:lstStyle/>
                    <a:p>
                      <a:endParaRPr lang="th-TH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dirty="0"/>
                    </a:p>
                  </a:txBody>
                  <a:tcPr/>
                </a:tc>
              </a:tr>
              <a:tr h="731102">
                <a:tc>
                  <a:txBody>
                    <a:bodyPr/>
                    <a:lstStyle/>
                    <a:p>
                      <a:endParaRPr lang="th-TH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dirty="0"/>
                    </a:p>
                  </a:txBody>
                  <a:tcPr/>
                </a:tc>
              </a:tr>
              <a:tr h="731102">
                <a:tc>
                  <a:txBody>
                    <a:bodyPr/>
                    <a:lstStyle/>
                    <a:p>
                      <a:endParaRPr lang="th-TH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2" name="Rounded Rectangle 71"/>
          <p:cNvSpPr/>
          <p:nvPr/>
        </p:nvSpPr>
        <p:spPr>
          <a:xfrm>
            <a:off x="7823597" y="3672406"/>
            <a:ext cx="2123299" cy="468097"/>
          </a:xfrm>
          <a:prstGeom prst="roundRect">
            <a:avLst/>
          </a:prstGeom>
          <a:solidFill>
            <a:srgbClr val="FFC000">
              <a:lumMod val="60000"/>
              <a:lumOff val="40000"/>
            </a:srgbClr>
          </a:solidFill>
          <a:ln w="12700" cap="flat" cmpd="sng" algn="ctr">
            <a:solidFill>
              <a:srgbClr val="FFC000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1600" b="1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H SarabunPSK" pitchFamily="34" charset="-34"/>
              <a:ea typeface="+mn-ea"/>
              <a:cs typeface="TH SarabunPSK" pitchFamily="34" charset="-34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9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 pitchFamily="34" charset="-34"/>
                <a:ea typeface="+mn-ea"/>
                <a:cs typeface="TH SarabunPSK" pitchFamily="34" charset="-34"/>
              </a:rPr>
              <a:t>ป้องกันมิให้หนี้</a:t>
            </a:r>
            <a:r>
              <a:rPr kumimoji="0" lang="th-TH" sz="19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 pitchFamily="34" charset="-34"/>
                <a:ea typeface="+mn-ea"/>
                <a:cs typeface="TH SarabunPSK" pitchFamily="34" charset="-34"/>
              </a:rPr>
              <a:t>ขาดอายุ</a:t>
            </a:r>
            <a:r>
              <a:rPr kumimoji="0" lang="th-TH" sz="19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 pitchFamily="34" charset="-34"/>
                <a:ea typeface="+mn-ea"/>
                <a:cs typeface="TH SarabunPSK" pitchFamily="34" charset="-34"/>
              </a:rPr>
              <a:t>ความ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 pitchFamily="34" charset="-34"/>
                <a:ea typeface="+mn-ea"/>
                <a:cs typeface="TH SarabunPSK" pitchFamily="34" charset="-34"/>
              </a:rPr>
              <a:t> </a:t>
            </a:r>
            <a:endParaRPr kumimoji="0" lang="th-TH" sz="1600" b="1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H SarabunPSK" pitchFamily="34" charset="-34"/>
              <a:ea typeface="+mn-ea"/>
              <a:cs typeface="TH SarabunPSK" pitchFamily="34" charset="-34"/>
            </a:endParaRPr>
          </a:p>
        </p:txBody>
      </p:sp>
      <p:sp>
        <p:nvSpPr>
          <p:cNvPr id="13" name="Rounded Rectangle 72"/>
          <p:cNvSpPr/>
          <p:nvPr/>
        </p:nvSpPr>
        <p:spPr>
          <a:xfrm>
            <a:off x="7833174" y="2227035"/>
            <a:ext cx="2113722" cy="453790"/>
          </a:xfrm>
          <a:prstGeom prst="roundRect">
            <a:avLst/>
          </a:prstGeom>
          <a:solidFill>
            <a:srgbClr val="FFC000">
              <a:lumMod val="60000"/>
              <a:lumOff val="40000"/>
            </a:srgbClr>
          </a:solidFill>
          <a:ln w="12700" cap="flat" cmpd="sng" algn="ctr">
            <a:solidFill>
              <a:srgbClr val="FFC000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0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 pitchFamily="34" charset="-34"/>
                <a:ea typeface="+mn-ea"/>
                <a:cs typeface="TH SarabunPSK" pitchFamily="34" charset="-34"/>
              </a:rPr>
              <a:t>ชำระหนี้ตามงวด</a:t>
            </a:r>
            <a:endParaRPr kumimoji="0" lang="th-TH" sz="2000" b="1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H SarabunPSK" pitchFamily="34" charset="-34"/>
              <a:ea typeface="+mn-ea"/>
              <a:cs typeface="TH SarabunPSK" pitchFamily="34" charset="-34"/>
            </a:endParaRPr>
          </a:p>
        </p:txBody>
      </p:sp>
      <p:sp>
        <p:nvSpPr>
          <p:cNvPr id="14" name="Rounded Rectangle 73"/>
          <p:cNvSpPr/>
          <p:nvPr/>
        </p:nvSpPr>
        <p:spPr>
          <a:xfrm>
            <a:off x="7843178" y="2954606"/>
            <a:ext cx="2113722" cy="468097"/>
          </a:xfrm>
          <a:prstGeom prst="roundRect">
            <a:avLst/>
          </a:prstGeom>
          <a:solidFill>
            <a:srgbClr val="FFC000">
              <a:lumMod val="60000"/>
              <a:lumOff val="40000"/>
            </a:srgbClr>
          </a:solidFill>
          <a:ln w="12700" cap="flat" cmpd="sng" algn="ctr">
            <a:solidFill>
              <a:srgbClr val="FFC000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1600" b="1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H SarabunPSK" pitchFamily="34" charset="-34"/>
              <a:ea typeface="+mn-ea"/>
              <a:cs typeface="TH SarabunPSK" pitchFamily="34" charset="-34"/>
            </a:endParaRP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0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 pitchFamily="34" charset="-34"/>
                <a:ea typeface="+mn-ea"/>
                <a:cs typeface="TH SarabunPSK" pitchFamily="34" charset="-34"/>
              </a:rPr>
              <a:t>ปรับปรุงโครงสร้างหนี้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 pitchFamily="34" charset="-34"/>
                <a:ea typeface="+mn-ea"/>
                <a:cs typeface="TH SarabunPSK" pitchFamily="34" charset="-34"/>
              </a:rPr>
              <a:t> </a:t>
            </a:r>
            <a:endParaRPr kumimoji="0" lang="th-TH" sz="1600" b="1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H SarabunPSK" pitchFamily="34" charset="-34"/>
              <a:ea typeface="+mn-ea"/>
              <a:cs typeface="TH SarabunPSK" pitchFamily="34" charset="-34"/>
            </a:endParaRPr>
          </a:p>
        </p:txBody>
      </p:sp>
      <p:grpSp>
        <p:nvGrpSpPr>
          <p:cNvPr id="15" name="Group 16"/>
          <p:cNvGrpSpPr/>
          <p:nvPr/>
        </p:nvGrpSpPr>
        <p:grpSpPr>
          <a:xfrm>
            <a:off x="5567008" y="2259855"/>
            <a:ext cx="4379887" cy="3488532"/>
            <a:chOff x="4497875" y="2390834"/>
            <a:chExt cx="4379887" cy="3488532"/>
          </a:xfrm>
        </p:grpSpPr>
        <p:sp>
          <p:nvSpPr>
            <p:cNvPr id="16" name="Rectangle 65"/>
            <p:cNvSpPr/>
            <p:nvPr/>
          </p:nvSpPr>
          <p:spPr>
            <a:xfrm>
              <a:off x="4596593" y="2390834"/>
              <a:ext cx="1902017" cy="40350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2000" b="1" i="0" u="none" strike="noStrike" kern="0" cap="none" spc="0" normalizeH="0" baseline="0" noProof="0" dirty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TH SarabunPSK" pitchFamily="34" charset="-34"/>
                  <a:cs typeface="TH SarabunPSK" pitchFamily="34" charset="-34"/>
                </a:rPr>
                <a:t>ชำระเป็น</a:t>
              </a:r>
              <a:r>
                <a:rPr kumimoji="0" lang="th-TH" sz="2000" b="1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TH SarabunPSK" pitchFamily="34" charset="-34"/>
                  <a:cs typeface="TH SarabunPSK" pitchFamily="34" charset="-34"/>
                </a:rPr>
                <a:t>หนี้ปกติได้</a:t>
              </a:r>
              <a:r>
                <a:rPr kumimoji="0" lang="th-TH" sz="200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TH SarabunPSK" pitchFamily="34" charset="-34"/>
                  <a:cs typeface="TH SarabunPSK" pitchFamily="34" charset="-34"/>
                </a:rPr>
                <a:t> </a:t>
              </a:r>
            </a:p>
          </p:txBody>
        </p:sp>
        <p:sp>
          <p:nvSpPr>
            <p:cNvPr id="17" name="Rectangle 66"/>
            <p:cNvSpPr/>
            <p:nvPr/>
          </p:nvSpPr>
          <p:spPr>
            <a:xfrm>
              <a:off x="4596592" y="3686197"/>
              <a:ext cx="1902017" cy="707886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2000" b="1" i="0" u="none" strike="noStrike" kern="0" cap="none" spc="0" normalizeH="0" baseline="0" noProof="0" dirty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ea typeface="Calibri"/>
                  <a:cs typeface="TH SarabunPSK"/>
                </a:rPr>
                <a:t>ชำระได้บางส่วน/   </a:t>
              </a:r>
              <a:r>
                <a:rPr kumimoji="0" lang="th-TH" sz="2000" b="1" i="0" u="none" strike="noStrike" kern="0" cap="none" spc="0" normalizeH="0" noProof="0" dirty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ea typeface="Calibri"/>
                  <a:cs typeface="TH SarabunPSK"/>
                </a:rPr>
                <a:t> </a:t>
              </a:r>
              <a:r>
                <a:rPr kumimoji="0" lang="th-TH" sz="2000" b="1" i="0" u="none" strike="noStrike" kern="0" cap="none" spc="0" normalizeH="0" baseline="0" noProof="0" dirty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ea typeface="Calibri"/>
                  <a:cs typeface="TH SarabunPSK"/>
                </a:rPr>
                <a:t>ชำระไม่ได้</a:t>
              </a:r>
              <a:endParaRPr kumimoji="0" lang="th-TH" sz="20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18" name="Rectangle 68"/>
            <p:cNvSpPr/>
            <p:nvPr/>
          </p:nvSpPr>
          <p:spPr>
            <a:xfrm>
              <a:off x="4557641" y="2954956"/>
              <a:ext cx="1930370" cy="707886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2000" b="1" i="0" u="none" strike="noStrike" kern="0" cap="none" spc="0" normalizeH="0" baseline="0" noProof="0" dirty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ea typeface="Calibri"/>
                  <a:cs typeface="TH SarabunPSK"/>
                </a:rPr>
                <a:t>ชำระได้บางส่วน</a:t>
              </a:r>
              <a:r>
                <a:rPr lang="en-US" sz="2000" b="1" kern="0" dirty="0" smtClean="0">
                  <a:solidFill>
                    <a:sysClr val="windowText" lastClr="000000"/>
                  </a:solidFill>
                  <a:latin typeface="TH SarabunPSK" pitchFamily="34" charset="-34"/>
                  <a:ea typeface="Calibri"/>
                  <a:cs typeface="TH SarabunPSK" pitchFamily="34" charset="-34"/>
                </a:rPr>
                <a:t>/</a:t>
              </a:r>
              <a:r>
                <a:rPr kumimoji="0" lang="th-TH" sz="2000" b="1" i="0" u="none" strike="noStrike" kern="0" cap="none" spc="0" normalizeH="0" baseline="0" noProof="0" dirty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ea typeface="Calibri"/>
                  <a:cs typeface="TH SarabunPSK"/>
                </a:rPr>
                <a:t>มีลู่ทางปรับปรุงโครงสร้างหนี้</a:t>
              </a:r>
              <a:endParaRPr kumimoji="0" lang="th-TH" sz="20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19" name="Rectangle 69"/>
            <p:cNvSpPr/>
            <p:nvPr/>
          </p:nvSpPr>
          <p:spPr>
            <a:xfrm>
              <a:off x="4596592" y="4429687"/>
              <a:ext cx="1930370" cy="713883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2000" b="1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TH SarabunPSK" pitchFamily="34" charset="-34"/>
                  <a:cs typeface="TH SarabunPSK" pitchFamily="34" charset="-34"/>
                </a:rPr>
                <a:t>มีลู่ทางที่จะชำระ</a:t>
              </a:r>
              <a:r>
                <a:rPr kumimoji="0" lang="th-TH" sz="2000" b="1" i="0" u="none" strike="noStrike" kern="0" cap="none" spc="0" normalizeH="0" baseline="0" noProof="0" dirty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TH SarabunPSK" pitchFamily="34" charset="-34"/>
                  <a:cs typeface="TH SarabunPSK" pitchFamily="34" charset="-34"/>
                </a:rPr>
                <a:t>หนี้</a:t>
              </a:r>
              <a:r>
                <a:rPr kumimoji="0" lang="th-TH" sz="2000" b="1" i="0" u="none" strike="noStrike" kern="0" cap="none" spc="0" normalizeH="0" noProof="0" dirty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TH SarabunPSK" pitchFamily="34" charset="-34"/>
                  <a:cs typeface="TH SarabunPSK" pitchFamily="34" charset="-34"/>
                </a:rPr>
                <a:t> </a:t>
              </a:r>
              <a:r>
                <a:rPr kumimoji="0" lang="th-TH" sz="2000" b="1" i="0" u="none" strike="noStrike" kern="0" cap="none" spc="0" normalizeH="0" baseline="0" noProof="0" dirty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TH SarabunPSK" pitchFamily="34" charset="-34"/>
                  <a:cs typeface="TH SarabunPSK" pitchFamily="34" charset="-34"/>
                </a:rPr>
                <a:t>เสร็จ</a:t>
              </a:r>
              <a:r>
                <a:rPr kumimoji="0" lang="th-TH" sz="2000" b="1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TH SarabunPSK" pitchFamily="34" charset="-34"/>
                  <a:cs typeface="TH SarabunPSK" pitchFamily="34" charset="-34"/>
                </a:rPr>
                <a:t>สิ้นในคราวเดียว </a:t>
              </a:r>
              <a:endParaRPr kumimoji="0" lang="th-TH" sz="20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20" name="Rectangle 70"/>
            <p:cNvSpPr/>
            <p:nvPr/>
          </p:nvSpPr>
          <p:spPr>
            <a:xfrm>
              <a:off x="4497875" y="5171480"/>
              <a:ext cx="2049901" cy="707886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2000" b="1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TH SarabunPSK" pitchFamily="34" charset="-34"/>
                  <a:cs typeface="TH SarabunPSK" pitchFamily="34" charset="-34"/>
                </a:rPr>
                <a:t>ไม่มี</a:t>
              </a:r>
              <a:r>
                <a:rPr kumimoji="0" lang="th-TH" sz="2000" b="1" i="0" u="none" strike="noStrike" kern="0" cap="none" spc="0" normalizeH="0" baseline="0" noProof="0" dirty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TH SarabunPSK" pitchFamily="34" charset="-34"/>
                  <a:cs typeface="TH SarabunPSK" pitchFamily="34" charset="-34"/>
                </a:rPr>
                <a:t>ลู่ทางชำระ</a:t>
              </a:r>
              <a:r>
                <a:rPr kumimoji="0" lang="th-TH" sz="2000" b="1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TH SarabunPSK" pitchFamily="34" charset="-34"/>
                  <a:cs typeface="TH SarabunPSK" pitchFamily="34" charset="-34"/>
                </a:rPr>
                <a:t>หนี้</a:t>
              </a:r>
              <a:r>
                <a:rPr kumimoji="0" lang="th-TH" sz="2000" b="1" i="0" u="none" strike="noStrike" kern="0" cap="none" spc="0" normalizeH="0" baseline="0" noProof="0" dirty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TH SarabunPSK" pitchFamily="34" charset="-34"/>
                  <a:cs typeface="TH SarabunPSK" pitchFamily="34" charset="-34"/>
                </a:rPr>
                <a:t>แล้ว/</a:t>
              </a:r>
              <a:r>
                <a:rPr kumimoji="0" lang="th-TH" sz="2000" b="1" i="0" u="none" strike="noStrike" kern="0" cap="none" spc="0" normalizeH="0" noProof="0" dirty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TH SarabunPSK" pitchFamily="34" charset="-34"/>
                  <a:cs typeface="TH SarabunPSK" pitchFamily="34" charset="-34"/>
                </a:rPr>
                <a:t>   </a:t>
              </a:r>
              <a:r>
                <a:rPr kumimoji="0" lang="th-TH" sz="2000" b="1" i="0" u="none" strike="noStrike" kern="0" cap="none" spc="0" normalizeH="0" baseline="0" noProof="0" dirty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TH SarabunPSK" pitchFamily="34" charset="-34"/>
                  <a:cs typeface="TH SarabunPSK" pitchFamily="34" charset="-34"/>
                </a:rPr>
                <a:t>มีเจตนาบิดพลิ้วไม่ชำระหนี้</a:t>
              </a:r>
              <a:endParaRPr kumimoji="0" lang="th-TH" sz="20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21" name="Rounded Rectangle 74"/>
            <p:cNvSpPr/>
            <p:nvPr/>
          </p:nvSpPr>
          <p:spPr>
            <a:xfrm>
              <a:off x="6754464" y="4541556"/>
              <a:ext cx="2123298" cy="453790"/>
            </a:xfrm>
            <a:prstGeom prst="roundRect">
              <a:avLst/>
            </a:prstGeom>
            <a:solidFill>
              <a:srgbClr val="FFC000">
                <a:lumMod val="60000"/>
                <a:lumOff val="40000"/>
              </a:srgbClr>
            </a:solidFill>
            <a:ln w="12700" cap="flat" cmpd="sng" algn="ctr">
              <a:solidFill>
                <a:srgbClr val="FFC000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2000" b="1" i="0" u="none" strike="noStrike" kern="0" cap="none" spc="0" normalizeH="0" baseline="0" noProof="0" dirty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TH SarabunPSK" pitchFamily="34" charset="-34"/>
                  <a:ea typeface="+mn-ea"/>
                  <a:cs typeface="TH SarabunPSK" pitchFamily="34" charset="-34"/>
                </a:rPr>
                <a:t>ประนอมหนี้</a:t>
              </a:r>
              <a:endParaRPr kumimoji="0" lang="th-TH" sz="20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 pitchFamily="34" charset="-34"/>
                <a:ea typeface="+mn-ea"/>
                <a:cs typeface="TH SarabunPSK" pitchFamily="34" charset="-34"/>
              </a:endParaRPr>
            </a:p>
          </p:txBody>
        </p:sp>
        <p:sp>
          <p:nvSpPr>
            <p:cNvPr id="22" name="Right Arrow 9"/>
            <p:cNvSpPr/>
            <p:nvPr/>
          </p:nvSpPr>
          <p:spPr>
            <a:xfrm>
              <a:off x="6449107" y="2406937"/>
              <a:ext cx="197337" cy="364247"/>
            </a:xfrm>
            <a:prstGeom prst="rightArrow">
              <a:avLst/>
            </a:prstGeom>
          </p:spPr>
          <p:style>
            <a:lnRef idx="3">
              <a:schemeClr val="lt1"/>
            </a:lnRef>
            <a:fillRef idx="1">
              <a:schemeClr val="accent4"/>
            </a:fillRef>
            <a:effectRef idx="1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/>
            </a:p>
          </p:txBody>
        </p:sp>
      </p:grpSp>
      <p:grpSp>
        <p:nvGrpSpPr>
          <p:cNvPr id="27" name="Group 84"/>
          <p:cNvGrpSpPr/>
          <p:nvPr/>
        </p:nvGrpSpPr>
        <p:grpSpPr>
          <a:xfrm>
            <a:off x="1229523" y="2290321"/>
            <a:ext cx="4147166" cy="3171714"/>
            <a:chOff x="155469" y="2291056"/>
            <a:chExt cx="4147166" cy="3035040"/>
          </a:xfrm>
        </p:grpSpPr>
        <p:grpSp>
          <p:nvGrpSpPr>
            <p:cNvPr id="28" name="Group 22"/>
            <p:cNvGrpSpPr/>
            <p:nvPr/>
          </p:nvGrpSpPr>
          <p:grpSpPr>
            <a:xfrm>
              <a:off x="155469" y="2291056"/>
              <a:ext cx="4147166" cy="3035040"/>
              <a:chOff x="2305" y="1149371"/>
              <a:chExt cx="3833849" cy="2163534"/>
            </a:xfrm>
          </p:grpSpPr>
          <p:sp>
            <p:nvSpPr>
              <p:cNvPr id="32" name="Rectangle 23"/>
              <p:cNvSpPr/>
              <p:nvPr/>
            </p:nvSpPr>
            <p:spPr>
              <a:xfrm>
                <a:off x="22771" y="2830032"/>
                <a:ext cx="1708254" cy="482873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th-TH" sz="2000" b="1" u="sng" dirty="0">
                    <a:solidFill>
                      <a:srgbClr val="FF0000"/>
                    </a:solidFill>
                    <a:latin typeface="TH SarabunPSK" pitchFamily="34" charset="-34"/>
                    <a:ea typeface="Calibri"/>
                    <a:cs typeface="TH SarabunPSK" pitchFamily="34" charset="-34"/>
                  </a:rPr>
                  <a:t>กลุ่มที่ </a:t>
                </a:r>
                <a:r>
                  <a:rPr lang="en-US" sz="2000" b="1" u="sng" dirty="0" smtClean="0">
                    <a:solidFill>
                      <a:srgbClr val="FF0000"/>
                    </a:solidFill>
                    <a:latin typeface="TH SarabunPSK" pitchFamily="34" charset="-34"/>
                    <a:ea typeface="Calibri"/>
                    <a:cs typeface="TH SarabunPSK" pitchFamily="34" charset="-34"/>
                  </a:rPr>
                  <a:t>3</a:t>
                </a:r>
                <a:r>
                  <a:rPr lang="en-US" sz="2000" b="1" dirty="0" smtClean="0">
                    <a:solidFill>
                      <a:srgbClr val="FF0000"/>
                    </a:solidFill>
                    <a:latin typeface="TH SarabunPSK" pitchFamily="34" charset="-34"/>
                    <a:ea typeface="Calibri"/>
                    <a:cs typeface="TH SarabunPSK" pitchFamily="34" charset="-34"/>
                  </a:rPr>
                  <a:t> </a:t>
                </a:r>
                <a:r>
                  <a:rPr lang="th-TH" sz="2000" b="1" dirty="0" smtClean="0">
                    <a:latin typeface="TH SarabunPSK" pitchFamily="34" charset="-34"/>
                    <a:ea typeface="Calibri"/>
                    <a:cs typeface="TH SarabunPSK" pitchFamily="34" charset="-34"/>
                  </a:rPr>
                  <a:t>สิ้นสุด</a:t>
                </a:r>
                <a:r>
                  <a:rPr lang="th-TH" sz="2000" b="1" dirty="0">
                    <a:latin typeface="TH SarabunPSK" pitchFamily="34" charset="-34"/>
                    <a:ea typeface="Calibri"/>
                    <a:cs typeface="TH SarabunPSK" pitchFamily="34" charset="-34"/>
                  </a:rPr>
                  <a:t>เกิน </a:t>
                </a:r>
                <a:r>
                  <a:rPr lang="en-US" sz="2000" b="1" dirty="0">
                    <a:latin typeface="TH SarabunPSK" pitchFamily="34" charset="-34"/>
                    <a:ea typeface="Calibri"/>
                    <a:cs typeface="TH SarabunPSK" pitchFamily="34" charset="-34"/>
                  </a:rPr>
                  <a:t>3 </a:t>
                </a:r>
                <a:r>
                  <a:rPr lang="th-TH" sz="2000" b="1" dirty="0">
                    <a:latin typeface="TH SarabunPSK" pitchFamily="34" charset="-34"/>
                    <a:ea typeface="Calibri"/>
                    <a:cs typeface="TH SarabunPSK" pitchFamily="34" charset="-34"/>
                  </a:rPr>
                  <a:t>ปี </a:t>
                </a:r>
                <a:endParaRPr lang="th-TH" sz="2000" b="1" dirty="0" smtClean="0">
                  <a:latin typeface="TH SarabunPSK" pitchFamily="34" charset="-34"/>
                  <a:ea typeface="Calibri"/>
                  <a:cs typeface="TH SarabunPSK" pitchFamily="34" charset="-34"/>
                </a:endParaRPr>
              </a:p>
              <a:p>
                <a:r>
                  <a:rPr lang="th-TH" sz="2000" dirty="0" smtClean="0">
                    <a:latin typeface="TH SarabunPSK" pitchFamily="34" charset="-34"/>
                    <a:ea typeface="Calibri"/>
                    <a:cs typeface="TH SarabunPSK" pitchFamily="34" charset="-34"/>
                  </a:rPr>
                  <a:t>ไม่</a:t>
                </a:r>
                <a:r>
                  <a:rPr lang="th-TH" sz="2000" dirty="0">
                    <a:latin typeface="TH SarabunPSK" pitchFamily="34" charset="-34"/>
                    <a:ea typeface="Calibri"/>
                    <a:cs typeface="TH SarabunPSK" pitchFamily="34" charset="-34"/>
                  </a:rPr>
                  <a:t>มีเหตุอัน</a:t>
                </a:r>
                <a:r>
                  <a:rPr lang="th-TH" sz="2000" dirty="0" smtClean="0">
                    <a:latin typeface="TH SarabunPSK" pitchFamily="34" charset="-34"/>
                    <a:ea typeface="Calibri"/>
                    <a:cs typeface="TH SarabunPSK" pitchFamily="34" charset="-34"/>
                  </a:rPr>
                  <a:t>สมควร</a:t>
                </a:r>
                <a:endParaRPr lang="th-TH" sz="2000" dirty="0">
                  <a:latin typeface="TH SarabunPSK" pitchFamily="34" charset="-34"/>
                  <a:cs typeface="TH SarabunPSK" pitchFamily="34" charset="-34"/>
                </a:endParaRPr>
              </a:p>
            </p:txBody>
          </p:sp>
          <p:sp>
            <p:nvSpPr>
              <p:cNvPr id="33" name="Rectangle 24"/>
              <p:cNvSpPr/>
              <p:nvPr/>
            </p:nvSpPr>
            <p:spPr>
              <a:xfrm>
                <a:off x="52243" y="1816690"/>
                <a:ext cx="1793941" cy="902763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th-TH" sz="2000" b="1" u="sng" dirty="0">
                    <a:solidFill>
                      <a:srgbClr val="FF0000"/>
                    </a:solidFill>
                    <a:latin typeface="TH SarabunPSK" pitchFamily="34" charset="-34"/>
                    <a:ea typeface="Calibri"/>
                    <a:cs typeface="TH SarabunPSK" pitchFamily="34" charset="-34"/>
                  </a:rPr>
                  <a:t>กลุ่มที่ </a:t>
                </a:r>
                <a:r>
                  <a:rPr lang="en-US" sz="2000" b="1" u="sng" dirty="0" smtClean="0">
                    <a:solidFill>
                      <a:srgbClr val="FF0000"/>
                    </a:solidFill>
                    <a:latin typeface="TH SarabunPSK" pitchFamily="34" charset="-34"/>
                    <a:ea typeface="Calibri"/>
                    <a:cs typeface="TH SarabunPSK" pitchFamily="34" charset="-34"/>
                  </a:rPr>
                  <a:t>2</a:t>
                </a:r>
                <a:r>
                  <a:rPr lang="en-US" sz="2000" b="1" dirty="0" smtClean="0">
                    <a:solidFill>
                      <a:srgbClr val="FF0000"/>
                    </a:solidFill>
                    <a:latin typeface="TH SarabunPSK" pitchFamily="34" charset="-34"/>
                    <a:ea typeface="Calibri"/>
                    <a:cs typeface="TH SarabunPSK" pitchFamily="34" charset="-34"/>
                  </a:rPr>
                  <a:t> </a:t>
                </a:r>
                <a:r>
                  <a:rPr lang="th-TH" sz="2000" b="1" dirty="0" smtClean="0">
                    <a:latin typeface="TH SarabunPSK" pitchFamily="34" charset="-34"/>
                    <a:ea typeface="Calibri"/>
                    <a:cs typeface="TH SarabunPSK" pitchFamily="34" charset="-34"/>
                  </a:rPr>
                  <a:t>สิ้นสุดสัญญา</a:t>
                </a:r>
                <a:endParaRPr lang="th-TH" sz="2000" b="1" dirty="0">
                  <a:latin typeface="TH SarabunPSK" pitchFamily="34" charset="-34"/>
                  <a:ea typeface="Calibri"/>
                  <a:cs typeface="TH SarabunPSK" pitchFamily="34" charset="-34"/>
                </a:endParaRPr>
              </a:p>
              <a:p>
                <a:r>
                  <a:rPr lang="th-TH" sz="2000" dirty="0" smtClean="0">
                    <a:latin typeface="TH SarabunPSK" pitchFamily="34" charset="-34"/>
                    <a:cs typeface="TH SarabunPSK" pitchFamily="34" charset="-34"/>
                  </a:rPr>
                  <a:t>สามารถชำระต้นทั้งหมดและดอกเบี้ยไม่น้อยกว่าครึ่งหนึ่ง</a:t>
                </a:r>
                <a:endParaRPr lang="th-TH" sz="2000" dirty="0"/>
              </a:p>
            </p:txBody>
          </p:sp>
          <p:sp>
            <p:nvSpPr>
              <p:cNvPr id="34" name="Rectangle 25"/>
              <p:cNvSpPr/>
              <p:nvPr/>
            </p:nvSpPr>
            <p:spPr>
              <a:xfrm>
                <a:off x="2305" y="1321829"/>
                <a:ext cx="1869720" cy="27292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th-TH" sz="2000" b="1" u="sng" dirty="0">
                    <a:solidFill>
                      <a:srgbClr val="FF0000"/>
                    </a:solidFill>
                    <a:latin typeface="TH SarabunPSK" pitchFamily="34" charset="-34"/>
                    <a:ea typeface="Calibri"/>
                    <a:cs typeface="TH SarabunPSK" pitchFamily="34" charset="-34"/>
                  </a:rPr>
                  <a:t>กลุ่มที่ </a:t>
                </a:r>
                <a:r>
                  <a:rPr lang="en-US" sz="2000" b="1" u="sng" dirty="0" smtClean="0">
                    <a:solidFill>
                      <a:srgbClr val="FF0000"/>
                    </a:solidFill>
                    <a:latin typeface="TH SarabunPSK" pitchFamily="34" charset="-34"/>
                    <a:ea typeface="Calibri"/>
                    <a:cs typeface="TH SarabunPSK" pitchFamily="34" charset="-34"/>
                  </a:rPr>
                  <a:t>1</a:t>
                </a:r>
                <a:r>
                  <a:rPr lang="en-US" sz="2000" b="1" dirty="0" smtClean="0">
                    <a:solidFill>
                      <a:srgbClr val="FF0000"/>
                    </a:solidFill>
                    <a:latin typeface="TH SarabunPSK" pitchFamily="34" charset="-34"/>
                    <a:ea typeface="Calibri"/>
                    <a:cs typeface="TH SarabunPSK" pitchFamily="34" charset="-34"/>
                  </a:rPr>
                  <a:t> </a:t>
                </a:r>
                <a:r>
                  <a:rPr lang="th-TH" sz="2000" b="1" dirty="0" smtClean="0">
                    <a:latin typeface="TH SarabunPSK" pitchFamily="34" charset="-34"/>
                    <a:ea typeface="Calibri"/>
                    <a:cs typeface="TH SarabunPSK" pitchFamily="34" charset="-34"/>
                  </a:rPr>
                  <a:t>สิ้นสุดไม่เกิน </a:t>
                </a:r>
                <a:r>
                  <a:rPr lang="en-US" sz="2000" b="1" dirty="0">
                    <a:latin typeface="TH SarabunPSK" pitchFamily="34" charset="-34"/>
                    <a:ea typeface="Calibri"/>
                    <a:cs typeface="TH SarabunPSK" pitchFamily="34" charset="-34"/>
                  </a:rPr>
                  <a:t>3 </a:t>
                </a:r>
                <a:r>
                  <a:rPr lang="th-TH" sz="2000" b="1" dirty="0" smtClean="0">
                    <a:latin typeface="TH SarabunPSK" pitchFamily="34" charset="-34"/>
                    <a:ea typeface="Calibri"/>
                    <a:cs typeface="TH SarabunPSK" pitchFamily="34" charset="-34"/>
                  </a:rPr>
                  <a:t>ปี</a:t>
                </a:r>
              </a:p>
            </p:txBody>
          </p:sp>
          <p:sp>
            <p:nvSpPr>
              <p:cNvPr id="35" name="Rounded Rectangle 27"/>
              <p:cNvSpPr/>
              <p:nvPr/>
            </p:nvSpPr>
            <p:spPr>
              <a:xfrm>
                <a:off x="2141150" y="2875646"/>
                <a:ext cx="1649197" cy="391645"/>
              </a:xfrm>
              <a:prstGeom prst="roundRect">
                <a:avLst/>
              </a:prstGeom>
              <a:solidFill>
                <a:schemeClr val="accent2">
                  <a:lumMod val="60000"/>
                  <a:lumOff val="40000"/>
                </a:schemeClr>
              </a:solidFill>
              <a:ln w="12700">
                <a:solidFill>
                  <a:schemeClr val="accent2">
                    <a:lumMod val="75000"/>
                  </a:schemeClr>
                </a:solidFill>
              </a:ln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lang="th-TH" sz="2400" b="1" dirty="0" smtClean="0">
                    <a:latin typeface="TH SarabunPSK" pitchFamily="34" charset="-34"/>
                    <a:cs typeface="TH SarabunPSK" pitchFamily="34" charset="-34"/>
                  </a:rPr>
                  <a:t>ดำเนินคดี</a:t>
                </a:r>
                <a:endParaRPr lang="th-TH" sz="2400" b="1" dirty="0">
                  <a:latin typeface="TH SarabunPSK" pitchFamily="34" charset="-34"/>
                  <a:cs typeface="TH SarabunPSK" pitchFamily="34" charset="-34"/>
                </a:endParaRPr>
              </a:p>
            </p:txBody>
          </p:sp>
          <p:sp>
            <p:nvSpPr>
              <p:cNvPr id="36" name="Rounded Rectangle 36"/>
              <p:cNvSpPr/>
              <p:nvPr/>
            </p:nvSpPr>
            <p:spPr>
              <a:xfrm>
                <a:off x="2149783" y="2081873"/>
                <a:ext cx="1686371" cy="432048"/>
              </a:xfrm>
              <a:prstGeom prst="roundRect">
                <a:avLst/>
              </a:prstGeom>
              <a:solidFill>
                <a:schemeClr val="accent2">
                  <a:lumMod val="60000"/>
                  <a:lumOff val="40000"/>
                </a:schemeClr>
              </a:solidFill>
              <a:ln w="12700">
                <a:solidFill>
                  <a:schemeClr val="accent2">
                    <a:lumMod val="75000"/>
                  </a:schemeClr>
                </a:solidFill>
              </a:ln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lang="th-TH" sz="2400" b="1" dirty="0" smtClean="0">
                    <a:latin typeface="TH SarabunPSK" pitchFamily="34" charset="-34"/>
                    <a:cs typeface="TH SarabunPSK" pitchFamily="34" charset="-34"/>
                  </a:rPr>
                  <a:t>ประนอมหนี้</a:t>
                </a:r>
              </a:p>
            </p:txBody>
          </p:sp>
          <p:sp>
            <p:nvSpPr>
              <p:cNvPr id="37" name="Rounded Rectangle 37"/>
              <p:cNvSpPr/>
              <p:nvPr/>
            </p:nvSpPr>
            <p:spPr>
              <a:xfrm>
                <a:off x="2099580" y="1149371"/>
                <a:ext cx="1721171" cy="760891"/>
              </a:xfrm>
              <a:prstGeom prst="roundRect">
                <a:avLst/>
              </a:prstGeom>
              <a:solidFill>
                <a:schemeClr val="accent2">
                  <a:lumMod val="60000"/>
                  <a:lumOff val="40000"/>
                </a:schemeClr>
              </a:solidFill>
              <a:ln w="12700">
                <a:solidFill>
                  <a:schemeClr val="accent2">
                    <a:lumMod val="75000"/>
                  </a:schemeClr>
                </a:solidFill>
              </a:ln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lang="th-TH" sz="2000" b="1" dirty="0" smtClean="0">
                    <a:latin typeface="TH SarabunPSK" pitchFamily="34" charset="-34"/>
                    <a:cs typeface="TH SarabunPSK" pitchFamily="34" charset="-34"/>
                  </a:rPr>
                  <a:t>ปรับปรุงโครงสร้างหนี้ </a:t>
                </a:r>
              </a:p>
              <a:p>
                <a:pPr algn="ctr"/>
                <a:r>
                  <a:rPr lang="th-TH" sz="2400" b="1" dirty="0" smtClean="0">
                    <a:latin typeface="TH SarabunPSK" pitchFamily="34" charset="-34"/>
                    <a:cs typeface="TH SarabunPSK" pitchFamily="34" charset="-34"/>
                  </a:rPr>
                  <a:t>ประนอมหนี้</a:t>
                </a:r>
              </a:p>
              <a:p>
                <a:pPr algn="ctr"/>
                <a:r>
                  <a:rPr lang="th-TH" sz="2400" b="1" dirty="0" smtClean="0">
                    <a:latin typeface="TH SarabunPSK" pitchFamily="34" charset="-34"/>
                    <a:cs typeface="TH SarabunPSK" pitchFamily="34" charset="-34"/>
                  </a:rPr>
                  <a:t>ดำเนินคดี</a:t>
                </a:r>
                <a:endParaRPr lang="th-TH" sz="2400" b="1" dirty="0">
                  <a:latin typeface="TH SarabunPSK" pitchFamily="34" charset="-34"/>
                  <a:cs typeface="TH SarabunPSK" pitchFamily="34" charset="-34"/>
                </a:endParaRPr>
              </a:p>
            </p:txBody>
          </p:sp>
        </p:grpSp>
        <p:sp>
          <p:nvSpPr>
            <p:cNvPr id="29" name="Right Arrow 81"/>
            <p:cNvSpPr/>
            <p:nvPr/>
          </p:nvSpPr>
          <p:spPr>
            <a:xfrm>
              <a:off x="2158266" y="2552445"/>
              <a:ext cx="197337" cy="364247"/>
            </a:xfrm>
            <a:prstGeom prst="rightArrow">
              <a:avLst/>
            </a:prstGeom>
            <a:solidFill>
              <a:schemeClr val="accent2"/>
            </a:solidFill>
            <a:ln>
              <a:solidFill>
                <a:schemeClr val="bg1"/>
              </a:solidFill>
            </a:ln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th-TH"/>
            </a:p>
          </p:txBody>
        </p:sp>
        <p:sp>
          <p:nvSpPr>
            <p:cNvPr id="30" name="Right Arrow 82"/>
            <p:cNvSpPr/>
            <p:nvPr/>
          </p:nvSpPr>
          <p:spPr>
            <a:xfrm>
              <a:off x="2150037" y="3678264"/>
              <a:ext cx="197337" cy="364247"/>
            </a:xfrm>
            <a:prstGeom prst="rightArrow">
              <a:avLst/>
            </a:prstGeom>
            <a:solidFill>
              <a:schemeClr val="accent2"/>
            </a:solidFill>
            <a:ln>
              <a:solidFill>
                <a:schemeClr val="bg1"/>
              </a:solidFill>
            </a:ln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th-TH"/>
            </a:p>
          </p:txBody>
        </p:sp>
        <p:sp>
          <p:nvSpPr>
            <p:cNvPr id="31" name="Right Arrow 83"/>
            <p:cNvSpPr/>
            <p:nvPr/>
          </p:nvSpPr>
          <p:spPr>
            <a:xfrm>
              <a:off x="2153112" y="4761477"/>
              <a:ext cx="197337" cy="364247"/>
            </a:xfrm>
            <a:prstGeom prst="rightArrow">
              <a:avLst/>
            </a:prstGeom>
            <a:solidFill>
              <a:schemeClr val="accent2"/>
            </a:solidFill>
            <a:ln>
              <a:solidFill>
                <a:schemeClr val="bg1"/>
              </a:solidFill>
            </a:ln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th-TH"/>
            </a:p>
          </p:txBody>
        </p:sp>
      </p:grpSp>
      <p:sp>
        <p:nvSpPr>
          <p:cNvPr id="38" name="Rounded Rectangle 74"/>
          <p:cNvSpPr/>
          <p:nvPr/>
        </p:nvSpPr>
        <p:spPr>
          <a:xfrm>
            <a:off x="7823597" y="5153243"/>
            <a:ext cx="2123298" cy="453790"/>
          </a:xfrm>
          <a:prstGeom prst="roundRect">
            <a:avLst/>
          </a:prstGeom>
          <a:solidFill>
            <a:srgbClr val="FFC000">
              <a:lumMod val="60000"/>
              <a:lumOff val="40000"/>
            </a:srgbClr>
          </a:solidFill>
          <a:ln w="12700" cap="flat" cmpd="sng" algn="ctr">
            <a:solidFill>
              <a:srgbClr val="FFC000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th-TH" sz="2000" b="1" kern="0" dirty="0" smtClean="0">
                <a:solidFill>
                  <a:sysClr val="windowText" lastClr="000000"/>
                </a:solidFill>
                <a:latin typeface="TH SarabunPSK" pitchFamily="34" charset="-34"/>
                <a:cs typeface="TH SarabunPSK" pitchFamily="34" charset="-34"/>
              </a:rPr>
              <a:t>ดำเนินคดี</a:t>
            </a:r>
            <a:endParaRPr kumimoji="0" lang="th-TH" sz="2000" b="1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H SarabunPSK" pitchFamily="34" charset="-34"/>
              <a:ea typeface="+mn-ea"/>
              <a:cs typeface="TH SarabunPSK" pitchFamily="34" charset="-34"/>
            </a:endParaRPr>
          </a:p>
        </p:txBody>
      </p:sp>
      <p:pic>
        <p:nvPicPr>
          <p:cNvPr id="39" name="รูปภาพ 3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63899" y="4638524"/>
            <a:ext cx="2474497" cy="2344343"/>
          </a:xfrm>
          <a:prstGeom prst="rect">
            <a:avLst/>
          </a:prstGeom>
        </p:spPr>
      </p:pic>
      <p:pic>
        <p:nvPicPr>
          <p:cNvPr id="40" name="รูปภาพ 3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478" y="5218477"/>
            <a:ext cx="1557450" cy="1683612"/>
          </a:xfrm>
          <a:prstGeom prst="rect">
            <a:avLst/>
          </a:prstGeom>
        </p:spPr>
      </p:pic>
      <p:sp>
        <p:nvSpPr>
          <p:cNvPr id="41" name="กล่องข้อความ 40">
            <a:extLst>
              <a:ext uri="{FF2B5EF4-FFF2-40B4-BE49-F238E27FC236}">
                <a16:creationId xmlns:a16="http://schemas.microsoft.com/office/drawing/2014/main" xmlns="" id="{A0D99C26-E8F0-4ADA-AC21-1D2F8AE7E3AF}"/>
              </a:ext>
            </a:extLst>
          </p:cNvPr>
          <p:cNvSpPr txBox="1"/>
          <p:nvPr/>
        </p:nvSpPr>
        <p:spPr>
          <a:xfrm>
            <a:off x="5422347" y="927252"/>
            <a:ext cx="4389119" cy="461665"/>
          </a:xfrm>
          <a:prstGeom prst="rect">
            <a:avLst/>
          </a:prstGeom>
          <a:solidFill>
            <a:schemeClr val="accent4">
              <a:lumMod val="60000"/>
              <a:lumOff val="40000"/>
              <a:alpha val="60000"/>
            </a:schemeClr>
          </a:solidFill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th-TH" sz="24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บันทึกที่ </a:t>
            </a:r>
            <a:r>
              <a:rPr lang="th-TH" sz="2400" b="1" dirty="0" err="1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สบป</a:t>
            </a:r>
            <a:r>
              <a:rPr lang="th-TH" sz="24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/ว 1434 </a:t>
            </a:r>
            <a:r>
              <a:rPr lang="th-TH" sz="2400" b="1" dirty="0" err="1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ลว</a:t>
            </a:r>
            <a:r>
              <a:rPr lang="th-TH" sz="24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. 24 พ.ค. 2567 </a:t>
            </a:r>
            <a:endParaRPr lang="th-TH" sz="24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42" name="Right Arrow 9"/>
          <p:cNvSpPr/>
          <p:nvPr/>
        </p:nvSpPr>
        <p:spPr>
          <a:xfrm>
            <a:off x="7557144" y="2984396"/>
            <a:ext cx="197337" cy="364247"/>
          </a:xfrm>
          <a:prstGeom prst="rightArrow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43" name="Right Arrow 9"/>
          <p:cNvSpPr/>
          <p:nvPr/>
        </p:nvSpPr>
        <p:spPr>
          <a:xfrm>
            <a:off x="7556338" y="3726479"/>
            <a:ext cx="197337" cy="364247"/>
          </a:xfrm>
          <a:prstGeom prst="rightArrow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44" name="Right Arrow 9"/>
          <p:cNvSpPr/>
          <p:nvPr/>
        </p:nvSpPr>
        <p:spPr>
          <a:xfrm>
            <a:off x="7553616" y="4450379"/>
            <a:ext cx="197337" cy="364247"/>
          </a:xfrm>
          <a:prstGeom prst="rightArrow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45" name="Right Arrow 9"/>
          <p:cNvSpPr/>
          <p:nvPr/>
        </p:nvSpPr>
        <p:spPr>
          <a:xfrm>
            <a:off x="7575387" y="5206934"/>
            <a:ext cx="197337" cy="364247"/>
          </a:xfrm>
          <a:prstGeom prst="rightArrow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0498163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25"/>
          <p:cNvSpPr txBox="1"/>
          <p:nvPr/>
        </p:nvSpPr>
        <p:spPr>
          <a:xfrm>
            <a:off x="1562891" y="1506290"/>
            <a:ext cx="4620347" cy="646331"/>
          </a:xfrm>
          <a:prstGeom prst="rect">
            <a:avLst/>
          </a:prstGeom>
          <a:solidFill>
            <a:srgbClr val="FFC000">
              <a:lumMod val="20000"/>
              <a:lumOff val="80000"/>
            </a:srgbClr>
          </a:solidFill>
        </p:spPr>
        <p:txBody>
          <a:bodyPr wrap="square" rtlCol="0">
            <a:spAutoFit/>
          </a:bodyPr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8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itchFamily="34" charset="-34"/>
                <a:cs typeface="TH SarabunPSK" pitchFamily="34" charset="-34"/>
              </a:rPr>
              <a:t>ขยายระยะเวลาชำระหนี้ได้ไม่เกิน </a:t>
            </a:r>
            <a:r>
              <a:rPr kumimoji="0" lang="en-US" sz="18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itchFamily="34" charset="-34"/>
                <a:cs typeface="TH SarabunPSK" pitchFamily="34" charset="-34"/>
              </a:rPr>
              <a:t>20 </a:t>
            </a:r>
            <a:r>
              <a:rPr kumimoji="0" lang="th-TH" sz="18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itchFamily="34" charset="-34"/>
                <a:cs typeface="TH SarabunPSK" pitchFamily="34" charset="-34"/>
              </a:rPr>
              <a:t>ปี อัตราดอกเบี้ยร้อยละ </a:t>
            </a:r>
            <a:r>
              <a:rPr kumimoji="0" lang="en-US" sz="18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itchFamily="34" charset="-34"/>
                <a:cs typeface="TH SarabunPSK" pitchFamily="34" charset="-34"/>
              </a:rPr>
              <a:t>5 </a:t>
            </a:r>
            <a:r>
              <a:rPr kumimoji="0" lang="th-TH" sz="18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itchFamily="34" charset="-34"/>
                <a:cs typeface="TH SarabunPSK" pitchFamily="34" charset="-34"/>
              </a:rPr>
              <a:t>ต่อปี </a:t>
            </a:r>
            <a:r>
              <a:rPr kumimoji="0" lang="th-TH" sz="20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itchFamily="34" charset="-34"/>
                <a:cs typeface="TH SarabunPSK" pitchFamily="34" charset="-34"/>
              </a:rPr>
              <a:t/>
            </a:r>
            <a:br>
              <a:rPr kumimoji="0" lang="th-TH" sz="20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itchFamily="34" charset="-34"/>
                <a:cs typeface="TH SarabunPSK" pitchFamily="34" charset="-34"/>
              </a:rPr>
            </a:br>
            <a:r>
              <a:rPr kumimoji="0" lang="th-TH" sz="18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itchFamily="34" charset="-34"/>
                <a:cs typeface="TH SarabunPSK" pitchFamily="34" charset="-34"/>
              </a:rPr>
              <a:t>(ตามการวิเคราะห์รายได้และศักยภาพ)</a:t>
            </a:r>
          </a:p>
        </p:txBody>
      </p:sp>
      <p:grpSp>
        <p:nvGrpSpPr>
          <p:cNvPr id="6" name="Group 28"/>
          <p:cNvGrpSpPr/>
          <p:nvPr/>
        </p:nvGrpSpPr>
        <p:grpSpPr>
          <a:xfrm>
            <a:off x="1550922" y="2132315"/>
            <a:ext cx="4668263" cy="2283375"/>
            <a:chOff x="-12792" y="1131811"/>
            <a:chExt cx="5746307" cy="2283375"/>
          </a:xfrm>
        </p:grpSpPr>
        <p:grpSp>
          <p:nvGrpSpPr>
            <p:cNvPr id="7" name="Group 29"/>
            <p:cNvGrpSpPr/>
            <p:nvPr/>
          </p:nvGrpSpPr>
          <p:grpSpPr>
            <a:xfrm>
              <a:off x="-12792" y="1131811"/>
              <a:ext cx="5659125" cy="2276638"/>
              <a:chOff x="-12792" y="1131811"/>
              <a:chExt cx="5659125" cy="2276638"/>
            </a:xfrm>
          </p:grpSpPr>
          <p:grpSp>
            <p:nvGrpSpPr>
              <p:cNvPr id="17" name="Group 45"/>
              <p:cNvGrpSpPr/>
              <p:nvPr/>
            </p:nvGrpSpPr>
            <p:grpSpPr>
              <a:xfrm>
                <a:off x="-12792" y="1131811"/>
                <a:ext cx="1872207" cy="400109"/>
                <a:chOff x="-12792" y="632252"/>
                <a:chExt cx="1872207" cy="400109"/>
              </a:xfrm>
            </p:grpSpPr>
            <p:sp>
              <p:nvSpPr>
                <p:cNvPr id="21" name="Snip Same Side Corner Rectangle 49"/>
                <p:cNvSpPr/>
                <p:nvPr/>
              </p:nvSpPr>
              <p:spPr>
                <a:xfrm>
                  <a:off x="-12792" y="695808"/>
                  <a:ext cx="1872207" cy="336553"/>
                </a:xfrm>
                <a:prstGeom prst="snip2SameRect">
                  <a:avLst/>
                </a:prstGeom>
                <a:solidFill>
                  <a:srgbClr val="FFC000">
                    <a:lumMod val="60000"/>
                    <a:lumOff val="40000"/>
                    <a:alpha val="81176"/>
                  </a:srgbClr>
                </a:solidFill>
                <a:ln w="12700" cap="flat" cmpd="sng" algn="ctr">
                  <a:noFill/>
                  <a:prstDash val="solid"/>
                  <a:miter lim="800000"/>
                </a:ln>
                <a:effectLst/>
              </p:spPr>
              <p:txBody>
                <a:bodyPr rtlCol="0" anchor="ctr"/>
                <a:lstStyle/>
                <a:p>
                  <a:pPr marL="0" marR="0" lvl="0" indent="0" algn="ctr" defTabSz="4572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th-TH" sz="1800" b="0" i="0" u="none" strike="noStrike" kern="0" cap="none" spc="0" normalizeH="0" baseline="0" noProof="0" smtClean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/>
                    <a:cs typeface="Cordia New" panose="020B0304020202020204" pitchFamily="34" charset="-34"/>
                  </a:endParaRPr>
                </a:p>
              </p:txBody>
            </p:sp>
            <p:sp>
              <p:nvSpPr>
                <p:cNvPr id="22" name="TextBox 51"/>
                <p:cNvSpPr txBox="1"/>
                <p:nvPr/>
              </p:nvSpPr>
              <p:spPr>
                <a:xfrm>
                  <a:off x="400601" y="632252"/>
                  <a:ext cx="977121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pPr marL="0" marR="0" lvl="0" indent="0" defTabSz="4572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th-TH" sz="1800" b="1" i="0" u="none" strike="noStrike" kern="0" cap="none" spc="0" normalizeH="0" baseline="0" noProof="0" dirty="0" smtClean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TH SarabunPSK" pitchFamily="34" charset="-34"/>
                      <a:cs typeface="TH SarabunPSK" pitchFamily="34" charset="-34"/>
                    </a:rPr>
                    <a:t>คุณสมบัติ</a:t>
                  </a:r>
                </a:p>
              </p:txBody>
            </p:sp>
          </p:grpSp>
          <p:sp>
            <p:nvSpPr>
              <p:cNvPr id="18" name="Flowchart: Manual Input 46"/>
              <p:cNvSpPr/>
              <p:nvPr/>
            </p:nvSpPr>
            <p:spPr>
              <a:xfrm>
                <a:off x="1938" y="2473732"/>
                <a:ext cx="5644395" cy="934717"/>
              </a:xfrm>
              <a:prstGeom prst="flowChartManualInput">
                <a:avLst/>
              </a:prstGeom>
              <a:solidFill>
                <a:srgbClr val="4472C4">
                  <a:lumMod val="40000"/>
                  <a:lumOff val="60000"/>
                </a:srgb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th-TH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cs typeface="Cordia New" panose="020B0304020202020204" pitchFamily="34" charset="-34"/>
                </a:endParaRPr>
              </a:p>
            </p:txBody>
          </p:sp>
          <p:sp>
            <p:nvSpPr>
              <p:cNvPr id="19" name="Flowchart: Manual Input 47"/>
              <p:cNvSpPr/>
              <p:nvPr/>
            </p:nvSpPr>
            <p:spPr>
              <a:xfrm>
                <a:off x="89" y="1876613"/>
                <a:ext cx="5646244" cy="916419"/>
              </a:xfrm>
              <a:prstGeom prst="flowChartManualInput">
                <a:avLst/>
              </a:prstGeom>
              <a:solidFill>
                <a:srgbClr val="5B9BD5">
                  <a:lumMod val="20000"/>
                  <a:lumOff val="80000"/>
                </a:srgb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th-TH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cs typeface="Cordia New" panose="020B0304020202020204" pitchFamily="34" charset="-34"/>
                </a:endParaRPr>
              </a:p>
            </p:txBody>
          </p:sp>
          <p:sp>
            <p:nvSpPr>
              <p:cNvPr id="20" name="Flowchart: Manual Input 48"/>
              <p:cNvSpPr/>
              <p:nvPr/>
            </p:nvSpPr>
            <p:spPr>
              <a:xfrm rot="10800000">
                <a:off x="1942" y="1457794"/>
                <a:ext cx="5644391" cy="720082"/>
              </a:xfrm>
              <a:prstGeom prst="flowChartManualInput">
                <a:avLst/>
              </a:prstGeom>
              <a:solidFill>
                <a:srgbClr val="4472C4">
                  <a:lumMod val="40000"/>
                  <a:lumOff val="60000"/>
                </a:srgb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th-TH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cs typeface="Cordia New" panose="020B0304020202020204" pitchFamily="34" charset="-34"/>
                </a:endParaRPr>
              </a:p>
            </p:txBody>
          </p:sp>
        </p:grpSp>
        <p:sp>
          <p:nvSpPr>
            <p:cNvPr id="8" name="Rectangle 30"/>
            <p:cNvSpPr/>
            <p:nvPr/>
          </p:nvSpPr>
          <p:spPr>
            <a:xfrm>
              <a:off x="355430" y="2165955"/>
              <a:ext cx="4703396" cy="61555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marR="0" lvl="0" indent="0" defTabSz="685647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800" b="1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itchFamily="34" charset="-34"/>
                  <a:cs typeface="TH SarabunPSK" pitchFamily="34" charset="-34"/>
                </a:rPr>
                <a:t>มีแผนแก้ไขปัญหาการประกอบอาชีพ </a:t>
              </a:r>
              <a:r>
                <a:rPr kumimoji="0" lang="th-TH" sz="1600" b="1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itchFamily="34" charset="-34"/>
                  <a:cs typeface="TH SarabunPSK" pitchFamily="34" charset="-34"/>
                </a:rPr>
                <a:t>ซึ่งพิสูจน์ได้ว่าเป็นแนวทางที่จะฟื้นฟูการประกอบอาชีพได้ เพื่อให้มีลู่ทางชำระหนี้</a:t>
              </a:r>
              <a:endParaRPr kumimoji="0" lang="th-TH" sz="14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9" name="Rectangle 31"/>
            <p:cNvSpPr/>
            <p:nvPr/>
          </p:nvSpPr>
          <p:spPr>
            <a:xfrm>
              <a:off x="613981" y="1497520"/>
              <a:ext cx="5119534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marR="0" lvl="0" indent="0" defTabSz="685647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600" b="1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itchFamily="34" charset="-34"/>
                  <a:cs typeface="TH SarabunPSK" pitchFamily="34" charset="-34"/>
                </a:rPr>
                <a:t>เป็นลูกหนี้ที่มีความซื่อสัตย์สุจริตให้ความร่วมมือในการแก้ไขปัญหาหนี้สิน โดยเปิดเผยข้อมูลที่เป็นจริงและยินยอมปฏิบัติตามเงื่อนไขที่กำหนด</a:t>
              </a:r>
              <a:endParaRPr kumimoji="0" lang="en-US" sz="16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itchFamily="34" charset="-34"/>
                <a:cs typeface="TH SarabunPSK" pitchFamily="34" charset="-34"/>
              </a:endParaRPr>
            </a:p>
          </p:txBody>
        </p:sp>
        <p:pic>
          <p:nvPicPr>
            <p:cNvPr id="10" name="Picture 3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622958" y="2083997"/>
              <a:ext cx="1023374" cy="691365"/>
            </a:xfrm>
            <a:prstGeom prst="rect">
              <a:avLst/>
            </a:prstGeom>
          </p:spPr>
        </p:pic>
        <p:pic>
          <p:nvPicPr>
            <p:cNvPr id="11" name="Picture 33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26601" y="1549972"/>
              <a:ext cx="454585" cy="491409"/>
            </a:xfrm>
            <a:prstGeom prst="rect">
              <a:avLst/>
            </a:prstGeom>
          </p:spPr>
        </p:pic>
        <p:sp>
          <p:nvSpPr>
            <p:cNvPr id="12" name="Rounded Rectangle 34"/>
            <p:cNvSpPr/>
            <p:nvPr/>
          </p:nvSpPr>
          <p:spPr>
            <a:xfrm>
              <a:off x="55742" y="1549972"/>
              <a:ext cx="283121" cy="437843"/>
            </a:xfrm>
            <a:prstGeom prst="roundRect">
              <a:avLst>
                <a:gd name="adj" fmla="val 50000"/>
              </a:avLst>
            </a:prstGeom>
            <a:solidFill>
              <a:srgbClr val="5B9BD5">
                <a:lumMod val="40000"/>
                <a:lumOff val="60000"/>
              </a:srgb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b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1F497D">
                      <a:lumMod val="50000"/>
                    </a:srgbClr>
                  </a:solidFill>
                  <a:effectLst/>
                  <a:uLnTx/>
                  <a:uFillTx/>
                  <a:latin typeface="Calibri"/>
                </a:rPr>
                <a:t>1</a:t>
              </a:r>
              <a:endParaRPr kumimoji="0" lang="th-TH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1F497D">
                    <a:lumMod val="50000"/>
                  </a:srgbClr>
                </a:solidFill>
                <a:effectLst/>
                <a:uLnTx/>
                <a:uFillTx/>
                <a:latin typeface="Calibri"/>
                <a:cs typeface="Cordia New" panose="020B0304020202020204" pitchFamily="34" charset="-34"/>
              </a:endParaRPr>
            </a:p>
          </p:txBody>
        </p:sp>
        <p:sp>
          <p:nvSpPr>
            <p:cNvPr id="13" name="Rounded Rectangle 35"/>
            <p:cNvSpPr/>
            <p:nvPr/>
          </p:nvSpPr>
          <p:spPr>
            <a:xfrm>
              <a:off x="47079" y="2272893"/>
              <a:ext cx="283121" cy="437843"/>
            </a:xfrm>
            <a:prstGeom prst="roundRect">
              <a:avLst>
                <a:gd name="adj" fmla="val 50000"/>
              </a:avLst>
            </a:prstGeom>
            <a:solidFill>
              <a:srgbClr val="5B9BD5">
                <a:lumMod val="40000"/>
                <a:lumOff val="60000"/>
              </a:srgb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b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1F497D">
                      <a:lumMod val="50000"/>
                    </a:srgbClr>
                  </a:solidFill>
                  <a:effectLst/>
                  <a:uLnTx/>
                  <a:uFillTx/>
                  <a:latin typeface="Calibri"/>
                </a:rPr>
                <a:t>2</a:t>
              </a:r>
              <a:endParaRPr kumimoji="0" lang="th-TH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1F497D">
                    <a:lumMod val="50000"/>
                  </a:srgbClr>
                </a:solidFill>
                <a:effectLst/>
                <a:uLnTx/>
                <a:uFillTx/>
                <a:latin typeface="Calibri"/>
                <a:cs typeface="Cordia New" panose="020B0304020202020204" pitchFamily="34" charset="-34"/>
              </a:endParaRPr>
            </a:p>
          </p:txBody>
        </p:sp>
        <p:sp>
          <p:nvSpPr>
            <p:cNvPr id="14" name="Rounded Rectangle 36"/>
            <p:cNvSpPr/>
            <p:nvPr/>
          </p:nvSpPr>
          <p:spPr>
            <a:xfrm>
              <a:off x="55742" y="2913656"/>
              <a:ext cx="283121" cy="437843"/>
            </a:xfrm>
            <a:prstGeom prst="roundRect">
              <a:avLst>
                <a:gd name="adj" fmla="val 50000"/>
              </a:avLst>
            </a:prstGeom>
            <a:solidFill>
              <a:srgbClr val="5B9BD5">
                <a:lumMod val="40000"/>
                <a:lumOff val="60000"/>
              </a:srgb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b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1F497D">
                      <a:lumMod val="50000"/>
                    </a:srgbClr>
                  </a:solidFill>
                  <a:effectLst/>
                  <a:uLnTx/>
                  <a:uFillTx/>
                  <a:latin typeface="Calibri"/>
                </a:rPr>
                <a:t>3</a:t>
              </a:r>
              <a:endParaRPr kumimoji="0" lang="th-TH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1F497D">
                    <a:lumMod val="50000"/>
                  </a:srgbClr>
                </a:solidFill>
                <a:effectLst/>
                <a:uLnTx/>
                <a:uFillTx/>
                <a:latin typeface="Calibri"/>
                <a:cs typeface="Cordia New" panose="020B0304020202020204" pitchFamily="34" charset="-34"/>
              </a:endParaRPr>
            </a:p>
          </p:txBody>
        </p:sp>
        <p:sp>
          <p:nvSpPr>
            <p:cNvPr id="15" name="Rectangle 37"/>
            <p:cNvSpPr/>
            <p:nvPr/>
          </p:nvSpPr>
          <p:spPr>
            <a:xfrm>
              <a:off x="923312" y="2768855"/>
              <a:ext cx="3947364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marR="0" lvl="0" indent="0" defTabSz="685647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6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H SarabunPSK" pitchFamily="34" charset="-34"/>
                  <a:cs typeface="TH SarabunPSK" pitchFamily="34" charset="-34"/>
                </a:rPr>
                <a:t>เป็นสัญญากู้ยืมเงินที่</a:t>
              </a:r>
              <a:r>
                <a:rPr kumimoji="0" lang="th-TH" sz="18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H SarabunPSK" pitchFamily="34" charset="-34"/>
                  <a:cs typeface="TH SarabunPSK" pitchFamily="34" charset="-34"/>
                </a:rPr>
                <a:t>ยังไม่ครบอายุสัญญา </a:t>
              </a:r>
              <a:r>
                <a:rPr kumimoji="0" lang="th-TH" sz="16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H SarabunPSK" pitchFamily="34" charset="-34"/>
                  <a:cs typeface="TH SarabunPSK" pitchFamily="34" charset="-34"/>
                </a:rPr>
                <a:t>หรือ</a:t>
              </a:r>
              <a:br>
                <a:rPr kumimoji="0" lang="th-TH" sz="16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H SarabunPSK" pitchFamily="34" charset="-34"/>
                  <a:cs typeface="TH SarabunPSK" pitchFamily="34" charset="-34"/>
                </a:rPr>
              </a:br>
              <a:r>
                <a:rPr kumimoji="0" lang="th-TH" sz="16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H SarabunPSK" pitchFamily="34" charset="-34"/>
                  <a:cs typeface="TH SarabunPSK" pitchFamily="34" charset="-34"/>
                </a:rPr>
                <a:t>สัญญาที่ครบกำหนดชำระแล้ว</a:t>
              </a:r>
              <a:r>
                <a:rPr kumimoji="0" lang="th-TH" sz="18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H SarabunPSK" pitchFamily="34" charset="-34"/>
                  <a:cs typeface="TH SarabunPSK" pitchFamily="34" charset="-34"/>
                </a:rPr>
                <a:t>ไม่เกินกว่า 3 ปี</a:t>
              </a:r>
              <a:endParaRPr kumimoji="0" lang="th-TH" sz="16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itchFamily="34" charset="-34"/>
                <a:cs typeface="TH SarabunPSK" pitchFamily="34" charset="-34"/>
              </a:endParaRPr>
            </a:p>
          </p:txBody>
        </p:sp>
        <p:pic>
          <p:nvPicPr>
            <p:cNvPr id="16" name="Picture 42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7569" t="33897" r="27478" b="37773"/>
            <a:stretch/>
          </p:blipFill>
          <p:spPr>
            <a:xfrm>
              <a:off x="338863" y="2877631"/>
              <a:ext cx="664263" cy="509895"/>
            </a:xfrm>
            <a:prstGeom prst="rect">
              <a:avLst/>
            </a:prstGeom>
          </p:spPr>
        </p:pic>
      </p:grpSp>
      <p:sp>
        <p:nvSpPr>
          <p:cNvPr id="23" name="Rounded Rectangle 52"/>
          <p:cNvSpPr/>
          <p:nvPr/>
        </p:nvSpPr>
        <p:spPr>
          <a:xfrm>
            <a:off x="1606599" y="4433515"/>
            <a:ext cx="4423942" cy="385138"/>
          </a:xfrm>
          <a:prstGeom prst="roundRect">
            <a:avLst>
              <a:gd name="adj" fmla="val 50000"/>
            </a:avLst>
          </a:prstGeom>
          <a:solidFill>
            <a:srgbClr val="ED7D31">
              <a:lumMod val="20000"/>
              <a:lumOff val="80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itchFamily="34" charset="-34"/>
                <a:cs typeface="TH SarabunPSK" pitchFamily="34" charset="-34"/>
              </a:rPr>
              <a:t>มีประวัติการชำระหนี้เต็มตามศักยภาพของตน</a:t>
            </a:r>
          </a:p>
        </p:txBody>
      </p:sp>
      <p:sp>
        <p:nvSpPr>
          <p:cNvPr id="24" name="Rounded Rectangle 55"/>
          <p:cNvSpPr/>
          <p:nvPr/>
        </p:nvSpPr>
        <p:spPr>
          <a:xfrm>
            <a:off x="1606598" y="4845616"/>
            <a:ext cx="4444279" cy="442481"/>
          </a:xfrm>
          <a:prstGeom prst="roundRect">
            <a:avLst>
              <a:gd name="adj" fmla="val 50000"/>
            </a:avLst>
          </a:prstGeom>
          <a:solidFill>
            <a:srgbClr val="ED7D31">
              <a:lumMod val="20000"/>
              <a:lumOff val="80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itchFamily="34" charset="-34"/>
                <a:cs typeface="TH SarabunPSK" pitchFamily="34" charset="-34"/>
              </a:rPr>
              <a:t>แผนการผลิตหลัง </a:t>
            </a:r>
            <a:r>
              <a:rPr kumimoji="0" lang="th-TH" sz="1600" b="1" i="0" u="none" strike="noStrike" kern="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itchFamily="34" charset="-34"/>
                <a:cs typeface="TH SarabunPSK" pitchFamily="34" charset="-34"/>
              </a:rPr>
              <a:t>ปปน</a:t>
            </a:r>
            <a:r>
              <a:rPr kumimoji="0" lang="th-TH" sz="16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itchFamily="34" charset="-34"/>
                <a:cs typeface="TH SarabunPSK" pitchFamily="34" charset="-34"/>
              </a:rPr>
              <a:t>. ต้องมีความแตกต่าง สร้างรายได้ดีกว่าการผลิตเดิม</a:t>
            </a:r>
          </a:p>
        </p:txBody>
      </p:sp>
      <p:sp>
        <p:nvSpPr>
          <p:cNvPr id="25" name="Rounded Rectangle 56"/>
          <p:cNvSpPr/>
          <p:nvPr/>
        </p:nvSpPr>
        <p:spPr>
          <a:xfrm>
            <a:off x="1606599" y="5308029"/>
            <a:ext cx="4423941" cy="429953"/>
          </a:xfrm>
          <a:prstGeom prst="roundRect">
            <a:avLst>
              <a:gd name="adj" fmla="val 50000"/>
            </a:avLst>
          </a:prstGeom>
          <a:solidFill>
            <a:srgbClr val="ED7D31">
              <a:lumMod val="20000"/>
              <a:lumOff val="80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itchFamily="34" charset="-34"/>
                <a:cs typeface="TH SarabunPSK" pitchFamily="34" charset="-34"/>
              </a:rPr>
              <a:t>หลัง </a:t>
            </a:r>
            <a:r>
              <a:rPr kumimoji="0" lang="th-TH" sz="1600" b="1" i="0" u="none" strike="noStrike" kern="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itchFamily="34" charset="-34"/>
                <a:cs typeface="TH SarabunPSK" pitchFamily="34" charset="-34"/>
              </a:rPr>
              <a:t>ปปน</a:t>
            </a:r>
            <a:r>
              <a:rPr kumimoji="0" lang="th-TH" sz="16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itchFamily="34" charset="-34"/>
                <a:cs typeface="TH SarabunPSK" pitchFamily="34" charset="-34"/>
              </a:rPr>
              <a:t>. </a:t>
            </a:r>
            <a:r>
              <a:rPr kumimoji="0" lang="th-TH" sz="1600" b="1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H SarabunPSK" pitchFamily="34" charset="-34"/>
                <a:cs typeface="TH SarabunPSK" pitchFamily="34" charset="-34"/>
              </a:rPr>
              <a:t>หากผิดนัดชำระหนี้กองทุนฯ จะดำเนินการตามกฎหมาย</a:t>
            </a:r>
          </a:p>
        </p:txBody>
      </p:sp>
      <p:grpSp>
        <p:nvGrpSpPr>
          <p:cNvPr id="26" name="Group 61"/>
          <p:cNvGrpSpPr/>
          <p:nvPr/>
        </p:nvGrpSpPr>
        <p:grpSpPr>
          <a:xfrm>
            <a:off x="6160329" y="951014"/>
            <a:ext cx="4813364" cy="4754373"/>
            <a:chOff x="350936" y="4383022"/>
            <a:chExt cx="7033107" cy="6127210"/>
          </a:xfrm>
        </p:grpSpPr>
        <p:grpSp>
          <p:nvGrpSpPr>
            <p:cNvPr id="27" name="Group 65"/>
            <p:cNvGrpSpPr/>
            <p:nvPr/>
          </p:nvGrpSpPr>
          <p:grpSpPr>
            <a:xfrm>
              <a:off x="350936" y="4441521"/>
              <a:ext cx="6621562" cy="6068711"/>
              <a:chOff x="421867" y="3530042"/>
              <a:chExt cx="6621562" cy="6068712"/>
            </a:xfrm>
          </p:grpSpPr>
          <p:sp>
            <p:nvSpPr>
              <p:cNvPr id="29" name="Rounded Rectangle 67"/>
              <p:cNvSpPr/>
              <p:nvPr/>
            </p:nvSpPr>
            <p:spPr>
              <a:xfrm>
                <a:off x="1019856" y="3680617"/>
                <a:ext cx="1420683" cy="619713"/>
              </a:xfrm>
              <a:prstGeom prst="roundRect">
                <a:avLst/>
              </a:prstGeom>
              <a:solidFill>
                <a:srgbClr val="A5A5A5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lIns="68567" tIns="34289" rIns="68567" bIns="34289" rtlCol="0" anchor="ctr"/>
              <a:lstStyle/>
              <a:p>
                <a:pPr marL="0" marR="0" lvl="0" indent="0" algn="ctr" defTabSz="685647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th-TH" sz="1400" b="1" i="0" u="none" strike="noStrike" kern="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H SarabunPSK" pitchFamily="34" charset="-34"/>
                    <a:cs typeface="TH SarabunPSK" pitchFamily="34" charset="-34"/>
                  </a:rPr>
                  <a:t>สอบสวนข้อมูลรวบรวมเอกสาร</a:t>
                </a:r>
                <a:endParaRPr kumimoji="0" lang="en-US" sz="1400" b="1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itchFamily="34" charset="-34"/>
                  <a:cs typeface="TH SarabunPSK" pitchFamily="34" charset="-34"/>
                </a:endParaRPr>
              </a:p>
            </p:txBody>
          </p:sp>
          <p:pic>
            <p:nvPicPr>
              <p:cNvPr id="30" name="Picture 68"/>
              <p:cNvPicPr>
                <a:picLocks noChangeAspect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08906" y="3601007"/>
                <a:ext cx="626385" cy="626384"/>
              </a:xfrm>
              <a:prstGeom prst="rect">
                <a:avLst/>
              </a:prstGeom>
            </p:spPr>
          </p:pic>
          <p:sp>
            <p:nvSpPr>
              <p:cNvPr id="31" name="Rectangle 69"/>
              <p:cNvSpPr/>
              <p:nvPr/>
            </p:nvSpPr>
            <p:spPr>
              <a:xfrm>
                <a:off x="2546031" y="3530042"/>
                <a:ext cx="4497398" cy="6068712"/>
              </a:xfrm>
              <a:prstGeom prst="rect">
                <a:avLst/>
              </a:prstGeom>
              <a:solidFill>
                <a:srgbClr val="A5A5A5">
                  <a:lumMod val="40000"/>
                  <a:lumOff val="60000"/>
                </a:srgbClr>
              </a:solidFill>
            </p:spPr>
            <p:txBody>
              <a:bodyPr wrap="square">
                <a:spAutoFit/>
              </a:bodyPr>
              <a:lstStyle/>
              <a:p>
                <a:pPr marL="0" marR="0" lvl="0" indent="0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th-TH" sz="1200" b="1" i="0" u="none" strike="noStrike" kern="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H SarabunPSK" pitchFamily="34" charset="-34"/>
                    <a:cs typeface="TH SarabunPSK" pitchFamily="34" charset="-34"/>
                  </a:rPr>
                  <a:t>รายการเอกสารประกอบการพิจารณาอนุมัติคำขอปรับปรุงโครงสร้างหนี้ลูกหนี้กองทุนหมุนเวียน ฯ</a:t>
                </a:r>
                <a:r>
                  <a:rPr kumimoji="0" lang="en-US" sz="1200" b="1" i="0" u="none" strike="noStrike" kern="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H SarabunPSK" pitchFamily="34" charset="-34"/>
                    <a:cs typeface="TH SarabunPSK" pitchFamily="34" charset="-34"/>
                  </a:rPr>
                  <a:t> (301.04.21)</a:t>
                </a:r>
              </a:p>
              <a:p>
                <a:pPr marL="0" marR="0" lvl="0" indent="0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2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H SarabunPSK" pitchFamily="34" charset="-34"/>
                    <a:cs typeface="TH SarabunPSK" pitchFamily="34" charset="-34"/>
                  </a:rPr>
                  <a:t>1. </a:t>
                </a:r>
                <a:r>
                  <a:rPr kumimoji="0" lang="th-TH" sz="12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H SarabunPSK" pitchFamily="34" charset="-34"/>
                    <a:cs typeface="TH SarabunPSK" pitchFamily="34" charset="-34"/>
                  </a:rPr>
                  <a:t>คำขอปรับปรุงโครงสร้างหนี้ (301.04.17)</a:t>
                </a:r>
              </a:p>
              <a:p>
                <a:pPr marL="0" marR="0" lvl="0" indent="0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2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H SarabunPSK" pitchFamily="34" charset="-34"/>
                    <a:cs typeface="TH SarabunPSK" pitchFamily="34" charset="-34"/>
                  </a:rPr>
                  <a:t>2. </a:t>
                </a:r>
                <a:r>
                  <a:rPr kumimoji="0" lang="th-TH" sz="12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H SarabunPSK" pitchFamily="34" charset="-34"/>
                    <a:cs typeface="TH SarabunPSK" pitchFamily="34" charset="-34"/>
                  </a:rPr>
                  <a:t>สำเนาหนังสือสัญญากู้ยืมเงินหรือหนังสือสัญญารับใช้หนี้ (ถ้ามี)</a:t>
                </a:r>
                <a:endParaRPr kumimoji="0" lang="en-US" sz="12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itchFamily="34" charset="-34"/>
                  <a:cs typeface="TH SarabunPSK" pitchFamily="34" charset="-34"/>
                </a:endParaRPr>
              </a:p>
              <a:p>
                <a:pPr marL="0" marR="0" lvl="0" indent="0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th-TH" sz="12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H SarabunPSK" pitchFamily="34" charset="-34"/>
                    <a:cs typeface="TH SarabunPSK" pitchFamily="34" charset="-34"/>
                  </a:rPr>
                  <a:t>3. สำเนาหนังสือสัญญาจำนอง</a:t>
                </a:r>
              </a:p>
              <a:p>
                <a:pPr marL="0" marR="0" lvl="0" indent="0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th-TH" sz="12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H SarabunPSK" pitchFamily="34" charset="-34"/>
                    <a:cs typeface="TH SarabunPSK" pitchFamily="34" charset="-34"/>
                  </a:rPr>
                  <a:t>4. สำเนาบันทึกการตรวจสอบที่ดินและหรือบันทึกราคาประเมินสิ่งปลูกสร้าง</a:t>
                </a:r>
                <a:endParaRPr kumimoji="0" lang="en-US" sz="12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itchFamily="34" charset="-34"/>
                  <a:cs typeface="TH SarabunPSK" pitchFamily="34" charset="-34"/>
                </a:endParaRPr>
              </a:p>
              <a:p>
                <a:pPr marL="0" marR="0" lvl="0" indent="0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2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H SarabunPSK" pitchFamily="34" charset="-34"/>
                    <a:cs typeface="TH SarabunPSK" pitchFamily="34" charset="-34"/>
                  </a:rPr>
                  <a:t>5. </a:t>
                </a:r>
                <a:r>
                  <a:rPr kumimoji="0" lang="th-TH" sz="12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H SarabunPSK" pitchFamily="34" charset="-34"/>
                    <a:cs typeface="TH SarabunPSK" pitchFamily="34" charset="-34"/>
                  </a:rPr>
                  <a:t>สำเนาภาพถ่ายหนังสือแสดงกรรมสิทธิ์ในที่ดิน</a:t>
                </a:r>
                <a:endParaRPr kumimoji="0" lang="en-US" sz="12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itchFamily="34" charset="-34"/>
                  <a:cs typeface="TH SarabunPSK" pitchFamily="34" charset="-34"/>
                </a:endParaRPr>
              </a:p>
              <a:p>
                <a:pPr marL="0" marR="0" lvl="0" indent="0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2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H SarabunPSK" pitchFamily="34" charset="-34"/>
                    <a:cs typeface="TH SarabunPSK" pitchFamily="34" charset="-34"/>
                  </a:rPr>
                  <a:t>6. </a:t>
                </a:r>
                <a:r>
                  <a:rPr kumimoji="0" lang="th-TH" sz="12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H SarabunPSK" pitchFamily="34" charset="-34"/>
                    <a:cs typeface="TH SarabunPSK" pitchFamily="34" charset="-34"/>
                  </a:rPr>
                  <a:t>สำเนาเอกสารทบทวนราคาประเมินที่ดินและหรือราคาประเมินสิ่งปลูกสร้าง</a:t>
                </a:r>
                <a:endParaRPr kumimoji="0" lang="en-US" sz="12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itchFamily="34" charset="-34"/>
                  <a:cs typeface="TH SarabunPSK" pitchFamily="34" charset="-34"/>
                </a:endParaRPr>
              </a:p>
              <a:p>
                <a:pPr marL="0" marR="0" lvl="0" indent="0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2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H SarabunPSK" pitchFamily="34" charset="-34"/>
                    <a:cs typeface="TH SarabunPSK" pitchFamily="34" charset="-34"/>
                  </a:rPr>
                  <a:t>7. </a:t>
                </a:r>
                <a:r>
                  <a:rPr kumimoji="0" lang="th-TH" sz="12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H SarabunPSK" pitchFamily="34" charset="-34"/>
                    <a:cs typeface="TH SarabunPSK" pitchFamily="34" charset="-34"/>
                  </a:rPr>
                  <a:t>สำเนาหนังสือค้ำประกัน (ถ้ามี)</a:t>
                </a:r>
              </a:p>
              <a:p>
                <a:pPr marL="0" marR="0" lvl="0" indent="0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2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H SarabunPSK" pitchFamily="34" charset="-34"/>
                    <a:cs typeface="TH SarabunPSK" pitchFamily="34" charset="-34"/>
                  </a:rPr>
                  <a:t>8. </a:t>
                </a:r>
                <a:r>
                  <a:rPr kumimoji="0" lang="th-TH" sz="12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H SarabunPSK" pitchFamily="34" charset="-34"/>
                    <a:cs typeface="TH SarabunPSK" pitchFamily="34" charset="-34"/>
                  </a:rPr>
                  <a:t>สำเนาหนังสือค้ำประกันของหนังสือสัญญารับใช้หนี้ (ถ้ามี)</a:t>
                </a:r>
              </a:p>
              <a:p>
                <a:pPr marL="0" marR="0" lvl="0" indent="0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2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H SarabunPSK" pitchFamily="34" charset="-34"/>
                    <a:cs typeface="TH SarabunPSK" pitchFamily="34" charset="-34"/>
                  </a:rPr>
                  <a:t>9. </a:t>
                </a:r>
                <a:r>
                  <a:rPr kumimoji="0" lang="th-TH" sz="12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H SarabunPSK" pitchFamily="34" charset="-34"/>
                    <a:cs typeface="TH SarabunPSK" pitchFamily="34" charset="-34"/>
                  </a:rPr>
                  <a:t>สำเนาข้อมูลลูกค้ารายคน</a:t>
                </a:r>
              </a:p>
              <a:p>
                <a:pPr marL="0" marR="0" lvl="0" indent="0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2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H SarabunPSK" pitchFamily="34" charset="-34"/>
                    <a:cs typeface="TH SarabunPSK" pitchFamily="34" charset="-34"/>
                  </a:rPr>
                  <a:t>10. </a:t>
                </a:r>
                <a:r>
                  <a:rPr kumimoji="0" lang="th-TH" sz="12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H SarabunPSK" pitchFamily="34" charset="-34"/>
                    <a:cs typeface="TH SarabunPSK" pitchFamily="34" charset="-34"/>
                  </a:rPr>
                  <a:t>สำเนาเอกสารแสดงเงินต้นและดอกเบี้ยค้างชำระ</a:t>
                </a:r>
                <a:endParaRPr kumimoji="0" lang="en-US" sz="12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itchFamily="34" charset="-34"/>
                  <a:cs typeface="TH SarabunPSK" pitchFamily="34" charset="-34"/>
                </a:endParaRPr>
              </a:p>
              <a:p>
                <a:pPr marL="0" marR="0" lvl="0" indent="0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2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H SarabunPSK" pitchFamily="34" charset="-34"/>
                    <a:cs typeface="TH SarabunPSK" pitchFamily="34" charset="-34"/>
                  </a:rPr>
                  <a:t>11. </a:t>
                </a:r>
                <a:r>
                  <a:rPr kumimoji="0" lang="th-TH" sz="12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H SarabunPSK" pitchFamily="34" charset="-34"/>
                    <a:cs typeface="TH SarabunPSK" pitchFamily="34" charset="-34"/>
                  </a:rPr>
                  <a:t>รายการเคลื่อนไหวบัญชีเงินกู้ (</a:t>
                </a:r>
                <a:r>
                  <a:rPr kumimoji="0" lang="en-US" sz="12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H SarabunPSK" pitchFamily="34" charset="-34"/>
                    <a:cs typeface="TH SarabunPSK" pitchFamily="34" charset="-34"/>
                  </a:rPr>
                  <a:t>statement) </a:t>
                </a:r>
              </a:p>
              <a:p>
                <a:pPr marL="0" marR="0" lvl="0" indent="0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2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H SarabunPSK" pitchFamily="34" charset="-34"/>
                    <a:cs typeface="TH SarabunPSK" pitchFamily="34" charset="-34"/>
                  </a:rPr>
                  <a:t>12. </a:t>
                </a:r>
                <a:r>
                  <a:rPr kumimoji="0" lang="th-TH" sz="12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H SarabunPSK" pitchFamily="34" charset="-34"/>
                    <a:cs typeface="TH SarabunPSK" pitchFamily="34" charset="-34"/>
                  </a:rPr>
                  <a:t>ประมาณการกระแสเงินสดและแผนการชำระหนี้เงินกู้ (</a:t>
                </a:r>
                <a:r>
                  <a:rPr kumimoji="0" lang="en-US" sz="12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H SarabunPSK" pitchFamily="34" charset="-34"/>
                    <a:cs typeface="TH SarabunPSK" pitchFamily="34" charset="-34"/>
                  </a:rPr>
                  <a:t>cash flow)</a:t>
                </a:r>
              </a:p>
              <a:p>
                <a:pPr marL="0" marR="0" lvl="0" indent="0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2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H SarabunPSK" pitchFamily="34" charset="-34"/>
                    <a:cs typeface="TH SarabunPSK" pitchFamily="34" charset="-34"/>
                  </a:rPr>
                  <a:t>13. </a:t>
                </a:r>
                <a:r>
                  <a:rPr kumimoji="0" lang="th-TH" sz="12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H SarabunPSK" pitchFamily="34" charset="-34"/>
                    <a:cs typeface="TH SarabunPSK" pitchFamily="34" charset="-34"/>
                  </a:rPr>
                  <a:t>สำเนากรมธรรม์ประกันวินาศภัยฉบับล่าสุด (กรณีใช้หลักประกันจำนองพร้อมสิ่งปลูกสร้าง)</a:t>
                </a:r>
                <a:endParaRPr kumimoji="0" lang="en-US" sz="12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itchFamily="34" charset="-34"/>
                  <a:cs typeface="TH SarabunPSK" pitchFamily="34" charset="-34"/>
                </a:endParaRPr>
              </a:p>
              <a:p>
                <a:pPr marL="0" marR="0" lvl="0" indent="0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2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H SarabunPSK" pitchFamily="34" charset="-34"/>
                    <a:cs typeface="TH SarabunPSK" pitchFamily="34" charset="-34"/>
                  </a:rPr>
                  <a:t>14. </a:t>
                </a:r>
                <a:r>
                  <a:rPr kumimoji="0" lang="th-TH" sz="12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H SarabunPSK" pitchFamily="34" charset="-34"/>
                    <a:cs typeface="TH SarabunPSK" pitchFamily="34" charset="-34"/>
                  </a:rPr>
                  <a:t>ภาพถ่ายสีสภาพบ้านพักอาศัย แหล่งที่มาของรายได้ และที่ดินหลักประกันจำนองของลูกหนี้ในสภาพปัจจุบัน โดยจะต้องมีภาพลูกหนี้ และหรือทายาท และหรือผู้รับใช้หนี้แทน ปรากฏอยู่ในภาพถ่ายด้วย</a:t>
                </a:r>
              </a:p>
              <a:p>
                <a:pPr marL="0" marR="0" lvl="0" indent="0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th-TH" sz="12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H SarabunPSK" pitchFamily="34" charset="-34"/>
                    <a:cs typeface="TH SarabunPSK" pitchFamily="34" charset="-34"/>
                  </a:rPr>
                  <a:t>15. สำเนาบัตรประจำตัวประชาชนของผู้กู้</a:t>
                </a:r>
              </a:p>
              <a:p>
                <a:pPr marL="0" marR="0" lvl="0" indent="0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th-TH" sz="12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H SarabunPSK" pitchFamily="34" charset="-34"/>
                    <a:cs typeface="TH SarabunPSK" pitchFamily="34" charset="-34"/>
                  </a:rPr>
                  <a:t>16. สำเนาทะเบียนบ้านของผู้กู้</a:t>
                </a:r>
              </a:p>
              <a:p>
                <a:pPr marL="0" marR="0" lvl="0" indent="0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th-TH" sz="12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H SarabunPSK" pitchFamily="34" charset="-34"/>
                    <a:cs typeface="TH SarabunPSK" pitchFamily="34" charset="-34"/>
                  </a:rPr>
                  <a:t>17. สำเนาใบมรณะบัตร หรือหลักฐานแบบรับรองรายการทะเบียนราษฎรจากฐานข้อมูลการทะเบียน (กรณีเสียชีวิต)</a:t>
                </a:r>
              </a:p>
            </p:txBody>
          </p:sp>
          <p:sp>
            <p:nvSpPr>
              <p:cNvPr id="32" name="Rounded Rectangle 70"/>
              <p:cNvSpPr/>
              <p:nvPr/>
            </p:nvSpPr>
            <p:spPr>
              <a:xfrm>
                <a:off x="1009458" y="4723995"/>
                <a:ext cx="1441479" cy="619714"/>
              </a:xfrm>
              <a:prstGeom prst="roundRect">
                <a:avLst/>
              </a:prstGeom>
              <a:solidFill>
                <a:srgbClr val="70AD47">
                  <a:lumMod val="40000"/>
                  <a:lumOff val="60000"/>
                </a:srgb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lIns="68567" tIns="34289" rIns="68567" bIns="34289" rtlCol="0" anchor="ctr"/>
              <a:lstStyle/>
              <a:p>
                <a:pPr marL="0" marR="0" lvl="0" indent="0" algn="ctr" defTabSz="685647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th-TH" sz="1400" b="1" i="0" u="none" strike="noStrike" kern="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H SarabunPSK" pitchFamily="34" charset="-34"/>
                    <a:cs typeface="TH SarabunPSK" pitchFamily="34" charset="-34"/>
                  </a:rPr>
                  <a:t>จัดทำบันทึก</a:t>
                </a:r>
              </a:p>
              <a:p>
                <a:pPr marL="0" marR="0" lvl="0" indent="0" algn="ctr" defTabSz="685647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th-TH" sz="1400" b="1" i="0" u="none" strike="noStrike" kern="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H SarabunPSK" pitchFamily="34" charset="-34"/>
                    <a:cs typeface="TH SarabunPSK" pitchFamily="34" charset="-34"/>
                  </a:rPr>
                  <a:t>ถึง สง.</a:t>
                </a:r>
                <a:endParaRPr kumimoji="0" lang="en-US" sz="1400" b="1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itchFamily="34" charset="-34"/>
                  <a:cs typeface="TH SarabunPSK" pitchFamily="34" charset="-34"/>
                </a:endParaRPr>
              </a:p>
            </p:txBody>
          </p:sp>
          <p:pic>
            <p:nvPicPr>
              <p:cNvPr id="33" name="Picture 71"/>
              <p:cNvPicPr>
                <a:picLocks noChangeAspect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42692" y="4689593"/>
                <a:ext cx="508763" cy="556478"/>
              </a:xfrm>
              <a:prstGeom prst="rect">
                <a:avLst/>
              </a:prstGeom>
            </p:spPr>
          </p:pic>
          <p:sp>
            <p:nvSpPr>
              <p:cNvPr id="34" name="Rounded Rectangle 72"/>
              <p:cNvSpPr/>
              <p:nvPr/>
            </p:nvSpPr>
            <p:spPr>
              <a:xfrm>
                <a:off x="1031468" y="5760049"/>
                <a:ext cx="1397458" cy="619713"/>
              </a:xfrm>
              <a:prstGeom prst="roundRect">
                <a:avLst/>
              </a:prstGeom>
              <a:solidFill>
                <a:srgbClr val="FFC000">
                  <a:lumMod val="40000"/>
                  <a:lumOff val="60000"/>
                </a:srgb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lIns="68567" tIns="34289" rIns="68567" bIns="34289" rtlCol="0" anchor="ctr"/>
              <a:lstStyle/>
              <a:p>
                <a:pPr marL="0" marR="0" lvl="0" indent="0" algn="ctr" defTabSz="685647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th-TH" sz="1400" b="1" i="0" u="none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H SarabunPSK" pitchFamily="34" charset="-34"/>
                    <a:cs typeface="TH SarabunPSK" pitchFamily="34" charset="-34"/>
                  </a:rPr>
                  <a:t>อบก</a:t>
                </a:r>
                <a:r>
                  <a:rPr kumimoji="0" lang="th-TH" sz="1400" b="1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H SarabunPSK" pitchFamily="34" charset="-34"/>
                    <a:cs typeface="TH SarabunPSK" pitchFamily="34" charset="-34"/>
                  </a:rPr>
                  <a:t>. </a:t>
                </a:r>
                <a:r>
                  <a:rPr kumimoji="0" lang="th-TH" sz="1400" b="1" i="0" u="none" strike="noStrike" kern="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H SarabunPSK" pitchFamily="34" charset="-34"/>
                    <a:cs typeface="TH SarabunPSK" pitchFamily="34" charset="-34"/>
                  </a:rPr>
                  <a:t>ส่วนกลางพิจารณา</a:t>
                </a:r>
                <a:endParaRPr kumimoji="0" lang="en-US" sz="14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itchFamily="34" charset="-34"/>
                  <a:cs typeface="TH SarabunPSK" pitchFamily="34" charset="-34"/>
                </a:endParaRPr>
              </a:p>
            </p:txBody>
          </p:sp>
          <p:pic>
            <p:nvPicPr>
              <p:cNvPr id="35" name="Picture 73"/>
              <p:cNvPicPr>
                <a:picLocks noChangeAspect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21867" y="5853868"/>
                <a:ext cx="653905" cy="525895"/>
              </a:xfrm>
              <a:prstGeom prst="rect">
                <a:avLst/>
              </a:prstGeom>
            </p:spPr>
          </p:pic>
          <p:sp>
            <p:nvSpPr>
              <p:cNvPr id="36" name="Rounded Rectangle 74"/>
              <p:cNvSpPr/>
              <p:nvPr/>
            </p:nvSpPr>
            <p:spPr>
              <a:xfrm>
                <a:off x="1031468" y="6822126"/>
                <a:ext cx="1397458" cy="619713"/>
              </a:xfrm>
              <a:prstGeom prst="roundRect">
                <a:avLst/>
              </a:prstGeom>
              <a:solidFill>
                <a:srgbClr val="ED7D31">
                  <a:lumMod val="40000"/>
                  <a:lumOff val="60000"/>
                </a:srgb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lIns="68567" tIns="34289" rIns="68567" bIns="34289" rtlCol="0" anchor="ctr"/>
              <a:lstStyle/>
              <a:p>
                <a:pPr marL="0" marR="0" lvl="0" indent="0" algn="ctr" defTabSz="685647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th-TH" sz="1400" b="1" i="0" u="none" strike="noStrike" kern="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H SarabunPSK" pitchFamily="34" charset="-34"/>
                    <a:cs typeface="TH SarabunPSK" pitchFamily="34" charset="-34"/>
                  </a:rPr>
                  <a:t>สง. แจ้งผล</a:t>
                </a:r>
                <a:br>
                  <a:rPr kumimoji="0" lang="th-TH" sz="1400" b="1" i="0" u="none" strike="noStrike" kern="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H SarabunPSK" pitchFamily="34" charset="-34"/>
                    <a:cs typeface="TH SarabunPSK" pitchFamily="34" charset="-34"/>
                  </a:rPr>
                </a:br>
                <a:r>
                  <a:rPr kumimoji="0" lang="th-TH" sz="1400" b="1" i="0" u="none" strike="noStrike" kern="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H SarabunPSK" pitchFamily="34" charset="-34"/>
                    <a:cs typeface="TH SarabunPSK" pitchFamily="34" charset="-34"/>
                  </a:rPr>
                  <a:t>การ</a:t>
                </a:r>
                <a:r>
                  <a:rPr kumimoji="0" lang="th-TH" sz="1400" b="1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H SarabunPSK" pitchFamily="34" charset="-34"/>
                    <a:cs typeface="TH SarabunPSK" pitchFamily="34" charset="-34"/>
                  </a:rPr>
                  <a:t>อนุมัติ</a:t>
                </a:r>
                <a:endParaRPr kumimoji="0" lang="en-US" sz="14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itchFamily="34" charset="-34"/>
                  <a:cs typeface="TH SarabunPSK" pitchFamily="34" charset="-34"/>
                </a:endParaRPr>
              </a:p>
            </p:txBody>
          </p:sp>
          <p:sp>
            <p:nvSpPr>
              <p:cNvPr id="37" name="Rounded Rectangle 75"/>
              <p:cNvSpPr/>
              <p:nvPr/>
            </p:nvSpPr>
            <p:spPr>
              <a:xfrm>
                <a:off x="1019856" y="7864873"/>
                <a:ext cx="1431082" cy="867667"/>
              </a:xfrm>
              <a:prstGeom prst="roundRect">
                <a:avLst/>
              </a:prstGeom>
              <a:solidFill>
                <a:srgbClr val="A5A5A5">
                  <a:lumMod val="60000"/>
                  <a:lumOff val="40000"/>
                </a:srgb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lIns="68567" tIns="34289" rIns="68567" bIns="34289" rtlCol="0" anchor="ctr"/>
              <a:lstStyle/>
              <a:p>
                <a:pPr marL="0" marR="0" lvl="0" indent="0" algn="ctr" defTabSz="685647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th-TH" sz="1400" b="1" i="0" u="none" strike="noStrike" kern="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H SarabunPSK" pitchFamily="34" charset="-34"/>
                    <a:cs typeface="TH SarabunPSK" pitchFamily="34" charset="-34"/>
                  </a:rPr>
                  <a:t>สาขาดำเนินการปรับปรุงโครงสร้างหนี้</a:t>
                </a:r>
                <a:endParaRPr kumimoji="0" lang="th-TH" sz="14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itchFamily="34" charset="-34"/>
                  <a:cs typeface="TH SarabunPSK" pitchFamily="34" charset="-34"/>
                </a:endParaRPr>
              </a:p>
            </p:txBody>
          </p:sp>
          <p:pic>
            <p:nvPicPr>
              <p:cNvPr id="38" name="Picture 76"/>
              <p:cNvPicPr>
                <a:picLocks noChangeAspect="1"/>
              </p:cNvPicPr>
              <p:nvPr/>
            </p:nvPicPr>
            <p:blipFill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21203932">
                <a:off x="473048" y="6994607"/>
                <a:ext cx="779019" cy="372680"/>
              </a:xfrm>
              <a:prstGeom prst="rect">
                <a:avLst/>
              </a:prstGeom>
            </p:spPr>
          </p:pic>
          <p:cxnSp>
            <p:nvCxnSpPr>
              <p:cNvPr id="39" name="Straight Arrow Connector 77"/>
              <p:cNvCxnSpPr>
                <a:stCxn id="29" idx="2"/>
              </p:cNvCxnSpPr>
              <p:nvPr/>
            </p:nvCxnSpPr>
            <p:spPr>
              <a:xfrm flipH="1">
                <a:off x="1724498" y="4300330"/>
                <a:ext cx="0" cy="429297"/>
              </a:xfrm>
              <a:prstGeom prst="straightConnector1">
                <a:avLst/>
              </a:prstGeom>
              <a:noFill/>
              <a:ln w="19050" cap="flat" cmpd="sng" algn="ctr">
                <a:solidFill>
                  <a:srgbClr val="70AD47"/>
                </a:solidFill>
                <a:prstDash val="solid"/>
                <a:miter lim="800000"/>
                <a:tailEnd type="arrow"/>
              </a:ln>
              <a:effectLst/>
            </p:spPr>
          </p:cxnSp>
          <p:cxnSp>
            <p:nvCxnSpPr>
              <p:cNvPr id="40" name="Straight Connector 78"/>
              <p:cNvCxnSpPr/>
              <p:nvPr/>
            </p:nvCxnSpPr>
            <p:spPr>
              <a:xfrm>
                <a:off x="2440539" y="3800872"/>
                <a:ext cx="210986" cy="0"/>
              </a:xfrm>
              <a:prstGeom prst="line">
                <a:avLst/>
              </a:prstGeom>
              <a:noFill/>
              <a:ln w="12700" cap="flat" cmpd="sng" algn="ctr">
                <a:solidFill>
                  <a:srgbClr val="A5A5A5"/>
                </a:solidFill>
                <a:prstDash val="sysDash"/>
                <a:miter lim="800000"/>
              </a:ln>
              <a:effectLst/>
            </p:spPr>
          </p:cxnSp>
          <p:pic>
            <p:nvPicPr>
              <p:cNvPr id="41" name="Picture 79"/>
              <p:cNvPicPr>
                <a:picLocks noChangeAspect="1"/>
              </p:cNvPicPr>
              <p:nvPr/>
            </p:nvPicPr>
            <p:blipFill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48101" y="7965708"/>
                <a:ext cx="521222" cy="504056"/>
              </a:xfrm>
              <a:prstGeom prst="rect">
                <a:avLst/>
              </a:prstGeom>
            </p:spPr>
          </p:pic>
          <p:cxnSp>
            <p:nvCxnSpPr>
              <p:cNvPr id="42" name="Straight Arrow Connector 80"/>
              <p:cNvCxnSpPr/>
              <p:nvPr/>
            </p:nvCxnSpPr>
            <p:spPr>
              <a:xfrm flipH="1">
                <a:off x="1724498" y="5343709"/>
                <a:ext cx="0" cy="429297"/>
              </a:xfrm>
              <a:prstGeom prst="straightConnector1">
                <a:avLst/>
              </a:prstGeom>
              <a:noFill/>
              <a:ln w="19050" cap="flat" cmpd="sng" algn="ctr">
                <a:solidFill>
                  <a:srgbClr val="70AD47"/>
                </a:solidFill>
                <a:prstDash val="solid"/>
                <a:miter lim="800000"/>
                <a:tailEnd type="arrow"/>
              </a:ln>
              <a:effectLst/>
            </p:spPr>
          </p:cxnSp>
          <p:cxnSp>
            <p:nvCxnSpPr>
              <p:cNvPr id="43" name="Straight Arrow Connector 81"/>
              <p:cNvCxnSpPr/>
              <p:nvPr/>
            </p:nvCxnSpPr>
            <p:spPr>
              <a:xfrm flipH="1">
                <a:off x="1724498" y="6379762"/>
                <a:ext cx="0" cy="429297"/>
              </a:xfrm>
              <a:prstGeom prst="straightConnector1">
                <a:avLst/>
              </a:prstGeom>
              <a:noFill/>
              <a:ln w="19050" cap="flat" cmpd="sng" algn="ctr">
                <a:solidFill>
                  <a:srgbClr val="70AD47"/>
                </a:solidFill>
                <a:prstDash val="solid"/>
                <a:miter lim="800000"/>
                <a:tailEnd type="arrow"/>
              </a:ln>
              <a:effectLst/>
            </p:spPr>
          </p:cxnSp>
          <p:cxnSp>
            <p:nvCxnSpPr>
              <p:cNvPr id="44" name="Straight Arrow Connector 82"/>
              <p:cNvCxnSpPr/>
              <p:nvPr/>
            </p:nvCxnSpPr>
            <p:spPr>
              <a:xfrm flipH="1">
                <a:off x="1724498" y="7439253"/>
                <a:ext cx="0" cy="429297"/>
              </a:xfrm>
              <a:prstGeom prst="straightConnector1">
                <a:avLst/>
              </a:prstGeom>
              <a:noFill/>
              <a:ln w="19050" cap="flat" cmpd="sng" algn="ctr">
                <a:solidFill>
                  <a:srgbClr val="70AD47"/>
                </a:solidFill>
                <a:prstDash val="solid"/>
                <a:miter lim="800000"/>
                <a:tailEnd type="arrow"/>
              </a:ln>
              <a:effectLst/>
            </p:spPr>
          </p:cxnSp>
        </p:grpSp>
        <p:pic>
          <p:nvPicPr>
            <p:cNvPr id="28" name="Picture 64"/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751143" y="4383022"/>
              <a:ext cx="632900" cy="658658"/>
            </a:xfrm>
            <a:prstGeom prst="roundRect">
              <a:avLst>
                <a:gd name="adj" fmla="val 50000"/>
              </a:avLst>
            </a:prstGeom>
          </p:spPr>
        </p:pic>
      </p:grpSp>
      <p:sp>
        <p:nvSpPr>
          <p:cNvPr id="45" name="Rounded Rectangle 83"/>
          <p:cNvSpPr/>
          <p:nvPr/>
        </p:nvSpPr>
        <p:spPr>
          <a:xfrm>
            <a:off x="2170987" y="5817356"/>
            <a:ext cx="8411519" cy="753973"/>
          </a:xfrm>
          <a:prstGeom prst="roundRect">
            <a:avLst>
              <a:gd name="adj" fmla="val 6302"/>
            </a:avLst>
          </a:prstGeom>
          <a:solidFill>
            <a:srgbClr val="FFFF99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285750" marR="0" lvl="0" indent="-285750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th-TH" sz="14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itchFamily="34" charset="-34"/>
                <a:cs typeface="TH SarabunPSK" pitchFamily="34" charset="-34"/>
              </a:rPr>
              <a:t>ในการวิเคราะห์กระแสเงินสด จำนวนเงินที่ต้องชำระหนี้รวมทุกสัญญาในแต่ละปีควรอยู่ในช่วงร้อยละ </a:t>
            </a:r>
            <a:r>
              <a:rPr kumimoji="0" lang="en-US" sz="14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itchFamily="34" charset="-34"/>
                <a:cs typeface="TH SarabunPSK" pitchFamily="34" charset="-34"/>
              </a:rPr>
              <a:t>60 – 80 </a:t>
            </a:r>
            <a:r>
              <a:rPr kumimoji="0" lang="th-TH" sz="14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itchFamily="34" charset="-34"/>
                <a:cs typeface="TH SarabunPSK" pitchFamily="34" charset="-34"/>
              </a:rPr>
              <a:t>ของรายได้สุทธิ</a:t>
            </a:r>
          </a:p>
          <a:p>
            <a:pPr marL="285750" marR="0" lvl="0" indent="-285750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th-TH" sz="14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itchFamily="34" charset="-34"/>
                <a:cs typeface="TH SarabunPSK" pitchFamily="34" charset="-34"/>
              </a:rPr>
              <a:t>ราคาประเมินที่ดินหลักประกันปัจจุบันต้องไม่ต่ำกว่ายอดหนี้ (ต้นเงินบวกดอกเบี้ย) ที่ลูกหนี้ค้างอยู่กับ </a:t>
            </a:r>
            <a:r>
              <a:rPr kumimoji="0" lang="th-TH" sz="1400" b="1" i="0" u="none" strike="noStrike" kern="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itchFamily="34" charset="-34"/>
                <a:cs typeface="TH SarabunPSK" pitchFamily="34" charset="-34"/>
              </a:rPr>
              <a:t>สป.กษ</a:t>
            </a:r>
            <a:r>
              <a:rPr kumimoji="0" lang="th-TH" sz="14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itchFamily="34" charset="-34"/>
                <a:cs typeface="TH SarabunPSK" pitchFamily="34" charset="-34"/>
              </a:rPr>
              <a:t>. หากต่ำกว่าต้องจัดหาหลักประกันเพิ่มเติม</a:t>
            </a:r>
          </a:p>
          <a:p>
            <a:pPr marL="285750" marR="0" lvl="0" indent="-285750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th-TH" sz="14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itchFamily="34" charset="-34"/>
                <a:cs typeface="TH SarabunPSK" pitchFamily="34" charset="-34"/>
              </a:rPr>
              <a:t>สัญญา </a:t>
            </a:r>
            <a:r>
              <a:rPr kumimoji="0" lang="th-TH" sz="1400" b="1" i="0" u="none" strike="noStrike" kern="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itchFamily="34" charset="-34"/>
                <a:cs typeface="TH SarabunPSK" pitchFamily="34" charset="-34"/>
              </a:rPr>
              <a:t>ปปน</a:t>
            </a:r>
            <a:r>
              <a:rPr kumimoji="0" lang="th-TH" sz="14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itchFamily="34" charset="-34"/>
                <a:cs typeface="TH SarabunPSK" pitchFamily="34" charset="-34"/>
              </a:rPr>
              <a:t>. ไม่ได้รับสิทธิลดอัตราดอกเบี้ย ตามมาตรการสร้างแรงจูงใจ </a:t>
            </a:r>
          </a:p>
        </p:txBody>
      </p:sp>
      <p:pic>
        <p:nvPicPr>
          <p:cNvPr id="46" name="Picture 84"/>
          <p:cNvPicPr>
            <a:picLocks noChangeAspect="1"/>
          </p:cNvPicPr>
          <p:nvPr/>
        </p:nvPicPr>
        <p:blipFill>
          <a:blip r:embed="rId11" cstate="print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3182" b="97273" l="0" r="9869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72137">
            <a:off x="1800267" y="5782465"/>
            <a:ext cx="347698" cy="367396"/>
          </a:xfrm>
          <a:prstGeom prst="rect">
            <a:avLst/>
          </a:prstGeom>
        </p:spPr>
      </p:pic>
      <p:sp>
        <p:nvSpPr>
          <p:cNvPr id="47" name="Pentagon 1"/>
          <p:cNvSpPr/>
          <p:nvPr/>
        </p:nvSpPr>
        <p:spPr>
          <a:xfrm>
            <a:off x="1562891" y="968953"/>
            <a:ext cx="4016542" cy="370654"/>
          </a:xfrm>
          <a:prstGeom prst="homePlate">
            <a:avLst/>
          </a:prstGeom>
          <a:solidFill>
            <a:srgbClr val="70AD47">
              <a:lumMod val="60000"/>
              <a:lumOff val="40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4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itchFamily="34" charset="-34"/>
                <a:cs typeface="TH SarabunPSK" pitchFamily="34" charset="-34"/>
              </a:rPr>
              <a:t> การปรับปรุงโครงสร้างหนี้</a:t>
            </a:r>
            <a:r>
              <a:rPr kumimoji="0" lang="th-TH" sz="18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itchFamily="34" charset="-34"/>
                <a:cs typeface="TH SarabunPSK" pitchFamily="34" charset="-34"/>
                <a:hlinkClick r:id="rId13" action="ppaction://hlinkfile"/>
              </a:rPr>
              <a:t>  </a:t>
            </a:r>
            <a:r>
              <a:rPr kumimoji="0" lang="th-TH" sz="1800" b="1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H SarabunPSK" pitchFamily="34" charset="-34"/>
                <a:cs typeface="TH SarabunPSK" pitchFamily="34" charset="-34"/>
                <a:hlinkClick r:id="rId13" action="ppaction://hlinkfile"/>
              </a:rPr>
              <a:t> </a:t>
            </a:r>
            <a:endParaRPr kumimoji="0" lang="th-TH" sz="1800" b="1" i="0" u="none" strike="noStrike" kern="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8" name="TextBox 8"/>
          <p:cNvSpPr txBox="1"/>
          <p:nvPr/>
        </p:nvSpPr>
        <p:spPr>
          <a:xfrm>
            <a:off x="3540561" y="161236"/>
            <a:ext cx="54049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3600" b="1" i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การบริหารจัดการหนี้</a:t>
            </a:r>
            <a:endParaRPr lang="th-TH" sz="3600" b="1" i="1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53881916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8"/>
          <p:cNvSpPr txBox="1"/>
          <p:nvPr/>
        </p:nvSpPr>
        <p:spPr>
          <a:xfrm>
            <a:off x="3587629" y="15581"/>
            <a:ext cx="54049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3600" b="1" i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การบริหารจัดการหนี้</a:t>
            </a:r>
            <a:endParaRPr lang="th-TH" sz="3600" b="1" i="1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6" name="Pentagon 21"/>
          <p:cNvSpPr/>
          <p:nvPr/>
        </p:nvSpPr>
        <p:spPr>
          <a:xfrm>
            <a:off x="1495312" y="895524"/>
            <a:ext cx="3534680" cy="429786"/>
          </a:xfrm>
          <a:prstGeom prst="homePlate">
            <a:avLst/>
          </a:prstGeom>
          <a:solidFill>
            <a:srgbClr val="70AD47">
              <a:lumMod val="60000"/>
              <a:lumOff val="40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4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itchFamily="34" charset="-34"/>
                <a:cs typeface="TH SarabunPSK" pitchFamily="34" charset="-34"/>
              </a:rPr>
              <a:t>  การประนอมหนี้ </a:t>
            </a:r>
            <a:endParaRPr kumimoji="0" lang="th-TH" sz="1800" b="1" i="0" u="none" strike="noStrike" kern="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7" name="TextBox 50"/>
          <p:cNvSpPr txBox="1"/>
          <p:nvPr/>
        </p:nvSpPr>
        <p:spPr>
          <a:xfrm>
            <a:off x="1514307" y="1458854"/>
            <a:ext cx="4449711" cy="1231106"/>
          </a:xfrm>
          <a:prstGeom prst="rect">
            <a:avLst/>
          </a:prstGeom>
          <a:solidFill>
            <a:srgbClr val="FFC000">
              <a:lumMod val="20000"/>
              <a:lumOff val="80000"/>
            </a:srgbClr>
          </a:solidFill>
        </p:spPr>
        <p:txBody>
          <a:bodyPr wrap="square" rtlCol="0">
            <a:spAutoFit/>
          </a:bodyPr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000" b="1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H SarabunPSK" pitchFamily="34" charset="-34"/>
                <a:cs typeface="TH SarabunPSK" pitchFamily="34" charset="-34"/>
              </a:rPr>
              <a:t>ชำระต้นเงินกู้ทั้งหมด พร้อมดอกเบี้ยไม่น้อยกว่าครึ่งหนึ่ง </a:t>
            </a:r>
          </a:p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8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itchFamily="34" charset="-34"/>
                <a:cs typeface="TH SarabunPSK" pitchFamily="34" charset="-34"/>
              </a:rPr>
              <a:t>และในการนำเสนอต้องมีที่มาของจำนวนเงินที่จะนำมาชำระหนี้ให้ชัดเจน เช่น หนังสือสัญญาจะซื้อจะขายที่ดิน หลักฐานที่แสดงยอดเงินในบัญชีเงินฝาก เป็นต้น</a:t>
            </a:r>
          </a:p>
        </p:txBody>
      </p:sp>
      <p:grpSp>
        <p:nvGrpSpPr>
          <p:cNvPr id="8" name="Group 1"/>
          <p:cNvGrpSpPr/>
          <p:nvPr/>
        </p:nvGrpSpPr>
        <p:grpSpPr>
          <a:xfrm>
            <a:off x="1514191" y="2606437"/>
            <a:ext cx="5472379" cy="2783562"/>
            <a:chOff x="71288" y="1873335"/>
            <a:chExt cx="5472379" cy="2783562"/>
          </a:xfrm>
        </p:grpSpPr>
        <p:sp>
          <p:nvSpPr>
            <p:cNvPr id="9" name="Flowchart: Manual Input 115"/>
            <p:cNvSpPr/>
            <p:nvPr/>
          </p:nvSpPr>
          <p:spPr>
            <a:xfrm rot="10800000">
              <a:off x="71289" y="3325785"/>
              <a:ext cx="4419705" cy="792089"/>
            </a:xfrm>
            <a:prstGeom prst="flowChartManualInput">
              <a:avLst/>
            </a:prstGeom>
            <a:solidFill>
              <a:srgbClr val="F79646">
                <a:lumMod val="20000"/>
                <a:lumOff val="80000"/>
              </a:srgbClr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th-TH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endParaRPr>
            </a:p>
          </p:txBody>
        </p:sp>
        <p:grpSp>
          <p:nvGrpSpPr>
            <p:cNvPr id="10" name="Group 95"/>
            <p:cNvGrpSpPr/>
            <p:nvPr/>
          </p:nvGrpSpPr>
          <p:grpSpPr>
            <a:xfrm>
              <a:off x="71288" y="1873335"/>
              <a:ext cx="5472379" cy="2783562"/>
              <a:chOff x="-41517" y="997282"/>
              <a:chExt cx="5472379" cy="2783562"/>
            </a:xfrm>
          </p:grpSpPr>
          <p:grpSp>
            <p:nvGrpSpPr>
              <p:cNvPr id="11" name="Group 96"/>
              <p:cNvGrpSpPr/>
              <p:nvPr/>
            </p:nvGrpSpPr>
            <p:grpSpPr>
              <a:xfrm>
                <a:off x="-27334" y="997282"/>
                <a:ext cx="1789298" cy="444566"/>
                <a:chOff x="-27334" y="635370"/>
                <a:chExt cx="1789298" cy="444566"/>
              </a:xfrm>
            </p:grpSpPr>
            <p:sp>
              <p:nvSpPr>
                <p:cNvPr id="26" name="Snip Same Side Corner Rectangle 112"/>
                <p:cNvSpPr/>
                <p:nvPr/>
              </p:nvSpPr>
              <p:spPr>
                <a:xfrm>
                  <a:off x="-27334" y="720776"/>
                  <a:ext cx="1789298" cy="359160"/>
                </a:xfrm>
                <a:prstGeom prst="snip2SameRect">
                  <a:avLst/>
                </a:prstGeom>
                <a:solidFill>
                  <a:srgbClr val="FFCC00">
                    <a:alpha val="81176"/>
                  </a:srgbClr>
                </a:solidFill>
                <a:ln w="25400" cap="flat" cmpd="sng" algn="ctr">
                  <a:noFill/>
                  <a:prstDash val="solid"/>
                </a:ln>
                <a:effectLst/>
              </p:spPr>
              <p:txBody>
                <a:bodyPr rtlCol="0" anchor="ctr"/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th-TH" sz="1800" b="0" i="0" u="none" strike="noStrike" kern="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27" name="TextBox 113"/>
                <p:cNvSpPr txBox="1"/>
                <p:nvPr/>
              </p:nvSpPr>
              <p:spPr>
                <a:xfrm>
                  <a:off x="418131" y="635370"/>
                  <a:ext cx="862737" cy="400110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th-TH" sz="2000" b="1" i="0" u="none" strike="noStrike" kern="0" cap="none" spc="0" normalizeH="0" baseline="0" noProof="0" dirty="0" smtClean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TH SarabunPSK" pitchFamily="34" charset="-34"/>
                      <a:cs typeface="TH SarabunPSK" pitchFamily="34" charset="-34"/>
                    </a:rPr>
                    <a:t>คุณสมบัติ</a:t>
                  </a:r>
                  <a:endParaRPr kumimoji="0" lang="th-TH" sz="2000" b="1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H SarabunPSK" pitchFamily="34" charset="-34"/>
                    <a:cs typeface="TH SarabunPSK" pitchFamily="34" charset="-34"/>
                  </a:endParaRPr>
                </a:p>
              </p:txBody>
            </p:sp>
          </p:grpSp>
          <p:sp>
            <p:nvSpPr>
              <p:cNvPr id="12" name="Flowchart: Manual Input 97"/>
              <p:cNvSpPr/>
              <p:nvPr/>
            </p:nvSpPr>
            <p:spPr>
              <a:xfrm>
                <a:off x="-27334" y="3024620"/>
                <a:ext cx="4413731" cy="742201"/>
              </a:xfrm>
              <a:prstGeom prst="flowChartManualInput">
                <a:avLst/>
              </a:prstGeom>
              <a:solidFill>
                <a:srgbClr val="F79646">
                  <a:lumMod val="40000"/>
                  <a:lumOff val="60000"/>
                </a:srgbClr>
              </a:solid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th-TH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3" name="Flowchart: Manual Input 98"/>
              <p:cNvSpPr/>
              <p:nvPr/>
            </p:nvSpPr>
            <p:spPr>
              <a:xfrm>
                <a:off x="-37830" y="1667756"/>
                <a:ext cx="4424227" cy="835389"/>
              </a:xfrm>
              <a:prstGeom prst="flowChartManualInput">
                <a:avLst/>
              </a:prstGeom>
              <a:solidFill>
                <a:srgbClr val="F79646">
                  <a:lumMod val="40000"/>
                  <a:lumOff val="60000"/>
                </a:srgbClr>
              </a:solid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th-TH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4" name="Flowchart: Manual Input 99"/>
              <p:cNvSpPr/>
              <p:nvPr/>
            </p:nvSpPr>
            <p:spPr>
              <a:xfrm rot="10800000">
                <a:off x="-41517" y="1331135"/>
                <a:ext cx="4437289" cy="683122"/>
              </a:xfrm>
              <a:prstGeom prst="flowChartManualInput">
                <a:avLst/>
              </a:prstGeom>
              <a:solidFill>
                <a:srgbClr val="F79646">
                  <a:lumMod val="20000"/>
                  <a:lumOff val="80000"/>
                </a:srgbClr>
              </a:solid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th-TH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5" name="Rectangle 100"/>
              <p:cNvSpPr/>
              <p:nvPr/>
            </p:nvSpPr>
            <p:spPr>
              <a:xfrm>
                <a:off x="333964" y="1524379"/>
                <a:ext cx="4608512" cy="33855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0" marR="0" lvl="0" indent="0" defTabSz="685647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th-TH" sz="1600" b="1" i="0" u="none" strike="noStrike" kern="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TH SarabunPSK" pitchFamily="34" charset="-34"/>
                    <a:cs typeface="TH SarabunPSK" pitchFamily="34" charset="-34"/>
                  </a:rPr>
                  <a:t>มีเหตุ</a:t>
                </a:r>
                <a:r>
                  <a:rPr kumimoji="0" lang="th-TH" sz="1600" b="1" i="0" u="none" strike="noStrike" kern="0" cap="none" spc="0" normalizeH="0" baseline="0" noProof="0" dirty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TH SarabunPSK" pitchFamily="34" charset="-34"/>
                    <a:cs typeface="TH SarabunPSK" pitchFamily="34" charset="-34"/>
                  </a:rPr>
                  <a:t>จำเป็นหรือ</a:t>
                </a:r>
                <a:r>
                  <a:rPr kumimoji="0" lang="th-TH" sz="1600" b="1" i="0" u="none" strike="noStrike" kern="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TH SarabunPSK" pitchFamily="34" charset="-34"/>
                    <a:cs typeface="TH SarabunPSK" pitchFamily="34" charset="-34"/>
                  </a:rPr>
                  <a:t>มี</a:t>
                </a:r>
                <a:r>
                  <a:rPr kumimoji="0" lang="th-TH" sz="1600" b="1" i="0" u="none" strike="noStrike" kern="0" cap="none" spc="0" normalizeH="0" baseline="0" noProof="0" dirty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TH SarabunPSK" pitchFamily="34" charset="-34"/>
                    <a:cs typeface="TH SarabunPSK" pitchFamily="34" charset="-34"/>
                  </a:rPr>
                  <a:t>เหตุอัน</a:t>
                </a:r>
                <a:r>
                  <a:rPr kumimoji="0" lang="th-TH" sz="1600" b="1" i="0" u="none" strike="noStrike" kern="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TH SarabunPSK" pitchFamily="34" charset="-34"/>
                    <a:cs typeface="TH SarabunPSK" pitchFamily="34" charset="-34"/>
                  </a:rPr>
                  <a:t>สมควร จน</a:t>
                </a:r>
                <a:r>
                  <a:rPr kumimoji="0" lang="th-TH" sz="1600" b="1" i="0" u="none" strike="noStrike" kern="0" cap="none" spc="0" normalizeH="0" baseline="0" noProof="0" dirty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TH SarabunPSK" pitchFamily="34" charset="-34"/>
                    <a:cs typeface="TH SarabunPSK" pitchFamily="34" charset="-34"/>
                  </a:rPr>
                  <a:t>ไม่สามารถ</a:t>
                </a:r>
                <a:r>
                  <a:rPr kumimoji="0" lang="th-TH" sz="1600" b="1" i="0" u="none" strike="noStrike" kern="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TH SarabunPSK" pitchFamily="34" charset="-34"/>
                    <a:cs typeface="TH SarabunPSK" pitchFamily="34" charset="-34"/>
                  </a:rPr>
                  <a:t>ชำระหนี้ตาม</a:t>
                </a:r>
                <a:r>
                  <a:rPr kumimoji="0" lang="th-TH" sz="1600" b="1" i="0" u="none" strike="noStrike" kern="0" cap="none" spc="0" normalizeH="0" baseline="0" noProof="0" dirty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TH SarabunPSK" pitchFamily="34" charset="-34"/>
                    <a:cs typeface="TH SarabunPSK" pitchFamily="34" charset="-34"/>
                  </a:rPr>
                  <a:t>ข้อตกลง </a:t>
                </a:r>
                <a:endParaRPr kumimoji="0" lang="th-TH" sz="16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itchFamily="34" charset="-34"/>
                  <a:cs typeface="TH SarabunPSK" pitchFamily="34" charset="-34"/>
                </a:endParaRPr>
              </a:p>
            </p:txBody>
          </p:sp>
          <p:sp>
            <p:nvSpPr>
              <p:cNvPr id="16" name="Rectangle 101"/>
              <p:cNvSpPr/>
              <p:nvPr/>
            </p:nvSpPr>
            <p:spPr>
              <a:xfrm>
                <a:off x="274984" y="2039479"/>
                <a:ext cx="5155878" cy="33855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0" marR="0" lvl="0" indent="0" defTabSz="685647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th-TH" sz="1600" b="1" i="0" u="none" strike="noStrike" kern="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H SarabunPSK" pitchFamily="34" charset="-34"/>
                    <a:cs typeface="TH SarabunPSK" pitchFamily="34" charset="-34"/>
                  </a:rPr>
                  <a:t>หนี้ค้างใกล้ครบ</a:t>
                </a:r>
                <a:r>
                  <a:rPr kumimoji="0" lang="th-TH" sz="1600" b="1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H SarabunPSK" pitchFamily="34" charset="-34"/>
                    <a:cs typeface="TH SarabunPSK" pitchFamily="34" charset="-34"/>
                  </a:rPr>
                  <a:t>อายุความ</a:t>
                </a:r>
                <a:r>
                  <a:rPr kumimoji="0" lang="th-TH" sz="1600" b="1" i="0" u="none" strike="noStrike" kern="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H SarabunPSK" pitchFamily="34" charset="-34"/>
                    <a:cs typeface="TH SarabunPSK" pitchFamily="34" charset="-34"/>
                  </a:rPr>
                  <a:t>เรียกร้อง</a:t>
                </a:r>
                <a:r>
                  <a:rPr kumimoji="0" lang="th-TH" sz="1600" b="1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H SarabunPSK" pitchFamily="34" charset="-34"/>
                    <a:cs typeface="TH SarabunPSK" pitchFamily="34" charset="-34"/>
                  </a:rPr>
                  <a:t>ดอกเบี้ย</a:t>
                </a:r>
                <a:r>
                  <a:rPr kumimoji="0" lang="th-TH" sz="1600" b="1" i="0" u="none" strike="noStrike" kern="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H SarabunPSK" pitchFamily="34" charset="-34"/>
                    <a:cs typeface="TH SarabunPSK" pitchFamily="34" charset="-34"/>
                  </a:rPr>
                  <a:t>ค้าง</a:t>
                </a:r>
                <a:r>
                  <a:rPr kumimoji="0" lang="th-TH" sz="1600" b="1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H SarabunPSK" pitchFamily="34" charset="-34"/>
                    <a:cs typeface="TH SarabunPSK" pitchFamily="34" charset="-34"/>
                  </a:rPr>
                  <a:t>ชำระและเงิน</a:t>
                </a:r>
                <a:r>
                  <a:rPr kumimoji="0" lang="th-TH" sz="1600" b="1" i="0" u="none" strike="noStrike" kern="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H SarabunPSK" pitchFamily="34" charset="-34"/>
                    <a:cs typeface="TH SarabunPSK" pitchFamily="34" charset="-34"/>
                  </a:rPr>
                  <a:t>ต้น</a:t>
                </a:r>
              </a:p>
            </p:txBody>
          </p:sp>
          <p:sp>
            <p:nvSpPr>
              <p:cNvPr id="17" name="Rectangle 102"/>
              <p:cNvSpPr/>
              <p:nvPr/>
            </p:nvSpPr>
            <p:spPr>
              <a:xfrm>
                <a:off x="414233" y="3196069"/>
                <a:ext cx="4759741" cy="58477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0" marR="0" lvl="0" indent="0" defTabSz="685647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th-TH" sz="1600" b="1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H SarabunPSK" pitchFamily="34" charset="-34"/>
                    <a:cs typeface="TH SarabunPSK" pitchFamily="34" charset="-34"/>
                  </a:rPr>
                  <a:t>อยู่ระหว่างบังคับคดีประกาศขายทอดตลาดทรัพย์สินจำนอง</a:t>
                </a:r>
              </a:p>
              <a:p>
                <a:pPr marL="0" marR="0" lvl="0" indent="0" defTabSz="685647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th-TH" sz="1600" b="1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H SarabunPSK" pitchFamily="34" charset="-34"/>
                    <a:cs typeface="TH SarabunPSK" pitchFamily="34" charset="-34"/>
                  </a:rPr>
                  <a:t>หรือทรัพย์สินอื่นๆ ของผู้กู้ยืม</a:t>
                </a:r>
                <a:endParaRPr kumimoji="0" lang="en-US" sz="16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itchFamily="34" charset="-34"/>
                  <a:cs typeface="TH SarabunPSK" pitchFamily="34" charset="-34"/>
                </a:endParaRPr>
              </a:p>
            </p:txBody>
          </p:sp>
          <p:sp>
            <p:nvSpPr>
              <p:cNvPr id="18" name="Rectangle 103"/>
              <p:cNvSpPr/>
              <p:nvPr/>
            </p:nvSpPr>
            <p:spPr>
              <a:xfrm>
                <a:off x="707081" y="2534272"/>
                <a:ext cx="3728929" cy="58477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0" marR="0" lvl="0" indent="0" defTabSz="685647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th-TH" sz="1600" b="1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H SarabunPSK" pitchFamily="34" charset="-34"/>
                    <a:cs typeface="TH SarabunPSK" pitchFamily="34" charset="-34"/>
                  </a:rPr>
                  <a:t>อยู่ระหว่าง </a:t>
                </a:r>
                <a:r>
                  <a:rPr kumimoji="0" lang="th-TH" sz="1600" b="1" i="0" u="none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H SarabunPSK" pitchFamily="34" charset="-34"/>
                    <a:cs typeface="TH SarabunPSK" pitchFamily="34" charset="-34"/>
                  </a:rPr>
                  <a:t>สป.กษ</a:t>
                </a:r>
                <a:r>
                  <a:rPr kumimoji="0" lang="th-TH" sz="1600" b="1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H SarabunPSK" pitchFamily="34" charset="-34"/>
                    <a:cs typeface="TH SarabunPSK" pitchFamily="34" charset="-34"/>
                  </a:rPr>
                  <a:t>. ดำเนินการฟ้องร้องคดี  </a:t>
                </a:r>
                <a:r>
                  <a:rPr kumimoji="0" lang="th-TH" sz="1600" b="1" i="0" u="none" strike="noStrike" kern="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H SarabunPSK" pitchFamily="34" charset="-34"/>
                    <a:cs typeface="TH SarabunPSK" pitchFamily="34" charset="-34"/>
                  </a:rPr>
                  <a:t>หรือ</a:t>
                </a:r>
                <a:r>
                  <a:rPr kumimoji="0" lang="th-TH" sz="1600" b="1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H SarabunPSK" pitchFamily="34" charset="-34"/>
                    <a:cs typeface="TH SarabunPSK" pitchFamily="34" charset="-34"/>
                  </a:rPr>
                  <a:t>อยู่ระหว่างปฏิบัติ</a:t>
                </a:r>
                <a:r>
                  <a:rPr kumimoji="0" lang="th-TH" sz="1600" b="1" i="0" u="none" strike="noStrike" kern="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H SarabunPSK" pitchFamily="34" charset="-34"/>
                    <a:cs typeface="TH SarabunPSK" pitchFamily="34" charset="-34"/>
                  </a:rPr>
                  <a:t>ตามคำพิพากษาของ</a:t>
                </a:r>
                <a:r>
                  <a:rPr kumimoji="0" lang="th-TH" sz="1600" b="1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H SarabunPSK" pitchFamily="34" charset="-34"/>
                    <a:cs typeface="TH SarabunPSK" pitchFamily="34" charset="-34"/>
                  </a:rPr>
                  <a:t>ศาล</a:t>
                </a:r>
              </a:p>
            </p:txBody>
          </p:sp>
          <p:pic>
            <p:nvPicPr>
              <p:cNvPr id="19" name="Picture 104"/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14233" y="2637206"/>
                <a:ext cx="292847" cy="292847"/>
              </a:xfrm>
              <a:prstGeom prst="rect">
                <a:avLst/>
              </a:prstGeom>
            </p:spPr>
          </p:pic>
          <p:pic>
            <p:nvPicPr>
              <p:cNvPr id="20" name="Picture 105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387712">
                <a:off x="3725368" y="3223818"/>
                <a:ext cx="521074" cy="495020"/>
              </a:xfrm>
              <a:prstGeom prst="rect">
                <a:avLst/>
              </a:prstGeom>
            </p:spPr>
          </p:pic>
          <p:pic>
            <p:nvPicPr>
              <p:cNvPr id="21" name="Picture 106"/>
              <p:cNvPicPr>
                <a:picLocks noChangeAspect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881368" y="1176551"/>
                <a:ext cx="526942" cy="366437"/>
              </a:xfrm>
              <a:prstGeom prst="rect">
                <a:avLst/>
              </a:prstGeom>
            </p:spPr>
          </p:pic>
          <p:sp>
            <p:nvSpPr>
              <p:cNvPr id="22" name="Rounded Rectangle 107"/>
              <p:cNvSpPr/>
              <p:nvPr/>
            </p:nvSpPr>
            <p:spPr>
              <a:xfrm>
                <a:off x="50843" y="1434712"/>
                <a:ext cx="283121" cy="409404"/>
              </a:xfrm>
              <a:prstGeom prst="roundRect">
                <a:avLst>
                  <a:gd name="adj" fmla="val 50000"/>
                </a:avLst>
              </a:prstGeom>
              <a:solidFill>
                <a:srgbClr val="F79646">
                  <a:lumMod val="60000"/>
                  <a:lumOff val="40000"/>
                </a:srgbClr>
              </a:solidFill>
              <a:ln w="25400" cap="flat" cmpd="sng" algn="ctr">
                <a:noFill/>
                <a:prstDash val="solid"/>
              </a:ln>
              <a:effectLst/>
            </p:spPr>
            <p:txBody>
              <a:bodyPr rtlCol="0" anchor="b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6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srgbClr val="1F497D">
                        <a:lumMod val="50000"/>
                      </a:srgbClr>
                    </a:solidFill>
                    <a:effectLst/>
                    <a:uLnTx/>
                    <a:uFillTx/>
                  </a:rPr>
                  <a:t>1</a:t>
                </a:r>
                <a:endParaRPr kumimoji="0" lang="th-TH" sz="1600" b="0" i="0" u="none" strike="noStrike" kern="0" cap="none" spc="0" normalizeH="0" baseline="0" noProof="0" dirty="0">
                  <a:ln>
                    <a:noFill/>
                  </a:ln>
                  <a:solidFill>
                    <a:srgbClr val="1F497D">
                      <a:lumMod val="50000"/>
                    </a:srgbClr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23" name="Rounded Rectangle 108"/>
              <p:cNvSpPr/>
              <p:nvPr/>
            </p:nvSpPr>
            <p:spPr>
              <a:xfrm>
                <a:off x="50843" y="2047849"/>
                <a:ext cx="283121" cy="409404"/>
              </a:xfrm>
              <a:prstGeom prst="roundRect">
                <a:avLst>
                  <a:gd name="adj" fmla="val 50000"/>
                </a:avLst>
              </a:prstGeom>
              <a:solidFill>
                <a:srgbClr val="F79646">
                  <a:lumMod val="60000"/>
                  <a:lumOff val="40000"/>
                </a:srgbClr>
              </a:solidFill>
              <a:ln w="25400" cap="flat" cmpd="sng" algn="ctr">
                <a:noFill/>
                <a:prstDash val="solid"/>
              </a:ln>
              <a:effectLst/>
            </p:spPr>
            <p:txBody>
              <a:bodyPr rtlCol="0" anchor="b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6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srgbClr val="1F497D">
                        <a:lumMod val="50000"/>
                      </a:srgbClr>
                    </a:solidFill>
                    <a:effectLst/>
                    <a:uLnTx/>
                    <a:uFillTx/>
                  </a:rPr>
                  <a:t>2</a:t>
                </a:r>
                <a:endParaRPr kumimoji="0" lang="th-TH" sz="1600" b="0" i="0" u="none" strike="noStrike" kern="0" cap="none" spc="0" normalizeH="0" baseline="0" noProof="0" dirty="0">
                  <a:ln>
                    <a:noFill/>
                  </a:ln>
                  <a:solidFill>
                    <a:srgbClr val="1F497D">
                      <a:lumMod val="50000"/>
                    </a:srgbClr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24" name="Rounded Rectangle 109"/>
              <p:cNvSpPr/>
              <p:nvPr/>
            </p:nvSpPr>
            <p:spPr>
              <a:xfrm>
                <a:off x="50843" y="2637206"/>
                <a:ext cx="283121" cy="409404"/>
              </a:xfrm>
              <a:prstGeom prst="roundRect">
                <a:avLst>
                  <a:gd name="adj" fmla="val 50000"/>
                </a:avLst>
              </a:prstGeom>
              <a:solidFill>
                <a:srgbClr val="F79646">
                  <a:lumMod val="60000"/>
                  <a:lumOff val="40000"/>
                </a:srgbClr>
              </a:solidFill>
              <a:ln w="25400" cap="flat" cmpd="sng" algn="ctr">
                <a:noFill/>
                <a:prstDash val="solid"/>
              </a:ln>
              <a:effectLst/>
            </p:spPr>
            <p:txBody>
              <a:bodyPr rtlCol="0" anchor="b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6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srgbClr val="1F497D">
                        <a:lumMod val="50000"/>
                      </a:srgbClr>
                    </a:solidFill>
                    <a:effectLst/>
                    <a:uLnTx/>
                    <a:uFillTx/>
                  </a:rPr>
                  <a:t>3</a:t>
                </a:r>
                <a:endParaRPr kumimoji="0" lang="th-TH" sz="1600" b="0" i="0" u="none" strike="noStrike" kern="0" cap="none" spc="0" normalizeH="0" baseline="0" noProof="0" dirty="0">
                  <a:ln>
                    <a:noFill/>
                  </a:ln>
                  <a:solidFill>
                    <a:srgbClr val="1F497D">
                      <a:lumMod val="50000"/>
                    </a:srgbClr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25" name="Rounded Rectangle 110"/>
              <p:cNvSpPr/>
              <p:nvPr/>
            </p:nvSpPr>
            <p:spPr>
              <a:xfrm>
                <a:off x="62871" y="3297321"/>
                <a:ext cx="283121" cy="409404"/>
              </a:xfrm>
              <a:prstGeom prst="roundRect">
                <a:avLst>
                  <a:gd name="adj" fmla="val 50000"/>
                </a:avLst>
              </a:prstGeom>
              <a:solidFill>
                <a:srgbClr val="F79646">
                  <a:lumMod val="60000"/>
                  <a:lumOff val="40000"/>
                </a:srgbClr>
              </a:solidFill>
              <a:ln w="25400" cap="flat" cmpd="sng" algn="ctr">
                <a:noFill/>
                <a:prstDash val="solid"/>
              </a:ln>
              <a:effectLst/>
            </p:spPr>
            <p:txBody>
              <a:bodyPr rtlCol="0" anchor="b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6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srgbClr val="1F497D">
                        <a:lumMod val="50000"/>
                      </a:srgbClr>
                    </a:solidFill>
                    <a:effectLst/>
                    <a:uLnTx/>
                    <a:uFillTx/>
                  </a:rPr>
                  <a:t>4</a:t>
                </a:r>
                <a:endParaRPr kumimoji="0" lang="th-TH" sz="1600" b="0" i="0" u="none" strike="noStrike" kern="0" cap="none" spc="0" normalizeH="0" baseline="0" noProof="0" dirty="0">
                  <a:ln>
                    <a:noFill/>
                  </a:ln>
                  <a:solidFill>
                    <a:srgbClr val="1F497D">
                      <a:lumMod val="50000"/>
                    </a:srgbClr>
                  </a:solidFill>
                  <a:effectLst/>
                  <a:uLnTx/>
                  <a:uFillTx/>
                </a:endParaRPr>
              </a:p>
            </p:txBody>
          </p:sp>
        </p:grpSp>
      </p:grpSp>
      <p:grpSp>
        <p:nvGrpSpPr>
          <p:cNvPr id="28" name="Group 116"/>
          <p:cNvGrpSpPr/>
          <p:nvPr/>
        </p:nvGrpSpPr>
        <p:grpSpPr>
          <a:xfrm>
            <a:off x="6016427" y="828525"/>
            <a:ext cx="4520500" cy="5708522"/>
            <a:chOff x="2683" y="3487153"/>
            <a:chExt cx="6704918" cy="7571651"/>
          </a:xfrm>
        </p:grpSpPr>
        <p:grpSp>
          <p:nvGrpSpPr>
            <p:cNvPr id="29" name="Group 117"/>
            <p:cNvGrpSpPr/>
            <p:nvPr/>
          </p:nvGrpSpPr>
          <p:grpSpPr>
            <a:xfrm>
              <a:off x="2683" y="3487153"/>
              <a:ext cx="6704918" cy="7571651"/>
              <a:chOff x="247473" y="3802894"/>
              <a:chExt cx="6704918" cy="7571651"/>
            </a:xfrm>
          </p:grpSpPr>
          <p:grpSp>
            <p:nvGrpSpPr>
              <p:cNvPr id="31" name="Group 122"/>
              <p:cNvGrpSpPr/>
              <p:nvPr/>
            </p:nvGrpSpPr>
            <p:grpSpPr>
              <a:xfrm>
                <a:off x="247473" y="4087352"/>
                <a:ext cx="6704918" cy="7287193"/>
                <a:chOff x="318404" y="3175873"/>
                <a:chExt cx="6704918" cy="7287194"/>
              </a:xfrm>
            </p:grpSpPr>
            <p:sp>
              <p:nvSpPr>
                <p:cNvPr id="33" name="Rounded Rectangle 124"/>
                <p:cNvSpPr/>
                <p:nvPr/>
              </p:nvSpPr>
              <p:spPr>
                <a:xfrm>
                  <a:off x="862153" y="3240483"/>
                  <a:ext cx="1529254" cy="619713"/>
                </a:xfrm>
                <a:prstGeom prst="roundRect">
                  <a:avLst/>
                </a:prstGeom>
                <a:solidFill>
                  <a:srgbClr val="9BBB59"/>
                </a:solidFill>
                <a:ln w="25400" cap="flat" cmpd="sng" algn="ctr">
                  <a:noFill/>
                  <a:prstDash val="solid"/>
                </a:ln>
                <a:effectLst/>
              </p:spPr>
              <p:txBody>
                <a:bodyPr lIns="68567" tIns="34289" rIns="68567" bIns="34289" rtlCol="0" anchor="ctr"/>
                <a:lstStyle/>
                <a:p>
                  <a:pPr algn="ctr" defTabSz="685647">
                    <a:defRPr/>
                  </a:pPr>
                  <a:r>
                    <a:rPr lang="th-TH" sz="1400" b="1" kern="0" dirty="0" smtClean="0">
                      <a:solidFill>
                        <a:prstClr val="black"/>
                      </a:solidFill>
                      <a:latin typeface="TH SarabunPSK" pitchFamily="34" charset="-34"/>
                      <a:cs typeface="TH SarabunPSK" pitchFamily="34" charset="-34"/>
                    </a:rPr>
                    <a:t>สอบสวนข้อมูลรวบรวมเอกสาร</a:t>
                  </a:r>
                  <a:endParaRPr lang="en-US" sz="1400" b="1" kern="0" dirty="0">
                    <a:solidFill>
                      <a:prstClr val="black"/>
                    </a:solidFill>
                    <a:latin typeface="TH SarabunPSK" pitchFamily="34" charset="-34"/>
                    <a:cs typeface="TH SarabunPSK" pitchFamily="34" charset="-34"/>
                  </a:endParaRPr>
                </a:p>
              </p:txBody>
            </p:sp>
            <p:pic>
              <p:nvPicPr>
                <p:cNvPr id="34" name="Picture 125"/>
                <p:cNvPicPr>
                  <a:picLocks noChangeAspect="1"/>
                </p:cNvPicPr>
                <p:nvPr/>
              </p:nvPicPr>
              <p:blipFill>
                <a:blip r:embed="rId5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367452" y="3175873"/>
                  <a:ext cx="762000" cy="762000"/>
                </a:xfrm>
                <a:prstGeom prst="rect">
                  <a:avLst/>
                </a:prstGeom>
              </p:spPr>
            </p:pic>
            <p:sp>
              <p:nvSpPr>
                <p:cNvPr id="35" name="Rectangle 126"/>
                <p:cNvSpPr/>
                <p:nvPr/>
              </p:nvSpPr>
              <p:spPr>
                <a:xfrm>
                  <a:off x="2552470" y="3237435"/>
                  <a:ext cx="4470852" cy="7225632"/>
                </a:xfrm>
                <a:prstGeom prst="rect">
                  <a:avLst/>
                </a:prstGeom>
                <a:solidFill>
                  <a:srgbClr val="9BBB59">
                    <a:lumMod val="40000"/>
                    <a:lumOff val="60000"/>
                  </a:srgbClr>
                </a:solidFill>
              </p:spPr>
              <p:txBody>
                <a:bodyPr wrap="square">
                  <a:spAutoFit/>
                </a:bodyPr>
                <a:lstStyle/>
                <a:p>
                  <a:pPr>
                    <a:defRPr/>
                  </a:pPr>
                  <a:r>
                    <a:rPr lang="th-TH" sz="1200" b="1" kern="0" dirty="0" smtClean="0">
                      <a:solidFill>
                        <a:prstClr val="black"/>
                      </a:solidFill>
                      <a:latin typeface="TH SarabunPSK" pitchFamily="34" charset="-34"/>
                      <a:cs typeface="TH SarabunPSK" pitchFamily="34" charset="-34"/>
                    </a:rPr>
                    <a:t>1. คำ</a:t>
                  </a:r>
                  <a:r>
                    <a:rPr lang="th-TH" sz="1200" b="1" kern="0" dirty="0">
                      <a:solidFill>
                        <a:prstClr val="black"/>
                      </a:solidFill>
                      <a:latin typeface="TH SarabunPSK" pitchFamily="34" charset="-34"/>
                      <a:cs typeface="TH SarabunPSK" pitchFamily="34" charset="-34"/>
                    </a:rPr>
                    <a:t>ขอประนอมหนี้ </a:t>
                  </a:r>
                  <a:r>
                    <a:rPr lang="th-TH" sz="1200" b="1" kern="0" dirty="0" smtClean="0">
                      <a:solidFill>
                        <a:prstClr val="black"/>
                      </a:solidFill>
                      <a:latin typeface="TH SarabunPSK" pitchFamily="34" charset="-34"/>
                      <a:cs typeface="TH SarabunPSK" pitchFamily="34" charset="-34"/>
                    </a:rPr>
                    <a:t>(301.04.15)</a:t>
                  </a:r>
                </a:p>
                <a:p>
                  <a:pPr>
                    <a:defRPr/>
                  </a:pPr>
                  <a:r>
                    <a:rPr lang="th-TH" sz="1200" b="1" kern="0" dirty="0">
                      <a:solidFill>
                        <a:prstClr val="black"/>
                      </a:solidFill>
                      <a:latin typeface="TH SarabunPSK" pitchFamily="34" charset="-34"/>
                      <a:cs typeface="TH SarabunPSK" pitchFamily="34" charset="-34"/>
                    </a:rPr>
                    <a:t>2. รายการเอกสารประกอบการพิจารณาอนุมัติคำขอประนอมหนี้ลูกหนี้ </a:t>
                  </a:r>
                  <a:r>
                    <a:rPr lang="th-TH" sz="1200" b="1" kern="0" dirty="0" err="1" smtClean="0">
                      <a:solidFill>
                        <a:prstClr val="black"/>
                      </a:solidFill>
                      <a:latin typeface="TH SarabunPSK" pitchFamily="34" charset="-34"/>
                      <a:cs typeface="TH SarabunPSK" pitchFamily="34" charset="-34"/>
                    </a:rPr>
                    <a:t>สป.กษ</a:t>
                  </a:r>
                  <a:r>
                    <a:rPr lang="th-TH" sz="1200" b="1" kern="0" dirty="0" smtClean="0">
                      <a:solidFill>
                        <a:prstClr val="black"/>
                      </a:solidFill>
                      <a:latin typeface="TH SarabunPSK" pitchFamily="34" charset="-34"/>
                      <a:cs typeface="TH SarabunPSK" pitchFamily="34" charset="-34"/>
                    </a:rPr>
                    <a:t>. (301.04.16)</a:t>
                  </a:r>
                </a:p>
                <a:p>
                  <a:pPr>
                    <a:defRPr/>
                  </a:pPr>
                  <a:r>
                    <a:rPr lang="th-TH" sz="1200" kern="0" dirty="0" smtClean="0">
                      <a:solidFill>
                        <a:prstClr val="black"/>
                      </a:solidFill>
                      <a:latin typeface="TH SarabunPSK" pitchFamily="34" charset="-34"/>
                      <a:cs typeface="TH SarabunPSK" pitchFamily="34" charset="-34"/>
                    </a:rPr>
                    <a:t>   2.1 สำเนาสัญญากู้ยืมเงิน และสัญญารับใช้หนี้ (ถ้ามี)</a:t>
                  </a:r>
                  <a:endParaRPr lang="en-US" sz="1200" kern="0" dirty="0" smtClean="0">
                    <a:solidFill>
                      <a:prstClr val="black"/>
                    </a:solidFill>
                    <a:latin typeface="TH SarabunPSK" pitchFamily="34" charset="-34"/>
                    <a:cs typeface="TH SarabunPSK" pitchFamily="34" charset="-34"/>
                  </a:endParaRPr>
                </a:p>
                <a:p>
                  <a:pPr>
                    <a:defRPr/>
                  </a:pPr>
                  <a:r>
                    <a:rPr lang="th-TH" sz="1200" kern="0" dirty="0" smtClean="0">
                      <a:solidFill>
                        <a:prstClr val="black"/>
                      </a:solidFill>
                      <a:latin typeface="TH SarabunPSK" pitchFamily="34" charset="-34"/>
                      <a:cs typeface="TH SarabunPSK" pitchFamily="34" charset="-34"/>
                    </a:rPr>
                    <a:t>   2.2 สำเนา</a:t>
                  </a:r>
                  <a:r>
                    <a:rPr lang="th-TH" sz="1200" kern="0" dirty="0">
                      <a:solidFill>
                        <a:prstClr val="black"/>
                      </a:solidFill>
                      <a:latin typeface="TH SarabunPSK" pitchFamily="34" charset="-34"/>
                      <a:cs typeface="TH SarabunPSK" pitchFamily="34" charset="-34"/>
                    </a:rPr>
                    <a:t>สัญญา</a:t>
                  </a:r>
                  <a:r>
                    <a:rPr lang="th-TH" sz="1200" kern="0" dirty="0" smtClean="0">
                      <a:solidFill>
                        <a:prstClr val="black"/>
                      </a:solidFill>
                      <a:latin typeface="TH SarabunPSK" pitchFamily="34" charset="-34"/>
                      <a:cs typeface="TH SarabunPSK" pitchFamily="34" charset="-34"/>
                    </a:rPr>
                    <a:t>จำนอง</a:t>
                  </a:r>
                  <a:endParaRPr lang="en-US" sz="1200" kern="0" dirty="0" smtClean="0">
                    <a:solidFill>
                      <a:prstClr val="black"/>
                    </a:solidFill>
                    <a:latin typeface="TH SarabunPSK" pitchFamily="34" charset="-34"/>
                    <a:cs typeface="TH SarabunPSK" pitchFamily="34" charset="-34"/>
                  </a:endParaRPr>
                </a:p>
                <a:p>
                  <a:pPr>
                    <a:defRPr/>
                  </a:pPr>
                  <a:r>
                    <a:rPr lang="en-US" sz="1200" kern="0" dirty="0" smtClean="0">
                      <a:solidFill>
                        <a:prstClr val="black"/>
                      </a:solidFill>
                      <a:latin typeface="TH SarabunPSK" pitchFamily="34" charset="-34"/>
                      <a:cs typeface="TH SarabunPSK" pitchFamily="34" charset="-34"/>
                    </a:rPr>
                    <a:t>   2.3 </a:t>
                  </a:r>
                  <a:r>
                    <a:rPr lang="th-TH" sz="1200" kern="0" dirty="0" smtClean="0">
                      <a:solidFill>
                        <a:prstClr val="black"/>
                      </a:solidFill>
                      <a:latin typeface="TH SarabunPSK" pitchFamily="34" charset="-34"/>
                      <a:cs typeface="TH SarabunPSK" pitchFamily="34" charset="-34"/>
                    </a:rPr>
                    <a:t>สำเนา</a:t>
                  </a:r>
                  <a:r>
                    <a:rPr lang="th-TH" sz="1200" kern="0" dirty="0">
                      <a:solidFill>
                        <a:prstClr val="black"/>
                      </a:solidFill>
                      <a:latin typeface="TH SarabunPSK" pitchFamily="34" charset="-34"/>
                      <a:cs typeface="TH SarabunPSK" pitchFamily="34" charset="-34"/>
                    </a:rPr>
                    <a:t>หนังสือข้อตกลงต่อท้ายหนังสือสัญญาจำนอง</a:t>
                  </a:r>
                  <a:r>
                    <a:rPr lang="th-TH" sz="1200" kern="0" dirty="0" smtClean="0">
                      <a:solidFill>
                        <a:prstClr val="black"/>
                      </a:solidFill>
                      <a:latin typeface="TH SarabunPSK" pitchFamily="34" charset="-34"/>
                      <a:cs typeface="TH SarabunPSK" pitchFamily="34" charset="-34"/>
                    </a:rPr>
                    <a:t>ที่ดิน (ถ้ามี) </a:t>
                  </a:r>
                </a:p>
                <a:p>
                  <a:pPr>
                    <a:defRPr/>
                  </a:pPr>
                  <a:r>
                    <a:rPr lang="th-TH" sz="1200" kern="0" dirty="0" smtClean="0">
                      <a:solidFill>
                        <a:prstClr val="black"/>
                      </a:solidFill>
                      <a:latin typeface="TH SarabunPSK" pitchFamily="34" charset="-34"/>
                      <a:cs typeface="TH SarabunPSK" pitchFamily="34" charset="-34"/>
                    </a:rPr>
                    <a:t>   2.4 สำเนาแบบบันทึก</a:t>
                  </a:r>
                  <a:r>
                    <a:rPr lang="th-TH" sz="1200" kern="0" dirty="0">
                      <a:solidFill>
                        <a:prstClr val="black"/>
                      </a:solidFill>
                      <a:latin typeface="TH SarabunPSK" pitchFamily="34" charset="-34"/>
                      <a:cs typeface="TH SarabunPSK" pitchFamily="34" charset="-34"/>
                    </a:rPr>
                    <a:t>การตรวจสอบที่ดิน</a:t>
                  </a:r>
                  <a:r>
                    <a:rPr lang="th-TH" sz="1200" kern="0" dirty="0" smtClean="0">
                      <a:solidFill>
                        <a:prstClr val="black"/>
                      </a:solidFill>
                      <a:latin typeface="TH SarabunPSK" pitchFamily="34" charset="-34"/>
                      <a:cs typeface="TH SarabunPSK" pitchFamily="34" charset="-34"/>
                    </a:rPr>
                    <a:t>และหรือบันทึกราคาประเมินสิ่ง</a:t>
                  </a:r>
                  <a:r>
                    <a:rPr lang="th-TH" sz="1200" kern="0" dirty="0">
                      <a:solidFill>
                        <a:prstClr val="black"/>
                      </a:solidFill>
                      <a:latin typeface="TH SarabunPSK" pitchFamily="34" charset="-34"/>
                      <a:cs typeface="TH SarabunPSK" pitchFamily="34" charset="-34"/>
                    </a:rPr>
                    <a:t>ปลูก</a:t>
                  </a:r>
                  <a:r>
                    <a:rPr lang="th-TH" sz="1200" kern="0" dirty="0" smtClean="0">
                      <a:solidFill>
                        <a:prstClr val="black"/>
                      </a:solidFill>
                      <a:latin typeface="TH SarabunPSK" pitchFamily="34" charset="-34"/>
                      <a:cs typeface="TH SarabunPSK" pitchFamily="34" charset="-34"/>
                    </a:rPr>
                    <a:t>สร้าง</a:t>
                  </a:r>
                </a:p>
                <a:p>
                  <a:pPr>
                    <a:defRPr/>
                  </a:pPr>
                  <a:r>
                    <a:rPr lang="th-TH" sz="1200" kern="0" dirty="0" smtClean="0">
                      <a:solidFill>
                        <a:prstClr val="black"/>
                      </a:solidFill>
                      <a:latin typeface="TH SarabunPSK" pitchFamily="34" charset="-34"/>
                      <a:cs typeface="TH SarabunPSK" pitchFamily="34" charset="-34"/>
                    </a:rPr>
                    <a:t>   2.5 สำเนา</a:t>
                  </a:r>
                  <a:r>
                    <a:rPr lang="th-TH" sz="1200" kern="0" dirty="0">
                      <a:solidFill>
                        <a:prstClr val="black"/>
                      </a:solidFill>
                      <a:latin typeface="TH SarabunPSK" pitchFamily="34" charset="-34"/>
                      <a:cs typeface="TH SarabunPSK" pitchFamily="34" charset="-34"/>
                    </a:rPr>
                    <a:t>ภาพถ่ายหนังสือแสดงกรรมสิทธิ์ใน</a:t>
                  </a:r>
                  <a:r>
                    <a:rPr lang="th-TH" sz="1200" kern="0" dirty="0" smtClean="0">
                      <a:solidFill>
                        <a:prstClr val="black"/>
                      </a:solidFill>
                      <a:latin typeface="TH SarabunPSK" pitchFamily="34" charset="-34"/>
                      <a:cs typeface="TH SarabunPSK" pitchFamily="34" charset="-34"/>
                    </a:rPr>
                    <a:t>ที่ดิน</a:t>
                  </a:r>
                  <a:r>
                    <a:rPr lang="th-TH" sz="1200" kern="0" dirty="0">
                      <a:solidFill>
                        <a:prstClr val="black"/>
                      </a:solidFill>
                      <a:latin typeface="TH SarabunPSK" pitchFamily="34" charset="-34"/>
                      <a:cs typeface="TH SarabunPSK" pitchFamily="34" charset="-34"/>
                    </a:rPr>
                    <a:t/>
                  </a:r>
                  <a:br>
                    <a:rPr lang="th-TH" sz="1200" kern="0" dirty="0">
                      <a:solidFill>
                        <a:prstClr val="black"/>
                      </a:solidFill>
                      <a:latin typeface="TH SarabunPSK" pitchFamily="34" charset="-34"/>
                      <a:cs typeface="TH SarabunPSK" pitchFamily="34" charset="-34"/>
                    </a:rPr>
                  </a:br>
                  <a:r>
                    <a:rPr lang="en-US" sz="1200" kern="0" dirty="0" smtClean="0">
                      <a:solidFill>
                        <a:prstClr val="black"/>
                      </a:solidFill>
                      <a:latin typeface="TH SarabunPSK" pitchFamily="34" charset="-34"/>
                      <a:cs typeface="TH SarabunPSK" pitchFamily="34" charset="-34"/>
                    </a:rPr>
                    <a:t>   2.6 </a:t>
                  </a:r>
                  <a:r>
                    <a:rPr lang="th-TH" sz="1200" kern="0" dirty="0" smtClean="0">
                      <a:solidFill>
                        <a:prstClr val="black"/>
                      </a:solidFill>
                      <a:latin typeface="TH SarabunPSK" pitchFamily="34" charset="-34"/>
                      <a:cs typeface="TH SarabunPSK" pitchFamily="34" charset="-34"/>
                    </a:rPr>
                    <a:t>สำเนา</a:t>
                  </a:r>
                  <a:r>
                    <a:rPr lang="th-TH" sz="1200" kern="0" dirty="0">
                      <a:solidFill>
                        <a:prstClr val="black"/>
                      </a:solidFill>
                      <a:latin typeface="TH SarabunPSK" pitchFamily="34" charset="-34"/>
                      <a:cs typeface="TH SarabunPSK" pitchFamily="34" charset="-34"/>
                    </a:rPr>
                    <a:t>เอกสารทบทวนราคาประเมินที่ดิน</a:t>
                  </a:r>
                  <a:r>
                    <a:rPr lang="th-TH" sz="1200" kern="0" dirty="0" smtClean="0">
                      <a:solidFill>
                        <a:prstClr val="black"/>
                      </a:solidFill>
                      <a:latin typeface="TH SarabunPSK" pitchFamily="34" charset="-34"/>
                      <a:cs typeface="TH SarabunPSK" pitchFamily="34" charset="-34"/>
                    </a:rPr>
                    <a:t>และหรือราคาประเมินสิ่ง</a:t>
                  </a:r>
                  <a:r>
                    <a:rPr lang="th-TH" sz="1200" kern="0" dirty="0">
                      <a:solidFill>
                        <a:prstClr val="black"/>
                      </a:solidFill>
                      <a:latin typeface="TH SarabunPSK" pitchFamily="34" charset="-34"/>
                      <a:cs typeface="TH SarabunPSK" pitchFamily="34" charset="-34"/>
                    </a:rPr>
                    <a:t>ปลูก</a:t>
                  </a:r>
                  <a:r>
                    <a:rPr lang="th-TH" sz="1200" kern="0" dirty="0" smtClean="0">
                      <a:solidFill>
                        <a:prstClr val="black"/>
                      </a:solidFill>
                      <a:latin typeface="TH SarabunPSK" pitchFamily="34" charset="-34"/>
                      <a:cs typeface="TH SarabunPSK" pitchFamily="34" charset="-34"/>
                    </a:rPr>
                    <a:t>สร้าง</a:t>
                  </a:r>
                </a:p>
                <a:p>
                  <a:pPr>
                    <a:defRPr/>
                  </a:pPr>
                  <a:r>
                    <a:rPr lang="en-US" sz="1200" kern="0" dirty="0" smtClean="0">
                      <a:solidFill>
                        <a:prstClr val="black"/>
                      </a:solidFill>
                      <a:latin typeface="TH SarabunPSK" pitchFamily="34" charset="-34"/>
                      <a:cs typeface="TH SarabunPSK" pitchFamily="34" charset="-34"/>
                    </a:rPr>
                    <a:t>   2.7 </a:t>
                  </a:r>
                  <a:r>
                    <a:rPr lang="th-TH" sz="1200" kern="0" dirty="0" smtClean="0">
                      <a:solidFill>
                        <a:prstClr val="black"/>
                      </a:solidFill>
                      <a:latin typeface="TH SarabunPSK" pitchFamily="34" charset="-34"/>
                      <a:cs typeface="TH SarabunPSK" pitchFamily="34" charset="-34"/>
                    </a:rPr>
                    <a:t>สำเนา</a:t>
                  </a:r>
                  <a:r>
                    <a:rPr lang="th-TH" sz="1200" kern="0" dirty="0">
                      <a:solidFill>
                        <a:prstClr val="black"/>
                      </a:solidFill>
                      <a:latin typeface="TH SarabunPSK" pitchFamily="34" charset="-34"/>
                      <a:cs typeface="TH SarabunPSK" pitchFamily="34" charset="-34"/>
                    </a:rPr>
                    <a:t>หนังสือรับสภาพหนี้เงินกู้</a:t>
                  </a:r>
                  <a:endParaRPr lang="en-US" sz="1200" kern="0" dirty="0" smtClean="0">
                    <a:solidFill>
                      <a:prstClr val="black"/>
                    </a:solidFill>
                    <a:latin typeface="TH SarabunPSK" pitchFamily="34" charset="-34"/>
                    <a:cs typeface="TH SarabunPSK" pitchFamily="34" charset="-34"/>
                  </a:endParaRPr>
                </a:p>
                <a:p>
                  <a:pPr>
                    <a:defRPr/>
                  </a:pPr>
                  <a:r>
                    <a:rPr lang="th-TH" sz="1200" kern="0" dirty="0" smtClean="0">
                      <a:solidFill>
                        <a:prstClr val="black"/>
                      </a:solidFill>
                      <a:latin typeface="TH SarabunPSK" pitchFamily="34" charset="-34"/>
                      <a:cs typeface="TH SarabunPSK" pitchFamily="34" charset="-34"/>
                    </a:rPr>
                    <a:t>   2.8 สำเนา</a:t>
                  </a:r>
                  <a:r>
                    <a:rPr lang="th-TH" sz="1200" kern="0" dirty="0">
                      <a:solidFill>
                        <a:prstClr val="black"/>
                      </a:solidFill>
                      <a:latin typeface="TH SarabunPSK" pitchFamily="34" charset="-34"/>
                      <a:cs typeface="TH SarabunPSK" pitchFamily="34" charset="-34"/>
                    </a:rPr>
                    <a:t>สัญญาค้ำประกัน </a:t>
                  </a:r>
                  <a:r>
                    <a:rPr lang="th-TH" sz="1200" kern="0" dirty="0" smtClean="0">
                      <a:solidFill>
                        <a:prstClr val="black"/>
                      </a:solidFill>
                      <a:latin typeface="TH SarabunPSK" pitchFamily="34" charset="-34"/>
                      <a:cs typeface="TH SarabunPSK" pitchFamily="34" charset="-34"/>
                    </a:rPr>
                    <a:t>และหนังสือค้ำประกันของสัญญารับใช้หนี้ (</a:t>
                  </a:r>
                  <a:r>
                    <a:rPr lang="th-TH" sz="1200" kern="0" dirty="0">
                      <a:solidFill>
                        <a:prstClr val="black"/>
                      </a:solidFill>
                      <a:latin typeface="TH SarabunPSK" pitchFamily="34" charset="-34"/>
                      <a:cs typeface="TH SarabunPSK" pitchFamily="34" charset="-34"/>
                    </a:rPr>
                    <a:t>ถ้ามี</a:t>
                  </a:r>
                  <a:r>
                    <a:rPr lang="th-TH" sz="1200" kern="0" dirty="0" smtClean="0">
                      <a:solidFill>
                        <a:prstClr val="black"/>
                      </a:solidFill>
                      <a:latin typeface="TH SarabunPSK" pitchFamily="34" charset="-34"/>
                      <a:cs typeface="TH SarabunPSK" pitchFamily="34" charset="-34"/>
                    </a:rPr>
                    <a:t>)</a:t>
                  </a:r>
                  <a:endParaRPr lang="en-US" sz="1200" kern="0" dirty="0" smtClean="0">
                    <a:solidFill>
                      <a:prstClr val="black"/>
                    </a:solidFill>
                    <a:latin typeface="TH SarabunPSK" pitchFamily="34" charset="-34"/>
                    <a:cs typeface="TH SarabunPSK" pitchFamily="34" charset="-34"/>
                  </a:endParaRPr>
                </a:p>
                <a:p>
                  <a:pPr>
                    <a:defRPr/>
                  </a:pPr>
                  <a:r>
                    <a:rPr lang="th-TH" sz="1200" kern="0" dirty="0" smtClean="0">
                      <a:solidFill>
                        <a:prstClr val="black"/>
                      </a:solidFill>
                      <a:latin typeface="TH SarabunPSK" pitchFamily="34" charset="-34"/>
                      <a:cs typeface="TH SarabunPSK" pitchFamily="34" charset="-34"/>
                    </a:rPr>
                    <a:t>   2.9 สำเนา</a:t>
                  </a:r>
                  <a:r>
                    <a:rPr lang="th-TH" sz="1200" kern="0" dirty="0">
                      <a:solidFill>
                        <a:prstClr val="black"/>
                      </a:solidFill>
                      <a:latin typeface="TH SarabunPSK" pitchFamily="34" charset="-34"/>
                      <a:cs typeface="TH SarabunPSK" pitchFamily="34" charset="-34"/>
                    </a:rPr>
                    <a:t>ข้อมูลลูกค้าราย</a:t>
                  </a:r>
                  <a:r>
                    <a:rPr lang="th-TH" sz="1200" kern="0" dirty="0" smtClean="0">
                      <a:solidFill>
                        <a:prstClr val="black"/>
                      </a:solidFill>
                      <a:latin typeface="TH SarabunPSK" pitchFamily="34" charset="-34"/>
                      <a:cs typeface="TH SarabunPSK" pitchFamily="34" charset="-34"/>
                    </a:rPr>
                    <a:t>คน    </a:t>
                  </a:r>
                </a:p>
                <a:p>
                  <a:pPr>
                    <a:defRPr/>
                  </a:pPr>
                  <a:r>
                    <a:rPr lang="en-US" sz="1200" kern="0" dirty="0" smtClean="0">
                      <a:solidFill>
                        <a:prstClr val="black"/>
                      </a:solidFill>
                      <a:latin typeface="TH SarabunPSK" pitchFamily="34" charset="-34"/>
                      <a:cs typeface="TH SarabunPSK" pitchFamily="34" charset="-34"/>
                    </a:rPr>
                    <a:t>   2.10 </a:t>
                  </a:r>
                  <a:r>
                    <a:rPr lang="th-TH" sz="1200" kern="0" dirty="0" smtClean="0">
                      <a:solidFill>
                        <a:prstClr val="black"/>
                      </a:solidFill>
                      <a:latin typeface="TH SarabunPSK" pitchFamily="34" charset="-34"/>
                      <a:cs typeface="TH SarabunPSK" pitchFamily="34" charset="-34"/>
                    </a:rPr>
                    <a:t>สำเนา</a:t>
                  </a:r>
                  <a:r>
                    <a:rPr lang="th-TH" sz="1200" kern="0" dirty="0">
                      <a:solidFill>
                        <a:prstClr val="black"/>
                      </a:solidFill>
                      <a:latin typeface="TH SarabunPSK" pitchFamily="34" charset="-34"/>
                      <a:cs typeface="TH SarabunPSK" pitchFamily="34" charset="-34"/>
                    </a:rPr>
                    <a:t>เอกสารแสดงเงินต้นและดอกเบี้ยค้างชำระ</a:t>
                  </a:r>
                  <a:endParaRPr lang="en-US" sz="1200" kern="0" dirty="0" smtClean="0">
                    <a:solidFill>
                      <a:prstClr val="black"/>
                    </a:solidFill>
                    <a:latin typeface="TH SarabunPSK" pitchFamily="34" charset="-34"/>
                    <a:cs typeface="TH SarabunPSK" pitchFamily="34" charset="-34"/>
                  </a:endParaRPr>
                </a:p>
                <a:p>
                  <a:pPr>
                    <a:defRPr/>
                  </a:pPr>
                  <a:r>
                    <a:rPr lang="en-US" sz="1200" kern="0" dirty="0" smtClean="0">
                      <a:solidFill>
                        <a:prstClr val="black"/>
                      </a:solidFill>
                      <a:latin typeface="TH SarabunPSK" pitchFamily="34" charset="-34"/>
                      <a:cs typeface="TH SarabunPSK" pitchFamily="34" charset="-34"/>
                    </a:rPr>
                    <a:t>   2.11 Statement </a:t>
                  </a:r>
                  <a:r>
                    <a:rPr lang="th-TH" sz="1200" kern="0" dirty="0" smtClean="0">
                      <a:solidFill>
                        <a:prstClr val="black"/>
                      </a:solidFill>
                      <a:latin typeface="TH SarabunPSK" pitchFamily="34" charset="-34"/>
                      <a:cs typeface="TH SarabunPSK" pitchFamily="34" charset="-34"/>
                    </a:rPr>
                    <a:t>แสดงการชำระหนี้ของลูกหนี้ตั้งแต่เริ่มทำสัญญาถึงปัจจุบัน</a:t>
                  </a:r>
                </a:p>
                <a:p>
                  <a:pPr>
                    <a:defRPr/>
                  </a:pPr>
                  <a:r>
                    <a:rPr lang="th-TH" sz="1200" kern="0" dirty="0" smtClean="0">
                      <a:solidFill>
                        <a:prstClr val="black"/>
                      </a:solidFill>
                      <a:latin typeface="TH SarabunPSK" pitchFamily="34" charset="-34"/>
                      <a:cs typeface="TH SarabunPSK" pitchFamily="34" charset="-34"/>
                    </a:rPr>
                    <a:t>   2.12 </a:t>
                  </a:r>
                  <a:r>
                    <a:rPr lang="th-TH" sz="1200" kern="0" dirty="0">
                      <a:solidFill>
                        <a:prstClr val="black"/>
                      </a:solidFill>
                      <a:latin typeface="TH SarabunPSK" pitchFamily="34" charset="-34"/>
                      <a:cs typeface="TH SarabunPSK" pitchFamily="34" charset="-34"/>
                    </a:rPr>
                    <a:t>สำเนากรมธรรม์ประกันวินาศภัย ฉบับล่าสุด </a:t>
                  </a:r>
                  <a:r>
                    <a:rPr lang="th-TH" sz="1200" kern="0" dirty="0" smtClean="0">
                      <a:solidFill>
                        <a:prstClr val="black"/>
                      </a:solidFill>
                      <a:latin typeface="TH SarabunPSK" pitchFamily="34" charset="-34"/>
                      <a:cs typeface="TH SarabunPSK" pitchFamily="34" charset="-34"/>
                    </a:rPr>
                    <a:t>(ถ้ามี)</a:t>
                  </a:r>
                </a:p>
                <a:p>
                  <a:pPr>
                    <a:defRPr/>
                  </a:pPr>
                  <a:r>
                    <a:rPr lang="en-US" sz="1200" kern="0" dirty="0" smtClean="0">
                      <a:solidFill>
                        <a:prstClr val="black"/>
                      </a:solidFill>
                      <a:latin typeface="TH SarabunPSK" pitchFamily="34" charset="-34"/>
                      <a:cs typeface="TH SarabunPSK" pitchFamily="34" charset="-34"/>
                    </a:rPr>
                    <a:t>   2.13 </a:t>
                  </a:r>
                  <a:r>
                    <a:rPr lang="th-TH" sz="1200" kern="0" dirty="0" smtClean="0">
                      <a:solidFill>
                        <a:prstClr val="black"/>
                      </a:solidFill>
                      <a:latin typeface="TH SarabunPSK" pitchFamily="34" charset="-34"/>
                      <a:cs typeface="TH SarabunPSK" pitchFamily="34" charset="-34"/>
                    </a:rPr>
                    <a:t>ภาพถ่ายสีสภาพบ้านพักอาศัย แหล่งที่มาของรายได้ และที่ดินหลักประกันจำนองของลูกหนี้ในสภาพปัจจุบัน โดยจะต้องมีภาพของลูกหนี้ และ/หรือทายาท และ/หรือผู้รับใช้หนี้แทน ปรากฏอยู่ในภาพดังกล่าวด้วย</a:t>
                  </a:r>
                </a:p>
                <a:p>
                  <a:pPr>
                    <a:defRPr/>
                  </a:pPr>
                  <a:r>
                    <a:rPr lang="th-TH" sz="1200" kern="0" dirty="0" smtClean="0">
                      <a:solidFill>
                        <a:prstClr val="black"/>
                      </a:solidFill>
                      <a:latin typeface="TH SarabunPSK" pitchFamily="34" charset="-34"/>
                      <a:cs typeface="TH SarabunPSK" pitchFamily="34" charset="-34"/>
                    </a:rPr>
                    <a:t>   2.14 สำเนา</a:t>
                  </a:r>
                  <a:r>
                    <a:rPr lang="th-TH" sz="1200" kern="0" dirty="0">
                      <a:solidFill>
                        <a:prstClr val="black"/>
                      </a:solidFill>
                      <a:latin typeface="TH SarabunPSK" pitchFamily="34" charset="-34"/>
                      <a:cs typeface="TH SarabunPSK" pitchFamily="34" charset="-34"/>
                    </a:rPr>
                    <a:t>หลักฐานแสดงที่มาของเงินที่มาชำระหนี้ เช่น สำเนาบัญชีเงินฝาก สำเนาสัญญาจะซื้อจะขายที่ดิน เป็นต้น</a:t>
                  </a:r>
                </a:p>
                <a:p>
                  <a:pPr>
                    <a:defRPr/>
                  </a:pPr>
                  <a:r>
                    <a:rPr lang="en-US" sz="1200" kern="0" dirty="0" smtClean="0">
                      <a:solidFill>
                        <a:prstClr val="black"/>
                      </a:solidFill>
                      <a:latin typeface="TH SarabunPSK" pitchFamily="34" charset="-34"/>
                      <a:cs typeface="TH SarabunPSK" pitchFamily="34" charset="-34"/>
                    </a:rPr>
                    <a:t>   2.15 </a:t>
                  </a:r>
                  <a:r>
                    <a:rPr lang="th-TH" sz="1200" kern="0" dirty="0" smtClean="0">
                      <a:solidFill>
                        <a:prstClr val="black"/>
                      </a:solidFill>
                      <a:latin typeface="TH SarabunPSK" pitchFamily="34" charset="-34"/>
                      <a:cs typeface="TH SarabunPSK" pitchFamily="34" charset="-34"/>
                    </a:rPr>
                    <a:t>สำเนา</a:t>
                  </a:r>
                  <a:r>
                    <a:rPr lang="th-TH" sz="1200" kern="0" dirty="0">
                      <a:solidFill>
                        <a:prstClr val="black"/>
                      </a:solidFill>
                      <a:latin typeface="TH SarabunPSK" pitchFamily="34" charset="-34"/>
                      <a:cs typeface="TH SarabunPSK" pitchFamily="34" charset="-34"/>
                    </a:rPr>
                    <a:t>บัตรประจำตัวประชาชนของผู้</a:t>
                  </a:r>
                  <a:r>
                    <a:rPr lang="th-TH" sz="1200" kern="0" dirty="0" smtClean="0">
                      <a:solidFill>
                        <a:prstClr val="black"/>
                      </a:solidFill>
                      <a:latin typeface="TH SarabunPSK" pitchFamily="34" charset="-34"/>
                      <a:cs typeface="TH SarabunPSK" pitchFamily="34" charset="-34"/>
                    </a:rPr>
                    <a:t>กู้</a:t>
                  </a:r>
                </a:p>
                <a:p>
                  <a:pPr>
                    <a:defRPr/>
                  </a:pPr>
                  <a:r>
                    <a:rPr lang="en-US" sz="1200" kern="0" dirty="0" smtClean="0">
                      <a:solidFill>
                        <a:prstClr val="black"/>
                      </a:solidFill>
                      <a:latin typeface="TH SarabunPSK" pitchFamily="34" charset="-34"/>
                      <a:cs typeface="TH SarabunPSK" pitchFamily="34" charset="-34"/>
                    </a:rPr>
                    <a:t>   2.16 </a:t>
                  </a:r>
                  <a:r>
                    <a:rPr lang="th-TH" sz="1200" kern="0" dirty="0" smtClean="0">
                      <a:solidFill>
                        <a:prstClr val="black"/>
                      </a:solidFill>
                      <a:latin typeface="TH SarabunPSK" pitchFamily="34" charset="-34"/>
                      <a:cs typeface="TH SarabunPSK" pitchFamily="34" charset="-34"/>
                    </a:rPr>
                    <a:t>สำเนาทะเบียนบ้านของผู้กู้</a:t>
                  </a:r>
                </a:p>
                <a:p>
                  <a:pPr>
                    <a:defRPr/>
                  </a:pPr>
                  <a:r>
                    <a:rPr lang="en-US" sz="1200" kern="0" dirty="0" smtClean="0">
                      <a:solidFill>
                        <a:prstClr val="black"/>
                      </a:solidFill>
                      <a:latin typeface="TH SarabunPSK" pitchFamily="34" charset="-34"/>
                      <a:cs typeface="TH SarabunPSK" pitchFamily="34" charset="-34"/>
                    </a:rPr>
                    <a:t>   2.17 </a:t>
                  </a:r>
                  <a:r>
                    <a:rPr lang="th-TH" sz="1200" kern="0" dirty="0" smtClean="0">
                      <a:solidFill>
                        <a:prstClr val="black"/>
                      </a:solidFill>
                      <a:latin typeface="TH SarabunPSK" pitchFamily="34" charset="-34"/>
                      <a:cs typeface="TH SarabunPSK" pitchFamily="34" charset="-34"/>
                    </a:rPr>
                    <a:t>สำเนาใบมรณะบัตร หรือ หลักฐานแบบรับรองรายการทะเบียนราษฎรจากฐานข้อมูลการทะเบียน (กรณีเสียชีวิต)</a:t>
                  </a:r>
                  <a:endParaRPr lang="th-TH" sz="1200" kern="0" dirty="0">
                    <a:solidFill>
                      <a:prstClr val="black"/>
                    </a:solidFill>
                    <a:latin typeface="TH SarabunPSK" pitchFamily="34" charset="-34"/>
                    <a:cs typeface="TH SarabunPSK" pitchFamily="34" charset="-34"/>
                  </a:endParaRPr>
                </a:p>
              </p:txBody>
            </p:sp>
            <p:sp>
              <p:nvSpPr>
                <p:cNvPr id="36" name="Rounded Rectangle 127"/>
                <p:cNvSpPr/>
                <p:nvPr/>
              </p:nvSpPr>
              <p:spPr>
                <a:xfrm>
                  <a:off x="817967" y="4294698"/>
                  <a:ext cx="1551639" cy="619714"/>
                </a:xfrm>
                <a:prstGeom prst="roundRect">
                  <a:avLst/>
                </a:prstGeom>
                <a:solidFill>
                  <a:srgbClr val="F79646">
                    <a:lumMod val="40000"/>
                    <a:lumOff val="60000"/>
                  </a:srgbClr>
                </a:solidFill>
                <a:ln w="25400" cap="flat" cmpd="sng" algn="ctr">
                  <a:noFill/>
                  <a:prstDash val="solid"/>
                </a:ln>
                <a:effectLst/>
              </p:spPr>
              <p:txBody>
                <a:bodyPr lIns="68567" tIns="34289" rIns="68567" bIns="34289" rtlCol="0" anchor="ctr"/>
                <a:lstStyle/>
                <a:p>
                  <a:pPr algn="ctr" defTabSz="685647">
                    <a:defRPr/>
                  </a:pPr>
                  <a:r>
                    <a:rPr lang="th-TH" sz="1600" b="1" kern="0" dirty="0" smtClean="0">
                      <a:solidFill>
                        <a:prstClr val="black"/>
                      </a:solidFill>
                      <a:latin typeface="TH SarabunPSK" pitchFamily="34" charset="-34"/>
                      <a:cs typeface="TH SarabunPSK" pitchFamily="34" charset="-34"/>
                    </a:rPr>
                    <a:t>จัดทำบันทึก</a:t>
                  </a:r>
                </a:p>
                <a:p>
                  <a:pPr algn="ctr" defTabSz="685647">
                    <a:defRPr/>
                  </a:pPr>
                  <a:r>
                    <a:rPr lang="th-TH" sz="1600" b="1" kern="0" dirty="0" smtClean="0">
                      <a:solidFill>
                        <a:prstClr val="black"/>
                      </a:solidFill>
                      <a:latin typeface="TH SarabunPSK" pitchFamily="34" charset="-34"/>
                      <a:cs typeface="TH SarabunPSK" pitchFamily="34" charset="-34"/>
                    </a:rPr>
                    <a:t>ถึง สง.</a:t>
                  </a:r>
                  <a:endParaRPr lang="en-US" sz="1600" b="1" kern="0" dirty="0">
                    <a:solidFill>
                      <a:prstClr val="black"/>
                    </a:solidFill>
                    <a:latin typeface="TH SarabunPSK" pitchFamily="34" charset="-34"/>
                    <a:cs typeface="TH SarabunPSK" pitchFamily="34" charset="-34"/>
                  </a:endParaRPr>
                </a:p>
              </p:txBody>
            </p:sp>
            <p:pic>
              <p:nvPicPr>
                <p:cNvPr id="37" name="Picture 128"/>
                <p:cNvPicPr>
                  <a:picLocks noChangeAspect="1"/>
                </p:cNvPicPr>
                <p:nvPr/>
              </p:nvPicPr>
              <p:blipFill>
                <a:blip r:embed="rId6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450816" y="4236621"/>
                  <a:ext cx="672770" cy="735867"/>
                </a:xfrm>
                <a:prstGeom prst="rect">
                  <a:avLst/>
                </a:prstGeom>
              </p:spPr>
            </p:pic>
            <p:sp>
              <p:nvSpPr>
                <p:cNvPr id="38" name="Rounded Rectangle 129"/>
                <p:cNvSpPr/>
                <p:nvPr/>
              </p:nvSpPr>
              <p:spPr>
                <a:xfrm>
                  <a:off x="862153" y="5343709"/>
                  <a:ext cx="1504254" cy="619713"/>
                </a:xfrm>
                <a:prstGeom prst="roundRect">
                  <a:avLst/>
                </a:prstGeom>
                <a:solidFill>
                  <a:srgbClr val="8064A2">
                    <a:lumMod val="40000"/>
                    <a:lumOff val="60000"/>
                  </a:srgbClr>
                </a:solidFill>
                <a:ln w="12700" cap="flat" cmpd="sng" algn="ctr">
                  <a:noFill/>
                  <a:prstDash val="solid"/>
                  <a:miter lim="800000"/>
                </a:ln>
                <a:effectLst/>
              </p:spPr>
              <p:txBody>
                <a:bodyPr lIns="68567" tIns="34289" rIns="68567" bIns="34289" rtlCol="0" anchor="ctr"/>
                <a:lstStyle/>
                <a:p>
                  <a:pPr algn="ctr" defTabSz="685647">
                    <a:defRPr/>
                  </a:pPr>
                  <a:r>
                    <a:rPr lang="th-TH" sz="1400" b="1" kern="0" dirty="0" err="1">
                      <a:solidFill>
                        <a:prstClr val="black"/>
                      </a:solidFill>
                      <a:latin typeface="TH SarabunPSK" pitchFamily="34" charset="-34"/>
                      <a:cs typeface="TH SarabunPSK" pitchFamily="34" charset="-34"/>
                    </a:rPr>
                    <a:t>อบก</a:t>
                  </a:r>
                  <a:r>
                    <a:rPr lang="th-TH" sz="1400" b="1" kern="0" dirty="0">
                      <a:solidFill>
                        <a:prstClr val="black"/>
                      </a:solidFill>
                      <a:latin typeface="TH SarabunPSK" pitchFamily="34" charset="-34"/>
                      <a:cs typeface="TH SarabunPSK" pitchFamily="34" charset="-34"/>
                    </a:rPr>
                    <a:t>. </a:t>
                  </a:r>
                  <a:r>
                    <a:rPr lang="th-TH" sz="1400" b="1" kern="0" dirty="0" smtClean="0">
                      <a:solidFill>
                        <a:prstClr val="black"/>
                      </a:solidFill>
                      <a:latin typeface="TH SarabunPSK" pitchFamily="34" charset="-34"/>
                      <a:cs typeface="TH SarabunPSK" pitchFamily="34" charset="-34"/>
                    </a:rPr>
                    <a:t>ส่วนกลางพิจารณา</a:t>
                  </a:r>
                  <a:endParaRPr lang="en-US" sz="1400" b="1" kern="0" dirty="0">
                    <a:solidFill>
                      <a:prstClr val="black"/>
                    </a:solidFill>
                    <a:latin typeface="TH SarabunPSK" pitchFamily="34" charset="-34"/>
                    <a:cs typeface="TH SarabunPSK" pitchFamily="34" charset="-34"/>
                  </a:endParaRPr>
                </a:p>
              </p:txBody>
            </p:sp>
            <p:pic>
              <p:nvPicPr>
                <p:cNvPr id="39" name="Picture 130"/>
                <p:cNvPicPr>
                  <a:picLocks noChangeAspect="1"/>
                </p:cNvPicPr>
                <p:nvPr/>
              </p:nvPicPr>
              <p:blipFill>
                <a:blip r:embed="rId7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318404" y="5249597"/>
                  <a:ext cx="860096" cy="691721"/>
                </a:xfrm>
                <a:prstGeom prst="rect">
                  <a:avLst/>
                </a:prstGeom>
              </p:spPr>
            </p:pic>
            <p:sp>
              <p:nvSpPr>
                <p:cNvPr id="40" name="Rounded Rectangle 131"/>
                <p:cNvSpPr/>
                <p:nvPr/>
              </p:nvSpPr>
              <p:spPr>
                <a:xfrm>
                  <a:off x="882043" y="6392719"/>
                  <a:ext cx="1504254" cy="619713"/>
                </a:xfrm>
                <a:prstGeom prst="roundRect">
                  <a:avLst/>
                </a:prstGeom>
                <a:solidFill>
                  <a:srgbClr val="ED7D31">
                    <a:lumMod val="40000"/>
                    <a:lumOff val="60000"/>
                  </a:srgbClr>
                </a:solidFill>
                <a:ln w="12700" cap="flat" cmpd="sng" algn="ctr">
                  <a:noFill/>
                  <a:prstDash val="solid"/>
                  <a:miter lim="800000"/>
                </a:ln>
                <a:effectLst/>
              </p:spPr>
              <p:txBody>
                <a:bodyPr lIns="68567" tIns="34289" rIns="68567" bIns="34289" rtlCol="0" anchor="ctr"/>
                <a:lstStyle/>
                <a:p>
                  <a:pPr algn="ctr" defTabSz="685647">
                    <a:defRPr/>
                  </a:pPr>
                  <a:r>
                    <a:rPr lang="th-TH" sz="1600" b="1" kern="0" dirty="0" smtClean="0">
                      <a:solidFill>
                        <a:prstClr val="black"/>
                      </a:solidFill>
                      <a:latin typeface="TH SarabunPSK" pitchFamily="34" charset="-34"/>
                      <a:cs typeface="TH SarabunPSK" pitchFamily="34" charset="-34"/>
                    </a:rPr>
                    <a:t>สง. แจ้งผล</a:t>
                  </a:r>
                  <a:br>
                    <a:rPr lang="th-TH" sz="1600" b="1" kern="0" dirty="0" smtClean="0">
                      <a:solidFill>
                        <a:prstClr val="black"/>
                      </a:solidFill>
                      <a:latin typeface="TH SarabunPSK" pitchFamily="34" charset="-34"/>
                      <a:cs typeface="TH SarabunPSK" pitchFamily="34" charset="-34"/>
                    </a:rPr>
                  </a:br>
                  <a:r>
                    <a:rPr lang="th-TH" sz="1600" b="1" kern="0" dirty="0" smtClean="0">
                      <a:solidFill>
                        <a:prstClr val="black"/>
                      </a:solidFill>
                      <a:latin typeface="TH SarabunPSK" pitchFamily="34" charset="-34"/>
                      <a:cs typeface="TH SarabunPSK" pitchFamily="34" charset="-34"/>
                    </a:rPr>
                    <a:t>การ</a:t>
                  </a:r>
                  <a:r>
                    <a:rPr lang="th-TH" sz="1600" b="1" kern="0" dirty="0">
                      <a:solidFill>
                        <a:prstClr val="black"/>
                      </a:solidFill>
                      <a:latin typeface="TH SarabunPSK" pitchFamily="34" charset="-34"/>
                      <a:cs typeface="TH SarabunPSK" pitchFamily="34" charset="-34"/>
                    </a:rPr>
                    <a:t>อนุมัติ</a:t>
                  </a:r>
                  <a:endParaRPr lang="en-US" sz="1600" b="1" kern="0" dirty="0">
                    <a:solidFill>
                      <a:prstClr val="black"/>
                    </a:solidFill>
                    <a:latin typeface="TH SarabunPSK" pitchFamily="34" charset="-34"/>
                    <a:cs typeface="TH SarabunPSK" pitchFamily="34" charset="-34"/>
                  </a:endParaRPr>
                </a:p>
              </p:txBody>
            </p:sp>
            <p:sp>
              <p:nvSpPr>
                <p:cNvPr id="41" name="Rounded Rectangle 132"/>
                <p:cNvSpPr/>
                <p:nvPr/>
              </p:nvSpPr>
              <p:spPr>
                <a:xfrm>
                  <a:off x="837151" y="7460966"/>
                  <a:ext cx="1554254" cy="1069738"/>
                </a:xfrm>
                <a:prstGeom prst="roundRect">
                  <a:avLst/>
                </a:prstGeom>
                <a:solidFill>
                  <a:srgbClr val="A5A5A5">
                    <a:lumMod val="60000"/>
                    <a:lumOff val="40000"/>
                  </a:srgbClr>
                </a:solidFill>
                <a:ln w="12700" cap="flat" cmpd="sng" algn="ctr">
                  <a:noFill/>
                  <a:prstDash val="solid"/>
                  <a:miter lim="800000"/>
                </a:ln>
                <a:effectLst/>
              </p:spPr>
              <p:txBody>
                <a:bodyPr lIns="68567" tIns="34289" rIns="68567" bIns="34289" rtlCol="0" anchor="ctr"/>
                <a:lstStyle/>
                <a:p>
                  <a:pPr algn="ctr" defTabSz="685647">
                    <a:defRPr/>
                  </a:pPr>
                  <a:r>
                    <a:rPr lang="th-TH" sz="1400" b="1" kern="0" dirty="0" smtClean="0">
                      <a:solidFill>
                        <a:prstClr val="black"/>
                      </a:solidFill>
                      <a:latin typeface="TH SarabunPSK" pitchFamily="34" charset="-34"/>
                      <a:cs typeface="TH SarabunPSK" pitchFamily="34" charset="-34"/>
                    </a:rPr>
                    <a:t>สาขารับชำระหนี้</a:t>
                  </a:r>
                </a:p>
                <a:p>
                  <a:pPr algn="ctr" defTabSz="685647">
                    <a:defRPr/>
                  </a:pPr>
                  <a:r>
                    <a:rPr lang="th-TH" sz="1400" b="1" kern="0" dirty="0" smtClean="0">
                      <a:solidFill>
                        <a:prstClr val="black"/>
                      </a:solidFill>
                      <a:latin typeface="TH SarabunPSK" pitchFamily="34" charset="-34"/>
                      <a:cs typeface="TH SarabunPSK" pitchFamily="34" charset="-34"/>
                    </a:rPr>
                    <a:t>ตามมติ </a:t>
                  </a:r>
                  <a:r>
                    <a:rPr lang="th-TH" sz="1400" b="1" kern="0" dirty="0" err="1" smtClean="0">
                      <a:solidFill>
                        <a:prstClr val="black"/>
                      </a:solidFill>
                      <a:latin typeface="TH SarabunPSK" pitchFamily="34" charset="-34"/>
                      <a:cs typeface="TH SarabunPSK" pitchFamily="34" charset="-34"/>
                    </a:rPr>
                    <a:t>อบก</a:t>
                  </a:r>
                  <a:r>
                    <a:rPr lang="th-TH" sz="1400" b="1" kern="0" dirty="0" smtClean="0">
                      <a:solidFill>
                        <a:prstClr val="black"/>
                      </a:solidFill>
                      <a:latin typeface="TH SarabunPSK" pitchFamily="34" charset="-34"/>
                      <a:cs typeface="TH SarabunPSK" pitchFamily="34" charset="-34"/>
                    </a:rPr>
                    <a:t>.ส่วนกลาง</a:t>
                  </a:r>
                  <a:endParaRPr lang="th-TH" sz="1400" b="1" kern="0" dirty="0">
                    <a:solidFill>
                      <a:prstClr val="black"/>
                    </a:solidFill>
                    <a:latin typeface="TH SarabunPSK" pitchFamily="34" charset="-34"/>
                    <a:cs typeface="TH SarabunPSK" pitchFamily="34" charset="-34"/>
                  </a:endParaRPr>
                </a:p>
              </p:txBody>
            </p:sp>
            <p:pic>
              <p:nvPicPr>
                <p:cNvPr id="42" name="Picture 133"/>
                <p:cNvPicPr>
                  <a:picLocks noChangeAspect="1"/>
                </p:cNvPicPr>
                <p:nvPr/>
              </p:nvPicPr>
              <p:blipFill>
                <a:blip r:embed="rId8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 rot="21211945">
                  <a:off x="334480" y="6313732"/>
                  <a:ext cx="823962" cy="394181"/>
                </a:xfrm>
                <a:prstGeom prst="rect">
                  <a:avLst/>
                </a:prstGeom>
              </p:spPr>
            </p:pic>
            <p:cxnSp>
              <p:nvCxnSpPr>
                <p:cNvPr id="43" name="Straight Arrow Connector 134"/>
                <p:cNvCxnSpPr/>
                <p:nvPr/>
              </p:nvCxnSpPr>
              <p:spPr>
                <a:xfrm>
                  <a:off x="1503270" y="3865401"/>
                  <a:ext cx="0" cy="429297"/>
                </a:xfrm>
                <a:prstGeom prst="straightConnector1">
                  <a:avLst/>
                </a:prstGeom>
                <a:noFill/>
                <a:ln w="38100" cap="flat" cmpd="sng" algn="ctr">
                  <a:solidFill>
                    <a:srgbClr val="F79646"/>
                  </a:solidFill>
                  <a:prstDash val="solid"/>
                  <a:tailEnd type="arrow"/>
                </a:ln>
                <a:effectLst>
                  <a:outerShdw blurRad="40000" dist="23000" dir="5400000" rotWithShape="0">
                    <a:srgbClr val="000000">
                      <a:alpha val="35000"/>
                    </a:srgbClr>
                  </a:outerShdw>
                </a:effectLst>
              </p:spPr>
            </p:cxnSp>
            <p:cxnSp>
              <p:nvCxnSpPr>
                <p:cNvPr id="44" name="Straight Connector 135"/>
                <p:cNvCxnSpPr/>
                <p:nvPr/>
              </p:nvCxnSpPr>
              <p:spPr>
                <a:xfrm>
                  <a:off x="2346270" y="3601007"/>
                  <a:ext cx="412397" cy="0"/>
                </a:xfrm>
                <a:prstGeom prst="line">
                  <a:avLst/>
                </a:prstGeom>
                <a:noFill/>
                <a:ln w="25400" cap="flat" cmpd="sng" algn="ctr">
                  <a:solidFill>
                    <a:srgbClr val="9BBB59"/>
                  </a:solidFill>
                  <a:prstDash val="sysDash"/>
                </a:ln>
                <a:effectLst>
                  <a:outerShdw blurRad="40000" dist="20000" dir="5400000" rotWithShape="0">
                    <a:srgbClr val="000000">
                      <a:alpha val="38000"/>
                    </a:srgbClr>
                  </a:outerShdw>
                </a:effectLst>
              </p:spPr>
            </p:cxnSp>
            <p:cxnSp>
              <p:nvCxnSpPr>
                <p:cNvPr id="45" name="Straight Arrow Connector 136"/>
                <p:cNvCxnSpPr/>
                <p:nvPr/>
              </p:nvCxnSpPr>
              <p:spPr>
                <a:xfrm flipH="1">
                  <a:off x="1503270" y="4914412"/>
                  <a:ext cx="0" cy="429297"/>
                </a:xfrm>
                <a:prstGeom prst="straightConnector1">
                  <a:avLst/>
                </a:prstGeom>
                <a:noFill/>
                <a:ln w="38100" cap="flat" cmpd="sng" algn="ctr">
                  <a:solidFill>
                    <a:srgbClr val="F79646"/>
                  </a:solidFill>
                  <a:prstDash val="solid"/>
                  <a:tailEnd type="arrow"/>
                </a:ln>
                <a:effectLst>
                  <a:outerShdw blurRad="40000" dist="23000" dir="5400000" rotWithShape="0">
                    <a:srgbClr val="000000">
                      <a:alpha val="35000"/>
                    </a:srgbClr>
                  </a:outerShdw>
                </a:effectLst>
              </p:spPr>
            </p:cxnSp>
            <p:cxnSp>
              <p:nvCxnSpPr>
                <p:cNvPr id="46" name="Straight Arrow Connector 137"/>
                <p:cNvCxnSpPr/>
                <p:nvPr/>
              </p:nvCxnSpPr>
              <p:spPr>
                <a:xfrm flipH="1">
                  <a:off x="1506052" y="5963422"/>
                  <a:ext cx="0" cy="429297"/>
                </a:xfrm>
                <a:prstGeom prst="straightConnector1">
                  <a:avLst/>
                </a:prstGeom>
                <a:noFill/>
                <a:ln w="38100" cap="flat" cmpd="sng" algn="ctr">
                  <a:solidFill>
                    <a:srgbClr val="F79646"/>
                  </a:solidFill>
                  <a:prstDash val="solid"/>
                  <a:tailEnd type="arrow"/>
                </a:ln>
                <a:effectLst>
                  <a:outerShdw blurRad="40000" dist="23000" dir="5400000" rotWithShape="0">
                    <a:srgbClr val="000000">
                      <a:alpha val="35000"/>
                    </a:srgbClr>
                  </a:outerShdw>
                </a:effectLst>
              </p:spPr>
            </p:cxnSp>
            <p:cxnSp>
              <p:nvCxnSpPr>
                <p:cNvPr id="47" name="Straight Arrow Connector 138"/>
                <p:cNvCxnSpPr/>
                <p:nvPr/>
              </p:nvCxnSpPr>
              <p:spPr>
                <a:xfrm flipH="1">
                  <a:off x="1518046" y="7012432"/>
                  <a:ext cx="0" cy="429297"/>
                </a:xfrm>
                <a:prstGeom prst="straightConnector1">
                  <a:avLst/>
                </a:prstGeom>
                <a:noFill/>
                <a:ln w="38100" cap="flat" cmpd="sng" algn="ctr">
                  <a:solidFill>
                    <a:srgbClr val="F79646"/>
                  </a:solidFill>
                  <a:prstDash val="solid"/>
                  <a:tailEnd type="arrow"/>
                </a:ln>
                <a:effectLst>
                  <a:outerShdw blurRad="40000" dist="23000" dir="5400000" rotWithShape="0">
                    <a:srgbClr val="000000">
                      <a:alpha val="35000"/>
                    </a:srgbClr>
                  </a:outerShdw>
                </a:effectLst>
              </p:spPr>
            </p:cxnSp>
          </p:grpSp>
          <p:pic>
            <p:nvPicPr>
              <p:cNvPr id="32" name="Picture 121"/>
              <p:cNvPicPr>
                <a:picLocks noChangeAspect="1"/>
              </p:cNvPicPr>
              <p:nvPr/>
            </p:nvPicPr>
            <p:blipFill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299494" y="3802894"/>
                <a:ext cx="652895" cy="679467"/>
              </a:xfrm>
              <a:prstGeom prst="roundRect">
                <a:avLst>
                  <a:gd name="adj" fmla="val 22234"/>
                </a:avLst>
              </a:prstGeom>
            </p:spPr>
          </p:pic>
        </p:grpSp>
        <p:pic>
          <p:nvPicPr>
            <p:cNvPr id="30" name="Picture 118"/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7087" y="7877556"/>
              <a:ext cx="582993" cy="607844"/>
            </a:xfrm>
            <a:prstGeom prst="rect">
              <a:avLst/>
            </a:prstGeom>
          </p:spPr>
        </p:pic>
      </p:grpSp>
      <p:sp>
        <p:nvSpPr>
          <p:cNvPr id="48" name="Rounded Rectangle 140"/>
          <p:cNvSpPr/>
          <p:nvPr/>
        </p:nvSpPr>
        <p:spPr>
          <a:xfrm>
            <a:off x="1733928" y="5683423"/>
            <a:ext cx="5559009" cy="609599"/>
          </a:xfrm>
          <a:prstGeom prst="roundRect">
            <a:avLst>
              <a:gd name="adj" fmla="val 6302"/>
            </a:avLst>
          </a:prstGeom>
          <a:solidFill>
            <a:srgbClr val="FFFF99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algn="ctr">
              <a:defRPr/>
            </a:pPr>
            <a:r>
              <a:rPr lang="th-TH" sz="1600" b="1" kern="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ลูกหนี้ต้องชำระ</a:t>
            </a:r>
            <a:r>
              <a:rPr lang="th-TH" sz="1600" b="1" kern="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ต้นเงินกู้คงเหลือ</a:t>
            </a:r>
            <a:r>
              <a:rPr lang="th-TH" sz="1600" b="1" kern="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ทั้งหมด พร้อมดอกเบี้ยไม่</a:t>
            </a:r>
            <a:r>
              <a:rPr lang="th-TH" sz="1600" b="1" kern="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น้อยกว่า</a:t>
            </a:r>
            <a:r>
              <a:rPr lang="th-TH" sz="1600" b="1" kern="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ครึ่งหนึ่งของดอกเบี้ยที่ค้างชำระ </a:t>
            </a:r>
          </a:p>
          <a:p>
            <a:pPr algn="ctr">
              <a:defRPr/>
            </a:pPr>
            <a:r>
              <a:rPr lang="th-TH" sz="1600" b="1" kern="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(ตามมติที่ประชุม </a:t>
            </a:r>
            <a:r>
              <a:rPr lang="th-TH" sz="1600" b="1" kern="0" dirty="0" err="1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อบก</a:t>
            </a:r>
            <a:r>
              <a:rPr lang="th-TH" sz="1600" b="1" kern="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. ส่วนกลาง) ให้</a:t>
            </a:r>
            <a:r>
              <a:rPr lang="th-TH" sz="1600" b="1" kern="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เสร็จสิ้นในคราว</a:t>
            </a:r>
            <a:r>
              <a:rPr lang="th-TH" sz="1600" b="1" kern="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เดียวกัน ภายในระยะเวลาที่กำหนด </a:t>
            </a:r>
          </a:p>
        </p:txBody>
      </p:sp>
      <p:pic>
        <p:nvPicPr>
          <p:cNvPr id="49" name="Picture 139"/>
          <p:cNvPicPr>
            <a:picLocks noChangeAspect="1"/>
          </p:cNvPicPr>
          <p:nvPr/>
        </p:nvPicPr>
        <p:blipFill>
          <a:blip r:embed="rId11" cstate="print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3182" b="97273" l="0" r="9869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994591">
            <a:off x="1623853" y="5447119"/>
            <a:ext cx="304499" cy="3397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687558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8"/>
          <p:cNvSpPr txBox="1"/>
          <p:nvPr/>
        </p:nvSpPr>
        <p:spPr>
          <a:xfrm>
            <a:off x="3838410" y="114951"/>
            <a:ext cx="54049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3600" b="1" i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การบริหารจัดการหนี้</a:t>
            </a:r>
            <a:endParaRPr lang="th-TH" sz="3600" b="1" i="1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itchFamily="34" charset="-34"/>
              <a:cs typeface="TH SarabunPSK" pitchFamily="34" charset="-34"/>
            </a:endParaRPr>
          </a:p>
        </p:txBody>
      </p:sp>
      <p:grpSp>
        <p:nvGrpSpPr>
          <p:cNvPr id="6" name="Group 54"/>
          <p:cNvGrpSpPr/>
          <p:nvPr/>
        </p:nvGrpSpPr>
        <p:grpSpPr>
          <a:xfrm>
            <a:off x="1627268" y="1454365"/>
            <a:ext cx="3393506" cy="1071300"/>
            <a:chOff x="1070793" y="822848"/>
            <a:chExt cx="4838192" cy="827804"/>
          </a:xfrm>
        </p:grpSpPr>
        <p:sp>
          <p:nvSpPr>
            <p:cNvPr id="7" name="Flowchart: Manual Input 55"/>
            <p:cNvSpPr/>
            <p:nvPr/>
          </p:nvSpPr>
          <p:spPr>
            <a:xfrm rot="10800000">
              <a:off x="1070793" y="822848"/>
              <a:ext cx="4838190" cy="827804"/>
            </a:xfrm>
            <a:prstGeom prst="flowChartManualInput">
              <a:avLst/>
            </a:prstGeom>
            <a:solidFill>
              <a:srgbClr val="C0504D">
                <a:lumMod val="20000"/>
                <a:lumOff val="80000"/>
              </a:srgbClr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th-TH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endParaRPr>
            </a:p>
          </p:txBody>
        </p:sp>
        <p:sp>
          <p:nvSpPr>
            <p:cNvPr id="8" name="Rectangle 56"/>
            <p:cNvSpPr/>
            <p:nvPr/>
          </p:nvSpPr>
          <p:spPr>
            <a:xfrm>
              <a:off x="1109403" y="860067"/>
              <a:ext cx="4799582" cy="70788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marR="0" lvl="0" indent="0" algn="ctr" defTabSz="685647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20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H SarabunPSK" pitchFamily="34" charset="-34"/>
                  <a:cs typeface="TH SarabunPSK" pitchFamily="34" charset="-34"/>
                </a:rPr>
                <a:t>เป็น</a:t>
              </a:r>
              <a:r>
                <a:rPr kumimoji="0" lang="th-TH" sz="2000" b="1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H SarabunPSK" pitchFamily="34" charset="-34"/>
                  <a:cs typeface="TH SarabunPSK" pitchFamily="34" charset="-34"/>
                </a:rPr>
                <a:t>หนี้ค้าง</a:t>
              </a:r>
              <a:r>
                <a:rPr kumimoji="0" lang="th-TH" sz="20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H SarabunPSK" pitchFamily="34" charset="-34"/>
                  <a:cs typeface="TH SarabunPSK" pitchFamily="34" charset="-34"/>
                </a:rPr>
                <a:t>ชำระ </a:t>
              </a:r>
              <a:r>
                <a:rPr kumimoji="0" lang="th-TH" sz="20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itchFamily="34" charset="-34"/>
                  <a:cs typeface="TH SarabunPSK" pitchFamily="34" charset="-34"/>
                </a:rPr>
                <a:t>มีเจตนาบิดพลิ้ว</a:t>
              </a:r>
              <a:r>
                <a:rPr kumimoji="0" lang="th-TH" sz="2000" b="1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itchFamily="34" charset="-34"/>
                  <a:cs typeface="TH SarabunPSK" pitchFamily="34" charset="-34"/>
                </a:rPr>
                <a:t>ไม่ชำระหนี้ </a:t>
              </a:r>
            </a:p>
            <a:p>
              <a:pPr marL="0" marR="0" lvl="0" indent="0" algn="ctr" defTabSz="685647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2000" b="1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itchFamily="34" charset="-34"/>
                  <a:cs typeface="TH SarabunPSK" pitchFamily="34" charset="-34"/>
                </a:rPr>
                <a:t>โดยไม่มีเหตุอันสมควร</a:t>
              </a:r>
              <a:endParaRPr kumimoji="0" lang="th-TH" sz="20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itchFamily="34" charset="-34"/>
                <a:cs typeface="TH SarabunPSK" pitchFamily="34" charset="-34"/>
              </a:endParaRPr>
            </a:p>
          </p:txBody>
        </p:sp>
      </p:grpSp>
      <p:grpSp>
        <p:nvGrpSpPr>
          <p:cNvPr id="9" name="Group 57"/>
          <p:cNvGrpSpPr/>
          <p:nvPr/>
        </p:nvGrpSpPr>
        <p:grpSpPr>
          <a:xfrm>
            <a:off x="5205091" y="1325963"/>
            <a:ext cx="5450917" cy="5297344"/>
            <a:chOff x="98917" y="1567192"/>
            <a:chExt cx="6660740" cy="7161547"/>
          </a:xfrm>
        </p:grpSpPr>
        <p:sp>
          <p:nvSpPr>
            <p:cNvPr id="10" name="Rounded Rectangle 58"/>
            <p:cNvSpPr/>
            <p:nvPr/>
          </p:nvSpPr>
          <p:spPr>
            <a:xfrm>
              <a:off x="687000" y="8059465"/>
              <a:ext cx="2364060" cy="619713"/>
            </a:xfrm>
            <a:prstGeom prst="roundRect">
              <a:avLst/>
            </a:prstGeom>
            <a:solidFill>
              <a:srgbClr val="9BBB59">
                <a:lumMod val="60000"/>
                <a:lumOff val="40000"/>
              </a:srgb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lIns="68567" tIns="34289" rIns="68567" bIns="34289" rtlCol="0" anchor="ctr"/>
            <a:lstStyle/>
            <a:p>
              <a:pPr algn="ctr" defTabSz="685647">
                <a:defRPr/>
              </a:pPr>
              <a:r>
                <a:rPr lang="th-TH" sz="1600" b="1" kern="0" dirty="0" smtClean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สาขารับชำระหนี้</a:t>
              </a:r>
            </a:p>
            <a:p>
              <a:pPr algn="ctr" defTabSz="685647">
                <a:defRPr/>
              </a:pPr>
              <a:r>
                <a:rPr lang="th-TH" sz="1600" b="1" kern="0" dirty="0" smtClean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ตามคำพิพากษา</a:t>
              </a:r>
              <a:endParaRPr lang="th-TH" sz="1600" b="1" kern="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pic>
          <p:nvPicPr>
            <p:cNvPr id="11" name="Picture 59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61471" y="8059465"/>
              <a:ext cx="641910" cy="669274"/>
            </a:xfrm>
            <a:prstGeom prst="rect">
              <a:avLst/>
            </a:prstGeom>
          </p:spPr>
        </p:pic>
        <p:sp>
          <p:nvSpPr>
            <p:cNvPr id="12" name="Rounded Rectangle 60"/>
            <p:cNvSpPr/>
            <p:nvPr/>
          </p:nvSpPr>
          <p:spPr>
            <a:xfrm>
              <a:off x="645526" y="7217636"/>
              <a:ext cx="2364060" cy="619713"/>
            </a:xfrm>
            <a:prstGeom prst="roundRect">
              <a:avLst/>
            </a:prstGeom>
            <a:solidFill>
              <a:srgbClr val="EEECE1">
                <a:lumMod val="90000"/>
              </a:srgb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lIns="68567" tIns="34289" rIns="68567" bIns="34289" rtlCol="0" anchor="ctr"/>
            <a:lstStyle/>
            <a:p>
              <a:pPr algn="ctr" defTabSz="685647">
                <a:defRPr/>
              </a:pPr>
              <a:r>
                <a:rPr lang="th-TH" sz="1600" b="1" kern="0" dirty="0" smtClean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อัยการ</a:t>
              </a:r>
            </a:p>
            <a:p>
              <a:pPr algn="ctr" defTabSz="685647">
                <a:defRPr/>
              </a:pPr>
              <a:r>
                <a:rPr lang="th-TH" sz="1600" b="1" kern="0" dirty="0" smtClean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แจ้งคำพิพากษา</a:t>
              </a:r>
              <a:endParaRPr lang="th-TH" sz="1600" b="1" kern="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pic>
          <p:nvPicPr>
            <p:cNvPr id="13" name="Picture 61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48297" y="7293363"/>
              <a:ext cx="468257" cy="468257"/>
            </a:xfrm>
            <a:prstGeom prst="rect">
              <a:avLst/>
            </a:prstGeom>
          </p:spPr>
        </p:pic>
        <p:sp>
          <p:nvSpPr>
            <p:cNvPr id="14" name="Rounded Rectangle 62"/>
            <p:cNvSpPr/>
            <p:nvPr/>
          </p:nvSpPr>
          <p:spPr>
            <a:xfrm>
              <a:off x="645526" y="6158512"/>
              <a:ext cx="2364061" cy="803943"/>
            </a:xfrm>
            <a:prstGeom prst="roundRect">
              <a:avLst/>
            </a:prstGeom>
            <a:solidFill>
              <a:srgbClr val="F79646">
                <a:lumMod val="40000"/>
                <a:lumOff val="60000"/>
              </a:srgb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lIns="68567" tIns="34289" rIns="68567" bIns="34289" rtlCol="0" anchor="ctr"/>
            <a:lstStyle/>
            <a:p>
              <a:pPr algn="ctr" defTabSz="685647">
                <a:defRPr/>
              </a:pPr>
              <a:r>
                <a:rPr lang="th-TH" sz="1400" b="1" kern="0" dirty="0" err="1" smtClean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สป.กษ</a:t>
              </a:r>
              <a:r>
                <a:rPr lang="th-TH" sz="1400" b="1" kern="0" dirty="0" smtClean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. อนุมัติค่าใช้จ่ายดำเนินคดี และแจ้ง สง. </a:t>
              </a:r>
              <a:br>
                <a:rPr lang="th-TH" sz="1400" b="1" kern="0" dirty="0" smtClean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</a:br>
              <a:r>
                <a:rPr lang="th-TH" sz="1400" b="1" kern="0" dirty="0" smtClean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เพื่อโอนเงินให้สาขา</a:t>
              </a:r>
            </a:p>
          </p:txBody>
        </p:sp>
        <p:cxnSp>
          <p:nvCxnSpPr>
            <p:cNvPr id="15" name="Straight Arrow Connector 63"/>
            <p:cNvCxnSpPr/>
            <p:nvPr/>
          </p:nvCxnSpPr>
          <p:spPr>
            <a:xfrm>
              <a:off x="1745344" y="5922897"/>
              <a:ext cx="3172" cy="235614"/>
            </a:xfrm>
            <a:prstGeom prst="straightConnector1">
              <a:avLst/>
            </a:prstGeom>
            <a:noFill/>
            <a:ln w="28575" cap="flat" cmpd="sng" algn="ctr">
              <a:solidFill>
                <a:srgbClr val="F79646"/>
              </a:solidFill>
              <a:prstDash val="solid"/>
              <a:tailEnd type="arrow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p:spPr>
        </p:cxnSp>
        <p:cxnSp>
          <p:nvCxnSpPr>
            <p:cNvPr id="16" name="Straight Arrow Connector 64"/>
            <p:cNvCxnSpPr/>
            <p:nvPr/>
          </p:nvCxnSpPr>
          <p:spPr>
            <a:xfrm>
              <a:off x="1734341" y="6967154"/>
              <a:ext cx="3172" cy="235614"/>
            </a:xfrm>
            <a:prstGeom prst="straightConnector1">
              <a:avLst/>
            </a:prstGeom>
            <a:noFill/>
            <a:ln w="28575" cap="flat" cmpd="sng" algn="ctr">
              <a:solidFill>
                <a:srgbClr val="F79646"/>
              </a:solidFill>
              <a:prstDash val="solid"/>
              <a:tailEnd type="arrow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p:spPr>
        </p:cxnSp>
        <p:cxnSp>
          <p:nvCxnSpPr>
            <p:cNvPr id="17" name="Straight Arrow Connector 65"/>
            <p:cNvCxnSpPr/>
            <p:nvPr/>
          </p:nvCxnSpPr>
          <p:spPr>
            <a:xfrm>
              <a:off x="1731169" y="7823851"/>
              <a:ext cx="3172" cy="235614"/>
            </a:xfrm>
            <a:prstGeom prst="straightConnector1">
              <a:avLst/>
            </a:prstGeom>
            <a:noFill/>
            <a:ln w="28575" cap="flat" cmpd="sng" algn="ctr">
              <a:solidFill>
                <a:srgbClr val="F79646"/>
              </a:solidFill>
              <a:prstDash val="solid"/>
              <a:tailEnd type="arrow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p:spPr>
        </p:cxnSp>
        <p:cxnSp>
          <p:nvCxnSpPr>
            <p:cNvPr id="18" name="Straight Connector 66"/>
            <p:cNvCxnSpPr/>
            <p:nvPr/>
          </p:nvCxnSpPr>
          <p:spPr>
            <a:xfrm>
              <a:off x="2998717" y="1942776"/>
              <a:ext cx="174557" cy="644"/>
            </a:xfrm>
            <a:prstGeom prst="line">
              <a:avLst/>
            </a:prstGeom>
            <a:noFill/>
            <a:ln w="25400" cap="flat" cmpd="sng" algn="ctr">
              <a:solidFill>
                <a:srgbClr val="4BACC6">
                  <a:lumMod val="40000"/>
                  <a:lumOff val="60000"/>
                </a:srgbClr>
              </a:solidFill>
              <a:prstDash val="sysDash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p:spPr>
        </p:cxnSp>
        <p:cxnSp>
          <p:nvCxnSpPr>
            <p:cNvPr id="19" name="Straight Connector 67"/>
            <p:cNvCxnSpPr/>
            <p:nvPr/>
          </p:nvCxnSpPr>
          <p:spPr>
            <a:xfrm>
              <a:off x="2928846" y="2993866"/>
              <a:ext cx="244428" cy="350873"/>
            </a:xfrm>
            <a:prstGeom prst="line">
              <a:avLst/>
            </a:prstGeom>
            <a:noFill/>
            <a:ln w="25400" cap="flat" cmpd="sng" algn="ctr">
              <a:solidFill>
                <a:srgbClr val="9BBB59"/>
              </a:solidFill>
              <a:prstDash val="sysDash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p:spPr>
        </p:cxnSp>
        <p:sp>
          <p:nvSpPr>
            <p:cNvPr id="20" name="Rectangle 68"/>
            <p:cNvSpPr/>
            <p:nvPr/>
          </p:nvSpPr>
          <p:spPr>
            <a:xfrm>
              <a:off x="3173274" y="3344739"/>
              <a:ext cx="3586383" cy="5334439"/>
            </a:xfrm>
            <a:prstGeom prst="rect">
              <a:avLst/>
            </a:prstGeom>
            <a:solidFill>
              <a:srgbClr val="9BBB59">
                <a:lumMod val="40000"/>
                <a:lumOff val="60000"/>
              </a:srgbClr>
            </a:solidFill>
          </p:spPr>
          <p:txBody>
            <a:bodyPr wrap="square">
              <a:spAutoFit/>
            </a:bodyPr>
            <a:lstStyle/>
            <a:p>
              <a:pPr>
                <a:defRPr/>
              </a:pPr>
              <a:r>
                <a:rPr lang="th-TH" sz="1400" b="1" kern="0" dirty="0" smtClean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รายการ</a:t>
              </a:r>
              <a:r>
                <a:rPr lang="th-TH" sz="1400" b="1" kern="0" dirty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เอกสารประกอบการพิจารณาอนุมัติ</a:t>
              </a:r>
              <a:r>
                <a:rPr lang="th-TH" sz="1400" b="1" kern="0" dirty="0" smtClean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ดำเนินคดีลูกหนี้ </a:t>
              </a:r>
              <a:r>
                <a:rPr lang="th-TH" sz="1400" b="1" kern="0" dirty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(</a:t>
              </a:r>
              <a:r>
                <a:rPr lang="th-TH" sz="1400" b="1" kern="0" dirty="0" err="1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สป.กษ</a:t>
              </a:r>
              <a:r>
                <a:rPr lang="th-TH" sz="1400" b="1" kern="0" dirty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.) (</a:t>
              </a:r>
              <a:r>
                <a:rPr lang="th-TH" sz="1400" b="1" kern="0" dirty="0" smtClean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301.04.07) </a:t>
              </a:r>
              <a:endParaRPr lang="en-US" sz="1400" b="1" kern="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endParaRPr>
            </a:p>
            <a:p>
              <a:pPr>
                <a:defRPr/>
              </a:pPr>
              <a:r>
                <a:rPr lang="en-US" sz="1200" kern="0" dirty="0" smtClean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1. </a:t>
              </a:r>
              <a:r>
                <a:rPr lang="th-TH" sz="1200" kern="0" dirty="0" smtClean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สำเนา</a:t>
              </a:r>
              <a:r>
                <a:rPr lang="th-TH" sz="1200" kern="0" dirty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หนังสือสัญญากู้ยืมเงิน </a:t>
              </a:r>
              <a:r>
                <a:rPr lang="th-TH" sz="1200" kern="0" dirty="0" smtClean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และหรือสัญญา</a:t>
              </a:r>
              <a:r>
                <a:rPr lang="th-TH" sz="1200" kern="0" dirty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รับใช้หนี้เงินกู้ (ถ้ามี</a:t>
              </a:r>
              <a:r>
                <a:rPr lang="th-TH" sz="1200" kern="0" dirty="0" smtClean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)</a:t>
              </a:r>
            </a:p>
            <a:p>
              <a:pPr>
                <a:defRPr/>
              </a:pPr>
              <a:r>
                <a:rPr lang="en-US" sz="1200" kern="0" dirty="0" smtClean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2. </a:t>
              </a:r>
              <a:r>
                <a:rPr lang="th-TH" sz="1200" kern="0" dirty="0" smtClean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สำเนาสัญญาจำนองที่ดิน</a:t>
              </a:r>
            </a:p>
            <a:p>
              <a:pPr>
                <a:defRPr/>
              </a:pPr>
              <a:r>
                <a:rPr lang="en-US" sz="1200" kern="0" dirty="0" smtClean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3. </a:t>
              </a:r>
              <a:r>
                <a:rPr lang="th-TH" sz="1200" kern="0" dirty="0" smtClean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สำเนา</a:t>
              </a:r>
              <a:r>
                <a:rPr lang="th-TH" sz="1200" kern="0" dirty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หนังสือข้อตกลงต่อท้ายหนังสือสัญญาจำนอง</a:t>
              </a:r>
              <a:r>
                <a:rPr lang="th-TH" sz="1200" kern="0" dirty="0" smtClean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ที่ดิน</a:t>
              </a:r>
              <a:endParaRPr lang="en-US" sz="1200" kern="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endParaRPr>
            </a:p>
            <a:p>
              <a:pPr>
                <a:defRPr/>
              </a:pPr>
              <a:r>
                <a:rPr lang="en-US" sz="1200" kern="0" dirty="0" smtClean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4. </a:t>
              </a:r>
              <a:r>
                <a:rPr lang="th-TH" sz="1200" kern="0" dirty="0" smtClean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สำเนาบันทึกการตรวจสอบที่ดิน</a:t>
              </a:r>
              <a:br>
                <a:rPr lang="th-TH" sz="1200" kern="0" dirty="0" smtClean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</a:br>
              <a:r>
                <a:rPr lang="en-US" sz="1200" kern="0" dirty="0" smtClean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5. </a:t>
              </a:r>
              <a:r>
                <a:rPr lang="th-TH" sz="1200" kern="0" dirty="0" smtClean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สำเนาภาพถ่ายหนังสือแสดงกรรมสิทธิ์ในที่ดิน</a:t>
              </a:r>
              <a:endParaRPr lang="en-US" sz="1200" kern="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endParaRPr>
            </a:p>
            <a:p>
              <a:pPr>
                <a:defRPr/>
              </a:pPr>
              <a:r>
                <a:rPr lang="en-US" sz="1200" kern="0" dirty="0" smtClean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6. </a:t>
              </a:r>
              <a:r>
                <a:rPr lang="th-TH" sz="1200" kern="0" dirty="0" smtClean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สำเนาหนังสือเรียกบอกกล่าวบังคับจำนอง</a:t>
              </a:r>
            </a:p>
            <a:p>
              <a:pPr>
                <a:defRPr/>
              </a:pPr>
              <a:r>
                <a:rPr lang="th-TH" sz="1200" kern="0" dirty="0" smtClean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7. สำเนาหนังสือเรียกคืนเงินกู้และให้ไถ่ถอนจำนอง</a:t>
              </a:r>
              <a:endParaRPr lang="en-US" sz="1200" kern="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endParaRPr>
            </a:p>
            <a:p>
              <a:pPr>
                <a:defRPr/>
              </a:pPr>
              <a:r>
                <a:rPr lang="en-US" sz="1200" kern="0" dirty="0" smtClean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8. </a:t>
              </a:r>
              <a:r>
                <a:rPr lang="th-TH" sz="1200" kern="0" dirty="0" smtClean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สำเนา</a:t>
              </a:r>
              <a:r>
                <a:rPr lang="th-TH" sz="1200" kern="0" dirty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หนังสือรับสภาพหนี้</a:t>
              </a:r>
              <a:r>
                <a:rPr lang="th-TH" sz="1200" kern="0" dirty="0" smtClean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เงินกู้</a:t>
              </a:r>
            </a:p>
            <a:p>
              <a:pPr>
                <a:defRPr/>
              </a:pPr>
              <a:r>
                <a:rPr lang="en-US" sz="1200" kern="0" dirty="0" smtClean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9. </a:t>
              </a:r>
              <a:r>
                <a:rPr lang="th-TH" sz="1200" kern="0" dirty="0" smtClean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สำเนา</a:t>
              </a:r>
              <a:r>
                <a:rPr lang="th-TH" sz="1200" kern="0" dirty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ข้อมูลลูกค้าราย</a:t>
              </a:r>
              <a:r>
                <a:rPr lang="th-TH" sz="1200" kern="0" dirty="0" smtClean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คน</a:t>
              </a:r>
            </a:p>
            <a:p>
              <a:pPr>
                <a:defRPr/>
              </a:pPr>
              <a:r>
                <a:rPr lang="en-US" sz="1200" kern="0" dirty="0" smtClean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10.</a:t>
              </a:r>
              <a:r>
                <a:rPr lang="th-TH" sz="1200" kern="0" dirty="0" smtClean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 รายงาน</a:t>
              </a:r>
              <a:r>
                <a:rPr lang="th-TH" sz="1200" kern="0" dirty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หนี้คงเหลือ  ณ  วันรายงาน  (ต้นเงิน,ดอกเบี้ย)</a:t>
              </a:r>
              <a:endParaRPr lang="en-US" sz="1200" kern="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endParaRPr>
            </a:p>
            <a:p>
              <a:pPr>
                <a:defRPr/>
              </a:pPr>
              <a:r>
                <a:rPr lang="en-US" sz="1200" kern="0" dirty="0" smtClean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11.</a:t>
              </a:r>
              <a:r>
                <a:rPr lang="th-TH" sz="1200" kern="0" dirty="0" smtClean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 รายการ</a:t>
              </a:r>
              <a:r>
                <a:rPr lang="th-TH" sz="1200" kern="0" dirty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เคลื่อนไหวบัญชีเงินกู้</a:t>
              </a:r>
              <a:r>
                <a:rPr lang="en-US" sz="1200" kern="0" dirty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 (STATEMENT) </a:t>
              </a:r>
              <a:endParaRPr lang="th-TH" sz="1200" kern="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endParaRPr>
            </a:p>
            <a:p>
              <a:pPr>
                <a:defRPr/>
              </a:pPr>
              <a:r>
                <a:rPr lang="en-US" sz="1200" kern="0" dirty="0" smtClean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12. </a:t>
              </a:r>
              <a:r>
                <a:rPr lang="th-TH" sz="1200" kern="0" dirty="0" smtClean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สำเนา</a:t>
              </a:r>
              <a:r>
                <a:rPr lang="th-TH" sz="1200" kern="0" dirty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หนังสือค้ำ</a:t>
              </a:r>
              <a:r>
                <a:rPr lang="th-TH" sz="1200" kern="0" dirty="0" smtClean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ประกัน</a:t>
              </a:r>
            </a:p>
            <a:p>
              <a:pPr>
                <a:defRPr/>
              </a:pPr>
              <a:r>
                <a:rPr lang="th-TH" sz="1200" kern="0" dirty="0" smtClean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13. สำเนาหนังสือค้ำประกันของหนังสือสัญญารับใช้หนี้ (ถ้ามี)</a:t>
              </a:r>
              <a:endParaRPr lang="en-US" sz="1200" kern="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endParaRPr>
            </a:p>
            <a:p>
              <a:pPr>
                <a:defRPr/>
              </a:pPr>
              <a:r>
                <a:rPr lang="en-US" sz="1200" kern="0" dirty="0" smtClean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14. </a:t>
              </a:r>
              <a:r>
                <a:rPr lang="th-TH" sz="1200" kern="0" dirty="0" smtClean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สำเนา</a:t>
              </a:r>
              <a:r>
                <a:rPr lang="th-TH" sz="1200" kern="0" dirty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บัตรประจำตัวประชาชนของผู้</a:t>
              </a:r>
              <a:r>
                <a:rPr lang="th-TH" sz="1200" kern="0" dirty="0" smtClean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กู้</a:t>
              </a:r>
            </a:p>
            <a:p>
              <a:pPr>
                <a:defRPr/>
              </a:pPr>
              <a:r>
                <a:rPr lang="en-US" sz="1200" kern="0" dirty="0" smtClean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15. </a:t>
              </a:r>
              <a:r>
                <a:rPr lang="th-TH" sz="1200" kern="0" dirty="0" smtClean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สำเนา</a:t>
              </a:r>
              <a:r>
                <a:rPr lang="th-TH" sz="1200" kern="0" dirty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ทะเบียนบ้านของผู้</a:t>
              </a:r>
              <a:r>
                <a:rPr lang="th-TH" sz="1200" kern="0" dirty="0" smtClean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กู้</a:t>
              </a:r>
            </a:p>
            <a:p>
              <a:pPr>
                <a:defRPr/>
              </a:pPr>
              <a:r>
                <a:rPr lang="en-US" sz="1200" kern="0" dirty="0" smtClean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16. </a:t>
              </a:r>
              <a:r>
                <a:rPr lang="th-TH" sz="1200" kern="0" dirty="0" smtClean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สำเนา</a:t>
              </a:r>
              <a:r>
                <a:rPr lang="th-TH" sz="1200" kern="0" dirty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บัตรประจำตัวประชาชนของผู้ค้ำ</a:t>
              </a:r>
              <a:r>
                <a:rPr lang="th-TH" sz="1200" kern="0" dirty="0" smtClean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ประกัน</a:t>
              </a:r>
            </a:p>
            <a:p>
              <a:pPr>
                <a:defRPr/>
              </a:pPr>
              <a:r>
                <a:rPr lang="en-US" sz="1200" kern="0" dirty="0" smtClean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17. </a:t>
              </a:r>
              <a:r>
                <a:rPr lang="th-TH" sz="1200" kern="0" dirty="0" smtClean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สำเนา</a:t>
              </a:r>
              <a:r>
                <a:rPr lang="th-TH" sz="1200" kern="0" dirty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ทะเบียนบ้านของผู้ค้ำ</a:t>
              </a:r>
              <a:r>
                <a:rPr lang="th-TH" sz="1200" kern="0" dirty="0" smtClean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ประกัน</a:t>
              </a:r>
            </a:p>
            <a:p>
              <a:pPr>
                <a:defRPr/>
              </a:pPr>
              <a:r>
                <a:rPr lang="en-US" sz="1200" kern="0" dirty="0" smtClean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18. </a:t>
              </a:r>
              <a:r>
                <a:rPr lang="th-TH" sz="1200" kern="0" dirty="0" smtClean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สำเนา</a:t>
              </a:r>
              <a:r>
                <a:rPr lang="th-TH" sz="1200" kern="0" dirty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ใบมรณะบัตร  </a:t>
              </a:r>
              <a:r>
                <a:rPr lang="th-TH" sz="1200" kern="0" dirty="0" smtClean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หรือ หลักฐานแบบรับรองรายการทะเบียนราษฎรจากฐานข้อมูลการทะเบียน (</a:t>
              </a:r>
              <a:r>
                <a:rPr lang="th-TH" sz="1200" kern="0" dirty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กรณีเสียชีวิต</a:t>
              </a:r>
              <a:r>
                <a:rPr lang="th-TH" sz="1200" kern="0" dirty="0" smtClean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)</a:t>
              </a:r>
            </a:p>
          </p:txBody>
        </p:sp>
        <p:pic>
          <p:nvPicPr>
            <p:cNvPr id="21" name="Picture 69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8917" y="2400106"/>
              <a:ext cx="762000" cy="761999"/>
            </a:xfrm>
            <a:prstGeom prst="rect">
              <a:avLst/>
            </a:prstGeom>
          </p:spPr>
        </p:pic>
        <p:sp>
          <p:nvSpPr>
            <p:cNvPr id="22" name="Rounded Rectangle 70"/>
            <p:cNvSpPr/>
            <p:nvPr/>
          </p:nvSpPr>
          <p:spPr>
            <a:xfrm>
              <a:off x="656396" y="3380033"/>
              <a:ext cx="2364060" cy="554798"/>
            </a:xfrm>
            <a:prstGeom prst="roundRect">
              <a:avLst/>
            </a:prstGeom>
            <a:solidFill>
              <a:srgbClr val="8064A2">
                <a:lumMod val="40000"/>
                <a:lumOff val="60000"/>
              </a:srgb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lIns="68567" tIns="34289" rIns="68567" bIns="34289" rtlCol="0" anchor="ctr"/>
            <a:lstStyle/>
            <a:p>
              <a:pPr algn="ctr" defTabSz="685647">
                <a:defRPr/>
              </a:pPr>
              <a:r>
                <a:rPr lang="th-TH" sz="1400" b="1" kern="0" dirty="0" err="1" smtClean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สป.กษ</a:t>
              </a:r>
              <a:r>
                <a:rPr lang="th-TH" sz="1400" b="1" kern="0" dirty="0" smtClean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. พิจารณา</a:t>
              </a:r>
            </a:p>
            <a:p>
              <a:pPr algn="ctr" defTabSz="685647">
                <a:defRPr/>
              </a:pPr>
              <a:r>
                <a:rPr lang="th-TH" sz="1400" b="1" kern="0" dirty="0" smtClean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เสนอให้อัยการดำเนินคดี</a:t>
              </a:r>
              <a:endParaRPr lang="en-US" sz="1400" b="1" kern="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pic>
          <p:nvPicPr>
            <p:cNvPr id="23" name="Picture 71"/>
            <p:cNvPicPr>
              <a:picLocks noChangeAspect="1"/>
            </p:cNvPicPr>
            <p:nvPr/>
          </p:nvPicPr>
          <p:blipFill>
            <a:blip r:embed="rId5" cstate="print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backgroundRemoval t="1778" b="96000" l="2667" r="99111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2061" y="3387571"/>
              <a:ext cx="612175" cy="612175"/>
            </a:xfrm>
            <a:prstGeom prst="rect">
              <a:avLst/>
            </a:prstGeom>
          </p:spPr>
        </p:pic>
        <p:sp>
          <p:nvSpPr>
            <p:cNvPr id="24" name="Rounded Rectangle 72"/>
            <p:cNvSpPr/>
            <p:nvPr/>
          </p:nvSpPr>
          <p:spPr>
            <a:xfrm>
              <a:off x="634657" y="5300259"/>
              <a:ext cx="2364060" cy="619713"/>
            </a:xfrm>
            <a:prstGeom prst="roundRect">
              <a:avLst/>
            </a:prstGeom>
            <a:solidFill>
              <a:srgbClr val="EEECE1">
                <a:lumMod val="90000"/>
              </a:srgb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lIns="68567" tIns="34289" rIns="68567" bIns="34289" rtlCol="0" anchor="ctr"/>
            <a:lstStyle/>
            <a:p>
              <a:pPr algn="ctr" defTabSz="685647">
                <a:defRPr/>
              </a:pPr>
              <a:r>
                <a:rPr lang="th-TH" sz="1400" b="1" kern="0" dirty="0" smtClean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อัยการพิจารณายื่นฟ้อง </a:t>
              </a:r>
            </a:p>
            <a:p>
              <a:pPr algn="ctr" defTabSz="685647">
                <a:defRPr/>
              </a:pPr>
              <a:r>
                <a:rPr lang="th-TH" sz="1400" b="1" kern="0" dirty="0" smtClean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และขอเบิกค่าใช้จ่าย</a:t>
              </a:r>
              <a:endParaRPr lang="en-US" sz="1400" b="1" kern="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pic>
          <p:nvPicPr>
            <p:cNvPr id="25" name="Picture 73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95247" y="5401591"/>
              <a:ext cx="521306" cy="521306"/>
            </a:xfrm>
            <a:prstGeom prst="rect">
              <a:avLst/>
            </a:prstGeom>
          </p:spPr>
        </p:pic>
        <p:sp>
          <p:nvSpPr>
            <p:cNvPr id="26" name="Rounded Rectangle 74"/>
            <p:cNvSpPr/>
            <p:nvPr/>
          </p:nvSpPr>
          <p:spPr>
            <a:xfrm>
              <a:off x="667266" y="4230030"/>
              <a:ext cx="2342320" cy="834615"/>
            </a:xfrm>
            <a:prstGeom prst="roundRect">
              <a:avLst/>
            </a:prstGeom>
            <a:solidFill>
              <a:srgbClr val="F79646">
                <a:lumMod val="40000"/>
                <a:lumOff val="60000"/>
              </a:srgb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lIns="68567" tIns="34289" rIns="68567" bIns="34289" rtlCol="0" anchor="ctr"/>
            <a:lstStyle/>
            <a:p>
              <a:pPr algn="ctr" defTabSz="685647">
                <a:defRPr/>
              </a:pPr>
              <a:r>
                <a:rPr lang="th-TH" sz="1400" b="1" kern="0" dirty="0" smtClean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สง. </a:t>
              </a:r>
              <a:r>
                <a:rPr lang="th-TH" sz="1400" b="1" kern="0" dirty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แจ้ง</a:t>
              </a:r>
              <a:r>
                <a:rPr lang="th-TH" sz="1400" b="1" kern="0" dirty="0" smtClean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สาขามอบหมาย</a:t>
              </a:r>
            </a:p>
            <a:p>
              <a:pPr algn="ctr" defTabSz="685647">
                <a:defRPr/>
              </a:pPr>
              <a:r>
                <a:rPr lang="th-TH" sz="1400" b="1" kern="0" dirty="0" smtClean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ผู้ประสานงานคดี และส่งเอกสารแก่พนักงานอัยการ</a:t>
              </a:r>
            </a:p>
          </p:txBody>
        </p:sp>
        <p:pic>
          <p:nvPicPr>
            <p:cNvPr id="27" name="Picture 75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00651" y="4295972"/>
              <a:ext cx="702730" cy="702730"/>
            </a:xfrm>
            <a:prstGeom prst="rect">
              <a:avLst/>
            </a:prstGeom>
          </p:spPr>
        </p:pic>
        <p:pic>
          <p:nvPicPr>
            <p:cNvPr id="28" name="Picture 76"/>
            <p:cNvPicPr>
              <a:picLocks noChangeAspect="1"/>
            </p:cNvPicPr>
            <p:nvPr/>
          </p:nvPicPr>
          <p:blipFill rotWithShape="1"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3144" t="5100" r="11709" b="47094"/>
            <a:stretch/>
          </p:blipFill>
          <p:spPr>
            <a:xfrm>
              <a:off x="328190" y="6377480"/>
              <a:ext cx="488364" cy="490716"/>
            </a:xfrm>
            <a:prstGeom prst="ellipse">
              <a:avLst/>
            </a:prstGeom>
          </p:spPr>
        </p:pic>
        <p:sp>
          <p:nvSpPr>
            <p:cNvPr id="29" name="Rectangle 77"/>
            <p:cNvSpPr/>
            <p:nvPr/>
          </p:nvSpPr>
          <p:spPr>
            <a:xfrm>
              <a:off x="3173274" y="1606049"/>
              <a:ext cx="3586382" cy="1588116"/>
            </a:xfrm>
            <a:prstGeom prst="rect">
              <a:avLst/>
            </a:prstGeom>
            <a:solidFill>
              <a:srgbClr val="4BACC6">
                <a:lumMod val="20000"/>
                <a:lumOff val="80000"/>
              </a:srgbClr>
            </a:solidFill>
          </p:spPr>
          <p:txBody>
            <a:bodyPr wrap="square">
              <a:spAutoFit/>
            </a:bodyPr>
            <a:lstStyle/>
            <a:p>
              <a:pPr>
                <a:defRPr/>
              </a:pPr>
              <a:r>
                <a:rPr lang="th-TH" sz="1200" b="1" kern="0" dirty="0" smtClean="0">
                  <a:solidFill>
                    <a:sysClr val="windowText" lastClr="000000"/>
                  </a:solidFill>
                  <a:latin typeface="TH SarabunPSK" pitchFamily="34" charset="-34"/>
                  <a:cs typeface="TH SarabunPSK" pitchFamily="34" charset="-34"/>
                </a:rPr>
                <a:t>กรณีผู้กู้และผู้จำนองเป็นบุคคลเดียวกัน </a:t>
              </a:r>
              <a:r>
                <a:rPr lang="th-TH" sz="1200" kern="0" dirty="0" smtClean="0">
                  <a:solidFill>
                    <a:sysClr val="windowText" lastClr="000000"/>
                  </a:solidFill>
                  <a:latin typeface="TH SarabunPSK" pitchFamily="34" charset="-34"/>
                  <a:cs typeface="TH SarabunPSK" pitchFamily="34" charset="-34"/>
                </a:rPr>
                <a:t>301.04.08 </a:t>
              </a:r>
            </a:p>
            <a:p>
              <a:pPr>
                <a:defRPr/>
              </a:pPr>
              <a:r>
                <a:rPr lang="th-TH" sz="1200" b="1" kern="0" dirty="0" smtClean="0">
                  <a:solidFill>
                    <a:sysClr val="windowText" lastClr="000000"/>
                  </a:solidFill>
                  <a:latin typeface="TH SarabunPSK" pitchFamily="34" charset="-34"/>
                  <a:cs typeface="TH SarabunPSK" pitchFamily="34" charset="-34"/>
                </a:rPr>
                <a:t>กรณีบุคคลอื่นจำนองเป็นประกัน </a:t>
              </a:r>
              <a:r>
                <a:rPr lang="th-TH" sz="1200" kern="0" dirty="0" smtClean="0">
                  <a:solidFill>
                    <a:sysClr val="windowText" lastClr="000000"/>
                  </a:solidFill>
                  <a:latin typeface="TH SarabunPSK" pitchFamily="34" charset="-34"/>
                  <a:cs typeface="TH SarabunPSK" pitchFamily="34" charset="-34"/>
                </a:rPr>
                <a:t>301.04.09 </a:t>
              </a:r>
            </a:p>
            <a:p>
              <a:pPr>
                <a:defRPr/>
              </a:pPr>
              <a:r>
                <a:rPr lang="th-TH" sz="1200" b="1" kern="0" dirty="0" smtClean="0">
                  <a:solidFill>
                    <a:sysClr val="windowText" lastClr="000000"/>
                  </a:solidFill>
                  <a:latin typeface="TH SarabunPSK" pitchFamily="34" charset="-34"/>
                  <a:cs typeface="TH SarabunPSK" pitchFamily="34" charset="-34"/>
                </a:rPr>
                <a:t>กรณีผู้จำนองตาย </a:t>
              </a:r>
              <a:r>
                <a:rPr lang="th-TH" sz="1200" kern="0" dirty="0" smtClean="0">
                  <a:solidFill>
                    <a:sysClr val="windowText" lastClr="000000"/>
                  </a:solidFill>
                  <a:latin typeface="TH SarabunPSK" pitchFamily="34" charset="-34"/>
                  <a:cs typeface="TH SarabunPSK" pitchFamily="34" charset="-34"/>
                </a:rPr>
                <a:t>301.04.10</a:t>
              </a:r>
            </a:p>
            <a:p>
              <a:pPr>
                <a:defRPr/>
              </a:pPr>
              <a:r>
                <a:rPr lang="th-TH" sz="1200" b="1" kern="0" dirty="0" smtClean="0">
                  <a:solidFill>
                    <a:sysClr val="windowText" lastClr="000000"/>
                  </a:solidFill>
                  <a:latin typeface="TH SarabunPSK" pitchFamily="34" charset="-34"/>
                  <a:cs typeface="TH SarabunPSK" pitchFamily="34" charset="-34"/>
                </a:rPr>
                <a:t>กรณีบุคคลค้ำประกัน</a:t>
              </a:r>
            </a:p>
            <a:p>
              <a:pPr>
                <a:defRPr/>
              </a:pPr>
              <a:r>
                <a:rPr lang="th-TH" sz="1200" kern="0" dirty="0" smtClean="0">
                  <a:solidFill>
                    <a:sysClr val="windowText" lastClr="000000"/>
                  </a:solidFill>
                  <a:latin typeface="TH SarabunPSK" pitchFamily="34" charset="-34"/>
                  <a:cs typeface="TH SarabunPSK" pitchFamily="34" charset="-34"/>
                </a:rPr>
                <a:t>301.04.11 หนังสือเรียกคืนเงินกู้ (สำหรับผู้กู้)	</a:t>
              </a:r>
            </a:p>
            <a:p>
              <a:pPr>
                <a:defRPr/>
              </a:pPr>
              <a:r>
                <a:rPr lang="th-TH" sz="1200" kern="0" dirty="0" smtClean="0">
                  <a:solidFill>
                    <a:sysClr val="windowText" lastClr="000000"/>
                  </a:solidFill>
                  <a:latin typeface="TH SarabunPSK" pitchFamily="34" charset="-34"/>
                  <a:cs typeface="TH SarabunPSK" pitchFamily="34" charset="-34"/>
                </a:rPr>
                <a:t>301.04.12 หนังสือเรียกคืนเงินกู้ (สำหรับผู้ค้ำประกัน)</a:t>
              </a:r>
              <a:endParaRPr lang="th-TH" sz="1200" kern="0" dirty="0">
                <a:solidFill>
                  <a:sysClr val="windowText" lastClr="000000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cxnSp>
          <p:nvCxnSpPr>
            <p:cNvPr id="30" name="Straight Arrow Connector 78"/>
            <p:cNvCxnSpPr/>
            <p:nvPr/>
          </p:nvCxnSpPr>
          <p:spPr>
            <a:xfrm>
              <a:off x="1719880" y="3109125"/>
              <a:ext cx="3171" cy="235614"/>
            </a:xfrm>
            <a:prstGeom prst="straightConnector1">
              <a:avLst/>
            </a:prstGeom>
            <a:noFill/>
            <a:ln w="28575" cap="flat" cmpd="sng" algn="ctr">
              <a:solidFill>
                <a:srgbClr val="F79646"/>
              </a:solidFill>
              <a:prstDash val="solid"/>
              <a:tailEnd type="arrow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p:spPr>
        </p:cxnSp>
        <p:cxnSp>
          <p:nvCxnSpPr>
            <p:cNvPr id="31" name="Straight Arrow Connector 79"/>
            <p:cNvCxnSpPr/>
            <p:nvPr/>
          </p:nvCxnSpPr>
          <p:spPr>
            <a:xfrm>
              <a:off x="1719880" y="3934831"/>
              <a:ext cx="12656" cy="279612"/>
            </a:xfrm>
            <a:prstGeom prst="straightConnector1">
              <a:avLst/>
            </a:prstGeom>
            <a:noFill/>
            <a:ln w="28575" cap="flat" cmpd="sng" algn="ctr">
              <a:solidFill>
                <a:srgbClr val="F79646"/>
              </a:solidFill>
              <a:prstDash val="solid"/>
              <a:tailEnd type="arrow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p:spPr>
        </p:cxnSp>
        <p:cxnSp>
          <p:nvCxnSpPr>
            <p:cNvPr id="32" name="Straight Arrow Connector 80"/>
            <p:cNvCxnSpPr/>
            <p:nvPr/>
          </p:nvCxnSpPr>
          <p:spPr>
            <a:xfrm>
              <a:off x="1768745" y="5064644"/>
              <a:ext cx="3171" cy="235614"/>
            </a:xfrm>
            <a:prstGeom prst="straightConnector1">
              <a:avLst/>
            </a:prstGeom>
            <a:noFill/>
            <a:ln w="28575" cap="flat" cmpd="sng" algn="ctr">
              <a:solidFill>
                <a:srgbClr val="F79646"/>
              </a:solidFill>
              <a:prstDash val="solid"/>
              <a:tailEnd type="arrow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p:spPr>
        </p:cxnSp>
        <p:sp>
          <p:nvSpPr>
            <p:cNvPr id="33" name="Rounded Rectangle 82"/>
            <p:cNvSpPr/>
            <p:nvPr/>
          </p:nvSpPr>
          <p:spPr>
            <a:xfrm>
              <a:off x="702341" y="1579050"/>
              <a:ext cx="2364060" cy="619713"/>
            </a:xfrm>
            <a:prstGeom prst="roundRect">
              <a:avLst/>
            </a:prstGeom>
            <a:solidFill>
              <a:srgbClr val="4BACC6">
                <a:lumMod val="40000"/>
                <a:lumOff val="60000"/>
              </a:srgbClr>
            </a:solidFill>
            <a:ln w="25400" cap="flat" cmpd="sng" algn="ctr">
              <a:noFill/>
              <a:prstDash val="solid"/>
            </a:ln>
            <a:effectLst/>
          </p:spPr>
          <p:txBody>
            <a:bodyPr lIns="68567" tIns="34289" rIns="68567" bIns="34289" rtlCol="0" anchor="ctr"/>
            <a:lstStyle/>
            <a:p>
              <a:pPr algn="ctr" defTabSz="685647">
                <a:defRPr/>
              </a:pPr>
              <a:r>
                <a:rPr lang="th-TH" sz="1400" b="1" kern="0" dirty="0" smtClean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สาขาเรียกคืนเงินกู้</a:t>
              </a:r>
            </a:p>
            <a:p>
              <a:pPr algn="ctr" defTabSz="685647">
                <a:defRPr/>
              </a:pPr>
              <a:r>
                <a:rPr lang="th-TH" sz="1400" b="1" kern="0" dirty="0" smtClean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บอกกล่าวบังคับจำนอง</a:t>
              </a:r>
              <a:endParaRPr lang="en-US" sz="1400" b="1" kern="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34" name="Rounded Rectangle 83"/>
            <p:cNvSpPr/>
            <p:nvPr/>
          </p:nvSpPr>
          <p:spPr>
            <a:xfrm>
              <a:off x="656396" y="2495530"/>
              <a:ext cx="2364060" cy="619713"/>
            </a:xfrm>
            <a:prstGeom prst="roundRect">
              <a:avLst/>
            </a:prstGeom>
            <a:solidFill>
              <a:srgbClr val="9BBB59">
                <a:lumMod val="60000"/>
                <a:lumOff val="40000"/>
              </a:srgbClr>
            </a:solidFill>
            <a:ln w="25400" cap="flat" cmpd="sng" algn="ctr">
              <a:noFill/>
              <a:prstDash val="solid"/>
            </a:ln>
            <a:effectLst/>
          </p:spPr>
          <p:txBody>
            <a:bodyPr lIns="68567" tIns="34289" rIns="68567" bIns="34289" rtlCol="0" anchor="ctr"/>
            <a:lstStyle/>
            <a:p>
              <a:pPr algn="ctr" defTabSz="685647">
                <a:defRPr/>
              </a:pPr>
              <a:r>
                <a:rPr lang="th-TH" sz="1400" b="1" kern="0" dirty="0" smtClean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สาขารวบรวม</a:t>
              </a:r>
              <a:r>
                <a:rPr lang="th-TH" sz="1400" b="1" kern="0" dirty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เอกสาร </a:t>
              </a:r>
              <a:r>
                <a:rPr lang="th-TH" sz="1400" b="1" kern="0" dirty="0" smtClean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/>
              </a:r>
              <a:br>
                <a:rPr lang="th-TH" sz="1400" b="1" kern="0" dirty="0" smtClean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</a:br>
              <a:r>
                <a:rPr lang="th-TH" sz="1400" b="1" kern="0" dirty="0" smtClean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จัดทำบันทึกถึง สง.</a:t>
              </a:r>
              <a:endParaRPr lang="en-US" sz="1400" b="1" kern="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35" name="TextBox 84"/>
            <p:cNvSpPr txBox="1"/>
            <p:nvPr/>
          </p:nvSpPr>
          <p:spPr>
            <a:xfrm>
              <a:off x="702341" y="2073426"/>
              <a:ext cx="1136085" cy="4479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defRPr/>
              </a:pPr>
              <a:r>
                <a:rPr lang="th-TH" sz="1600" b="1" kern="0" dirty="0" smtClean="0">
                  <a:solidFill>
                    <a:srgbClr val="C00000"/>
                  </a:solidFill>
                  <a:latin typeface="TH SarabunPSK" pitchFamily="34" charset="-34"/>
                  <a:cs typeface="TH SarabunPSK" pitchFamily="34" charset="-34"/>
                </a:rPr>
                <a:t>ครบ </a:t>
              </a:r>
              <a:r>
                <a:rPr lang="en-US" sz="1400" b="1" kern="0" dirty="0" smtClean="0">
                  <a:solidFill>
                    <a:srgbClr val="C00000"/>
                  </a:solidFill>
                  <a:latin typeface="TH SarabunPSK" pitchFamily="34" charset="-34"/>
                  <a:cs typeface="TH SarabunPSK" pitchFamily="34" charset="-34"/>
                </a:rPr>
                <a:t>60 </a:t>
              </a:r>
              <a:r>
                <a:rPr lang="th-TH" sz="1400" b="1" kern="0" dirty="0" smtClean="0">
                  <a:solidFill>
                    <a:srgbClr val="C00000"/>
                  </a:solidFill>
                  <a:latin typeface="TH SarabunPSK" pitchFamily="34" charset="-34"/>
                  <a:cs typeface="TH SarabunPSK" pitchFamily="34" charset="-34"/>
                </a:rPr>
                <a:t>วัน</a:t>
              </a:r>
              <a:endParaRPr lang="th-TH" sz="1400" b="1" kern="0" dirty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pic>
          <p:nvPicPr>
            <p:cNvPr id="36" name="Picture 85"/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37350" y="1567192"/>
              <a:ext cx="506235" cy="506235"/>
            </a:xfrm>
            <a:prstGeom prst="rect">
              <a:avLst/>
            </a:prstGeom>
          </p:spPr>
        </p:pic>
      </p:grpSp>
      <p:grpSp>
        <p:nvGrpSpPr>
          <p:cNvPr id="37" name="Group 114"/>
          <p:cNvGrpSpPr/>
          <p:nvPr/>
        </p:nvGrpSpPr>
        <p:grpSpPr>
          <a:xfrm>
            <a:off x="1627462" y="2173125"/>
            <a:ext cx="3406616" cy="2142380"/>
            <a:chOff x="2433370" y="7715037"/>
            <a:chExt cx="4380609" cy="1886204"/>
          </a:xfrm>
        </p:grpSpPr>
        <p:sp>
          <p:nvSpPr>
            <p:cNvPr id="38" name="Rounded Rectangle 119"/>
            <p:cNvSpPr/>
            <p:nvPr/>
          </p:nvSpPr>
          <p:spPr>
            <a:xfrm>
              <a:off x="2433370" y="7715037"/>
              <a:ext cx="4380609" cy="1886204"/>
            </a:xfrm>
            <a:prstGeom prst="roundRect">
              <a:avLst>
                <a:gd name="adj" fmla="val 6454"/>
              </a:avLst>
            </a:prstGeom>
            <a:solidFill>
              <a:srgbClr val="FFFF99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th-TH" sz="13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itchFamily="34" charset="-34"/>
                <a:cs typeface="TH SarabunPSK" pitchFamily="34" charset="-34"/>
              </a:endParaRPr>
            </a:p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th-TH" sz="13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itchFamily="34" charset="-34"/>
                <a:cs typeface="TH SarabunPSK" pitchFamily="34" charset="-34"/>
              </a:endParaRPr>
            </a:p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th-TH" sz="13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itchFamily="34" charset="-34"/>
                <a:cs typeface="TH SarabunPSK" pitchFamily="34" charset="-34"/>
              </a:endParaRPr>
            </a:p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th-TH" sz="13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itchFamily="34" charset="-34"/>
                <a:cs typeface="TH SarabunPSK" pitchFamily="34" charset="-34"/>
              </a:endParaRPr>
            </a:p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th-TH" sz="13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itchFamily="34" charset="-34"/>
                <a:cs typeface="TH SarabunPSK" pitchFamily="34" charset="-34"/>
              </a:endParaRPr>
            </a:p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th-TH" sz="13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itchFamily="34" charset="-34"/>
                <a:cs typeface="TH SarabunPSK" pitchFamily="34" charset="-34"/>
              </a:endParaRPr>
            </a:p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300" b="1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itchFamily="34" charset="-34"/>
                  <a:cs typeface="TH SarabunPSK" pitchFamily="34" charset="-34"/>
                </a:rPr>
                <a:t>              </a:t>
              </a:r>
            </a:p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th-TH" sz="13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itchFamily="34" charset="-34"/>
                <a:cs typeface="TH SarabunPSK" pitchFamily="34" charset="-34"/>
              </a:endParaRPr>
            </a:p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th-TH" sz="13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39" name="TextBox 120"/>
            <p:cNvSpPr txBox="1"/>
            <p:nvPr/>
          </p:nvSpPr>
          <p:spPr>
            <a:xfrm>
              <a:off x="2578893" y="7869834"/>
              <a:ext cx="2381044" cy="1029702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txBody>
            <a:bodyPr wrap="square" rtlCol="0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300" b="1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itchFamily="34" charset="-34"/>
                  <a:cs typeface="TH SarabunPSK" pitchFamily="34" charset="-34"/>
                </a:rPr>
                <a:t>   </a:t>
              </a:r>
              <a:r>
                <a:rPr kumimoji="0" lang="th-TH" sz="1400" b="1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itchFamily="34" charset="-34"/>
                  <a:cs typeface="TH SarabunPSK" pitchFamily="34" charset="-34"/>
                </a:rPr>
                <a:t>เรียก</a:t>
              </a:r>
              <a:r>
                <a:rPr kumimoji="0" lang="th-TH" sz="14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itchFamily="34" charset="-34"/>
                  <a:cs typeface="TH SarabunPSK" pitchFamily="34" charset="-34"/>
                </a:rPr>
                <a:t>คืนเงินกู้และบอก</a:t>
              </a:r>
              <a:r>
                <a:rPr kumimoji="0" lang="th-TH" sz="1400" b="1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itchFamily="34" charset="-34"/>
                  <a:cs typeface="TH SarabunPSK" pitchFamily="34" charset="-34"/>
                </a:rPr>
                <a:t>กล่าวบังคับจำนองไปยังผู้กู้ ผู้จำนอง ผู้ค้ำประกัน และลูกหนี้ร่วมทุกราย</a:t>
              </a:r>
              <a:r>
                <a:rPr kumimoji="0" lang="en-US" sz="1400" b="1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itchFamily="34" charset="-34"/>
                  <a:cs typeface="TH SarabunPSK" pitchFamily="34" charset="-34"/>
                </a:rPr>
                <a:t> </a:t>
              </a:r>
              <a:r>
                <a:rPr kumimoji="0" lang="th-TH" sz="1400" b="1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itchFamily="34" charset="-34"/>
                  <a:cs typeface="TH SarabunPSK" pitchFamily="34" charset="-34"/>
                </a:rPr>
                <a:t>ให้ชำระเสร็จสิ้นภายใน </a:t>
              </a:r>
              <a:r>
                <a:rPr kumimoji="0" lang="en-US" sz="1400" b="1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itchFamily="34" charset="-34"/>
                  <a:cs typeface="TH SarabunPSK" pitchFamily="34" charset="-34"/>
                </a:rPr>
                <a:t>60 </a:t>
              </a:r>
              <a:r>
                <a:rPr kumimoji="0" lang="th-TH" sz="1400" b="1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itchFamily="34" charset="-34"/>
                  <a:cs typeface="TH SarabunPSK" pitchFamily="34" charset="-34"/>
                </a:rPr>
                <a:t>วัน </a:t>
              </a:r>
            </a:p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400" b="1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itchFamily="34" charset="-34"/>
                  <a:cs typeface="TH SarabunPSK" pitchFamily="34" charset="-34"/>
                </a:rPr>
                <a:t>นับแต่วันได้รับหนังสือ</a:t>
              </a:r>
              <a:endParaRPr kumimoji="0" lang="th-TH" sz="14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pic>
          <p:nvPicPr>
            <p:cNvPr id="40" name="Picture 123"/>
            <p:cNvPicPr>
              <a:picLocks noChangeAspect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771112">
              <a:off x="2605793" y="7733443"/>
              <a:ext cx="273573" cy="273573"/>
            </a:xfrm>
            <a:prstGeom prst="rect">
              <a:avLst/>
            </a:prstGeom>
          </p:spPr>
        </p:pic>
        <p:sp>
          <p:nvSpPr>
            <p:cNvPr id="41" name="Rectangle 141"/>
            <p:cNvSpPr/>
            <p:nvPr/>
          </p:nvSpPr>
          <p:spPr>
            <a:xfrm>
              <a:off x="5062518" y="7870229"/>
              <a:ext cx="1607426" cy="840019"/>
            </a:xfrm>
            <a:prstGeom prst="rect">
              <a:avLst/>
            </a:prstGeom>
            <a:ln>
              <a:solidFill>
                <a:srgbClr val="FF0000"/>
              </a:solidFill>
            </a:ln>
          </p:spPr>
          <p:txBody>
            <a:bodyPr wrap="square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400" b="1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itchFamily="34" charset="-34"/>
                  <a:cs typeface="TH SarabunPSK" pitchFamily="34" charset="-34"/>
                </a:rPr>
                <a:t>กรณีบุคคลใดตาย </a:t>
              </a:r>
            </a:p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400" b="1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itchFamily="34" charset="-34"/>
                  <a:cs typeface="TH SarabunPSK" pitchFamily="34" charset="-34"/>
                </a:rPr>
                <a:t>เรียก</a:t>
              </a:r>
              <a:r>
                <a:rPr kumimoji="0" lang="th-TH" sz="14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itchFamily="34" charset="-34"/>
                  <a:cs typeface="TH SarabunPSK" pitchFamily="34" charset="-34"/>
                </a:rPr>
                <a:t>คืนเงินกู้ทายาท</a:t>
              </a:r>
              <a:r>
                <a:rPr kumimoji="0" lang="th-TH" sz="1400" b="1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itchFamily="34" charset="-34"/>
                  <a:cs typeface="TH SarabunPSK" pitchFamily="34" charset="-34"/>
                </a:rPr>
                <a:t>/</a:t>
              </a:r>
            </a:p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400" b="1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itchFamily="34" charset="-34"/>
                  <a:cs typeface="TH SarabunPSK" pitchFamily="34" charset="-34"/>
                </a:rPr>
                <a:t>ผู้จัดการมรดก</a:t>
              </a:r>
              <a:br>
                <a:rPr kumimoji="0" lang="th-TH" sz="1400" b="1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itchFamily="34" charset="-34"/>
                  <a:cs typeface="TH SarabunPSK" pitchFamily="34" charset="-34"/>
                </a:rPr>
              </a:br>
              <a:r>
                <a:rPr kumimoji="0" lang="th-TH" sz="1400" b="1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itchFamily="34" charset="-34"/>
                  <a:cs typeface="TH SarabunPSK" pitchFamily="34" charset="-34"/>
                </a:rPr>
                <a:t>ของบุคคลนั้น</a:t>
              </a:r>
              <a:endParaRPr kumimoji="0" lang="th-TH" sz="14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42" name="Rectangle 142"/>
            <p:cNvSpPr/>
            <p:nvPr/>
          </p:nvSpPr>
          <p:spPr>
            <a:xfrm>
              <a:off x="2462925" y="8920151"/>
              <a:ext cx="4131299" cy="27097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400" b="1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itchFamily="34" charset="-34"/>
                  <a:cs typeface="TH SarabunPSK" pitchFamily="34" charset="-34"/>
                </a:rPr>
                <a:t>ต้องมีหลักฐานการรับหนังสือ/หลักฐานการตีกลับทางไปรษณีย์ </a:t>
              </a:r>
              <a:endParaRPr kumimoji="0" lang="th-TH" sz="14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43" name="Rectangle 143"/>
            <p:cNvSpPr/>
            <p:nvPr/>
          </p:nvSpPr>
          <p:spPr>
            <a:xfrm>
              <a:off x="2462925" y="9167682"/>
              <a:ext cx="4206242" cy="43355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300" b="1" i="0" u="sng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itchFamily="34" charset="-34"/>
                  <a:cs typeface="TH SarabunPSK" pitchFamily="34" charset="-34"/>
                </a:rPr>
                <a:t>เว้นแต่กรณีผู้จำนอง</a:t>
              </a:r>
              <a:r>
                <a:rPr kumimoji="0" lang="th-TH" sz="1300" b="1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itchFamily="34" charset="-34"/>
                  <a:cs typeface="TH SarabunPSK" pitchFamily="34" charset="-34"/>
                </a:rPr>
                <a:t> หากไม่มีผู้รับหนังสือต้องประกาศบอกกล่าว</a:t>
              </a:r>
            </a:p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300" b="1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itchFamily="34" charset="-34"/>
                  <a:cs typeface="TH SarabunPSK" pitchFamily="34" charset="-34"/>
                </a:rPr>
                <a:t>บังคับจำนองทางหนังสือพิมพ์</a:t>
              </a:r>
              <a:endParaRPr kumimoji="0" lang="th-TH" sz="13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itchFamily="34" charset="-34"/>
                <a:cs typeface="TH SarabunPSK" pitchFamily="34" charset="-34"/>
              </a:endParaRPr>
            </a:p>
          </p:txBody>
        </p:sp>
      </p:grpSp>
      <p:sp>
        <p:nvSpPr>
          <p:cNvPr id="44" name="Rectangle 144"/>
          <p:cNvSpPr/>
          <p:nvPr/>
        </p:nvSpPr>
        <p:spPr>
          <a:xfrm>
            <a:off x="1627268" y="4384772"/>
            <a:ext cx="3402124" cy="976893"/>
          </a:xfrm>
          <a:prstGeom prst="rect">
            <a:avLst/>
          </a:prstGeom>
          <a:solidFill>
            <a:srgbClr val="70AD47">
              <a:lumMod val="20000"/>
              <a:lumOff val="80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300" b="1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H SarabunPSK" pitchFamily="34" charset="-34"/>
                <a:cs typeface="TH SarabunPSK" pitchFamily="34" charset="-34"/>
              </a:rPr>
              <a:t>กรณีบุคคลอื่นเป็นผู้จำนอง</a:t>
            </a:r>
            <a:r>
              <a:rPr kumimoji="0" lang="th-TH" sz="13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itchFamily="34" charset="-34"/>
                <a:cs typeface="TH SarabunPSK" pitchFamily="34" charset="-34"/>
              </a:rPr>
              <a:t>ต้องจัดทำหนังสือเรียกคืนเงินกู้ฯ ไปยังผู้กู้ก่อน ว่าให้ชำระหนี้ภายใน </a:t>
            </a:r>
            <a:r>
              <a:rPr kumimoji="0" lang="en-US" sz="13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itchFamily="34" charset="-34"/>
                <a:cs typeface="TH SarabunPSK" pitchFamily="34" charset="-34"/>
              </a:rPr>
              <a:t>60 </a:t>
            </a:r>
            <a:r>
              <a:rPr kumimoji="0" lang="th-TH" sz="13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itchFamily="34" charset="-34"/>
                <a:cs typeface="TH SarabunPSK" pitchFamily="34" charset="-34"/>
              </a:rPr>
              <a:t>วัน นับแต่วันที่ได้รับหนังสือเรียกคืนเงินกู้ฯ</a:t>
            </a:r>
          </a:p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3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itchFamily="34" charset="-34"/>
                <a:cs typeface="TH SarabunPSK" pitchFamily="34" charset="-34"/>
              </a:rPr>
              <a:t>และจัดทำหนังสือเรียกคืนเงินกู้ฯ ไปยังผู้จำนองที่เป็นบุคคลอื่น</a:t>
            </a:r>
          </a:p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300" b="1" i="0" u="sng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itchFamily="34" charset="-34"/>
                <a:cs typeface="TH SarabunPSK" pitchFamily="34" charset="-34"/>
              </a:rPr>
              <a:t>ภายใน 15 วัน</a:t>
            </a:r>
            <a:r>
              <a:rPr kumimoji="0" lang="th-TH" sz="13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itchFamily="34" charset="-34"/>
                <a:cs typeface="TH SarabunPSK" pitchFamily="34" charset="-34"/>
              </a:rPr>
              <a:t> นับแต่วันที่มีหนังสือเรียกคืนเงินกู้ฯ ไปยังผู้กู้</a:t>
            </a:r>
            <a:endParaRPr kumimoji="0" lang="th-TH" sz="1300" b="0" i="0" u="none" strike="noStrike" kern="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cs typeface="Cordia New" panose="020B0304020202020204" pitchFamily="34" charset="-34"/>
            </a:endParaRPr>
          </a:p>
        </p:txBody>
      </p:sp>
      <p:sp>
        <p:nvSpPr>
          <p:cNvPr id="45" name="Rectangle 145"/>
          <p:cNvSpPr/>
          <p:nvPr/>
        </p:nvSpPr>
        <p:spPr>
          <a:xfrm>
            <a:off x="1627268" y="5421118"/>
            <a:ext cx="3406810" cy="692497"/>
          </a:xfrm>
          <a:prstGeom prst="rect">
            <a:avLst/>
          </a:prstGeom>
          <a:solidFill>
            <a:srgbClr val="4472C4">
              <a:lumMod val="20000"/>
              <a:lumOff val="80000"/>
            </a:srgbClr>
          </a:solidFill>
        </p:spPr>
        <p:txBody>
          <a:bodyPr wrap="square">
            <a:spAutoFit/>
          </a:bodyPr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3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itchFamily="34" charset="-34"/>
                <a:cs typeface="TH SarabunPSK" pitchFamily="34" charset="-34"/>
              </a:rPr>
              <a:t>วันที่จัดทำหนังสือเรียกคืนเงินกู้ฯ </a:t>
            </a:r>
            <a:r>
              <a:rPr kumimoji="0" lang="th-TH" sz="1300" b="1" i="0" u="sng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H SarabunPSK" pitchFamily="34" charset="-34"/>
                <a:cs typeface="TH SarabunPSK" pitchFamily="34" charset="-34"/>
              </a:rPr>
              <a:t>ไม่ควรเป็นวันเดียวกัน</a:t>
            </a:r>
            <a:r>
              <a:rPr kumimoji="0" lang="th-TH" sz="13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itchFamily="34" charset="-34"/>
                <a:cs typeface="TH SarabunPSK" pitchFamily="34" charset="-34"/>
              </a:rPr>
              <a:t>กับ</a:t>
            </a:r>
          </a:p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3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itchFamily="34" charset="-34"/>
                <a:cs typeface="TH SarabunPSK" pitchFamily="34" charset="-34"/>
              </a:rPr>
              <a:t>วันที่จัดทำหนังสือรับสภาพหนี้เงินกู้ </a:t>
            </a:r>
          </a:p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3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itchFamily="34" charset="-34"/>
                <a:cs typeface="TH SarabunPSK" pitchFamily="34" charset="-34"/>
              </a:rPr>
              <a:t>แต่ควร</a:t>
            </a:r>
            <a:r>
              <a:rPr kumimoji="0" lang="th-TH" sz="1300" b="1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H SarabunPSK" pitchFamily="34" charset="-34"/>
                <a:cs typeface="TH SarabunPSK" pitchFamily="34" charset="-34"/>
              </a:rPr>
              <a:t>จัดทำรับสภาพหนี้เงินกู้ก่อน</a:t>
            </a:r>
            <a:r>
              <a:rPr kumimoji="0" lang="th-TH" sz="13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itchFamily="34" charset="-34"/>
                <a:cs typeface="TH SarabunPSK" pitchFamily="34" charset="-34"/>
              </a:rPr>
              <a:t>จัดทำหนังสือเรียกคืนเงินกู้ฯ</a:t>
            </a:r>
            <a:endParaRPr kumimoji="0" lang="th-TH" sz="1300" b="1" i="0" u="none" strike="noStrike" kern="0" cap="none" spc="0" normalizeH="0" baseline="0" noProof="0" dirty="0" smtClean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6" name="Pentagon 50"/>
          <p:cNvSpPr/>
          <p:nvPr/>
        </p:nvSpPr>
        <p:spPr>
          <a:xfrm>
            <a:off x="1581374" y="936797"/>
            <a:ext cx="2908300" cy="360258"/>
          </a:xfrm>
          <a:prstGeom prst="homePlate">
            <a:avLst/>
          </a:prstGeom>
          <a:solidFill>
            <a:srgbClr val="70AD47">
              <a:lumMod val="60000"/>
              <a:lumOff val="40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4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itchFamily="34" charset="-34"/>
                <a:cs typeface="TH SarabunPSK" pitchFamily="34" charset="-34"/>
              </a:rPr>
              <a:t>  การดำเนินคดี</a:t>
            </a:r>
            <a:endParaRPr kumimoji="0" lang="th-TH" sz="1800" b="1" i="0" u="none" strike="noStrike" kern="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42820348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กล่องข้อความ 1"/>
          <p:cNvSpPr txBox="1"/>
          <p:nvPr/>
        </p:nvSpPr>
        <p:spPr>
          <a:xfrm>
            <a:off x="3874885" y="4834549"/>
            <a:ext cx="443619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accent4"/>
                </a:solidFill>
                <a:latin typeface="Ink Free" panose="03080402000500000000" pitchFamily="66" charset="0"/>
              </a:rPr>
              <a:t>Thank you</a:t>
            </a:r>
            <a:endParaRPr lang="th-TH" sz="5400" b="1" dirty="0">
              <a:solidFill>
                <a:schemeClr val="accent4"/>
              </a:solidFill>
              <a:latin typeface="Ink Free" panose="030804020005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891863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ธีมของ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ธีมของ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1583</TotalTime>
  <Words>1908</Words>
  <Application>Microsoft Office PowerPoint</Application>
  <PresentationFormat>แบบจอกว้าง</PresentationFormat>
  <Paragraphs>367</Paragraphs>
  <Slides>20</Slides>
  <Notes>0</Notes>
  <HiddenSlides>0</HiddenSlides>
  <MMClips>0</MMClips>
  <ScaleCrop>false</ScaleCrop>
  <HeadingPairs>
    <vt:vector size="8" baseType="variant">
      <vt:variant>
        <vt:lpstr>ฟอนต์ที่ถูกใช้</vt:lpstr>
      </vt:variant>
      <vt:variant>
        <vt:i4>12</vt:i4>
      </vt:variant>
      <vt:variant>
        <vt:lpstr>ธีม</vt:lpstr>
      </vt:variant>
      <vt:variant>
        <vt:i4>1</vt:i4>
      </vt:variant>
      <vt:variant>
        <vt:lpstr>เซิร์ฟเวอร์ OLE ฝังตัว</vt:lpstr>
      </vt:variant>
      <vt:variant>
        <vt:i4>1</vt:i4>
      </vt:variant>
      <vt:variant>
        <vt:lpstr>ชื่อเรื่องสไลด์</vt:lpstr>
      </vt:variant>
      <vt:variant>
        <vt:i4>20</vt:i4>
      </vt:variant>
    </vt:vector>
  </HeadingPairs>
  <TitlesOfParts>
    <vt:vector size="34" baseType="lpstr">
      <vt:lpstr>Angsana New</vt:lpstr>
      <vt:lpstr>Arial</vt:lpstr>
      <vt:lpstr>BAAC17</vt:lpstr>
      <vt:lpstr>Calibri</vt:lpstr>
      <vt:lpstr>Calibri Light</vt:lpstr>
      <vt:lpstr>Cordia New</vt:lpstr>
      <vt:lpstr>Ink Free</vt:lpstr>
      <vt:lpstr>Sarabun</vt:lpstr>
      <vt:lpstr>Tahoma</vt:lpstr>
      <vt:lpstr>TH Sarabun New</vt:lpstr>
      <vt:lpstr>TH SarabunPSK</vt:lpstr>
      <vt:lpstr>Wingdings</vt:lpstr>
      <vt:lpstr>ธีมของ Office</vt:lpstr>
      <vt:lpstr>เวิร์กชีต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งานนำเสนอ PowerPoint</dc:title>
  <dc:creator>BAAC</dc:creator>
  <cp:lastModifiedBy>BAAC</cp:lastModifiedBy>
  <cp:revision>58</cp:revision>
  <dcterms:created xsi:type="dcterms:W3CDTF">2025-05-18T05:11:44Z</dcterms:created>
  <dcterms:modified xsi:type="dcterms:W3CDTF">2025-05-29T03:25:28Z</dcterms:modified>
</cp:coreProperties>
</file>