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85" r:id="rId3"/>
    <p:sldId id="278" r:id="rId4"/>
    <p:sldId id="279" r:id="rId5"/>
    <p:sldId id="269" r:id="rId6"/>
    <p:sldId id="270" r:id="rId7"/>
    <p:sldId id="271" r:id="rId8"/>
    <p:sldId id="273" r:id="rId9"/>
    <p:sldId id="272" r:id="rId10"/>
    <p:sldId id="274" r:id="rId11"/>
    <p:sldId id="275" r:id="rId12"/>
    <p:sldId id="276" r:id="rId13"/>
    <p:sldId id="277" r:id="rId14"/>
    <p:sldId id="280" r:id="rId15"/>
    <p:sldId id="281" r:id="rId16"/>
    <p:sldId id="283" r:id="rId17"/>
    <p:sldId id="284" r:id="rId18"/>
    <p:sldId id="282" r:id="rId19"/>
    <p:sldId id="257" r:id="rId20"/>
    <p:sldId id="258" r:id="rId21"/>
    <p:sldId id="264" r:id="rId22"/>
    <p:sldId id="263" r:id="rId23"/>
    <p:sldId id="259" r:id="rId24"/>
    <p:sldId id="265" r:id="rId25"/>
    <p:sldId id="260" r:id="rId26"/>
    <p:sldId id="261" r:id="rId27"/>
    <p:sldId id="266" r:id="rId28"/>
    <p:sldId id="267" r:id="rId29"/>
    <p:sldId id="262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70" d="100"/>
          <a:sy n="70" d="100"/>
        </p:scale>
        <p:origin x="1046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96CD9-F2F4-452A-909F-765C5315EF3C}" type="datetimeFigureOut">
              <a:rPr lang="th-TH" smtClean="0"/>
              <a:t>10/11/64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F6B97-E52F-4BE0-AADA-B35612578107}" type="slidenum">
              <a:rPr lang="th-TH" smtClean="0"/>
              <a:t>‹#›</a:t>
            </a:fld>
            <a:endParaRPr lang="th-TH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7244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96CD9-F2F4-452A-909F-765C5315EF3C}" type="datetimeFigureOut">
              <a:rPr lang="th-TH" smtClean="0"/>
              <a:t>10/11/64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F6B97-E52F-4BE0-AADA-B3561257810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1485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96CD9-F2F4-452A-909F-765C5315EF3C}" type="datetimeFigureOut">
              <a:rPr lang="th-TH" smtClean="0"/>
              <a:t>10/11/64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F6B97-E52F-4BE0-AADA-B3561257810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7214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96CD9-F2F4-452A-909F-765C5315EF3C}" type="datetimeFigureOut">
              <a:rPr lang="th-TH" smtClean="0"/>
              <a:t>10/11/64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F6B97-E52F-4BE0-AADA-B3561257810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72477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96CD9-F2F4-452A-909F-765C5315EF3C}" type="datetimeFigureOut">
              <a:rPr lang="th-TH" smtClean="0"/>
              <a:t>10/11/64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F6B97-E52F-4BE0-AADA-B3561257810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65031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96CD9-F2F4-452A-909F-765C5315EF3C}" type="datetimeFigureOut">
              <a:rPr lang="th-TH" smtClean="0"/>
              <a:t>10/11/64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F6B97-E52F-4BE0-AADA-B3561257810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68301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96CD9-F2F4-452A-909F-765C5315EF3C}" type="datetimeFigureOut">
              <a:rPr lang="th-TH" smtClean="0"/>
              <a:t>10/11/64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F6B97-E52F-4BE0-AADA-B3561257810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45111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96CD9-F2F4-452A-909F-765C5315EF3C}" type="datetimeFigureOut">
              <a:rPr lang="th-TH" smtClean="0"/>
              <a:t>10/11/64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F6B97-E52F-4BE0-AADA-B3561257810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473457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96CD9-F2F4-452A-909F-765C5315EF3C}" type="datetimeFigureOut">
              <a:rPr lang="th-TH" smtClean="0"/>
              <a:t>10/11/64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F6B97-E52F-4BE0-AADA-B3561257810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5961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รูปภาพพาโนราม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96CD9-F2F4-452A-909F-765C5315EF3C}" type="datetimeFigureOut">
              <a:rPr lang="th-TH" smtClean="0"/>
              <a:t>10/11/64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F6B97-E52F-4BE0-AADA-B3561257810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86750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ชื่อและ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96CD9-F2F4-452A-909F-765C5315EF3C}" type="datetimeFigureOut">
              <a:rPr lang="th-TH" smtClean="0"/>
              <a:t>10/11/64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F6B97-E52F-4BE0-AADA-B3561257810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104573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คำอ้างอิงพร้อม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96CD9-F2F4-452A-909F-765C5315EF3C}" type="datetimeFigureOut">
              <a:rPr lang="th-TH" smtClean="0"/>
              <a:t>10/11/64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F6B97-E52F-4BE0-AADA-B35612578107}" type="slidenum">
              <a:rPr lang="th-TH" smtClean="0"/>
              <a:t>‹#›</a:t>
            </a:fld>
            <a:endParaRPr lang="th-TH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894022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96CD9-F2F4-452A-909F-765C5315EF3C}" type="datetimeFigureOut">
              <a:rPr lang="th-TH" smtClean="0"/>
              <a:t>10/11/64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F6B97-E52F-4BE0-AADA-B3561257810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174993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อ้างอิ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96CD9-F2F4-452A-909F-765C5315EF3C}" type="datetimeFigureOut">
              <a:rPr lang="th-TH" smtClean="0"/>
              <a:t>10/11/64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F6B97-E52F-4BE0-AADA-B35612578107}" type="slidenum">
              <a:rPr lang="th-TH" smtClean="0"/>
              <a:t>‹#›</a:t>
            </a:fld>
            <a:endParaRPr lang="th-TH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663708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จริง หรือ เท็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96CD9-F2F4-452A-909F-765C5315EF3C}" type="datetimeFigureOut">
              <a:rPr lang="th-TH" smtClean="0"/>
              <a:t>10/11/64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F6B97-E52F-4BE0-AADA-B3561257810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136320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96CD9-F2F4-452A-909F-765C5315EF3C}" type="datetimeFigureOut">
              <a:rPr lang="th-TH" smtClean="0"/>
              <a:t>10/11/64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F6B97-E52F-4BE0-AADA-B3561257810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803976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96CD9-F2F4-452A-909F-765C5315EF3C}" type="datetimeFigureOut">
              <a:rPr lang="th-TH" smtClean="0"/>
              <a:t>10/11/64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F6B97-E52F-4BE0-AADA-B3561257810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664651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F696CD9-F2F4-452A-909F-765C5315EF3C}" type="datetimeFigureOut">
              <a:rPr lang="th-TH" smtClean="0"/>
              <a:t>10/11/64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B7F6B97-E52F-4BE0-AADA-B3561257810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246415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rthawip.com/civilandcommercialcode/063" TargetMode="External"/><Relationship Id="rId2" Type="http://schemas.openxmlformats.org/officeDocument/2006/relationships/hyperlink" Target="https://www.drthawip.com/civilandcommercialcode/index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rthawip.com/civilandcommercialcode/063" TargetMode="External"/><Relationship Id="rId2" Type="http://schemas.openxmlformats.org/officeDocument/2006/relationships/hyperlink" Target="https://www.drthawip.com/civilandcommercialcode/index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drthawip.com/civilandcommercialcode/098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drthawip.com/civilandcommercialcode/103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led.go.th/datacenter/pdf/1_6.pdf" TargetMode="External"/><Relationship Id="rId3" Type="http://schemas.openxmlformats.org/officeDocument/2006/relationships/hyperlink" Target="http://www.led.go.th/datacenter/pdf/030559-2.pdf" TargetMode="External"/><Relationship Id="rId7" Type="http://schemas.openxmlformats.org/officeDocument/2006/relationships/hyperlink" Target="http://www.led.go.th/datacenter/pdf/1_5.pdf" TargetMode="External"/><Relationship Id="rId2" Type="http://schemas.openxmlformats.org/officeDocument/2006/relationships/hyperlink" Target="http://www.led.go.th/dbases/pdf/30-2560-070760.pdf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led.go.th/datacenter/pdf/prb20-2557.pdf" TargetMode="External"/><Relationship Id="rId5" Type="http://schemas.openxmlformats.org/officeDocument/2006/relationships/hyperlink" Target="http://www.led.go.th/datacenter/pdf/201158.pdf" TargetMode="External"/><Relationship Id="rId4" Type="http://schemas.openxmlformats.org/officeDocument/2006/relationships/hyperlink" Target="http://www.led.go.th/datacenter/pdf/30-2558.pdf" TargetMode="External"/><Relationship Id="rId9" Type="http://schemas.openxmlformats.org/officeDocument/2006/relationships/hyperlink" Target="http://www.led.go.th/datacenter/pdf/1_7.pdf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22A1A8B-F603-4339-81FF-8361E5402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2" y="43353"/>
            <a:ext cx="8001000" cy="1846191"/>
          </a:xfrm>
        </p:spPr>
        <p:txBody>
          <a:bodyPr>
            <a:normAutofit fontScale="90000"/>
          </a:bodyPr>
          <a:lstStyle/>
          <a:p>
            <a:pPr algn="l"/>
            <a:r>
              <a:rPr lang="th-TH" sz="2700" b="1" i="0" u="none" strike="noStrike" dirty="0">
                <a:solidFill>
                  <a:srgbClr val="333333"/>
                </a:solidFill>
                <a:effectLst/>
                <a:latin typeface="Arial" panose="020B0604020202020204" pitchFamily="34" charset="0"/>
                <a:hlinkClick r:id="rId2"/>
              </a:rPr>
              <a:t>ประมวลกฎหมายแพ่งและพาณิชย์</a:t>
            </a:r>
            <a:br>
              <a:rPr lang="th-TH" b="1" i="0" u="none" strike="noStrike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sz="1800" b="1" i="0" u="none" strike="noStrike" dirty="0">
                <a:solidFill>
                  <a:srgbClr val="333333"/>
                </a:solidFill>
                <a:effectLst/>
                <a:latin typeface="Arial" panose="020B0604020202020204" pitchFamily="34" charset="0"/>
                <a:hlinkClick r:id="rId3"/>
              </a:rPr>
              <a:t>บรรพ ๓ เอกเทศสัญญา</a:t>
            </a:r>
            <a:br>
              <a:rPr lang="th-TH" sz="1800" b="1" i="0" u="none" strike="noStrike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sz="1800" b="1" i="0" u="sng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ลักษณะ ๑ ซื้อขาย (มาตรา ๔๕๓ - ๕๑๗)</a:t>
            </a:r>
            <a:br>
              <a:rPr lang="th-TH" sz="1800" b="1" i="0" u="sng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sz="1800" b="1" i="0" u="sng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หมวด ๔ การซื้อขายเฉพาะบางอย่าง (มาตรา ๔๙๑ - ๕๑๗)</a:t>
            </a:r>
            <a:br>
              <a:rPr lang="th-TH" sz="8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br>
              <a:rPr lang="th-TH" sz="8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br>
              <a:rPr lang="th-TH" sz="1800" b="1" i="0" u="none" strike="noStrike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endParaRPr lang="th-TH" sz="1800" dirty="0"/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540F0D85-9808-4D4A-8A9A-D54CEA07BF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3770" y="966448"/>
            <a:ext cx="11408229" cy="5692970"/>
          </a:xfrm>
        </p:spPr>
        <p:txBody>
          <a:bodyPr>
            <a:normAutofit fontScale="32500" lnSpcReduction="20000"/>
          </a:bodyPr>
          <a:lstStyle/>
          <a:p>
            <a:pPr algn="ctr"/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ส่วนที่ ๑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ขายฝาก</a:t>
            </a:r>
            <a:endParaRPr lang="th-TH" b="0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  <a:p>
            <a:pPr algn="ctr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-------------------------</a:t>
            </a:r>
          </a:p>
          <a:p>
            <a:pPr algn="l">
              <a:lnSpc>
                <a:spcPct val="120000"/>
              </a:lnSpc>
            </a:pP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</a:t>
            </a:r>
            <a:r>
              <a:rPr lang="th-TH" sz="49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</a:t>
            </a:r>
            <a:r>
              <a:rPr lang="th-TH" sz="5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th-TH" sz="56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๔๙๑</a:t>
            </a:r>
            <a:r>
              <a:rPr lang="th-TH" sz="5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อันว่าขายฝากนั้น คือสัญญาซื้อขายซึ่งกรรมสิทธิ์ในทรัพย์สินตกไปยังผู้ซื้อ โดยมีข้อตกลงกันว่าผู้ขายอาจไถ่ทรัพย์นั้นคืนได้</a:t>
            </a:r>
          </a:p>
          <a:p>
            <a:pPr algn="l">
              <a:lnSpc>
                <a:spcPct val="120000"/>
              </a:lnSpc>
            </a:pPr>
            <a:r>
              <a:rPr lang="th-TH" sz="5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sz="56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๔๙๒</a:t>
            </a:r>
            <a:r>
              <a:rPr lang="th-TH" sz="5600" b="0" i="0" baseline="3000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๑</a:t>
            </a:r>
            <a:r>
              <a:rPr lang="th-TH" sz="5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ในกรณีที่มีการไถ่ทรัพย์สินซึ่งขายฝากภายในเวลาที่กำหนดไว้ในสัญญาหรือภายในเวลาที่กฎหมายกำหนด หรือผู้ไถ่ได้วางทรัพย์อันเป็นสินไถ่ต่อสำนักงานวางทรัพย์ภายในกำหนดเวลาไถ่โดยสละสิทธิถอนทรัพย์ที่ได้วางไว้ ให้ทรัพย์สินซึ่งขายฝากตกเป็นกรรมสิทธิ์ของผู้ไถ่ตั้งแต่เวลาที่ผู้ไถ่ได้ชำระสินไถ่หรือวางทรัพย์อันเป็นสินไถ่ แล้วแต่กรณี</a:t>
            </a:r>
            <a:br>
              <a:rPr lang="th-TH" sz="5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sz="5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ในกรณีที่ได้วางทรัพย์ตามวรรคหนึ่ง ให้เจ้าพนักงานของสำนักงานวางทรัพย์แจ้งให้ผู้รับไถ่ทราบถึงการวางทรัพย์โดยพลัน โดยผู้ไถ่ไม่ต้องปฏิบัติตามมาตรา ๓๓๓ วรรคสาม</a:t>
            </a:r>
          </a:p>
          <a:p>
            <a:pPr algn="l">
              <a:lnSpc>
                <a:spcPct val="120000"/>
              </a:lnSpc>
            </a:pPr>
            <a:r>
              <a:rPr lang="th-TH" sz="5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sz="56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๔๙๓</a:t>
            </a:r>
            <a:r>
              <a:rPr lang="th-TH" sz="5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ในการขายฝาก คู่สัญญาจะตกลงกันไม่ให้ผู้ซื้อจำหน่ายทรัพย์สินซึ่งขายฝากก็ได้ ถ้าและผู้ซื้อจำหน่ายทรัพย์สินนั้นฝ่าฝืนสัญญาไซร้ ก็ต้องรับผิดต่อผู้ขายในความเสียหายใด ๆ อันเกิดแต่การนั้น</a:t>
            </a:r>
          </a:p>
          <a:p>
            <a:pPr algn="l">
              <a:lnSpc>
                <a:spcPct val="120000"/>
              </a:lnSpc>
            </a:pPr>
            <a:r>
              <a:rPr lang="th-TH" sz="5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sz="56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๔๙๔</a:t>
            </a:r>
            <a:r>
              <a:rPr lang="th-TH" sz="5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ท่านห้ามมิให้ใช้สิทธิไถ่ทรัพย์สินซึ่งขายฝากเมื่อพ้นเวลาดังจะกล่าวต่อไปนี้</a:t>
            </a:r>
            <a:br>
              <a:rPr lang="th-TH" sz="5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sz="5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(๑) ถ้าเป็นอสังหาริมทรัพย์ กำหนดสิบปีนับแต่เวลาซื้อขาย</a:t>
            </a:r>
            <a:br>
              <a:rPr lang="th-TH" sz="5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sz="5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(๒) ถ้าเป็นสังหาริมทรัพย์ กำหนดสามปีนับแต่เวลาซื้อขาย</a:t>
            </a:r>
          </a:p>
          <a:p>
            <a:pPr algn="l">
              <a:lnSpc>
                <a:spcPct val="120000"/>
              </a:lnSpc>
            </a:pPr>
            <a:r>
              <a:rPr lang="th-TH" sz="5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sz="56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๔๙๕</a:t>
            </a:r>
            <a:r>
              <a:rPr lang="th-TH" sz="5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ถ้าในสัญญามีกำหนดเวลาไถ่เกินไปกว่านั้น ท่านให้ลดลงมาเป็นสิบปีและสามปีตามประเภททรัพย์</a:t>
            </a:r>
          </a:p>
          <a:p>
            <a:pPr algn="l">
              <a:lnSpc>
                <a:spcPct val="120000"/>
              </a:lnSpc>
            </a:pPr>
            <a:r>
              <a:rPr lang="th-TH" sz="5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sz="56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๔๙๖</a:t>
            </a:r>
            <a:r>
              <a:rPr lang="th-TH" sz="5600" b="0" i="0" baseline="3000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๒</a:t>
            </a:r>
            <a:r>
              <a:rPr lang="th-TH" sz="5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กำหนดเวลาไถ่นั้น อาจทำสัญญาขยายกำหนดเวลาไถ่ได้ แต่กำหนดเวลาไถ่รวมกันทั้งหมด ถ้าเกินกำหนดเวลาตามมาตรา ๔๙๔ ให้ลดลงมาเป็นกำหนดเวลาตามมาตรา ๔๙๔</a:t>
            </a:r>
            <a:br>
              <a:rPr lang="th-TH" sz="5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sz="5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การขยายกำหนดเวลาไถ่ตามวรรคหนึ่งอย่างน้อยต้องมีหลักฐานเป็นหนังสือลงลายมือชื่อผู้รับไถ่ ถ้าเป็นทรัพย์สินซึ่งการซื้อขายกันจะต้องทำเป็นหนังสือและจดทะเบียนต่อพนักงานเจ้าหน้าที่ ห้ามมิให้ยกการขยายเวลาขึ้นเป็นข้อต่อสู้บุคคลภายนอกผู้ได้สิทธิมาโดยเสียค่าตอบแทนและโดยสุจริต และได้จดทะเบียนสิทธิโดยสุจริตแล้ว เว้นแต่จะได้นำหนังสือหรือหลักฐานเป็นหนังสือดังกล่าวไปจดทะเบียนหรือจดแจ้งต่อพนักงานเจ้าหน้าที่</a:t>
            </a:r>
          </a:p>
          <a:p>
            <a:pPr algn="l">
              <a:lnSpc>
                <a:spcPct val="120000"/>
              </a:lnSpc>
            </a:pPr>
            <a:r>
              <a:rPr lang="th-TH" sz="5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843877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F4A7384-43D0-40CE-9B0C-CD10A69E3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701FD051-B502-41DE-998B-486672EB0C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1" y="685800"/>
            <a:ext cx="11094131" cy="5627914"/>
          </a:xfrm>
        </p:spPr>
        <p:txBody>
          <a:bodyPr>
            <a:normAutofit fontScale="85000" lnSpcReduction="10000"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th-TH" sz="20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๔๙๗</a:t>
            </a:r>
            <a:r>
              <a:rPr lang="th-TH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สิทธิในการไถ่ทรัพย์สินนั้น จะพึงใช้ได้แต่บุคคลเหล่านี้ คือ</a:t>
            </a:r>
            <a:br>
              <a:rPr lang="th-TH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(๑) ผู้ขายเดิม หรือทายาทของผู้ขายเดิม หรือ</a:t>
            </a:r>
            <a:br>
              <a:rPr lang="th-TH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(๒) ผู้รับโอนสิทธินั้น หรือ</a:t>
            </a:r>
            <a:br>
              <a:rPr lang="th-TH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(๓) บุคคลซึ่งในสัญญายอมไว้โดยเฉพาะว่าให้เป็นผู้ไถ่ได้</a:t>
            </a:r>
          </a:p>
          <a:p>
            <a:pPr marL="0" indent="0" algn="l">
              <a:lnSpc>
                <a:spcPct val="120000"/>
              </a:lnSpc>
              <a:buNone/>
            </a:pPr>
            <a:r>
              <a:rPr lang="th-TH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sz="20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๔๙๘</a:t>
            </a:r>
            <a:r>
              <a:rPr lang="th-TH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สิทธิในการไถ่ทรัพย์สินนั้น จะพึงใช้ได้เฉพาะต่อบุคคลเหล่านี้ คือ</a:t>
            </a:r>
            <a:br>
              <a:rPr lang="th-TH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(๑) ผู้ซื้อเดิม หรือทายาทของผู้ซื้อเดิม หรือ</a:t>
            </a:r>
            <a:br>
              <a:rPr lang="th-TH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(๒) ผู้รับโอนทรัพย์สิน หรือรับโอนสิทธิเหนือทรัพย์สินนั้น แต่ในข้อนี้ถ้าเป็นสังหาริมทรัพย์จะใช้สิทธิได้ต่อเมื่อผู้รับโอนได้รู้ในเวลาโอน ว่าทรัพย์สินตกอยู่ในบังคับแห่งสิทธิไถ่คืน</a:t>
            </a:r>
          </a:p>
          <a:p>
            <a:pPr marL="0" indent="0" algn="l">
              <a:lnSpc>
                <a:spcPct val="120000"/>
              </a:lnSpc>
              <a:buNone/>
            </a:pPr>
            <a:r>
              <a:rPr lang="th-TH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sz="20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๔๙๙</a:t>
            </a:r>
            <a:r>
              <a:rPr lang="th-TH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สินไถ่นั้น ถ้าไม่ได้กำหนดกันไว้ว่าเท่าใดไซร้ ท่านให้ไถ่ตามราคาที่ขายฝาก</a:t>
            </a:r>
            <a:br>
              <a:rPr lang="th-TH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ถ้าปรากฏในเวลาไถ่ว่าสินไถ่หรือราคาขายฝากที่กำหนดไว้สูงกว่าราคาขายฝากที่แท้จริงเกินอัตราร้อยละสิบห้าต่อปี ให้ไถ่ได้ตามราคาขายฝากที่แท้จริงรวมประโยชน์ตอบแทนร้อยละสิบห้าต่อปี</a:t>
            </a:r>
            <a:r>
              <a:rPr lang="th-TH" sz="2000" b="0" i="0" baseline="3000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๓</a:t>
            </a:r>
            <a:endParaRPr lang="th-TH" sz="2000" b="0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  <a:p>
            <a:pPr marL="0" indent="0" algn="l">
              <a:lnSpc>
                <a:spcPct val="120000"/>
              </a:lnSpc>
              <a:buNone/>
            </a:pPr>
            <a:r>
              <a:rPr lang="th-TH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</a:t>
            </a:r>
            <a:r>
              <a:rPr lang="th-TH" sz="20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๕๐๐</a:t>
            </a:r>
            <a:r>
              <a:rPr lang="th-TH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ค่าฤชาธรรมเนียมการขายฝากซึ่งผู้ซื้อได้ออกไปนั้น ผู้ไถ่ต้องใช้ให้แก่ผู้ซื้อพร้อมกับสินไถ่</a:t>
            </a:r>
            <a:br>
              <a:rPr lang="th-TH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ส่วนค่าฤชาธรรมเนียมการไถ่ทรัพย์นั้น ผู้ไถ่พึงออกใช้</a:t>
            </a:r>
          </a:p>
          <a:p>
            <a:pPr marL="0" indent="0" algn="l">
              <a:lnSpc>
                <a:spcPct val="120000"/>
              </a:lnSpc>
              <a:buNone/>
            </a:pPr>
            <a:r>
              <a:rPr lang="th-TH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sz="20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๕๐๑</a:t>
            </a:r>
            <a:r>
              <a:rPr lang="th-TH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ทรัพย์สินซึ่งไถ่นั้น ท่านว่าต้องส่งคืนตามสภาพที่เป็นอยู่ในเวลาไถ่ แต่ถ้าหากว่าทรัพย์สินนั้นถูกทำลายหรือทำให้เสื่อมเสียไปเพราะความผิดของผู้ซื้อไซร้ ท่านว่าผู้ซื้อจะต้องใช้ค่าสินไหมทดแทน</a:t>
            </a:r>
          </a:p>
          <a:p>
            <a:pPr marL="0" indent="0" algn="l">
              <a:lnSpc>
                <a:spcPct val="120000"/>
              </a:lnSpc>
              <a:buNone/>
            </a:pPr>
            <a:r>
              <a:rPr lang="th-TH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sz="20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๕๐๒</a:t>
            </a:r>
            <a:r>
              <a:rPr lang="th-TH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ทรัพย์สินซึ่งไถ่นั้น ท่านว่าบุคคลผู้ไถ่ย่อมได้รับคืนไปโดยปลอดจากสิทธิใด ๆ ซึ่งผู้ซื้อเดิม หรือทายาท หรือผู้รับโอนจากผู้ซื้อเดิมก่อให้เกิดขึ้นก่อนเวลาไถ่</a:t>
            </a:r>
            <a:br>
              <a:rPr lang="th-TH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ถ้าว่าเช่าทรัพย์สินที่อยู่ในระหว่างขายฝากอันได้จดทะเบียนเช่าต่อพนักงานเจ้าหน้าที่แล้วไซร้ ท่านว่าการเช่านั้นหากมิได้ทำขึ้นเพื่อจะให้เสียหายแก่ผู้ขาย กำหนดเวลาเช่ายังคงมีเหลืออยู่อีกเพียงใด ก็ให้คงเป็นอันสมบูรณ์อยู่เพียงนั้น แต่มิให้เกินกว่าปีหนึ่ง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5591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22A1A8B-F603-4339-81FF-8361E5402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8309" y="281940"/>
            <a:ext cx="8001000" cy="1390341"/>
          </a:xfrm>
        </p:spPr>
        <p:txBody>
          <a:bodyPr>
            <a:normAutofit/>
          </a:bodyPr>
          <a:lstStyle/>
          <a:p>
            <a:r>
              <a:rPr lang="th-TH" sz="2700" b="1" i="0" u="none" strike="noStrike" dirty="0">
                <a:solidFill>
                  <a:srgbClr val="333333"/>
                </a:solidFill>
                <a:effectLst/>
                <a:latin typeface="Arial" panose="020B0604020202020204" pitchFamily="34" charset="0"/>
                <a:hlinkClick r:id="rId2"/>
              </a:rPr>
              <a:t>ประมวลกฎหมายแพ่งและพาณิชย์</a:t>
            </a:r>
            <a:br>
              <a:rPr lang="th-TH" b="1" i="0" u="none" strike="noStrike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sz="1800" b="1" i="0" u="none" strike="noStrike" dirty="0">
                <a:solidFill>
                  <a:srgbClr val="333333"/>
                </a:solidFill>
                <a:effectLst/>
                <a:latin typeface="Arial" panose="020B0604020202020204" pitchFamily="34" charset="0"/>
                <a:hlinkClick r:id="rId3"/>
              </a:rPr>
              <a:t>บรรพ ๓ เอกเทศสัญญา</a:t>
            </a:r>
            <a:br>
              <a:rPr lang="th-TH" sz="1800" b="1" i="0" u="none" strike="noStrike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sz="1800" b="1" i="0" u="none" strike="noStrike" dirty="0">
                <a:solidFill>
                  <a:srgbClr val="333333"/>
                </a:solidFill>
                <a:effectLst/>
                <a:latin typeface="Arial" panose="020B0604020202020204" pitchFamily="34" charset="0"/>
                <a:hlinkClick r:id="rId4"/>
              </a:rPr>
              <a:t>ลักษณะ ๑๑ ค้ำประกัน (มาตรา ๖๘๐ - ๗๐๑)</a:t>
            </a:r>
            <a:br>
              <a:rPr lang="th-TH" sz="1800" b="1" i="0" u="none" strike="noStrike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endParaRPr lang="th-TH" sz="1800" dirty="0"/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540F0D85-9808-4D4A-8A9A-D54CEA07BF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771154"/>
            <a:ext cx="12039600" cy="4917988"/>
          </a:xfrm>
        </p:spPr>
        <p:txBody>
          <a:bodyPr>
            <a:noAutofit/>
          </a:bodyPr>
          <a:lstStyle/>
          <a:p>
            <a:pPr algn="ctr"/>
            <a:r>
              <a:rPr lang="th-TH" sz="16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หมวด ๑</a:t>
            </a:r>
            <a:b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sz="16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บทเบ็ดเสร็จทั่วไป</a:t>
            </a:r>
            <a:endParaRPr lang="th-TH" sz="1600" b="0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  <a:p>
            <a:pPr algn="ctr"/>
            <a: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-------------------------</a:t>
            </a:r>
          </a:p>
          <a:p>
            <a:pPr algn="l"/>
            <a: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sz="16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๖๘๐</a:t>
            </a:r>
            <a: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อันว่าค้ำประกันนั้น คือสัญญาซึ่งบุคคลภายนอกคนหนึ่ง เรียกว่า ผู้ค้ำประกัน ผูกพันตนต่อเจ้าหนี้คนหนึ่ง เพื่อชำระหนี้ในเมื่อลูกหนี้ไม่ชำระหนี้นั้น</a:t>
            </a:r>
            <a:b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อนึ่ง สัญญาค้ำประกันนั้น ถ้ามิได้มีหลักฐานเป็นหนังสืออย่างใดอย่างหนึ่งลงลายมือชื่อผู้ค้ำประกันเป็นสำคัญ ท่านว่าจะฟ้องร้องให้บังคับคดีหาได้ไม่</a:t>
            </a:r>
          </a:p>
          <a:p>
            <a:pPr algn="l"/>
            <a: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sz="16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๖๘๑</a:t>
            </a:r>
            <a:r>
              <a:rPr lang="th-TH" sz="1600" b="0" i="0" baseline="3000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๑</a:t>
            </a:r>
            <a: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อันค้ำประกันนั้นจะมีได้แต่เฉพาะเพื่อหนี้อันสมบูรณ์</a:t>
            </a:r>
            <a:b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หนี้ในอนาคตหรือหนี้มีเงื่อนไขจะประกันไว้เพื่อเหตุการณ์ซึ่งหนี้นั้นอาจเป็นผลได้จริงก็ประกันได้ แต่ต้องระบุวัตถุประสงค์ในการก่อหนี้รายที่ค้ำประกัน ลักษณะของมูลหนี้ จำนวนเงินสูงสุดที่ค้ำประกัน และระยะเวลาในการก่อหนี้ที่จะค้ำประกัน เว้นแต่เป็นการค้ำประกันเพื่อกิจการเนื่องกันไปหลายคราวตามมาตรา ๖๙๙ จะไม่ระบุระยะเวลาดังกล่าวก็ได้</a:t>
            </a:r>
            <a:b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สัญญาค้ำประกันต้องระบุหนี้หรือสัญญาที่ค้ำประกันไว้โดยชัดแจ้ง และผู้ค้ำประกันย่อมรับผิดเฉพาะหนี้หรือสัญญาที่ระบุไว้เท่านั้น</a:t>
            </a:r>
            <a:b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หนี้อันเกิดแต่สัญญาซึ่งไม่ผูกพันลูกหนี้เพราะทำด้วยความสำคัญผิดหรือเพราะเป็นผู้ไร้ความสามารถนั้นก็อาจจะมีประกันอย่างสมบูรณ์ได้ ถ้าหากว่าผู้ค้ำประกันรู้เหตุสำคัญผิดหรือไร้ความสามารถนั้นในขณะที่เข้าทำสัญญาผูกพันตน</a:t>
            </a:r>
          </a:p>
          <a:p>
            <a:pPr algn="l"/>
            <a: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sz="16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๖๘๑/๑</a:t>
            </a:r>
            <a:r>
              <a:rPr lang="th-TH" sz="1600" b="0" i="0" baseline="3000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๒</a:t>
            </a:r>
            <a: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ข้อตกลงใดที่กำหนดให้ผู้ค้ำประกันต้องรับผิดอย่างเดียวกับลูกหนี้ร่วมหรือในฐานะเป็นลูกหนี้ร่วม ข้อตกลงนั้นเป็นโมฆะ</a:t>
            </a:r>
            <a:b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ความในวรรคหนึ่ง มิให้ใช้บังคับแก่กรณีผู้ค้ำประกันซึ่งเป็นนิติบุคคลและยินยอมเข้าผูกพันตนเพื่อรับผิดอย่างลูกหนี้ร่วมหรือในฐานะเป็นลูกหนี้ร่วม ในกรณีเช่นนั้นผู้ค้ำประกันซึ่งเป็นนิติบุคคลนั้นย่อมไม่มีสิทธิดังที่บัญญัติไว้ในมาตรา ๖๘๘ มาตรา ๖๘๙ และมาตรา ๖๙๐</a:t>
            </a:r>
            <a:r>
              <a:rPr lang="th-TH" sz="1600" b="0" i="0" baseline="3000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๓</a:t>
            </a:r>
            <a:endParaRPr lang="th-TH" sz="1600" b="0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sz="16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๖๘๒</a:t>
            </a:r>
            <a: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ท่านว่าบุคคลจะยอมเข้าเป็นผู้รับเรือน คือเป็นประกันของผู้ค้ำประกันอีกชั้นหนึ่ง ก็เป็นได้</a:t>
            </a:r>
            <a:b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ถ้าบุคคลหลายคนยอมตนเข้าเป็นผู้ค้ำประกันในหนี้รายเดียวกันไซร้ ท่านว่าผู้ค้ำประกันเหล่านั้นมีความรับผิดอย่างลูกหนี้ร่วมกัน แม้ถึงว่าจะมิได้เข้ารับค้ำประกันรวมกัน</a:t>
            </a:r>
          </a:p>
          <a:p>
            <a:pPr algn="l"/>
            <a: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sz="16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๖๘๓</a:t>
            </a:r>
            <a: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อันค้ำประกันอย่างไม่มีจำกัดนั้นย่อมคุ้มถึงดอกเบี้ยและค่าสินไหมทดแทนซึ่งลูกหนี้ค้างชำระ ตลอดจนค่าภาระติดพันอันเป็นอุปกรณ์แห่งหนี้รายนั้นด้วย</a:t>
            </a:r>
          </a:p>
          <a:p>
            <a:pPr algn="l"/>
            <a: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sz="16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๖๘๔</a:t>
            </a:r>
            <a: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ผู้ค้ำประกันย่อมรับผิดเพื่อค่าฤชาธรรมเนียมความซึ่งลูกหนี้จะต้องใช้ให้แก่เจ้าหนี้ แต่ถ้าโจทก์ฟ้องคดีโดยมิได้เรียกให้ผู้ค้ำประกันชำระหนี้นั้นก่อนไซร้ ท่านว่าผู้ค้ำประกันหาต้องรับผิดเพื่อใช้ค่าฤชาธรรมเนียมเช่นนั้นไม่</a:t>
            </a:r>
          </a:p>
          <a:p>
            <a:pPr algn="l"/>
            <a: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sz="16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๖๘๕</a:t>
            </a:r>
            <a: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ถ้าเมื่อบังคับตามสัญญาค้ำประกันนั้น ผู้ค้ำประกันไม่ชำระหนี้ทั้งหมดของลูกหนี้ รวมทั้งดอกเบี้ย ค่าสินไหมทดแทน และอุปกรณ์ด้วยไซร้ หนี้ยังเหลืออยู่เท่าใด ท่านว่าลูกหนี้ยังคงรับผิดต่อเจ้าหนี้ในส่วนที่เหลือนั้น</a:t>
            </a:r>
          </a:p>
          <a:p>
            <a:pPr algn="l"/>
            <a: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sz="16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๖๘๕/๑</a:t>
            </a:r>
            <a:r>
              <a:rPr lang="th-TH" sz="1600" b="0" i="0" baseline="3000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๔</a:t>
            </a:r>
            <a:r>
              <a:rPr lang="th-TH" sz="16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บรรดาข้อตกลงเกี่ยวกับการค้ำประกันที่แตกต่างไปจากมาตรา ๖๘๑ วรรคหนึ่ง วรรคสอง และวรรคสาม มาตรา ๖๘๖ มาตรา ๖๙๔ มาตรา ๖๙๘ และมาตรา ๖๙๙ เป็นโมฆะ</a:t>
            </a:r>
          </a:p>
          <a:p>
            <a:endParaRPr lang="th-TH" sz="1600" dirty="0"/>
          </a:p>
        </p:txBody>
      </p:sp>
    </p:spTree>
    <p:extLst>
      <p:ext uri="{BB962C8B-B14F-4D97-AF65-F5344CB8AC3E}">
        <p14:creationId xmlns:p14="http://schemas.microsoft.com/office/powerpoint/2010/main" val="22688986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0B91BD3-99E3-44C1-BC9A-4423A861A8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5445" y="2081883"/>
            <a:ext cx="8534400" cy="1507067"/>
          </a:xfrm>
        </p:spPr>
        <p:txBody>
          <a:bodyPr>
            <a:normAutofit/>
          </a:bodyPr>
          <a:lstStyle/>
          <a:p>
            <a:r>
              <a:rPr lang="th-TH" sz="20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ระเบียบกรมที่ดิน ว่าด้วยการวางทรัพย์อันเป็นสินไถ่  ณ  สำนักงานที่ดิน  </a:t>
            </a:r>
            <a:br>
              <a:rPr lang="th-TH" sz="20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0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ตามกฎหมายว่าด้วยการคุ้มครองประชาชน ใน</a:t>
            </a:r>
            <a:r>
              <a:rPr lang="th-TH" sz="20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การทำ</a:t>
            </a:r>
            <a:r>
              <a:rPr lang="th-TH" sz="20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สัญญาขายฝากที่ดินเพื่อเกษตรกรรมหรือที่อยู่อาศัย พ.ศ.  ๒๕๖๒ 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A6C8D367-CD00-408E-9215-EC8F0F6FA4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5445" y="863601"/>
            <a:ext cx="8534400" cy="1154669"/>
          </a:xfrm>
        </p:spPr>
        <p:txBody>
          <a:bodyPr/>
          <a:lstStyle/>
          <a:p>
            <a:pPr marL="0" indent="0">
              <a:buNone/>
            </a:pPr>
            <a:r>
              <a:rPr lang="th-TH" b="0" i="0" u="sng" dirty="0">
                <a:solidFill>
                  <a:srgbClr val="1A202C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กฎหมายที่เกี่ยวข้องกับการขายฝาก</a:t>
            </a:r>
          </a:p>
          <a:p>
            <a:pPr marL="0" indent="0">
              <a:buNone/>
            </a:pPr>
            <a:r>
              <a:rPr lang="th-TH" b="0" i="0" dirty="0">
                <a:solidFill>
                  <a:srgbClr val="1A202C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พระราชบัญญัติคุ้มครองประชาชนใน</a:t>
            </a:r>
            <a:r>
              <a:rPr lang="th-TH" b="0" i="0" dirty="0" err="1">
                <a:solidFill>
                  <a:srgbClr val="1A202C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การทำ</a:t>
            </a:r>
            <a:r>
              <a:rPr lang="th-TH" b="0" i="0" dirty="0">
                <a:solidFill>
                  <a:srgbClr val="1A202C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สัญญาขายฝากที่ดินเพื่อเกษตรกรรมหรือที่อยู่อาศัย พ.ศ. 2562</a:t>
            </a:r>
            <a:endParaRPr lang="th-TH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0106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96D0716A-53C8-403E-BD8F-EBC3A781B7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10684004" cy="5492578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หมวด ๒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ผลก่อนชำระหนี้</a:t>
            </a:r>
            <a:endParaRPr lang="th-TH" b="0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  <a:p>
            <a:pPr algn="ctr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-------------------------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๖๘๖</a:t>
            </a:r>
            <a:r>
              <a:rPr lang="th-TH" b="0" i="0" baseline="3000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๑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เมื่อลูกหนี้ผิดนัด ให้เจ้าหนี้มีหนังสือบอกกล่าวไปยังผู้ค้ำประกันภายในหกสิบวันนับแต่วันที่ลูกหนี้ผิดนัด และไม่ว่ากรณีจะเป็นประการใดเจ้าหนี้จะเรียกให้ผู้ค้ำประกันชำระหนี้ก่อนที่หนังสือบอกกล่าวจะไปถึงผู้ค้ำประกันมิได้ แต่ไม่ตัดสิทธิผู้ค้ำประกันที่จะชำระหนี้เมื่อหนี้ถึงกำหนดชำระ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ในกรณีที่เจ้าหนี้มิได้มีหนังสือบอกกล่าวภายในกำหนดเวลาตามวรรคหนึ่ง ให้ผู้ค้ำประกันหลุดพ้นจากความรับผิดในดอกเบี้ยและค่าสินไหมทดแทน ตลอดจนค่าภาระติดพันอันเป็นอุปกรณ์แห่งหนี้รายนั้นบรรดาที่เกิดขึ้นภายหลังจากพ้นกำหนดเวลาตามวรรคหนึ่ง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เมื่อเจ้าหนี้มีสิทธิเรียกให้ผู้ค้ำประกันชำระหนี้หรือผู้ค้ำประกันมีสิทธิชำระหนี้ได้ตามวรรคหนึ่ง ผู้ค้ำประกันอาจชำระหนี้ทั้งหมดหรือใช้สิทธิชำระหนี้ตามเงื่อนไขและวิธีการในการชำระหนี้ที่ลูกหนี้มีอยู่กับเจ้าหนี้ก่อนการผิดนัดชำระหนี้ ทั้งนี้ เฉพาะในส่วนที่ตนต้องรับผิดก็ได้ และให้นำความในมาตรา ๗๐๑ วรรคสอง มาใช้บังคับโดยอนุโลม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ในระหว่างที่ผู้ค้ำประกันชำระหนี้ตามเงื่อนไขและวิธีการในการชำระหนี้ของลูกหนี้ตามวรรคสาม เจ้าหนี้จะเรียกดอกเบี้ยเพิ่มขึ้นเพราะเหตุที่ลูกหนี้ผิดนัดในระหว่างนั้นมิได้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การชำระหนี้ของผู้ค้ำประกันตามมาตรานี้ ไม่กระทบกระเทือนสิทธิของผู้ค้ำประกันตามมาตรา ๖๙๓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๖๘๗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ผู้ค้ำประกันไม่จำต้องชำระหนี้ก่อนถึงเวลากำหนดที่จะชำระ แม้ถึงว่าลูกหนี้จะไม่อาจถือเอาซึ่งประโยชน์แห่งเงื่อนเวลาเริ่มต้นหรือเวลาสุดสิ้นได้ต่อไปแล้ว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๖๘๘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เมื่อเจ้าหนี้ทวงให้ผู้ค้ำประกันชำระหนี้ ผู้ค้ำประกันจะขอให้เรียกลูกหนี้ชำระก่อนก็ได้ เว้นแต่ลูกหนี้จะถูกศาลพิพากษาให้เป็นคนล้มละลายเสียแล้ว หรือไม่ปรากฏว่าลูกหนี้ไปอยู่แห่งใดในพระราชอาณาเขต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๖๘๙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ถึงแม้จะได้เรียกให้ลูกหนี้ชำระหนี้ดังกล่าวมาในมาตราก่อนนั้นแล้วก็ตาม ถ้าผู้ค้ำประกันพิสูจน์ได้ว่าลูกหนี้นั้นมีทางที่จะชำระหนี้ได้ และการที่จะบังคับให้ลูกหนี้ชำระหนี้นั้นจะไม่เป็นการยากไซร้ ท่านว่าเจ้าหนี้จะต้องบังคับการชำระหนี้รายนั้นเอาจากทรัพย์สินของลูกหนี้ก่อน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๖๙๐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ถ้าเจ้าหนี้มีทรัพย์ของลูกหนี้ยึดถือไว้เป็นประกันไซร้ เมื่อผู้ค้ำประกันร้องขอ ท่านว่าเจ้าหนี้จะต้องให้ชำระหนี้เอาจากทรัพย์ซึ่งเป็นประกันนั้นก่อน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๖๙๑</a:t>
            </a:r>
            <a:r>
              <a:rPr lang="th-TH" b="0" i="0" baseline="3000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๒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ในกรณีที่เจ้าหนี้ตกลงกับลูกหนี้ อันมีผลเป็นการลดจำนวนหนี้ที่มีการค้ำประกันรวมทั้งดอกเบี้ย ค่าสินไหมทดแทน หรือค่าภาระติดพันอันเป็นอุปกรณ์แห่งหนี้รายนั้น ให้เจ้าหนี้มีหนังสือแจ้งให้ผู้ค้ำประกันทราบถึงข้อตกลงดังกล่าวภายในหกสิบวันนับแต่วันที่ตกลงกันนั้น ถ้าลูกหนี้ได้ชำระหนี้ตามที่ได้ลดแล้วก็ดี ลูกหนี้ชำระหนี้ตามที่ได้ลดไม่ครบถ้วนแต่ผู้ค้ำประกันได้ชำระหนี้ส่วนที่เหลือนั้นแล้วก็ดี หรือลูกหนี้ไม่ชำระหนี้ตามที่ได้ลดแต่ผู้ค้ำประกันได้ชำระหนี้ตามที่ได้ลดนั้นแล้วก็ดี ให้ผู้ค้ำประกันเป็นอันหลุดพ้นจากการค้ำประกัน ในการชำระหนี้ของผู้ค้ำประกันดังกล่าว ผู้ค้ำประกันมีสิทธิชำระหนี้ได้แม้จะล่วงเลยกำหนดเวลาชำระหนี้ตามที่ได้ลดแต่ต้องไม่เกินหกสิบวันนับแต่วันที่ครบกำหนดเวลาชำระหนี้ดังกล่าว ในกรณีที่เจ้าหนี้มีหนังสือแจ้งให้ผู้ค้ำประกันทราบถึงข้อตกลงดังกล่าวเมื่อล่วงเลยกำหนดเวลาชำระหนี้ตามที่ได้ลดแล้ว ให้ผู้ค้ำประกันมีสิทธิชำระหนี้ได้ภายในหกสิบวันนับแต่วันที่เจ้าหนี้มีหนังสือแจ้งให้ผู้ค้ำประกันทราบถึงข้อตกลงนั้น ทั้งนี้ ข้อตกลงที่ทำขึ้นภายหลังที่ลูกหนี้ผิดนัดชำระหนี้แล้ว หากในข้อตกลงนั้นมีการขยายเวลาชำระหนี้ให้แก่ลูกหนี้ มิให้ถือว่าเป็นการผ่อนเวลาตามมาตรา ๗๐๐</a:t>
            </a:r>
            <a:r>
              <a:rPr lang="th-TH" b="0" i="0" baseline="3000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๓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ข้อตกลงใดที่มีผลเป็นการเพิ่มภาระแก่ผู้ค้ำประกันให้มากกว่าที่บัญญัติไว้ในวรรคหนึ่ง ข้อตกลงนั้นเป็นโมฆะ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๖๙๒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อายุความสะดุดหยุดลงเป็นโทษแก่ลูกหนี้นั้น ย่อมเป็นโทษแก่ผู้ค้ำประกันด้วย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4734002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263BF1FC-9426-4F00-8501-0D933BD97A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10782858" cy="5294870"/>
          </a:xfrm>
        </p:spPr>
        <p:txBody>
          <a:bodyPr/>
          <a:lstStyle/>
          <a:p>
            <a:pPr algn="ctr"/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หมวด ๓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ผลภายหลังชำระหนี้</a:t>
            </a:r>
            <a:endParaRPr lang="th-TH" b="0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  <a:p>
            <a:pPr algn="ctr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-------------------------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๖๙๓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ผู้ค้ำประกันซึ่งได้ชำระหนี้แล้ว ย่อมมีสิทธิที่จะไล่เบี้ยเอาจากลูกหนี้ เพื่อต้นเงินกับดอกเบี้ยและเพื่อการที่ต้องสูญหายหรือเสียหายไปอย่างใด ๆ เพราะการค้ำประกันนั้น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อนึ่ง ผู้ค้ำประกันย่อมเข้ารับช่วงสิทธิของเจ้าหนี้บรรดามีเหนือลูกหนี้ด้วย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๖๙๔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นอกจากข้อต่อสู้ซึ่งผู้ค้ำประกันมีต่อเจ้าหนี้นั้น ท่านว่าผู้ค้ำประกันยังอาจยกข้อต่อสู้ทั้งหลายซึ่งลูกหนี้มีต่อเจ้าหนี้ขึ้นต่อสู้ได้ด้วย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๖๙๕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ผู้ค้ำประกันซึ่งละเลยไม่ยกข้อต่อสู้ของลูกหนี้ขึ้นต่อสู้เจ้าหนี้นั้น ท่านว่าย่อมสิ้นสิทธิที่จะไล่เบี้ยเอาแก่ลูกหนี้เพียงเท่าที่ไม่ยกขึ้นเป็นข้อต่อสู้ เว้นแต่จะพิสูจน์ได้ว่าตนมิได้รู้ว่ามีข้อต่อสู้เช่นนั้น และที่ไม่รู้นั้นมิได้เป็นเพราะความผิดของตนด้วย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๖๙๖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ผู้ค้ำประกันไม่มีสิทธิจะไล่เบี้ยเอาแก่ลูกหนี้ได้ ถ้าว่าตนได้ชำระหนี้แทนไปโดยมิได้บอกลูกหนี้ และลูกหนี้</a:t>
            </a:r>
            <a:r>
              <a:rPr lang="th-TH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ยั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งมิรู้ความมาชำระหนี้ซ้ำอีก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ในกรณีเช่นว่านี้ ผู้ค้ำประกันก็ได้แต่เพียงจะฟ้องเจ้าหนี้เพื่อคืนลาภมิควรได้เท่านั้น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๖๙๗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ถ้าเพราะการกระทำอย่างใดอย่างหนึ่งของเจ้าหนี้เอง เป็นเหตุให้ผู้ค้ำประกันไม่อาจเข้ารับช่วงได้ทั้งหมดหรือแต่บางส่วนในสิทธิก็ดี จำนองก็ดี จำนำก็ดี และบุริมสิทธิอันได้ให้ไว้แก่เจ้าหนี้แต่ก่อนหรือในขณะทำสัญญาค้ำประกันเพื่อชำระหนี้นั้น ท่านว่าผู้ค้ำประกันย่อมหลุดพ้นจากความรับผิดเพียงเท่าที่ตนต้องเสียหายเพราะการนั้น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1235108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746001D9-6C1F-4315-9541-119CA014B1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10799334" cy="5599670"/>
          </a:xfrm>
        </p:spPr>
        <p:txBody>
          <a:bodyPr/>
          <a:lstStyle/>
          <a:p>
            <a:pPr algn="ctr"/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หมวด ๔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ความระงับสิ้นไปแห่งการค้ำประกัน</a:t>
            </a:r>
            <a:endParaRPr lang="th-TH" b="0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  <a:p>
            <a:pPr algn="ctr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-------------------------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๖๙๘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อันผู้ค้ำประกันย่อมหลุดพ้นจากความรับผิดในขณะเมื่อหนี้ของลูกหนี้ระงับสิ้นไปไม่ว่าเพราะเหตุใด ๆ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๖๙๙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การค้ำประกันเพื่อกิจการเนื่องกันไปหลายคราวไม่มีจำกัดเวลาเป็นคุณแก่เจ้าหนี้นั้น ท่านว่าผู้ค้ำประกันอาจเลิกเสียเพื่อคราวอันเป็นอนาคตได้ โดยบอกกล่าวความประสงค์นั้นแก่เจ้าหนี้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ในกรณีเช่นนี้ ท่านว่าผู้ค้ำประกันไม่ต้องรับผิดในกิจการที่ลูกหนี้กระทำลงภายหลังคำบอกกล่าวนั้นได้ไปถึงเจ้าหนี้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๗๐๐</a:t>
            </a:r>
            <a:r>
              <a:rPr lang="th-TH" b="0" i="0" baseline="3000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๑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ถ้าค้ำประกันหนี้อันจะต้องชำระ ณ เวลามีกำหนดแน่นอนและเจ้าหนี้ยอมผ่อนเวลาให้แก่ลูกหนี้ ผู้ค้ำประกันย่อมหลุดพ้นจากความรับผิด เว้นแต่ผู้ค้ำประกันจะได้ตกลงด้วยในการผ่อนเวลานั้น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ข้อตกลงที่ผู้ค้ำประกันทำไว้ล่วงหน้าก่อนเจ้าหนี้ผ่อนเวลาอันมีผลเป็นการยินยอมให้เจ้าหนี้ผ่อนเวลา ข้อตกลงนั้นใช้บังคับมิได้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ความในวรรคสอง มิให้ใช้บังคับแก่กรณีผู้ค้ำประกันซึ่งเป็นสถาบันการเงินหรือค้ำประกันเพื่อสินจ้างเป็นปกติธุระ</a:t>
            </a:r>
            <a:r>
              <a:rPr lang="th-TH" b="0" i="0" baseline="3000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๒</a:t>
            </a:r>
            <a:endParaRPr lang="th-TH" b="0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๗๐๑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ผู้ค้ำประกันจะขอชำระหนี้แก่เจ้าหนี้ตั้งแต่เมื่อถึงกำหนดชำระก็ได้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ถ้าเจ้าหนี้ไม่ยอมรับชำระหนี้ ผู้ค้ำประกันก็เป็นอันหลุดพ้นจากความรับผิด</a:t>
            </a:r>
          </a:p>
          <a:p>
            <a:pPr marL="0" indent="0">
              <a:buNone/>
            </a:pP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3430514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578AB5A-66CC-4D49-B289-CFEA16A567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381001"/>
          </a:xfrm>
        </p:spPr>
        <p:txBody>
          <a:bodyPr>
            <a:normAutofit/>
          </a:bodyPr>
          <a:lstStyle/>
          <a:p>
            <a:r>
              <a:rPr lang="th-TH" sz="1800" b="1" i="0" u="none" strike="noStrike" dirty="0">
                <a:solidFill>
                  <a:srgbClr val="333333"/>
                </a:solidFill>
                <a:effectLst/>
                <a:latin typeface="Arial" panose="020B0604020202020204" pitchFamily="34" charset="0"/>
                <a:hlinkClick r:id="rId2"/>
              </a:rPr>
              <a:t>ลักษณะ ๑๒ จำนอง (มาตรา ๗๐๒ - ๗๔๖)</a:t>
            </a:r>
            <a:endParaRPr lang="th-TH" sz="1800" dirty="0"/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57B19CFC-7759-4B81-848E-AE7B50276F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4211" y="1285103"/>
            <a:ext cx="10749907" cy="4950940"/>
          </a:xfrm>
        </p:spPr>
        <p:txBody>
          <a:bodyPr>
            <a:normAutofit fontScale="47500" lnSpcReduction="20000"/>
          </a:bodyPr>
          <a:lstStyle/>
          <a:p>
            <a:pPr algn="ctr"/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หมวด ๑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บทเบ็ดเสร็จทั่วไป</a:t>
            </a:r>
            <a:endParaRPr lang="th-TH" b="0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  <a:p>
            <a:pPr algn="ctr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-------------------------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๗๐๒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อันว่าจำนองนั้น คือสัญญาซึ่งบุคคลคนหนึ่ง เรียกว่าผู้จำนอง เอาทรัพย์สินตราไว้แก่บุคคลอีกคนหนึ่ง เรียกว่าผู้รับจำนอง เป็นประกันการชำระหนี้ โดยไม่ส่งมอบทรัพย์สินนั้นให้แก่ผู้รับจำนอง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ผู้รับจำนองชอบที่จะได้รับชำระหนี้จากทรัพย์สินที่จำนองก่อนเจ้าหนี้สามัญมิพักต้องพิเคราะห์ว่ากรรมสิทธิ์ในทรัพย์สินจะได้โอนไปยังบุคคลภายนอกแล้วหรือหาไม่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๗๐๓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อันอสังหาริมทรัพย์นั้นอาจจำนองได้ไม่ว่าประเภทใด ๆ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สังหาริมทรัพย์อันจะกล่าวต่อไปนี้ก็อาจจำนองได้ดุจกัน หากว่าได้จดทะเบียนไว้แล้วตามกฎหมาย คือ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(๑)</a:t>
            </a:r>
            <a:r>
              <a:rPr lang="th-TH" b="0" i="0" baseline="3000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๑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เรือมีระวางตั้งแต่ห้าตันขึ้นไป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(๒) แพ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(๓) สัตว์พาหนะ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(๔) สังหาริมทรัพย์อื่น ๆ ซึ่งกฎหมายหากบัญญัติไว้ให้จดทะเบียนเฉพาะการ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๗๐๔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สัญญาจำนองต้องระบุทรัพย์สินซึ่งจำนอง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๗๐๕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การจำนองทรัพย์สินนั้น นอกจากผู้เป็นเจ้าของในขณะนั้นแล้ว ท่านว่าใครอื่นจะจำนองหาได้ไม่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๗๐๖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บุคคลมีกรรมสิทธิ์ในทรัพย์สินแต่ภายในบังคับเงื่อนไขเช่นใด จะจำนองทรัพย์สินนั้นได้แต่ภายในบังคับเงื่อนไขเช่นนั้น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๗๐๗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บทบัญญัติมาตรา ๖๘๑ ว่าด้วยค้ำประกันนั้น ท่านให้ใช้ได้ในการจำนอง อนุโลมตามควร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๗๐๘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สัญญาจำนองนั้นต้องมีจำนวนเงินระบุไว้เป็นเรือนเงินไทยเป็นจำนวนแน่ตรงตัว หรือจำนวนขั้นสูงสุดที่ได้เอาทรัพย์สินจำนองนั้นตราไว้เป็นประกัน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๗๐๙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บุคคลคนหนึ่งจะจำนองทรัพย์สินของตนไว้เพื่อประกันหนี้อันบุคคลอื่นจะต้องชำระ ก็ให้ทำได้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๗๑๐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ทรัพย์สินหลายสิ่งมีเจ้าของคนเดียวหรือหลายคนจะจำนองเพื่อประกันการชำระหนี้แต่รายหนึ่งรายเดียว ท่านก็ให้ทำได้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และในการนี้คู่สัญญาจะตกลงกันดังต่อไปนี้ก็ได้ คือว่า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(๑) ให้ผู้รับจำนองใช้สิทธิบังคับเอาแก่ทรัพย์สินซึ่งจำนองตามลำดับอันระบุไว้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(๒) ให้ถือเอาทรัพย์สินแต่ละสิ่งเป็นประกันหนี้เฉพาะแต่ส่วนหนึ่งส่วนใดที่ระบุไว้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๗๑๑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การที่จะตกลงกันไว้เสียแต่ก่อนเวลาหนี้ถึงกำหนดชำระเป็นข้อความอย่างใดอย่างหนึ่งว่า ถ้าไม่ชำระหนี้ ให้ผู้รับจำนองเข้าเป็นเจ้าของทรัพย์สินซึ่งจำนอง หรือว่าให้จัดการแก่ทรัพย์สินนั้นเป็นประการอื่นอย่างใดนอกจากตามบทบัญญัติทั้งหลายว่าด้วยการบังคับจำนองนั้นไซร้ ข้อตกลงเช่นนั้นท่านว่าไม่สมบูรณ์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๗๑๒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แม้ถึงว่ามีข้อสัญญาเป็นอย่างอื่นก็ตาม ทรัพย์สินซึ่งจำนองไว้แก่บุคคลคนหนึ่งนั้น ท่านว่าจะเอาไปจำนองแก่บุคคลอีกคนหนึ่งในระหว่างเวลาที่สัญญาก่อนยังมีอายุอยู่ก็ได้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๗๑๓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ถ้ามิได้ตกลงกันไว้เป็นอย่างอื่นในสัญญาจำนอง ท่านว่าผู้จำนองจะชำระหนี้ล้างจำนองเป็นงวด ๆ ก็ได้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๗๑๔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อันสัญญาจำนองนั้น ท่านว่าต้องทำเป็นหนังสือและจดทะเบียนต่อพนักงานเจ้าหน้าที่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๗๑๔/๑</a:t>
            </a:r>
            <a:r>
              <a:rPr lang="th-TH" b="0" i="0" baseline="3000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๒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บรรดาข้อตกลงเกี่ยวกับการจำนองที่แตกต่างไปจากมาตรา ๗๒๘ มาตรา ๗๒๙ และมาตรา ๗๓๕ เป็นโมฆะ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2473551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78988A0D-8B6A-4EB3-B666-D224C9A4E4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10791096" cy="5443151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หมวด ๒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สิทธิจำนองครอบเพียงใด</a:t>
            </a:r>
            <a:endParaRPr lang="th-TH" b="0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  <a:p>
            <a:pPr algn="ctr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-------------------------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๗๑๕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ทรัพย์สินซึ่งจำนองย่อมเป็นประกันเพื่อการชำระหนี้กับทั้งค่าอุปกรณ์ต่อไปนี้ด้วย คือ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(๑) ดอกเบี้ย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(๒) ค่าสินไหมทดแทนในการไม่ชำระหนี้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(๓) ค่าฤชาธรรมเนียมในการบังคับจำนอง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๗๑๖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จำนองย่อมครอบไปถึงบรรดาทรัพย์สินซึ่งจำนองหมดทุกสิ่ง แม้จะได้ชำระหนี้แล้วบางส่วน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๗๑๗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แม้ว่าทรัพย์สินซึ่งจำนองจะแบ่งออกเป็นหลายส่วนก็ตาม ท่านว่าจำนองก็ยังคงครอบไปถึงส่วนเหล่านั้นหมดทุกส่วนด้วยกันอยู่นั่นเอง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ถึงกระนั้นก็ดี ถ้าผู้รับจำนองยินยอมด้วย ท่านว่าจะโอนทรัพย์สินส่วนหนึ่งส่วนใดไปปลอดจากจำนองก็ให้ทำได้ แต่ความยินยอมดังว่านี้หากมิได้จดทะเบียน ท่านว่าจะยกเอาขึ้นเป็นข้อต่อสู้แก่บุคคลภายนอกหาได้ไม่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๗๑๘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จำนองย่อมครอบไปถึงทรัพย์ทั้งปวงอันติดพันอยู่กับทรัพย์สินซึ่งจำนอง แต่ต้องอยู่ภายในบังคับซึ่งท่านจำกัดไว้ในสามมาตราต่อไปนี้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๗๑๙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จำนองที่ดินไม่ครอบไปถึงเรือนโรงอันผู้จำนองปลูกสร้างลงในที่ดินภายหลังวันจำนอง เว้นแต่จะมีข้อความกล่าวไว้โดยเฉพาะในสัญญาว่าให้ครอบไปถึง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แต่กระนั้นก็ดี ผู้รับจำนองจะให้ขายเรือนโรงนั้นรวมไปกับที่ดินด้วยก็ได้ แต่ผู้รับจำนองอาจใช้บุริมสิทธิของตนได้เพียงแก่ราคาที่ดินเท่านั้น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๗๒๐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จำนองเรือนโรงหรือสิ่งปลูกสร้างอย่างอื่นซึ่งได้ทำขึ้นไว้บนดินหรือใต้ดิน ในที่ดินอันเป็นของคนอื่นเขานั้นย่อมไม่ครอบไปถึงที่ดินนั้นด้วย ฉันใดกลับกันก็ฉันนั้น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๗๒๑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จำนองไม่ครอบไปถึงดอกผลแห่งทรัพย์สินซึ่งจำนอง เว้นแต่ในเมื่อผู้รับจำนองได้บอกกล่าวแก่ผู้จำนองหรือผู้รับโอนแล้วว่าตนจำนงจะบังคับจำนอง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700342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21F5702E-E38B-48BA-BB00-8A5AA7EF77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1" y="685800"/>
            <a:ext cx="10824047" cy="5616146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th-TH" b="1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มวด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๓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สิทธิและหน้าที่ของผู้รับจำนองและผู้จำนอง</a:t>
            </a:r>
            <a:endParaRPr lang="th-TH" b="0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  <a:p>
            <a:pPr algn="ctr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-------------------------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๗๒๒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ถ้าทรัพย์สินได้จำนองแล้ว และภายหลังที่จดทะเบียนจำนองมีจดทะเบียนภาระจำยอมหรือทรัพยสิทธิอย่างอื่น โดยผู้รับจำนองมิได้ยินยอมด้วยไซร้ ท่านว่าสิทธิจำนองย่อมเป็นใหญ่กว่าภาระจำยอมหรือทรัพยสิทธิอย่างอื่นนั้น หากว่าเป็นที่เสื่อมเสียแก่สิทธิของผู้รับจำนองในเวลาบังคับจำนองก็ให้ลบสิทธิที่กล่าวหลังนั้นเสียจากทะเบียน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๗๒๓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ถ้าทรัพย์สินซึ่งจำนองบุบสลาย หรือถ้าทรัพย์สินซึ่งจำนองแต่สิ่งใดสิ่งหนึ่งสูญหายหรือบุบสลาย เป็นเหตุให้ไม่เพียงพอแก่การประกันไซร้ ท่านว่าผู้รับจำนองจะบังคับจำนองเสียในทันทีก็ได้ เว้นแต่เมื่อเหตุนั้นมิได้เป็นเพราะความผิดของผู้จำนอง และผู้จำนองก็เสนอจะจำนองทรัพย์สินอื่นแทนให้มีราคาเพียงพอ หรือเสนอจะรับซ่อมแซมแก้ไขความบุบสลายนั้นภายในเวลาอันสมควรแก่เหตุ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๗๒๔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ผู้จำนองใดได้จำนองทรัพย์สินของตนไว้เพื่อประกันหนี้อันบุคคลอื่นจะต้องชำระแล้วและเข้าชำระหนี้เสียเองแทนลูกหนี้เพื่อจะปัดป้องมิให้ต้องบังคับจำนอง ท่านว่าผู้จำนองนั้นชอบที่จะได้รับเงินใช้คืนจากลูกหนี้ตามจำนวนที่ตนได้ชำระไป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ถ้าว่าต้องบังคับจำนอง ท่านว่าผู้จำนองชอบที่จะได้รับเงินใช้คืนจากลูกหนี้ตามจำนวนซึ่งผู้รับจำนองจะได้รับใช้หนี้จากการบังคับจำนองนั้น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๗๒๕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เมื่อบุคคลสองคนหรือกว่านั้นต่างได้จำนองทรัพย์สินแห่งตนเพื่อประกันหนี้แต่รายหนึ่งรายเดียวอันบุคคลอื่นจะต้องชำระและมิได้ระบุลำดับไว้ไซร้ ท่านว่าผู้จำนองซึ่งได้เป็นผู้ชำระหนี้ หรือเป็นเจ้าของทรัพย์สินซึ่งต้องบังคับจำนองนั้นหามีสิทธิจะไล่เบี้ยเอาแก่ผู้จำนองอื่น ๆ ต่อไปได้ไม่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๗๒๖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เมื่อบุคคลหลายคนต่างได้จำนองทรัพย์สินแห่งตนเพื่อประกันหนี้แต่รายหนึ่งรายเดียวอันบุคคลอื่นจะต้องชำระและได้ระบุลำดับไว้ด้วยไซร้ ท่านว่าการที่ผู้รับจำนองยอมปลดหนี้ให้แก่ผู้จำนองคนหนึ่งนั้น ย่อมทำให้ผู้จำนองคนหลัง ๆ ได้หลุดพ้นด้วยเพียงขนาดที่เขาต้องรับความเสียหายแต่การนั้น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๗๒๗</a:t>
            </a:r>
            <a:r>
              <a:rPr lang="th-TH" b="0" i="0" baseline="3000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๑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ให้นำบทบัญญัติมาตรา ๖๙๑ มาตรา ๖๙๗ มาตรา ๗๐๐ และมาตรา ๗๐๑ มาใช้บังคับกับกรณีที่บุคคลจำนองทรัพย์สินเพื่อประกันหนี้อันบุคคลอื่นจะต้องชำระด้วยโดยอนุโลม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๗๒๗/๑</a:t>
            </a:r>
            <a:r>
              <a:rPr lang="th-TH" b="0" i="0" baseline="3000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๒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ไม่ว่ากรณีจะเป็นประการใด ผู้จำนองซึ่งจำนองทรัพย์สินของตนไว้เพื่อประกันหนี้อันบุคคลอื่นจะต้องชำระ ไม่ต้องรับผิดในหนี้นั้นเกินราคาทรัพย์สินที่จำนองในเวลาที่บังคับจำนองหรือเอาทรัพย์จำนองหลุด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ข้อตกลงใดอันมีผลให้ผู้จำนองรับผิดเกินที่บัญญัติไว้ในวรรคหนึ่ง หรือให้ผู้จำนองรับผิดอย่างผู้ค้ำประกัน ข้อตกลงนั้นเป็นโมฆะ ไม่ว่าข้อตกลงนั้นจะมีอยู่ในสัญญาจำนองหรือทำเป็นข้อตกลงต่างหาก ทั้งนี้ เว้นแต่เป็นกรณีที่นิติบุคคลเป็นลูกหนี้และบุคคลผู้มีอำนาจในการจัดการตามกฎหมายหรือบุคคลที่มีอำนาจควบคุมการดำเนินงานของนิติบุคคลนั้นเป็นผู้จำนองทรัพย์สินของตนไว้เพื่อประกันหนี้นั้นของนิติบุคคลและผู้จำนองได้ทำสัญญาค้ำประกันไว้เป็นสัญญาต่างหาก</a:t>
            </a:r>
            <a:r>
              <a:rPr lang="th-TH" b="0" i="0" baseline="3000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๓</a:t>
            </a:r>
            <a:endParaRPr lang="th-TH" b="0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  <a:p>
            <a:br>
              <a:rPr lang="th-TH" dirty="0"/>
            </a:b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9682861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1B446AF6-61A8-48D5-8BDA-9B57B2FD81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1" y="685800"/>
            <a:ext cx="10725193" cy="5410200"/>
          </a:xfrm>
        </p:spPr>
        <p:txBody>
          <a:bodyPr>
            <a:normAutofit fontScale="55000" lnSpcReduction="20000"/>
          </a:bodyPr>
          <a:lstStyle/>
          <a:p>
            <a:pPr algn="ctr"/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หมวด ๔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การบังคับจำนอง</a:t>
            </a:r>
            <a:endParaRPr lang="th-TH" b="0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  <a:p>
            <a:pPr algn="ctr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-------------------------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๗๒๘</a:t>
            </a:r>
            <a:r>
              <a:rPr lang="th-TH" b="0" i="0" baseline="3000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๑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เมื่อจะบังคับจำนองนั้น ผู้รับจำนองต้องมีหนังสือบอกกล่าวไปยังลูกหนี้ก่อนว่าให้ชำระหนี้ภายในเวลาอันสมควรซึ่งต้องไม่น้อยกว่าหกสิบวันนับแต่วันที่ลูกหนี้ได้รับคำบอกกล่าวนั้น ถ้าและลูกหนี้ละเลยเสียไม่ปฏิบัติตามคำบอกกล่าว ผู้รับจำนองจะฟ้องคดีต่อศาลเพื่อให้พิพากษาสั่งให้ยึดทรัพย์สินซึ่งจำนองและให้ขายทอดตลาดก็ได้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ในกรณีตามวรรคหนึ่ง ถ้าเป็นกรณีผู้จำนองซึ่งจำนองทรัพย์สินของตนไว้เพื่อประกันหนี้อันบุคคลอื่นต้องชำระ ผู้รับจำนองต้องส่งหนังสือบอกกล่าวดังกล่าวให้ผู้จำนองทราบภายในสิบห้าวันนับแต่วันที่ส่งหนังสือแจ้งให้ลูกหนี้ทราบ ถ้าผู้รับจำนองมิได้ดำเนินการภายในกำหนดเวลาสิบห้าวันนั้น ให้ผู้จำนองเช่นว่านั้นหลุดพ้นจากความรับผิดในดอกเบี้ยและค่าสินไหมทดแทนซึ่งลูกหนี้ค้างชำระ ตลอดจนค่าภาระติดพันอันเป็นอุปกรณ์แห่งหนี้รายนั้นบรรดาที่เกิดขึ้นนับแต่วันที่พ้นกำหนดเวลาสิบห้าวันดังกล่าว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๗๒๙</a:t>
            </a:r>
            <a:r>
              <a:rPr lang="th-TH" b="0" i="0" baseline="3000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๒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ในการบังคับจำนองตามมาตรา ๗๒๘ ถ้าไม่มีการจำนองรายอื่นหรือบุริมสิทธิอื่นอันได้จดทะเบียนไว้เหนือทรัพย์สินอันเดียวกันนี้ ผู้รับจำนองจะฟ้องคดีต่อศาลเพื่อเรียกเอาทรัพย์จำนองหลุดภายในบังคับแห่งเงื่อนไขดังจะกล่าวต่อไปนี้แทนการขายทอดตลาดก็ได้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(๑) ลูกหนี้ได้ขาดส่งดอกเบี้ยมาแล้วเป็นเวลาถึงห้าปี และ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(๒) ผู้รับจำนองแสดงให้เป็นที่พอใจแก่ศาลว่าราคาทรัพย์สินนั้นน้อยกว่าจำนวนเงินอันค้างชำระ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๗๒๙/๑</a:t>
            </a:r>
            <a:r>
              <a:rPr lang="th-TH" b="0" i="0" baseline="3000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๓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เวลาใด ๆ หลังจากที่หนี้ถึงกำหนดชำระ ถ้าไม่มีการจำนองรายอื่นหรือบุริมสิทธิอื่นอันได้จดทะเบียนไว้เหนือทรัพย์สินอันเดียวกันนี้ ผู้จำนองมีสิทธิแจ้งเป็นหนังสือไปยังผู้รับจำนองเพื่อให้ผู้รับจำนองดำเนินการให้มีการขายทอดตลาดทรัพย์สินที่จำนองโดยไม่ต้องฟ้องเป็นคดีต่อศาล โดยผู้รับจำนองต้องดำเนินการขายทอดตลาดทรัพย์สินที่จำนองภายในเวลาหนึ่งปีนับแต่วันที่ได้รับหนังสือแจ้งนั้น ทั้งนี้ ให้ถือว่าหนังสือแจ้งของผู้จำนองเป็นหนังสือยินยอมให้ขายทอดตลาด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ในกรณีที่ผู้รับจำนองไม่ได้ดำเนินการขายทอดตลาดทรัพย์สินที่จำนองภายในระยะเวลาที่กำหนดไว้ในวรรคหนึ่ง ให้ผู้จำนองพ้นจากความรับผิดในดอกเบี้ยและค่าสินไหมทดแทนซึ่งลูกหนี้ค้างชำระ ตลอดจนค่าภาระติดพันอันเป็นอุปกรณ์แห่งหนี้รายนั้นบรรดาที่เกิดขึ้นภายหลังวันที่พ้นกำหนดเวลาดังกล่าว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เมื่อผู้รับจำนองขายทอดตลาดทรัพย์สินที่จำนองได้เงินสุทธิจำนวนเท่าใด ผู้รับจำนองต้องจัดสรรชำระหนี้และอุปกรณ์ให้เสร็จสิ้นไป ถ้ายังมีเงินเหลือก็ต้องส่งคืนให้แก่ผู้จำนอง หรือแก่บุคคลผู้ควรจะได้เงินนั้น แต่ถ้าได้เงินน้อยกว่าจำนวนที่ค้างชำระ ให้เป็นไปตามที่กำหนดไว้ในมาตรา ๗๓๓ และในกรณีที่ผู้จำนองเป็นบุคคลซึ่งจำนองทรัพย์สินเพื่อประกันหนี้อันบุคคลอื่นจะต้องชำระ ผู้จำนองย่อมรับผิดเพียงเท่าที่มาตรา ๗๒๗/๑ กำหนดไว้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๗๓๐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เมื่อทรัพย์สินอันหนึ่งอันเดียวได้จำนองแก่ผู้รับจำนองหลายคนด้วยกัน ท่านให้ถือลำดับผู้รับจำนองเรียงตามวันและเวลาจดทะเบียน และผู้รับจำนองคนก่อนจักได้รับใช้หนี้ก่อนผู้รับจำนองคนหลัง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๗๓๑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อันผู้รับจำนองคนหลังจะบังคับตามสิทธิของตนให้เสียหายแก่ผู้รับจำนองคนก่อนนั้น ท่านว่าหาอาจทำได้ไม่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๗๓๒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ทรัพย์สินซึ่งจำนองขายทอดตลาดได้เงินเป็นจำนวนสุทธิเท่าใด ท่านให้จัดใช้แก่ผู้รับจำนองเรียงตามลำดับ และถ้ายังมีเงินเหลืออยู่อีก ก็ให้ส่งมอบแก่ผู้จำนอง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๗๓๓</a:t>
            </a:r>
            <a:r>
              <a:rPr lang="th-TH" b="0" i="0" baseline="3000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๔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ถ้าเอาทรัพย์จำนองหลุดและราคาทรัพย์สินนั้นมีประมาณต่ำกว่าจำนวนเงินที่ค้างชำระกันอยู่ก็ดี หรือถ้าเอาทรัพย์สินซึ่งจำนองออกขายทอดตลาดใช้หนี้ ได้เงินจำนวนสุทธิน้อยกว่าจำนวนเงินที่ค้างชำระกันอยู่นั้นก็ดี เงินยังขาดจำนวนอยู่เท่าใดลูกหนี้ไม่ต้องรับผิดในเงินนั้น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๗๓๔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ถ้าจำนองทรัพย์สินหลายสิ่งเพื่อประกันหนี้แต่รายหนึ่งรายเดียวและมิได้ระบุลำดับไว้ไซร้ ท่านว่าผู้รับจำนองจะใช้สิทธิของตนบังคับแก่ทรัพย์สินนั้น ๆ ทั้งหมด หรือแต่เพียงบางสิ่งก็ได้ แต่ท่านห้ามมิให้ทำเช่นนั้นแก่ทรัพย์สินมากสิ่งกว่าที่จำเป็นเพื่อใช้หนี้ตามสิทธิแห่งตน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ถ้าผู้รับจำนองใช้สิทธิของตนบังคับแก่ทรัพย์สินทั้งหมดพร้อมกัน ท่านให้แบ่งภาระแห่งหนี้นั้นกระจายไปตามส่วนราคาแห่งทรัพย์สินนั้น ๆ เว้นแต่ในกรณีที่ได้ระบุจำนวนเงินจำนองไว้เฉพาะทรัพย์สินแต่ละสิ่ง ๆ เป็นจำนวนเท่าใด ท่านให้แบ่งกระจายไปตามจำนวนเงินจำนองที่ระบุไว้เฉพาะทรัพย์สิ่งนั้น ๆ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แต่ถ้าผู้รับจำนองใช้สิทธิของตนบังคับแก่ทรัพย์สินอันใดอันหนึ่งแต่เพียงสิ่งเดียวไซร้ ผู้รับจำนองจะให้ชำระหนี้อันเป็นส่วนของตนทั้งหมดจากทรัพย์สินอันนั้นก็ได้ ในกรณีเช่นนั้น ท่านให้ถือว่าผู้รับจำนองคนถัดไปโดยลำดับย่อมเข้ารับช่วงสิทธิของผู้รับจำนองคนก่อนและจะเข้าบังคับจำนองแทนที่คนก่อนก็ได้แต่เพียงเท่าจำนวนซึ่งผู้รับจำนองคนก่อนจะพึงได้รับจากทรัพย์สินอื่น ๆ ตามบทบัญญัติดังกล่าวมาในวรรคก่อนนั้น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๗๓๕</a:t>
            </a:r>
            <a:r>
              <a:rPr lang="th-TH" b="0" i="0" baseline="3000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๕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เมื่อผู้รับจำนองคนใดจะบังคับจำนองเอาแก่ผู้รับโอนทรัพย์สินซึ่งจำนอง ผู้รับจำนองต้องมีจดหมายบอกกล่าวแก่ผู้รับโอนล่วงหน้าเป็นระยะเวลาไม่น้อยกว่าหกสิบวันก่อน จึงจะบังคับจำนองได้</a:t>
            </a:r>
          </a:p>
          <a:p>
            <a:br>
              <a:rPr lang="th-TH" dirty="0"/>
            </a:b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7077285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4B34CED5-4F8B-4EE9-9321-D955764BD9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1" y="685800"/>
            <a:ext cx="10856999" cy="5467865"/>
          </a:xfrm>
        </p:spPr>
        <p:txBody>
          <a:bodyPr>
            <a:normAutofit fontScale="55000" lnSpcReduction="20000"/>
          </a:bodyPr>
          <a:lstStyle/>
          <a:p>
            <a:pPr algn="ctr"/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หมวด ๕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สิทธิและหน้าที่ของผู้รับโอนทรัพย์สินซึ่งจำนอง</a:t>
            </a:r>
            <a:endParaRPr lang="th-TH" b="0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  <a:p>
            <a:pPr algn="ctr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-------------------------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๗๓๖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ผู้รับโอนทรัพย์สินซึ่งจำนองจะไถ่ถอนจำนองก็ได้ ถ้าหากมิได้เป็นตัวลูกหนี้หรือผู้ค้ำประกัน หรือเป็นทายาทของลูกหนี้หรือผู้ค้ำประกัน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๗๓๗</a:t>
            </a:r>
            <a:r>
              <a:rPr lang="th-TH" b="0" i="0" baseline="3000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๑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ผู้รับโอนจะไถ่ถอนจำนองเมื่อใดก็ได้ แต่ถ้าผู้รับจำนองได้บอกกล่าวว่าจะบังคับจำนอง ผู้รับโอนต้องไถ่ถอนจำนองภายในหกสิบวันนับแต่วันรับคำบอกกล่าว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๗๓๘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ผู้รับโอนซึ่งประสงค์จะไถ่ถอนจำนองต้องบอกกล่าวความประสงค์นั้นแก่ผู้เป็นลูกหนี้ชั้นต้น และต้องส่งคำเสนอไปยังบรรดาเจ้าหนี้ที่ได้จดทะเบียน ไม่ว่าในทางจำนองหรือประการอื่น ว่าจะรับใช้เงินให้เป็นจำนวนอันสมควรกับราคาทรัพย์สินนั้น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คำเสนอนั้นให้แจ้งข้อความทั้งหลายต่อไปนี้ คือ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(๑) ตำแหน่งแหล่งที่และลักษณะแห่งทรัพย์สินซึ่งจำนอง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(๒) วันซึ่งโอนกรรมสิทธิ์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(๓) ชื่อเจ้าของเดิม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(๔) ชื่อและภูมิลำเนาของผู้รับโอน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(๕) จำนวนเงินที่เสนอว่าจะใช้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(๖) คำนวณยอดจำนวนเงินที่ค้างชำระแก่เจ้าหนี้คนหนึ่ง ๆ รวมทั้งอุปกรณ์และจำนวนเงินที่จะจัดเป็นส่วนใช้แก่บรรดาเจ้าหนี้ตามลำดับกัน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อนึ่งให้คัดสำเนารายงานจดทะเบียนของเจ้าพนักงานในเรื่องทรัพย์สินซึ่งจำนองนั้น อันเจ้าพนักงานรับรองว่าเป็นสำเนาถูกถ้วนสอดส่งไปด้วย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๗๓๙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ถ้าเจ้าหนี้คนหนึ่งคนใดไม่ยอมรับคำเสนอ เจ้าหนี้คนนั้นต้องฟ้องคดีต่อศาลภายในเดือนหนึ่งนับแต่วันมีคำเสนอเพื่อให้ศาลพิพากษาสั่งขายทอดตลาดทรัพย์สินซึ่งจำนองนั้น แต่ว่าเจ้าหนี้นั้นจะต้องปฏิบัติการดังจะกล่าวต่อไปนี้ด้วย คือ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(๑) ออกเงินทดรองค่าฤชาธรรมเนียมการขายทอดตลาด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(๒) ต้องเข้าสู้ราคาเอง หรือแต่งคนเข้าสู้ราคาเป็นจำนวนเงินสูงกว่าที่ผู้รับโอนเสนอจะใช้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(๓) บอกกล่าวการที่ตนไม่ยอมนั้นให้ผู้รับโอนและเจ้าหนี้คนอื่น ๆ บรรดาได้จดทะเบียน กับทั้งเจ้าของทรัพย์คนก่อนและลูกหนี้ชั้นต้นทราบด้วย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๗๔๐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ถ้าขายทอดตลาดได้เงินจำนวนสุทธิล้ำจำนวนเงินที่ผู้รับโอนเสนอว่าจะใช้ ท่านให้ผู้รับโอนเป็นผู้ออกใช้ค่าฤชาธรรมเนียมในการขายทอดตลาด ถ้าได้ไม่ถึงล้ำจำนวน ท่านให้เจ้าหนี้ผู้ร้องขอให้ขายทอดตลาดเป็นผู้ออก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๗๔๑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เมื่อเจ้าหนี้ทั้งหลายได้สนองรับคำเสนอทั่วทุกคนแล้ว โดยแสดงออกชัดหรือโดยปริยายก็ดี ท่านว่าจำนองหรือบุริมสิทธิก็เป็นอันไถ่ถอนได้ด้วยผู้รับโอนใช้เงิน หรือวางเงินตามจำนวนที่เสนอจะใช้แทนการชำระหนี้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๗๔๒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ถ้าการบังคับจำนองก็ดี ถอนจำนองก็ดี เป็นเหตุให้ทรัพย์สินซึ่งจำนองหลุดมือไปจากบุคคลผู้ได้ทรัพย์สินนั้นไว้แต่ก่อนไซร้ ท่านว่าการที่ทรัพย์สินหลุดมือไปเช่นนั้นหามีผลย้อนหลังไม่ และบุริมสิทธิทั้งหลายของเจ้าหนี้แห่งผู้ที่ทรัพย์หลุดมือไปอันมีอยู่เหนือทรัพย์สินและได้จดทะเบียนไว้นั้น ก็ย่อมเข้าอยู่ในลำดับหลังบุริมสิทธิอันเจ้าหนี้ของผู้จำนอง หรือเจ้าของคนก่อนได้จดทะเบียนไว้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ในกรณีเช่นนี้ ถ้าสิทธิใด ๆ อันมีอยู่เหนือทรัพย์สินซึ่งจำนองเป็นคุณหรือเป็นโทษแก่บุคคลผู้ได้ทรัพย์สินซึ่งจำนองไว้แต่ก่อนได้ระงับไปแล้วด้วยเกลื่อนกลืนกันในขณะที่ได้ทรัพย์สินนั้นมาไซร้ สิทธินั้นท่านให้กลับคืนมาเป็นคุณหรือเป็นโทษแก่บุคคลผู้นั้นได้อีก ในเมื่อทรัพย์สินซึ่งจำนองกลับหลุดมือไป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๗๔๓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ถ้าผู้รับโอนได้ทำให้ทรัพย์สินซึ่งจำนองเสื่อมราคาลงเพราะการกระทำหรือความประมาทเลินเล่อแห่งตน เป็นเหตุให้เจ้าหนี้ทั้งหลายผู้มีสิทธิจำนองหรือบุริมสิทธิเหนือทรัพย์สินนั้นต้องเสียหายไซร้ ท่านว่าผู้รับโอนจะต้องรับผิดเพื่อความเสียหายนั้น อย่างไรก็ดี อันผู้รับโอนจะเรียกเอาเงินจำนวนใด ๆ ซึ่งตนได้ออกไป หรือเรียกให้ชดใช้ค่าใช้จ่ายที่ตนได้ทำให้ทรัพย์สินดีขึ้นนั้น ท่านว่าหาอาจจะเรียกได้ไม่ เว้นแต่ที่เป็น</a:t>
            </a:r>
            <a:r>
              <a:rPr lang="th-TH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การทำ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ให้ทรัพย์สินนั้นงอกราคาขึ้น และจะเรียกได้เพียงเท่าจำนวนราคาที่งอกขึ้นเมื่อขายทอดตลาดเท่านั้น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541853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1E46C2A6-57D4-48F6-9571-E8F867D61E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10807572" cy="5443151"/>
          </a:xfrm>
        </p:spPr>
        <p:txBody>
          <a:bodyPr/>
          <a:lstStyle/>
          <a:p>
            <a:pPr algn="ctr"/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หมวด ๖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ความระงับสิ้นไปแห่งสัญญาจำนอง</a:t>
            </a:r>
            <a:endParaRPr lang="th-TH" b="0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  <a:p>
            <a:pPr algn="ctr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-------------------------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๗๔๔</a:t>
            </a:r>
            <a:r>
              <a:rPr lang="th-TH" b="0" i="0" baseline="3000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๑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อันจำนองย่อมระงับสิ้นไป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(๑) เมื่อหนี้ที่ประกันระงับสิ้นไปด้วยเหตุประการอื่นใดมิใช่เหตุอายุความ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(๒) เมื่อปลดจำนองให้แก่ผู้จำนองด้วยหนังสือเป็นสำคัญ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(๓) เมื่อผู้จำนองหลุดพ้น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(๔) เมื่อถอนจำนอง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(๕) เมื่อขายทอดตลาดทรัพย์สินซึ่งจำนองตามคำสั่งศาลอันเนื่องมาแต่การบังคับจำนองหรือถอนจำนอง หรือเมื่อมีการขายทอดตลาดทรัพย์สินตามมาตรา ๗๒๙/๑</a:t>
            </a:r>
            <a:b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 (๖) เมื่อเอาทรัพย์สินซึ่งจำนองนั้นหลุด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๗๔๕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ผู้รับจำนองจะบังคับจำนองแม้เมื่อหนี้ที่ประกันนั้นขาดอายุความแล้วก็ได้ แต่จะบังคับเอาดอกเบี้ยที่ค้างชำระในการจำนองเกินกว่าห้าปีไม่ได้</a:t>
            </a:r>
          </a:p>
          <a:p>
            <a:pPr algn="l"/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              </a:t>
            </a:r>
            <a:r>
              <a:rPr lang="th-TH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มาตรา ๗๔๖</a:t>
            </a:r>
            <a:r>
              <a:rPr lang="th-TH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 การชำระหนี้ไม่ว่าครั้งใด ๆ สิ้นเชิงหรือแต่บางส่วนก็ดี การระงับหนี้อย่างใด ๆ ก็ดี การตกลงกันแก้ไขเปลี่ยนแปลงจำนองหรือหนี้อันจำนองเป็นประกันนั้นเป็นประการใดก็ดี ท่านว่าต้องนำความไปจดทะเบียนต่อพนักงานเจ้าหน้าที่ในเมื่อมีคำขอร้องของผู้มีส่วนได้เสีย มิฉะนั้นท่านห้ามมิให้ยกขึ้นเป็นข้อต่อสู้บุคคลภายนอก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1377236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0A6A440-81BA-482A-8E63-B80A4013F7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2" y="685800"/>
            <a:ext cx="8001000" cy="549876"/>
          </a:xfrm>
        </p:spPr>
        <p:txBody>
          <a:bodyPr>
            <a:normAutofit fontScale="90000"/>
          </a:bodyPr>
          <a:lstStyle/>
          <a:p>
            <a:r>
              <a:rPr lang="th-TH" sz="3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การบังคับคดีแพ่ง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5B88A31F-3714-4A66-9AE4-AA8B9A76DB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4211" y="1491050"/>
            <a:ext cx="10362729" cy="4613188"/>
          </a:xfrm>
        </p:spPr>
        <p:txBody>
          <a:bodyPr>
            <a:normAutofit/>
          </a:bodyPr>
          <a:lstStyle/>
          <a:p>
            <a:r>
              <a:rPr lang="th-TH" sz="1900" b="0" i="0" strike="noStrike" dirty="0">
                <a:solidFill>
                  <a:srgbClr val="3D4247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กฎหมายที่กรมบังคับคดีใช้ในการปฏิบัติงาน</a:t>
            </a:r>
            <a:endParaRPr lang="th-TH" sz="1900" b="0" i="0" u="sng" strike="noStrike" dirty="0">
              <a:solidFill>
                <a:srgbClr val="3D4247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2"/>
            </a:endParaRPr>
          </a:p>
          <a:p>
            <a:r>
              <a:rPr lang="th-TH" sz="1800" b="0" i="0" u="sng" strike="noStrike" dirty="0">
                <a:solidFill>
                  <a:srgbClr val="3D4247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พระราชบัญญัติแก้ไขเพิ่มเติมประมวลกฎหมายวิธีพิจารณาความแพ่ง (ฉบับที่ 30) พ.ศ.2560</a:t>
            </a:r>
            <a:endParaRPr lang="th-TH" sz="1800" b="0" i="0" u="sng" strike="noStrike" dirty="0">
              <a:solidFill>
                <a:srgbClr val="3D4247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800" b="0" i="0" u="sng" strike="noStrike" dirty="0">
                <a:solidFill>
                  <a:srgbClr val="3D4247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3"/>
              </a:rPr>
              <a:t>พระราชบัญญัติแก้ไขเพิ่มเติมประมวลกฎหมายอาญา (ฉบับที่ 25) พ.ศ.2559</a:t>
            </a:r>
            <a:endParaRPr lang="th-TH" sz="1800" u="sng" dirty="0">
              <a:solidFill>
                <a:srgbClr val="3D4247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800" b="0" i="0" u="sng" strike="noStrike" dirty="0">
                <a:solidFill>
                  <a:srgbClr val="3D4247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4"/>
              </a:rPr>
              <a:t>พระราชบัญญัติแก้ไขเพิ่มเติมประมวลกฎหมายวิธีพิจารณาความอาญา (ฉบับที่ 30) พ.ศ.2558</a:t>
            </a:r>
            <a:endParaRPr lang="th-TH" sz="1800" b="0" i="0" u="sng" strike="noStrike" dirty="0">
              <a:solidFill>
                <a:srgbClr val="3D4247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800" b="0" i="0" u="none" strike="noStrike" dirty="0">
                <a:solidFill>
                  <a:srgbClr val="3D4247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5"/>
              </a:rPr>
              <a:t>พระราชบัญญัติแก้ไขเพิ่มเติมประมวลกฎหมายวิธีพิจารณาความแพ่ง (ฉบับที่ 29) พ.ศ.2558 (ม.309 จัตวา)</a:t>
            </a:r>
            <a:endParaRPr lang="th-TH" sz="1800" u="sng" dirty="0">
              <a:solidFill>
                <a:srgbClr val="3D4247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800" b="0" i="0" u="none" strike="noStrike" dirty="0">
                <a:solidFill>
                  <a:srgbClr val="3D4247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6"/>
              </a:rPr>
              <a:t>พระราชบัญญัติแก้ไขเพิ่มเติมประมวล</a:t>
            </a:r>
            <a:r>
              <a:rPr lang="th-TH" sz="1800" b="0" i="0" u="none" strike="noStrike" dirty="0" err="1">
                <a:solidFill>
                  <a:srgbClr val="3D4247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6"/>
              </a:rPr>
              <a:t>กฏหมาย</a:t>
            </a:r>
            <a:r>
              <a:rPr lang="th-TH" sz="1800" b="0" i="0" u="none" strike="noStrike" dirty="0">
                <a:solidFill>
                  <a:srgbClr val="3D4247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6"/>
              </a:rPr>
              <a:t>แพ่งและพาณิชย์ (ฉบับที่ 20) พ.ศ.2557</a:t>
            </a:r>
            <a:endParaRPr lang="th-TH" sz="1800" b="0" i="0" u="sng" strike="noStrike" dirty="0">
              <a:solidFill>
                <a:srgbClr val="3D4247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800" b="0" i="0" u="none" strike="noStrike" dirty="0">
                <a:solidFill>
                  <a:srgbClr val="3D4247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7"/>
              </a:rPr>
              <a:t>ประมวลกฎหมายแพ่งและพาณิชย์</a:t>
            </a:r>
            <a:endParaRPr lang="th-TH" sz="1800" u="sng" dirty="0">
              <a:solidFill>
                <a:srgbClr val="3D4247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800" b="0" i="0" dirty="0">
                <a:solidFill>
                  <a:srgbClr val="3D4247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th-TH" sz="1800" b="0" i="0" u="none" strike="noStrike" dirty="0">
                <a:solidFill>
                  <a:srgbClr val="3D4247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/>
              </a:rPr>
              <a:t>พระราชบัญญัติแก้ไขเพิ่มเติมประมวล</a:t>
            </a:r>
            <a:r>
              <a:rPr lang="th-TH" sz="1800" b="0" i="0" u="none" strike="noStrike" dirty="0" err="1">
                <a:solidFill>
                  <a:srgbClr val="3D4247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/>
              </a:rPr>
              <a:t>กฏหมาย</a:t>
            </a:r>
            <a:r>
              <a:rPr lang="th-TH" sz="1800" b="0" i="0" u="none" strike="noStrike" dirty="0">
                <a:solidFill>
                  <a:srgbClr val="3D4247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/>
              </a:rPr>
              <a:t>วิธีพิจารณาความแพ่ง (ฉบับที่ 25) พ.ศ.2551</a:t>
            </a:r>
            <a:endParaRPr lang="th-TH" sz="1800" b="0" i="0" u="sng" strike="noStrike" dirty="0">
              <a:solidFill>
                <a:srgbClr val="3D4247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800" b="0" i="0" u="none" strike="noStrike" dirty="0">
                <a:solidFill>
                  <a:srgbClr val="3D4247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9"/>
              </a:rPr>
              <a:t>ประมวล</a:t>
            </a:r>
            <a:r>
              <a:rPr lang="th-TH" sz="1800" b="0" i="0" u="none" strike="noStrike" dirty="0" err="1">
                <a:solidFill>
                  <a:srgbClr val="3D4247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9"/>
              </a:rPr>
              <a:t>กฏหมาย</a:t>
            </a:r>
            <a:r>
              <a:rPr lang="th-TH" sz="1800" b="0" i="0" u="none" strike="noStrike" dirty="0">
                <a:solidFill>
                  <a:srgbClr val="3D4247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9"/>
              </a:rPr>
              <a:t>วิธีพิจารณาความแพ่ง</a:t>
            </a:r>
            <a:endParaRPr lang="th-TH" sz="1800" b="0" i="0" u="sng" strike="noStrike" dirty="0">
              <a:solidFill>
                <a:srgbClr val="3D4247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AutoShape 2" descr="icon">
            <a:extLst>
              <a:ext uri="{FF2B5EF4-FFF2-40B4-BE49-F238E27FC236}">
                <a16:creationId xmlns:a16="http://schemas.microsoft.com/office/drawing/2014/main" id="{5E20F907-8DEA-45F8-92C7-889B16096D8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3188" y="0"/>
            <a:ext cx="104775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7" name="AutoShape 4" descr="icon">
            <a:extLst>
              <a:ext uri="{FF2B5EF4-FFF2-40B4-BE49-F238E27FC236}">
                <a16:creationId xmlns:a16="http://schemas.microsoft.com/office/drawing/2014/main" id="{1ED35C08-A2B3-4C7C-8142-E8FC5D71E95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55588" y="152400"/>
            <a:ext cx="104775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81096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D7F2B4AD-EA92-410A-B485-65B2493909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11310080" cy="5871519"/>
          </a:xfrm>
        </p:spPr>
        <p:txBody>
          <a:bodyPr>
            <a:normAutofit/>
          </a:bodyPr>
          <a:lstStyle/>
          <a:p>
            <a:pPr algn="l" fontAlgn="base"/>
            <a:r>
              <a:rPr lang="th-TH" sz="3300" b="1" i="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ค้ำประกัน</a:t>
            </a:r>
            <a:endParaRPr lang="th-TH" sz="3300" b="0" i="0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 fontAlgn="base"/>
            <a:r>
              <a:rPr lang="th-TH" sz="3300" b="0" i="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การค้ำประกันเป็นการทำสัญญา ซึ่งต้องมีบุคคลภายนอก       หรือที่เรียกว่า ผู้ค้ำประกัน โดยต้องเข้ามาผูกพันทางกฎหมาย   ต่อเจ้าหนี้ เพื่อเป็นการประกันการชำระหนี้กรณีลูกหนี้ไม่ชำระหนี้ตามสัญญา ใน</a:t>
            </a:r>
            <a:r>
              <a:rPr lang="th-TH" sz="3300" b="0" i="0" dirty="0" err="1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การทำ</a:t>
            </a:r>
            <a:r>
              <a:rPr lang="th-TH" sz="3300" b="0" i="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สัญญาค้ำประกันนี้ จะต้องมีหลักฐาน     เป็นหนังสืออย่างหนึ่งอย่างใด พร้อมกับลงลายมือชื่อผู้ค้ำประกันไว้ด้วย มิฉะนั้นจะฟ้องบังคับคดีกันไม่ได้ สัญญาค้ำประกัน   จะต้องระบุหนี้หรือสัญญาค้ำประกันไว้โดยชัดแจ้ง                และผู้ค้ำประกันย่อมรับผิดเฉพาะหนี้หรือสัญญาที่ระบุไว้เท่านั้น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0817004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ABE871BF-017A-4A36-9552-1425942F3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1" y="685800"/>
            <a:ext cx="10840523" cy="5163065"/>
          </a:xfrm>
        </p:spPr>
        <p:txBody>
          <a:bodyPr/>
          <a:lstStyle/>
          <a:p>
            <a:pPr algn="l" fontAlgn="base"/>
            <a:r>
              <a:rPr lang="th-TH" sz="3200" b="0" i="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กรณีเมื่อลูกหนี้ผิดนัด เมื่อถึงกำหนดวันเวลาที่ต้องชำระหนี้  ตามที่ได้ตกลงกับเจ้าหนี้แล้ว กฎหมายกำหนดให้เจ้าหนี้          มีหนังสือบอกกล่าวไปยังผู้ค้ำประกันภายในหกสิบวัน นับแต่วันที่ลูกหนี้ผิดนัด ในระหว่างนี้ห้ามเจ้าหนี้เรียกให้ผู้ค้ำประกันชำระหนี้ก่อนที่หนังสือบอกกล่าวจะไปถึงผู้ค้ำประกัน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6213393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B2F59294-3D4C-4242-9B93-7A540A9FEE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10412156" cy="5360773"/>
          </a:xfrm>
        </p:spPr>
        <p:txBody>
          <a:bodyPr/>
          <a:lstStyle/>
          <a:p>
            <a:r>
              <a:rPr lang="th-TH" sz="3200" b="0" i="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หากผู้ค้ำประกันได้ชำระหนี้หมดแล้ว ผู้ค้ำประกันยังมีสิทธิ์      ที่จะไล่เบี้ยเอาจากลูกหนี้ เพื่อเงินต้นกับดอกเบี้ยและ        เพื่อการที่ต้องสูญหาย หรือเสียหายไปอย่างใด ๆ           เพราะการค้ำประกันนั้นได้ หรือหากเมื่อถึงกำหนดชำระหนี้    ผู้ค้ำประกันสามารถขอชำระหนี้กับเจ้าหนี้ได้                 ตั้งแต่เมื่อถึงกำหนดชำระหนี้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1469399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57C0DC4E-970F-4179-A244-C8B951863C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10799334" cy="5492578"/>
          </a:xfrm>
        </p:spPr>
        <p:txBody>
          <a:bodyPr>
            <a:normAutofit/>
          </a:bodyPr>
          <a:lstStyle/>
          <a:p>
            <a:pPr marL="0" indent="0" algn="l" fontAlgn="base">
              <a:buNone/>
            </a:pPr>
            <a:r>
              <a:rPr lang="th-TH" sz="2800" b="1" i="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สาระสำคัญของค้ำประกัน</a:t>
            </a:r>
            <a:endParaRPr lang="th-TH" sz="2800" b="0" i="0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 fontAlgn="base"/>
            <a:r>
              <a:rPr lang="th-TH" sz="2800" b="0" i="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เป็นการค้ำประกันหนี้ของบุคคลภายนอก โดยที่บุคคลภายนอกยินยอมเข้าผูกพันตนต่อหนี้ของบุคคลอื่น</a:t>
            </a:r>
          </a:p>
          <a:p>
            <a:pPr algn="l" fontAlgn="base"/>
            <a:r>
              <a:rPr lang="th-TH" sz="2800" b="0" i="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ต้องมีหนี้ที่เรียกกันว่าหนี้สัญญาประธาน ซึ่งจะเกิดจากสัญญาหรือมูลละเมิดก็ได้ (มูลละเมิดคือ ค่าเสียหายในทางแพ่งอันเกิดจากการกระทำโดยผิดกฎหมายก่อให้เกิดความเสียหายแก่บุคคลอื่น ซึ่งจะกระทำโดย   จงใจหรือประมาทเลินเล่อก็ตาม)  </a:t>
            </a:r>
          </a:p>
          <a:p>
            <a:pPr algn="l" fontAlgn="base"/>
            <a:r>
              <a:rPr lang="th-TH" sz="2800" b="1" i="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 </a:t>
            </a:r>
            <a:r>
              <a:rPr lang="th-TH" sz="2800" b="0" i="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สัญญาค้ำประกันจะทำด้วยวาจาหรือทำเป็นหนังสือก็ได้ แต่หากไม่ทำเป็นหนังสือลง</a:t>
            </a:r>
            <a:r>
              <a:rPr lang="th-TH" sz="2800" b="0" i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ลายมือชื่อผู้</a:t>
            </a:r>
            <a:r>
              <a:rPr lang="th-TH" sz="2800" b="0" i="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ค้ำประกันไว้ จะฟ้องร้องบังคับคดีไม่ได้</a:t>
            </a:r>
          </a:p>
          <a:p>
            <a:pPr algn="l" fontAlgn="base"/>
            <a:r>
              <a:rPr lang="th-TH" sz="2800" b="1" i="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 </a:t>
            </a:r>
            <a:r>
              <a:rPr lang="th-TH" sz="2800" b="0" i="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ผู้ค้ำประกันมีสิทธิไล่เบี้ยจากลูกหนี้ได้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4296688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ขายฝากคืออะไร">
            <a:extLst>
              <a:ext uri="{FF2B5EF4-FFF2-40B4-BE49-F238E27FC236}">
                <a16:creationId xmlns:a16="http://schemas.microsoft.com/office/drawing/2014/main" id="{EA6B5D1C-231B-4AA3-908F-6F62867A2C7C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6951" y="502507"/>
            <a:ext cx="9473514" cy="553582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817883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ED968504-9951-4B6D-A992-C6AE71A93157}"/>
              </a:ext>
            </a:extLst>
          </p:cNvPr>
          <p:cNvSpPr txBox="1"/>
          <p:nvPr/>
        </p:nvSpPr>
        <p:spPr>
          <a:xfrm>
            <a:off x="881449" y="1252700"/>
            <a:ext cx="10519719" cy="36412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การขายฝาก เป็นการทำนิติกรรมในรูปแบบของการขายทรัพย์สิน ทั้งที่เป็นทรัพย์สิน </a:t>
            </a: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ประเภทอสังหาริมทรัพย์ เช่น บ้าน คอนโด ที่ดิน </a:t>
            </a: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หรือทรัพย์สินประเภท สังหาริมทรัพย์ เช่น รถยนต์ เป็นต้น </a:t>
            </a: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ให้กับผู้รับซื้อฝาก </a:t>
            </a: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โดย</a:t>
            </a:r>
            <a:r>
              <a:rPr lang="th-TH" sz="20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การทำ</a:t>
            </a:r>
            <a:r>
              <a:rPr lang="th-TH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สัญญาขายฝาก และมีข้อตกลงกันว่า</a:t>
            </a: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ผู้ขายฝากสามารถไถ่ทรัพย์สินนั้นคืนได้ตามเงื่อนไขและระยะเวลาที่ตกลงกัน </a:t>
            </a: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ซึ่งกรรมสิทธิ์ในทรัพย์สินที่ขายฝาก </a:t>
            </a: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จะตกเป็นของผู้รับซื้อฝากทันทีที่ขายฝาก</a:t>
            </a: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และได้ส่งมอบทรัพย์สินแก่ผู้รับซื้อฝาก</a:t>
            </a:r>
            <a:endParaRPr lang="en-US" sz="20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br>
              <a:rPr lang="en-US" sz="1800" dirty="0">
                <a:effectLst/>
                <a:latin typeface="Tahoma" panose="020B0604030504040204" pitchFamily="34" charset="0"/>
                <a:ea typeface="Times New Roman" panose="02020603050405020304" pitchFamily="18" charset="0"/>
                <a:cs typeface="Cordia New" panose="020B0304020202020204" pitchFamily="34" charset="-34"/>
              </a:rPr>
            </a:b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505986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F1BE9613-6785-49DF-841E-704A9C0B19D3}"/>
              </a:ext>
            </a:extLst>
          </p:cNvPr>
          <p:cNvSpPr txBox="1"/>
          <p:nvPr/>
        </p:nvSpPr>
        <p:spPr>
          <a:xfrm>
            <a:off x="1272746" y="1118690"/>
            <a:ext cx="9646508" cy="19971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อย่างไรก็ดี ในกรณีทรัพย์สินที่ขายฝากเป็นอสังหาริมทรัพย์ </a:t>
            </a: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คู่สัญญาจะต้องนำสัญญาขายฝากไปจดทะเบียน ณ สำนักงานที่ดินที่มีเขตอำนาจด้วย </a:t>
            </a: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การขายฝากจึงจะมีผลสมบูรณ์ตามกฎหมาย </a:t>
            </a: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ทั้งนี้ หากผู้ขายฝากไม่ได้ไถ่ทรัพย์สินคืนตามเงื่อนไขและระยะเวลาที่ตกลงกันดังกล่าว </a:t>
            </a: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ผู้ขายฝากจะหมดสิทธิไถ่ทรัพย์สินคืน </a:t>
            </a: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โดยผู้รับซื้อฝากไม่ต้องไปใช้สิทธิฟ้องบังคับตามสัญญาขายฝากอีก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169970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จำนองคืออะไร">
            <a:extLst>
              <a:ext uri="{FF2B5EF4-FFF2-40B4-BE49-F238E27FC236}">
                <a16:creationId xmlns:a16="http://schemas.microsoft.com/office/drawing/2014/main" id="{AB7D64F5-3173-41C2-B21B-5AB76313FDED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189" y="757881"/>
            <a:ext cx="9003957" cy="55358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649879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6DD0F716-3746-4BAF-8D11-536053C70E93}"/>
              </a:ext>
            </a:extLst>
          </p:cNvPr>
          <p:cNvSpPr txBox="1"/>
          <p:nvPr/>
        </p:nvSpPr>
        <p:spPr>
          <a:xfrm>
            <a:off x="848497" y="1395662"/>
            <a:ext cx="10709189" cy="36574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การจำนอง เป็นการทำนิติกรรมอีกรูปแบบหนึ่ง </a:t>
            </a: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ในลักษณะของ การ</a:t>
            </a:r>
            <a:r>
              <a:rPr lang="th-TH" sz="20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นำทรัพย์สินมาเป็นประกันการชำระหน</a:t>
            </a:r>
            <a:r>
              <a:rPr lang="th-TH" sz="2000" b="1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ื้</a:t>
            </a:r>
            <a:r>
              <a:rPr lang="en-US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endParaRPr lang="th-TH" sz="20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โดยทรัพย์สินที่สามารถนำมาจำนอง </a:t>
            </a: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เป็นได้ทั้งทรัพย์สินประเภทอสังหาริมทรัพย์ เช่น บ้าน คอนโด ที่ดิน </a:t>
            </a: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หรือทรัพย์สินประเภทสังหาริมทรัพย์ที่มีทะเบียน เฉพาะที่กฎหมายกำหนดให้นำมาจำนองได้ </a:t>
            </a: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เช่น รถยนต์ หรือ เครื่องจักร เป็นต้น </a:t>
            </a: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โดยในการจำนองทรัพย์สินทุกประเภท จะต้องนำสัญญาจำนองไปจดทะเบียนด้วย </a:t>
            </a: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ซึ่งในกรณีทรัพย์สินที่จำนองเป็นอสังหาริมทรัพย์ ให้จดทะเบียน ณ สำนักงานที่ดินที่มีเขตอำนาจ </a:t>
            </a: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และในกรณีสังหาริมทรัพย์ให้จดทะเบียน ณ สำนักทะเบียน ซึ่งรับผิดชอบ งานจดทะเบียนสังหาริมทรัพย์</a:t>
            </a: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ชนิดนั้น ๆ</a:t>
            </a:r>
            <a:endParaRPr lang="en-US" sz="20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ts val="1800"/>
              </a:lnSpc>
              <a:spcAft>
                <a:spcPts val="800"/>
              </a:spcAft>
            </a:pP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010026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DED08DD7-7FFF-42D0-A23C-D572C977703D}"/>
              </a:ext>
            </a:extLst>
          </p:cNvPr>
          <p:cNvSpPr txBox="1"/>
          <p:nvPr/>
        </p:nvSpPr>
        <p:spPr>
          <a:xfrm>
            <a:off x="897924" y="1156198"/>
            <a:ext cx="9976022" cy="26571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ทั้งนี้ ผู้จำนองไม่จำเป็นต้องส่งมอบทรัพย์สินที่จำนองและยังคงเป็นเจ้าของกรรมสิทธิ์</a:t>
            </a: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b="1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ทรัพย์สินที่จำนอง</a:t>
            </a:r>
            <a:r>
              <a:rPr lang="en-US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th-TH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จึงมีสิทธิใช้ประโยชน์ในทรัพย์สินที่จำนองต่อไปได้ </a:t>
            </a: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แต่หากมีการผิดนัดชำระหนี้ที่มีการจำนองเป็นประกันแล้ว ผู้รับจำนองมีสิทธิฟ้องบังคับชำระหนี้</a:t>
            </a: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และบังคับคดีกับทรัพย์สินที่จำนองได้ตามกฎหมาย</a:t>
            </a: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นอกจากนี้ ในกรณีที่ผู้จำนองได้จำนองทรัพย์สินเพื่อประกันการชำระหนี้ของตนเอง </a:t>
            </a: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และมีข้อตกลงว่าจะชำระหนี้จนครบถ้วนหากบังคับจำนองแล้วได้เงินไม่เพียงพอ </a:t>
            </a: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ผู้จำนองมีหน้าที่ต้องชำระเงินเพิ่มเติมให้แก่ผู้รับจำนองจนกว่าจะครบถ้วนต่อไป </a:t>
            </a: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th-TH" sz="2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แม้จะถูกบังคับคดีเอากับทรัพย์สินที่จำนองแล้วก็ตาม</a:t>
            </a:r>
            <a:endParaRPr lang="en-US" sz="20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6385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6926D23C-3B4E-4182-A07A-90A86D80DF60}"/>
              </a:ext>
            </a:extLst>
          </p:cNvPr>
          <p:cNvSpPr txBox="1"/>
          <p:nvPr/>
        </p:nvSpPr>
        <p:spPr>
          <a:xfrm>
            <a:off x="3052119" y="2295300"/>
            <a:ext cx="6104238" cy="2782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h-TH" sz="5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ข้อแตกต่างระหว่าง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h-TH" sz="5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ขายฝาก </a:t>
            </a:r>
            <a:r>
              <a:rPr lang="en-US" sz="5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VS </a:t>
            </a:r>
            <a:r>
              <a:rPr lang="th-TH" sz="5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จำนอง</a:t>
            </a:r>
            <a:br>
              <a:rPr lang="en-US" sz="5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en-US" sz="54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09286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BAE11B49-3802-4FF7-9884-11374F44B7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2000" b="1" dirty="0">
                <a:effectLst/>
                <a:latin typeface="GraphikTH-SemiBold"/>
                <a:ea typeface="Times New Roman" panose="02020603050405020304" pitchFamily="18" charset="0"/>
                <a:cs typeface="Tahoma" panose="020B0604030504040204" pitchFamily="34" charset="0"/>
              </a:rPr>
              <a:t>ขายฝาก</a:t>
            </a:r>
            <a:endParaRPr lang="th-TH" sz="2000" dirty="0"/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AD09D53B-DA28-4418-9538-FA48480FFA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4211" y="1270528"/>
            <a:ext cx="4937655" cy="4298249"/>
          </a:xfrm>
        </p:spPr>
        <p:txBody>
          <a:bodyPr>
            <a:normAutofit/>
          </a:bodyPr>
          <a:lstStyle/>
          <a:p>
            <a:r>
              <a:rPr lang="th-TH" dirty="0"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ahoma" panose="020B0604030504040204" pitchFamily="34" charset="0"/>
              </a:rPr>
              <a:t>ต้องส่งมอบทรัพย์สินและกรรมสิทธิ์</a:t>
            </a:r>
          </a:p>
          <a:p>
            <a:pPr marL="0" indent="0">
              <a:buNone/>
            </a:pPr>
            <a:r>
              <a:rPr lang="th-TH" dirty="0"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ahoma" panose="020B0604030504040204" pitchFamily="34" charset="0"/>
              </a:rPr>
              <a:t>ในทรัพย์สินให้ผู้รับซื้อฝาก </a:t>
            </a:r>
          </a:p>
          <a:p>
            <a:pPr marL="0" indent="0">
              <a:buNone/>
            </a:pPr>
            <a:r>
              <a:rPr lang="th-TH" dirty="0"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ahoma" panose="020B0604030504040204" pitchFamily="34" charset="0"/>
              </a:rPr>
              <a:t>ผู้ขายฝากจึงไม่สามารถใช้ประโยชน์</a:t>
            </a:r>
          </a:p>
          <a:p>
            <a:pPr marL="0" indent="0">
              <a:buNone/>
            </a:pPr>
            <a:r>
              <a:rPr lang="th-TH" dirty="0"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ahoma" panose="020B0604030504040204" pitchFamily="34" charset="0"/>
              </a:rPr>
              <a:t>ในทรัพย์สินต่อไป ไม่ว่าบ้าน คอนโด ที่ดิน  หรือรถยนต์ จนกว่าจะมีการไถ่ทรัพย์สิน         ที่ขายฝากคืน</a:t>
            </a:r>
          </a:p>
          <a:p>
            <a:endParaRPr lang="th-TH" dirty="0"/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88416272-7A50-4C0F-ADB0-F8A49CEC24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th-TH" sz="2000" b="1" dirty="0">
                <a:effectLst/>
                <a:latin typeface="GraphikTH-SemiBold"/>
                <a:ea typeface="Times New Roman" panose="02020603050405020304" pitchFamily="18" charset="0"/>
                <a:cs typeface="Tahoma" panose="020B0604030504040204" pitchFamily="34" charset="0"/>
              </a:rPr>
              <a:t>จำนอง</a:t>
            </a:r>
            <a:endParaRPr lang="th-TH" sz="2000" dirty="0"/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DD54AA1A-5FD9-4C23-B4AE-F63E8E37C2C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15012" y="1270528"/>
            <a:ext cx="4929188" cy="4578565"/>
          </a:xfrm>
        </p:spPr>
        <p:txBody>
          <a:bodyPr>
            <a:normAutofit/>
          </a:bodyPr>
          <a:lstStyle/>
          <a:p>
            <a:r>
              <a:rPr lang="th-TH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ไม่ต้องส่งมอบทรัพย์สินและกรรมสิทธิ์</a:t>
            </a:r>
          </a:p>
          <a:p>
            <a:pPr marL="0" indent="0">
              <a:buNone/>
            </a:pPr>
            <a:r>
              <a:rPr lang="th-TH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ในทรัพย์สินให้ผู้รับจำนอง </a:t>
            </a:r>
          </a:p>
          <a:p>
            <a:pPr marL="0" indent="0">
              <a:buNone/>
            </a:pPr>
            <a:r>
              <a:rPr lang="th-TH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ผู้จำนองจึงยังมีสิทธิใช้ประโยชน์ในทรัพย์สินต่อไป ไม่ว่าบ้าน คอนโด ที่ดิน หรือ รถยนต์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5500946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704C2398-5ECF-45A2-94E1-69088765F0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2000" b="1" dirty="0">
                <a:effectLst/>
                <a:latin typeface="GraphikTH-SemiBold"/>
                <a:ea typeface="Times New Roman" panose="02020603050405020304" pitchFamily="18" charset="0"/>
                <a:cs typeface="Tahoma" panose="020B0604030504040204" pitchFamily="34" charset="0"/>
              </a:rPr>
              <a:t>ขายฝาก</a:t>
            </a:r>
            <a:endParaRPr lang="th-TH" sz="2000" dirty="0"/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0E82D472-C609-4BA9-B2D0-1D21AD6C61A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th-TH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ผู้ขายฝากมีสิทธิไถ่ทรัพย์สินคืนตามเงื่อนไขและระยะเวลาที่กำหนดในสัญญาขายฝาก  โดยกรณีอสังหาริมทรัพย์ กำหนดเวลา        ไถ่ทรัพย์สินคืนได้ไม่เกิน </a:t>
            </a:r>
            <a:r>
              <a:rPr lang="en-US" sz="20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Cordia New" panose="020B0304020202020204" pitchFamily="34" charset="-34"/>
              </a:rPr>
              <a:t>10 </a:t>
            </a:r>
            <a:r>
              <a:rPr lang="th-TH" sz="20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                และกรณีสังหาริมทรัพย์ ไม่เกิน </a:t>
            </a:r>
            <a:r>
              <a:rPr lang="en-US" sz="20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lang="th-TH" sz="20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           นับแต่เวลาขายฝาก</a:t>
            </a:r>
          </a:p>
          <a:p>
            <a:endParaRPr lang="th-TH" dirty="0"/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E12412E4-FCD3-4005-8C63-2738ED5E86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th-TH" sz="2000" b="1" dirty="0">
                <a:latin typeface="GraphikTH-SemiBold"/>
                <a:cs typeface="Tahoma" panose="020B0604030504040204" pitchFamily="34" charset="0"/>
              </a:rPr>
              <a:t>จำนอง</a:t>
            </a:r>
            <a:endParaRPr lang="th-TH" sz="2000" dirty="0"/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561F066B-22BD-449C-8619-5DDA8B0CFF1B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th-TH" sz="20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กฎหมายไม่ได้กำหนดระยะเวลาสูงสุด  ของการจำนอ</a:t>
            </a:r>
            <a:r>
              <a:rPr lang="th-TH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 </a:t>
            </a:r>
            <a:r>
              <a:rPr lang="th-TH" sz="20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การจำนองจะสิ้นสุดลง            เมื่อหนี้ที่มีการจำนองเป็นประกันสิ้นสุดลง   หรือการจำนองสิ้นสุดลงด้วยเหตุอื่นๆ        ตามที่กฎหมายกำหนด</a:t>
            </a:r>
            <a:endParaRPr lang="th-TH" sz="20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5255193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BB5A4932-609D-4ACE-AF61-54B0DE1885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2000" b="1" dirty="0">
                <a:effectLst/>
                <a:latin typeface="GraphikTH-SemiBold"/>
                <a:ea typeface="Times New Roman" panose="02020603050405020304" pitchFamily="18" charset="0"/>
                <a:cs typeface="Tahoma" panose="020B0604030504040204" pitchFamily="34" charset="0"/>
              </a:rPr>
              <a:t>ขายฝาก</a:t>
            </a:r>
            <a:endParaRPr lang="th-TH" sz="2000" dirty="0"/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A8FEFE0D-C9CC-4A42-BC28-11D75B8A5E2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th-TH" sz="2000" dirty="0"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ahoma" panose="020B0604030504040204" pitchFamily="34" charset="0"/>
              </a:rPr>
              <a:t>หากผู้ขายฝากไม่มาไถ่ทรัพย์สินคืนตามเงื่อนไขและระยะเวลาที่กำหนด ผู้ขายฝากเพียงหมดสิทธิไถ่ทรัพย์สินคืนต่อไป      โดยไม่ต้องชำระเงินเพิ่มเติม                  ให้ผู้รับซื้อฝากอีก</a:t>
            </a:r>
            <a:endParaRPr lang="en-US" sz="2000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dirty="0"/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86BC86C9-7572-43FB-939B-7051476C1C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th-TH" sz="2000" b="1" dirty="0">
                <a:latin typeface="GraphikTH-SemiBold"/>
                <a:cs typeface="Tahoma" panose="020B0604030504040204" pitchFamily="34" charset="0"/>
              </a:rPr>
              <a:t>จำนอง</a:t>
            </a:r>
            <a:endParaRPr lang="th-TH" sz="2000" dirty="0"/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B31FF1FB-785B-4F27-8D15-24416FE3C577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th-TH" sz="20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หากผู้จำนองได้นำทรัพย์สินมาจำนอง    เพื่อประกันหนี้ของตนเอง และมีข้อตกลงว่า    จะชำระหนี้จนครบถ้วน หากบังคับจำนองแล้วได้เงินไม่เพียงพอผู้จำนองยังมีหน้าที่ต้องชำระเงินเพิ่มเติมให้ผู้รับจำนองจนกว่า      จะครบถ้วน</a:t>
            </a:r>
            <a:endParaRPr lang="en-US" sz="2000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0787667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427E2A24-EBB7-4DC3-94A8-6B0BEEECE3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1800" b="1" dirty="0">
                <a:effectLst/>
                <a:latin typeface="GraphikTH-SemiBold"/>
                <a:ea typeface="Times New Roman" panose="02020603050405020304" pitchFamily="18" charset="0"/>
                <a:cs typeface="Tahoma" panose="020B0604030504040204" pitchFamily="34" charset="0"/>
              </a:rPr>
              <a:t>ขายฝาก</a:t>
            </a:r>
            <a:endParaRPr lang="th-TH" dirty="0"/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AE585FC5-7EA3-4958-AE9B-C7FBF635230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th-TH" sz="1800" dirty="0"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ahoma" panose="020B0604030504040204" pitchFamily="34" charset="0"/>
              </a:rPr>
              <a:t>การขายฝากส่วนใหญ่ผู้ขายฝากจะได้วงเงินประมาณ </a:t>
            </a:r>
            <a:r>
              <a:rPr lang="en-US" sz="18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40-70% </a:t>
            </a:r>
            <a:r>
              <a:rPr lang="th-TH" sz="18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ของราคาประเมิน</a:t>
            </a:r>
            <a:endParaRPr lang="th-TH" sz="1800" dirty="0">
              <a:solidFill>
                <a:schemeClr val="tx1"/>
              </a:solidFill>
              <a:effectLst/>
              <a:ea typeface="Times New Roman" panose="02020603050405020304" pitchFamily="18" charset="0"/>
              <a:cs typeface="Tahoma" panose="020B0604030504040204" pitchFamily="34" charset="0"/>
            </a:endParaRPr>
          </a:p>
          <a:p>
            <a:r>
              <a:rPr lang="th-TH" sz="18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ค่าธรรมเนียมการจดทะเบียนขายฝาก  ในอัตรา </a:t>
            </a:r>
            <a:r>
              <a:rPr lang="en-US" sz="18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2% </a:t>
            </a:r>
            <a:r>
              <a:rPr lang="th-TH" sz="18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ของราคาประเมิน</a:t>
            </a:r>
            <a:endParaRPr lang="en-US" sz="1800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sz="18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97F2F2E0-25DD-45A1-AD46-7D1DAF30B2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th-TH" sz="1800" b="1" dirty="0">
                <a:effectLst/>
                <a:latin typeface="GraphikTH-SemiBold"/>
                <a:ea typeface="Times New Roman" panose="02020603050405020304" pitchFamily="18" charset="0"/>
                <a:cs typeface="Tahoma" panose="020B0604030504040204" pitchFamily="34" charset="0"/>
              </a:rPr>
              <a:t>จำนอง</a:t>
            </a:r>
            <a:endParaRPr lang="th-TH" dirty="0"/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483D8EEA-4A81-4CDB-A738-C7262A3E3A23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th-TH" sz="1800" dirty="0"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ahoma" panose="020B0604030504040204" pitchFamily="34" charset="0"/>
              </a:rPr>
              <a:t>การจำนองส่วนใหญ่ ผู้จำนองจะได้วงเงินประมาณ </a:t>
            </a:r>
            <a:r>
              <a:rPr lang="en-US" sz="18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10-30% </a:t>
            </a:r>
            <a:r>
              <a:rPr lang="th-TH" sz="18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ของราคาประเมิน</a:t>
            </a:r>
            <a:endParaRPr lang="th-TH" sz="1800" dirty="0">
              <a:solidFill>
                <a:schemeClr val="tx1"/>
              </a:solidFill>
              <a:effectLst/>
              <a:ea typeface="Times New Roman" panose="02020603050405020304" pitchFamily="18" charset="0"/>
              <a:cs typeface="Tahoma" panose="020B0604030504040204" pitchFamily="34" charset="0"/>
            </a:endParaRPr>
          </a:p>
          <a:p>
            <a:r>
              <a:rPr lang="th-TH" sz="18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ค่าธรรมเนียมการจดทะเบียนจำนอง ในอัตรา </a:t>
            </a:r>
            <a:r>
              <a:rPr lang="en-US" sz="18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1% </a:t>
            </a:r>
            <a:r>
              <a:rPr lang="th-TH" sz="18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จากวงเงินจำนองสูงสุดไม่เกิน </a:t>
            </a:r>
            <a:r>
              <a:rPr lang="en-US" sz="18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200,000 </a:t>
            </a:r>
            <a:r>
              <a:rPr lang="th-TH" sz="18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บาท</a:t>
            </a:r>
            <a:endParaRPr lang="en-US" sz="1800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317918"/>
      </p:ext>
    </p:extLst>
  </p:cSld>
  <p:clrMapOvr>
    <a:masterClrMapping/>
  </p:clrMapOvr>
</p:sld>
</file>

<file path=ppt/theme/theme1.xml><?xml version="1.0" encoding="utf-8"?>
<a:theme xmlns:a="http://schemas.openxmlformats.org/drawingml/2006/main" name="เส้นบาง">
  <a:themeElements>
    <a:clrScheme name="เส้นบาง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เส้นบาง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เส้นบาง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138</TotalTime>
  <Words>7568</Words>
  <Application>Microsoft Office PowerPoint</Application>
  <PresentationFormat>แบบจอกว้าง</PresentationFormat>
  <Paragraphs>193</Paragraphs>
  <Slides>29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29</vt:i4>
      </vt:variant>
    </vt:vector>
  </HeadingPairs>
  <TitlesOfParts>
    <vt:vector size="36" baseType="lpstr">
      <vt:lpstr>Arial</vt:lpstr>
      <vt:lpstr>Calibri</vt:lpstr>
      <vt:lpstr>Century Gothic</vt:lpstr>
      <vt:lpstr>GraphikTH-SemiBold</vt:lpstr>
      <vt:lpstr>Tahoma</vt:lpstr>
      <vt:lpstr>Wingdings 3</vt:lpstr>
      <vt:lpstr>เส้นบาง</vt:lpstr>
      <vt:lpstr>ประมวลกฎหมายแพ่งและพาณิชย์ บรรพ ๓ เอกเทศสัญญา ลักษณะ ๑ ซื้อขาย (มาตรา ๔๕๓ - ๕๑๗) หมวด ๔ การซื้อขายเฉพาะบางอย่าง (มาตรา ๔๙๑ - ๕๑๗)   </vt:lpstr>
      <vt:lpstr>งานนำเสนอ PowerPoint</vt:lpstr>
      <vt:lpstr>ประมวลกฎหมายแพ่งและพาณิชย์ บรรพ ๓ เอกเทศสัญญา ลักษณะ ๑๑ ค้ำประกัน (มาตรา ๖๘๐ - ๗๐๑) </vt:lpstr>
      <vt:lpstr>ระเบียบกรมที่ดิน ว่าด้วยการวางทรัพย์อันเป็นสินไถ่  ณ  สำนักงานที่ดิน   ตามกฎหมายว่าด้วยการคุ้มครองประชาชน ในการทำสัญญาขายฝากที่ดินเพื่อเกษตรกรรมหรือที่อยู่อาศัย พ.ศ.  ๒๕๖๒ </vt:lpstr>
      <vt:lpstr>งานนำเสนอ PowerPoint</vt:lpstr>
      <vt:lpstr>งานนำเสนอ PowerPoint</vt:lpstr>
      <vt:lpstr>งานนำเสนอ PowerPoint</vt:lpstr>
      <vt:lpstr>ลักษณะ ๑๒ จำนอง (มาตรา ๗๐๒ - ๗๔๖)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การบังคับคดีแพ่ง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การค้ำประกัน การจำนอง การขายฝาก</dc:title>
  <dc:creator>sirinat oakkhicharoen</dc:creator>
  <cp:lastModifiedBy>piyaphon Sukkhavanit</cp:lastModifiedBy>
  <cp:revision>39</cp:revision>
  <dcterms:created xsi:type="dcterms:W3CDTF">2021-09-26T09:29:02Z</dcterms:created>
  <dcterms:modified xsi:type="dcterms:W3CDTF">2021-11-10T14:20:54Z</dcterms:modified>
</cp:coreProperties>
</file>