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4744" r:id="rId2"/>
    <p:sldId id="293" r:id="rId3"/>
    <p:sldId id="24745" r:id="rId4"/>
    <p:sldId id="24747" r:id="rId5"/>
  </p:sldIdLst>
  <p:sldSz cx="9144000" cy="6858000" type="screen4x3"/>
  <p:notesSz cx="6888163" cy="100203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3238" autoAdjust="0"/>
  </p:normalViewPr>
  <p:slideViewPr>
    <p:cSldViewPr>
      <p:cViewPr varScale="1">
        <p:scale>
          <a:sx n="77" d="100"/>
          <a:sy n="77" d="100"/>
        </p:scale>
        <p:origin x="164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3649;&#3612;&#3609;&#3616;&#3641;&#3617;&#3636;%20&#3651;&#3609;%20Microsoft%20PowerPoint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C0504D"/>
            </a:solidFill>
          </c:spPr>
          <c:dPt>
            <c:idx val="0"/>
            <c:bubble3D val="0"/>
            <c:spPr>
              <a:solidFill>
                <a:srgbClr val="1F497D">
                  <a:lumMod val="60000"/>
                  <a:lumOff val="40000"/>
                </a:srgbClr>
              </a:solidFill>
            </c:spPr>
            <c:extLst>
              <c:ext xmlns:c16="http://schemas.microsoft.com/office/drawing/2014/chart" uri="{C3380CC4-5D6E-409C-BE32-E72D297353CC}">
                <c16:uniqueId val="{00000001-6950-4BE0-8D16-E2BD2028ACAC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6950-4BE0-8D16-E2BD2028ACAC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4-6950-4BE0-8D16-E2BD2028ACAC}"/>
              </c:ext>
            </c:extLst>
          </c:dPt>
          <c:dLbls>
            <c:dLbl>
              <c:idx val="0"/>
              <c:layout>
                <c:manualLayout>
                  <c:x val="-8.0297541953306378E-2"/>
                  <c:y val="0.13259259744052188"/>
                </c:manualLayout>
              </c:layout>
              <c:tx>
                <c:rich>
                  <a:bodyPr/>
                  <a:lstStyle/>
                  <a:p>
                    <a:r>
                      <a:rPr lang="th-TH" sz="1050" dirty="0"/>
                      <a:t>อุปโภค-บริโภค
44%</a:t>
                    </a:r>
                    <a:endParaRPr lang="th-TH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6950-4BE0-8D16-E2BD2028ACAC}"/>
                </c:ext>
              </c:extLst>
            </c:dLbl>
            <c:dLbl>
              <c:idx val="1"/>
              <c:layout>
                <c:manualLayout>
                  <c:x val="-0.25489527969483178"/>
                  <c:y val="-1.2587213652778947E-2"/>
                </c:manualLayout>
              </c:layout>
              <c:tx>
                <c:rich>
                  <a:bodyPr/>
                  <a:lstStyle/>
                  <a:p>
                    <a:r>
                      <a:rPr lang="th-TH" sz="1050" dirty="0"/>
                      <a:t>เกษตรกรรม
26%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6950-4BE0-8D16-E2BD2028ACAC}"/>
                </c:ext>
              </c:extLst>
            </c:dLbl>
            <c:dLbl>
              <c:idx val="2"/>
              <c:layout>
                <c:manualLayout>
                  <c:x val="0.20221183720799643"/>
                  <c:y val="-2.0515033406357703E-2"/>
                </c:manualLayout>
              </c:layout>
              <c:tx>
                <c:rich>
                  <a:bodyPr/>
                  <a:lstStyle/>
                  <a:p>
                    <a:r>
                      <a:rPr lang="th-TH" sz="1050" dirty="0"/>
                      <a:t>รักษาระบบนิเวศน์ และอื่นๆ
30%</a:t>
                    </a:r>
                    <a:endParaRPr lang="th-TH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6950-4BE0-8D16-E2BD2028ACA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50"/>
                </a:pPr>
                <a:endParaRPr lang="th-TH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'[แผนภูมิ ใน Microsoft PowerPoint]Sheet1'!$B$10:$B$12</c:f>
              <c:strCache>
                <c:ptCount val="3"/>
                <c:pt idx="0">
                  <c:v>อุปโภค-บริโภค</c:v>
                </c:pt>
                <c:pt idx="1">
                  <c:v>เกษตรกรรม</c:v>
                </c:pt>
                <c:pt idx="2">
                  <c:v>รักษาระบบนิเวศน์ และอื่นๆ</c:v>
                </c:pt>
              </c:strCache>
            </c:strRef>
          </c:cat>
          <c:val>
            <c:numRef>
              <c:f>'[แผนภูมิ ใน Microsoft PowerPoint]Sheet1'!$C$10:$C$12</c:f>
              <c:numCache>
                <c:formatCode>0.0000</c:formatCode>
                <c:ptCount val="3"/>
                <c:pt idx="0">
                  <c:v>10.94</c:v>
                </c:pt>
                <c:pt idx="1">
                  <c:v>58.96</c:v>
                </c:pt>
                <c:pt idx="2" formatCode="General">
                  <c:v>71.58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C1-4C3D-9BFD-A4CFC52979CB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0616"/>
          </a:xfrm>
          <a:prstGeom prst="rect">
            <a:avLst/>
          </a:prstGeom>
        </p:spPr>
        <p:txBody>
          <a:bodyPr vert="horz" lIns="92004" tIns="46001" rIns="92004" bIns="46001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901698" y="1"/>
            <a:ext cx="2984871" cy="500616"/>
          </a:xfrm>
          <a:prstGeom prst="rect">
            <a:avLst/>
          </a:prstGeom>
        </p:spPr>
        <p:txBody>
          <a:bodyPr vert="horz" lIns="92004" tIns="46001" rIns="92004" bIns="46001" rtlCol="0"/>
          <a:lstStyle>
            <a:lvl1pPr algn="r">
              <a:defRPr sz="1200"/>
            </a:lvl1pPr>
          </a:lstStyle>
          <a:p>
            <a:fld id="{5DD91BC7-CF67-4D54-912F-869B01E64C29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518087"/>
            <a:ext cx="2984871" cy="500615"/>
          </a:xfrm>
          <a:prstGeom prst="rect">
            <a:avLst/>
          </a:prstGeom>
        </p:spPr>
        <p:txBody>
          <a:bodyPr vert="horz" lIns="92004" tIns="46001" rIns="92004" bIns="46001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901698" y="9518087"/>
            <a:ext cx="2984871" cy="500615"/>
          </a:xfrm>
          <a:prstGeom prst="rect">
            <a:avLst/>
          </a:prstGeom>
        </p:spPr>
        <p:txBody>
          <a:bodyPr vert="horz" lIns="92004" tIns="46001" rIns="92004" bIns="46001" rtlCol="0" anchor="b"/>
          <a:lstStyle>
            <a:lvl1pPr algn="r">
              <a:defRPr sz="1200"/>
            </a:lvl1pPr>
          </a:lstStyle>
          <a:p>
            <a:fld id="{E15830E2-1818-4690-B5AE-BDD336F0AC0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30687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1015"/>
          </a:xfrm>
          <a:prstGeom prst="rect">
            <a:avLst/>
          </a:prstGeom>
        </p:spPr>
        <p:txBody>
          <a:bodyPr vert="horz" lIns="92004" tIns="46001" rIns="92004" bIns="46001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01698" y="1"/>
            <a:ext cx="2984871" cy="501015"/>
          </a:xfrm>
          <a:prstGeom prst="rect">
            <a:avLst/>
          </a:prstGeom>
        </p:spPr>
        <p:txBody>
          <a:bodyPr vert="horz" lIns="92004" tIns="46001" rIns="92004" bIns="46001" rtlCol="0"/>
          <a:lstStyle>
            <a:lvl1pPr algn="r">
              <a:defRPr sz="1200"/>
            </a:lvl1pPr>
          </a:lstStyle>
          <a:p>
            <a:fld id="{27B715A8-E04D-4219-B282-BB68B0A521F6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4" tIns="46001" rIns="92004" bIns="46001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2004" tIns="46001" rIns="92004" bIns="46001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517546"/>
            <a:ext cx="2984871" cy="501015"/>
          </a:xfrm>
          <a:prstGeom prst="rect">
            <a:avLst/>
          </a:prstGeom>
        </p:spPr>
        <p:txBody>
          <a:bodyPr vert="horz" lIns="92004" tIns="46001" rIns="92004" bIns="46001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2004" tIns="46001" rIns="92004" bIns="46001" rtlCol="0" anchor="b"/>
          <a:lstStyle>
            <a:lvl1pPr algn="r">
              <a:defRPr sz="1200"/>
            </a:lvl1pPr>
          </a:lstStyle>
          <a:p>
            <a:fld id="{DB94B750-D75E-4A41-8694-96AC441BFB4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9825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082715D-828F-4FB1-B906-8B95C7C6C8BA}" type="datetimeFigureOut">
              <a:rPr lang="th-TH" smtClean="0"/>
              <a:t>19/11/67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2EDCFFC-5594-4CD9-980C-B1057CAC989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5.em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5.wdp"/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6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3.wdp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577177F-5FE4-7C06-2F90-C7A105548BB0}"/>
              </a:ext>
            </a:extLst>
          </p:cNvPr>
          <p:cNvSpPr/>
          <p:nvPr/>
        </p:nvSpPr>
        <p:spPr>
          <a:xfrm>
            <a:off x="937831" y="3894150"/>
            <a:ext cx="720657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H NiramitIT๙ " panose="02000506000000020004" pitchFamily="2" charset="-34"/>
                <a:cs typeface="TH NiramitIT๙ " panose="02000506000000020004" pitchFamily="2" charset="-34"/>
              </a:rPr>
              <a:t>โครงการชลประทานสระแก้ว</a:t>
            </a: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CD52161-2006-3CBD-BBCB-17C225EAAD09}"/>
              </a:ext>
            </a:extLst>
          </p:cNvPr>
          <p:cNvSpPr/>
          <p:nvPr/>
        </p:nvSpPr>
        <p:spPr>
          <a:xfrm>
            <a:off x="2555780" y="4725147"/>
            <a:ext cx="41072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กรมชลประทาน</a:t>
            </a:r>
          </a:p>
          <a:p>
            <a:pPr algn="ctr"/>
            <a:r>
              <a:rPr lang="th-TH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กระทรวงเกษตรและสหกรณ์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FF6CE9DB-3D89-B923-CF41-22B1D1D77D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4" y="1412776"/>
            <a:ext cx="2510032" cy="2510032"/>
          </a:xfrm>
          <a:prstGeom prst="rect">
            <a:avLst/>
          </a:prstGeom>
          <a:effectLst>
            <a:glow rad="25400">
              <a:schemeClr val="bg1"/>
            </a:glow>
          </a:effectLst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1E456EFC-F5FA-2EDC-521F-FADDF0EBA7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31" b="43737"/>
          <a:stretch/>
        </p:blipFill>
        <p:spPr>
          <a:xfrm rot="5400000" flipH="1" flipV="1">
            <a:off x="6910715" y="-45608"/>
            <a:ext cx="2187676" cy="2278895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30" b="20072"/>
          <a:stretch/>
        </p:blipFill>
        <p:spPr>
          <a:xfrm rot="10800000" flipH="1" flipV="1">
            <a:off x="23563" y="4941168"/>
            <a:ext cx="2209253" cy="19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4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13"/>
    </mc:Choice>
    <mc:Fallback xmlns="">
      <p:transition spd="slow" advTm="1181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0" descr="logo_rid_thai_C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71" y="87434"/>
            <a:ext cx="469856" cy="55774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2"/>
          <p:cNvSpPr/>
          <p:nvPr/>
        </p:nvSpPr>
        <p:spPr>
          <a:xfrm>
            <a:off x="609098" y="-73858"/>
            <a:ext cx="7691582" cy="71903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1981">
              <a:defRPr/>
            </a:pPr>
            <a:endParaRPr lang="th-TH" sz="1000" b="1" spc="-3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ด้านขนาน 9">
            <a:extLst>
              <a:ext uri="{FF2B5EF4-FFF2-40B4-BE49-F238E27FC236}">
                <a16:creationId xmlns:a16="http://schemas.microsoft.com/office/drawing/2014/main" id="{41053892-0E3F-5AA8-CE79-61F2C0BCF649}"/>
              </a:ext>
            </a:extLst>
          </p:cNvPr>
          <p:cNvSpPr/>
          <p:nvPr/>
        </p:nvSpPr>
        <p:spPr>
          <a:xfrm>
            <a:off x="768668" y="186245"/>
            <a:ext cx="6468800" cy="650467"/>
          </a:xfrm>
          <a:prstGeom prst="parallelogram">
            <a:avLst>
              <a:gd name="adj" fmla="val 81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9" tIns="45715" rIns="91429" bIns="45715" rtlCol="0" anchor="t"/>
          <a:lstStyle/>
          <a:p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ด้านขนาน 10">
            <a:extLst>
              <a:ext uri="{FF2B5EF4-FFF2-40B4-BE49-F238E27FC236}">
                <a16:creationId xmlns:a16="http://schemas.microsoft.com/office/drawing/2014/main" id="{41053892-0E3F-5AA8-CE79-61F2C0BCF649}"/>
              </a:ext>
            </a:extLst>
          </p:cNvPr>
          <p:cNvSpPr/>
          <p:nvPr/>
        </p:nvSpPr>
        <p:spPr>
          <a:xfrm>
            <a:off x="616437" y="97322"/>
            <a:ext cx="6552955" cy="650467"/>
          </a:xfrm>
          <a:prstGeom prst="parallelogram">
            <a:avLst>
              <a:gd name="adj" fmla="val 8114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t"/>
          <a:lstStyle/>
          <a:p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สถานการณ์น้ำในอ่างเก็บน้ำจังหวัดสระแก้ว</a:t>
            </a: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1E456EFC-F5FA-2EDC-521F-FADDF0EBA7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31" b="43737"/>
          <a:stretch/>
        </p:blipFill>
        <p:spPr>
          <a:xfrm rot="5400000" flipH="1" flipV="1">
            <a:off x="6910715" y="-45608"/>
            <a:ext cx="2187676" cy="227889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6138EC-569A-C68C-3EC4-E842B996C5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473" y="908720"/>
            <a:ext cx="8150991" cy="58974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440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95"/>
    </mc:Choice>
    <mc:Fallback xmlns="">
      <p:transition spd="slow" advTm="2759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รูปภาพ 217">
            <a:extLst>
              <a:ext uri="{FF2B5EF4-FFF2-40B4-BE49-F238E27FC236}">
                <a16:creationId xmlns:a16="http://schemas.microsoft.com/office/drawing/2014/main" id="{1E456EFC-F5FA-2EDC-521F-FADDF0EBA7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31" b="43737"/>
          <a:stretch/>
        </p:blipFill>
        <p:spPr>
          <a:xfrm rot="5400000" flipH="1" flipV="1">
            <a:off x="6910715" y="-45608"/>
            <a:ext cx="2187676" cy="2278895"/>
          </a:xfrm>
          <a:prstGeom prst="rect">
            <a:avLst/>
          </a:prstGeom>
        </p:spPr>
      </p:pic>
      <p:sp>
        <p:nvSpPr>
          <p:cNvPr id="2" name="สี่เหลี่ยมด้านขนาน 1">
            <a:extLst>
              <a:ext uri="{FF2B5EF4-FFF2-40B4-BE49-F238E27FC236}">
                <a16:creationId xmlns:a16="http://schemas.microsoft.com/office/drawing/2014/main" id="{41053892-0E3F-5AA8-CE79-61F2C0BCF649}"/>
              </a:ext>
            </a:extLst>
          </p:cNvPr>
          <p:cNvSpPr/>
          <p:nvPr/>
        </p:nvSpPr>
        <p:spPr>
          <a:xfrm>
            <a:off x="65448" y="116632"/>
            <a:ext cx="9112240" cy="650467"/>
          </a:xfrm>
          <a:prstGeom prst="parallelogram">
            <a:avLst>
              <a:gd name="adj" fmla="val 81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9" tIns="45715" rIns="91429" bIns="45715" rtlCol="0" anchor="t"/>
          <a:lstStyle/>
          <a:p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สี่เหลี่ยมด้านขนาน 2">
            <a:extLst>
              <a:ext uri="{FF2B5EF4-FFF2-40B4-BE49-F238E27FC236}">
                <a16:creationId xmlns:a16="http://schemas.microsoft.com/office/drawing/2014/main" id="{41053892-0E3F-5AA8-CE79-61F2C0BCF649}"/>
              </a:ext>
            </a:extLst>
          </p:cNvPr>
          <p:cNvSpPr/>
          <p:nvPr/>
        </p:nvSpPr>
        <p:spPr>
          <a:xfrm>
            <a:off x="-86784" y="27709"/>
            <a:ext cx="9411312" cy="650467"/>
          </a:xfrm>
          <a:prstGeom prst="parallelogram">
            <a:avLst>
              <a:gd name="adj" fmla="val 8114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t"/>
          <a:lstStyle/>
          <a:p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แผนบริหารจัดการน้ำฤดูฝนจังหวัดสระแก้ว ปี 2567  ณ วันที่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19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พ.ย. 67</a:t>
            </a:r>
          </a:p>
        </p:txBody>
      </p:sp>
      <p:pic>
        <p:nvPicPr>
          <p:cNvPr id="1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" t="5026" r="32977" b="10078"/>
          <a:stretch/>
        </p:blipFill>
        <p:spPr bwMode="auto">
          <a:xfrm>
            <a:off x="26922" y="805857"/>
            <a:ext cx="4654080" cy="4191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" name="สี่เหลี่ยมผืนผ้า 111"/>
          <p:cNvSpPr/>
          <p:nvPr/>
        </p:nvSpPr>
        <p:spPr>
          <a:xfrm>
            <a:off x="1897419" y="4733981"/>
            <a:ext cx="1187104" cy="340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198" tIns="32599" rIns="65198" bIns="32599" rtlCol="0" anchor="ctr"/>
          <a:lstStyle/>
          <a:p>
            <a:pPr algn="ctr" defTabSz="886963">
              <a:defRPr/>
            </a:pPr>
            <a:endParaRPr lang="th-TH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grpSp>
        <p:nvGrpSpPr>
          <p:cNvPr id="113" name="กลุ่ม 112"/>
          <p:cNvGrpSpPr/>
          <p:nvPr/>
        </p:nvGrpSpPr>
        <p:grpSpPr>
          <a:xfrm>
            <a:off x="161971" y="836710"/>
            <a:ext cx="1002221" cy="556960"/>
            <a:chOff x="203700" y="929487"/>
            <a:chExt cx="833833" cy="473617"/>
          </a:xfrm>
        </p:grpSpPr>
        <p:sp>
          <p:nvSpPr>
            <p:cNvPr id="114" name="แผนผังลําดับงาน: การดำเนินการด้วยตนเอง 113"/>
            <p:cNvSpPr/>
            <p:nvPr/>
          </p:nvSpPr>
          <p:spPr>
            <a:xfrm>
              <a:off x="249057" y="929487"/>
              <a:ext cx="720080" cy="473617"/>
            </a:xfrm>
            <a:prstGeom prst="flowChartManualOperati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203700" y="939864"/>
              <a:ext cx="833833" cy="431840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ปริมาณน้ำ (ล้าน ลบ</a:t>
              </a:r>
              <a:r>
                <a:rPr lang="en-US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</a:t>
              </a:r>
              <a:r>
                <a:rPr lang="en-US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</a:p>
            <a:p>
              <a:pPr algn="ctr" defTabSz="912695">
                <a:defRPr/>
              </a:pPr>
              <a:endParaRPr lang="th-TH" sz="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</a:p>
          </p:txBody>
        </p:sp>
      </p:grpSp>
      <p:grpSp>
        <p:nvGrpSpPr>
          <p:cNvPr id="116" name="กลุ่ม 115"/>
          <p:cNvGrpSpPr/>
          <p:nvPr/>
        </p:nvGrpSpPr>
        <p:grpSpPr>
          <a:xfrm>
            <a:off x="2206025" y="3994755"/>
            <a:ext cx="2423022" cy="1052869"/>
            <a:chOff x="2500763" y="3881527"/>
            <a:chExt cx="2925454" cy="1351338"/>
          </a:xfrm>
        </p:grpSpPr>
        <p:grpSp>
          <p:nvGrpSpPr>
            <p:cNvPr id="117" name="กลุ่ม 116"/>
            <p:cNvGrpSpPr/>
            <p:nvPr/>
          </p:nvGrpSpPr>
          <p:grpSpPr>
            <a:xfrm>
              <a:off x="2798910" y="4057440"/>
              <a:ext cx="2627307" cy="1175425"/>
              <a:chOff x="6074288" y="4921710"/>
              <a:chExt cx="2890200" cy="1216905"/>
            </a:xfrm>
          </p:grpSpPr>
          <p:sp>
            <p:nvSpPr>
              <p:cNvPr id="123" name="TextBox 122"/>
              <p:cNvSpPr txBox="1"/>
              <p:nvPr/>
            </p:nvSpPr>
            <p:spPr>
              <a:xfrm>
                <a:off x="6074288" y="4921710"/>
                <a:ext cx="2880320" cy="368069"/>
              </a:xfrm>
              <a:prstGeom prst="rect">
                <a:avLst/>
              </a:prstGeom>
              <a:noFill/>
              <a:ln>
                <a:noFill/>
                <a:prstDash val="dash"/>
              </a:ln>
            </p:spPr>
            <p:txBody>
              <a:bodyPr wrap="square" rtlCol="0">
                <a:spAutoFit/>
              </a:bodyPr>
              <a:lstStyle/>
              <a:p>
                <a:pPr defTabSz="912695">
                  <a:defRPr/>
                </a:pP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81%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ขึ้นไป เกณฑ์น้ำดีมาก</a:t>
                </a: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         2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แห่ง</a:t>
                </a: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6076560" y="5207334"/>
                <a:ext cx="2880320" cy="368069"/>
              </a:xfrm>
              <a:prstGeom prst="rect">
                <a:avLst/>
              </a:prstGeom>
              <a:noFill/>
              <a:ln>
                <a:noFill/>
                <a:prstDash val="dash"/>
              </a:ln>
            </p:spPr>
            <p:txBody>
              <a:bodyPr wrap="square" rtlCol="0">
                <a:spAutoFit/>
              </a:bodyPr>
              <a:lstStyle/>
              <a:p>
                <a:pPr defTabSz="912695">
                  <a:defRPr/>
                </a:pP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51% - 80%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ขึ้นไป เกณฑ์น้ำดี</a:t>
                </a: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   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</a:t>
                </a: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4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แห่ง</a:t>
                </a:r>
              </a:p>
            </p:txBody>
          </p:sp>
          <p:sp>
            <p:nvSpPr>
              <p:cNvPr id="125" name="TextBox 124"/>
              <p:cNvSpPr txBox="1"/>
              <p:nvPr/>
            </p:nvSpPr>
            <p:spPr>
              <a:xfrm>
                <a:off x="6078832" y="5499527"/>
                <a:ext cx="2880320" cy="368069"/>
              </a:xfrm>
              <a:prstGeom prst="rect">
                <a:avLst/>
              </a:prstGeom>
              <a:noFill/>
              <a:ln>
                <a:noFill/>
                <a:prstDash val="dash"/>
              </a:ln>
            </p:spPr>
            <p:txBody>
              <a:bodyPr wrap="square" rtlCol="0">
                <a:spAutoFit/>
              </a:bodyPr>
              <a:lstStyle/>
              <a:p>
                <a:pPr defTabSz="912695">
                  <a:defRPr/>
                </a:pP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31% - 50%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ขึ้นไป เกณฑ์น้ำพอใช้    </a:t>
                </a: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3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แห่ง</a:t>
                </a:r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6084168" y="5770546"/>
                <a:ext cx="2880320" cy="368069"/>
              </a:xfrm>
              <a:prstGeom prst="rect">
                <a:avLst/>
              </a:prstGeom>
              <a:noFill/>
              <a:ln>
                <a:noFill/>
                <a:prstDash val="dash"/>
              </a:ln>
            </p:spPr>
            <p:txBody>
              <a:bodyPr wrap="square" rtlCol="0">
                <a:spAutoFit/>
              </a:bodyPr>
              <a:lstStyle/>
              <a:p>
                <a:pPr defTabSz="912695">
                  <a:defRPr/>
                </a:pP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0% - 30%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ขึ้นไป เกณฑ์น้ำน้อย  </a:t>
                </a:r>
                <a:r>
                  <a:rPr lang="en-US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 5 </a:t>
                </a:r>
                <a:r>
                  <a:rPr lang="th-TH" sz="1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แห่ง</a:t>
                </a:r>
              </a:p>
            </p:txBody>
          </p:sp>
        </p:grpSp>
        <p:sp>
          <p:nvSpPr>
            <p:cNvPr id="118" name="แผนผังลําดับงาน: การดำเนินการด้วยตนเอง 117"/>
            <p:cNvSpPr/>
            <p:nvPr/>
          </p:nvSpPr>
          <p:spPr>
            <a:xfrm>
              <a:off x="2521304" y="4382372"/>
              <a:ext cx="288000" cy="144000"/>
            </a:xfrm>
            <a:prstGeom prst="flowChartManualOperation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19" name="แผนผังลําดับงาน: การดำเนินการด้วยตนเอง 118"/>
            <p:cNvSpPr/>
            <p:nvPr/>
          </p:nvSpPr>
          <p:spPr>
            <a:xfrm>
              <a:off x="2532524" y="4123218"/>
              <a:ext cx="288000" cy="144000"/>
            </a:xfrm>
            <a:prstGeom prst="flowChartManualOperation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20" name="แผนผังลําดับงาน: การดำเนินการด้วยตนเอง 119"/>
            <p:cNvSpPr/>
            <p:nvPr/>
          </p:nvSpPr>
          <p:spPr>
            <a:xfrm>
              <a:off x="2527062" y="4664162"/>
              <a:ext cx="288000" cy="144000"/>
            </a:xfrm>
            <a:prstGeom prst="flowChartManualOperation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21" name="แผนผังลําดับงาน: การดำเนินการด้วยตนเอง 120"/>
            <p:cNvSpPr/>
            <p:nvPr/>
          </p:nvSpPr>
          <p:spPr>
            <a:xfrm>
              <a:off x="2532820" y="4911448"/>
              <a:ext cx="288000" cy="144000"/>
            </a:xfrm>
            <a:prstGeom prst="flowChartManualOperati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22" name="สี่เหลี่ยมผืนผ้ามุมมน 121"/>
            <p:cNvSpPr/>
            <p:nvPr/>
          </p:nvSpPr>
          <p:spPr>
            <a:xfrm>
              <a:off x="2500763" y="3881527"/>
              <a:ext cx="2772176" cy="1287146"/>
            </a:xfrm>
            <a:prstGeom prst="roundRect">
              <a:avLst/>
            </a:prstGeom>
            <a:noFill/>
            <a:ln w="19050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</p:grpSp>
      <p:sp>
        <p:nvSpPr>
          <p:cNvPr id="127" name="Text Box 44"/>
          <p:cNvSpPr txBox="1">
            <a:spLocks noChangeArrowheads="1"/>
          </p:cNvSpPr>
          <p:nvPr/>
        </p:nvSpPr>
        <p:spPr bwMode="auto">
          <a:xfrm>
            <a:off x="3036898" y="1171197"/>
            <a:ext cx="776316" cy="184617"/>
          </a:xfrm>
          <a:prstGeom prst="rect">
            <a:avLst/>
          </a:prstGeom>
          <a:gradFill rotWithShape="1">
            <a:gsLst>
              <a:gs pos="0">
                <a:srgbClr val="9BBB59">
                  <a:tint val="70000"/>
                  <a:satMod val="130000"/>
                  <a:alpha val="51000"/>
                </a:srgbClr>
              </a:gs>
              <a:gs pos="43000">
                <a:srgbClr val="9BBB59">
                  <a:tint val="44000"/>
                  <a:satMod val="165000"/>
                </a:srgbClr>
              </a:gs>
              <a:gs pos="93000">
                <a:srgbClr val="9BBB59">
                  <a:tint val="15000"/>
                  <a:satMod val="165000"/>
                </a:srgbClr>
              </a:gs>
              <a:gs pos="100000">
                <a:srgbClr val="9BBB59">
                  <a:tint val="5000"/>
                  <a:satMod val="2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lIns="91269" tIns="45640" rIns="91269" bIns="45640">
            <a:spAutoFit/>
          </a:bodyPr>
          <a:lstStyle/>
          <a:p>
            <a:pPr algn="ctr" defTabSz="912695">
              <a:defRPr/>
            </a:pPr>
            <a:r>
              <a:rPr lang="th-TH" altLang="th-TH" sz="600" b="1" kern="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อ่างฯห้วยยาง</a:t>
            </a:r>
            <a:endParaRPr lang="en-US" altLang="th-TH" sz="600" b="1" kern="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28" name="กลุ่ม 127"/>
          <p:cNvGrpSpPr/>
          <p:nvPr/>
        </p:nvGrpSpPr>
        <p:grpSpPr>
          <a:xfrm>
            <a:off x="3138509" y="1300378"/>
            <a:ext cx="573973" cy="369332"/>
            <a:chOff x="191859" y="868599"/>
            <a:chExt cx="720000" cy="485898"/>
          </a:xfrm>
        </p:grpSpPr>
        <p:sp>
          <p:nvSpPr>
            <p:cNvPr id="129" name="แผนผังลําดับงาน: การดำเนินการด้วยตนเอง 128"/>
            <p:cNvSpPr/>
            <p:nvPr/>
          </p:nvSpPr>
          <p:spPr>
            <a:xfrm>
              <a:off x="249057" y="929487"/>
              <a:ext cx="587066" cy="331532"/>
            </a:xfrm>
            <a:prstGeom prst="flowChartManualOperati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191859" y="868599"/>
              <a:ext cx="720000" cy="485898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15.01</a:t>
              </a:r>
            </a:p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25.02</a:t>
              </a:r>
            </a:p>
          </p:txBody>
        </p:sp>
      </p:grpSp>
      <p:sp>
        <p:nvSpPr>
          <p:cNvPr id="131" name="Text Box 44"/>
          <p:cNvSpPr txBox="1">
            <a:spLocks noChangeArrowheads="1"/>
          </p:cNvSpPr>
          <p:nvPr/>
        </p:nvSpPr>
        <p:spPr bwMode="auto">
          <a:xfrm>
            <a:off x="2095328" y="1290267"/>
            <a:ext cx="823163" cy="184617"/>
          </a:xfrm>
          <a:prstGeom prst="rect">
            <a:avLst/>
          </a:prstGeom>
          <a:gradFill rotWithShape="1">
            <a:gsLst>
              <a:gs pos="0">
                <a:srgbClr val="9BBB59">
                  <a:tint val="70000"/>
                  <a:satMod val="130000"/>
                  <a:alpha val="51000"/>
                </a:srgbClr>
              </a:gs>
              <a:gs pos="43000">
                <a:srgbClr val="9BBB59">
                  <a:tint val="44000"/>
                  <a:satMod val="165000"/>
                </a:srgbClr>
              </a:gs>
              <a:gs pos="93000">
                <a:srgbClr val="9BBB59">
                  <a:tint val="15000"/>
                  <a:satMod val="165000"/>
                </a:srgbClr>
              </a:gs>
              <a:gs pos="100000">
                <a:srgbClr val="9BBB59">
                  <a:tint val="5000"/>
                  <a:satMod val="2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lIns="91269" tIns="45640" rIns="91269" bIns="45640">
            <a:spAutoFit/>
          </a:bodyPr>
          <a:lstStyle/>
          <a:p>
            <a:pPr algn="ctr" defTabSz="912695">
              <a:defRPr/>
            </a:pPr>
            <a:r>
              <a:rPr lang="th-TH" altLang="th-TH" sz="600" b="1" kern="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อ่างฯพระปรง</a:t>
            </a:r>
            <a:endParaRPr lang="en-US" altLang="th-TH" sz="600" b="1" kern="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32" name="กลุ่ม 131"/>
          <p:cNvGrpSpPr/>
          <p:nvPr/>
        </p:nvGrpSpPr>
        <p:grpSpPr>
          <a:xfrm>
            <a:off x="2220989" y="1412777"/>
            <a:ext cx="573973" cy="369332"/>
            <a:chOff x="191859" y="864845"/>
            <a:chExt cx="720000" cy="485896"/>
          </a:xfrm>
        </p:grpSpPr>
        <p:sp>
          <p:nvSpPr>
            <p:cNvPr id="133" name="แผนผังลําดับงาน: การดำเนินการด้วยตนเอง 132"/>
            <p:cNvSpPr/>
            <p:nvPr/>
          </p:nvSpPr>
          <p:spPr>
            <a:xfrm>
              <a:off x="249057" y="929487"/>
              <a:ext cx="587066" cy="331532"/>
            </a:xfrm>
            <a:prstGeom prst="flowChartManualOperation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191859" y="864845"/>
              <a:ext cx="720000" cy="485896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31.50</a:t>
              </a:r>
            </a:p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32.47</a:t>
              </a:r>
            </a:p>
          </p:txBody>
        </p:sp>
      </p:grpSp>
      <p:sp>
        <p:nvSpPr>
          <p:cNvPr id="135" name="Text Box 44"/>
          <p:cNvSpPr txBox="1">
            <a:spLocks noChangeArrowheads="1"/>
          </p:cNvSpPr>
          <p:nvPr/>
        </p:nvSpPr>
        <p:spPr bwMode="auto">
          <a:xfrm>
            <a:off x="1164412" y="1501732"/>
            <a:ext cx="930918" cy="184617"/>
          </a:xfrm>
          <a:prstGeom prst="rect">
            <a:avLst/>
          </a:prstGeom>
          <a:gradFill rotWithShape="1">
            <a:gsLst>
              <a:gs pos="0">
                <a:srgbClr val="9BBB59">
                  <a:tint val="70000"/>
                  <a:satMod val="130000"/>
                  <a:alpha val="51000"/>
                </a:srgbClr>
              </a:gs>
              <a:gs pos="43000">
                <a:srgbClr val="9BBB59">
                  <a:tint val="44000"/>
                  <a:satMod val="165000"/>
                </a:srgbClr>
              </a:gs>
              <a:gs pos="93000">
                <a:srgbClr val="9BBB59">
                  <a:tint val="15000"/>
                  <a:satMod val="165000"/>
                </a:srgbClr>
              </a:gs>
              <a:gs pos="100000">
                <a:srgbClr val="9BBB59">
                  <a:tint val="5000"/>
                  <a:satMod val="2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lIns="91269" tIns="45640" rIns="91269" bIns="45640">
            <a:spAutoFit/>
          </a:bodyPr>
          <a:lstStyle/>
          <a:p>
            <a:pPr algn="ctr" defTabSz="912695">
              <a:defRPr/>
            </a:pPr>
            <a:r>
              <a:rPr lang="th-TH" altLang="th-TH" sz="600" b="1" kern="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อ่างฯท่ากระบาก</a:t>
            </a:r>
            <a:endParaRPr lang="en-US" altLang="th-TH" sz="600" b="1" kern="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36" name="กลุ่ม 135"/>
          <p:cNvGrpSpPr/>
          <p:nvPr/>
        </p:nvGrpSpPr>
        <p:grpSpPr>
          <a:xfrm>
            <a:off x="1349706" y="1628804"/>
            <a:ext cx="573973" cy="369332"/>
            <a:chOff x="191858" y="861397"/>
            <a:chExt cx="719999" cy="485896"/>
          </a:xfrm>
        </p:grpSpPr>
        <p:sp>
          <p:nvSpPr>
            <p:cNvPr id="137" name="แผนผังลําดับงาน: การดำเนินการด้วยตนเอง 136"/>
            <p:cNvSpPr/>
            <p:nvPr/>
          </p:nvSpPr>
          <p:spPr>
            <a:xfrm>
              <a:off x="249057" y="929487"/>
              <a:ext cx="587066" cy="331532"/>
            </a:xfrm>
            <a:prstGeom prst="flowChartManualOperation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91858" y="861397"/>
              <a:ext cx="719999" cy="485896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4.45</a:t>
              </a:r>
            </a:p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60.93</a:t>
              </a:r>
            </a:p>
          </p:txBody>
        </p:sp>
      </p:grpSp>
      <p:sp>
        <p:nvSpPr>
          <p:cNvPr id="139" name="Text Box 44"/>
          <p:cNvSpPr txBox="1">
            <a:spLocks noChangeArrowheads="1"/>
          </p:cNvSpPr>
          <p:nvPr/>
        </p:nvSpPr>
        <p:spPr bwMode="auto">
          <a:xfrm>
            <a:off x="560126" y="3982997"/>
            <a:ext cx="900000" cy="184617"/>
          </a:xfrm>
          <a:prstGeom prst="rect">
            <a:avLst/>
          </a:prstGeom>
          <a:gradFill rotWithShape="1">
            <a:gsLst>
              <a:gs pos="0">
                <a:srgbClr val="9BBB59">
                  <a:tint val="70000"/>
                  <a:satMod val="130000"/>
                  <a:alpha val="51000"/>
                </a:srgbClr>
              </a:gs>
              <a:gs pos="43000">
                <a:srgbClr val="9BBB59">
                  <a:tint val="44000"/>
                  <a:satMod val="165000"/>
                </a:srgbClr>
              </a:gs>
              <a:gs pos="93000">
                <a:srgbClr val="9BBB59">
                  <a:tint val="15000"/>
                  <a:satMod val="165000"/>
                </a:srgbClr>
              </a:gs>
              <a:gs pos="100000">
                <a:srgbClr val="9BBB59">
                  <a:tint val="5000"/>
                  <a:satMod val="2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lIns="91269" tIns="45640" rIns="91269" bIns="45640">
            <a:spAutoFit/>
          </a:bodyPr>
          <a:lstStyle/>
          <a:p>
            <a:pPr algn="ctr" defTabSz="912695">
              <a:defRPr/>
            </a:pPr>
            <a:r>
              <a:rPr lang="th-TH" altLang="th-TH" sz="600" b="1" kern="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อ่างฯคลองพระสทึง</a:t>
            </a:r>
            <a:endParaRPr lang="en-US" altLang="th-TH" sz="600" b="1" kern="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0" name="กลุ่ม 139"/>
          <p:cNvGrpSpPr/>
          <p:nvPr/>
        </p:nvGrpSpPr>
        <p:grpSpPr>
          <a:xfrm>
            <a:off x="714171" y="4127511"/>
            <a:ext cx="573973" cy="369332"/>
            <a:chOff x="191534" y="869211"/>
            <a:chExt cx="720000" cy="485901"/>
          </a:xfrm>
        </p:grpSpPr>
        <p:sp>
          <p:nvSpPr>
            <p:cNvPr id="141" name="แผนผังลําดับงาน: การดำเนินการด้วยตนเอง 140"/>
            <p:cNvSpPr/>
            <p:nvPr/>
          </p:nvSpPr>
          <p:spPr>
            <a:xfrm>
              <a:off x="249057" y="929487"/>
              <a:ext cx="587066" cy="331532"/>
            </a:xfrm>
            <a:prstGeom prst="flowChartManualOperation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schemeClr val="tx1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191534" y="869211"/>
              <a:ext cx="720000" cy="485901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31.55</a:t>
              </a:r>
            </a:p>
            <a:p>
              <a:pPr algn="ctr" defTabSz="912695">
                <a:defRPr/>
              </a:pPr>
              <a:r>
                <a:rPr lang="en-US" sz="900" b="1" dirty="0">
                  <a:latin typeface="TH SarabunPSK" pitchFamily="34" charset="-34"/>
                  <a:cs typeface="TH SarabunPSK" pitchFamily="34" charset="-34"/>
                </a:rPr>
                <a:t>48.54</a:t>
              </a:r>
            </a:p>
          </p:txBody>
        </p:sp>
      </p:grpSp>
      <p:graphicFrame>
        <p:nvGraphicFramePr>
          <p:cNvPr id="143" name="ตาราง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343468"/>
              </p:ext>
            </p:extLst>
          </p:nvPr>
        </p:nvGraphicFramePr>
        <p:xfrm>
          <a:off x="836112" y="5085183"/>
          <a:ext cx="3663891" cy="16869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2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15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46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20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618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020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308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524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8308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04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719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เครื่องจักร/</a:t>
                      </a:r>
                      <a:b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(เครื่อง)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000" u="none" strike="noStrike" dirty="0" err="1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ชป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.สระแก้ว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อำเภอ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7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รวมจัดสรรแล้ว</a:t>
                      </a:r>
                      <a:endParaRPr lang="th-TH" sz="7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45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เมือง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เขาฉกรรจ์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วัฒนานคร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อรัญประเทศ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ตาพระยา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โคกสูง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คลองหาด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วังน้ำเย็น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6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วังสมบูรณ์</a:t>
                      </a:r>
                      <a:endParaRPr lang="th-TH" sz="6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1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เครื่องสูบน้ำ</a:t>
                      </a:r>
                      <a:b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(เครื่อง)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87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1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รถบรรทุกน้ำ</a:t>
                      </a:r>
                      <a:b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(คัน)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027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9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813" marR="7813" marT="781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1" r="5590"/>
          <a:stretch/>
        </p:blipFill>
        <p:spPr bwMode="auto">
          <a:xfrm>
            <a:off x="107878" y="5661248"/>
            <a:ext cx="615392" cy="57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046" b="94253" l="5844" r="88312">
                        <a14:foregroundMark x1="20779" y1="83908" x2="20779" y2="83908"/>
                        <a14:foregroundMark x1="14286" y1="82759" x2="14286" y2="82759"/>
                        <a14:foregroundMark x1="11039" y1="87356" x2="11039" y2="87356"/>
                        <a14:foregroundMark x1="42208" y1="80460" x2="42208" y2="80460"/>
                        <a14:foregroundMark x1="45455" y1="79310" x2="45455" y2="79310"/>
                        <a14:foregroundMark x1="55195" y1="73563" x2="55195" y2="73563"/>
                        <a14:foregroundMark x1="64935" y1="72414" x2="64935" y2="72414"/>
                        <a14:foregroundMark x1="70779" y1="70115" x2="70779" y2="70115"/>
                        <a14:foregroundMark x1="51299" y1="80460" x2="51299" y2="80460"/>
                        <a14:foregroundMark x1="20130" y1="88506" x2="20130" y2="88506"/>
                        <a14:foregroundMark x1="38961" y1="83908" x2="38961" y2="83908"/>
                        <a14:foregroundMark x1="49351" y1="82759" x2="49351" y2="82759"/>
                        <a14:foregroundMark x1="42208" y1="88506" x2="42208" y2="88506"/>
                        <a14:foregroundMark x1="44805" y1="90805" x2="44805" y2="90805"/>
                        <a14:foregroundMark x1="69481" y1="79310" x2="69481" y2="79310"/>
                        <a14:foregroundMark x1="41558" y1="94253" x2="41558" y2="94253"/>
                        <a14:foregroundMark x1="14286" y1="37931" x2="14286" y2="37931"/>
                        <a14:foregroundMark x1="5844" y1="74713" x2="5844" y2="74713"/>
                        <a14:foregroundMark x1="7143" y1="86207" x2="7143" y2="86207"/>
                        <a14:foregroundMark x1="8442" y1="37931" x2="8442" y2="37931"/>
                        <a14:backgroundMark x1="77922" y1="50575" x2="77922" y2="50575"/>
                        <a14:backgroundMark x1="81169" y1="60920" x2="81169" y2="60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8" y="6232410"/>
            <a:ext cx="639951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6" name="TextBox 145"/>
          <p:cNvSpPr txBox="1"/>
          <p:nvPr/>
        </p:nvSpPr>
        <p:spPr>
          <a:xfrm>
            <a:off x="6028144" y="1179200"/>
            <a:ext cx="3024000" cy="531976"/>
          </a:xfrm>
          <a:prstGeom prst="rect">
            <a:avLst/>
          </a:prstGeom>
          <a:noFill/>
        </p:spPr>
        <p:txBody>
          <a:bodyPr wrap="square" lIns="91269" tIns="45640" rIns="91269" bIns="45640" rtlCol="0">
            <a:spAutoFit/>
          </a:bodyPr>
          <a:lstStyle/>
          <a:p>
            <a:pPr defTabSz="912695">
              <a:defRPr/>
            </a:pP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ความจุเก็บกัก ล้าน ลบ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ม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 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ปริมาณน้ำปัจจุบัน   ล้าน ลบ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ม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 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คิดเป็น 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% 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ปริมาณน้ำใช้การ   ล้าน ลบ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</a:t>
            </a:r>
            <a:r>
              <a:rPr lang="th-TH" sz="1400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rPr>
              <a:t>ม</a:t>
            </a:r>
            <a:r>
              <a:rPr lang="en-US" sz="1400" dirty="0">
                <a:solidFill>
                  <a:prstClr val="white"/>
                </a:solidFill>
                <a:latin typeface="Calibri"/>
              </a:rPr>
              <a:t>.</a:t>
            </a:r>
            <a:endParaRPr lang="th-TH" sz="1400" dirty="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grpSp>
        <p:nvGrpSpPr>
          <p:cNvPr id="147" name="กลุ่ม 146"/>
          <p:cNvGrpSpPr/>
          <p:nvPr/>
        </p:nvGrpSpPr>
        <p:grpSpPr>
          <a:xfrm>
            <a:off x="5653072" y="2425658"/>
            <a:ext cx="3686261" cy="328764"/>
            <a:chOff x="5835104" y="1212086"/>
            <a:chExt cx="3571876" cy="363168"/>
          </a:xfrm>
          <a:solidFill>
            <a:schemeClr val="accent3">
              <a:lumMod val="75000"/>
            </a:schemeClr>
          </a:solidFill>
        </p:grpSpPr>
        <p:sp>
          <p:nvSpPr>
            <p:cNvPr id="148" name="แผนผังลำดับงาน: ข้อมูล 46"/>
            <p:cNvSpPr/>
            <p:nvPr/>
          </p:nvSpPr>
          <p:spPr>
            <a:xfrm flipH="1">
              <a:off x="5835104" y="1212086"/>
              <a:ext cx="3390015" cy="363168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825 w 10000"/>
                <a:gd name="connsiteY3" fmla="*/ 8703 h 10000"/>
                <a:gd name="connsiteX4" fmla="*/ 0 w 10000"/>
                <a:gd name="connsiteY4" fmla="*/ 10000 h 10000"/>
                <a:gd name="connsiteX0" fmla="*/ 0 w 9897"/>
                <a:gd name="connsiteY0" fmla="*/ 8865 h 8865"/>
                <a:gd name="connsiteX1" fmla="*/ 1897 w 9897"/>
                <a:gd name="connsiteY1" fmla="*/ 0 h 8865"/>
                <a:gd name="connsiteX2" fmla="*/ 9897 w 9897"/>
                <a:gd name="connsiteY2" fmla="*/ 0 h 8865"/>
                <a:gd name="connsiteX3" fmla="*/ 8722 w 9897"/>
                <a:gd name="connsiteY3" fmla="*/ 8703 h 8865"/>
                <a:gd name="connsiteX4" fmla="*/ 0 w 9897"/>
                <a:gd name="connsiteY4" fmla="*/ 8865 h 8865"/>
                <a:gd name="connsiteX0" fmla="*/ 0 w 10000"/>
                <a:gd name="connsiteY0" fmla="*/ 10000 h 10000"/>
                <a:gd name="connsiteX1" fmla="*/ 1917 w 10000"/>
                <a:gd name="connsiteY1" fmla="*/ 0 h 10000"/>
                <a:gd name="connsiteX2" fmla="*/ 10000 w 10000"/>
                <a:gd name="connsiteY2" fmla="*/ 0 h 10000"/>
                <a:gd name="connsiteX3" fmla="*/ 9239 w 10000"/>
                <a:gd name="connsiteY3" fmla="*/ 9817 h 10000"/>
                <a:gd name="connsiteX4" fmla="*/ 0 w 10000"/>
                <a:gd name="connsiteY4" fmla="*/ 10000 h 10000"/>
                <a:gd name="connsiteX0" fmla="*/ 0 w 9331"/>
                <a:gd name="connsiteY0" fmla="*/ 10481 h 10481"/>
                <a:gd name="connsiteX1" fmla="*/ 1248 w 9331"/>
                <a:gd name="connsiteY1" fmla="*/ 0 h 10481"/>
                <a:gd name="connsiteX2" fmla="*/ 9331 w 9331"/>
                <a:gd name="connsiteY2" fmla="*/ 0 h 10481"/>
                <a:gd name="connsiteX3" fmla="*/ 8570 w 9331"/>
                <a:gd name="connsiteY3" fmla="*/ 9817 h 10481"/>
                <a:gd name="connsiteX4" fmla="*/ 0 w 9331"/>
                <a:gd name="connsiteY4" fmla="*/ 10481 h 10481"/>
                <a:gd name="connsiteX0" fmla="*/ 0 w 10000"/>
                <a:gd name="connsiteY0" fmla="*/ 9771 h 9771"/>
                <a:gd name="connsiteX1" fmla="*/ 1337 w 10000"/>
                <a:gd name="connsiteY1" fmla="*/ 0 h 9771"/>
                <a:gd name="connsiteX2" fmla="*/ 10000 w 10000"/>
                <a:gd name="connsiteY2" fmla="*/ 0 h 9771"/>
                <a:gd name="connsiteX3" fmla="*/ 9184 w 10000"/>
                <a:gd name="connsiteY3" fmla="*/ 9366 h 9771"/>
                <a:gd name="connsiteX4" fmla="*/ 0 w 10000"/>
                <a:gd name="connsiteY4" fmla="*/ 9771 h 9771"/>
                <a:gd name="connsiteX0" fmla="*/ 0 w 10000"/>
                <a:gd name="connsiteY0" fmla="*/ 10000 h 10000"/>
                <a:gd name="connsiteX1" fmla="*/ 1337 w 10000"/>
                <a:gd name="connsiteY1" fmla="*/ 0 h 10000"/>
                <a:gd name="connsiteX2" fmla="*/ 10000 w 10000"/>
                <a:gd name="connsiteY2" fmla="*/ 0 h 10000"/>
                <a:gd name="connsiteX3" fmla="*/ 9184 w 10000"/>
                <a:gd name="connsiteY3" fmla="*/ 9351 h 10000"/>
                <a:gd name="connsiteX4" fmla="*/ 0 w 10000"/>
                <a:gd name="connsiteY4" fmla="*/ 10000 h 10000"/>
                <a:gd name="connsiteX0" fmla="*/ 0 w 9902"/>
                <a:gd name="connsiteY0" fmla="*/ 9061 h 9351"/>
                <a:gd name="connsiteX1" fmla="*/ 1239 w 9902"/>
                <a:gd name="connsiteY1" fmla="*/ 0 h 9351"/>
                <a:gd name="connsiteX2" fmla="*/ 9902 w 9902"/>
                <a:gd name="connsiteY2" fmla="*/ 0 h 9351"/>
                <a:gd name="connsiteX3" fmla="*/ 9086 w 9902"/>
                <a:gd name="connsiteY3" fmla="*/ 9351 h 9351"/>
                <a:gd name="connsiteX4" fmla="*/ 0 w 9902"/>
                <a:gd name="connsiteY4" fmla="*/ 9061 h 9351"/>
                <a:gd name="connsiteX0" fmla="*/ 0 w 10066"/>
                <a:gd name="connsiteY0" fmla="*/ 10444 h 10444"/>
                <a:gd name="connsiteX1" fmla="*/ 1317 w 10066"/>
                <a:gd name="connsiteY1" fmla="*/ 0 h 10444"/>
                <a:gd name="connsiteX2" fmla="*/ 10066 w 10066"/>
                <a:gd name="connsiteY2" fmla="*/ 0 h 10444"/>
                <a:gd name="connsiteX3" fmla="*/ 9242 w 10066"/>
                <a:gd name="connsiteY3" fmla="*/ 10000 h 10444"/>
                <a:gd name="connsiteX4" fmla="*/ 0 w 10066"/>
                <a:gd name="connsiteY4" fmla="*/ 10444 h 10444"/>
                <a:gd name="connsiteX0" fmla="*/ 0 w 10099"/>
                <a:gd name="connsiteY0" fmla="*/ 9942 h 10000"/>
                <a:gd name="connsiteX1" fmla="*/ 1350 w 10099"/>
                <a:gd name="connsiteY1" fmla="*/ 0 h 10000"/>
                <a:gd name="connsiteX2" fmla="*/ 10099 w 10099"/>
                <a:gd name="connsiteY2" fmla="*/ 0 h 10000"/>
                <a:gd name="connsiteX3" fmla="*/ 9275 w 10099"/>
                <a:gd name="connsiteY3" fmla="*/ 10000 h 10000"/>
                <a:gd name="connsiteX4" fmla="*/ 0 w 10099"/>
                <a:gd name="connsiteY4" fmla="*/ 9942 h 10000"/>
                <a:gd name="connsiteX0" fmla="*/ 0 w 10099"/>
                <a:gd name="connsiteY0" fmla="*/ 9942 h 9942"/>
                <a:gd name="connsiteX1" fmla="*/ 1350 w 10099"/>
                <a:gd name="connsiteY1" fmla="*/ 0 h 9942"/>
                <a:gd name="connsiteX2" fmla="*/ 10099 w 10099"/>
                <a:gd name="connsiteY2" fmla="*/ 0 h 9942"/>
                <a:gd name="connsiteX3" fmla="*/ 9417 w 10099"/>
                <a:gd name="connsiteY3" fmla="*/ 9797 h 9942"/>
                <a:gd name="connsiteX4" fmla="*/ 0 w 10099"/>
                <a:gd name="connsiteY4" fmla="*/ 9942 h 9942"/>
                <a:gd name="connsiteX0" fmla="*/ 12 w 10012"/>
                <a:gd name="connsiteY0" fmla="*/ 10000 h 10000"/>
                <a:gd name="connsiteX1" fmla="*/ 1349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436 w 10012"/>
                <a:gd name="connsiteY3" fmla="*/ 9969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9917"/>
                <a:gd name="connsiteY0" fmla="*/ 10088 h 10088"/>
                <a:gd name="connsiteX1" fmla="*/ 905 w 9917"/>
                <a:gd name="connsiteY1" fmla="*/ 88 h 10088"/>
                <a:gd name="connsiteX2" fmla="*/ 9917 w 9917"/>
                <a:gd name="connsiteY2" fmla="*/ 0 h 10088"/>
                <a:gd name="connsiteX3" fmla="*/ 9436 w 9917"/>
                <a:gd name="connsiteY3" fmla="*/ 10057 h 10088"/>
                <a:gd name="connsiteX4" fmla="*/ 0 w 9917"/>
                <a:gd name="connsiteY4" fmla="*/ 9881 h 10088"/>
                <a:gd name="connsiteX5" fmla="*/ 12 w 9917"/>
                <a:gd name="connsiteY5" fmla="*/ 10088 h 10088"/>
                <a:gd name="connsiteX0" fmla="*/ 12 w 10000"/>
                <a:gd name="connsiteY0" fmla="*/ 10000 h 10000"/>
                <a:gd name="connsiteX1" fmla="*/ 913 w 10000"/>
                <a:gd name="connsiteY1" fmla="*/ 87 h 10000"/>
                <a:gd name="connsiteX2" fmla="*/ 10000 w 10000"/>
                <a:gd name="connsiteY2" fmla="*/ 0 h 10000"/>
                <a:gd name="connsiteX3" fmla="*/ 9458 w 10000"/>
                <a:gd name="connsiteY3" fmla="*/ 9882 h 10000"/>
                <a:gd name="connsiteX4" fmla="*/ 0 w 10000"/>
                <a:gd name="connsiteY4" fmla="*/ 9795 h 10000"/>
                <a:gd name="connsiteX5" fmla="*/ 12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2" y="10000"/>
                  </a:moveTo>
                  <a:cubicBezTo>
                    <a:pt x="313" y="6696"/>
                    <a:pt x="612" y="3391"/>
                    <a:pt x="913" y="87"/>
                  </a:cubicBezTo>
                  <a:lnTo>
                    <a:pt x="10000" y="0"/>
                  </a:lnTo>
                  <a:cubicBezTo>
                    <a:pt x="9726" y="3407"/>
                    <a:pt x="9733" y="6475"/>
                    <a:pt x="9458" y="9882"/>
                  </a:cubicBezTo>
                  <a:lnTo>
                    <a:pt x="0" y="9795"/>
                  </a:lnTo>
                  <a:cubicBezTo>
                    <a:pt x="4" y="9863"/>
                    <a:pt x="8" y="9932"/>
                    <a:pt x="12" y="1000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2695">
                <a:defRPr/>
              </a:pPr>
              <a:endParaRPr lang="th-TH" b="1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5957436" y="1270444"/>
              <a:ext cx="3449544" cy="254988"/>
            </a:xfrm>
            <a:custGeom>
              <a:avLst/>
              <a:gdLst>
                <a:gd name="connsiteX0" fmla="*/ 0 w 2916000"/>
                <a:gd name="connsiteY0" fmla="*/ 0 h 338554"/>
                <a:gd name="connsiteX1" fmla="*/ 2916000 w 2916000"/>
                <a:gd name="connsiteY1" fmla="*/ 0 h 338554"/>
                <a:gd name="connsiteX2" fmla="*/ 2916000 w 2916000"/>
                <a:gd name="connsiteY2" fmla="*/ 338554 h 338554"/>
                <a:gd name="connsiteX3" fmla="*/ 0 w 2916000"/>
                <a:gd name="connsiteY3" fmla="*/ 338554 h 338554"/>
                <a:gd name="connsiteX4" fmla="*/ 0 w 2916000"/>
                <a:gd name="connsiteY4" fmla="*/ 0 h 338554"/>
                <a:gd name="connsiteX0" fmla="*/ 4137 w 2920137"/>
                <a:gd name="connsiteY0" fmla="*/ 0 h 346829"/>
                <a:gd name="connsiteX1" fmla="*/ 2920137 w 2920137"/>
                <a:gd name="connsiteY1" fmla="*/ 0 h 346829"/>
                <a:gd name="connsiteX2" fmla="*/ 2920137 w 2920137"/>
                <a:gd name="connsiteY2" fmla="*/ 338554 h 346829"/>
                <a:gd name="connsiteX3" fmla="*/ 0 w 2920137"/>
                <a:gd name="connsiteY3" fmla="*/ 346829 h 346829"/>
                <a:gd name="connsiteX4" fmla="*/ 4137 w 2920137"/>
                <a:gd name="connsiteY4" fmla="*/ 0 h 34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0137" h="346829">
                  <a:moveTo>
                    <a:pt x="4137" y="0"/>
                  </a:moveTo>
                  <a:lnTo>
                    <a:pt x="2920137" y="0"/>
                  </a:lnTo>
                  <a:lnTo>
                    <a:pt x="2920137" y="338554"/>
                  </a:lnTo>
                  <a:lnTo>
                    <a:pt x="0" y="346829"/>
                  </a:lnTo>
                  <a:lnTo>
                    <a:pt x="4137" y="0"/>
                  </a:lnTo>
                  <a:close/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 พ.ย. 67 ปริมาณน้ำ 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46.01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คิดเป็น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18.33%</a:t>
              </a:r>
            </a:p>
          </p:txBody>
        </p:sp>
      </p:grpSp>
      <p:grpSp>
        <p:nvGrpSpPr>
          <p:cNvPr id="150" name="กลุ่ม 149"/>
          <p:cNvGrpSpPr/>
          <p:nvPr/>
        </p:nvGrpSpPr>
        <p:grpSpPr>
          <a:xfrm>
            <a:off x="5606720" y="1424890"/>
            <a:ext cx="3396342" cy="455725"/>
            <a:chOff x="6480159" y="1599384"/>
            <a:chExt cx="2664000" cy="360000"/>
          </a:xfrm>
        </p:grpSpPr>
        <p:sp>
          <p:nvSpPr>
            <p:cNvPr id="151" name="แผนผังลำดับงาน: ข้อมูล 46"/>
            <p:cNvSpPr/>
            <p:nvPr/>
          </p:nvSpPr>
          <p:spPr>
            <a:xfrm flipH="1">
              <a:off x="6480159" y="1599384"/>
              <a:ext cx="2664000" cy="360000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825 w 10000"/>
                <a:gd name="connsiteY3" fmla="*/ 8703 h 10000"/>
                <a:gd name="connsiteX4" fmla="*/ 0 w 10000"/>
                <a:gd name="connsiteY4" fmla="*/ 10000 h 10000"/>
                <a:gd name="connsiteX0" fmla="*/ 0 w 9897"/>
                <a:gd name="connsiteY0" fmla="*/ 8865 h 8865"/>
                <a:gd name="connsiteX1" fmla="*/ 1897 w 9897"/>
                <a:gd name="connsiteY1" fmla="*/ 0 h 8865"/>
                <a:gd name="connsiteX2" fmla="*/ 9897 w 9897"/>
                <a:gd name="connsiteY2" fmla="*/ 0 h 8865"/>
                <a:gd name="connsiteX3" fmla="*/ 8722 w 9897"/>
                <a:gd name="connsiteY3" fmla="*/ 8703 h 8865"/>
                <a:gd name="connsiteX4" fmla="*/ 0 w 9897"/>
                <a:gd name="connsiteY4" fmla="*/ 8865 h 8865"/>
                <a:gd name="connsiteX0" fmla="*/ 0 w 10000"/>
                <a:gd name="connsiteY0" fmla="*/ 10000 h 10000"/>
                <a:gd name="connsiteX1" fmla="*/ 1917 w 10000"/>
                <a:gd name="connsiteY1" fmla="*/ 0 h 10000"/>
                <a:gd name="connsiteX2" fmla="*/ 10000 w 10000"/>
                <a:gd name="connsiteY2" fmla="*/ 0 h 10000"/>
                <a:gd name="connsiteX3" fmla="*/ 9239 w 10000"/>
                <a:gd name="connsiteY3" fmla="*/ 9817 h 10000"/>
                <a:gd name="connsiteX4" fmla="*/ 0 w 10000"/>
                <a:gd name="connsiteY4" fmla="*/ 10000 h 10000"/>
                <a:gd name="connsiteX0" fmla="*/ 0 w 9331"/>
                <a:gd name="connsiteY0" fmla="*/ 10481 h 10481"/>
                <a:gd name="connsiteX1" fmla="*/ 1248 w 9331"/>
                <a:gd name="connsiteY1" fmla="*/ 0 h 10481"/>
                <a:gd name="connsiteX2" fmla="*/ 9331 w 9331"/>
                <a:gd name="connsiteY2" fmla="*/ 0 h 10481"/>
                <a:gd name="connsiteX3" fmla="*/ 8570 w 9331"/>
                <a:gd name="connsiteY3" fmla="*/ 9817 h 10481"/>
                <a:gd name="connsiteX4" fmla="*/ 0 w 9331"/>
                <a:gd name="connsiteY4" fmla="*/ 10481 h 10481"/>
                <a:gd name="connsiteX0" fmla="*/ 0 w 10000"/>
                <a:gd name="connsiteY0" fmla="*/ 9771 h 9771"/>
                <a:gd name="connsiteX1" fmla="*/ 1337 w 10000"/>
                <a:gd name="connsiteY1" fmla="*/ 0 h 9771"/>
                <a:gd name="connsiteX2" fmla="*/ 10000 w 10000"/>
                <a:gd name="connsiteY2" fmla="*/ 0 h 9771"/>
                <a:gd name="connsiteX3" fmla="*/ 9184 w 10000"/>
                <a:gd name="connsiteY3" fmla="*/ 9366 h 9771"/>
                <a:gd name="connsiteX4" fmla="*/ 0 w 10000"/>
                <a:gd name="connsiteY4" fmla="*/ 9771 h 9771"/>
                <a:gd name="connsiteX0" fmla="*/ 0 w 10000"/>
                <a:gd name="connsiteY0" fmla="*/ 10000 h 10000"/>
                <a:gd name="connsiteX1" fmla="*/ 1337 w 10000"/>
                <a:gd name="connsiteY1" fmla="*/ 0 h 10000"/>
                <a:gd name="connsiteX2" fmla="*/ 10000 w 10000"/>
                <a:gd name="connsiteY2" fmla="*/ 0 h 10000"/>
                <a:gd name="connsiteX3" fmla="*/ 9184 w 10000"/>
                <a:gd name="connsiteY3" fmla="*/ 9351 h 10000"/>
                <a:gd name="connsiteX4" fmla="*/ 0 w 10000"/>
                <a:gd name="connsiteY4" fmla="*/ 10000 h 10000"/>
                <a:gd name="connsiteX0" fmla="*/ 0 w 9902"/>
                <a:gd name="connsiteY0" fmla="*/ 9061 h 9351"/>
                <a:gd name="connsiteX1" fmla="*/ 1239 w 9902"/>
                <a:gd name="connsiteY1" fmla="*/ 0 h 9351"/>
                <a:gd name="connsiteX2" fmla="*/ 9902 w 9902"/>
                <a:gd name="connsiteY2" fmla="*/ 0 h 9351"/>
                <a:gd name="connsiteX3" fmla="*/ 9086 w 9902"/>
                <a:gd name="connsiteY3" fmla="*/ 9351 h 9351"/>
                <a:gd name="connsiteX4" fmla="*/ 0 w 9902"/>
                <a:gd name="connsiteY4" fmla="*/ 9061 h 9351"/>
                <a:gd name="connsiteX0" fmla="*/ 0 w 10066"/>
                <a:gd name="connsiteY0" fmla="*/ 10444 h 10444"/>
                <a:gd name="connsiteX1" fmla="*/ 1317 w 10066"/>
                <a:gd name="connsiteY1" fmla="*/ 0 h 10444"/>
                <a:gd name="connsiteX2" fmla="*/ 10066 w 10066"/>
                <a:gd name="connsiteY2" fmla="*/ 0 h 10444"/>
                <a:gd name="connsiteX3" fmla="*/ 9242 w 10066"/>
                <a:gd name="connsiteY3" fmla="*/ 10000 h 10444"/>
                <a:gd name="connsiteX4" fmla="*/ 0 w 10066"/>
                <a:gd name="connsiteY4" fmla="*/ 10444 h 10444"/>
                <a:gd name="connsiteX0" fmla="*/ 0 w 10099"/>
                <a:gd name="connsiteY0" fmla="*/ 9942 h 10000"/>
                <a:gd name="connsiteX1" fmla="*/ 1350 w 10099"/>
                <a:gd name="connsiteY1" fmla="*/ 0 h 10000"/>
                <a:gd name="connsiteX2" fmla="*/ 10099 w 10099"/>
                <a:gd name="connsiteY2" fmla="*/ 0 h 10000"/>
                <a:gd name="connsiteX3" fmla="*/ 9275 w 10099"/>
                <a:gd name="connsiteY3" fmla="*/ 10000 h 10000"/>
                <a:gd name="connsiteX4" fmla="*/ 0 w 10099"/>
                <a:gd name="connsiteY4" fmla="*/ 9942 h 10000"/>
                <a:gd name="connsiteX0" fmla="*/ 0 w 10099"/>
                <a:gd name="connsiteY0" fmla="*/ 9942 h 9942"/>
                <a:gd name="connsiteX1" fmla="*/ 1350 w 10099"/>
                <a:gd name="connsiteY1" fmla="*/ 0 h 9942"/>
                <a:gd name="connsiteX2" fmla="*/ 10099 w 10099"/>
                <a:gd name="connsiteY2" fmla="*/ 0 h 9942"/>
                <a:gd name="connsiteX3" fmla="*/ 9417 w 10099"/>
                <a:gd name="connsiteY3" fmla="*/ 9797 h 9942"/>
                <a:gd name="connsiteX4" fmla="*/ 0 w 10099"/>
                <a:gd name="connsiteY4" fmla="*/ 9942 h 9942"/>
                <a:gd name="connsiteX0" fmla="*/ 12 w 10012"/>
                <a:gd name="connsiteY0" fmla="*/ 10000 h 10000"/>
                <a:gd name="connsiteX1" fmla="*/ 1349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12" h="10000">
                  <a:moveTo>
                    <a:pt x="12" y="10000"/>
                  </a:moveTo>
                  <a:cubicBezTo>
                    <a:pt x="310" y="6667"/>
                    <a:pt x="607" y="3333"/>
                    <a:pt x="905" y="0"/>
                  </a:cubicBezTo>
                  <a:lnTo>
                    <a:pt x="10012" y="0"/>
                  </a:lnTo>
                  <a:cubicBezTo>
                    <a:pt x="9740" y="3437"/>
                    <a:pt x="9610" y="6417"/>
                    <a:pt x="9337" y="9854"/>
                  </a:cubicBezTo>
                  <a:cubicBezTo>
                    <a:pt x="6264" y="9766"/>
                    <a:pt x="3073" y="9881"/>
                    <a:pt x="0" y="9793"/>
                  </a:cubicBezTo>
                  <a:lnTo>
                    <a:pt x="12" y="1000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b="1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6567494" y="1611313"/>
              <a:ext cx="2556000" cy="291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ความจุเก็บกัก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3.653  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</a:p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ปริมาณน้ำปัจจุบัน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2.28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คิดเป็น  62.40%</a:t>
              </a:r>
            </a:p>
          </p:txBody>
        </p:sp>
      </p:grpSp>
      <p:grpSp>
        <p:nvGrpSpPr>
          <p:cNvPr id="153" name="กลุ่ม 152"/>
          <p:cNvGrpSpPr/>
          <p:nvPr/>
        </p:nvGrpSpPr>
        <p:grpSpPr>
          <a:xfrm>
            <a:off x="4984249" y="2713571"/>
            <a:ext cx="4319707" cy="561139"/>
            <a:chOff x="5019021" y="1582220"/>
            <a:chExt cx="4319707" cy="719035"/>
          </a:xfrm>
        </p:grpSpPr>
        <p:sp>
          <p:nvSpPr>
            <p:cNvPr id="154" name="เครื่องหมายบั้ง 153"/>
            <p:cNvSpPr/>
            <p:nvPr/>
          </p:nvSpPr>
          <p:spPr>
            <a:xfrm>
              <a:off x="5291756" y="1703943"/>
              <a:ext cx="3368571" cy="409823"/>
            </a:xfrm>
            <a:prstGeom prst="chevron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dirty="0">
                <a:solidFill>
                  <a:prstClr val="black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55" name="Rounded Rectangle 132"/>
            <p:cNvSpPr/>
            <p:nvPr/>
          </p:nvSpPr>
          <p:spPr>
            <a:xfrm>
              <a:off x="5019021" y="1582220"/>
              <a:ext cx="4319707" cy="719035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912695">
                <a:defRPr/>
              </a:pPr>
              <a:r>
                <a:rPr lang="th-TH" sz="1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แผนบริหารจัดการน้ำฤดูฝน ปี 25</a:t>
              </a:r>
              <a:r>
                <a:rPr lang="en-US" sz="1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67</a:t>
              </a:r>
              <a:endParaRPr lang="th-TH" sz="19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56" name="เครื่องหมายบั้ง 155"/>
            <p:cNvSpPr/>
            <p:nvPr/>
          </p:nvSpPr>
          <p:spPr>
            <a:xfrm>
              <a:off x="5366370" y="1753766"/>
              <a:ext cx="468000" cy="360000"/>
            </a:xfrm>
            <a:prstGeom prst="chevro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black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</p:grpSp>
      <p:grpSp>
        <p:nvGrpSpPr>
          <p:cNvPr id="157" name="กลุ่ม 156"/>
          <p:cNvGrpSpPr/>
          <p:nvPr/>
        </p:nvGrpSpPr>
        <p:grpSpPr>
          <a:xfrm>
            <a:off x="5087021" y="2369496"/>
            <a:ext cx="651708" cy="409124"/>
            <a:chOff x="5667506" y="1567190"/>
            <a:chExt cx="919140" cy="507665"/>
          </a:xfrm>
          <a:solidFill>
            <a:schemeClr val="accent3">
              <a:lumMod val="75000"/>
            </a:schemeClr>
          </a:solidFill>
        </p:grpSpPr>
        <p:sp>
          <p:nvSpPr>
            <p:cNvPr id="158" name="รูปหกเหลี่ยม 157"/>
            <p:cNvSpPr/>
            <p:nvPr/>
          </p:nvSpPr>
          <p:spPr>
            <a:xfrm>
              <a:off x="5765502" y="1606855"/>
              <a:ext cx="792000" cy="468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sz="600" b="1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5667506" y="1567190"/>
              <a:ext cx="919140" cy="420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คาด</a:t>
              </a:r>
              <a:br>
                <a:rPr lang="en-US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การณ์</a:t>
              </a:r>
            </a:p>
          </p:txBody>
        </p:sp>
      </p:grpSp>
      <p:grpSp>
        <p:nvGrpSpPr>
          <p:cNvPr id="160" name="กลุ่ม 159"/>
          <p:cNvGrpSpPr/>
          <p:nvPr/>
        </p:nvGrpSpPr>
        <p:grpSpPr>
          <a:xfrm>
            <a:off x="4572676" y="830725"/>
            <a:ext cx="901379" cy="576000"/>
            <a:chOff x="4923786" y="1207418"/>
            <a:chExt cx="1044000" cy="576000"/>
          </a:xfrm>
        </p:grpSpPr>
        <p:sp>
          <p:nvSpPr>
            <p:cNvPr id="161" name="รูปหกเหลี่ยม 160"/>
            <p:cNvSpPr/>
            <p:nvPr/>
          </p:nvSpPr>
          <p:spPr>
            <a:xfrm>
              <a:off x="4952231" y="1207418"/>
              <a:ext cx="972000" cy="576000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sz="9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defTabSz="912695">
                <a:defRPr/>
              </a:pPr>
              <a:endParaRPr lang="th-TH" sz="600" b="1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923786" y="1218882"/>
              <a:ext cx="104400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อ่างเก็บน้ำ</a:t>
              </a:r>
              <a:b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ขนาดกลาง </a:t>
              </a:r>
              <a:b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14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แห่ง</a:t>
              </a:r>
            </a:p>
          </p:txBody>
        </p:sp>
      </p:grpSp>
      <p:cxnSp>
        <p:nvCxnSpPr>
          <p:cNvPr id="163" name="ตัวเชื่อมต่อตรง 162"/>
          <p:cNvCxnSpPr/>
          <p:nvPr/>
        </p:nvCxnSpPr>
        <p:spPr>
          <a:xfrm>
            <a:off x="307015" y="1072127"/>
            <a:ext cx="6942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ตัวเชื่อมต่อตรง 163"/>
          <p:cNvCxnSpPr/>
          <p:nvPr/>
        </p:nvCxnSpPr>
        <p:spPr>
          <a:xfrm>
            <a:off x="1460126" y="1792449"/>
            <a:ext cx="3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ตัวเชื่อมต่อตรง 164"/>
          <p:cNvCxnSpPr/>
          <p:nvPr/>
        </p:nvCxnSpPr>
        <p:spPr>
          <a:xfrm>
            <a:off x="2330463" y="1577366"/>
            <a:ext cx="3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ตัวเชื่อมต่อตรง 165"/>
          <p:cNvCxnSpPr/>
          <p:nvPr/>
        </p:nvCxnSpPr>
        <p:spPr>
          <a:xfrm>
            <a:off x="3241926" y="1460143"/>
            <a:ext cx="3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ตัวเชื่อมต่อตรง 166"/>
          <p:cNvCxnSpPr/>
          <p:nvPr/>
        </p:nvCxnSpPr>
        <p:spPr>
          <a:xfrm>
            <a:off x="817297" y="4303383"/>
            <a:ext cx="3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8" name="กลุ่ม 167"/>
          <p:cNvGrpSpPr/>
          <p:nvPr/>
        </p:nvGrpSpPr>
        <p:grpSpPr>
          <a:xfrm>
            <a:off x="5173719" y="1932554"/>
            <a:ext cx="783771" cy="507831"/>
            <a:chOff x="5651833" y="1540163"/>
            <a:chExt cx="1104792" cy="641135"/>
          </a:xfrm>
        </p:grpSpPr>
        <p:sp>
          <p:nvSpPr>
            <p:cNvPr id="169" name="รูปหกเหลี่ยม 168"/>
            <p:cNvSpPr/>
            <p:nvPr/>
          </p:nvSpPr>
          <p:spPr>
            <a:xfrm>
              <a:off x="5765501" y="1606852"/>
              <a:ext cx="828594" cy="494755"/>
            </a:xfrm>
            <a:prstGeom prst="hexago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sz="800" b="1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5651833" y="1540163"/>
              <a:ext cx="1104792" cy="641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รวม</a:t>
              </a:r>
            </a:p>
            <a:p>
              <a:pPr algn="ctr"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อ่างเก็บน้ำ</a:t>
              </a:r>
              <a:b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26แห่ง</a:t>
              </a:r>
            </a:p>
          </p:txBody>
        </p:sp>
      </p:grpSp>
      <p:grpSp>
        <p:nvGrpSpPr>
          <p:cNvPr id="171" name="กลุ่ม 170"/>
          <p:cNvGrpSpPr/>
          <p:nvPr/>
        </p:nvGrpSpPr>
        <p:grpSpPr>
          <a:xfrm>
            <a:off x="5867243" y="1935618"/>
            <a:ext cx="3318146" cy="411920"/>
            <a:chOff x="6480159" y="1599384"/>
            <a:chExt cx="2808981" cy="360000"/>
          </a:xfrm>
        </p:grpSpPr>
        <p:sp>
          <p:nvSpPr>
            <p:cNvPr id="172" name="แผนผังลำดับงาน: ข้อมูล 46"/>
            <p:cNvSpPr/>
            <p:nvPr/>
          </p:nvSpPr>
          <p:spPr>
            <a:xfrm flipH="1">
              <a:off x="6480159" y="1599384"/>
              <a:ext cx="2664000" cy="360000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825 w 10000"/>
                <a:gd name="connsiteY3" fmla="*/ 8703 h 10000"/>
                <a:gd name="connsiteX4" fmla="*/ 0 w 10000"/>
                <a:gd name="connsiteY4" fmla="*/ 10000 h 10000"/>
                <a:gd name="connsiteX0" fmla="*/ 0 w 9897"/>
                <a:gd name="connsiteY0" fmla="*/ 8865 h 8865"/>
                <a:gd name="connsiteX1" fmla="*/ 1897 w 9897"/>
                <a:gd name="connsiteY1" fmla="*/ 0 h 8865"/>
                <a:gd name="connsiteX2" fmla="*/ 9897 w 9897"/>
                <a:gd name="connsiteY2" fmla="*/ 0 h 8865"/>
                <a:gd name="connsiteX3" fmla="*/ 8722 w 9897"/>
                <a:gd name="connsiteY3" fmla="*/ 8703 h 8865"/>
                <a:gd name="connsiteX4" fmla="*/ 0 w 9897"/>
                <a:gd name="connsiteY4" fmla="*/ 8865 h 8865"/>
                <a:gd name="connsiteX0" fmla="*/ 0 w 10000"/>
                <a:gd name="connsiteY0" fmla="*/ 10000 h 10000"/>
                <a:gd name="connsiteX1" fmla="*/ 1917 w 10000"/>
                <a:gd name="connsiteY1" fmla="*/ 0 h 10000"/>
                <a:gd name="connsiteX2" fmla="*/ 10000 w 10000"/>
                <a:gd name="connsiteY2" fmla="*/ 0 h 10000"/>
                <a:gd name="connsiteX3" fmla="*/ 9239 w 10000"/>
                <a:gd name="connsiteY3" fmla="*/ 9817 h 10000"/>
                <a:gd name="connsiteX4" fmla="*/ 0 w 10000"/>
                <a:gd name="connsiteY4" fmla="*/ 10000 h 10000"/>
                <a:gd name="connsiteX0" fmla="*/ 0 w 9331"/>
                <a:gd name="connsiteY0" fmla="*/ 10481 h 10481"/>
                <a:gd name="connsiteX1" fmla="*/ 1248 w 9331"/>
                <a:gd name="connsiteY1" fmla="*/ 0 h 10481"/>
                <a:gd name="connsiteX2" fmla="*/ 9331 w 9331"/>
                <a:gd name="connsiteY2" fmla="*/ 0 h 10481"/>
                <a:gd name="connsiteX3" fmla="*/ 8570 w 9331"/>
                <a:gd name="connsiteY3" fmla="*/ 9817 h 10481"/>
                <a:gd name="connsiteX4" fmla="*/ 0 w 9331"/>
                <a:gd name="connsiteY4" fmla="*/ 10481 h 10481"/>
                <a:gd name="connsiteX0" fmla="*/ 0 w 10000"/>
                <a:gd name="connsiteY0" fmla="*/ 9771 h 9771"/>
                <a:gd name="connsiteX1" fmla="*/ 1337 w 10000"/>
                <a:gd name="connsiteY1" fmla="*/ 0 h 9771"/>
                <a:gd name="connsiteX2" fmla="*/ 10000 w 10000"/>
                <a:gd name="connsiteY2" fmla="*/ 0 h 9771"/>
                <a:gd name="connsiteX3" fmla="*/ 9184 w 10000"/>
                <a:gd name="connsiteY3" fmla="*/ 9366 h 9771"/>
                <a:gd name="connsiteX4" fmla="*/ 0 w 10000"/>
                <a:gd name="connsiteY4" fmla="*/ 9771 h 9771"/>
                <a:gd name="connsiteX0" fmla="*/ 0 w 10000"/>
                <a:gd name="connsiteY0" fmla="*/ 10000 h 10000"/>
                <a:gd name="connsiteX1" fmla="*/ 1337 w 10000"/>
                <a:gd name="connsiteY1" fmla="*/ 0 h 10000"/>
                <a:gd name="connsiteX2" fmla="*/ 10000 w 10000"/>
                <a:gd name="connsiteY2" fmla="*/ 0 h 10000"/>
                <a:gd name="connsiteX3" fmla="*/ 9184 w 10000"/>
                <a:gd name="connsiteY3" fmla="*/ 9351 h 10000"/>
                <a:gd name="connsiteX4" fmla="*/ 0 w 10000"/>
                <a:gd name="connsiteY4" fmla="*/ 10000 h 10000"/>
                <a:gd name="connsiteX0" fmla="*/ 0 w 9902"/>
                <a:gd name="connsiteY0" fmla="*/ 9061 h 9351"/>
                <a:gd name="connsiteX1" fmla="*/ 1239 w 9902"/>
                <a:gd name="connsiteY1" fmla="*/ 0 h 9351"/>
                <a:gd name="connsiteX2" fmla="*/ 9902 w 9902"/>
                <a:gd name="connsiteY2" fmla="*/ 0 h 9351"/>
                <a:gd name="connsiteX3" fmla="*/ 9086 w 9902"/>
                <a:gd name="connsiteY3" fmla="*/ 9351 h 9351"/>
                <a:gd name="connsiteX4" fmla="*/ 0 w 9902"/>
                <a:gd name="connsiteY4" fmla="*/ 9061 h 9351"/>
                <a:gd name="connsiteX0" fmla="*/ 0 w 10066"/>
                <a:gd name="connsiteY0" fmla="*/ 10444 h 10444"/>
                <a:gd name="connsiteX1" fmla="*/ 1317 w 10066"/>
                <a:gd name="connsiteY1" fmla="*/ 0 h 10444"/>
                <a:gd name="connsiteX2" fmla="*/ 10066 w 10066"/>
                <a:gd name="connsiteY2" fmla="*/ 0 h 10444"/>
                <a:gd name="connsiteX3" fmla="*/ 9242 w 10066"/>
                <a:gd name="connsiteY3" fmla="*/ 10000 h 10444"/>
                <a:gd name="connsiteX4" fmla="*/ 0 w 10066"/>
                <a:gd name="connsiteY4" fmla="*/ 10444 h 10444"/>
                <a:gd name="connsiteX0" fmla="*/ 0 w 10099"/>
                <a:gd name="connsiteY0" fmla="*/ 9942 h 10000"/>
                <a:gd name="connsiteX1" fmla="*/ 1350 w 10099"/>
                <a:gd name="connsiteY1" fmla="*/ 0 h 10000"/>
                <a:gd name="connsiteX2" fmla="*/ 10099 w 10099"/>
                <a:gd name="connsiteY2" fmla="*/ 0 h 10000"/>
                <a:gd name="connsiteX3" fmla="*/ 9275 w 10099"/>
                <a:gd name="connsiteY3" fmla="*/ 10000 h 10000"/>
                <a:gd name="connsiteX4" fmla="*/ 0 w 10099"/>
                <a:gd name="connsiteY4" fmla="*/ 9942 h 10000"/>
                <a:gd name="connsiteX0" fmla="*/ 0 w 10099"/>
                <a:gd name="connsiteY0" fmla="*/ 9942 h 9942"/>
                <a:gd name="connsiteX1" fmla="*/ 1350 w 10099"/>
                <a:gd name="connsiteY1" fmla="*/ 0 h 9942"/>
                <a:gd name="connsiteX2" fmla="*/ 10099 w 10099"/>
                <a:gd name="connsiteY2" fmla="*/ 0 h 9942"/>
                <a:gd name="connsiteX3" fmla="*/ 9417 w 10099"/>
                <a:gd name="connsiteY3" fmla="*/ 9797 h 9942"/>
                <a:gd name="connsiteX4" fmla="*/ 0 w 10099"/>
                <a:gd name="connsiteY4" fmla="*/ 9942 h 9942"/>
                <a:gd name="connsiteX0" fmla="*/ 12 w 10012"/>
                <a:gd name="connsiteY0" fmla="*/ 10000 h 10000"/>
                <a:gd name="connsiteX1" fmla="*/ 1349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12" h="10000">
                  <a:moveTo>
                    <a:pt x="12" y="10000"/>
                  </a:moveTo>
                  <a:cubicBezTo>
                    <a:pt x="310" y="6667"/>
                    <a:pt x="607" y="3333"/>
                    <a:pt x="905" y="0"/>
                  </a:cubicBezTo>
                  <a:lnTo>
                    <a:pt x="10012" y="0"/>
                  </a:lnTo>
                  <a:cubicBezTo>
                    <a:pt x="9740" y="3437"/>
                    <a:pt x="9610" y="6417"/>
                    <a:pt x="9337" y="9854"/>
                  </a:cubicBezTo>
                  <a:cubicBezTo>
                    <a:pt x="6264" y="9766"/>
                    <a:pt x="3073" y="9881"/>
                    <a:pt x="0" y="9793"/>
                  </a:cubicBezTo>
                  <a:lnTo>
                    <a:pt x="12" y="1000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sz="2900" b="1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6567494" y="1611315"/>
              <a:ext cx="2721646" cy="322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ความจุเก็บกัก 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271.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258     ล้าน ลบ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</a:p>
            <a:p>
              <a:pPr defTabSz="912695">
                <a:defRPr/>
              </a:pP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ปริมาณน้ำปัจจุบัน 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103.62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ล้าน ลบ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คิดเป็น  38.19%</a:t>
              </a:r>
            </a:p>
          </p:txBody>
        </p:sp>
      </p:grpSp>
      <p:grpSp>
        <p:nvGrpSpPr>
          <p:cNvPr id="174" name="กลุ่ม 173"/>
          <p:cNvGrpSpPr/>
          <p:nvPr/>
        </p:nvGrpSpPr>
        <p:grpSpPr>
          <a:xfrm>
            <a:off x="5351236" y="805857"/>
            <a:ext cx="3586715" cy="646331"/>
            <a:chOff x="5835104" y="1195725"/>
            <a:chExt cx="3372406" cy="425336"/>
          </a:xfrm>
        </p:grpSpPr>
        <p:sp>
          <p:nvSpPr>
            <p:cNvPr id="175" name="แผนผังลำดับงาน: ข้อมูล 46"/>
            <p:cNvSpPr/>
            <p:nvPr/>
          </p:nvSpPr>
          <p:spPr>
            <a:xfrm flipH="1">
              <a:off x="5835104" y="1212086"/>
              <a:ext cx="3316232" cy="363168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825 w 10000"/>
                <a:gd name="connsiteY3" fmla="*/ 8703 h 10000"/>
                <a:gd name="connsiteX4" fmla="*/ 0 w 10000"/>
                <a:gd name="connsiteY4" fmla="*/ 10000 h 10000"/>
                <a:gd name="connsiteX0" fmla="*/ 0 w 9897"/>
                <a:gd name="connsiteY0" fmla="*/ 8865 h 8865"/>
                <a:gd name="connsiteX1" fmla="*/ 1897 w 9897"/>
                <a:gd name="connsiteY1" fmla="*/ 0 h 8865"/>
                <a:gd name="connsiteX2" fmla="*/ 9897 w 9897"/>
                <a:gd name="connsiteY2" fmla="*/ 0 h 8865"/>
                <a:gd name="connsiteX3" fmla="*/ 8722 w 9897"/>
                <a:gd name="connsiteY3" fmla="*/ 8703 h 8865"/>
                <a:gd name="connsiteX4" fmla="*/ 0 w 9897"/>
                <a:gd name="connsiteY4" fmla="*/ 8865 h 8865"/>
                <a:gd name="connsiteX0" fmla="*/ 0 w 10000"/>
                <a:gd name="connsiteY0" fmla="*/ 10000 h 10000"/>
                <a:gd name="connsiteX1" fmla="*/ 1917 w 10000"/>
                <a:gd name="connsiteY1" fmla="*/ 0 h 10000"/>
                <a:gd name="connsiteX2" fmla="*/ 10000 w 10000"/>
                <a:gd name="connsiteY2" fmla="*/ 0 h 10000"/>
                <a:gd name="connsiteX3" fmla="*/ 9239 w 10000"/>
                <a:gd name="connsiteY3" fmla="*/ 9817 h 10000"/>
                <a:gd name="connsiteX4" fmla="*/ 0 w 10000"/>
                <a:gd name="connsiteY4" fmla="*/ 10000 h 10000"/>
                <a:gd name="connsiteX0" fmla="*/ 0 w 9331"/>
                <a:gd name="connsiteY0" fmla="*/ 10481 h 10481"/>
                <a:gd name="connsiteX1" fmla="*/ 1248 w 9331"/>
                <a:gd name="connsiteY1" fmla="*/ 0 h 10481"/>
                <a:gd name="connsiteX2" fmla="*/ 9331 w 9331"/>
                <a:gd name="connsiteY2" fmla="*/ 0 h 10481"/>
                <a:gd name="connsiteX3" fmla="*/ 8570 w 9331"/>
                <a:gd name="connsiteY3" fmla="*/ 9817 h 10481"/>
                <a:gd name="connsiteX4" fmla="*/ 0 w 9331"/>
                <a:gd name="connsiteY4" fmla="*/ 10481 h 10481"/>
                <a:gd name="connsiteX0" fmla="*/ 0 w 10000"/>
                <a:gd name="connsiteY0" fmla="*/ 9771 h 9771"/>
                <a:gd name="connsiteX1" fmla="*/ 1337 w 10000"/>
                <a:gd name="connsiteY1" fmla="*/ 0 h 9771"/>
                <a:gd name="connsiteX2" fmla="*/ 10000 w 10000"/>
                <a:gd name="connsiteY2" fmla="*/ 0 h 9771"/>
                <a:gd name="connsiteX3" fmla="*/ 9184 w 10000"/>
                <a:gd name="connsiteY3" fmla="*/ 9366 h 9771"/>
                <a:gd name="connsiteX4" fmla="*/ 0 w 10000"/>
                <a:gd name="connsiteY4" fmla="*/ 9771 h 9771"/>
                <a:gd name="connsiteX0" fmla="*/ 0 w 10000"/>
                <a:gd name="connsiteY0" fmla="*/ 10000 h 10000"/>
                <a:gd name="connsiteX1" fmla="*/ 1337 w 10000"/>
                <a:gd name="connsiteY1" fmla="*/ 0 h 10000"/>
                <a:gd name="connsiteX2" fmla="*/ 10000 w 10000"/>
                <a:gd name="connsiteY2" fmla="*/ 0 h 10000"/>
                <a:gd name="connsiteX3" fmla="*/ 9184 w 10000"/>
                <a:gd name="connsiteY3" fmla="*/ 9351 h 10000"/>
                <a:gd name="connsiteX4" fmla="*/ 0 w 10000"/>
                <a:gd name="connsiteY4" fmla="*/ 10000 h 10000"/>
                <a:gd name="connsiteX0" fmla="*/ 0 w 9902"/>
                <a:gd name="connsiteY0" fmla="*/ 9061 h 9351"/>
                <a:gd name="connsiteX1" fmla="*/ 1239 w 9902"/>
                <a:gd name="connsiteY1" fmla="*/ 0 h 9351"/>
                <a:gd name="connsiteX2" fmla="*/ 9902 w 9902"/>
                <a:gd name="connsiteY2" fmla="*/ 0 h 9351"/>
                <a:gd name="connsiteX3" fmla="*/ 9086 w 9902"/>
                <a:gd name="connsiteY3" fmla="*/ 9351 h 9351"/>
                <a:gd name="connsiteX4" fmla="*/ 0 w 9902"/>
                <a:gd name="connsiteY4" fmla="*/ 9061 h 9351"/>
                <a:gd name="connsiteX0" fmla="*/ 0 w 10066"/>
                <a:gd name="connsiteY0" fmla="*/ 10444 h 10444"/>
                <a:gd name="connsiteX1" fmla="*/ 1317 w 10066"/>
                <a:gd name="connsiteY1" fmla="*/ 0 h 10444"/>
                <a:gd name="connsiteX2" fmla="*/ 10066 w 10066"/>
                <a:gd name="connsiteY2" fmla="*/ 0 h 10444"/>
                <a:gd name="connsiteX3" fmla="*/ 9242 w 10066"/>
                <a:gd name="connsiteY3" fmla="*/ 10000 h 10444"/>
                <a:gd name="connsiteX4" fmla="*/ 0 w 10066"/>
                <a:gd name="connsiteY4" fmla="*/ 10444 h 10444"/>
                <a:gd name="connsiteX0" fmla="*/ 0 w 10099"/>
                <a:gd name="connsiteY0" fmla="*/ 9942 h 10000"/>
                <a:gd name="connsiteX1" fmla="*/ 1350 w 10099"/>
                <a:gd name="connsiteY1" fmla="*/ 0 h 10000"/>
                <a:gd name="connsiteX2" fmla="*/ 10099 w 10099"/>
                <a:gd name="connsiteY2" fmla="*/ 0 h 10000"/>
                <a:gd name="connsiteX3" fmla="*/ 9275 w 10099"/>
                <a:gd name="connsiteY3" fmla="*/ 10000 h 10000"/>
                <a:gd name="connsiteX4" fmla="*/ 0 w 10099"/>
                <a:gd name="connsiteY4" fmla="*/ 9942 h 10000"/>
                <a:gd name="connsiteX0" fmla="*/ 0 w 10099"/>
                <a:gd name="connsiteY0" fmla="*/ 9942 h 9942"/>
                <a:gd name="connsiteX1" fmla="*/ 1350 w 10099"/>
                <a:gd name="connsiteY1" fmla="*/ 0 h 9942"/>
                <a:gd name="connsiteX2" fmla="*/ 10099 w 10099"/>
                <a:gd name="connsiteY2" fmla="*/ 0 h 9942"/>
                <a:gd name="connsiteX3" fmla="*/ 9417 w 10099"/>
                <a:gd name="connsiteY3" fmla="*/ 9797 h 9942"/>
                <a:gd name="connsiteX4" fmla="*/ 0 w 10099"/>
                <a:gd name="connsiteY4" fmla="*/ 9942 h 9942"/>
                <a:gd name="connsiteX0" fmla="*/ 12 w 10012"/>
                <a:gd name="connsiteY0" fmla="*/ 10000 h 10000"/>
                <a:gd name="connsiteX1" fmla="*/ 1349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337 w 10012"/>
                <a:gd name="connsiteY3" fmla="*/ 9854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10012"/>
                <a:gd name="connsiteY0" fmla="*/ 10000 h 10000"/>
                <a:gd name="connsiteX1" fmla="*/ 905 w 10012"/>
                <a:gd name="connsiteY1" fmla="*/ 0 h 10000"/>
                <a:gd name="connsiteX2" fmla="*/ 10012 w 10012"/>
                <a:gd name="connsiteY2" fmla="*/ 0 h 10000"/>
                <a:gd name="connsiteX3" fmla="*/ 9436 w 10012"/>
                <a:gd name="connsiteY3" fmla="*/ 9969 h 10000"/>
                <a:gd name="connsiteX4" fmla="*/ 0 w 10012"/>
                <a:gd name="connsiteY4" fmla="*/ 9793 h 10000"/>
                <a:gd name="connsiteX5" fmla="*/ 12 w 10012"/>
                <a:gd name="connsiteY5" fmla="*/ 10000 h 10000"/>
                <a:gd name="connsiteX0" fmla="*/ 12 w 9917"/>
                <a:gd name="connsiteY0" fmla="*/ 10088 h 10088"/>
                <a:gd name="connsiteX1" fmla="*/ 905 w 9917"/>
                <a:gd name="connsiteY1" fmla="*/ 88 h 10088"/>
                <a:gd name="connsiteX2" fmla="*/ 9917 w 9917"/>
                <a:gd name="connsiteY2" fmla="*/ 0 h 10088"/>
                <a:gd name="connsiteX3" fmla="*/ 9436 w 9917"/>
                <a:gd name="connsiteY3" fmla="*/ 10057 h 10088"/>
                <a:gd name="connsiteX4" fmla="*/ 0 w 9917"/>
                <a:gd name="connsiteY4" fmla="*/ 9881 h 10088"/>
                <a:gd name="connsiteX5" fmla="*/ 12 w 9917"/>
                <a:gd name="connsiteY5" fmla="*/ 10088 h 10088"/>
                <a:gd name="connsiteX0" fmla="*/ 12 w 10000"/>
                <a:gd name="connsiteY0" fmla="*/ 10000 h 10000"/>
                <a:gd name="connsiteX1" fmla="*/ 913 w 10000"/>
                <a:gd name="connsiteY1" fmla="*/ 87 h 10000"/>
                <a:gd name="connsiteX2" fmla="*/ 10000 w 10000"/>
                <a:gd name="connsiteY2" fmla="*/ 0 h 10000"/>
                <a:gd name="connsiteX3" fmla="*/ 9458 w 10000"/>
                <a:gd name="connsiteY3" fmla="*/ 9882 h 10000"/>
                <a:gd name="connsiteX4" fmla="*/ 0 w 10000"/>
                <a:gd name="connsiteY4" fmla="*/ 9795 h 10000"/>
                <a:gd name="connsiteX5" fmla="*/ 12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2" y="10000"/>
                  </a:moveTo>
                  <a:cubicBezTo>
                    <a:pt x="313" y="6696"/>
                    <a:pt x="612" y="3391"/>
                    <a:pt x="913" y="87"/>
                  </a:cubicBezTo>
                  <a:lnTo>
                    <a:pt x="10000" y="0"/>
                  </a:lnTo>
                  <a:cubicBezTo>
                    <a:pt x="9726" y="3407"/>
                    <a:pt x="9733" y="6475"/>
                    <a:pt x="9458" y="9882"/>
                  </a:cubicBezTo>
                  <a:lnTo>
                    <a:pt x="0" y="9795"/>
                  </a:lnTo>
                  <a:cubicBezTo>
                    <a:pt x="4" y="9863"/>
                    <a:pt x="8" y="9932"/>
                    <a:pt x="12" y="1000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b="1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5957437" y="1195725"/>
              <a:ext cx="3250073" cy="425336"/>
            </a:xfrm>
            <a:custGeom>
              <a:avLst/>
              <a:gdLst>
                <a:gd name="connsiteX0" fmla="*/ 0 w 2916000"/>
                <a:gd name="connsiteY0" fmla="*/ 0 h 338554"/>
                <a:gd name="connsiteX1" fmla="*/ 2916000 w 2916000"/>
                <a:gd name="connsiteY1" fmla="*/ 0 h 338554"/>
                <a:gd name="connsiteX2" fmla="*/ 2916000 w 2916000"/>
                <a:gd name="connsiteY2" fmla="*/ 338554 h 338554"/>
                <a:gd name="connsiteX3" fmla="*/ 0 w 2916000"/>
                <a:gd name="connsiteY3" fmla="*/ 338554 h 338554"/>
                <a:gd name="connsiteX4" fmla="*/ 0 w 2916000"/>
                <a:gd name="connsiteY4" fmla="*/ 0 h 338554"/>
                <a:gd name="connsiteX0" fmla="*/ 4137 w 2920137"/>
                <a:gd name="connsiteY0" fmla="*/ 0 h 346829"/>
                <a:gd name="connsiteX1" fmla="*/ 2920137 w 2920137"/>
                <a:gd name="connsiteY1" fmla="*/ 0 h 346829"/>
                <a:gd name="connsiteX2" fmla="*/ 2920137 w 2920137"/>
                <a:gd name="connsiteY2" fmla="*/ 338554 h 346829"/>
                <a:gd name="connsiteX3" fmla="*/ 0 w 2920137"/>
                <a:gd name="connsiteY3" fmla="*/ 346829 h 346829"/>
                <a:gd name="connsiteX4" fmla="*/ 4137 w 2920137"/>
                <a:gd name="connsiteY4" fmla="*/ 0 h 34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0137" h="346829">
                  <a:moveTo>
                    <a:pt x="4137" y="0"/>
                  </a:moveTo>
                  <a:lnTo>
                    <a:pt x="2920137" y="0"/>
                  </a:lnTo>
                  <a:lnTo>
                    <a:pt x="2920137" y="338554"/>
                  </a:lnTo>
                  <a:lnTo>
                    <a:pt x="0" y="346829"/>
                  </a:lnTo>
                  <a:lnTo>
                    <a:pt x="4137" y="0"/>
                  </a:lnTo>
                  <a:close/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ความจุเก็บกัก 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267.605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</a:p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 พ.ย. 67 ปริมาณน้ำ 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98.22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คิดเป็น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36.70%</a:t>
              </a:r>
            </a:p>
            <a:p>
              <a:pPr defTabSz="912695">
                <a:defRPr/>
              </a:pP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ปริมาณน้ำปัจจุบัน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101.34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ล้าน ลบ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 </a:t>
              </a:r>
              <a:r>
                <a:rPr lang="th-TH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คิดเป็น </a:t>
              </a:r>
              <a:r>
                <a:rPr lang="en-US" sz="9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37.87%</a:t>
              </a:r>
            </a:p>
            <a:p>
              <a:pPr defTabSz="912695">
                <a:defRPr/>
              </a:pPr>
              <a:endParaRPr lang="th-TH" sz="9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77" name="รูปแบบอิสระ 176"/>
          <p:cNvSpPr/>
          <p:nvPr/>
        </p:nvSpPr>
        <p:spPr>
          <a:xfrm>
            <a:off x="204108" y="1813751"/>
            <a:ext cx="2240643" cy="613617"/>
          </a:xfrm>
          <a:custGeom>
            <a:avLst/>
            <a:gdLst>
              <a:gd name="connsiteX0" fmla="*/ 3136900 w 3136900"/>
              <a:gd name="connsiteY0" fmla="*/ 0 h 859064"/>
              <a:gd name="connsiteX1" fmla="*/ 3016250 w 3136900"/>
              <a:gd name="connsiteY1" fmla="*/ 127000 h 859064"/>
              <a:gd name="connsiteX2" fmla="*/ 2997200 w 3136900"/>
              <a:gd name="connsiteY2" fmla="*/ 196850 h 859064"/>
              <a:gd name="connsiteX3" fmla="*/ 2952750 w 3136900"/>
              <a:gd name="connsiteY3" fmla="*/ 336550 h 859064"/>
              <a:gd name="connsiteX4" fmla="*/ 2794000 w 3136900"/>
              <a:gd name="connsiteY4" fmla="*/ 438150 h 859064"/>
              <a:gd name="connsiteX5" fmla="*/ 2635250 w 3136900"/>
              <a:gd name="connsiteY5" fmla="*/ 539750 h 859064"/>
              <a:gd name="connsiteX6" fmla="*/ 2470150 w 3136900"/>
              <a:gd name="connsiteY6" fmla="*/ 552450 h 859064"/>
              <a:gd name="connsiteX7" fmla="*/ 2362200 w 3136900"/>
              <a:gd name="connsiteY7" fmla="*/ 641350 h 859064"/>
              <a:gd name="connsiteX8" fmla="*/ 2203450 w 3136900"/>
              <a:gd name="connsiteY8" fmla="*/ 685800 h 859064"/>
              <a:gd name="connsiteX9" fmla="*/ 2051050 w 3136900"/>
              <a:gd name="connsiteY9" fmla="*/ 742950 h 859064"/>
              <a:gd name="connsiteX10" fmla="*/ 1822450 w 3136900"/>
              <a:gd name="connsiteY10" fmla="*/ 768350 h 859064"/>
              <a:gd name="connsiteX11" fmla="*/ 1708150 w 3136900"/>
              <a:gd name="connsiteY11" fmla="*/ 806450 h 859064"/>
              <a:gd name="connsiteX12" fmla="*/ 1581150 w 3136900"/>
              <a:gd name="connsiteY12" fmla="*/ 857250 h 859064"/>
              <a:gd name="connsiteX13" fmla="*/ 1492250 w 3136900"/>
              <a:gd name="connsiteY13" fmla="*/ 736600 h 859064"/>
              <a:gd name="connsiteX14" fmla="*/ 1435100 w 3136900"/>
              <a:gd name="connsiteY14" fmla="*/ 730250 h 859064"/>
              <a:gd name="connsiteX15" fmla="*/ 1250950 w 3136900"/>
              <a:gd name="connsiteY15" fmla="*/ 736600 h 859064"/>
              <a:gd name="connsiteX16" fmla="*/ 1130300 w 3136900"/>
              <a:gd name="connsiteY16" fmla="*/ 685800 h 859064"/>
              <a:gd name="connsiteX17" fmla="*/ 1047750 w 3136900"/>
              <a:gd name="connsiteY17" fmla="*/ 552450 h 859064"/>
              <a:gd name="connsiteX18" fmla="*/ 946150 w 3136900"/>
              <a:gd name="connsiteY18" fmla="*/ 476250 h 859064"/>
              <a:gd name="connsiteX19" fmla="*/ 869950 w 3136900"/>
              <a:gd name="connsiteY19" fmla="*/ 501650 h 859064"/>
              <a:gd name="connsiteX20" fmla="*/ 812800 w 3136900"/>
              <a:gd name="connsiteY20" fmla="*/ 476250 h 859064"/>
              <a:gd name="connsiteX21" fmla="*/ 742950 w 3136900"/>
              <a:gd name="connsiteY21" fmla="*/ 533400 h 859064"/>
              <a:gd name="connsiteX22" fmla="*/ 685800 w 3136900"/>
              <a:gd name="connsiteY22" fmla="*/ 444500 h 859064"/>
              <a:gd name="connsiteX23" fmla="*/ 584200 w 3136900"/>
              <a:gd name="connsiteY23" fmla="*/ 374650 h 859064"/>
              <a:gd name="connsiteX24" fmla="*/ 495300 w 3136900"/>
              <a:gd name="connsiteY24" fmla="*/ 260350 h 859064"/>
              <a:gd name="connsiteX25" fmla="*/ 450850 w 3136900"/>
              <a:gd name="connsiteY25" fmla="*/ 203200 h 859064"/>
              <a:gd name="connsiteX26" fmla="*/ 361950 w 3136900"/>
              <a:gd name="connsiteY26" fmla="*/ 196850 h 859064"/>
              <a:gd name="connsiteX27" fmla="*/ 241300 w 3136900"/>
              <a:gd name="connsiteY27" fmla="*/ 203200 h 859064"/>
              <a:gd name="connsiteX28" fmla="*/ 228600 w 3136900"/>
              <a:gd name="connsiteY28" fmla="*/ 222250 h 859064"/>
              <a:gd name="connsiteX29" fmla="*/ 165100 w 3136900"/>
              <a:gd name="connsiteY29" fmla="*/ 228600 h 859064"/>
              <a:gd name="connsiteX30" fmla="*/ 120650 w 3136900"/>
              <a:gd name="connsiteY30" fmla="*/ 177800 h 859064"/>
              <a:gd name="connsiteX31" fmla="*/ 25400 w 3136900"/>
              <a:gd name="connsiteY31" fmla="*/ 190500 h 859064"/>
              <a:gd name="connsiteX32" fmla="*/ 0 w 3136900"/>
              <a:gd name="connsiteY32" fmla="*/ 381000 h 859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36900" h="859064">
                <a:moveTo>
                  <a:pt x="3136900" y="0"/>
                </a:moveTo>
                <a:cubicBezTo>
                  <a:pt x="3088216" y="47096"/>
                  <a:pt x="3039533" y="94192"/>
                  <a:pt x="3016250" y="127000"/>
                </a:cubicBezTo>
                <a:cubicBezTo>
                  <a:pt x="2992967" y="159808"/>
                  <a:pt x="3007783" y="161925"/>
                  <a:pt x="2997200" y="196850"/>
                </a:cubicBezTo>
                <a:cubicBezTo>
                  <a:pt x="2986617" y="231775"/>
                  <a:pt x="2986617" y="296333"/>
                  <a:pt x="2952750" y="336550"/>
                </a:cubicBezTo>
                <a:cubicBezTo>
                  <a:pt x="2918883" y="376767"/>
                  <a:pt x="2794000" y="438150"/>
                  <a:pt x="2794000" y="438150"/>
                </a:cubicBezTo>
                <a:cubicBezTo>
                  <a:pt x="2741083" y="472017"/>
                  <a:pt x="2689225" y="520700"/>
                  <a:pt x="2635250" y="539750"/>
                </a:cubicBezTo>
                <a:cubicBezTo>
                  <a:pt x="2581275" y="558800"/>
                  <a:pt x="2515658" y="535517"/>
                  <a:pt x="2470150" y="552450"/>
                </a:cubicBezTo>
                <a:cubicBezTo>
                  <a:pt x="2424642" y="569383"/>
                  <a:pt x="2406650" y="619125"/>
                  <a:pt x="2362200" y="641350"/>
                </a:cubicBezTo>
                <a:cubicBezTo>
                  <a:pt x="2317750" y="663575"/>
                  <a:pt x="2255308" y="668867"/>
                  <a:pt x="2203450" y="685800"/>
                </a:cubicBezTo>
                <a:cubicBezTo>
                  <a:pt x="2151592" y="702733"/>
                  <a:pt x="2114550" y="729192"/>
                  <a:pt x="2051050" y="742950"/>
                </a:cubicBezTo>
                <a:cubicBezTo>
                  <a:pt x="1987550" y="756708"/>
                  <a:pt x="1879600" y="757767"/>
                  <a:pt x="1822450" y="768350"/>
                </a:cubicBezTo>
                <a:cubicBezTo>
                  <a:pt x="1765300" y="778933"/>
                  <a:pt x="1748367" y="791633"/>
                  <a:pt x="1708150" y="806450"/>
                </a:cubicBezTo>
                <a:cubicBezTo>
                  <a:pt x="1667933" y="821267"/>
                  <a:pt x="1617133" y="868892"/>
                  <a:pt x="1581150" y="857250"/>
                </a:cubicBezTo>
                <a:cubicBezTo>
                  <a:pt x="1545167" y="845608"/>
                  <a:pt x="1516592" y="757767"/>
                  <a:pt x="1492250" y="736600"/>
                </a:cubicBezTo>
                <a:cubicBezTo>
                  <a:pt x="1467908" y="715433"/>
                  <a:pt x="1475317" y="730250"/>
                  <a:pt x="1435100" y="730250"/>
                </a:cubicBezTo>
                <a:cubicBezTo>
                  <a:pt x="1394883" y="730250"/>
                  <a:pt x="1301750" y="744008"/>
                  <a:pt x="1250950" y="736600"/>
                </a:cubicBezTo>
                <a:cubicBezTo>
                  <a:pt x="1200150" y="729192"/>
                  <a:pt x="1164167" y="716492"/>
                  <a:pt x="1130300" y="685800"/>
                </a:cubicBezTo>
                <a:cubicBezTo>
                  <a:pt x="1096433" y="655108"/>
                  <a:pt x="1078442" y="587375"/>
                  <a:pt x="1047750" y="552450"/>
                </a:cubicBezTo>
                <a:cubicBezTo>
                  <a:pt x="1017058" y="517525"/>
                  <a:pt x="975783" y="484717"/>
                  <a:pt x="946150" y="476250"/>
                </a:cubicBezTo>
                <a:cubicBezTo>
                  <a:pt x="916517" y="467783"/>
                  <a:pt x="892175" y="501650"/>
                  <a:pt x="869950" y="501650"/>
                </a:cubicBezTo>
                <a:cubicBezTo>
                  <a:pt x="847725" y="501650"/>
                  <a:pt x="833966" y="470958"/>
                  <a:pt x="812800" y="476250"/>
                </a:cubicBezTo>
                <a:cubicBezTo>
                  <a:pt x="791634" y="481542"/>
                  <a:pt x="764116" y="538692"/>
                  <a:pt x="742950" y="533400"/>
                </a:cubicBezTo>
                <a:cubicBezTo>
                  <a:pt x="721784" y="528108"/>
                  <a:pt x="712258" y="470958"/>
                  <a:pt x="685800" y="444500"/>
                </a:cubicBezTo>
                <a:cubicBezTo>
                  <a:pt x="659342" y="418042"/>
                  <a:pt x="615950" y="405342"/>
                  <a:pt x="584200" y="374650"/>
                </a:cubicBezTo>
                <a:cubicBezTo>
                  <a:pt x="552450" y="343958"/>
                  <a:pt x="495300" y="260350"/>
                  <a:pt x="495300" y="260350"/>
                </a:cubicBezTo>
                <a:cubicBezTo>
                  <a:pt x="473075" y="231775"/>
                  <a:pt x="473075" y="213783"/>
                  <a:pt x="450850" y="203200"/>
                </a:cubicBezTo>
                <a:cubicBezTo>
                  <a:pt x="428625" y="192617"/>
                  <a:pt x="396875" y="196850"/>
                  <a:pt x="361950" y="196850"/>
                </a:cubicBezTo>
                <a:cubicBezTo>
                  <a:pt x="327025" y="196850"/>
                  <a:pt x="263525" y="198967"/>
                  <a:pt x="241300" y="203200"/>
                </a:cubicBezTo>
                <a:cubicBezTo>
                  <a:pt x="219075" y="207433"/>
                  <a:pt x="241300" y="218017"/>
                  <a:pt x="228600" y="222250"/>
                </a:cubicBezTo>
                <a:cubicBezTo>
                  <a:pt x="215900" y="226483"/>
                  <a:pt x="183092" y="236008"/>
                  <a:pt x="165100" y="228600"/>
                </a:cubicBezTo>
                <a:cubicBezTo>
                  <a:pt x="147108" y="221192"/>
                  <a:pt x="143933" y="184150"/>
                  <a:pt x="120650" y="177800"/>
                </a:cubicBezTo>
                <a:cubicBezTo>
                  <a:pt x="97367" y="171450"/>
                  <a:pt x="45508" y="156633"/>
                  <a:pt x="25400" y="190500"/>
                </a:cubicBezTo>
                <a:cubicBezTo>
                  <a:pt x="5292" y="224367"/>
                  <a:pt x="2646" y="302683"/>
                  <a:pt x="0" y="381000"/>
                </a:cubicBezTo>
              </a:path>
            </a:pathLst>
          </a:custGeom>
          <a:noFill/>
          <a:ln w="5715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5198" tIns="32599" rIns="65198" bIns="32599" rtlCol="0" anchor="ctr"/>
          <a:lstStyle/>
          <a:p>
            <a:pPr algn="ctr" defTabSz="886963">
              <a:defRPr/>
            </a:pPr>
            <a:endParaRPr lang="th-TH">
              <a:solidFill>
                <a:prstClr val="black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178" name="รูปแบบอิสระ 177"/>
          <p:cNvSpPr/>
          <p:nvPr/>
        </p:nvSpPr>
        <p:spPr>
          <a:xfrm>
            <a:off x="213180" y="2094966"/>
            <a:ext cx="781008" cy="1982107"/>
          </a:xfrm>
          <a:custGeom>
            <a:avLst/>
            <a:gdLst>
              <a:gd name="connsiteX0" fmla="*/ 952500 w 1093411"/>
              <a:gd name="connsiteY0" fmla="*/ 2774950 h 2774950"/>
              <a:gd name="connsiteX1" fmla="*/ 933450 w 1093411"/>
              <a:gd name="connsiteY1" fmla="*/ 2616200 h 2774950"/>
              <a:gd name="connsiteX2" fmla="*/ 857250 w 1093411"/>
              <a:gd name="connsiteY2" fmla="*/ 2444750 h 2774950"/>
              <a:gd name="connsiteX3" fmla="*/ 838200 w 1093411"/>
              <a:gd name="connsiteY3" fmla="*/ 2330450 h 2774950"/>
              <a:gd name="connsiteX4" fmla="*/ 800100 w 1093411"/>
              <a:gd name="connsiteY4" fmla="*/ 2127250 h 2774950"/>
              <a:gd name="connsiteX5" fmla="*/ 762000 w 1093411"/>
              <a:gd name="connsiteY5" fmla="*/ 2082800 h 2774950"/>
              <a:gd name="connsiteX6" fmla="*/ 857250 w 1093411"/>
              <a:gd name="connsiteY6" fmla="*/ 1866900 h 2774950"/>
              <a:gd name="connsiteX7" fmla="*/ 825500 w 1093411"/>
              <a:gd name="connsiteY7" fmla="*/ 1758950 h 2774950"/>
              <a:gd name="connsiteX8" fmla="*/ 939800 w 1093411"/>
              <a:gd name="connsiteY8" fmla="*/ 1720850 h 2774950"/>
              <a:gd name="connsiteX9" fmla="*/ 990600 w 1093411"/>
              <a:gd name="connsiteY9" fmla="*/ 1593850 h 2774950"/>
              <a:gd name="connsiteX10" fmla="*/ 984250 w 1093411"/>
              <a:gd name="connsiteY10" fmla="*/ 1492250 h 2774950"/>
              <a:gd name="connsiteX11" fmla="*/ 965200 w 1093411"/>
              <a:gd name="connsiteY11" fmla="*/ 1358900 h 2774950"/>
              <a:gd name="connsiteX12" fmla="*/ 952500 w 1093411"/>
              <a:gd name="connsiteY12" fmla="*/ 1308100 h 2774950"/>
              <a:gd name="connsiteX13" fmla="*/ 1009650 w 1093411"/>
              <a:gd name="connsiteY13" fmla="*/ 1143000 h 2774950"/>
              <a:gd name="connsiteX14" fmla="*/ 1009650 w 1093411"/>
              <a:gd name="connsiteY14" fmla="*/ 1073150 h 2774950"/>
              <a:gd name="connsiteX15" fmla="*/ 1035050 w 1093411"/>
              <a:gd name="connsiteY15" fmla="*/ 933450 h 2774950"/>
              <a:gd name="connsiteX16" fmla="*/ 1092200 w 1093411"/>
              <a:gd name="connsiteY16" fmla="*/ 857250 h 2774950"/>
              <a:gd name="connsiteX17" fmla="*/ 1066800 w 1093411"/>
              <a:gd name="connsiteY17" fmla="*/ 787400 h 2774950"/>
              <a:gd name="connsiteX18" fmla="*/ 984250 w 1093411"/>
              <a:gd name="connsiteY18" fmla="*/ 723900 h 2774950"/>
              <a:gd name="connsiteX19" fmla="*/ 920750 w 1093411"/>
              <a:gd name="connsiteY19" fmla="*/ 654050 h 2774950"/>
              <a:gd name="connsiteX20" fmla="*/ 869950 w 1093411"/>
              <a:gd name="connsiteY20" fmla="*/ 558800 h 2774950"/>
              <a:gd name="connsiteX21" fmla="*/ 819150 w 1093411"/>
              <a:gd name="connsiteY21" fmla="*/ 508000 h 2774950"/>
              <a:gd name="connsiteX22" fmla="*/ 800100 w 1093411"/>
              <a:gd name="connsiteY22" fmla="*/ 457200 h 2774950"/>
              <a:gd name="connsiteX23" fmla="*/ 704850 w 1093411"/>
              <a:gd name="connsiteY23" fmla="*/ 355600 h 2774950"/>
              <a:gd name="connsiteX24" fmla="*/ 615950 w 1093411"/>
              <a:gd name="connsiteY24" fmla="*/ 311150 h 2774950"/>
              <a:gd name="connsiteX25" fmla="*/ 539750 w 1093411"/>
              <a:gd name="connsiteY25" fmla="*/ 260350 h 2774950"/>
              <a:gd name="connsiteX26" fmla="*/ 476250 w 1093411"/>
              <a:gd name="connsiteY26" fmla="*/ 209550 h 2774950"/>
              <a:gd name="connsiteX27" fmla="*/ 482600 w 1093411"/>
              <a:gd name="connsiteY27" fmla="*/ 152400 h 2774950"/>
              <a:gd name="connsiteX28" fmla="*/ 406400 w 1093411"/>
              <a:gd name="connsiteY28" fmla="*/ 88900 h 2774950"/>
              <a:gd name="connsiteX29" fmla="*/ 298450 w 1093411"/>
              <a:gd name="connsiteY29" fmla="*/ 63500 h 2774950"/>
              <a:gd name="connsiteX30" fmla="*/ 234950 w 1093411"/>
              <a:gd name="connsiteY30" fmla="*/ 19050 h 2774950"/>
              <a:gd name="connsiteX31" fmla="*/ 88900 w 1093411"/>
              <a:gd name="connsiteY31" fmla="*/ 19050 h 2774950"/>
              <a:gd name="connsiteX32" fmla="*/ 0 w 1093411"/>
              <a:gd name="connsiteY32" fmla="*/ 0 h 277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093411" h="2774950">
                <a:moveTo>
                  <a:pt x="952500" y="2774950"/>
                </a:moveTo>
                <a:cubicBezTo>
                  <a:pt x="950912" y="2723091"/>
                  <a:pt x="949325" y="2671233"/>
                  <a:pt x="933450" y="2616200"/>
                </a:cubicBezTo>
                <a:cubicBezTo>
                  <a:pt x="917575" y="2561167"/>
                  <a:pt x="873125" y="2492375"/>
                  <a:pt x="857250" y="2444750"/>
                </a:cubicBezTo>
                <a:cubicBezTo>
                  <a:pt x="841375" y="2397125"/>
                  <a:pt x="847725" y="2383367"/>
                  <a:pt x="838200" y="2330450"/>
                </a:cubicBezTo>
                <a:cubicBezTo>
                  <a:pt x="828675" y="2277533"/>
                  <a:pt x="812800" y="2168525"/>
                  <a:pt x="800100" y="2127250"/>
                </a:cubicBezTo>
                <a:cubicBezTo>
                  <a:pt x="787400" y="2085975"/>
                  <a:pt x="752475" y="2126192"/>
                  <a:pt x="762000" y="2082800"/>
                </a:cubicBezTo>
                <a:cubicBezTo>
                  <a:pt x="771525" y="2039408"/>
                  <a:pt x="846667" y="1920875"/>
                  <a:pt x="857250" y="1866900"/>
                </a:cubicBezTo>
                <a:cubicBezTo>
                  <a:pt x="867833" y="1812925"/>
                  <a:pt x="811742" y="1783292"/>
                  <a:pt x="825500" y="1758950"/>
                </a:cubicBezTo>
                <a:cubicBezTo>
                  <a:pt x="839258" y="1734608"/>
                  <a:pt x="912283" y="1748367"/>
                  <a:pt x="939800" y="1720850"/>
                </a:cubicBezTo>
                <a:cubicBezTo>
                  <a:pt x="967317" y="1693333"/>
                  <a:pt x="983192" y="1631950"/>
                  <a:pt x="990600" y="1593850"/>
                </a:cubicBezTo>
                <a:cubicBezTo>
                  <a:pt x="998008" y="1555750"/>
                  <a:pt x="988483" y="1531408"/>
                  <a:pt x="984250" y="1492250"/>
                </a:cubicBezTo>
                <a:cubicBezTo>
                  <a:pt x="980017" y="1453092"/>
                  <a:pt x="970492" y="1389592"/>
                  <a:pt x="965200" y="1358900"/>
                </a:cubicBezTo>
                <a:cubicBezTo>
                  <a:pt x="959908" y="1328208"/>
                  <a:pt x="945092" y="1344083"/>
                  <a:pt x="952500" y="1308100"/>
                </a:cubicBezTo>
                <a:cubicBezTo>
                  <a:pt x="959908" y="1272117"/>
                  <a:pt x="1000125" y="1182158"/>
                  <a:pt x="1009650" y="1143000"/>
                </a:cubicBezTo>
                <a:cubicBezTo>
                  <a:pt x="1019175" y="1103842"/>
                  <a:pt x="1005417" y="1108075"/>
                  <a:pt x="1009650" y="1073150"/>
                </a:cubicBezTo>
                <a:cubicBezTo>
                  <a:pt x="1013883" y="1038225"/>
                  <a:pt x="1021292" y="969433"/>
                  <a:pt x="1035050" y="933450"/>
                </a:cubicBezTo>
                <a:cubicBezTo>
                  <a:pt x="1048808" y="897467"/>
                  <a:pt x="1086908" y="881592"/>
                  <a:pt x="1092200" y="857250"/>
                </a:cubicBezTo>
                <a:cubicBezTo>
                  <a:pt x="1097492" y="832908"/>
                  <a:pt x="1084792" y="809625"/>
                  <a:pt x="1066800" y="787400"/>
                </a:cubicBezTo>
                <a:cubicBezTo>
                  <a:pt x="1048808" y="765175"/>
                  <a:pt x="1008592" y="746125"/>
                  <a:pt x="984250" y="723900"/>
                </a:cubicBezTo>
                <a:cubicBezTo>
                  <a:pt x="959908" y="701675"/>
                  <a:pt x="939800" y="681567"/>
                  <a:pt x="920750" y="654050"/>
                </a:cubicBezTo>
                <a:cubicBezTo>
                  <a:pt x="901700" y="626533"/>
                  <a:pt x="886883" y="583142"/>
                  <a:pt x="869950" y="558800"/>
                </a:cubicBezTo>
                <a:cubicBezTo>
                  <a:pt x="853017" y="534458"/>
                  <a:pt x="830792" y="524933"/>
                  <a:pt x="819150" y="508000"/>
                </a:cubicBezTo>
                <a:cubicBezTo>
                  <a:pt x="807508" y="491067"/>
                  <a:pt x="819150" y="482600"/>
                  <a:pt x="800100" y="457200"/>
                </a:cubicBezTo>
                <a:cubicBezTo>
                  <a:pt x="781050" y="431800"/>
                  <a:pt x="735542" y="379942"/>
                  <a:pt x="704850" y="355600"/>
                </a:cubicBezTo>
                <a:cubicBezTo>
                  <a:pt x="674158" y="331258"/>
                  <a:pt x="643467" y="327025"/>
                  <a:pt x="615950" y="311150"/>
                </a:cubicBezTo>
                <a:cubicBezTo>
                  <a:pt x="588433" y="295275"/>
                  <a:pt x="563033" y="277283"/>
                  <a:pt x="539750" y="260350"/>
                </a:cubicBezTo>
                <a:cubicBezTo>
                  <a:pt x="516467" y="243417"/>
                  <a:pt x="485775" y="227542"/>
                  <a:pt x="476250" y="209550"/>
                </a:cubicBezTo>
                <a:cubicBezTo>
                  <a:pt x="466725" y="191558"/>
                  <a:pt x="494242" y="172508"/>
                  <a:pt x="482600" y="152400"/>
                </a:cubicBezTo>
                <a:cubicBezTo>
                  <a:pt x="470958" y="132292"/>
                  <a:pt x="437092" y="103717"/>
                  <a:pt x="406400" y="88900"/>
                </a:cubicBezTo>
                <a:cubicBezTo>
                  <a:pt x="375708" y="74083"/>
                  <a:pt x="327025" y="75142"/>
                  <a:pt x="298450" y="63500"/>
                </a:cubicBezTo>
                <a:cubicBezTo>
                  <a:pt x="269875" y="51858"/>
                  <a:pt x="269875" y="26458"/>
                  <a:pt x="234950" y="19050"/>
                </a:cubicBezTo>
                <a:cubicBezTo>
                  <a:pt x="200025" y="11642"/>
                  <a:pt x="128058" y="22225"/>
                  <a:pt x="88900" y="19050"/>
                </a:cubicBezTo>
                <a:cubicBezTo>
                  <a:pt x="49742" y="15875"/>
                  <a:pt x="24871" y="7937"/>
                  <a:pt x="0" y="0"/>
                </a:cubicBezTo>
              </a:path>
            </a:pathLst>
          </a:custGeom>
          <a:ln w="5715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5198" tIns="32599" rIns="65198" bIns="32599" rtlCol="0" anchor="ctr"/>
          <a:lstStyle/>
          <a:p>
            <a:pPr algn="ctr" defTabSz="886963">
              <a:defRPr/>
            </a:pPr>
            <a:endParaRPr lang="th-TH">
              <a:solidFill>
                <a:prstClr val="black"/>
              </a:solidFill>
              <a:latin typeface="Calibri"/>
              <a:cs typeface="Cordia New" panose="020B0304020202020204" pitchFamily="34" charset="-34"/>
            </a:endParaRPr>
          </a:p>
        </p:txBody>
      </p:sp>
      <p:grpSp>
        <p:nvGrpSpPr>
          <p:cNvPr id="179" name="กลุ่ม 178">
            <a:extLst>
              <a:ext uri="{FF2B5EF4-FFF2-40B4-BE49-F238E27FC236}">
                <a16:creationId xmlns:a16="http://schemas.microsoft.com/office/drawing/2014/main" id="{3645F5B4-2E96-45DC-A530-D3FB88756779}"/>
              </a:ext>
            </a:extLst>
          </p:cNvPr>
          <p:cNvGrpSpPr/>
          <p:nvPr/>
        </p:nvGrpSpPr>
        <p:grpSpPr>
          <a:xfrm>
            <a:off x="6886543" y="5908356"/>
            <a:ext cx="507010" cy="504054"/>
            <a:chOff x="1355154" y="2564904"/>
            <a:chExt cx="1327164" cy="1239377"/>
          </a:xfrm>
        </p:grpSpPr>
        <p:sp>
          <p:nvSpPr>
            <p:cNvPr id="180" name="วงรี 179">
              <a:extLst>
                <a:ext uri="{FF2B5EF4-FFF2-40B4-BE49-F238E27FC236}">
                  <a16:creationId xmlns:a16="http://schemas.microsoft.com/office/drawing/2014/main" id="{3DE2A4E9-5D0C-4CC3-A512-388F7A2FC33E}"/>
                </a:ext>
              </a:extLst>
            </p:cNvPr>
            <p:cNvSpPr/>
            <p:nvPr/>
          </p:nvSpPr>
          <p:spPr>
            <a:xfrm>
              <a:off x="1355154" y="2564904"/>
              <a:ext cx="1327164" cy="1170490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pic>
          <p:nvPicPr>
            <p:cNvPr id="181" name="Picture 7">
              <a:extLst>
                <a:ext uri="{FF2B5EF4-FFF2-40B4-BE49-F238E27FC236}">
                  <a16:creationId xmlns:a16="http://schemas.microsoft.com/office/drawing/2014/main" id="{48B4EF3C-9F7B-4532-AB58-E0CFDCE14A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>
                          <a14:foregroundMark x1="42000" y1="52246" x2="42000" y2="52246"/>
                          <a14:foregroundMark x1="26444" y1="37589" x2="26444" y2="37589"/>
                          <a14:foregroundMark x1="21333" y1="29551" x2="21333" y2="29551"/>
                          <a14:foregroundMark x1="15556" y1="22931" x2="15556" y2="22931"/>
                          <a14:foregroundMark x1="18444" y1="25296" x2="18444" y2="25296"/>
                          <a14:foregroundMark x1="20889" y1="27187" x2="20889" y2="27187"/>
                          <a14:foregroundMark x1="26000" y1="33333" x2="26000" y2="33333"/>
                          <a14:foregroundMark x1="34000" y1="41135" x2="34000" y2="41135"/>
                          <a14:foregroundMark x1="36889" y1="44917" x2="36889" y2="44917"/>
                          <a14:foregroundMark x1="39778" y1="49173" x2="39778" y2="49173"/>
                          <a14:foregroundMark x1="44222" y1="57683" x2="44222" y2="57683"/>
                          <a14:foregroundMark x1="54000" y1="72340" x2="54000" y2="72340"/>
                          <a14:foregroundMark x1="56444" y1="77778" x2="56444" y2="77778"/>
                          <a14:foregroundMark x1="54667" y1="74704" x2="54667" y2="74704"/>
                          <a14:foregroundMark x1="55333" y1="60047" x2="55333" y2="60047"/>
                          <a14:foregroundMark x1="50000" y1="51064" x2="50000" y2="51064"/>
                          <a14:foregroundMark x1="50667" y1="44208" x2="50667" y2="44208"/>
                          <a14:foregroundMark x1="49556" y1="38771" x2="49556" y2="38771"/>
                          <a14:foregroundMark x1="46000" y1="32151" x2="46000" y2="32151"/>
                          <a14:foregroundMark x1="44222" y1="30733" x2="44222" y2="30733"/>
                          <a14:foregroundMark x1="40222" y1="26005" x2="40222" y2="26005"/>
                          <a14:foregroundMark x1="40222" y1="24113" x2="40222" y2="24113"/>
                          <a14:foregroundMark x1="40222" y1="21749" x2="40222" y2="21749"/>
                          <a14:foregroundMark x1="39778" y1="20331" x2="39778" y2="20331"/>
                          <a14:foregroundMark x1="38667" y1="19149" x2="38667" y2="19149"/>
                          <a14:foregroundMark x1="46667" y1="38061" x2="46667" y2="38061"/>
                          <a14:foregroundMark x1="52889" y1="56974" x2="52889" y2="56974"/>
                          <a14:foregroundMark x1="51778" y1="52719" x2="51778" y2="52719"/>
                          <a14:foregroundMark x1="63333" y1="69267" x2="63333" y2="69267"/>
                          <a14:foregroundMark x1="63333" y1="64303" x2="63333" y2="64303"/>
                          <a14:foregroundMark x1="63333" y1="63830" x2="63333" y2="63830"/>
                          <a14:foregroundMark x1="63333" y1="58865" x2="63333" y2="58865"/>
                          <a14:foregroundMark x1="63333" y1="54137" x2="63333" y2="54137"/>
                          <a14:foregroundMark x1="63333" y1="50355" x2="63333" y2="50355"/>
                          <a14:foregroundMark x1="63333" y1="46809" x2="63333" y2="46809"/>
                          <a14:foregroundMark x1="63778" y1="40662" x2="63778" y2="40662"/>
                          <a14:foregroundMark x1="63778" y1="36879" x2="63778" y2="36879"/>
                          <a14:foregroundMark x1="61556" y1="34515" x2="61556" y2="34515"/>
                          <a14:foregroundMark x1="60444" y1="30733" x2="60444" y2="30733"/>
                          <a14:foregroundMark x1="66222" y1="75414" x2="66222" y2="75414"/>
                          <a14:foregroundMark x1="68444" y1="71158" x2="68444" y2="71158"/>
                          <a14:foregroundMark x1="70667" y1="67376" x2="70667" y2="67376"/>
                          <a14:foregroundMark x1="73556" y1="59574" x2="73556" y2="59574"/>
                          <a14:foregroundMark x1="71778" y1="65012" x2="71778" y2="65012"/>
                          <a14:foregroundMark x1="75333" y1="55792" x2="75333" y2="55792"/>
                          <a14:foregroundMark x1="74667" y1="46099" x2="74667" y2="4609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1553" y="2581562"/>
              <a:ext cx="1300765" cy="1222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82" name="กลุ่ม 181">
            <a:extLst>
              <a:ext uri="{FF2B5EF4-FFF2-40B4-BE49-F238E27FC236}">
                <a16:creationId xmlns:a16="http://schemas.microsoft.com/office/drawing/2014/main" id="{9D29B3CD-1FE5-4E84-899D-DC7FFD73B2A2}"/>
              </a:ext>
            </a:extLst>
          </p:cNvPr>
          <p:cNvGrpSpPr/>
          <p:nvPr/>
        </p:nvGrpSpPr>
        <p:grpSpPr>
          <a:xfrm>
            <a:off x="7709491" y="5899340"/>
            <a:ext cx="593880" cy="576062"/>
            <a:chOff x="4572000" y="829384"/>
            <a:chExt cx="924307" cy="924307"/>
          </a:xfrm>
        </p:grpSpPr>
        <p:sp>
          <p:nvSpPr>
            <p:cNvPr id="183" name="วงรี 182">
              <a:extLst>
                <a:ext uri="{FF2B5EF4-FFF2-40B4-BE49-F238E27FC236}">
                  <a16:creationId xmlns:a16="http://schemas.microsoft.com/office/drawing/2014/main" id="{C3E63E23-E384-4CF8-B46B-9B7B6728072F}"/>
                </a:ext>
              </a:extLst>
            </p:cNvPr>
            <p:cNvSpPr/>
            <p:nvPr/>
          </p:nvSpPr>
          <p:spPr>
            <a:xfrm>
              <a:off x="4572000" y="836712"/>
              <a:ext cx="864096" cy="792088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pic>
          <p:nvPicPr>
            <p:cNvPr id="184" name="Picture 8">
              <a:extLst>
                <a:ext uri="{FF2B5EF4-FFF2-40B4-BE49-F238E27FC236}">
                  <a16:creationId xmlns:a16="http://schemas.microsoft.com/office/drawing/2014/main" id="{E70EE2F6-7F96-47BB-9F4B-09D260AB80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3605" l="8837" r="92326">
                          <a14:foregroundMark x1="92326" y1="13605" x2="92326" y2="13605"/>
                          <a14:foregroundMark x1="8953" y1="75581" x2="8953" y2="75581"/>
                          <a14:foregroundMark x1="11047" y1="88140" x2="11047" y2="88140"/>
                          <a14:foregroundMark x1="12907" y1="93605" x2="12907" y2="936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1699" y="1008419"/>
              <a:ext cx="404357" cy="4043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5" name="Picture 10" descr="ผลการค้นหารูปภาพสำหรับ ไอคอนรูปต้นอ้อย">
              <a:extLst>
                <a:ext uri="{FF2B5EF4-FFF2-40B4-BE49-F238E27FC236}">
                  <a16:creationId xmlns:a16="http://schemas.microsoft.com/office/drawing/2014/main" id="{921CAB1E-FE0C-4483-83E2-D1C2F7E9CD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0000" b="90000" l="10000" r="90000">
                          <a14:backgroundMark x1="42361" y1="26389" x2="42361" y2="26389"/>
                          <a14:backgroundMark x1="54167" y1="27778" x2="54167" y2="27778"/>
                          <a14:backgroundMark x1="41667" y1="50000" x2="41667" y2="50000"/>
                          <a14:backgroundMark x1="52431" y1="23958" x2="52431" y2="23958"/>
                          <a14:backgroundMark x1="52431" y1="51389" x2="52431" y2="51389"/>
                          <a14:backgroundMark x1="50000" y1="60764" x2="50000" y2="60764"/>
                          <a14:backgroundMark x1="50000" y1="52431" x2="50000" y2="52431"/>
                          <a14:backgroundMark x1="43750" y1="42014" x2="43750" y2="42014"/>
                          <a14:backgroundMark x1="33333" y1="37153" x2="33333" y2="3715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829384"/>
              <a:ext cx="924307" cy="924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6" name="กลุ่ม 185">
            <a:extLst>
              <a:ext uri="{FF2B5EF4-FFF2-40B4-BE49-F238E27FC236}">
                <a16:creationId xmlns:a16="http://schemas.microsoft.com/office/drawing/2014/main" id="{7F0A5DF8-402B-47A8-BECD-D0F407C3C6E8}"/>
              </a:ext>
            </a:extLst>
          </p:cNvPr>
          <p:cNvGrpSpPr/>
          <p:nvPr/>
        </p:nvGrpSpPr>
        <p:grpSpPr>
          <a:xfrm>
            <a:off x="8467925" y="5899339"/>
            <a:ext cx="524229" cy="484864"/>
            <a:chOff x="2123728" y="4725144"/>
            <a:chExt cx="936104" cy="936104"/>
          </a:xfrm>
        </p:grpSpPr>
        <p:sp>
          <p:nvSpPr>
            <p:cNvPr id="187" name="วงรี 186">
              <a:extLst>
                <a:ext uri="{FF2B5EF4-FFF2-40B4-BE49-F238E27FC236}">
                  <a16:creationId xmlns:a16="http://schemas.microsoft.com/office/drawing/2014/main" id="{77C8D2E5-B2A4-4120-8ADB-B706FEC7E2D8}"/>
                </a:ext>
              </a:extLst>
            </p:cNvPr>
            <p:cNvSpPr/>
            <p:nvPr/>
          </p:nvSpPr>
          <p:spPr>
            <a:xfrm>
              <a:off x="2123728" y="4725144"/>
              <a:ext cx="936104" cy="936104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pic>
          <p:nvPicPr>
            <p:cNvPr id="188" name="Picture 14">
              <a:extLst>
                <a:ext uri="{FF2B5EF4-FFF2-40B4-BE49-F238E27FC236}">
                  <a16:creationId xmlns:a16="http://schemas.microsoft.com/office/drawing/2014/main" id="{1AFA5A26-E782-43D7-9DF5-20CF65BA75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556" b="92444" l="9778" r="89778">
                          <a14:foregroundMark x1="32000" y1="11556" x2="32000" y2="11556"/>
                          <a14:foregroundMark x1="30222" y1="8889" x2="30222" y2="8889"/>
                          <a14:foregroundMark x1="25778" y1="7556" x2="25778" y2="7556"/>
                          <a14:foregroundMark x1="39111" y1="92444" x2="39111" y2="92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516" y="4797152"/>
              <a:ext cx="742528" cy="74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89" name="กลุ่ม 188">
            <a:extLst>
              <a:ext uri="{FF2B5EF4-FFF2-40B4-BE49-F238E27FC236}">
                <a16:creationId xmlns:a16="http://schemas.microsoft.com/office/drawing/2014/main" id="{876C88DD-E7AF-406A-9D10-70AC02975C05}"/>
              </a:ext>
            </a:extLst>
          </p:cNvPr>
          <p:cNvGrpSpPr/>
          <p:nvPr/>
        </p:nvGrpSpPr>
        <p:grpSpPr>
          <a:xfrm>
            <a:off x="6680808" y="5357846"/>
            <a:ext cx="2597182" cy="540000"/>
            <a:chOff x="5198513" y="1582220"/>
            <a:chExt cx="4319707" cy="719035"/>
          </a:xfrm>
        </p:grpSpPr>
        <p:sp>
          <p:nvSpPr>
            <p:cNvPr id="190" name="เครื่องหมายบั้ง 243">
              <a:extLst>
                <a:ext uri="{FF2B5EF4-FFF2-40B4-BE49-F238E27FC236}">
                  <a16:creationId xmlns:a16="http://schemas.microsoft.com/office/drawing/2014/main" id="{AE3CBE51-8B51-4BA5-8A14-69830D8AB22F}"/>
                </a:ext>
              </a:extLst>
            </p:cNvPr>
            <p:cNvSpPr/>
            <p:nvPr/>
          </p:nvSpPr>
          <p:spPr>
            <a:xfrm>
              <a:off x="5285041" y="1721445"/>
              <a:ext cx="3996000" cy="409823"/>
            </a:xfrm>
            <a:prstGeom prst="chevr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dirty="0">
                <a:solidFill>
                  <a:srgbClr val="92D050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91" name="Rounded Rectangle 132">
              <a:extLst>
                <a:ext uri="{FF2B5EF4-FFF2-40B4-BE49-F238E27FC236}">
                  <a16:creationId xmlns:a16="http://schemas.microsoft.com/office/drawing/2014/main" id="{2FB45213-0C80-4734-92FA-CF993B056FE1}"/>
                </a:ext>
              </a:extLst>
            </p:cNvPr>
            <p:cNvSpPr/>
            <p:nvPr/>
          </p:nvSpPr>
          <p:spPr>
            <a:xfrm>
              <a:off x="5198513" y="1582220"/>
              <a:ext cx="4319707" cy="719035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912695">
                <a:defRPr/>
              </a:pPr>
              <a:r>
                <a:rPr lang="th-TH" sz="1400" b="1" spc="-29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</a:t>
              </a:r>
              <a:r>
                <a:rPr lang="th-TH" sz="1400" b="1" spc="-29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ผลการเพาะปลูกพืชฤดูฝนปี25</a:t>
              </a:r>
              <a:r>
                <a:rPr lang="en-US" sz="1400" b="1" spc="-29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67</a:t>
              </a:r>
              <a:endParaRPr lang="th-TH" sz="1400" b="1" spc="-2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2" name="เครื่องหมายบั้ง 245">
              <a:extLst>
                <a:ext uri="{FF2B5EF4-FFF2-40B4-BE49-F238E27FC236}">
                  <a16:creationId xmlns:a16="http://schemas.microsoft.com/office/drawing/2014/main" id="{BB9D5255-6796-454D-9332-B3EFCFE20398}"/>
                </a:ext>
              </a:extLst>
            </p:cNvPr>
            <p:cNvSpPr/>
            <p:nvPr/>
          </p:nvSpPr>
          <p:spPr>
            <a:xfrm>
              <a:off x="5366370" y="1753766"/>
              <a:ext cx="468000" cy="360000"/>
            </a:xfrm>
            <a:prstGeom prst="chevro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black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</p:grpSp>
      <p:sp>
        <p:nvSpPr>
          <p:cNvPr id="193" name="TextBox 252">
            <a:extLst>
              <a:ext uri="{FF2B5EF4-FFF2-40B4-BE49-F238E27FC236}">
                <a16:creationId xmlns:a16="http://schemas.microsoft.com/office/drawing/2014/main" id="{919BD86B-B8C6-46CD-8B37-63F3973DF233}"/>
              </a:ext>
            </a:extLst>
          </p:cNvPr>
          <p:cNvSpPr txBox="1"/>
          <p:nvPr/>
        </p:nvSpPr>
        <p:spPr>
          <a:xfrm>
            <a:off x="6797990" y="6394112"/>
            <a:ext cx="708503" cy="369170"/>
          </a:xfrm>
          <a:prstGeom prst="rect">
            <a:avLst/>
          </a:prstGeom>
          <a:noFill/>
        </p:spPr>
        <p:txBody>
          <a:bodyPr wrap="none" lIns="91269" tIns="45640" rIns="91269" bIns="45640" rtlCol="0">
            <a:spAutoFit/>
          </a:bodyPr>
          <a:lstStyle/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ข้าว(ไร่)</a:t>
            </a:r>
          </a:p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10,310</a:t>
            </a: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US" sz="9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94" name="TextBox 257">
            <a:extLst>
              <a:ext uri="{FF2B5EF4-FFF2-40B4-BE49-F238E27FC236}">
                <a16:creationId xmlns:a16="http://schemas.microsoft.com/office/drawing/2014/main" id="{97FDBF18-3A2A-41ED-A602-A1F4A6016DAF}"/>
              </a:ext>
            </a:extLst>
          </p:cNvPr>
          <p:cNvSpPr txBox="1"/>
          <p:nvPr/>
        </p:nvSpPr>
        <p:spPr>
          <a:xfrm>
            <a:off x="7456934" y="6394110"/>
            <a:ext cx="1008811" cy="378004"/>
          </a:xfrm>
          <a:prstGeom prst="rect">
            <a:avLst/>
          </a:prstGeom>
          <a:noFill/>
        </p:spPr>
        <p:txBody>
          <a:bodyPr wrap="none" lIns="91269" tIns="45640" rIns="91269" bIns="45640" rtlCol="0">
            <a:spAutoFit/>
          </a:bodyPr>
          <a:lstStyle/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พืชไร่-พืชผัก(ไร่)</a:t>
            </a:r>
          </a:p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(5,112/</a:t>
            </a:r>
            <a:r>
              <a:rPr lang="en-US" sz="9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95" name="TextBox 258">
            <a:extLst>
              <a:ext uri="{FF2B5EF4-FFF2-40B4-BE49-F238E27FC236}">
                <a16:creationId xmlns:a16="http://schemas.microsoft.com/office/drawing/2014/main" id="{AA3A749B-79AD-4B44-ADB1-5D8FF54AF404}"/>
              </a:ext>
            </a:extLst>
          </p:cNvPr>
          <p:cNvSpPr txBox="1"/>
          <p:nvPr/>
        </p:nvSpPr>
        <p:spPr>
          <a:xfrm>
            <a:off x="8288033" y="6394109"/>
            <a:ext cx="889643" cy="369170"/>
          </a:xfrm>
          <a:prstGeom prst="rect">
            <a:avLst/>
          </a:prstGeom>
          <a:noFill/>
        </p:spPr>
        <p:txBody>
          <a:bodyPr wrap="none" lIns="91269" tIns="45640" rIns="91269" bIns="45640" rtlCol="0">
            <a:spAutoFit/>
          </a:bodyPr>
          <a:lstStyle/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อื่นๆ(ไร่)</a:t>
            </a:r>
          </a:p>
          <a:p>
            <a:pPr algn="ctr" defTabSz="912695">
              <a:defRPr/>
            </a:pP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(6,200/</a:t>
            </a:r>
            <a:r>
              <a:rPr lang="en-US" sz="9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6,200</a:t>
            </a:r>
            <a:r>
              <a:rPr lang="th-TH" sz="900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96" name="ลูกศรลง 11">
            <a:extLst>
              <a:ext uri="{FF2B5EF4-FFF2-40B4-BE49-F238E27FC236}">
                <a16:creationId xmlns:a16="http://schemas.microsoft.com/office/drawing/2014/main" id="{0C9386C6-2720-4473-8FF9-6F2D8C1AC793}"/>
              </a:ext>
            </a:extLst>
          </p:cNvPr>
          <p:cNvSpPr/>
          <p:nvPr/>
        </p:nvSpPr>
        <p:spPr>
          <a:xfrm>
            <a:off x="4773652" y="3771088"/>
            <a:ext cx="261258" cy="326571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198" tIns="32599" rIns="65198" bIns="32599" rtlCol="0" anchor="ctr"/>
          <a:lstStyle/>
          <a:p>
            <a:pPr algn="ctr" defTabSz="886963">
              <a:defRPr/>
            </a:pPr>
            <a:endParaRPr lang="th-TH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grpSp>
        <p:nvGrpSpPr>
          <p:cNvPr id="197" name="กลุ่ม 196">
            <a:extLst>
              <a:ext uri="{FF2B5EF4-FFF2-40B4-BE49-F238E27FC236}">
                <a16:creationId xmlns:a16="http://schemas.microsoft.com/office/drawing/2014/main" id="{46E4D2B2-7CAE-4619-AABA-252BA58168E1}"/>
              </a:ext>
            </a:extLst>
          </p:cNvPr>
          <p:cNvGrpSpPr/>
          <p:nvPr/>
        </p:nvGrpSpPr>
        <p:grpSpPr>
          <a:xfrm>
            <a:off x="3389014" y="3235075"/>
            <a:ext cx="1691663" cy="451098"/>
            <a:chOff x="5202825" y="2852935"/>
            <a:chExt cx="1522199" cy="451098"/>
          </a:xfrm>
        </p:grpSpPr>
        <p:sp>
          <p:nvSpPr>
            <p:cNvPr id="198" name="สี่เหลี่ยมผืนผ้ามุมมน 49">
              <a:extLst>
                <a:ext uri="{FF2B5EF4-FFF2-40B4-BE49-F238E27FC236}">
                  <a16:creationId xmlns:a16="http://schemas.microsoft.com/office/drawing/2014/main" id="{6501287C-8C7F-46FB-815F-050396DBC671}"/>
                </a:ext>
              </a:extLst>
            </p:cNvPr>
            <p:cNvSpPr/>
            <p:nvPr/>
          </p:nvSpPr>
          <p:spPr>
            <a:xfrm>
              <a:off x="5202825" y="2852935"/>
              <a:ext cx="1512000" cy="45109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99" name="TextBox 50">
              <a:extLst>
                <a:ext uri="{FF2B5EF4-FFF2-40B4-BE49-F238E27FC236}">
                  <a16:creationId xmlns:a16="http://schemas.microsoft.com/office/drawing/2014/main" id="{D5869644-6BA0-4CEB-935C-697673FA7E7B}"/>
                </a:ext>
              </a:extLst>
            </p:cNvPr>
            <p:cNvSpPr txBox="1"/>
            <p:nvPr/>
          </p:nvSpPr>
          <p:spPr>
            <a:xfrm>
              <a:off x="5249024" y="2900642"/>
              <a:ext cx="147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แผน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จัดสรรน้ำฤดูฝน</a:t>
              </a:r>
              <a:endPara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defTabSz="912695">
                <a:defRPr/>
              </a:pP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59.80 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ล้าน ลบ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endPara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200" name="กลุ่ม 199">
            <a:extLst>
              <a:ext uri="{FF2B5EF4-FFF2-40B4-BE49-F238E27FC236}">
                <a16:creationId xmlns:a16="http://schemas.microsoft.com/office/drawing/2014/main" id="{604E1822-234B-428F-93E8-85B0D00FCC4C}"/>
              </a:ext>
            </a:extLst>
          </p:cNvPr>
          <p:cNvGrpSpPr/>
          <p:nvPr/>
        </p:nvGrpSpPr>
        <p:grpSpPr>
          <a:xfrm>
            <a:off x="4638248" y="4160906"/>
            <a:ext cx="2042560" cy="451099"/>
            <a:chOff x="5202824" y="2852936"/>
            <a:chExt cx="1837943" cy="451098"/>
          </a:xfrm>
          <a:solidFill>
            <a:schemeClr val="accent5">
              <a:lumMod val="75000"/>
            </a:schemeClr>
          </a:solidFill>
        </p:grpSpPr>
        <p:sp>
          <p:nvSpPr>
            <p:cNvPr id="201" name="สี่เหลี่ยมผืนผ้ามุมมน 234">
              <a:extLst>
                <a:ext uri="{FF2B5EF4-FFF2-40B4-BE49-F238E27FC236}">
                  <a16:creationId xmlns:a16="http://schemas.microsoft.com/office/drawing/2014/main" id="{379528E8-F040-41F1-B15D-5EEC4639F495}"/>
                </a:ext>
              </a:extLst>
            </p:cNvPr>
            <p:cNvSpPr/>
            <p:nvPr/>
          </p:nvSpPr>
          <p:spPr>
            <a:xfrm>
              <a:off x="5202824" y="2852936"/>
              <a:ext cx="1762410" cy="45109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b="1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202" name="TextBox 235">
              <a:extLst>
                <a:ext uri="{FF2B5EF4-FFF2-40B4-BE49-F238E27FC236}">
                  <a16:creationId xmlns:a16="http://schemas.microsoft.com/office/drawing/2014/main" id="{8CC37575-4FBB-4EB7-96EF-E0DE7EDB93D3}"/>
                </a:ext>
              </a:extLst>
            </p:cNvPr>
            <p:cNvSpPr txBox="1"/>
            <p:nvPr/>
          </p:nvSpPr>
          <p:spPr>
            <a:xfrm>
              <a:off x="5221095" y="2930305"/>
              <a:ext cx="1819672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คงเหลือ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น้ำที่ต้องจัดสรรฤดูฝน</a:t>
              </a:r>
            </a:p>
            <a:p>
              <a:pPr defTabSz="912695">
                <a:defRPr/>
              </a:pP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58.07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ล้าน ลบ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endPara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03" name="ลูกศรลง 125">
            <a:extLst>
              <a:ext uri="{FF2B5EF4-FFF2-40B4-BE49-F238E27FC236}">
                <a16:creationId xmlns:a16="http://schemas.microsoft.com/office/drawing/2014/main" id="{AA519577-B9E3-42A4-A538-C38CC0B7D768}"/>
              </a:ext>
            </a:extLst>
          </p:cNvPr>
          <p:cNvSpPr/>
          <p:nvPr/>
        </p:nvSpPr>
        <p:spPr>
          <a:xfrm rot="16200000" flipH="1">
            <a:off x="5230092" y="3233845"/>
            <a:ext cx="245149" cy="429751"/>
          </a:xfrm>
          <a:prstGeom prst="downArrow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198" tIns="32599" rIns="65198" bIns="32599" rtlCol="0" anchor="ctr"/>
          <a:lstStyle/>
          <a:p>
            <a:pPr algn="ctr" defTabSz="886963">
              <a:defRPr/>
            </a:pPr>
            <a:endParaRPr lang="th-TH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grpSp>
        <p:nvGrpSpPr>
          <p:cNvPr id="204" name="กลุ่ม 203">
            <a:extLst>
              <a:ext uri="{FF2B5EF4-FFF2-40B4-BE49-F238E27FC236}">
                <a16:creationId xmlns:a16="http://schemas.microsoft.com/office/drawing/2014/main" id="{3FB7B3C8-49F1-4502-8BFA-590A4BDAD2BD}"/>
              </a:ext>
            </a:extLst>
          </p:cNvPr>
          <p:cNvGrpSpPr/>
          <p:nvPr/>
        </p:nvGrpSpPr>
        <p:grpSpPr>
          <a:xfrm>
            <a:off x="5617702" y="3209270"/>
            <a:ext cx="1680329" cy="451098"/>
            <a:chOff x="4416870" y="2885329"/>
            <a:chExt cx="1512000" cy="451098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05" name="สี่เหลี่ยมผืนผ้ามุมมน 231">
              <a:extLst>
                <a:ext uri="{FF2B5EF4-FFF2-40B4-BE49-F238E27FC236}">
                  <a16:creationId xmlns:a16="http://schemas.microsoft.com/office/drawing/2014/main" id="{AD55EA71-AD30-4184-AFFB-D575D77FBA5B}"/>
                </a:ext>
              </a:extLst>
            </p:cNvPr>
            <p:cNvSpPr/>
            <p:nvPr/>
          </p:nvSpPr>
          <p:spPr>
            <a:xfrm>
              <a:off x="4416870" y="2885329"/>
              <a:ext cx="1512000" cy="45109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206" name="TextBox 232">
              <a:extLst>
                <a:ext uri="{FF2B5EF4-FFF2-40B4-BE49-F238E27FC236}">
                  <a16:creationId xmlns:a16="http://schemas.microsoft.com/office/drawing/2014/main" id="{714F3FD6-E66E-425D-80A7-82090EC1D589}"/>
                </a:ext>
              </a:extLst>
            </p:cNvPr>
            <p:cNvSpPr txBox="1"/>
            <p:nvPr/>
          </p:nvSpPr>
          <p:spPr>
            <a:xfrm>
              <a:off x="4479637" y="2935005"/>
              <a:ext cx="1404000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defTabSz="912695">
                <a:defRPr/>
              </a:pPr>
              <a:r>
                <a:rPr lang="th-TH" sz="900" b="1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ผล 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จัดสรรน้ำฤดูฝน</a:t>
              </a:r>
              <a:endPara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defTabSz="912695">
                <a:defRPr/>
              </a:pP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1.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73 ล้าน ลบ</a:t>
              </a:r>
              <a:r>
                <a:rPr lang="en-US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r>
                <a:rPr lang="th-TH" sz="900" b="1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ม</a:t>
              </a:r>
              <a:r>
                <a:rPr lang="en-US" sz="9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</a:t>
              </a:r>
              <a:endParaRPr lang="th-TH" sz="9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aphicFrame>
        <p:nvGraphicFramePr>
          <p:cNvPr id="207" name="แผนภูมิ 206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2837622"/>
              </p:ext>
            </p:extLst>
          </p:nvPr>
        </p:nvGraphicFramePr>
        <p:xfrm>
          <a:off x="6469104" y="2968478"/>
          <a:ext cx="3668534" cy="2291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208" name="TextBox 18">
            <a:extLst>
              <a:ext uri="{FF2B5EF4-FFF2-40B4-BE49-F238E27FC236}">
                <a16:creationId xmlns:a16="http://schemas.microsoft.com/office/drawing/2014/main" id="{6B2F810B-129D-4B37-BC9A-D5C0831E3611}"/>
              </a:ext>
            </a:extLst>
          </p:cNvPr>
          <p:cNvSpPr txBox="1"/>
          <p:nvPr/>
        </p:nvSpPr>
        <p:spPr>
          <a:xfrm>
            <a:off x="8142621" y="3861048"/>
            <a:ext cx="747223" cy="327445"/>
          </a:xfrm>
          <a:prstGeom prst="rect">
            <a:avLst/>
          </a:prstGeom>
          <a:noFill/>
        </p:spPr>
        <p:txBody>
          <a:bodyPr wrap="none" lIns="65198" tIns="32599" rIns="65198" bIns="32599" rtlCol="0">
            <a:spAutoFit/>
          </a:bodyPr>
          <a:lstStyle/>
          <a:p>
            <a:pPr defTabSz="886963">
              <a:defRPr/>
            </a:pPr>
            <a:r>
              <a:rPr lang="en-US" sz="17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26.49/</a:t>
            </a:r>
            <a:r>
              <a:rPr lang="en-US" sz="1700" b="1" dirty="0">
                <a:solidFill>
                  <a:srgbClr val="FF00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0.79</a:t>
            </a:r>
          </a:p>
        </p:txBody>
      </p:sp>
      <p:sp>
        <p:nvSpPr>
          <p:cNvPr id="209" name="TextBox 18">
            <a:extLst>
              <a:ext uri="{FF2B5EF4-FFF2-40B4-BE49-F238E27FC236}">
                <a16:creationId xmlns:a16="http://schemas.microsoft.com/office/drawing/2014/main" id="{6B2F810B-129D-4B37-BC9A-D5C0831E3611}"/>
              </a:ext>
            </a:extLst>
          </p:cNvPr>
          <p:cNvSpPr txBox="1"/>
          <p:nvPr/>
        </p:nvSpPr>
        <p:spPr>
          <a:xfrm>
            <a:off x="7425050" y="4469707"/>
            <a:ext cx="747223" cy="327445"/>
          </a:xfrm>
          <a:prstGeom prst="rect">
            <a:avLst/>
          </a:prstGeom>
          <a:noFill/>
          <a:effectLst/>
        </p:spPr>
        <p:txBody>
          <a:bodyPr wrap="none" lIns="65198" tIns="32599" rIns="65198" bIns="32599" rtlCol="0">
            <a:spAutoFit/>
          </a:bodyPr>
          <a:lstStyle/>
          <a:p>
            <a:pPr defTabSz="886963">
              <a:defRPr/>
            </a:pPr>
            <a:r>
              <a:rPr lang="en-US" sz="17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17.71/</a:t>
            </a:r>
            <a:r>
              <a:rPr lang="en-US" sz="1700" b="1" dirty="0">
                <a:solidFill>
                  <a:srgbClr val="FF00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0.81</a:t>
            </a:r>
          </a:p>
        </p:txBody>
      </p:sp>
      <p:sp>
        <p:nvSpPr>
          <p:cNvPr id="210" name="TextBox 18">
            <a:extLst>
              <a:ext uri="{FF2B5EF4-FFF2-40B4-BE49-F238E27FC236}">
                <a16:creationId xmlns:a16="http://schemas.microsoft.com/office/drawing/2014/main" id="{6B2F810B-129D-4B37-BC9A-D5C0831E3611}"/>
              </a:ext>
            </a:extLst>
          </p:cNvPr>
          <p:cNvSpPr txBox="1"/>
          <p:nvPr/>
        </p:nvSpPr>
        <p:spPr>
          <a:xfrm>
            <a:off x="8172403" y="4611517"/>
            <a:ext cx="747223" cy="327445"/>
          </a:xfrm>
          <a:prstGeom prst="rect">
            <a:avLst/>
          </a:prstGeom>
          <a:noFill/>
        </p:spPr>
        <p:txBody>
          <a:bodyPr wrap="none" lIns="65198" tIns="32599" rIns="65198" bIns="32599" rtlCol="0">
            <a:spAutoFit/>
          </a:bodyPr>
          <a:lstStyle/>
          <a:p>
            <a:pPr defTabSz="886963">
              <a:defRPr/>
            </a:pPr>
            <a:r>
              <a:rPr lang="en-US" sz="17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15.60/</a:t>
            </a:r>
            <a:r>
              <a:rPr lang="en-US" sz="1700" b="1" dirty="0">
                <a:solidFill>
                  <a:srgbClr val="FF00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0.14</a:t>
            </a:r>
          </a:p>
        </p:txBody>
      </p:sp>
      <p:grpSp>
        <p:nvGrpSpPr>
          <p:cNvPr id="211" name="กลุ่ม 210"/>
          <p:cNvGrpSpPr/>
          <p:nvPr/>
        </p:nvGrpSpPr>
        <p:grpSpPr>
          <a:xfrm>
            <a:off x="4729086" y="1450852"/>
            <a:ext cx="958371" cy="469756"/>
            <a:chOff x="5638362" y="1605099"/>
            <a:chExt cx="1044000" cy="469756"/>
          </a:xfrm>
        </p:grpSpPr>
        <p:sp>
          <p:nvSpPr>
            <p:cNvPr id="212" name="รูปหกเหลี่ยม 211"/>
            <p:cNvSpPr/>
            <p:nvPr/>
          </p:nvSpPr>
          <p:spPr>
            <a:xfrm>
              <a:off x="5765502" y="1606855"/>
              <a:ext cx="792000" cy="468000"/>
            </a:xfrm>
            <a:prstGeom prst="hexag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2695">
                <a:defRPr/>
              </a:pPr>
              <a:endParaRPr lang="th-TH" sz="600" b="1" dirty="0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5638362" y="1605099"/>
              <a:ext cx="1044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2695">
                <a:defRPr/>
              </a:pPr>
              <a: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อ่างเก็บน้ำ</a:t>
              </a:r>
              <a:b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ขนาดเล็ก</a:t>
              </a:r>
              <a:br>
                <a:rPr lang="en-US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</a:br>
              <a:r>
                <a:rPr lang="en-US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12 </a:t>
              </a:r>
              <a:r>
                <a:rPr lang="th-TH" sz="8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แห่ง</a:t>
              </a:r>
            </a:p>
          </p:txBody>
        </p:sp>
      </p:grpSp>
      <p:sp>
        <p:nvSpPr>
          <p:cNvPr id="214" name="รูปแบบอิสระ 213"/>
          <p:cNvSpPr/>
          <p:nvPr/>
        </p:nvSpPr>
        <p:spPr>
          <a:xfrm>
            <a:off x="2353962" y="2712506"/>
            <a:ext cx="580768" cy="500471"/>
          </a:xfrm>
          <a:custGeom>
            <a:avLst/>
            <a:gdLst>
              <a:gd name="connsiteX0" fmla="*/ 0 w 580768"/>
              <a:gd name="connsiteY0" fmla="*/ 0 h 500471"/>
              <a:gd name="connsiteX1" fmla="*/ 30892 w 580768"/>
              <a:gd name="connsiteY1" fmla="*/ 30892 h 500471"/>
              <a:gd name="connsiteX2" fmla="*/ 37070 w 580768"/>
              <a:gd name="connsiteY2" fmla="*/ 49427 h 500471"/>
              <a:gd name="connsiteX3" fmla="*/ 86497 w 580768"/>
              <a:gd name="connsiteY3" fmla="*/ 105032 h 500471"/>
              <a:gd name="connsiteX4" fmla="*/ 105033 w 580768"/>
              <a:gd name="connsiteY4" fmla="*/ 111210 h 500471"/>
              <a:gd name="connsiteX5" fmla="*/ 160638 w 580768"/>
              <a:gd name="connsiteY5" fmla="*/ 135924 h 500471"/>
              <a:gd name="connsiteX6" fmla="*/ 179173 w 580768"/>
              <a:gd name="connsiteY6" fmla="*/ 142102 h 500471"/>
              <a:gd name="connsiteX7" fmla="*/ 197708 w 580768"/>
              <a:gd name="connsiteY7" fmla="*/ 154459 h 500471"/>
              <a:gd name="connsiteX8" fmla="*/ 203887 w 580768"/>
              <a:gd name="connsiteY8" fmla="*/ 172994 h 500471"/>
              <a:gd name="connsiteX9" fmla="*/ 240957 w 580768"/>
              <a:gd name="connsiteY9" fmla="*/ 240956 h 500471"/>
              <a:gd name="connsiteX10" fmla="*/ 259492 w 580768"/>
              <a:gd name="connsiteY10" fmla="*/ 284205 h 500471"/>
              <a:gd name="connsiteX11" fmla="*/ 278027 w 580768"/>
              <a:gd name="connsiteY11" fmla="*/ 290383 h 500471"/>
              <a:gd name="connsiteX12" fmla="*/ 333633 w 580768"/>
              <a:gd name="connsiteY12" fmla="*/ 327454 h 500471"/>
              <a:gd name="connsiteX13" fmla="*/ 352168 w 580768"/>
              <a:gd name="connsiteY13" fmla="*/ 339810 h 500471"/>
              <a:gd name="connsiteX14" fmla="*/ 395416 w 580768"/>
              <a:gd name="connsiteY14" fmla="*/ 358346 h 500471"/>
              <a:gd name="connsiteX15" fmla="*/ 432487 w 580768"/>
              <a:gd name="connsiteY15" fmla="*/ 395416 h 500471"/>
              <a:gd name="connsiteX16" fmla="*/ 494270 w 580768"/>
              <a:gd name="connsiteY16" fmla="*/ 432486 h 500471"/>
              <a:gd name="connsiteX17" fmla="*/ 556054 w 580768"/>
              <a:gd name="connsiteY17" fmla="*/ 488092 h 500471"/>
              <a:gd name="connsiteX18" fmla="*/ 580768 w 580768"/>
              <a:gd name="connsiteY18" fmla="*/ 500448 h 500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0768" h="500471">
                <a:moveTo>
                  <a:pt x="0" y="0"/>
                </a:moveTo>
                <a:cubicBezTo>
                  <a:pt x="10297" y="10297"/>
                  <a:pt x="22154" y="19242"/>
                  <a:pt x="30892" y="30892"/>
                </a:cubicBezTo>
                <a:cubicBezTo>
                  <a:pt x="34799" y="36102"/>
                  <a:pt x="33907" y="43734"/>
                  <a:pt x="37070" y="49427"/>
                </a:cubicBezTo>
                <a:cubicBezTo>
                  <a:pt x="52394" y="77009"/>
                  <a:pt x="60375" y="90105"/>
                  <a:pt x="86497" y="105032"/>
                </a:cubicBezTo>
                <a:cubicBezTo>
                  <a:pt x="92152" y="108263"/>
                  <a:pt x="98854" y="109151"/>
                  <a:pt x="105033" y="111210"/>
                </a:cubicBezTo>
                <a:cubicBezTo>
                  <a:pt x="134405" y="130792"/>
                  <a:pt x="116525" y="121220"/>
                  <a:pt x="160638" y="135924"/>
                </a:cubicBezTo>
                <a:lnTo>
                  <a:pt x="179173" y="142102"/>
                </a:lnTo>
                <a:cubicBezTo>
                  <a:pt x="185351" y="146221"/>
                  <a:pt x="193069" y="148661"/>
                  <a:pt x="197708" y="154459"/>
                </a:cubicBezTo>
                <a:cubicBezTo>
                  <a:pt x="201776" y="159544"/>
                  <a:pt x="201192" y="167065"/>
                  <a:pt x="203887" y="172994"/>
                </a:cubicBezTo>
                <a:cubicBezTo>
                  <a:pt x="223914" y="217052"/>
                  <a:pt x="221610" y="211936"/>
                  <a:pt x="240957" y="240956"/>
                </a:cubicBezTo>
                <a:cubicBezTo>
                  <a:pt x="244667" y="255797"/>
                  <a:pt x="246158" y="273538"/>
                  <a:pt x="259492" y="284205"/>
                </a:cubicBezTo>
                <a:cubicBezTo>
                  <a:pt x="264577" y="288273"/>
                  <a:pt x="271849" y="288324"/>
                  <a:pt x="278027" y="290383"/>
                </a:cubicBezTo>
                <a:lnTo>
                  <a:pt x="333633" y="327454"/>
                </a:lnTo>
                <a:cubicBezTo>
                  <a:pt x="339811" y="331573"/>
                  <a:pt x="345124" y="337462"/>
                  <a:pt x="352168" y="339810"/>
                </a:cubicBezTo>
                <a:cubicBezTo>
                  <a:pt x="365558" y="344274"/>
                  <a:pt x="384510" y="349621"/>
                  <a:pt x="395416" y="358346"/>
                </a:cubicBezTo>
                <a:cubicBezTo>
                  <a:pt x="409062" y="369263"/>
                  <a:pt x="416857" y="387601"/>
                  <a:pt x="432487" y="395416"/>
                </a:cubicBezTo>
                <a:cubicBezTo>
                  <a:pt x="451987" y="405166"/>
                  <a:pt x="479360" y="417577"/>
                  <a:pt x="494270" y="432486"/>
                </a:cubicBezTo>
                <a:cubicBezTo>
                  <a:pt x="530405" y="468620"/>
                  <a:pt x="522204" y="463913"/>
                  <a:pt x="556054" y="488092"/>
                </a:cubicBezTo>
                <a:cubicBezTo>
                  <a:pt x="574951" y="501590"/>
                  <a:pt x="567539" y="500448"/>
                  <a:pt x="580768" y="500448"/>
                </a:cubicBez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4" tIns="45690" rIns="91374" bIns="45690" rtlCol="0" anchor="ctr"/>
          <a:lstStyle/>
          <a:p>
            <a:pPr algn="ctr"/>
            <a:endParaRPr lang="th-TH"/>
          </a:p>
        </p:txBody>
      </p:sp>
      <p:sp>
        <p:nvSpPr>
          <p:cNvPr id="215" name="รูปแบบอิสระ 214"/>
          <p:cNvSpPr/>
          <p:nvPr/>
        </p:nvSpPr>
        <p:spPr>
          <a:xfrm>
            <a:off x="2922373" y="2107025"/>
            <a:ext cx="778476" cy="611659"/>
          </a:xfrm>
          <a:custGeom>
            <a:avLst/>
            <a:gdLst>
              <a:gd name="connsiteX0" fmla="*/ 0 w 778476"/>
              <a:gd name="connsiteY0" fmla="*/ 0 h 611659"/>
              <a:gd name="connsiteX1" fmla="*/ 43249 w 778476"/>
              <a:gd name="connsiteY1" fmla="*/ 61783 h 611659"/>
              <a:gd name="connsiteX2" fmla="*/ 61784 w 778476"/>
              <a:gd name="connsiteY2" fmla="*/ 80319 h 611659"/>
              <a:gd name="connsiteX3" fmla="*/ 105032 w 778476"/>
              <a:gd name="connsiteY3" fmla="*/ 86497 h 611659"/>
              <a:gd name="connsiteX4" fmla="*/ 117389 w 778476"/>
              <a:gd name="connsiteY4" fmla="*/ 105032 h 611659"/>
              <a:gd name="connsiteX5" fmla="*/ 129746 w 778476"/>
              <a:gd name="connsiteY5" fmla="*/ 129746 h 611659"/>
              <a:gd name="connsiteX6" fmla="*/ 185351 w 778476"/>
              <a:gd name="connsiteY6" fmla="*/ 179173 h 611659"/>
              <a:gd name="connsiteX7" fmla="*/ 203886 w 778476"/>
              <a:gd name="connsiteY7" fmla="*/ 197708 h 611659"/>
              <a:gd name="connsiteX8" fmla="*/ 234778 w 778476"/>
              <a:gd name="connsiteY8" fmla="*/ 203886 h 611659"/>
              <a:gd name="connsiteX9" fmla="*/ 259492 w 778476"/>
              <a:gd name="connsiteY9" fmla="*/ 216243 h 611659"/>
              <a:gd name="connsiteX10" fmla="*/ 290384 w 778476"/>
              <a:gd name="connsiteY10" fmla="*/ 240956 h 611659"/>
              <a:gd name="connsiteX11" fmla="*/ 302741 w 778476"/>
              <a:gd name="connsiteY11" fmla="*/ 259491 h 611659"/>
              <a:gd name="connsiteX12" fmla="*/ 321276 w 778476"/>
              <a:gd name="connsiteY12" fmla="*/ 271848 h 611659"/>
              <a:gd name="connsiteX13" fmla="*/ 426308 w 778476"/>
              <a:gd name="connsiteY13" fmla="*/ 284205 h 611659"/>
              <a:gd name="connsiteX14" fmla="*/ 463378 w 778476"/>
              <a:gd name="connsiteY14" fmla="*/ 296562 h 611659"/>
              <a:gd name="connsiteX15" fmla="*/ 481913 w 778476"/>
              <a:gd name="connsiteY15" fmla="*/ 302740 h 611659"/>
              <a:gd name="connsiteX16" fmla="*/ 518984 w 778476"/>
              <a:gd name="connsiteY16" fmla="*/ 321275 h 611659"/>
              <a:gd name="connsiteX17" fmla="*/ 537519 w 778476"/>
              <a:gd name="connsiteY17" fmla="*/ 333632 h 611659"/>
              <a:gd name="connsiteX18" fmla="*/ 593124 w 778476"/>
              <a:gd name="connsiteY18" fmla="*/ 345989 h 611659"/>
              <a:gd name="connsiteX19" fmla="*/ 599303 w 778476"/>
              <a:gd name="connsiteY19" fmla="*/ 364524 h 611659"/>
              <a:gd name="connsiteX20" fmla="*/ 605481 w 778476"/>
              <a:gd name="connsiteY20" fmla="*/ 389237 h 611659"/>
              <a:gd name="connsiteX21" fmla="*/ 617838 w 778476"/>
              <a:gd name="connsiteY21" fmla="*/ 407773 h 611659"/>
              <a:gd name="connsiteX22" fmla="*/ 630195 w 778476"/>
              <a:gd name="connsiteY22" fmla="*/ 444843 h 611659"/>
              <a:gd name="connsiteX23" fmla="*/ 661086 w 778476"/>
              <a:gd name="connsiteY23" fmla="*/ 481913 h 611659"/>
              <a:gd name="connsiteX24" fmla="*/ 685800 w 778476"/>
              <a:gd name="connsiteY24" fmla="*/ 525162 h 611659"/>
              <a:gd name="connsiteX25" fmla="*/ 691978 w 778476"/>
              <a:gd name="connsiteY25" fmla="*/ 549875 h 611659"/>
              <a:gd name="connsiteX26" fmla="*/ 710513 w 778476"/>
              <a:gd name="connsiteY26" fmla="*/ 556054 h 611659"/>
              <a:gd name="connsiteX27" fmla="*/ 729049 w 778476"/>
              <a:gd name="connsiteY27" fmla="*/ 574589 h 611659"/>
              <a:gd name="connsiteX28" fmla="*/ 778476 w 778476"/>
              <a:gd name="connsiteY28" fmla="*/ 611659 h 611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78476" h="611659">
                <a:moveTo>
                  <a:pt x="0" y="0"/>
                </a:moveTo>
                <a:cubicBezTo>
                  <a:pt x="14416" y="20594"/>
                  <a:pt x="25474" y="44007"/>
                  <a:pt x="43249" y="61783"/>
                </a:cubicBezTo>
                <a:cubicBezTo>
                  <a:pt x="49427" y="67962"/>
                  <a:pt x="53671" y="77074"/>
                  <a:pt x="61784" y="80319"/>
                </a:cubicBezTo>
                <a:cubicBezTo>
                  <a:pt x="75305" y="85727"/>
                  <a:pt x="90616" y="84438"/>
                  <a:pt x="105032" y="86497"/>
                </a:cubicBezTo>
                <a:cubicBezTo>
                  <a:pt x="109151" y="92675"/>
                  <a:pt x="113705" y="98585"/>
                  <a:pt x="117389" y="105032"/>
                </a:cubicBezTo>
                <a:cubicBezTo>
                  <a:pt x="121959" y="113029"/>
                  <a:pt x="123992" y="122554"/>
                  <a:pt x="129746" y="129746"/>
                </a:cubicBezTo>
                <a:cubicBezTo>
                  <a:pt x="177807" y="189823"/>
                  <a:pt x="149837" y="149577"/>
                  <a:pt x="185351" y="179173"/>
                </a:cubicBezTo>
                <a:cubicBezTo>
                  <a:pt x="192063" y="184767"/>
                  <a:pt x="196071" y="193801"/>
                  <a:pt x="203886" y="197708"/>
                </a:cubicBezTo>
                <a:cubicBezTo>
                  <a:pt x="213279" y="202404"/>
                  <a:pt x="224481" y="201827"/>
                  <a:pt x="234778" y="203886"/>
                </a:cubicBezTo>
                <a:cubicBezTo>
                  <a:pt x="243016" y="208005"/>
                  <a:pt x="252416" y="210347"/>
                  <a:pt x="259492" y="216243"/>
                </a:cubicBezTo>
                <a:cubicBezTo>
                  <a:pt x="296753" y="247294"/>
                  <a:pt x="246131" y="226206"/>
                  <a:pt x="290384" y="240956"/>
                </a:cubicBezTo>
                <a:cubicBezTo>
                  <a:pt x="294503" y="247134"/>
                  <a:pt x="297490" y="254240"/>
                  <a:pt x="302741" y="259491"/>
                </a:cubicBezTo>
                <a:cubicBezTo>
                  <a:pt x="307992" y="264742"/>
                  <a:pt x="314635" y="268527"/>
                  <a:pt x="321276" y="271848"/>
                </a:cubicBezTo>
                <a:cubicBezTo>
                  <a:pt x="349363" y="285892"/>
                  <a:pt x="412630" y="283228"/>
                  <a:pt x="426308" y="284205"/>
                </a:cubicBezTo>
                <a:lnTo>
                  <a:pt x="463378" y="296562"/>
                </a:lnTo>
                <a:lnTo>
                  <a:pt x="481913" y="302740"/>
                </a:lnTo>
                <a:cubicBezTo>
                  <a:pt x="535041" y="338158"/>
                  <a:pt x="467819" y="295692"/>
                  <a:pt x="518984" y="321275"/>
                </a:cubicBezTo>
                <a:cubicBezTo>
                  <a:pt x="525626" y="324596"/>
                  <a:pt x="530694" y="330707"/>
                  <a:pt x="537519" y="333632"/>
                </a:cubicBezTo>
                <a:cubicBezTo>
                  <a:pt x="545150" y="336902"/>
                  <a:pt x="587632" y="344890"/>
                  <a:pt x="593124" y="345989"/>
                </a:cubicBezTo>
                <a:cubicBezTo>
                  <a:pt x="595184" y="352167"/>
                  <a:pt x="597514" y="358262"/>
                  <a:pt x="599303" y="364524"/>
                </a:cubicBezTo>
                <a:cubicBezTo>
                  <a:pt x="601636" y="372688"/>
                  <a:pt x="602136" y="381432"/>
                  <a:pt x="605481" y="389237"/>
                </a:cubicBezTo>
                <a:cubicBezTo>
                  <a:pt x="608406" y="396062"/>
                  <a:pt x="613719" y="401594"/>
                  <a:pt x="617838" y="407773"/>
                </a:cubicBezTo>
                <a:cubicBezTo>
                  <a:pt x="621957" y="420130"/>
                  <a:pt x="620985" y="435633"/>
                  <a:pt x="630195" y="444843"/>
                </a:cubicBezTo>
                <a:cubicBezTo>
                  <a:pt x="647234" y="461882"/>
                  <a:pt x="649617" y="461841"/>
                  <a:pt x="661086" y="481913"/>
                </a:cubicBezTo>
                <a:cubicBezTo>
                  <a:pt x="692433" y="536771"/>
                  <a:pt x="655701" y="480015"/>
                  <a:pt x="685800" y="525162"/>
                </a:cubicBezTo>
                <a:cubicBezTo>
                  <a:pt x="687859" y="533400"/>
                  <a:pt x="686674" y="543244"/>
                  <a:pt x="691978" y="549875"/>
                </a:cubicBezTo>
                <a:cubicBezTo>
                  <a:pt x="696046" y="554961"/>
                  <a:pt x="705094" y="552441"/>
                  <a:pt x="710513" y="556054"/>
                </a:cubicBezTo>
                <a:cubicBezTo>
                  <a:pt x="717783" y="560901"/>
                  <a:pt x="722152" y="569225"/>
                  <a:pt x="729049" y="574589"/>
                </a:cubicBezTo>
                <a:cubicBezTo>
                  <a:pt x="791920" y="623488"/>
                  <a:pt x="747399" y="580582"/>
                  <a:pt x="778476" y="611659"/>
                </a:cubicBez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4" tIns="45690" rIns="91374" bIns="45690" rtlCol="0" anchor="ctr"/>
          <a:lstStyle/>
          <a:p>
            <a:pPr algn="ctr"/>
            <a:endParaRPr lang="th-TH"/>
          </a:p>
        </p:txBody>
      </p:sp>
      <p:sp>
        <p:nvSpPr>
          <p:cNvPr id="216" name="รูปแบบอิสระ 215"/>
          <p:cNvSpPr/>
          <p:nvPr/>
        </p:nvSpPr>
        <p:spPr>
          <a:xfrm>
            <a:off x="3347865" y="1659205"/>
            <a:ext cx="867955" cy="122905"/>
          </a:xfrm>
          <a:custGeom>
            <a:avLst/>
            <a:gdLst>
              <a:gd name="connsiteX0" fmla="*/ 0 w 624148"/>
              <a:gd name="connsiteY0" fmla="*/ 0 h 253313"/>
              <a:gd name="connsiteX1" fmla="*/ 67962 w 624148"/>
              <a:gd name="connsiteY1" fmla="*/ 6178 h 253313"/>
              <a:gd name="connsiteX2" fmla="*/ 86497 w 624148"/>
              <a:gd name="connsiteY2" fmla="*/ 12357 h 253313"/>
              <a:gd name="connsiteX3" fmla="*/ 98854 w 624148"/>
              <a:gd name="connsiteY3" fmla="*/ 30892 h 253313"/>
              <a:gd name="connsiteX4" fmla="*/ 135924 w 624148"/>
              <a:gd name="connsiteY4" fmla="*/ 43249 h 253313"/>
              <a:gd name="connsiteX5" fmla="*/ 185351 w 624148"/>
              <a:gd name="connsiteY5" fmla="*/ 55605 h 253313"/>
              <a:gd name="connsiteX6" fmla="*/ 203886 w 624148"/>
              <a:gd name="connsiteY6" fmla="*/ 67962 h 253313"/>
              <a:gd name="connsiteX7" fmla="*/ 253313 w 624148"/>
              <a:gd name="connsiteY7" fmla="*/ 74140 h 253313"/>
              <a:gd name="connsiteX8" fmla="*/ 278027 w 624148"/>
              <a:gd name="connsiteY8" fmla="*/ 80319 h 253313"/>
              <a:gd name="connsiteX9" fmla="*/ 296562 w 624148"/>
              <a:gd name="connsiteY9" fmla="*/ 92676 h 253313"/>
              <a:gd name="connsiteX10" fmla="*/ 333632 w 624148"/>
              <a:gd name="connsiteY10" fmla="*/ 98854 h 253313"/>
              <a:gd name="connsiteX11" fmla="*/ 488091 w 624148"/>
              <a:gd name="connsiteY11" fmla="*/ 111211 h 253313"/>
              <a:gd name="connsiteX12" fmla="*/ 506627 w 624148"/>
              <a:gd name="connsiteY12" fmla="*/ 123567 h 253313"/>
              <a:gd name="connsiteX13" fmla="*/ 537519 w 624148"/>
              <a:gd name="connsiteY13" fmla="*/ 166816 h 253313"/>
              <a:gd name="connsiteX14" fmla="*/ 556054 w 624148"/>
              <a:gd name="connsiteY14" fmla="*/ 172995 h 253313"/>
              <a:gd name="connsiteX15" fmla="*/ 580767 w 624148"/>
              <a:gd name="connsiteY15" fmla="*/ 191530 h 253313"/>
              <a:gd name="connsiteX16" fmla="*/ 599302 w 624148"/>
              <a:gd name="connsiteY16" fmla="*/ 203886 h 253313"/>
              <a:gd name="connsiteX17" fmla="*/ 605481 w 624148"/>
              <a:gd name="connsiteY17" fmla="*/ 222422 h 253313"/>
              <a:gd name="connsiteX18" fmla="*/ 624016 w 624148"/>
              <a:gd name="connsiteY18" fmla="*/ 253313 h 253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24148" h="253313">
                <a:moveTo>
                  <a:pt x="0" y="0"/>
                </a:moveTo>
                <a:cubicBezTo>
                  <a:pt x="22654" y="2059"/>
                  <a:pt x="45443" y="2961"/>
                  <a:pt x="67962" y="6178"/>
                </a:cubicBezTo>
                <a:cubicBezTo>
                  <a:pt x="74409" y="7099"/>
                  <a:pt x="81412" y="8289"/>
                  <a:pt x="86497" y="12357"/>
                </a:cubicBezTo>
                <a:cubicBezTo>
                  <a:pt x="92295" y="16996"/>
                  <a:pt x="92557" y="26956"/>
                  <a:pt x="98854" y="30892"/>
                </a:cubicBezTo>
                <a:cubicBezTo>
                  <a:pt x="109899" y="37795"/>
                  <a:pt x="123567" y="39130"/>
                  <a:pt x="135924" y="43249"/>
                </a:cubicBezTo>
                <a:cubicBezTo>
                  <a:pt x="164418" y="52747"/>
                  <a:pt x="148079" y="48151"/>
                  <a:pt x="185351" y="55605"/>
                </a:cubicBezTo>
                <a:cubicBezTo>
                  <a:pt x="191529" y="59724"/>
                  <a:pt x="196722" y="66008"/>
                  <a:pt x="203886" y="67962"/>
                </a:cubicBezTo>
                <a:cubicBezTo>
                  <a:pt x="219905" y="72331"/>
                  <a:pt x="236935" y="71410"/>
                  <a:pt x="253313" y="74140"/>
                </a:cubicBezTo>
                <a:cubicBezTo>
                  <a:pt x="261689" y="75536"/>
                  <a:pt x="269789" y="78259"/>
                  <a:pt x="278027" y="80319"/>
                </a:cubicBezTo>
                <a:cubicBezTo>
                  <a:pt x="284205" y="84438"/>
                  <a:pt x="289518" y="90328"/>
                  <a:pt x="296562" y="92676"/>
                </a:cubicBezTo>
                <a:cubicBezTo>
                  <a:pt x="308446" y="96637"/>
                  <a:pt x="321163" y="97647"/>
                  <a:pt x="333632" y="98854"/>
                </a:cubicBezTo>
                <a:cubicBezTo>
                  <a:pt x="385043" y="103829"/>
                  <a:pt x="436605" y="107092"/>
                  <a:pt x="488091" y="111211"/>
                </a:cubicBezTo>
                <a:cubicBezTo>
                  <a:pt x="494270" y="115330"/>
                  <a:pt x="501873" y="117863"/>
                  <a:pt x="506627" y="123567"/>
                </a:cubicBezTo>
                <a:cubicBezTo>
                  <a:pt x="530792" y="152564"/>
                  <a:pt x="504974" y="145120"/>
                  <a:pt x="537519" y="166816"/>
                </a:cubicBezTo>
                <a:cubicBezTo>
                  <a:pt x="542938" y="170429"/>
                  <a:pt x="549876" y="170935"/>
                  <a:pt x="556054" y="172995"/>
                </a:cubicBezTo>
                <a:cubicBezTo>
                  <a:pt x="564292" y="179173"/>
                  <a:pt x="572388" y="185545"/>
                  <a:pt x="580767" y="191530"/>
                </a:cubicBezTo>
                <a:cubicBezTo>
                  <a:pt x="586809" y="195846"/>
                  <a:pt x="594663" y="198088"/>
                  <a:pt x="599302" y="203886"/>
                </a:cubicBezTo>
                <a:cubicBezTo>
                  <a:pt x="603371" y="208972"/>
                  <a:pt x="601868" y="217003"/>
                  <a:pt x="605481" y="222422"/>
                </a:cubicBezTo>
                <a:cubicBezTo>
                  <a:pt x="626928" y="254593"/>
                  <a:pt x="624016" y="227165"/>
                  <a:pt x="624016" y="253313"/>
                </a:cubicBez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4" tIns="45690" rIns="91374" bIns="45690" rtlCol="0" anchor="ctr"/>
          <a:lstStyle/>
          <a:p>
            <a:pPr algn="ctr"/>
            <a:endParaRPr lang="th-TH"/>
          </a:p>
        </p:txBody>
      </p:sp>
      <p:sp>
        <p:nvSpPr>
          <p:cNvPr id="217" name="รูปแบบอิสระ 216"/>
          <p:cNvSpPr/>
          <p:nvPr/>
        </p:nvSpPr>
        <p:spPr>
          <a:xfrm>
            <a:off x="1943102" y="3624943"/>
            <a:ext cx="78377" cy="94706"/>
          </a:xfrm>
          <a:custGeom>
            <a:avLst/>
            <a:gdLst>
              <a:gd name="connsiteX0" fmla="*/ 0 w 78377"/>
              <a:gd name="connsiteY0" fmla="*/ 94706 h 94706"/>
              <a:gd name="connsiteX1" fmla="*/ 3266 w 78377"/>
              <a:gd name="connsiteY1" fmla="*/ 45720 h 94706"/>
              <a:gd name="connsiteX2" fmla="*/ 6531 w 78377"/>
              <a:gd name="connsiteY2" fmla="*/ 35923 h 94706"/>
              <a:gd name="connsiteX3" fmla="*/ 19594 w 78377"/>
              <a:gd name="connsiteY3" fmla="*/ 32657 h 94706"/>
              <a:gd name="connsiteX4" fmla="*/ 29391 w 78377"/>
              <a:gd name="connsiteY4" fmla="*/ 29391 h 94706"/>
              <a:gd name="connsiteX5" fmla="*/ 39189 w 78377"/>
              <a:gd name="connsiteY5" fmla="*/ 22860 h 94706"/>
              <a:gd name="connsiteX6" fmla="*/ 55517 w 78377"/>
              <a:gd name="connsiteY6" fmla="*/ 19594 h 94706"/>
              <a:gd name="connsiteX7" fmla="*/ 65314 w 78377"/>
              <a:gd name="connsiteY7" fmla="*/ 16328 h 94706"/>
              <a:gd name="connsiteX8" fmla="*/ 78377 w 78377"/>
              <a:gd name="connsiteY8" fmla="*/ 0 h 9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377" h="94706">
                <a:moveTo>
                  <a:pt x="0" y="94706"/>
                </a:moveTo>
                <a:cubicBezTo>
                  <a:pt x="1089" y="78377"/>
                  <a:pt x="1459" y="61985"/>
                  <a:pt x="3266" y="45720"/>
                </a:cubicBezTo>
                <a:cubicBezTo>
                  <a:pt x="3646" y="42299"/>
                  <a:pt x="3843" y="38073"/>
                  <a:pt x="6531" y="35923"/>
                </a:cubicBezTo>
                <a:cubicBezTo>
                  <a:pt x="10036" y="33119"/>
                  <a:pt x="15278" y="33890"/>
                  <a:pt x="19594" y="32657"/>
                </a:cubicBezTo>
                <a:cubicBezTo>
                  <a:pt x="22904" y="31711"/>
                  <a:pt x="26312" y="30930"/>
                  <a:pt x="29391" y="29391"/>
                </a:cubicBezTo>
                <a:cubicBezTo>
                  <a:pt x="32902" y="27636"/>
                  <a:pt x="35514" y="24238"/>
                  <a:pt x="39189" y="22860"/>
                </a:cubicBezTo>
                <a:cubicBezTo>
                  <a:pt x="44386" y="20911"/>
                  <a:pt x="50132" y="20940"/>
                  <a:pt x="55517" y="19594"/>
                </a:cubicBezTo>
                <a:cubicBezTo>
                  <a:pt x="58857" y="18759"/>
                  <a:pt x="62048" y="17417"/>
                  <a:pt x="65314" y="16328"/>
                </a:cubicBezTo>
                <a:cubicBezTo>
                  <a:pt x="73554" y="3969"/>
                  <a:pt x="69071" y="9306"/>
                  <a:pt x="78377" y="0"/>
                </a:cubicBez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4" tIns="45690" rIns="91374" bIns="45690"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550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88"/>
    </mc:Choice>
    <mc:Fallback xmlns="">
      <p:transition spd="slow" advTm="3568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 Diagonal Corner Rectangle 54"/>
          <p:cNvSpPr/>
          <p:nvPr/>
        </p:nvSpPr>
        <p:spPr>
          <a:xfrm>
            <a:off x="0" y="15"/>
            <a:ext cx="5351224" cy="598029"/>
          </a:xfrm>
          <a:prstGeom prst="round2Diag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C5F95">
                  <a:alpha val="70000"/>
                </a:srgbClr>
              </a:gs>
              <a:gs pos="100000">
                <a:srgbClr val="417CBE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8" tIns="45610" rIns="91198" bIns="45610" rtlCol="0" anchor="ctr"/>
          <a:lstStyle/>
          <a:p>
            <a:pPr algn="ctr" defTabSz="911981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9" name="Round Diagonal Corner Rectangle 56"/>
          <p:cNvSpPr/>
          <p:nvPr/>
        </p:nvSpPr>
        <p:spPr>
          <a:xfrm>
            <a:off x="2517167" y="15"/>
            <a:ext cx="6626855" cy="598029"/>
          </a:xfrm>
          <a:prstGeom prst="round2DiagRect">
            <a:avLst>
              <a:gd name="adj1" fmla="val 16667"/>
              <a:gd name="adj2" fmla="val 50000"/>
            </a:avLst>
          </a:prstGeom>
          <a:gradFill flip="none" rotWithShape="1">
            <a:gsLst>
              <a:gs pos="0">
                <a:srgbClr val="417CBE">
                  <a:alpha val="0"/>
                  <a:lumMod val="82000"/>
                  <a:lumOff val="18000"/>
                </a:srgbClr>
              </a:gs>
              <a:gs pos="100000">
                <a:srgbClr val="31C0E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8" tIns="45610" rIns="91198" bIns="45610" rtlCol="0" anchor="ctr"/>
          <a:lstStyle/>
          <a:p>
            <a:pPr algn="ctr" defTabSz="911981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5056746" y="3598555"/>
            <a:ext cx="3958936" cy="155863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1" t="19143" r="4147" b="18607"/>
          <a:stretch/>
        </p:blipFill>
        <p:spPr bwMode="auto">
          <a:xfrm>
            <a:off x="9842" y="818494"/>
            <a:ext cx="4793642" cy="579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6" name="กลุ่ม 85"/>
          <p:cNvGrpSpPr/>
          <p:nvPr/>
        </p:nvGrpSpPr>
        <p:grpSpPr>
          <a:xfrm>
            <a:off x="4788024" y="3389061"/>
            <a:ext cx="590840" cy="510831"/>
            <a:chOff x="-976985" y="4101533"/>
            <a:chExt cx="332919" cy="216000"/>
          </a:xfrm>
        </p:grpSpPr>
        <p:sp>
          <p:nvSpPr>
            <p:cNvPr id="87" name="เครื่องหมายบั้ง 86"/>
            <p:cNvSpPr/>
            <p:nvPr/>
          </p:nvSpPr>
          <p:spPr>
            <a:xfrm>
              <a:off x="-976985" y="4101533"/>
              <a:ext cx="324000" cy="2160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88" name="เครื่องหมายบั้ง 87"/>
            <p:cNvSpPr/>
            <p:nvPr/>
          </p:nvSpPr>
          <p:spPr>
            <a:xfrm>
              <a:off x="-867976" y="4135474"/>
              <a:ext cx="223910" cy="142875"/>
            </a:xfrm>
            <a:prstGeom prst="chevron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</p:grpSp>
      <p:sp>
        <p:nvSpPr>
          <p:cNvPr id="3" name="สี่เหลี่ยมผืนผ้า 2"/>
          <p:cNvSpPr/>
          <p:nvPr/>
        </p:nvSpPr>
        <p:spPr>
          <a:xfrm>
            <a:off x="5180172" y="3626183"/>
            <a:ext cx="36380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เตรียมความพร้อมสนับสนุนน้ำผิวดินเพื่อใช้ผลิตน้ำเพื่อการอุปโภค-บริโภค ให้กับประปา จากอ่างเก็บน้ำพระปรง อ่างเก็บน้ำพระสะ</a:t>
            </a:r>
            <a:r>
              <a:rPr lang="th-TH" sz="2000" b="1" spc="50" dirty="0" err="1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ทึง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และอ่างเก็บน้ำห้วยยาง</a:t>
            </a:r>
          </a:p>
        </p:txBody>
      </p:sp>
      <p:sp>
        <p:nvSpPr>
          <p:cNvPr id="131" name="สี่เหลี่ยมผืนผ้ามุมมน 130"/>
          <p:cNvSpPr/>
          <p:nvPr/>
        </p:nvSpPr>
        <p:spPr>
          <a:xfrm>
            <a:off x="5082481" y="5385964"/>
            <a:ext cx="3958936" cy="13554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32" name="กลุ่ม 131"/>
          <p:cNvGrpSpPr/>
          <p:nvPr/>
        </p:nvGrpSpPr>
        <p:grpSpPr>
          <a:xfrm>
            <a:off x="4813759" y="5176470"/>
            <a:ext cx="590840" cy="510831"/>
            <a:chOff x="-976985" y="4101533"/>
            <a:chExt cx="332919" cy="216000"/>
          </a:xfrm>
        </p:grpSpPr>
        <p:sp>
          <p:nvSpPr>
            <p:cNvPr id="133" name="เครื่องหมายบั้ง 132"/>
            <p:cNvSpPr/>
            <p:nvPr/>
          </p:nvSpPr>
          <p:spPr>
            <a:xfrm>
              <a:off x="-976985" y="4101533"/>
              <a:ext cx="324000" cy="2160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134" name="เครื่องหมายบั้ง 133"/>
            <p:cNvSpPr/>
            <p:nvPr/>
          </p:nvSpPr>
          <p:spPr>
            <a:xfrm>
              <a:off x="-867976" y="4135474"/>
              <a:ext cx="223910" cy="142875"/>
            </a:xfrm>
            <a:prstGeom prst="chevron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</p:grpSp>
      <p:sp>
        <p:nvSpPr>
          <p:cNvPr id="136" name="สี่เหลี่ยมผืนผ้า 135"/>
          <p:cNvSpPr/>
          <p:nvPr/>
        </p:nvSpPr>
        <p:spPr>
          <a:xfrm>
            <a:off x="5205908" y="5529427"/>
            <a:ext cx="36380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เตรียมเครื่องสูบน้ำขนาด </a:t>
            </a:r>
            <a:r>
              <a:rPr lang="th-TH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8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นิ้วและ </a:t>
            </a:r>
            <a:r>
              <a:rPr lang="th-TH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10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นิ้ว อย่างละ </a:t>
            </a:r>
            <a:r>
              <a:rPr lang="th-TH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เครื่อง รถบรรทุกน้ำ </a:t>
            </a:r>
            <a:r>
              <a:rPr lang="th-TH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คัน เพื่อช่วยเหลือพื้นที่เสี่ยงขาดแคลนน้ำ</a:t>
            </a:r>
          </a:p>
        </p:txBody>
      </p:sp>
      <p:grpSp>
        <p:nvGrpSpPr>
          <p:cNvPr id="159" name="กลุ่ม 158"/>
          <p:cNvGrpSpPr/>
          <p:nvPr/>
        </p:nvGrpSpPr>
        <p:grpSpPr>
          <a:xfrm>
            <a:off x="4803483" y="692696"/>
            <a:ext cx="4384065" cy="815977"/>
            <a:chOff x="4555372" y="851485"/>
            <a:chExt cx="1800169" cy="389957"/>
          </a:xfrm>
        </p:grpSpPr>
        <p:sp>
          <p:nvSpPr>
            <p:cNvPr id="166" name="สี่เหลี่ยมด้านขนาน 165"/>
            <p:cNvSpPr/>
            <p:nvPr/>
          </p:nvSpPr>
          <p:spPr>
            <a:xfrm>
              <a:off x="4582159" y="899491"/>
              <a:ext cx="1773382" cy="341951"/>
            </a:xfrm>
            <a:prstGeom prst="parallelogram">
              <a:avLst>
                <a:gd name="adj" fmla="val 76321"/>
              </a:avLst>
            </a:prstGeom>
            <a:solidFill>
              <a:srgbClr val="BED9AB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1" name="สี่เหลี่ยมด้านขนาน 170"/>
            <p:cNvSpPr/>
            <p:nvPr/>
          </p:nvSpPr>
          <p:spPr>
            <a:xfrm>
              <a:off x="4555372" y="851485"/>
              <a:ext cx="1774992" cy="341951"/>
            </a:xfrm>
            <a:prstGeom prst="parallelogram">
              <a:avLst>
                <a:gd name="adj" fmla="val 76321"/>
              </a:avLst>
            </a:prstGeom>
            <a:solidFill>
              <a:srgbClr val="BED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176" name="กล่องข้อความ 60">
            <a:extLst>
              <a:ext uri="{FF2B5EF4-FFF2-40B4-BE49-F238E27FC236}">
                <a16:creationId xmlns:a16="http://schemas.microsoft.com/office/drawing/2014/main" id="{786351E0-303E-4D07-B191-60BC9399B596}"/>
              </a:ext>
            </a:extLst>
          </p:cNvPr>
          <p:cNvSpPr txBox="1"/>
          <p:nvPr/>
        </p:nvSpPr>
        <p:spPr>
          <a:xfrm>
            <a:off x="4867869" y="791615"/>
            <a:ext cx="4193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  <a:defRPr/>
            </a:pPr>
            <a:r>
              <a:rPr lang="th-TH" sz="2000" b="1" spc="50" dirty="0">
                <a:solidFill>
                  <a:prstClr val="black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แผนรองรับสถานการณ์ภัยแล้ง</a:t>
            </a:r>
            <a:br>
              <a:rPr lang="th-TH" sz="2000" b="1" spc="50" dirty="0">
                <a:solidFill>
                  <a:prstClr val="black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</a:br>
            <a:r>
              <a:rPr lang="th-TH" sz="2000" b="1" spc="50" dirty="0">
                <a:solidFill>
                  <a:prstClr val="black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ปี 2567/68</a:t>
            </a:r>
          </a:p>
        </p:txBody>
      </p:sp>
      <p:pic>
        <p:nvPicPr>
          <p:cNvPr id="30" name="Picture 130" descr="logo_rid_thai_C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41" y="-4741"/>
            <a:ext cx="469856" cy="55774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ounded Rectangle 132"/>
          <p:cNvSpPr/>
          <p:nvPr/>
        </p:nvSpPr>
        <p:spPr>
          <a:xfrm>
            <a:off x="840858" y="-73858"/>
            <a:ext cx="7977396" cy="71903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th-TH" b="1" spc="50" dirty="0">
                <a:solidFill>
                  <a:prstClr val="black"/>
                </a:solidFill>
                <a:effectLst>
                  <a:glow rad="101600">
                    <a:prstClr val="white"/>
                  </a:glow>
                </a:effectLst>
                <a:latin typeface="KodchiangUPC" panose="02020603050405020304" pitchFamily="18" charset="-34"/>
                <a:ea typeface="Arial Unicode MS"/>
                <a:cs typeface="KodchiangUPC" panose="02020603050405020304" pitchFamily="18" charset="-34"/>
              </a:rPr>
              <a:t>พื้นที่เสี่ยงต่อการเกิดภัยแล้งและแผนการบริหารจัดการน้ำฤดูแล้ง </a:t>
            </a:r>
            <a:r>
              <a:rPr lang="th-TH" sz="32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KodchiangUPC" panose="02020603050405020304" pitchFamily="18" charset="-34"/>
                <a:ea typeface="Arial Unicode MS"/>
                <a:cs typeface="KodchiangUPC" panose="02020603050405020304" pitchFamily="18" charset="-34"/>
              </a:rPr>
              <a:t>จังหวัดสระแก้ว</a:t>
            </a:r>
            <a:r>
              <a:rPr lang="th-TH" sz="28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KodchiangUPC" panose="02020603050405020304" pitchFamily="18" charset="-34"/>
                <a:ea typeface="Arial Unicode MS"/>
                <a:cs typeface="KodchiangUPC" panose="02020603050405020304" pitchFamily="18" charset="-34"/>
              </a:rPr>
              <a:t>  </a:t>
            </a:r>
          </a:p>
        </p:txBody>
      </p:sp>
      <p:sp>
        <p:nvSpPr>
          <p:cNvPr id="22" name="สี่เหลี่ยมผืนผ้ามุมมน 21"/>
          <p:cNvSpPr/>
          <p:nvPr/>
        </p:nvSpPr>
        <p:spPr>
          <a:xfrm>
            <a:off x="5056746" y="1580774"/>
            <a:ext cx="3958936" cy="184822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3" name="กลุ่ม 22"/>
          <p:cNvGrpSpPr/>
          <p:nvPr/>
        </p:nvGrpSpPr>
        <p:grpSpPr>
          <a:xfrm>
            <a:off x="4788024" y="1371280"/>
            <a:ext cx="590840" cy="510831"/>
            <a:chOff x="-976985" y="4101533"/>
            <a:chExt cx="332919" cy="216000"/>
          </a:xfrm>
        </p:grpSpPr>
        <p:sp>
          <p:nvSpPr>
            <p:cNvPr id="24" name="เครื่องหมายบั้ง 23"/>
            <p:cNvSpPr/>
            <p:nvPr/>
          </p:nvSpPr>
          <p:spPr>
            <a:xfrm>
              <a:off x="-976985" y="4101533"/>
              <a:ext cx="324000" cy="2160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  <p:sp>
          <p:nvSpPr>
            <p:cNvPr id="25" name="เครื่องหมายบั้ง 24"/>
            <p:cNvSpPr/>
            <p:nvPr/>
          </p:nvSpPr>
          <p:spPr>
            <a:xfrm>
              <a:off x="-867976" y="4135474"/>
              <a:ext cx="223910" cy="142875"/>
            </a:xfrm>
            <a:prstGeom prst="chevron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chemeClr val="tx1"/>
                </a:solidFill>
              </a:endParaRPr>
            </a:p>
          </p:txBody>
        </p:sp>
      </p:grpSp>
      <p:sp>
        <p:nvSpPr>
          <p:cNvPr id="26" name="สี่เหลี่ยมผืนผ้า 25"/>
          <p:cNvSpPr/>
          <p:nvPr/>
        </p:nvSpPr>
        <p:spPr>
          <a:xfrm>
            <a:off x="5180173" y="1533544"/>
            <a:ext cx="363808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วางแผนจัดสรรน้ำกับกลุ่มผู้ใช้น้ำ </a:t>
            </a:r>
          </a:p>
          <a:p>
            <a:pPr lvl="0" algn="thaiDist"/>
            <a:r>
              <a:rPr lang="th-TH" sz="2000" b="1" spc="50" dirty="0"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ให้เข้ากับสถานการณ์น้ำปัจจุบัน ติดตามสถานการณ์น้ำตลอดเวลา เพื่อใช้ในการบริหารจัดการน้ำ ให้เกิดประโยชน์สูงสุด และเป็นไปตาม </a:t>
            </a:r>
            <a:r>
              <a:rPr lang="th-TH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เกณฑ์ควบคุมระดับน้ำ หรือ </a:t>
            </a:r>
            <a:r>
              <a:rPr lang="en-US" sz="2000" b="1" spc="50" dirty="0">
                <a:solidFill>
                  <a:srgbClr val="FF0000"/>
                </a:solidFill>
                <a:effectLst>
                  <a:glow rad="101600">
                    <a:prstClr val="white"/>
                  </a:glo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Rule curve</a:t>
            </a:r>
            <a:endParaRPr lang="th-TH" sz="2000" b="1" spc="50" dirty="0">
              <a:solidFill>
                <a:srgbClr val="FF0000"/>
              </a:solidFill>
              <a:effectLst>
                <a:glow rad="101600">
                  <a:prstClr val="white"/>
                </a:glow>
              </a:effectLst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742328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.4"/>
</p:tagLst>
</file>

<file path=ppt/theme/theme1.xml><?xml version="1.0" encoding="utf-8"?>
<a:theme xmlns:a="http://schemas.openxmlformats.org/drawingml/2006/main" name="สลิปสตรีม">
  <a:themeElements>
    <a:clrScheme name="สลิปสตรี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สลิปสตรีม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สลิปสตรี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9417</TotalTime>
  <Words>593</Words>
  <Application>Microsoft Office PowerPoint</Application>
  <PresentationFormat>On-screen Show (4:3)</PresentationFormat>
  <Paragraphs>125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Angsana New</vt:lpstr>
      <vt:lpstr>Calibri</vt:lpstr>
      <vt:lpstr>Georgia</vt:lpstr>
      <vt:lpstr>KodchiangUPC</vt:lpstr>
      <vt:lpstr>Tahoma</vt:lpstr>
      <vt:lpstr>TH NiramitIT๙ </vt:lpstr>
      <vt:lpstr>TH SarabunPSK</vt:lpstr>
      <vt:lpstr>Trebuchet MS</vt:lpstr>
      <vt:lpstr>สลิปสตรีม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svoa1</dc:creator>
  <cp:lastModifiedBy>M S I</cp:lastModifiedBy>
  <cp:revision>374</cp:revision>
  <cp:lastPrinted>2024-10-24T07:49:24Z</cp:lastPrinted>
  <dcterms:created xsi:type="dcterms:W3CDTF">2022-04-26T08:48:37Z</dcterms:created>
  <dcterms:modified xsi:type="dcterms:W3CDTF">2024-11-19T07:35:27Z</dcterms:modified>
</cp:coreProperties>
</file>