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"/>
  </p:notesMasterIdLst>
  <p:sldIdLst>
    <p:sldId id="309" r:id="rId2"/>
    <p:sldId id="310" r:id="rId3"/>
  </p:sldIdLst>
  <p:sldSz cx="12192000" cy="6858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3C0C"/>
    <a:srgbClr val="FFC000"/>
    <a:srgbClr val="008000"/>
    <a:srgbClr val="CC3300"/>
    <a:srgbClr val="2404AC"/>
    <a:srgbClr val="C00000"/>
    <a:srgbClr val="00CC99"/>
    <a:srgbClr val="008080"/>
    <a:srgbClr val="009999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สไตล์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27102A9-8310-4765-A935-A1911B00CA55}" styleName="สไตล์สีอ่อน 1 - เน้น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สไตล์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E171933-4619-4E11-9A3F-F7608DF75F80}" styleName="สไตล์สีปานกลาง 1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49" autoAdjust="0"/>
    <p:restoredTop sz="92514" autoAdjust="0"/>
  </p:normalViewPr>
  <p:slideViewPr>
    <p:cSldViewPr snapToGrid="0">
      <p:cViewPr varScale="1">
        <p:scale>
          <a:sx n="80" d="100"/>
          <a:sy n="80" d="100"/>
        </p:scale>
        <p:origin x="1278" y="4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650" cy="494138"/>
          </a:xfrm>
          <a:prstGeom prst="rect">
            <a:avLst/>
          </a:prstGeom>
        </p:spPr>
        <p:txBody>
          <a:bodyPr vert="horz" lIns="62816" tIns="31408" rIns="62816" bIns="31408" rtlCol="0"/>
          <a:lstStyle>
            <a:lvl1pPr algn="l">
              <a:defRPr sz="8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14945" y="0"/>
            <a:ext cx="2919734" cy="494138"/>
          </a:xfrm>
          <a:prstGeom prst="rect">
            <a:avLst/>
          </a:prstGeom>
        </p:spPr>
        <p:txBody>
          <a:bodyPr vert="horz" lIns="62816" tIns="31408" rIns="62816" bIns="31408" rtlCol="0"/>
          <a:lstStyle>
            <a:lvl1pPr algn="r">
              <a:defRPr sz="800"/>
            </a:lvl1pPr>
          </a:lstStyle>
          <a:p>
            <a:fld id="{53D09073-5FE2-471A-AC88-52B4C5DB7961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8200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816" tIns="31408" rIns="62816" bIns="31408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4118" y="4748543"/>
            <a:ext cx="5388610" cy="3884073"/>
          </a:xfrm>
          <a:prstGeom prst="rect">
            <a:avLst/>
          </a:prstGeom>
        </p:spPr>
        <p:txBody>
          <a:bodyPr vert="horz" lIns="62816" tIns="31408" rIns="62816" bIns="31408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372175"/>
            <a:ext cx="2918650" cy="494138"/>
          </a:xfrm>
          <a:prstGeom prst="rect">
            <a:avLst/>
          </a:prstGeom>
        </p:spPr>
        <p:txBody>
          <a:bodyPr vert="horz" lIns="62816" tIns="31408" rIns="62816" bIns="31408" rtlCol="0" anchor="b"/>
          <a:lstStyle>
            <a:lvl1pPr algn="l">
              <a:defRPr sz="8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14945" y="9372175"/>
            <a:ext cx="2919734" cy="494138"/>
          </a:xfrm>
          <a:prstGeom prst="rect">
            <a:avLst/>
          </a:prstGeom>
        </p:spPr>
        <p:txBody>
          <a:bodyPr vert="horz" lIns="62816" tIns="31408" rIns="62816" bIns="31408" rtlCol="0" anchor="b"/>
          <a:lstStyle>
            <a:lvl1pPr algn="r">
              <a:defRPr sz="800"/>
            </a:lvl1pPr>
          </a:lstStyle>
          <a:p>
            <a:fld id="{A5AFAB3E-9C17-42C8-A854-2B7750C4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826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1pPr>
    <a:lvl2pPr marL="301714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2pPr>
    <a:lvl3pPr marL="603427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3pPr>
    <a:lvl4pPr marL="905141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4pPr>
    <a:lvl5pPr marL="1206855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5pPr>
    <a:lvl6pPr marL="1508569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6pPr>
    <a:lvl7pPr marL="1810282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7pPr>
    <a:lvl8pPr marL="2111996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8pPr>
    <a:lvl9pPr marL="2413710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09575" y="1233488"/>
            <a:ext cx="5918200" cy="333057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FAB3E-9C17-42C8-A854-2B7750C4612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85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09575" y="1233488"/>
            <a:ext cx="5918200" cy="333057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FAB3E-9C17-42C8-A854-2B7750C4612D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8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387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890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948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1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510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970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198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216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8"/>
            <a:ext cx="617220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099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366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775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902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4">
            <a:extLst>
              <a:ext uri="{FF2B5EF4-FFF2-40B4-BE49-F238E27FC236}">
                <a16:creationId xmlns:a16="http://schemas.microsoft.com/office/drawing/2014/main" id="{84802C13-AC9C-4CFB-993D-13C64E9CA3BE}"/>
              </a:ext>
            </a:extLst>
          </p:cNvPr>
          <p:cNvSpPr/>
          <p:nvPr/>
        </p:nvSpPr>
        <p:spPr>
          <a:xfrm>
            <a:off x="0" y="3710"/>
            <a:ext cx="12192000" cy="5598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Value Chain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  <a:p>
            <a:pPr algn="ctr"/>
            <a:r>
              <a:rPr lang="th-TH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(สินค้า)</a:t>
            </a:r>
            <a:r>
              <a:rPr lang="th-TH" b="1" u="sng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ข้าว  </a:t>
            </a:r>
            <a:r>
              <a:rPr lang="th-TH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</a:t>
            </a:r>
            <a:r>
              <a:rPr lang="th-TH" b="1" u="sng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สงขลา   </a:t>
            </a:r>
            <a:endParaRPr lang="en-US" b="1" u="sng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3DFC0770-A198-4917-884B-5D6CEA93E9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032446"/>
              </p:ext>
            </p:extLst>
          </p:nvPr>
        </p:nvGraphicFramePr>
        <p:xfrm>
          <a:off x="137437" y="642796"/>
          <a:ext cx="10655929" cy="59992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:a16="http://schemas.microsoft.com/office/drawing/2014/main" val="785280501"/>
                    </a:ext>
                  </a:extLst>
                </a:gridCol>
                <a:gridCol w="3564929">
                  <a:extLst>
                    <a:ext uri="{9D8B030D-6E8A-4147-A177-3AD203B41FA5}">
                      <a16:colId xmlns:a16="http://schemas.microsoft.com/office/drawing/2014/main" val="2166394786"/>
                    </a:ext>
                  </a:extLst>
                </a:gridCol>
                <a:gridCol w="2984500">
                  <a:extLst>
                    <a:ext uri="{9D8B030D-6E8A-4147-A177-3AD203B41FA5}">
                      <a16:colId xmlns:a16="http://schemas.microsoft.com/office/drawing/2014/main" val="2612424634"/>
                    </a:ext>
                  </a:extLst>
                </a:gridCol>
                <a:gridCol w="3186066">
                  <a:extLst>
                    <a:ext uri="{9D8B030D-6E8A-4147-A177-3AD203B41FA5}">
                      <a16:colId xmlns:a16="http://schemas.microsoft.com/office/drawing/2014/main" val="4184158473"/>
                    </a:ext>
                  </a:extLst>
                </a:gridCol>
              </a:tblGrid>
              <a:tr h="20051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ต้นทาง</a:t>
                      </a:r>
                    </a:p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(เกษตรกร)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กลางทาง</a:t>
                      </a:r>
                    </a:p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(สถาบันเกษตรกร,ผู้ประกอบ)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ปลายทาง</a:t>
                      </a:r>
                    </a:p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(อุตสาหกรรม)</a:t>
                      </a:r>
                      <a:endParaRPr lang="th-TH" sz="12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6532491"/>
                  </a:ext>
                </a:extLst>
              </a:tr>
              <a:tr h="1530201">
                <a:tc>
                  <a:txBody>
                    <a:bodyPr/>
                    <a:lstStyle/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Bio</a:t>
                      </a:r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การสร้างมูลค่า</a:t>
                      </a:r>
                    </a:p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(Value Creation)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การบริหารจัดการผลิตสินค้าเกษตรตามแผนที่เกษตรเพื่อการบริหารจัดการ เชิงรุก (</a:t>
                      </a:r>
                      <a:r>
                        <a:rPr lang="en-US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Zoning by </a:t>
                      </a:r>
                      <a:r>
                        <a:rPr lang="en-US" sz="1600" kern="1200" spc="-100" baseline="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Agri</a:t>
                      </a:r>
                      <a:r>
                        <a:rPr lang="en-US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-Map) </a:t>
                      </a: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ส่งเสริมสนับสนุนและพัฒนาเมล็ดพันธุ์ข้าวให้ตรงกับความต้องการของตลาดข้าว อนุรักษ์และพัฒนาพันธุ์ข้าวพื้นเมืองสู่มาตรฐาน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การเพิ่มศักยภาพการผลิตและกระจายเมล็ดพันธุ์ข้าว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4. การพัฒนาระบบการส่งน้ำ การจัดการระบบน้ำในนาข้าว และตรวจสอบคุณภาพน้ำ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5. ส่งเสริมการผลิตสินค้าข้าวให้ได้มาตรฐาน </a:t>
                      </a:r>
                      <a:r>
                        <a:rPr lang="en-US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GAP </a:t>
                      </a: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และหรือเกษตรอินทรีย์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5. ส่งเสริมระบบแปลงใหญ่ข้าว (ลดต้นทุน เพิ่มผลผลิต ผลิตภาพ การตลาด และการจัดการ) รวมทั้ง </a:t>
                      </a:r>
                      <a:r>
                        <a:rPr lang="th-TH" sz="1600" kern="1200" spc="-100" baseline="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ศดปช</a:t>
                      </a: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6. การทำนาข้าวอัจฉริยะ หรือแม่นยำ 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7. การเก็บเกี่ยวผลผลิต ตาก อบ และเก็บข้าวเปลือกให้มีคุณภาพ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8. การเพิ่มประสิทธิภาพการวางแผนและบริหารจัดการการผลิตและการตลาดข้าวครบวงจร</a:t>
                      </a:r>
                      <a:endParaRPr lang="en-US" sz="1600" b="1" i="0" u="none" strike="noStrike" spc="-100" baseline="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การสร้างมูลค่าเพิ่มจากข้าวเป็นผลิตภัณฑ์แปรรูปต่างๆ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การตรวจสอบและรับรองมาตรฐานจากผลิตภัณฑ์แปรรูปจากข้าว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การจัดทำตราสัญลักษณ์ การดีไซน์ออกแบบ และระบบตรวจสอบย้อนกลับ</a:t>
                      </a:r>
                      <a:r>
                        <a:rPr lang="en-US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Traceability </a:t>
                      </a: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ของผลิตภัณฑ์แปรรูปจากข้าว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4. การพัฒนาอุตสาหกรรมการผลิตและผลิตภัณฑ์แปรรูปเพื่อการส่งออกสินค้าข้าว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5. สนับสนุนเครื่องมือเครื่องจักรให้แก่กลุ่มธุรกิจเกิดใหม่</a:t>
                      </a:r>
                      <a:r>
                        <a:rPr lang="en-US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(SME Startup)</a:t>
                      </a: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6. พัฒนาระบบการเชื่อมโยงและรณรงค์การบริโภค</a:t>
                      </a:r>
                      <a:endParaRPr lang="th-TH" sz="1600" b="0" i="0" u="none" strike="noStrike" spc="-100" baseline="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การส่งเสริมและพัฒนาอุตสาหกรรมแปรรูปจากข้าว ทั้งที่เป็นอาหารและเครื่องสำอาง </a:t>
                      </a: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(ทั้งหลักและส่วนผสม)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การสร้างการรับรู้ให้ผู้บริโภคทราบถึงคุณประโยชน์ เพื่อให้ผู้บริโภคทั้งชาวไทยและชาวต่างชาติรับรู้ถึงคุณสมบัติและคุณลักษณะเฉพาะของผลิตภัณฑ์แปรรูปและนวัตกรรมจากข้าว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8900" indent="-88900">
                        <a:lnSpc>
                          <a:spcPts val="1600"/>
                        </a:lnSpc>
                      </a:pPr>
                      <a:r>
                        <a:rPr lang="th-TH" sz="16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3. การส่งเสริมและเชื่อมโยงตลาดทั้งในประเทศและต่างประเทศ และสร้างโอกาสทางการค้าและการลงทุน</a:t>
                      </a:r>
                      <a:endParaRPr lang="en-US" sz="16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0" marR="0" lvl="0" indent="0" algn="l" defTabSz="1706910" rtl="0" eaLnBrk="1" fontAlgn="t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u="none" strike="noStrike" spc="-100" baseline="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2821639"/>
                  </a:ext>
                </a:extLst>
              </a:tr>
              <a:tr h="1001914">
                <a:tc>
                  <a:txBody>
                    <a:bodyPr/>
                    <a:lstStyle/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Circular</a:t>
                      </a:r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Zero Waste)</a:t>
                      </a:r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/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1. การเพิ่มมูลค่าจากวัสดุเหลือใช้ในนาข้าว เช่น ฟางข้าว ทำอาหารสัตว์ ปุ๋ยหมัก เพาะเห็ด ฯลฯ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180975" indent="-180975"/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2. การใช้ประโยชน์จากวัชพืชในนาข้าวทำอาหารสัตว์</a:t>
                      </a:r>
                      <a:endParaRPr lang="en-US" sz="14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6360" indent="-8636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การเพิ่มมูลค่าจากวัสดุเหลือใช้ในนาข้าว เป็นเชื้อเพลิงชีวภาพ พลังงานมวลชีวภาพ ฟางอัดเม็ดเพื่อเป็นเชื้อเพลิง </a:t>
                      </a: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บรรจุภัณฑ์จากฟางข้าว ฯลฯ</a:t>
                      </a:r>
                      <a:endParaRPr lang="en-US" sz="16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86360" indent="-8636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การเพิ่มมูลค่าจากวัสดุเหลือใช้จากกระบวนการสีข้าว           (แกลบ/รำข้าว)</a:t>
                      </a:r>
                      <a:endParaRPr lang="en-US" sz="16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9860" indent="-14986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1. </a:t>
                      </a: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การเพิ่มมูลค่าจากวัสดุเหลือใช้ในนาข้าว เช่น กระดานเอ็นไวโร เยื่อกระดาษ การแยกสกัดสารแทน</a:t>
                      </a:r>
                      <a:r>
                        <a:rPr lang="th-TH" sz="16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นิน</a:t>
                      </a: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ฯลฯ)</a:t>
                      </a:r>
                      <a:endParaRPr lang="en-US" sz="16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49860" indent="-14986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2. </a:t>
                      </a: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การเพิ่มมูลค่าจากวัสดุเหลือใช้จากกระบวนการสีข้าว (แกลบ-ส่วนผสมผลิตซีเมนต์ ถ่าน ฯลฯ) (รำข้าว-น้ำมัน เครื่องสำอาง ไขข้าวเป็นสารเคลือบอาหาร /ผลิตภัณฑ์อาหารเสริมต่างๆ </a:t>
                      </a:r>
                      <a:r>
                        <a:rPr lang="en-US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/</a:t>
                      </a:r>
                      <a:r>
                        <a:rPr lang="th-TH" sz="16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เล</a:t>
                      </a: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ซิทินสารเหนียว</a:t>
                      </a:r>
                      <a:r>
                        <a:rPr lang="th-TH" sz="16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หรือเล</a:t>
                      </a: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ซิทินดิบที่แยกจากน้ำมัน นำไปผลิตเป็น</a:t>
                      </a:r>
                      <a:r>
                        <a:rPr lang="th-TH" sz="16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อีมัล</a:t>
                      </a: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ซิไฟล์</a:t>
                      </a:r>
                      <a:r>
                        <a:rPr lang="th-TH" sz="16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เออร์</a:t>
                      </a: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ในอุตสาหกรรมอาหาร และเป็นสารเสริมสุขภาพ)</a:t>
                      </a:r>
                      <a:endParaRPr lang="en-US" sz="16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4687042"/>
                  </a:ext>
                </a:extLst>
              </a:tr>
              <a:tr h="1070405">
                <a:tc>
                  <a:txBody>
                    <a:bodyPr/>
                    <a:lstStyle/>
                    <a:p>
                      <a:pPr algn="ctr" fontAlgn="ctr"/>
                      <a:endParaRPr lang="en-US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en-US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en-US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Green</a:t>
                      </a:r>
                      <a:endParaRPr lang="th-TH" sz="12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(สมดุลและยั่งยืน)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3665" indent="-113665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การปรับปรุงบำรุงดินเพิ่มความอุดมสมบูรณ์ของดินในนาข้าว และการเลี้ยงแหนแดง ในการเพิ่มไนโตรเจนในนาข้าว</a:t>
                      </a:r>
                      <a:endParaRPr lang="en-US" sz="16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13665" indent="-113665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th-TH" sz="1600" spc="-100" baseline="0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ส่งเสริมการอนุรักษ์พลังงานและพลังงานทดแทนเศรษฐกิจฐานราก (ระบบสูบน้ำพลังงานแสงอาทิตย์)</a:t>
                      </a:r>
                      <a:endParaRPr lang="en-US" sz="16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13665" indent="-113665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 ปลูกพืชหลังนา หรือการเลี้ยงสัตว์บกสัตว์น้ำร่วมกับการทำนาข้าว</a:t>
                      </a:r>
                      <a:endParaRPr lang="en-US" sz="16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13665" indent="-113665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600" spc="-100" baseline="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4.</a:t>
                      </a: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การจัดการโรคและแมลงศัตรูข้าวโดยชีววิธี</a:t>
                      </a:r>
                      <a:r>
                        <a:rPr lang="en-US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(B-Rice </a:t>
                      </a: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/ชีวภัณฑ์อื่นๆ)</a:t>
                      </a:r>
                      <a:endParaRPr lang="en-US" sz="16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6360" indent="-8636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1. ส่งเสริมสนับสนุนและควบคุมอุตสาหกรรมการผลิตและแปรรูปข้าวให้เป็นไปตามมาตรฐานสิ่งแวดล้อม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(Green Industry)</a:t>
                      </a:r>
                    </a:p>
                    <a:p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การใช้พลังงานสะอาด (พลังงานแสงอาทิตย์) ในกระบวนการผลิตแทนเครื่องจักรที่ใช้น้ำมันเชื้อเพลิง เช่น เครื่องอบข้าวพลังงานแสงอาทิตย์</a:t>
                      </a:r>
                      <a:endParaRPr lang="en-US" sz="16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9860" indent="-14986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th-TH" sz="16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1. พัฒนาเป็นแหล่งท่องเที่ยวเชิงเกษตร ตั้งแต่กระบวนการผลิต แปรรูป และจำหน่ายผลิตภัณฑ์ (กำหนดปฏิทินและเชื่อมโยงการท่องเที่ยวของจังหวัด)</a:t>
                      </a:r>
                      <a:endParaRPr lang="en-US" sz="16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0866017"/>
                  </a:ext>
                </a:extLst>
              </a:tr>
            </a:tbl>
          </a:graphicData>
        </a:graphic>
      </p:graphicFrame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id="{C3B08338-852B-40F6-B11C-2EAB15ECF7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75" y="1814692"/>
            <a:ext cx="458513" cy="4585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3" name="รูปภาพ 22">
            <a:extLst>
              <a:ext uri="{FF2B5EF4-FFF2-40B4-BE49-F238E27FC236}">
                <a16:creationId xmlns:a16="http://schemas.microsoft.com/office/drawing/2014/main" id="{5BD78BF0-7D31-400D-BA56-6243AB78E7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72" y="4025202"/>
            <a:ext cx="458514" cy="45851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id="{E2C81902-5378-4429-9C82-905B8F7A11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72" y="5424727"/>
            <a:ext cx="458516" cy="45851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Rectangle 4">
            <a:extLst>
              <a:ext uri="{FF2B5EF4-FFF2-40B4-BE49-F238E27FC236}">
                <a16:creationId xmlns:a16="http://schemas.microsoft.com/office/drawing/2014/main" id="{E443C70D-34D2-4861-A06C-650B18B51EFF}"/>
              </a:ext>
            </a:extLst>
          </p:cNvPr>
          <p:cNvSpPr/>
          <p:nvPr/>
        </p:nvSpPr>
        <p:spPr>
          <a:xfrm>
            <a:off x="0" y="6690512"/>
            <a:ext cx="12192000" cy="16639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3.3. BCG Value Chain 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</p:txBody>
      </p:sp>
      <p:sp>
        <p:nvSpPr>
          <p:cNvPr id="7" name="แผนผังลําดับงาน: การดำเนินการด้วยตนเอง 6"/>
          <p:cNvSpPr/>
          <p:nvPr/>
        </p:nvSpPr>
        <p:spPr>
          <a:xfrm rot="16200000">
            <a:off x="8499762" y="2975257"/>
            <a:ext cx="5904884" cy="1200199"/>
          </a:xfrm>
          <a:prstGeom prst="flowChartManualOperation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0852104" y="1554786"/>
            <a:ext cx="1200200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600"/>
              </a:lnSpc>
            </a:pPr>
            <a:r>
              <a:rPr lang="th-TH" sz="1600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  <a:endParaRPr lang="en-US" sz="1600" u="sng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เกษตรกรมีรายได้มากกว่าเท่ากับ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180,000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บาท/ปี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เกษตรกรมีหนี้สินเฉลี่ยลดลง ร้อยละ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50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3)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เกษตรกรมีการประกอบอาชีพอย่างยั่งยืน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4) GPP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เพิ่มขึ้นร้อยละ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ต่อปี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5)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ปัญหาสิ่งแวดล้อมที่เกี่ยวข้องกับกิจกรรมการทางเกษตร ตลอดห่วงโซ่คุณค่า ลดลงร้อยละ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20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ต่อปี</a:t>
            </a:r>
            <a:endParaRPr lang="en-US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53132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4">
            <a:extLst>
              <a:ext uri="{FF2B5EF4-FFF2-40B4-BE49-F238E27FC236}">
                <a16:creationId xmlns:a16="http://schemas.microsoft.com/office/drawing/2014/main" id="{84802C13-AC9C-4CFB-993D-13C64E9CA3BE}"/>
              </a:ext>
            </a:extLst>
          </p:cNvPr>
          <p:cNvSpPr/>
          <p:nvPr/>
        </p:nvSpPr>
        <p:spPr>
          <a:xfrm>
            <a:off x="0" y="3710"/>
            <a:ext cx="12192000" cy="5598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BCG Value Chain </a:t>
            </a:r>
            <a:r>
              <a:rPr lang="th-TH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  <a:p>
            <a:pPr algn="ctr"/>
            <a:r>
              <a:rPr lang="th-TH" b="1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(สินค้า)</a:t>
            </a:r>
            <a:r>
              <a:rPr lang="th-TH" b="1" u="sng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ข้าว  </a:t>
            </a:r>
            <a:r>
              <a:rPr lang="th-TH" b="1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</a:t>
            </a:r>
            <a:r>
              <a:rPr lang="th-TH" b="1" u="sng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สงขลา   </a:t>
            </a:r>
            <a:endParaRPr lang="en-US" b="1" u="sng" dirty="0">
              <a:solidFill>
                <a:prstClr val="white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0F62870-CF3F-4088-8BD5-A25C7F1375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77827"/>
              </p:ext>
            </p:extLst>
          </p:nvPr>
        </p:nvGraphicFramePr>
        <p:xfrm>
          <a:off x="73936" y="1135044"/>
          <a:ext cx="12079964" cy="32944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:a16="http://schemas.microsoft.com/office/drawing/2014/main" val="1690758785"/>
                    </a:ext>
                  </a:extLst>
                </a:gridCol>
                <a:gridCol w="11159530">
                  <a:extLst>
                    <a:ext uri="{9D8B030D-6E8A-4147-A177-3AD203B41FA5}">
                      <a16:colId xmlns:a16="http://schemas.microsoft.com/office/drawing/2014/main" val="970214184"/>
                    </a:ext>
                  </a:extLst>
                </a:gridCol>
              </a:tblGrid>
              <a:tr h="3991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ปัจจัยสนับสนุน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1) บุคลากร 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1. การพัฒนาและยกระดับชาวนาให้เป็นชาวนาปราดเปรื่อง (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Smart Farmer/ Yong Smart Farmer) /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การรวบรวมกลุ่มและการสร้างเครือข่ายกลุ่มธุรกิจเกิดใหม่ (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SME Startup) 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กับเครือข่ายวิสาหกิจชุมชนชาวนา-โรงสี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การสร้างความเข้มแข็งของศูนย์ข้าวชุมชนให้เป็นแหล่งเรียนรู้การผลิตข้าวของชุมชน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2) โครงสร้างพื้นฐาน/สิ่งอำนวยความสะดวก 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1. การเพิ่มปริมาณน้ำต้นทุนและเพิ่มพื้นที่ระบบส่งน้ำในพื้นที่เกษตรกรรม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การก่อสร้างแหล่งน้ำในไร่นานอกเขตชลประทาน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3) ระบบ 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Logistics {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- การพัฒนา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ระบบโล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จิ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สติกส์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ที่เกี่ยวข้องกับสินค้าข้าวตั้งแต่ต้นทาง-กลางทาง-ปลายทาง ทั้งภายในแลการส่งออก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4</a:t>
                      </a:r>
                      <a:r>
                        <a:rPr lang="th-TH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) เทคโนโลยี นวัตกรรม และภูมิปัญญาท้องถิ่น 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800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- 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โครงการพัฒนาระบบเตือนภัยธรรมชาติและการระบาดของศัตรูข้าว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5) กฎหมาย กฎระเบียบ ข้อบังคับ และสิทธิประโยชน์ทางภาษี 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-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การปรับปรุงกฎระเบียบการค้าข้าวและฐานข้อมูลผู้ประกอบการค้าข้าว การจัดระบบการตรวจรับรองมาตรฐานคุณภาพข้าวสารที่สามารถตรวจสอบย้อนกลับได้ และการส่งเสริมและพัฒนากระบวนการผลิตข้าวของโรงสีสู่มาตรฐานสากล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6) </a:t>
                      </a:r>
                      <a:r>
                        <a:rPr lang="th-TH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การวิจัยและพัฒนา</a:t>
                      </a: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การวิจัยและพัฒนาทุกกระบวนการของสินค้าข้าวตั้งแต่ต้นทาง-กลางทาง-ปลายทาง รวมทั้ง ส่งเสริมการพัฒนาความร่วมมือระหว่างนักวิจัย-ผู้ประกอบการ และส่งเสริมให้มีระบบหรือช่องทางการใช้ประโยชน์จากงานวิจัยเทคโนโลยีและนวัตกรรมที่มีอยู่แล้วทั้งในประเทศและต่างประเทศ 2. ศึกษา วิจัยพฤติกรรมของผู้บริโภคให้ถ่องแท้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7) </a:t>
                      </a:r>
                      <a:r>
                        <a:rPr lang="th-TH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คุณภาพมาตรฐาน 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การยกระดับคุณภาพมาตรฐานสินค้าเกษตร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8) 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Big Data {</a:t>
                      </a:r>
                      <a:r>
                        <a:rPr lang="en-US" sz="1800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พัฒนาและสร้างระบบฐานข้อมูลสินค้าข้าวตั้งแต่ต้นทาง-กลางทาง-ปลายทาง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9) แหล่งเงินทุน 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การสนับสนุนการเข้าถึงแหล่งเงินทุนของเกษตรกรและผู้ประกอบการที่เกี่ยวข้องกับสินค้าข้าว</a:t>
                      </a:r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  <a:endParaRPr lang="th-TH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282448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06404CE-3FC1-4020-88AE-2CB50B5CBE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5993646"/>
              </p:ext>
            </p:extLst>
          </p:nvPr>
        </p:nvGraphicFramePr>
        <p:xfrm>
          <a:off x="57150" y="4925843"/>
          <a:ext cx="12077700" cy="11913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:a16="http://schemas.microsoft.com/office/drawing/2014/main" val="1360537452"/>
                    </a:ext>
                  </a:extLst>
                </a:gridCol>
                <a:gridCol w="11157266">
                  <a:extLst>
                    <a:ext uri="{9D8B030D-6E8A-4147-A177-3AD203B41FA5}">
                      <a16:colId xmlns:a16="http://schemas.microsoft.com/office/drawing/2014/main" val="1385523942"/>
                    </a:ext>
                  </a:extLst>
                </a:gridCol>
              </a:tblGrid>
              <a:tr h="3991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</a:p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สนับสนุน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กรมการข้าว กรมส่งเสริมการเกษตร กรมส่งเสริมสหกรณ์ กรมชลประทาน กรมพัฒนาที่ดิน กรมวิชาการเกษตร กรมประมง กรมปศุสัตว์ สำนักงานปลัดกระทรวง 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กษ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 สำนักงานเศรษฐกิจการเกษตร กระทรวงพาณิชย์ กระทรวงอุตสาหกรรม กระทรวงพลังงาน 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สวทช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.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องค์กรวิจัยต่างๆ มหาวิทยาลัยสงขลานครินทร์ สถาบันฮา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ลาล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มอ. สถาบันการศึกษาอื่น 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คณะทำงานโล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จิ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สติกส์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ด้านการเกษตร และสถาบันการเงิน/ผู้รับผิดชอบกองทุนต่างๆ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242291"/>
                  </a:ext>
                </a:extLst>
              </a:tr>
            </a:tbl>
          </a:graphicData>
        </a:graphic>
      </p:graphicFrame>
      <p:sp>
        <p:nvSpPr>
          <p:cNvPr id="13" name="Rectangle 4">
            <a:extLst>
              <a:ext uri="{FF2B5EF4-FFF2-40B4-BE49-F238E27FC236}">
                <a16:creationId xmlns:a16="http://schemas.microsoft.com/office/drawing/2014/main" id="{E443C70D-34D2-4861-A06C-650B18B51EFF}"/>
              </a:ext>
            </a:extLst>
          </p:cNvPr>
          <p:cNvSpPr/>
          <p:nvPr/>
        </p:nvSpPr>
        <p:spPr>
          <a:xfrm>
            <a:off x="0" y="6690512"/>
            <a:ext cx="12192000" cy="16639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3.3. BCG Value Chain </a:t>
            </a:r>
            <a:r>
              <a:rPr lang="th-TH" sz="1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909300" y="98966"/>
            <a:ext cx="75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i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</p:txBody>
      </p:sp>
    </p:spTree>
    <p:extLst>
      <p:ext uri="{BB962C8B-B14F-4D97-AF65-F5344CB8AC3E}">
        <p14:creationId xmlns:p14="http://schemas.microsoft.com/office/powerpoint/2010/main" val="2259501940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8173</TotalTime>
  <Words>1187</Words>
  <Application>Microsoft Office PowerPoint</Application>
  <PresentationFormat>แบบจอกว้าง</PresentationFormat>
  <Paragraphs>83</Paragraphs>
  <Slides>2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TH SarabunIT๙</vt:lpstr>
      <vt:lpstr>TH SarabunPSK</vt:lpstr>
      <vt:lpstr>Wingdings</vt:lpstr>
      <vt:lpstr>ธีมของ Office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ณัฏฐนันท์ วิบูลย์กาญจน์</dc:creator>
  <cp:lastModifiedBy>oasis com</cp:lastModifiedBy>
  <cp:revision>817</cp:revision>
  <cp:lastPrinted>2021-03-15T09:53:24Z</cp:lastPrinted>
  <dcterms:created xsi:type="dcterms:W3CDTF">2021-01-05T06:13:48Z</dcterms:created>
  <dcterms:modified xsi:type="dcterms:W3CDTF">2022-05-30T01:49:32Z</dcterms:modified>
</cp:coreProperties>
</file>