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4"/>
  </p:notesMasterIdLst>
  <p:sldIdLst>
    <p:sldId id="309" r:id="rId2"/>
    <p:sldId id="310" r:id="rId3"/>
  </p:sldIdLst>
  <p:sldSz cx="12192000" cy="6858000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43C0C"/>
    <a:srgbClr val="FFC000"/>
    <a:srgbClr val="008000"/>
    <a:srgbClr val="CC3300"/>
    <a:srgbClr val="2404AC"/>
    <a:srgbClr val="C00000"/>
    <a:srgbClr val="00CC99"/>
    <a:srgbClr val="008080"/>
    <a:srgbClr val="009999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สไตล์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สไตล์สีปานกลาง 2 - เน้น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D27102A9-8310-4765-A935-A1911B00CA55}" styleName="สไตล์สีอ่อน 1 - เน้น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E3FDE45-AF77-4B5C-9715-49D594BDF05E}" styleName="สไตล์สีอ่อน 1 - เน้น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1E171933-4619-4E11-9A3F-F7608DF75F80}" styleName="สไตล์สีปานกลาง 1 - เน้น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949" autoAdjust="0"/>
    <p:restoredTop sz="92514" autoAdjust="0"/>
  </p:normalViewPr>
  <p:slideViewPr>
    <p:cSldViewPr snapToGrid="0">
      <p:cViewPr>
        <p:scale>
          <a:sx n="75" d="100"/>
          <a:sy n="75" d="100"/>
        </p:scale>
        <p:origin x="-780" y="4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650" cy="494138"/>
          </a:xfrm>
          <a:prstGeom prst="rect">
            <a:avLst/>
          </a:prstGeom>
        </p:spPr>
        <p:txBody>
          <a:bodyPr vert="horz" lIns="62816" tIns="31408" rIns="62816" bIns="31408" rtlCol="0"/>
          <a:lstStyle>
            <a:lvl1pPr algn="l">
              <a:defRPr sz="8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14945" y="0"/>
            <a:ext cx="2919734" cy="494138"/>
          </a:xfrm>
          <a:prstGeom prst="rect">
            <a:avLst/>
          </a:prstGeom>
        </p:spPr>
        <p:txBody>
          <a:bodyPr vert="horz" lIns="62816" tIns="31408" rIns="62816" bIns="31408" rtlCol="0"/>
          <a:lstStyle>
            <a:lvl1pPr algn="r">
              <a:defRPr sz="800"/>
            </a:lvl1pPr>
          </a:lstStyle>
          <a:p>
            <a:fld id="{53D09073-5FE2-471A-AC88-52B4C5DB7961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8200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2816" tIns="31408" rIns="62816" bIns="31408" rtlCol="0" anchor="ctr"/>
          <a:lstStyle/>
          <a:p>
            <a:endParaRPr lang="en-US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4118" y="4748543"/>
            <a:ext cx="5388610" cy="3884073"/>
          </a:xfrm>
          <a:prstGeom prst="rect">
            <a:avLst/>
          </a:prstGeom>
        </p:spPr>
        <p:txBody>
          <a:bodyPr vert="horz" lIns="62816" tIns="31408" rIns="62816" bIns="31408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372175"/>
            <a:ext cx="2918650" cy="494138"/>
          </a:xfrm>
          <a:prstGeom prst="rect">
            <a:avLst/>
          </a:prstGeom>
        </p:spPr>
        <p:txBody>
          <a:bodyPr vert="horz" lIns="62816" tIns="31408" rIns="62816" bIns="31408" rtlCol="0" anchor="b"/>
          <a:lstStyle>
            <a:lvl1pPr algn="l">
              <a:defRPr sz="800"/>
            </a:lvl1pPr>
          </a:lstStyle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14945" y="9372175"/>
            <a:ext cx="2919734" cy="494138"/>
          </a:xfrm>
          <a:prstGeom prst="rect">
            <a:avLst/>
          </a:prstGeom>
        </p:spPr>
        <p:txBody>
          <a:bodyPr vert="horz" lIns="62816" tIns="31408" rIns="62816" bIns="31408" rtlCol="0" anchor="b"/>
          <a:lstStyle>
            <a:lvl1pPr algn="r">
              <a:defRPr sz="800"/>
            </a:lvl1pPr>
          </a:lstStyle>
          <a:p>
            <a:fld id="{A5AFAB3E-9C17-42C8-A854-2B7750C4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8269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1pPr>
    <a:lvl2pPr marL="301714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2pPr>
    <a:lvl3pPr marL="603427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3pPr>
    <a:lvl4pPr marL="905141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4pPr>
    <a:lvl5pPr marL="1206855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5pPr>
    <a:lvl6pPr marL="1508569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6pPr>
    <a:lvl7pPr marL="1810282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7pPr>
    <a:lvl8pPr marL="2111996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8pPr>
    <a:lvl9pPr marL="2413710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409575" y="1233488"/>
            <a:ext cx="5918200" cy="3330575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AFAB3E-9C17-42C8-A854-2B7750C4612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851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409575" y="1233488"/>
            <a:ext cx="5918200" cy="3330575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AFAB3E-9C17-42C8-A854-2B7750C4612D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8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387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890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2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2" y="458946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948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71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8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510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970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198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8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216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8"/>
            <a:ext cx="6172201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099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366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775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902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4">
            <a:extLst>
              <a:ext uri="{FF2B5EF4-FFF2-40B4-BE49-F238E27FC236}">
                <a16:creationId xmlns="" xmlns:a16="http://schemas.microsoft.com/office/drawing/2014/main" id="{84802C13-AC9C-4CFB-993D-13C64E9CA3BE}"/>
              </a:ext>
            </a:extLst>
          </p:cNvPr>
          <p:cNvSpPr/>
          <p:nvPr/>
        </p:nvSpPr>
        <p:spPr>
          <a:xfrm>
            <a:off x="0" y="3710"/>
            <a:ext cx="12192000" cy="55984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BCG Value Chain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ภาคการเกษตร  </a:t>
            </a:r>
          </a:p>
          <a:p>
            <a:pPr algn="ctr"/>
            <a:r>
              <a:rPr lang="th-TH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(สินค้า</a:t>
            </a:r>
            <a:r>
              <a:rPr lang="th-TH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)</a:t>
            </a:r>
            <a:r>
              <a:rPr lang="th-TH" b="1" u="sng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ยางพารา  </a:t>
            </a:r>
            <a:r>
              <a:rPr lang="th-TH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จังหวัด</a:t>
            </a:r>
            <a:r>
              <a:rPr lang="th-TH" b="1" u="sng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สงขลา   </a:t>
            </a:r>
            <a:endParaRPr lang="en-US" b="1" u="sng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3" name="Rectangle 4">
            <a:extLst>
              <a:ext uri="{FF2B5EF4-FFF2-40B4-BE49-F238E27FC236}">
                <a16:creationId xmlns="" xmlns:a16="http://schemas.microsoft.com/office/drawing/2014/main" id="{E443C70D-34D2-4861-A06C-650B18B51EFF}"/>
              </a:ext>
            </a:extLst>
          </p:cNvPr>
          <p:cNvSpPr/>
          <p:nvPr/>
        </p:nvSpPr>
        <p:spPr>
          <a:xfrm>
            <a:off x="0" y="6690512"/>
            <a:ext cx="12192000" cy="16639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3.3. BCG Value Chain </a:t>
            </a:r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ภาคการเกษตร  </a:t>
            </a:r>
          </a:p>
        </p:txBody>
      </p:sp>
      <p:sp>
        <p:nvSpPr>
          <p:cNvPr id="7" name="แผนผังลําดับงาน: การดำเนินการด้วยตนเอง 6"/>
          <p:cNvSpPr/>
          <p:nvPr/>
        </p:nvSpPr>
        <p:spPr>
          <a:xfrm rot="16200000">
            <a:off x="8588662" y="2975257"/>
            <a:ext cx="5904884" cy="1200199"/>
          </a:xfrm>
          <a:prstGeom prst="flowChartManualOperation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10852104" y="1554786"/>
            <a:ext cx="1200200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1600"/>
              </a:lnSpc>
            </a:pPr>
            <a:r>
              <a:rPr lang="th-TH" sz="1600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</a:t>
            </a:r>
            <a:endParaRPr lang="en-US" sz="1600" u="sng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>
              <a:lnSpc>
                <a:spcPts val="1600"/>
              </a:lnSpc>
            </a:pP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เกษตรกรมีรายได้มากกว่าเท่ากับ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180,000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บาท/ปี</a:t>
            </a:r>
          </a:p>
          <a:p>
            <a:pPr lvl="0">
              <a:lnSpc>
                <a:spcPts val="1600"/>
              </a:lnSpc>
            </a:pP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2)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เกษตรกรมีหนี้สินเฉลี่ยลดลง ร้อยละ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50</a:t>
            </a:r>
          </a:p>
          <a:p>
            <a:pPr lvl="0">
              <a:lnSpc>
                <a:spcPts val="1600"/>
              </a:lnSpc>
            </a:pP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3)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เกษตรกรมีการประกอบอาชีพอย่างยั่งยืน</a:t>
            </a:r>
          </a:p>
          <a:p>
            <a:pPr lvl="0">
              <a:lnSpc>
                <a:spcPts val="1600"/>
              </a:lnSpc>
            </a:pP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4) GPP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เพิ่มขึ้นร้อยละ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ต่อปี</a:t>
            </a:r>
          </a:p>
          <a:p>
            <a:pPr lvl="0">
              <a:lnSpc>
                <a:spcPts val="1600"/>
              </a:lnSpc>
            </a:pP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5)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ปัญหาสิ่งแวดล้อมที่เกี่ยวข้องกับกิจกรรมการทางเกษตร ตลอดห่วงโซ่คุณค่า ลดลงร้อยละ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20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ต่อ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</a:t>
            </a:r>
            <a:endParaRPr lang="en-US" sz="16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3" name="ตาราง 2">
            <a:extLst>
              <a:ext uri="{FF2B5EF4-FFF2-40B4-BE49-F238E27FC236}">
                <a16:creationId xmlns="" xmlns:a16="http://schemas.microsoft.com/office/drawing/2014/main" id="{3DFC0770-A198-4917-884B-5D6CEA93E9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8506085"/>
              </p:ext>
            </p:extLst>
          </p:nvPr>
        </p:nvGraphicFramePr>
        <p:xfrm>
          <a:off x="10437" y="579296"/>
          <a:ext cx="10872001" cy="603022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53163">
                  <a:extLst>
                    <a:ext uri="{9D8B030D-6E8A-4147-A177-3AD203B41FA5}">
                      <a16:colId xmlns="" xmlns:a16="http://schemas.microsoft.com/office/drawing/2014/main" val="785280501"/>
                    </a:ext>
                  </a:extLst>
                </a:gridCol>
                <a:gridCol w="3723149">
                  <a:extLst>
                    <a:ext uri="{9D8B030D-6E8A-4147-A177-3AD203B41FA5}">
                      <a16:colId xmlns="" xmlns:a16="http://schemas.microsoft.com/office/drawing/2014/main" val="2166394786"/>
                    </a:ext>
                  </a:extLst>
                </a:gridCol>
                <a:gridCol w="3045018">
                  <a:extLst>
                    <a:ext uri="{9D8B030D-6E8A-4147-A177-3AD203B41FA5}">
                      <a16:colId xmlns="" xmlns:a16="http://schemas.microsoft.com/office/drawing/2014/main" val="2612424634"/>
                    </a:ext>
                  </a:extLst>
                </a:gridCol>
                <a:gridCol w="3250671">
                  <a:extLst>
                    <a:ext uri="{9D8B030D-6E8A-4147-A177-3AD203B41FA5}">
                      <a16:colId xmlns="" xmlns:a16="http://schemas.microsoft.com/office/drawing/2014/main" val="4184158473"/>
                    </a:ext>
                  </a:extLst>
                </a:gridCol>
              </a:tblGrid>
              <a:tr h="20051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7069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ต้นทาง</a:t>
                      </a:r>
                    </a:p>
                    <a:p>
                      <a:pPr marL="0" marR="0" lvl="0" indent="0" algn="ctr" defTabSz="17069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(เกษตรกร)</a:t>
                      </a: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กลางทาง</a:t>
                      </a:r>
                    </a:p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(สถาบันเกษตรกร,ผู้ประกอบ)</a:t>
                      </a: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ปลายทาง</a:t>
                      </a:r>
                    </a:p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(อุตสาหกรรม)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36532491"/>
                  </a:ext>
                </a:extLst>
              </a:tr>
              <a:tr h="1530201">
                <a:tc>
                  <a:txBody>
                    <a:bodyPr/>
                    <a:lstStyle/>
                    <a:p>
                      <a:pPr algn="ctr" fontAlgn="ctr"/>
                      <a:endParaRPr lang="th-TH" sz="12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th-TH" sz="12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th-TH" sz="12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r>
                        <a:rPr lang="en-US" sz="12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Bio</a:t>
                      </a:r>
                      <a:endParaRPr lang="th-TH" sz="12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การสร้างมูลค่า</a:t>
                      </a:r>
                    </a:p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(Value Creation)</a:t>
                      </a: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5725" indent="-85725"/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1. รูปแบบการปลูกสร้างสวนยางพารามีผลต่อคุณภาพดินทางกายภาพทั้งโครงสร้างและการเก็บน้ำ</a:t>
                      </a:r>
                      <a:endParaRPr lang="en-US" sz="1300" kern="1200" spc="-1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5725" indent="-85725"/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2. การจัดการปุ๋ยและดินปลูกยางพาราที่จำเพาะเจาะจงกับพื้นที่ </a:t>
                      </a:r>
                      <a:endParaRPr lang="en-US" sz="1300" kern="1200" spc="-1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5725" indent="-85725"/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3. การจัดการระบบกรีดยางทางเลือก เช่น หมวกคลุมยางกรีดยางหน้าฝน ฯลฯ                                            </a:t>
                      </a:r>
                    </a:p>
                    <a:p>
                      <a:pPr marL="85725" indent="-85725"/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4. มาตรฐานการจัดการสวนยางอย่างยั่งยืนทั้งระบบ (เช่น </a:t>
                      </a:r>
                      <a:r>
                        <a:rPr lang="en-US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FSC, GAP, PEFC) </a:t>
                      </a:r>
                    </a:p>
                    <a:p>
                      <a:pPr marL="85725" indent="-85725"/>
                      <a:r>
                        <a:rPr lang="en-US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5. </a:t>
                      </a:r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สนับสนุนการนำองค์ความรู้จากการวิจัย เทคโนโลยีการปลูกและเก็บเกี่ยวยางพารา เพื่อใช้งานจริง หรือต่อยอดในเชิงพาณิชย์</a:t>
                      </a:r>
                    </a:p>
                    <a:p>
                      <a:pPr marL="85725" indent="-85725"/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6. เทคโนโลยีการจัดการและการแก้ไขปัญหาการผลิต</a:t>
                      </a:r>
                    </a:p>
                    <a:p>
                      <a:pPr marL="85725" indent="-85725"/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7. การจัดการโรคอุบัติใหม่</a:t>
                      </a:r>
                      <a:endParaRPr lang="en-US" sz="1300" kern="1200" spc="-10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5725" indent="-85725"/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1. รวมกลุ่มผลิตน้ำยางคุณภาพ</a:t>
                      </a:r>
                      <a:r>
                        <a:rPr lang="en-US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/</a:t>
                      </a:r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ยางก้อนถ้วยมาตรฐาน/ยางแผ่นดิบ/ยางรมควัน /ยาง</a:t>
                      </a:r>
                      <a:r>
                        <a:rPr lang="th-TH" sz="1300" kern="1200" spc="-100" dirty="0" err="1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เครป</a:t>
                      </a:r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ฯลฯ ให้มีมาตรฐานตามความต้องการของโรงงานพัฒนาคุณภาพน้ำยางและผลผลิตกลางน้ำให้สอดคล้องกับความต้องการของภาคอุตสาหกรรมและได้มาตรฐานระดับสากล เช่น </a:t>
                      </a:r>
                      <a:r>
                        <a:rPr lang="en-US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GMP/FSC </a:t>
                      </a:r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เป็นต้น</a:t>
                      </a:r>
                      <a:endParaRPr lang="en-US" sz="1300" kern="1200" spc="-1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5725" indent="-85725"/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2. ส่งเสริม สนับสนุนโรงงานผลิตน้ำยางข้น โรงงานผลิตยางแท่ง,ยางแผ่นรมควันอัดก้อน </a:t>
                      </a:r>
                      <a:endParaRPr lang="en-US" sz="1300" kern="1200" spc="-1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5725" indent="-85725"/>
                      <a:r>
                        <a:rPr lang="en-US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3. </a:t>
                      </a:r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จัดตั้ง พัฒนาศูนย์ทดสอบมาตรฐานยางวัตถุดิบ และส่งเสริมให้ประเทศไทยเป็นผู้กำหนด ควบคุมมาตรฐานการผลิตและมาตรฐานยางขั้นต้น และเป็นผู้นำในการตรวจสอบมาตรฐานยางวัตถุดิบระดับโลก </a:t>
                      </a:r>
                      <a:endParaRPr lang="en-US" sz="1300" kern="1200" spc="-1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5725" indent="-85725"/>
                      <a:r>
                        <a:rPr lang="en-US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4. </a:t>
                      </a:r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ส่งเสริมยางไทยให้เป็นที่ยอมรับความเชื่อมั่นในคุณภาพยาง และสร้างความตระหนักรู้แก่ผู้บริโภคถึงคุณค่าของยางธรรมชาติในการใช้ทดแทนยางสังเคราะห์และพลาสติก</a:t>
                      </a:r>
                      <a:endParaRPr lang="th-TH" sz="1300" b="0" i="0" u="none" strike="noStrike" spc="-100" baseline="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5725" indent="-85725"/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1. ส่งเสริมและสนับสนุนสถาบันเกษตรกรขยายการลงทุนในอุตสาหกรรมขั้นกลางน้ำ และเชื่อมโยงการผลิตและการค้ายางกับผู้ใช้โดยตรง </a:t>
                      </a:r>
                      <a:endParaRPr lang="en-US" sz="1300" kern="1200" spc="-1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5725" indent="-85725"/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2. เสริมสร้างความเข้มแข็งด้านเทคโนโลยีการผลิตผลิตภัณฑ์ยางพาราเดิม และผลิตภัณฑ์ใหม่ในอุตสาหกรรมต่างๆ โดยการนำองค์ความรู้จากการวิจัยและพัฒนาเทคโนโลยีการผลิตผลิตภัณฑ์ยางพารา เพื่อเพิ่มความสามารถในการแข่งขัน/ ครองส่วนแบ่งการตลาดทั้งในประเทศ-ต่างประเทศ</a:t>
                      </a:r>
                      <a:endParaRPr lang="en-US" sz="1300" kern="1200" spc="-1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5725" indent="-85725"/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3. ส่งเสริมผู้ประกอบการไทยลงทุนขยายฐานการผลิตและการค้ายางพาราในกลุ่มประเทศผู้ผลิตยางพารา และส่งเสริมการใช้ประโยชน์จากข้อตกลงการค้าเสรี</a:t>
                      </a:r>
                      <a:endParaRPr lang="en-US" sz="1300" kern="1200" spc="-1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5725" indent="-85725"/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4. การแปรรูปผลิตภัณฑ์จากยางพารา </a:t>
                      </a:r>
                      <a:endParaRPr lang="en-US" sz="1300" kern="1200" spc="-1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5725" indent="-85725"/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5. การดำเนินงานตามแผนนิคมอุตสาหกรรมยางพารา (</a:t>
                      </a:r>
                      <a:r>
                        <a:rPr lang="en-US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RUBBER CITY) </a:t>
                      </a:r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ในนิคมอุตสาหกรรมภาคใต้</a:t>
                      </a:r>
                      <a:endParaRPr lang="en-US" sz="1300" kern="1200" spc="-1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5725" indent="-85725"/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6. การจัดตั้งศูนย์กลางการแปรรูปผลิตภัณฑ์ยางพาราโลก</a:t>
                      </a:r>
                      <a:endParaRPr lang="th-TH" sz="1300" u="none" strike="noStrike" spc="-100" baseline="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12821639"/>
                  </a:ext>
                </a:extLst>
              </a:tr>
              <a:tr h="1001914">
                <a:tc>
                  <a:txBody>
                    <a:bodyPr/>
                    <a:lstStyle/>
                    <a:p>
                      <a:pPr algn="ctr" fontAlgn="ctr"/>
                      <a:endParaRPr lang="th-TH" sz="12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th-TH" sz="12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th-TH" sz="12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r>
                        <a:rPr lang="en-US" sz="12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Circular</a:t>
                      </a:r>
                      <a:endParaRPr lang="th-TH" sz="12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r>
                        <a:rPr lang="th-TH" sz="12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2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Zero Waste)</a:t>
                      </a:r>
                      <a:endParaRPr lang="th-TH" sz="12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1. </a:t>
                      </a:r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ใบ กิ่ง-ก้านยางพารา (ปุ๋ยหมัก)</a:t>
                      </a:r>
                      <a:endParaRPr lang="en-US" sz="1300" kern="1200" spc="-1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r>
                        <a:rPr lang="en-US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2. </a:t>
                      </a:r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ไม้ฟืนจากต้น-กิ่ง-ก้าน ยางพารา (เชื้อเพลิง)</a:t>
                      </a:r>
                      <a:endParaRPr lang="en-US" sz="13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2540" marR="2540" marT="25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1. ไม้ยางพารา (ไม้ซุง</a:t>
                      </a:r>
                      <a:r>
                        <a:rPr lang="en-US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, </a:t>
                      </a:r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ไม้ท่อน)</a:t>
                      </a:r>
                      <a:endParaRPr lang="en-US" sz="1300" kern="1200" spc="-1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2. แปรรูปใบยาง (ดอกไม้แห้ง)</a:t>
                      </a:r>
                      <a:endParaRPr lang="en-US" sz="1300" kern="1200" spc="-1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3. ไม้ยางพาราแปรรูป (ไม้แผ่น) </a:t>
                      </a:r>
                      <a:endParaRPr lang="en-US" sz="1300" kern="1200" spc="-1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4. ผลิตภัณฑ์จากไม้ยางพารา </a:t>
                      </a:r>
                      <a:endParaRPr lang="en-US" sz="1300" kern="1200" spc="-1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5. เชื้อเพลิงในสำหรับโรงไฟฟ้า</a:t>
                      </a:r>
                      <a:r>
                        <a:rPr lang="th-TH" sz="1300" kern="1200" spc="-100" dirty="0" err="1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ชีว</a:t>
                      </a:r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มวล</a:t>
                      </a:r>
                      <a:endParaRPr lang="en-US" sz="13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2540" marR="2540" marT="25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1. ขี้เถ้า/ขี้เลื่อยจากโรงงานไม้ยางและโรงงาน</a:t>
                      </a:r>
                      <a:r>
                        <a:rPr lang="th-TH" sz="1300" kern="1200" spc="-100" dirty="0" err="1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ชีว</a:t>
                      </a:r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มวล (ปุ๋ย)</a:t>
                      </a:r>
                      <a:endParaRPr lang="en-US" sz="1300" kern="1200" spc="-1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2. เนื้อยางเหลือจากอุตสาหกรรม เข้าสู่กระบวนการผลิตใหม่(</a:t>
                      </a:r>
                      <a:r>
                        <a:rPr lang="th-TH" sz="1300" kern="1200" spc="-100" dirty="0" err="1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ยางสกิม</a:t>
                      </a:r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)</a:t>
                      </a:r>
                      <a:endParaRPr lang="en-US" sz="1300" kern="1200" spc="-1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3. การผลิต</a:t>
                      </a:r>
                      <a:r>
                        <a:rPr lang="th-TH" sz="1300" kern="1200" spc="-100" dirty="0" err="1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เซรั่ม</a:t>
                      </a:r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จากน้ำทิ้งจากโรงรมยาง</a:t>
                      </a:r>
                      <a:r>
                        <a:rPr lang="en-US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(</a:t>
                      </a:r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เครื่องสำอาง/เวชภัณฑ์)</a:t>
                      </a:r>
                      <a:endParaRPr lang="en-US" sz="13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2540" marR="2540" marT="25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124687042"/>
                  </a:ext>
                </a:extLst>
              </a:tr>
              <a:tr h="1070405">
                <a:tc>
                  <a:txBody>
                    <a:bodyPr/>
                    <a:lstStyle/>
                    <a:p>
                      <a:pPr algn="ctr" fontAlgn="ctr"/>
                      <a:endParaRPr lang="en-US" sz="1200" b="1" u="none" strike="noStrike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en-US" sz="1200" b="1" u="none" strike="noStrike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en-US" sz="1200" b="1" u="none" strike="noStrike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r>
                        <a:rPr lang="en-US" sz="12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Green</a:t>
                      </a:r>
                      <a:endParaRPr lang="th-TH" sz="12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(สมดุลและยั่งยืน)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5725" indent="-85725"/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1. การใช้สาร</a:t>
                      </a:r>
                      <a:r>
                        <a:rPr lang="th-TH" sz="1300" kern="1200" spc="-100" dirty="0" err="1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ชีว</a:t>
                      </a:r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ภัณฑ์เพื่อกระตุ้นเสริมภูมิคุ้มกันให้ลำต้น/หน้ายาง สามารถต้านทานการเข้าทำลายของเชื้อสาเหตุโรคใบร่วงยางพารา</a:t>
                      </a:r>
                      <a:endParaRPr lang="en-US" sz="1300" kern="1200" spc="-1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5725" indent="-85725"/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2. รูปแบบการปลูกพืชและเลี้ยงสัตว์ร่วมกับยางพารา เกื้อกูลกันระหว่างพืชและปฏิกูลจากการเลี้ยงสัตว์ (เพิ่มรายได้) </a:t>
                      </a:r>
                      <a:endParaRPr lang="en-US" sz="1300" kern="1200" spc="-1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5725" indent="-85725"/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3. สารจับตัวน้ำยาง ที่เป็นมิตรกับสิ่งแวดล้อม</a:t>
                      </a:r>
                      <a:endParaRPr lang="en-US" sz="1300" kern="1200" spc="-1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5725" indent="-85725"/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4. ส่งเสริมการสร้างนวัตกรรมการผลิตผลิตภัณฑ์ยางพาราที่เป็นมิตรต่อสิ่งแวดล้อม เช่น </a:t>
                      </a:r>
                      <a:r>
                        <a:rPr lang="th-TH" sz="1300" kern="1200" spc="-100" dirty="0" err="1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สินค้าไบ</a:t>
                      </a:r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โอ</a:t>
                      </a:r>
                      <a:r>
                        <a:rPr lang="th-TH" sz="1300" kern="1200" spc="-100" dirty="0" err="1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เทค</a:t>
                      </a:r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น้ำยางสด วัสดุทางวิศวกรรม เวชภัณฑ์ขั้นสูง เป็นต้น เพื่อลดการกีดกันทางการค้า</a:t>
                      </a:r>
                      <a:endParaRPr lang="en-US" sz="1300" kern="1200" spc="-1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5725" indent="-85725"/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5. สร้าง ปรับปรุงแนวทางแก้ไขปัญหาสวนยางที่ไม่มีเอกสารสิทธิ์ และสนับสนุนให้เกษตรกรชาวสวนยาง ยื่นขอใบรับรองมาตรฐานการจัดการป่าไม้อย่างยั่งยืน</a:t>
                      </a:r>
                      <a:endParaRPr lang="en-US" sz="1300" kern="1200" spc="-1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5725" indent="-85725"/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6. สร้างวิสัยทัศน์ใหม่เกี่ยวกับความหลากหลายของสวนยางพาราที่สามารถเพิ่มรายได้ครัวเรือนในภาพรวมและสู่ความยั่งยืนได้</a:t>
                      </a:r>
                      <a:endParaRPr lang="en-US" sz="13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2540" marR="2540" marT="25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5725" indent="-85725"/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1. เชื่อมโยงการท่องเที่ยวสวนยางสมรม โดยชุมชน และ </a:t>
                      </a:r>
                      <a:r>
                        <a:rPr lang="en-US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Route </a:t>
                      </a:r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กับการท่องเที่ยวที่สำคัญของจังหวัดสงขลา และการประชาสัมพันธ์</a:t>
                      </a:r>
                      <a:endParaRPr lang="en-US" sz="1300" kern="1200" spc="-100" dirty="0" smtClean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5725" indent="-85725"/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2. ส่งเสริมงานวิจัยพัฒนาและนวัตกรรมในด้านกระบวนการผลิต เทคโนโลยีประหยัดแรงงาน การผลิตอัตโนมัติ พัฒนาสินค้าที่มีคุณภาพมาตรฐาน การผลิตที่เป็นมิตรกับสิ่งแวดล้อม และการใช้ประโยชน์ยางพาราที่หลากหลายและผลิตภัณฑ์ใหม่</a:t>
                      </a:r>
                      <a:endParaRPr lang="en-US" sz="13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2540" marR="2540" marT="25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9860" indent="-14986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300" kern="1200" spc="-100" baseline="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1)</a:t>
                      </a:r>
                      <a:r>
                        <a:rPr lang="th-TH" sz="1300" kern="1200" spc="-1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ส่งเสริมการใช้ยางภายในประเทศ</a:t>
                      </a:r>
                      <a:endParaRPr lang="en-US" sz="13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2540" marR="2540" marT="25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60866017"/>
                  </a:ext>
                </a:extLst>
              </a:tr>
            </a:tbl>
          </a:graphicData>
        </a:graphic>
      </p:graphicFrame>
      <p:pic>
        <p:nvPicPr>
          <p:cNvPr id="21" name="รูปภาพ 20">
            <a:extLst>
              <a:ext uri="{FF2B5EF4-FFF2-40B4-BE49-F238E27FC236}">
                <a16:creationId xmlns="" xmlns:a16="http://schemas.microsoft.com/office/drawing/2014/main" id="{C3B08338-852B-40F6-B11C-2EAB15ECF70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961" y="1554785"/>
            <a:ext cx="458513" cy="45851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3" name="รูปภาพ 22">
            <a:extLst>
              <a:ext uri="{FF2B5EF4-FFF2-40B4-BE49-F238E27FC236}">
                <a16:creationId xmlns="" xmlns:a16="http://schemas.microsoft.com/office/drawing/2014/main" id="{5BD78BF0-7D31-400D-BA56-6243AB78E7A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961" y="3384199"/>
            <a:ext cx="458514" cy="45851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5" name="รูปภาพ 24">
            <a:extLst>
              <a:ext uri="{FF2B5EF4-FFF2-40B4-BE49-F238E27FC236}">
                <a16:creationId xmlns="" xmlns:a16="http://schemas.microsoft.com/office/drawing/2014/main" id="{E2C81902-5378-4429-9C82-905B8F7A118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77" y="5079198"/>
            <a:ext cx="458516" cy="458516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6531322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4">
            <a:extLst>
              <a:ext uri="{FF2B5EF4-FFF2-40B4-BE49-F238E27FC236}">
                <a16:creationId xmlns="" xmlns:a16="http://schemas.microsoft.com/office/drawing/2014/main" id="{84802C13-AC9C-4CFB-993D-13C64E9CA3BE}"/>
              </a:ext>
            </a:extLst>
          </p:cNvPr>
          <p:cNvSpPr/>
          <p:nvPr/>
        </p:nvSpPr>
        <p:spPr>
          <a:xfrm>
            <a:off x="0" y="3710"/>
            <a:ext cx="12192000" cy="55984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BCG Value Chain </a:t>
            </a:r>
            <a:r>
              <a:rPr lang="th-TH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ภาคการเกษตร  </a:t>
            </a:r>
          </a:p>
          <a:p>
            <a:pPr algn="ctr"/>
            <a:r>
              <a:rPr lang="th-TH" b="1" dirty="0">
                <a:solidFill>
                  <a:prstClr val="white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(สินค้า</a:t>
            </a:r>
            <a:r>
              <a:rPr lang="th-TH" b="1" dirty="0" smtClean="0">
                <a:solidFill>
                  <a:prstClr val="white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)</a:t>
            </a:r>
            <a:r>
              <a:rPr lang="th-TH" b="1" u="sng" dirty="0" smtClean="0">
                <a:solidFill>
                  <a:prstClr val="white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ยางพารา  </a:t>
            </a:r>
            <a:r>
              <a:rPr lang="th-TH" b="1" dirty="0" smtClean="0">
                <a:solidFill>
                  <a:prstClr val="white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จังหวัด</a:t>
            </a:r>
            <a:r>
              <a:rPr lang="th-TH" b="1" u="sng" dirty="0" smtClean="0">
                <a:solidFill>
                  <a:prstClr val="white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สงขลา   </a:t>
            </a:r>
            <a:endParaRPr lang="en-US" b="1" u="sng" dirty="0">
              <a:solidFill>
                <a:prstClr val="white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10F62870-CF3F-4088-8BD5-A25C7F1375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0569261"/>
              </p:ext>
            </p:extLst>
          </p:nvPr>
        </p:nvGraphicFramePr>
        <p:xfrm>
          <a:off x="61236" y="813916"/>
          <a:ext cx="12079964" cy="384310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20434">
                  <a:extLst>
                    <a:ext uri="{9D8B030D-6E8A-4147-A177-3AD203B41FA5}">
                      <a16:colId xmlns="" xmlns:a16="http://schemas.microsoft.com/office/drawing/2014/main" val="1690758785"/>
                    </a:ext>
                  </a:extLst>
                </a:gridCol>
                <a:gridCol w="11159530">
                  <a:extLst>
                    <a:ext uri="{9D8B030D-6E8A-4147-A177-3AD203B41FA5}">
                      <a16:colId xmlns="" xmlns:a16="http://schemas.microsoft.com/office/drawing/2014/main" val="970214184"/>
                    </a:ext>
                  </a:extLst>
                </a:gridCol>
              </a:tblGrid>
              <a:tr h="39911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ปัจจัยสนับสนุน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i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1) บุคลากร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{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1. ส่งเสริมการประยุกต์ใช้เทคโนโลยีและนวัตกรรม และพัฒนาศักยภาพกลุ่มเกษตรกรรุ่นใหม่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Smart Farmer /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2. มาตรฐานแรงงานทั้งห่วงโซ่ต้นน้ำ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/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3. พัฒนาและเพิ่มศักยภาพบุคลากรด้านการวิจัยในสาขายางและวัสดุที่เกี่ยวข้องกับยางและผลิตภัณฑ์ยาง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/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4. สร้างและพัฒนานักวิจัยด้านต้นน้ำ เช่น พันธุ์ยาง โรคยาง ระบบกรีด ยาง ปัจจัยที่มีผลต่อการปลูก เช่น ดิน ปุ๋ย เป็นต้น /กลางน้ำ/ พัฒนาผลิตภัณฑ์ปลายน้ำ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</a:p>
                    <a:p>
                      <a:r>
                        <a:rPr lang="th-TH" sz="1400" b="1" i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2) โครงสร้างพื้นฐาน/สิ่งอำนวยความสะดวก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{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1. จัดตั้งศูนย์ทดสอบและรับรองผลิตภัณฑ์ยางที่มีมาตรฐานสากลและได้รับการยอมรับในระดับนานาชาติ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/2. 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มีหน่วยงานรับผิดชอบทางด้านการมาตรฐานผลิตภัณฑ์ยางพารา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/3.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พัฒนาโครงสร้างพื้นฐานและปัจจัยสนับสนุนอุตสาหกรรมและ</a:t>
                      </a:r>
                      <a:r>
                        <a:rPr lang="th-TH" sz="1400" kern="1200" dirty="0" err="1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พัฒนาคลัสเตอร์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อุตสาหกรรม)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</a:p>
                    <a:p>
                      <a:r>
                        <a:rPr lang="th-TH" sz="1400" b="1" i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3) ระบบ </a:t>
                      </a:r>
                      <a:r>
                        <a:rPr lang="en-US" sz="1400" b="1" i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Logistics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{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ส่งเสริมการพัฒนากลไกการบริหารจัดการผลผลิต และตลาดซื้อขายยางที่มีประสิทธิภาพ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</a:p>
                    <a:p>
                      <a:r>
                        <a:rPr lang="en-US" sz="1400" b="1" i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4</a:t>
                      </a:r>
                      <a:r>
                        <a:rPr lang="th-TH" sz="1400" b="1" i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) เทคโนโลยี นวัตกรรม และภูมิปัญญาท้องถิ่น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{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1. ส่งเสริมการใช้เทคโนโลยี/นวัตกรรมสำหรับใช้ทดแทนแรงงานคนในสวนยาง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/2.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สนับสนุนการใช้เทคโนโลยีนวัตกรรม เพื่อพัฒนาผลิตภัณฑ์ยางพาราสู่อุตสาหกรรมยางพารา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4.0 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ให้สามารถแข่งกับประเทศคู่แข่งได้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</a:p>
                    <a:p>
                      <a:r>
                        <a:rPr lang="th-TH" sz="1400" b="1" i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5) กฎหมาย กฎระเบียบ ข้อบังคับ และสิทธิประโยชน์ทางภาษี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{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1. ขับเคลื่อนนโยบายการใช้ผลิตภัณฑ์ยางในหน่วยงานภาครัฐให้มีประสิทธิภาพ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/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2. ปรับปรุงแนวทางในการกำหนดและทบทวนกฎหมาย กฎระเบียบต่าง ๆ เพื่อรักษาเสถียรภาพราคายางภายในประเทศ องค์กรต่างประเทศ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/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3. ส่งเสริมผู้ประกอบการรายใหญ่ จำกัดหรือเพิ่มอุปสรรคการเข้าสู่ตลาดของผู้เล่นรายใหม่ /4. ส่งเสริมการลงทุนโรงงานน้ำยางข้นของผู้ประกอบการคนไทยและบริษัทข้ามชาติขนาดใหญ่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/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5. เพิ่มมาตรการทางภาษีกระตุ้นให้บริษัทข้ามชาติซื้อยางจากสถาบันเกษตรกร /6. ลดกฎระเบียบ กฎหมาย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 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และปรับปรุงข้อบังคับที่เกี่ยวข้องกับโรงงานแปรรูปยางขั้นต้นให้ทันต่อการเปลี่ยนแปลง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/7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. ระบบการบริหารจัดการทรัพย์สินทางปัญญา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</a:p>
                    <a:p>
                      <a:r>
                        <a:rPr lang="th-TH" sz="14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6) </a:t>
                      </a:r>
                      <a:r>
                        <a:rPr lang="th-TH" sz="1400" b="1" i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การวิจัยและพัฒนา</a:t>
                      </a:r>
                      <a:r>
                        <a:rPr lang="th-TH" sz="1400" b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{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1. แสวงหาความร่วมมือกับต่างประเทศในการวิจัยและพัฒนายางพาราเน้นด้านอุตสาหกรรมยาง /2. วิจัย การพัฒนาระบบแปรรูปยาง ผลผลิตกลางน้ำ/ไม้ยางพารา/รวมถึงเทคโนโลยีและนวัตกรรมในการเก็บรักษาและขนส่งอย่างมีประสิทธิภาพ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/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3. สร้างและพัฒนานักวิจัยที่มีศักยภาพและความเชี่ยวชาญด้านการปรับปรุงโครงสร้างระดับโมเลกุลของยางพารา /4. สนับสนุนเครือข่ายและสร้างความร่วมมือระหว่างนักวิจัย/</a:t>
                      </a:r>
                      <a:r>
                        <a:rPr lang="th-TH" sz="1400" kern="1200" dirty="0" err="1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นวัตกร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ภาคอุตสาหกรรม บริษัทและสถาบันการศึกษา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/5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. จัดตั้งศูนย์วิจัยและนวัตกรรมเฉพาะทางด้านยางพารา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/6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.ส่งเสริมการวิจัยและพัฒนาเทคโนโลยีการปลูกยางเพื่อเพิ่มผลผลิตสู่ตลาดโลกหรือให้ผลผลิตยางที่มีสมบัติสำหรับผลิตภัณฑ์เฉพาะทาง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</a:p>
                    <a:p>
                      <a:r>
                        <a:rPr lang="en-US" sz="1400" b="1" i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7) </a:t>
                      </a:r>
                      <a:r>
                        <a:rPr lang="th-TH" sz="1400" b="1" i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คุณภาพมาตรฐาน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{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สนับสนุนห้องปฏิบัติการให้ได้รับมาตรฐานสากล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</a:p>
                    <a:p>
                      <a:r>
                        <a:rPr lang="th-TH" sz="1400" b="1" i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8) </a:t>
                      </a:r>
                      <a:r>
                        <a:rPr lang="en-US" sz="1400" b="1" i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Big Data</a:t>
                      </a:r>
                      <a:r>
                        <a:rPr lang="th-TH" sz="1400" b="1" i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{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1. การขึ้นและปรับปรุงทะเบียนเกษตรกรผู้ปลูกยางพาราประจำปี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/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2. การทำระบบสารสนเทศการวิจัยยางพาราครอบคลุมข้อมูลนักวิจัย ข้อมูลงานวิจัยยางพารา ทั้งระบบที่ครบถ้วนและทันสมัย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/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3. พัฒนาเป็นศูนย์กลางการค้ายางพารา และพัฒนาระบบการบริหารจัดการผลิตและการค้ายางของประเทศไทยที่เป็นที่ยอมรับในประเทศผู้ผลิตยางและผู้ใช้ /4. จัดตั้งหน่วยงานกลางบริหารจัดการอุตสาหกรรมทั้งระบบ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</a:p>
                    <a:p>
                      <a:r>
                        <a:rPr lang="th-TH" sz="1400" b="1" i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9) แหล่งเงินทุน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{1. 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ส่งเสริมและสนับสนุนเงินทุนให้ผู้ประกอบการเปลี่ยนเครื่องจักรสายการผลิต และโครงสร้างพื้นฐานมีความจำเป็นเพื่อลดต้นทุนการผลิต เพิ่มประสิทธิภาพ ลดปัญหาสิ่งแวดล้อม /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2. 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สนับสนุนเงินทุนดอกเบี้ยต่ำเพื่อการปรับเปลี่ยนเทคโนโลยีและเพิ่มประสิทธิภาพการผลิต)</a:t>
                      </a:r>
                      <a:r>
                        <a:rPr lang="th-TH" sz="1400" i="1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/2. </a:t>
                      </a:r>
                      <a:r>
                        <a:rPr lang="th-TH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พัฒนาความร่วมมือระหว่างองค์กรที่ให้ทุน หน่วยงานระดับจังหวัด และภาคอุตสาหกรรม เพื่อเพิ่มแหล่งทุนวิจัยด้านยางพารา โดยเฉพาะส่วนปลายน้ำ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42824482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="" xmlns:a16="http://schemas.microsoft.com/office/drawing/2014/main" id="{706404CE-3FC1-4020-88AE-2CB50B5CBE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2486520"/>
              </p:ext>
            </p:extLst>
          </p:nvPr>
        </p:nvGraphicFramePr>
        <p:xfrm>
          <a:off x="57150" y="4925843"/>
          <a:ext cx="12077700" cy="82558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20434">
                  <a:extLst>
                    <a:ext uri="{9D8B030D-6E8A-4147-A177-3AD203B41FA5}">
                      <a16:colId xmlns="" xmlns:a16="http://schemas.microsoft.com/office/drawing/2014/main" val="1360537452"/>
                    </a:ext>
                  </a:extLst>
                </a:gridCol>
                <a:gridCol w="11157266">
                  <a:extLst>
                    <a:ext uri="{9D8B030D-6E8A-4147-A177-3AD203B41FA5}">
                      <a16:colId xmlns="" xmlns:a16="http://schemas.microsoft.com/office/drawing/2014/main" val="1385523942"/>
                    </a:ext>
                  </a:extLst>
                </a:gridCol>
              </a:tblGrid>
              <a:tr h="39911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</a:t>
                      </a:r>
                    </a:p>
                    <a:p>
                      <a:pPr algn="ctr" fontAlgn="ctr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สนับสนุน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r>
                        <a:rPr lang="th-TH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การยางแห่งประเทศไทย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/</a:t>
                      </a:r>
                      <a:r>
                        <a:rPr lang="th-TH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กรมพัฒนาที่ดิน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/</a:t>
                      </a:r>
                      <a:r>
                        <a:rPr lang="th-TH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กรมปศุสัตว์ /กรมการพัฒนาชุมชน /กระทรวงพลังงาน /กระทรวงพาณิชย์ /กระทรวงอุตสาหกรรม /กระทรวงการคลัง /กระทรวงคมนาคม /กรมวิชาการเกษตร </a:t>
                      </a:r>
                      <a:r>
                        <a:rPr lang="th-TH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/กระทรวง </a:t>
                      </a:r>
                      <a:r>
                        <a:rPr lang="th-TH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อว</a:t>
                      </a:r>
                      <a:r>
                        <a:rPr lang="th-TH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./มหาวิทยาลัย</a:t>
                      </a:r>
                      <a:r>
                        <a:rPr lang="th-TH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/สถาบันการศึกษา /สถาบันเกษตรกรชาวสวนยางพารา /กรมส่งเสริมการเกษตร /กรมส่งเสริมสหกรณ์ /</a:t>
                      </a:r>
                      <a:r>
                        <a:rPr lang="th-TH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สป.กษ</a:t>
                      </a:r>
                      <a:r>
                        <a:rPr lang="th-TH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/หน่วยงานวิจัย /สถาบันคุณวุฒิวิชาชีพ (องค์การมหาชน) /ทุกหน่วยงานที่เกี่ยวข้อง</a:t>
                      </a:r>
                      <a:endParaRPr lang="th-TH" sz="12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03242291"/>
                  </a:ext>
                </a:extLst>
              </a:tr>
            </a:tbl>
          </a:graphicData>
        </a:graphic>
      </p:graphicFrame>
      <p:sp>
        <p:nvSpPr>
          <p:cNvPr id="13" name="Rectangle 4">
            <a:extLst>
              <a:ext uri="{FF2B5EF4-FFF2-40B4-BE49-F238E27FC236}">
                <a16:creationId xmlns="" xmlns:a16="http://schemas.microsoft.com/office/drawing/2014/main" id="{E443C70D-34D2-4861-A06C-650B18B51EFF}"/>
              </a:ext>
            </a:extLst>
          </p:cNvPr>
          <p:cNvSpPr/>
          <p:nvPr/>
        </p:nvSpPr>
        <p:spPr>
          <a:xfrm>
            <a:off x="0" y="6690512"/>
            <a:ext cx="12192000" cy="16639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3.3. BCG Value Chain </a:t>
            </a:r>
            <a:r>
              <a:rPr lang="th-TH" sz="1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ภาคการเกษตร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909300" y="98966"/>
            <a:ext cx="75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i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  <a:endParaRPr lang="th-TH" i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59501940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8200</TotalTime>
  <Words>1622</Words>
  <Application>Microsoft Office PowerPoint</Application>
  <PresentationFormat>กำหนดเอง</PresentationFormat>
  <Paragraphs>87</Paragraphs>
  <Slides>2</Slides>
  <Notes>2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</vt:i4>
      </vt:variant>
    </vt:vector>
  </HeadingPairs>
  <TitlesOfParts>
    <vt:vector size="3" baseType="lpstr">
      <vt:lpstr>ธีมของ Office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ณัฏฐนันท์ วิบูลย์กาญจน์</dc:creator>
  <cp:lastModifiedBy>User</cp:lastModifiedBy>
  <cp:revision>823</cp:revision>
  <cp:lastPrinted>2021-03-15T09:53:24Z</cp:lastPrinted>
  <dcterms:created xsi:type="dcterms:W3CDTF">2021-01-05T06:13:48Z</dcterms:created>
  <dcterms:modified xsi:type="dcterms:W3CDTF">2022-05-30T03:13:48Z</dcterms:modified>
</cp:coreProperties>
</file>