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sldIdLst>
    <p:sldId id="309" r:id="rId2"/>
    <p:sldId id="310" r:id="rId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3C0C"/>
    <a:srgbClr val="FFC000"/>
    <a:srgbClr val="008000"/>
    <a:srgbClr val="CC3300"/>
    <a:srgbClr val="2404AC"/>
    <a:srgbClr val="C00000"/>
    <a:srgbClr val="00CC99"/>
    <a:srgbClr val="008080"/>
    <a:srgbClr val="0099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27102A9-8310-4765-A935-A1911B00CA55}" styleName="สไตล์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สไตล์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E171933-4619-4E11-9A3F-F7608DF75F80}" styleName="สไตล์สีปานกลาง 1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2514" autoAdjust="0"/>
  </p:normalViewPr>
  <p:slideViewPr>
    <p:cSldViewPr snapToGrid="0">
      <p:cViewPr varScale="1">
        <p:scale>
          <a:sx n="80" d="100"/>
          <a:sy n="80" d="100"/>
        </p:scale>
        <p:origin x="127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77" cy="497159"/>
          </a:xfrm>
          <a:prstGeom prst="rect">
            <a:avLst/>
          </a:prstGeom>
        </p:spPr>
        <p:txBody>
          <a:bodyPr vert="horz" lIns="63275" tIns="31637" rIns="63275" bIns="31637" rtlCol="0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010" y="0"/>
            <a:ext cx="2946571" cy="497159"/>
          </a:xfrm>
          <a:prstGeom prst="rect">
            <a:avLst/>
          </a:prstGeom>
        </p:spPr>
        <p:txBody>
          <a:bodyPr vert="horz" lIns="63275" tIns="31637" rIns="63275" bIns="31637" rtlCol="0"/>
          <a:lstStyle>
            <a:lvl1pPr algn="r">
              <a:defRPr sz="800"/>
            </a:lvl1pPr>
          </a:lstStyle>
          <a:p>
            <a:fld id="{53D09073-5FE2-471A-AC88-52B4C5DB7961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78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3275" tIns="31637" rIns="63275" bIns="31637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314" y="4777577"/>
            <a:ext cx="5438140" cy="3907821"/>
          </a:xfrm>
          <a:prstGeom prst="rect">
            <a:avLst/>
          </a:prstGeom>
        </p:spPr>
        <p:txBody>
          <a:bodyPr vert="horz" lIns="63275" tIns="31637" rIns="63275" bIns="31637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479"/>
            <a:ext cx="2945477" cy="497159"/>
          </a:xfrm>
          <a:prstGeom prst="rect">
            <a:avLst/>
          </a:prstGeom>
        </p:spPr>
        <p:txBody>
          <a:bodyPr vert="horz" lIns="63275" tIns="31637" rIns="63275" bIns="31637" rtlCol="0" anchor="b"/>
          <a:lstStyle>
            <a:lvl1pPr algn="l">
              <a:defRPr sz="8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010" y="9429479"/>
            <a:ext cx="2946571" cy="497159"/>
          </a:xfrm>
          <a:prstGeom prst="rect">
            <a:avLst/>
          </a:prstGeom>
        </p:spPr>
        <p:txBody>
          <a:bodyPr vert="horz" lIns="63275" tIns="31637" rIns="63275" bIns="31637" rtlCol="0" anchor="b"/>
          <a:lstStyle>
            <a:lvl1pPr algn="r">
              <a:defRPr sz="800"/>
            </a:lvl1pPr>
          </a:lstStyle>
          <a:p>
            <a:fld id="{A5AFAB3E-9C17-42C8-A854-2B7750C4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26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1pPr>
    <a:lvl2pPr marL="301714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2pPr>
    <a:lvl3pPr marL="603427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3pPr>
    <a:lvl4pPr marL="905141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4pPr>
    <a:lvl5pPr marL="1206855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5pPr>
    <a:lvl6pPr marL="1508569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6pPr>
    <a:lvl7pPr marL="1810282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7pPr>
    <a:lvl8pPr marL="2111996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8pPr>
    <a:lvl9pPr marL="2413710" algn="l" defTabSz="603427" rtl="0" eaLnBrk="1" latinLnBrk="0" hangingPunct="1">
      <a:defRPr sz="79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7887" cy="3351213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420688" y="1241425"/>
            <a:ext cx="5957887" cy="3351213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8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890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94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1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10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7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19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216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099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6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77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68CEB-0B39-4A64-B9B6-43AB295C102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4CC9C-E328-4607-8904-724561E8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902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(สินค้า)</a:t>
            </a:r>
            <a:r>
              <a:rPr lang="th-TH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ทุเรียน  </a:t>
            </a:r>
            <a:r>
              <a:rPr lang="th-TH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239989"/>
              </p:ext>
            </p:extLst>
          </p:nvPr>
        </p:nvGraphicFramePr>
        <p:xfrm>
          <a:off x="137437" y="642796"/>
          <a:ext cx="10655929" cy="58220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785280501"/>
                    </a:ext>
                  </a:extLst>
                </a:gridCol>
                <a:gridCol w="3564929">
                  <a:extLst>
                    <a:ext uri="{9D8B030D-6E8A-4147-A177-3AD203B41FA5}">
                      <a16:colId xmlns:a16="http://schemas.microsoft.com/office/drawing/2014/main" val="2166394786"/>
                    </a:ext>
                  </a:extLst>
                </a:gridCol>
                <a:gridCol w="2984500">
                  <a:extLst>
                    <a:ext uri="{9D8B030D-6E8A-4147-A177-3AD203B41FA5}">
                      <a16:colId xmlns:a16="http://schemas.microsoft.com/office/drawing/2014/main" val="2612424634"/>
                    </a:ext>
                  </a:extLst>
                </a:gridCol>
                <a:gridCol w="3186066">
                  <a:extLst>
                    <a:ext uri="{9D8B030D-6E8A-4147-A177-3AD203B41FA5}">
                      <a16:colId xmlns:a16="http://schemas.microsoft.com/office/drawing/2014/main" val="4184158473"/>
                    </a:ext>
                  </a:extLst>
                </a:gridCol>
              </a:tblGrid>
              <a:tr h="200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(อุตสาหกรรม)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Bio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3665" indent="-1136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พัฒนา และกระจายพันธุ์สู่กลุ่มผู้ใช้ประโยชน์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ส่งเสริมและพัฒนากระบวนการผลิตทุเรียนคุณภาพทั้งในฤดูและนอกฤดูกาลผลิตภายใต้มาตรฐาน 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GAP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ทุเรียน หรือ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Organic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ทุเรียนอินทรีย์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ส่งเสริมและพัฒนาทุเรียน ด้วยเทคโนโลยี นวัตกรรม และภูมิปัญญาชาวบ้าน (ฟาร์มอัจฉริยะ)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จัดตั้งและบริหารจัดการศูนย์รวบรวมผลผลิตทุเรียน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13665" indent="-1136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5. การวางแผนการผลิตเพื่อตอบโจทย์การตลาด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แผนธุรกิจการเกษตร)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ส่งเสริม พัฒนา และสร้างอัตลักษณ์สินค้าและระบบตรวจสอบย้อนกลับ (</a:t>
                      </a:r>
                      <a:r>
                        <a:rPr lang="en-US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QR Code) </a:t>
                      </a: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และควบคุมมาตรฐานผลไม้ระบบ </a:t>
                      </a:r>
                      <a:r>
                        <a:rPr lang="en-US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GAP /</a:t>
                      </a: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ส่งเสริมทุเรียน </a:t>
                      </a:r>
                      <a:r>
                        <a:rPr lang="en-US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GI</a:t>
                      </a:r>
                      <a:endParaRPr lang="en-US" sz="1200" spc="-100" baseline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ส่งเสริม สนับสนุน และตรวจติดตามโรงคัดบรรจุทุเรียนที่ได้รับการรับรอง </a:t>
                      </a:r>
                      <a:r>
                        <a:rPr lang="en-US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GMP </a:t>
                      </a:r>
                      <a:endParaRPr lang="en-US" sz="1200" spc="-100" baseline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ส่งเสริม และถ่ายทอดเทคโนโลยีการแปรรูปขั้นต้น (เช่น ทอด กวน เชื่อม ไอศกรีม เบเกอรี่ แครกเกอร์)  การแปรรูปขั้นกลาง (เช่น แกะเนื้อแช่แข็ง </a:t>
                      </a:r>
                      <a:r>
                        <a:rPr lang="en-US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freeze dried  </a:t>
                      </a: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แป้งทำขนม/อาหาร)</a:t>
                      </a:r>
                      <a:endParaRPr lang="en-US" sz="1200" spc="-100" baseline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ส่งเสริมและสนับสนุนให้ผู้ประกอบการขนาดเล็ก วิสาหกิจชุมชน กลุ่มเกษตรกรมีโอกาสได้รับการพัฒนาด้านการตลาด และผลิตภัณฑ์แปรรูป </a:t>
                      </a:r>
                      <a:endParaRPr lang="en-US" sz="1200" spc="-100" baseline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5. ส่งเสริมและสนับสนุนให้ผู้ประกอบการลงทุนเปิดร้านอาหาร/ร้านกาแฟ/ร้านอาหารเคลื่อนที่แบบใหม่ทันสมัย ที่นำทุเรียนสดมาเป็นส่วนหนึ่งในการประกอบอาหาร/เครื่องดื่ม</a:t>
                      </a:r>
                      <a:endParaRPr lang="en-US" sz="1200" spc="-100" baseline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1. สร้างและเผยแพร่องค์ความรู้ด้านการผลิต/ตลาด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2. ส่งเสริมการรวมกลุ่มเพื่อเพิ่มช่องการจำหน่าย ทั้งในรูปแบบออนไลน์ หรือการส่งผลผลิตให้แก่ผู้บริโภคโดยตรง (ออฟไลน์) เช่น ค้าปลีก ค้าส่ง ออนไลน์ ไปรษณีย์ งานแสดงสินค้า ห้างสรรพสินค้า ร้านสะดวกซื้อ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(Modern trade)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เป็นต้น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3. กิจกรรม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ประชาสัมพันธ์อัต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ลักษณ์ทุเรียนไทยให้เป็นที่รู้จักอย่างทั่วถึงและต่อเนื่อง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พร้อมสื่อประชาสัมพันธ์ที่ทันสมัยควบคู่กับ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Content market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ที่น่าสนใจผ่านสังคมออนไลน์ โทรศัพท์มือถือ เว็บไซต์ 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Facebook </a:t>
                      </a:r>
                      <a:r>
                        <a:rPr lang="en-US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Instagram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และ 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DVD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แผ่นพับ โทรทัศน์ วิทยุ ฯลฯ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4. สร้างโอกาสทางการค้าทุเรียนโดยใช้สื่ออิเล็กทรอนิกส์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(e-commerce)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5. ส่งเสริมและสนับสนุนให้ผู้ประกอบการ 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SMEs 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มีโอกาสสร้างเครือข่ายในต่างประเทศ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821639"/>
                  </a:ext>
                </a:extLst>
              </a:tr>
              <a:tr h="1001914">
                <a:tc>
                  <a:txBody>
                    <a:bodyPr/>
                    <a:lstStyle/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Circular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Zero Waste)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การสร้างมูลค่าเพิ่มจากวัสดุเหลือใช้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เปลือกทุเรียนทำปุ๋ยหมัก/ปุ๋ยอินทรีย์/เปลือกทุเรียนทำอาหารสัตว์)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ส่งเสริมการผลิต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ถ่านไบโอชาร์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</a:t>
                      </a:r>
                      <a:r>
                        <a:rPr lang="en-US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Biochar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)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หรือถ่านชีวภาพจากเปลือกทุเรียน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2.การประยุกต์ใช้ถ่านชีวภาพจากวัสดุเหลือทิ้งทางการเกษตร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การใส่ถ่านชีวภาพจากวัสดุเหลือทิ้งทางการเกษตร เพื่อเพิ่มประสิทธิภาพการผลิตทุเรียนในระยะปลูกชิด/ผลต่อความมีชีวิตของเชื้อราไตรโค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เดอร์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มาเพื่อควบคุมโรครากน่าโคนเน่าทุเรียน)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86360" indent="-863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พลังสะอาดจากเปลือกทุเรียน เช่น ก๊าซหุงต้ม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1. ทำแป้งสำหรับทำขนม-อาหาร จากเนื้อทุเรียนที่ร่วงจากภัยธรรมชาติ 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2. แปรรูปอุตสาหกรรมการแพทย์และสุขภาพ : นำเปลือกทุเรียนมา ทำเครื่องสา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อาง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สารเพ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คติน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(เพิ่มความหนืด) สร้างมูลค่าเพิ่มอื่น ๆ เช่น วิเคราะห์สารสกัดออก ฤทธิ์เพื่อใช้ประโยชน์ทางการแพทย์และสุขภาพ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3. ทำ </a:t>
                      </a:r>
                      <a:r>
                        <a:rPr lang="en-US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biochar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กระดาษ กระถางปลูกต้นไม้ เชือก พลาสติกชีวภาพ พื้นรองเท้า (เปลือก) เวชสา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อาง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(เปลือก + เมล็ด) แคปซูลยา (เมล็ด) และ ถ่านดูดกลิ่น</a:t>
                      </a:r>
                      <a:r>
                        <a:rPr lang="en-US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 (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ผลร่วง)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 marL="149860" indent="-14986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4. การใช้วัสดุเหลือทิ้งจากเปลือกและเส้นใยทุเรียนมาใช้ในอุตสาหกรรมซักฟอก สิ่งทอ กระดาษ เซรา</a:t>
                      </a:r>
                      <a:r>
                        <a:rPr lang="th-TH" sz="1200" spc="-100" baseline="0" dirty="0" err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มิก</a:t>
                      </a: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สี กาว เป็นต้น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687042"/>
                  </a:ext>
                </a:extLst>
              </a:tr>
              <a:tr h="1070405">
                <a:tc>
                  <a:txBody>
                    <a:bodyPr/>
                    <a:lstStyle/>
                    <a:p>
                      <a:pPr algn="ctr" fontAlgn="ctr"/>
                      <a:endParaRPr lang="en-US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(สมดุลและยั่งยืน)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ใช้เทคโนโลยีชีวภาพมาใช้ในการคัดเลือกพันธุ์เพื่อช่วยร่นระยะเวลาในการปรับปรุงพันธุ์และขยายพันธุ์ให้เร็วขึ้น </a:t>
                      </a:r>
                      <a:endParaRPr lang="en-US" sz="12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2. การบำรุงดูและรักษา (ป้องกันกำจัดโรคและแมลงศัตรูทุเรียน แบบผสมผสาน 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IPM) 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เช่น พัฒนาส่งเสริมการผลิตและการใช้สารอินทรีย์ชีวภาพ สาร</a:t>
                      </a:r>
                      <a:r>
                        <a:rPr lang="th-TH" sz="12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ชีว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ภัณฑ์ เพื่อเพิ่มศักยภาพการผลิตพืช เช่น ภูมิปัญญาชาวบ้าน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การใช้น้ำหมักชีวภาพ การใช้น้ำส้มควันไม้ การใช้ตะไคร้หอมจุดไล่แมลง) </a:t>
                      </a:r>
                      <a:endParaRPr lang="en-US" sz="12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3. ส่งเสริมการจัดการทุเรียนคุณภาพโดยแลกเปลี่ยนเรียนรู้ ทำหลักสูตรการจัดการทุเรียนคุณภาพที่ยั่งยืน (โรงเรียนทุเรียน) </a:t>
                      </a:r>
                      <a:endParaRPr lang="en-US" sz="12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4. ส่งเสริมการใช้</a:t>
                      </a:r>
                      <a:r>
                        <a:rPr lang="th-TH" sz="12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สารคี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เลตจุลธาตุอาหารที่เป็นมิตรกับสิ่งแวดล้อม </a:t>
                      </a:r>
                      <a:endParaRPr lang="en-US" sz="12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5. ส่งเสริมการอนุรักษ์พลังงานและพลังงานทดแทนเศรษฐกิจฐานราก 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(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ระบบสูบน้ำพลังงานแสงอาทิตย์/ระบบผลิตไฟฟ้าพลังงานแสงอาทิตย์สำหรับห้องเย็น)</a:t>
                      </a:r>
                      <a:endParaRPr lang="en-US" sz="1200" kern="1200" spc="-100" baseline="0" dirty="0">
                        <a:solidFill>
                          <a:schemeClr val="dk1"/>
                        </a:solidFill>
                        <a:effectLst/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84138" indent="-84138"/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6. ส่งเสริมการอนุรักษ์พลังงานและพลังงานทดแทนเศรษฐกิจฐานราก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{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เตา</a:t>
                      </a:r>
                      <a:r>
                        <a:rPr lang="th-TH" sz="12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ชีว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มวลประสิทธิภาพสูง/ชุดครอบหัวเตาแก๊สประสิทธิภาพสูง</a:t>
                      </a:r>
                      <a:r>
                        <a:rPr lang="en-US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 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แปรรูปทุเรียน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6360" indent="-863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1. พัฒนาเป็นแหล่งท่องเที่ยวเชิงเกษตร และชิม </a:t>
                      </a:r>
                      <a:r>
                        <a:rPr lang="th-TH" sz="1200" kern="1200" spc="-100" baseline="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ช้</a:t>
                      </a:r>
                      <a:r>
                        <a:rPr lang="th-TH" sz="1200" kern="1200" spc="-100" baseline="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อบในสวนผลไม้ เชื่อมโยงกับการท่องเที่ยวสำคัญๆ ของจังหวัดสงขลา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9860" indent="-14986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th-TH" sz="1200" spc="-100" baseline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-</a:t>
                      </a:r>
                      <a:endParaRPr lang="en-US" sz="1200" spc="-100" baseline="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2540" marR="2540" marT="254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5" y="1248646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2" y="2893110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2" y="4829653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Rectangle 4">
            <a:extLst>
              <a:ext uri="{FF2B5EF4-FFF2-40B4-BE49-F238E27FC236}">
                <a16:creationId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7" name="แผนผังลําดับงาน: การดำเนินการด้วยตนเอง 6"/>
          <p:cNvSpPr/>
          <p:nvPr/>
        </p:nvSpPr>
        <p:spPr>
          <a:xfrm rot="16200000">
            <a:off x="8499762" y="2975257"/>
            <a:ext cx="5904884" cy="1200199"/>
          </a:xfrm>
          <a:prstGeom prst="flowChartManualOperatio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0852104" y="1554786"/>
            <a:ext cx="1200200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600"/>
              </a:lnSpc>
            </a:pPr>
            <a:r>
              <a:rPr lang="th-TH" sz="1600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endParaRPr lang="en-US" sz="1600" u="sng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เกษตรกรมีรายได้มากกว่าเท่ากับ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180,000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บาท/ปี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เกษตรกรมีหนี้สินเฉลี่ยลดลง 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เกษตรกรมีการประกอบอาชีพอย่างยั่งยืน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GPP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ต่อปี</a:t>
            </a:r>
          </a:p>
          <a:p>
            <a:pPr lvl="0">
              <a:lnSpc>
                <a:spcPts val="1600"/>
              </a:lnSpc>
            </a:pP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ปัญหาสิ่งแวดล้อมที่เกี่ยวข้องกับกิจกรรมการทางเกษตร ตลอดห่วงโซ่คุณค่า ลดลงร้อยละ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ต่อปี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3132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4">
            <a:extLst>
              <a:ext uri="{FF2B5EF4-FFF2-40B4-BE49-F238E27FC236}">
                <a16:creationId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  <a:p>
            <a:pPr algn="ctr"/>
            <a:r>
              <a:rPr lang="th-TH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(สินค้า)</a:t>
            </a:r>
            <a:r>
              <a:rPr lang="th-TH" b="1" u="sng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ทุเรียน   </a:t>
            </a:r>
            <a:r>
              <a:rPr lang="th-TH" b="1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</a:t>
            </a:r>
            <a:r>
              <a:rPr lang="th-TH" b="1" u="sng" dirty="0">
                <a:solidFill>
                  <a:prstClr val="white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สงขลา   </a:t>
            </a:r>
            <a:endParaRPr lang="en-US" b="1" u="sng" dirty="0">
              <a:solidFill>
                <a:prstClr val="white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085474"/>
              </p:ext>
            </p:extLst>
          </p:nvPr>
        </p:nvGraphicFramePr>
        <p:xfrm>
          <a:off x="56018" y="714129"/>
          <a:ext cx="12079964" cy="36297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1690758785"/>
                    </a:ext>
                  </a:extLst>
                </a:gridCol>
                <a:gridCol w="11159530">
                  <a:extLst>
                    <a:ext uri="{9D8B030D-6E8A-4147-A177-3AD203B41FA5}">
                      <a16:colId xmlns:a16="http://schemas.microsoft.com/office/drawing/2014/main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ปัจจัยสนับสนุน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1) บุคลากร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สร้างเครือข่ายเกษตรกรรุ่นใหม่ แม่บ้านเกษตรกร และวิสาหกิจชุมชน ที่ผลิต และแปรรูปผลผลิตทางการเกษตร และผลิตภัณฑ์/บรรจุภัณฑ์ชองกลุ่มเกษตรกรได้รับการพัฒนาให้สอดคล้องกับกระบวนการ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(Business Model Canvas : BMC) 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 การจัดการแรงงานภาคการผลิต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2) โครงสร้างพื้นฐาน/สิ่งอำนวยความสะดวก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การเพิ่มปริมาณน้ำต้นทุนและเพิ่มพื้นที่ระบบส่งน้ำในพื้นที่เกษตรกรรม /การก่อสร้างแหล่งน้ำในไร่นานอกเขตชลประทาน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3) ระบบ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Logistics 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สนับสนุนการบริการขนส่งทางอากาศเพื่ออำนวยความสะดวกในการขนส่งทุเรียน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4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) เทคโนโลยี นวัตกรรม และภูมิปัญญาท้องถิ่น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ส่งเสริมและสนับสนุนให้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SMEs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วิสาหกิจชุมชน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ลุ่มเกษตรกรให้ได้รับองค์ความรู้และนวัตกรรมในการแปรรูปผลิตภัณฑ์ทุเรียนและผลิตภัณฑ์ชีวภาพจากวัสดุเหลือทิ้งของทุเรียนและเข้าถึงงานวิจัยที่ดีจากสถาบันการศึกษาหรือจากหน่วยงานภาครัฐ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5) กฎหมาย กฎระเบียบ ข้อบังคับ และสิทธิประโยชน์ทางภาษี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ส่งเสริมสนับสนุนให้กลุ่มเกษตรกรเป็นผู้รวบรวมผลผลิตในระดับท้องถิ่น การทำ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Contract Farming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ในกรณีผลผลิตมากว่าความต้องการ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ให้มีความยืดหยุ่นในการคิดอัตราค่าธรรมเนียมการอนุญาตทำงานของแรงงานต่างด้าวในช่วงฤดูเก็บเกี่ยวทุเรียน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(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ให้มีการพิจารณาทบทวนการคิดอัตราค่าธรรมเนียมการอนุญาตเข้ามาทำงานของแรงงานต่างด้าวให้เป็นสัดส่วนตามระยะเวลาจริงที่เข้ามาทำงานในประเทศ)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6) การวิจัยและพัฒนา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วิจัยและปรับปรุงพันธุ์ทุเรียนเพื่อเพิ่มศักยภาพในการแข่งขัน เพื่อการผลิตในเชิงการค้าและรองรับการแข่งขันกับตลาดต่างประเทศ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วิจัยและพัฒนาเทคโนโลยีการผลิตทุเรียน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ศึกษาความต้องการและการยอมรับของผู้บริโภคทุเรียนในปัจจุบันและอนาคต เพื่อใช้ตัดสินใจในการคัดเลือกพันธุ์ทุเรียนให้เป็นที่ต้องการในอนาคต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การเปลี่ยนแปลงสภาพภูมิอากาศกับการจัดการด้านการเขตกรรมเพื่อผลิตทุเรียนคุณภาพ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ส่งเสริมและสนับสนุนให้มีการศึกษาพฤติกรรมผู้บริโภคของประเทศต่างๆ นโยบายทางการค้า และผลพลอยได้จากทุเรียน อย่างต่อเนื่องทั้งตลาดเดินตลาดใหม่ และเผยแพร่รายงานการศึกษาในช่องทางที่เป็นที่รู้จัก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7)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คุณภาพมาตรฐาน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การบริหารจัดการการผลิตและการรับซื้อผลผลิตให้ได้มาตรฐานความปลอดภัยอย่างจริงจังและเข้มงวด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8)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Big Data 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การขึ้นและปรับปรุงทะเบียนเกษตรกร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การจัดทำฐานข้อมูลแปลงใหญ่ทุเรียน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การจัดทำฐานข้อมูลด้านสถานการณ์การผลิตด้วยเทคโนโลยีที่ทันสมัย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การจัดทำฐานข้อมูลผู้รวบรวมผลผลิตทุเรียนแต่ละประเภทแต่ละจังหวัดที่ปลูก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การบริการข้อมูลแบบเบ็ดเสร็จ (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One Stop Service)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ในการเข้าไปลงทุนทำธุรกิจในต่างตลาดต่างประเทศ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รวมถึงเผยแพร่ข้อมูลให้ได้รับทราบอย่างทั่วถึง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 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ต่อเนื่องในช่องทางที่สามารถเข้าถึงได้ง่ายเป็นที่รู้จัก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</a:p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9) แหล่งเงินทุน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{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ส่งเสริมการเข้าถึงเงินทุนและการบริหารเงินทุนในฤดูกาลผลิต ทั้งในรูปแบบบุคคลและรูปแบบกลุ่ม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 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นับสนุนสินเชื่อที่มีอัตราดอกเบี้ยต่ำที่ใช้เป็นเงินทุนหมุนเวียนในการรวบรวมผลผลิตและลงทุนสร้างห้องเย็นแช่เยือกแข็ง เพื่อเก็บรักษาทุเรียนไว้ทยอยขายในราคาที่ต้องการ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/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ปฏิรูปหรือปรับปรุงสหกรณ์การเกษตรให้ทำธุรกิจเกษตรอย่างจริงจังและดำเนินธุรกิจอย่างมี</a:t>
                      </a:r>
                      <a:r>
                        <a:rPr lang="th-TH" sz="1400" kern="1200" dirty="0" err="1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ธรรมาภิ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บาล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}</a:t>
                      </a: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061252"/>
              </p:ext>
            </p:extLst>
          </p:nvPr>
        </p:nvGraphicFramePr>
        <p:xfrm>
          <a:off x="57150" y="4446881"/>
          <a:ext cx="12077700" cy="19228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val="1360537452"/>
                    </a:ext>
                  </a:extLst>
                </a:gridCol>
                <a:gridCol w="11157266">
                  <a:extLst>
                    <a:ext uri="{9D8B030D-6E8A-4147-A177-3AD203B41FA5}">
                      <a16:colId xmlns:a16="http://schemas.microsoft.com/office/drawing/2014/main" val="1385523942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</a:t>
                      </a:r>
                    </a:p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สนับสนุน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กรมชลประทาน /กรมพัฒนาที่ดิน /กรมปศุสัตว์ /กรมวิชาการเกษตร /กรมส่งเสริมสหกรณ์ /กรมส่งเสริมการเกษตร /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สป.กษ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/สำนักงานเศรษฐกิจการเกษตร /กรมการพัฒนาชุมชน /กรมพัฒนาธุรกิจการค้า /กรมส่งเสริมการค้าระหว่างประเทศ /กระทรวงพาณิชย์ /กระทรวงแรงงาน /กระทรวงพลังงาน /กระทรวงอุตสาหกรรม /กระทรวงท่องเที่ยวและกีฬา /จังหวัดสงขลา /ธนาคารเพื่อการเกษตรและสหกรณ์ /ธนาคาร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เอสเอ็ม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อี /ชมรมคนรักทุเรียนแห่งประเทศไทย /บริษัทโทรศัพท์มือถือ /โปรแกรมสนับสนุนการพัฒนาเทคโนโลยีและนวัตกรรม(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ITAP)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สวทช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/ศูนย์นาโนเทคโนโลยีแห่งชาติ (นาโน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เทค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สวทช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/กระทรวง </a:t>
                      </a:r>
                      <a:r>
                        <a:rPr lang="th-TH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อว</a:t>
                      </a:r>
                      <a:r>
                        <a:rPr lang="th-TH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./ศูนย์วิจัยอุตสาหกรรมเกษตรของสถาบันการศึกษาต่างๆ /สถาบันการศึกษา/หน่วยงานวิจัย /สถาบันทุเรียนไทย /สถาบันรับรองคุณภาพเกษตรไทย /สถาบันอาหาร /สมาคมการขนส่งทางอากาศระหว่างประเทศ และกรมการขนส่ง /สมาคมผู้ประกอบการพาณิชย์อิเล็กทรอนิกส์ /สมาคมส่งออกผลไม้ไทย /สหกรณ์การเกษตร,กลุ่มเกษตรกร /สำนักงานกองทุนสนับสนุนการวิจัย /สำนักงานพัฒนาการวิจัยการเกษตร (สวก.) /สำนักงานพัฒนาเทคโนโลยีอวกาศและภูมิสารสนเทศ  (องค์การมหาชน) /สำนักงานพัฒนาวิทยาศาสตร์และเทคโนโลยี /สำนักงานพัฒนาเศรษฐกิจจากฐานชีวภาพ (องค์การมหาชน) /หอการค้าแห่งประเทศไทย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09300" y="98966"/>
            <a:ext cx="75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i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(ต่อ)</a:t>
            </a:r>
          </a:p>
        </p:txBody>
      </p:sp>
    </p:spTree>
    <p:extLst>
      <p:ext uri="{BB962C8B-B14F-4D97-AF65-F5344CB8AC3E}">
        <p14:creationId xmlns:p14="http://schemas.microsoft.com/office/powerpoint/2010/main" val="225950194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8200</TotalTime>
  <Words>1698</Words>
  <Application>Microsoft Office PowerPoint</Application>
  <PresentationFormat>แบบจอกว้าง</PresentationFormat>
  <Paragraphs>82</Paragraphs>
  <Slides>2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TH SarabunIT๙</vt:lpstr>
      <vt:lpstr>TH SarabunPSK</vt:lpstr>
      <vt:lpstr>Wingdings</vt:lpstr>
      <vt:lpstr>ธีมของ Office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ณัฏฐนันท์ วิบูลย์กาญจน์</dc:creator>
  <cp:lastModifiedBy>oasis com</cp:lastModifiedBy>
  <cp:revision>821</cp:revision>
  <cp:lastPrinted>2022-05-30T09:35:44Z</cp:lastPrinted>
  <dcterms:created xsi:type="dcterms:W3CDTF">2021-01-05T06:13:48Z</dcterms:created>
  <dcterms:modified xsi:type="dcterms:W3CDTF">2022-05-30T09:35:54Z</dcterms:modified>
</cp:coreProperties>
</file>