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4"/>
  </p:notesMasterIdLst>
  <p:handoutMasterIdLst>
    <p:handoutMasterId r:id="rId55"/>
  </p:handoutMasterIdLst>
  <p:sldIdLst>
    <p:sldId id="341" r:id="rId2"/>
    <p:sldId id="507" r:id="rId3"/>
    <p:sldId id="473" r:id="rId4"/>
    <p:sldId id="474" r:id="rId5"/>
    <p:sldId id="515" r:id="rId6"/>
    <p:sldId id="475" r:id="rId7"/>
    <p:sldId id="476" r:id="rId8"/>
    <p:sldId id="487" r:id="rId9"/>
    <p:sldId id="469" r:id="rId10"/>
    <p:sldId id="470" r:id="rId11"/>
    <p:sldId id="471" r:id="rId12"/>
    <p:sldId id="478" r:id="rId13"/>
    <p:sldId id="462" r:id="rId14"/>
    <p:sldId id="464" r:id="rId15"/>
    <p:sldId id="463" r:id="rId16"/>
    <p:sldId id="465" r:id="rId17"/>
    <p:sldId id="466" r:id="rId18"/>
    <p:sldId id="467" r:id="rId19"/>
    <p:sldId id="468" r:id="rId20"/>
    <p:sldId id="483" r:id="rId21"/>
    <p:sldId id="443" r:id="rId22"/>
    <p:sldId id="484" r:id="rId23"/>
    <p:sldId id="485" r:id="rId24"/>
    <p:sldId id="486" r:id="rId25"/>
    <p:sldId id="501" r:id="rId26"/>
    <p:sldId id="499" r:id="rId27"/>
    <p:sldId id="500" r:id="rId28"/>
    <p:sldId id="502" r:id="rId29"/>
    <p:sldId id="505" r:id="rId30"/>
    <p:sldId id="489" r:id="rId31"/>
    <p:sldId id="491" r:id="rId32"/>
    <p:sldId id="493" r:id="rId33"/>
    <p:sldId id="492" r:id="rId34"/>
    <p:sldId id="494" r:id="rId35"/>
    <p:sldId id="495" r:id="rId36"/>
    <p:sldId id="496" r:id="rId37"/>
    <p:sldId id="497" r:id="rId38"/>
    <p:sldId id="504" r:id="rId39"/>
    <p:sldId id="506" r:id="rId40"/>
    <p:sldId id="461" r:id="rId41"/>
    <p:sldId id="268" r:id="rId42"/>
    <p:sldId id="510" r:id="rId43"/>
    <p:sldId id="512" r:id="rId44"/>
    <p:sldId id="511" r:id="rId45"/>
    <p:sldId id="479" r:id="rId46"/>
    <p:sldId id="417" r:id="rId47"/>
    <p:sldId id="480" r:id="rId48"/>
    <p:sldId id="481" r:id="rId49"/>
    <p:sldId id="482" r:id="rId50"/>
    <p:sldId id="508" r:id="rId51"/>
    <p:sldId id="472" r:id="rId52"/>
    <p:sldId id="313" r:id="rId53"/>
  </p:sldIdLst>
  <p:sldSz cx="9144000" cy="6858000" type="screen4x3"/>
  <p:notesSz cx="6807200" cy="99393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99FF"/>
    <a:srgbClr val="B3A2C7"/>
    <a:srgbClr val="66FFCC"/>
    <a:srgbClr val="00FF00"/>
    <a:srgbClr val="FF3300"/>
    <a:srgbClr val="99FFCC"/>
    <a:srgbClr val="008000"/>
    <a:srgbClr val="0000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CF4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1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solidFill>
                <a:schemeClr val="accent1"/>
              </a:solidFill>
              <a:prstDash val="solid"/>
              <a:round/>
            </a:ln>
          </a:insideH>
          <a:insideV>
            <a:ln w="12700" cap="flat">
              <a:solidFill>
                <a:schemeClr val="accent1"/>
              </a:solidFill>
              <a:prstDash val="solid"/>
              <a:round/>
            </a:ln>
          </a:insideV>
        </a:tcBdr>
        <a:fill>
          <a:solidFill>
            <a:srgbClr val="E8ECF4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round/>
            </a:ln>
          </a:top>
          <a:bottom>
            <a:ln w="12700" cap="flat">
              <a:solidFill>
                <a:schemeClr val="accent1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solidFill>
                <a:schemeClr val="accent6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DEEE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6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solidFill>
                <a:schemeClr val="accent6"/>
              </a:solidFill>
              <a:prstDash val="solid"/>
              <a:round/>
            </a:ln>
          </a:insideH>
          <a:insideV>
            <a:ln w="12700" cap="flat">
              <a:solidFill>
                <a:schemeClr val="accent6"/>
              </a:solidFill>
              <a:prstDash val="solid"/>
              <a:round/>
            </a:ln>
          </a:insideV>
        </a:tcBdr>
        <a:fill>
          <a:solidFill>
            <a:srgbClr val="FDEEE8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6"/>
              </a:solidFill>
              <a:prstDash val="solid"/>
              <a:round/>
            </a:ln>
          </a:top>
          <a:bottom>
            <a:ln w="12700" cap="flat">
              <a:solidFill>
                <a:schemeClr val="accent6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solidFill>
                <a:schemeClr val="accent4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CEAF0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4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solidFill>
                <a:schemeClr val="accent4"/>
              </a:solidFill>
              <a:prstDash val="solid"/>
              <a:round/>
            </a:ln>
          </a:insideH>
          <a:insideV>
            <a:ln w="12700" cap="flat">
              <a:solidFill>
                <a:schemeClr val="accent4"/>
              </a:solidFill>
              <a:prstDash val="solid"/>
              <a:round/>
            </a:ln>
          </a:insideV>
        </a:tcBdr>
        <a:fill>
          <a:solidFill>
            <a:srgbClr val="ECEAF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4"/>
              </a:solidFill>
              <a:prstDash val="solid"/>
              <a:round/>
            </a:ln>
          </a:top>
          <a:bottom>
            <a:ln w="12700" cap="flat">
              <a:solidFill>
                <a:schemeClr val="accent4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4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FF3E9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3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254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3"/>
              </a:solidFill>
              <a:prstDash val="solid"/>
              <a:round/>
            </a:ln>
          </a:left>
          <a:right>
            <a:ln w="12700" cap="flat">
              <a:solidFill>
                <a:schemeClr val="accent3"/>
              </a:solidFill>
              <a:prstDash val="solid"/>
              <a:round/>
            </a:ln>
          </a:right>
          <a:top>
            <a:ln w="12700" cap="flat">
              <a:solidFill>
                <a:schemeClr val="accent3"/>
              </a:solidFill>
              <a:prstDash val="solid"/>
              <a:round/>
            </a:ln>
          </a:top>
          <a:bottom>
            <a:ln w="12700" cap="flat">
              <a:solidFill>
                <a:schemeClr val="accent3"/>
              </a:solidFill>
              <a:prstDash val="solid"/>
              <a:round/>
            </a:ln>
          </a:bottom>
          <a:insideH>
            <a:ln w="12700" cap="flat">
              <a:solidFill>
                <a:schemeClr val="accent3"/>
              </a:solidFill>
              <a:prstDash val="solid"/>
              <a:round/>
            </a:ln>
          </a:insideH>
          <a:insideV>
            <a:ln w="12700" cap="flat">
              <a:solidFill>
                <a:schemeClr val="accent3"/>
              </a:solidFill>
              <a:prstDash val="solid"/>
              <a:round/>
            </a:ln>
          </a:insideV>
        </a:tcBdr>
        <a:fill>
          <a:solidFill>
            <a:srgbClr val="EFF3E9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8FB837D-C827-4EFA-A057-4D05807E0F7C}" styleName="สไตล์ธีม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สไตล์ธีม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18" autoAdjust="0"/>
    <p:restoredTop sz="97246" autoAdjust="0"/>
  </p:normalViewPr>
  <p:slideViewPr>
    <p:cSldViewPr>
      <p:cViewPr varScale="1">
        <p:scale>
          <a:sx n="68" d="100"/>
          <a:sy n="68" d="100"/>
        </p:scale>
        <p:origin x="174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image" Target="../media/image14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962E8B-6DB3-4408-ADD0-054CE2955D5E}" type="doc">
      <dgm:prSet loTypeId="urn:microsoft.com/office/officeart/2005/8/layout/vList4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50D9224-5AF4-4461-8C09-E8632B7A4204}">
      <dgm:prSet phldrT="[ข้อความ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th-TH" b="1" dirty="0">
              <a:latin typeface="Angsana New" pitchFamily="18" charset="-34"/>
              <a:cs typeface="Angsana New" pitchFamily="18" charset="-34"/>
            </a:rPr>
            <a:t>ข้าว 		1.3 ล้านไร่</a:t>
          </a:r>
        </a:p>
      </dgm:t>
    </dgm:pt>
    <dgm:pt modelId="{6791CA31-73AB-4243-BE5B-2B40DF925073}" type="par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368E6F8-2399-43A9-B4F1-C9B2DEA14A59}" type="sib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B746018-B54A-4349-B4DF-370E5D370A09}">
      <dgm:prSet phldrT="[ข้อความ]"/>
      <dgm:spPr>
        <a:solidFill>
          <a:srgbClr val="92D050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อ้อยโรงงาน	              	812,840 ไร่</a:t>
          </a:r>
        </a:p>
      </dgm:t>
    </dgm:pt>
    <dgm:pt modelId="{9AD27375-6FF6-416A-8752-D0915D35AC00}" type="par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169BFF1-D3A5-4D98-9371-FF24836E6795}" type="sib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D554695-3EC6-461F-B129-8C1135794352}">
      <dgm:prSet phldrT="[ข้อความ]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ข้าวโพดเลี้ยงสัตว์ 	43,493 ไร่</a:t>
          </a:r>
        </a:p>
      </dgm:t>
    </dgm:pt>
    <dgm:pt modelId="{A5C0D024-869D-494F-9DC9-F7B046F2D12F}" type="par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C71FDA-738C-4958-90A3-DC0149D56EE2}" type="sib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91C6C6B-988E-4413-B314-B79F46C1B933}">
      <dgm:prSet phldrT="[ข้อความ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มันสำปะหลัง	40,532 ไร่</a:t>
          </a:r>
        </a:p>
      </dgm:t>
    </dgm:pt>
    <dgm:pt modelId="{5BBC5903-80A9-4FCF-BE0E-CBF6D4913798}" type="par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03C018-7958-4B81-9514-9BEAA6BD83E0}" type="sib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E3516F2-C943-4EF8-A78A-1D19C4C83DE4}">
      <dgm:prSet phldrT="[ข้อความ]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th-TH" b="1" strike="noStrik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มะม่วง		16,345 ไร่</a:t>
          </a:r>
        </a:p>
      </dgm:t>
    </dgm:pt>
    <dgm:pt modelId="{FB1ECE29-1594-4E07-B4A6-B9B712B7318E}" type="par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1CFC767-44E1-41BD-8761-5ADA3AD80226}" type="sib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F27CA21-325A-4171-91A4-ED72F7D6B064}" type="pres">
      <dgm:prSet presAssocID="{55962E8B-6DB3-4408-ADD0-054CE2955D5E}" presName="linear" presStyleCnt="0">
        <dgm:presLayoutVars>
          <dgm:dir/>
          <dgm:resizeHandles val="exact"/>
        </dgm:presLayoutVars>
      </dgm:prSet>
      <dgm:spPr/>
    </dgm:pt>
    <dgm:pt modelId="{FCAEB11B-D672-48FB-8034-E3D0F2433A63}" type="pres">
      <dgm:prSet presAssocID="{A50D9224-5AF4-4461-8C09-E8632B7A4204}" presName="comp" presStyleCnt="0"/>
      <dgm:spPr/>
    </dgm:pt>
    <dgm:pt modelId="{9C518633-F885-4F83-BD78-9ABB7B8F5CC5}" type="pres">
      <dgm:prSet presAssocID="{A50D9224-5AF4-4461-8C09-E8632B7A4204}" presName="box" presStyleLbl="node1" presStyleIdx="0" presStyleCnt="5" custLinFactNeighborX="8523" custLinFactNeighborY="-11534"/>
      <dgm:spPr/>
    </dgm:pt>
    <dgm:pt modelId="{7B56EC40-FD51-4E96-B794-0005E29D1C8D}" type="pres">
      <dgm:prSet presAssocID="{A50D9224-5AF4-4461-8C09-E8632B7A4204}" presName="img" presStyleLbl="fgImgPlac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</dgm:spPr>
    </dgm:pt>
    <dgm:pt modelId="{E64F0195-A746-482F-8131-22BE5DFD712A}" type="pres">
      <dgm:prSet presAssocID="{A50D9224-5AF4-4461-8C09-E8632B7A4204}" presName="text" presStyleLbl="node1" presStyleIdx="0" presStyleCnt="5">
        <dgm:presLayoutVars>
          <dgm:bulletEnabled val="1"/>
        </dgm:presLayoutVars>
      </dgm:prSet>
      <dgm:spPr/>
    </dgm:pt>
    <dgm:pt modelId="{1CF31C47-453A-4217-B14B-F5DEA7FF8F0C}" type="pres">
      <dgm:prSet presAssocID="{F368E6F8-2399-43A9-B4F1-C9B2DEA14A59}" presName="spacer" presStyleCnt="0"/>
      <dgm:spPr/>
    </dgm:pt>
    <dgm:pt modelId="{84216DB3-3562-4E83-B339-EB02D6A63F65}" type="pres">
      <dgm:prSet presAssocID="{0B746018-B54A-4349-B4DF-370E5D370A09}" presName="comp" presStyleCnt="0"/>
      <dgm:spPr/>
    </dgm:pt>
    <dgm:pt modelId="{0ECB6ECA-64B7-4531-ABD3-813C19383133}" type="pres">
      <dgm:prSet presAssocID="{0B746018-B54A-4349-B4DF-370E5D370A09}" presName="box" presStyleLbl="node1" presStyleIdx="1" presStyleCnt="5" custLinFactNeighborX="170"/>
      <dgm:spPr/>
    </dgm:pt>
    <dgm:pt modelId="{CEC50D16-F8D1-40D0-BC0F-71EC40789642}" type="pres">
      <dgm:prSet presAssocID="{0B746018-B54A-4349-B4DF-370E5D370A09}" presName="img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</dgm:spPr>
    </dgm:pt>
    <dgm:pt modelId="{75B2CA26-09E8-40FC-9E2E-A9920A2EFB6D}" type="pres">
      <dgm:prSet presAssocID="{0B746018-B54A-4349-B4DF-370E5D370A09}" presName="text" presStyleLbl="node1" presStyleIdx="1" presStyleCnt="5">
        <dgm:presLayoutVars>
          <dgm:bulletEnabled val="1"/>
        </dgm:presLayoutVars>
      </dgm:prSet>
      <dgm:spPr/>
    </dgm:pt>
    <dgm:pt modelId="{DC1B6317-AC67-4C5D-8E7A-9FD46929DCD7}" type="pres">
      <dgm:prSet presAssocID="{1169BFF1-D3A5-4D98-9371-FF24836E6795}" presName="spacer" presStyleCnt="0"/>
      <dgm:spPr/>
    </dgm:pt>
    <dgm:pt modelId="{8152F453-8207-419C-A943-F88D041D1577}" type="pres">
      <dgm:prSet presAssocID="{1D554695-3EC6-461F-B129-8C1135794352}" presName="comp" presStyleCnt="0"/>
      <dgm:spPr/>
    </dgm:pt>
    <dgm:pt modelId="{F7303D93-A7DC-4BF8-AA60-7B89F2C6EDB1}" type="pres">
      <dgm:prSet presAssocID="{1D554695-3EC6-461F-B129-8C1135794352}" presName="box" presStyleLbl="node1" presStyleIdx="2" presStyleCnt="5"/>
      <dgm:spPr/>
    </dgm:pt>
    <dgm:pt modelId="{0B09EE5D-434E-4BF1-8148-BB999D771E1C}" type="pres">
      <dgm:prSet presAssocID="{1D554695-3EC6-461F-B129-8C1135794352}" presName="img" presStyleLbl="fgImgPlace1" presStyleIdx="2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</dgm:spPr>
    </dgm:pt>
    <dgm:pt modelId="{EDCD2FF2-0A0A-43EF-95EE-56A3927F0059}" type="pres">
      <dgm:prSet presAssocID="{1D554695-3EC6-461F-B129-8C1135794352}" presName="text" presStyleLbl="node1" presStyleIdx="2" presStyleCnt="5">
        <dgm:presLayoutVars>
          <dgm:bulletEnabled val="1"/>
        </dgm:presLayoutVars>
      </dgm:prSet>
      <dgm:spPr/>
    </dgm:pt>
    <dgm:pt modelId="{8DB07EA1-8B72-4885-89D6-84D19C0F1DA2}" type="pres">
      <dgm:prSet presAssocID="{FBC71FDA-738C-4958-90A3-DC0149D56EE2}" presName="spacer" presStyleCnt="0"/>
      <dgm:spPr/>
    </dgm:pt>
    <dgm:pt modelId="{85BDAC4B-ADC4-4E7A-AC93-E2EAB6397E67}" type="pres">
      <dgm:prSet presAssocID="{691C6C6B-988E-4413-B314-B79F46C1B933}" presName="comp" presStyleCnt="0"/>
      <dgm:spPr/>
    </dgm:pt>
    <dgm:pt modelId="{4DE3E653-A8F7-42C8-99E2-D1A50F0C469E}" type="pres">
      <dgm:prSet presAssocID="{691C6C6B-988E-4413-B314-B79F46C1B933}" presName="box" presStyleLbl="node1" presStyleIdx="3" presStyleCnt="5"/>
      <dgm:spPr/>
    </dgm:pt>
    <dgm:pt modelId="{EE98E70F-E614-4C59-A594-0AF3093EDC46}" type="pres">
      <dgm:prSet presAssocID="{691C6C6B-988E-4413-B314-B79F46C1B933}" presName="img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2A931C44-6437-45AD-BFD6-DF8D4C870E59}" type="pres">
      <dgm:prSet presAssocID="{691C6C6B-988E-4413-B314-B79F46C1B933}" presName="text" presStyleLbl="node1" presStyleIdx="3" presStyleCnt="5">
        <dgm:presLayoutVars>
          <dgm:bulletEnabled val="1"/>
        </dgm:presLayoutVars>
      </dgm:prSet>
      <dgm:spPr/>
    </dgm:pt>
    <dgm:pt modelId="{88EF8E80-0D92-42C5-82E3-20B7A695E1DA}" type="pres">
      <dgm:prSet presAssocID="{2303C018-7958-4B81-9514-9BEAA6BD83E0}" presName="spacer" presStyleCnt="0"/>
      <dgm:spPr/>
    </dgm:pt>
    <dgm:pt modelId="{D6A1AA8C-FBD8-4AE6-B5C6-844F434BB13D}" type="pres">
      <dgm:prSet presAssocID="{AE3516F2-C943-4EF8-A78A-1D19C4C83DE4}" presName="comp" presStyleCnt="0"/>
      <dgm:spPr/>
    </dgm:pt>
    <dgm:pt modelId="{4CDC3AC9-0845-436F-BD6D-854D5A839C36}" type="pres">
      <dgm:prSet presAssocID="{AE3516F2-C943-4EF8-A78A-1D19C4C83DE4}" presName="box" presStyleLbl="node1" presStyleIdx="4" presStyleCnt="5"/>
      <dgm:spPr/>
    </dgm:pt>
    <dgm:pt modelId="{9CF1AB1E-50F9-4154-BE60-4900C0CD564D}" type="pres">
      <dgm:prSet presAssocID="{AE3516F2-C943-4EF8-A78A-1D19C4C83DE4}" presName="img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</dgm:spPr>
    </dgm:pt>
    <dgm:pt modelId="{E8EEDB4D-F572-422B-8B0C-2B21269F1AA9}" type="pres">
      <dgm:prSet presAssocID="{AE3516F2-C943-4EF8-A78A-1D19C4C83DE4}" presName="text" presStyleLbl="node1" presStyleIdx="4" presStyleCnt="5">
        <dgm:presLayoutVars>
          <dgm:bulletEnabled val="1"/>
        </dgm:presLayoutVars>
      </dgm:prSet>
      <dgm:spPr/>
    </dgm:pt>
  </dgm:ptLst>
  <dgm:cxnLst>
    <dgm:cxn modelId="{7BEA7817-0FA3-4CD7-912C-0726DE973D40}" srcId="{55962E8B-6DB3-4408-ADD0-054CE2955D5E}" destId="{A50D9224-5AF4-4461-8C09-E8632B7A4204}" srcOrd="0" destOrd="0" parTransId="{6791CA31-73AB-4243-BE5B-2B40DF925073}" sibTransId="{F368E6F8-2399-43A9-B4F1-C9B2DEA14A59}"/>
    <dgm:cxn modelId="{E7480925-8375-4ADC-89CB-11C66BF7AD25}" type="presOf" srcId="{A50D9224-5AF4-4461-8C09-E8632B7A4204}" destId="{E64F0195-A746-482F-8131-22BE5DFD712A}" srcOrd="1" destOrd="0" presId="urn:microsoft.com/office/officeart/2005/8/layout/vList4#4"/>
    <dgm:cxn modelId="{B471A52B-2E3E-4103-8927-B7C64C8D2FCA}" type="presOf" srcId="{55962E8B-6DB3-4408-ADD0-054CE2955D5E}" destId="{BF27CA21-325A-4171-91A4-ED72F7D6B064}" srcOrd="0" destOrd="0" presId="urn:microsoft.com/office/officeart/2005/8/layout/vList4#4"/>
    <dgm:cxn modelId="{199EF232-22AD-40C6-945D-E41FBFE621C4}" type="presOf" srcId="{1D554695-3EC6-461F-B129-8C1135794352}" destId="{F7303D93-A7DC-4BF8-AA60-7B89F2C6EDB1}" srcOrd="0" destOrd="0" presId="urn:microsoft.com/office/officeart/2005/8/layout/vList4#4"/>
    <dgm:cxn modelId="{72D36340-1516-48AB-B56C-88A0CF5B9A87}" type="presOf" srcId="{0B746018-B54A-4349-B4DF-370E5D370A09}" destId="{75B2CA26-09E8-40FC-9E2E-A9920A2EFB6D}" srcOrd="1" destOrd="0" presId="urn:microsoft.com/office/officeart/2005/8/layout/vList4#4"/>
    <dgm:cxn modelId="{1AFE5F68-DC0A-463C-AA24-1740889F1980}" srcId="{55962E8B-6DB3-4408-ADD0-054CE2955D5E}" destId="{691C6C6B-988E-4413-B314-B79F46C1B933}" srcOrd="3" destOrd="0" parTransId="{5BBC5903-80A9-4FCF-BE0E-CBF6D4913798}" sibTransId="{2303C018-7958-4B81-9514-9BEAA6BD83E0}"/>
    <dgm:cxn modelId="{E24EBE49-5F71-4B74-9CD6-A960E7BD1C2B}" srcId="{55962E8B-6DB3-4408-ADD0-054CE2955D5E}" destId="{1D554695-3EC6-461F-B129-8C1135794352}" srcOrd="2" destOrd="0" parTransId="{A5C0D024-869D-494F-9DC9-F7B046F2D12F}" sibTransId="{FBC71FDA-738C-4958-90A3-DC0149D56EE2}"/>
    <dgm:cxn modelId="{6909FA73-E5F6-4F30-B006-E8FB45A2B573}" type="presOf" srcId="{1D554695-3EC6-461F-B129-8C1135794352}" destId="{EDCD2FF2-0A0A-43EF-95EE-56A3927F0059}" srcOrd="1" destOrd="0" presId="urn:microsoft.com/office/officeart/2005/8/layout/vList4#4"/>
    <dgm:cxn modelId="{92D72557-0C57-4468-8823-4C1F6C8CEEEE}" type="presOf" srcId="{AE3516F2-C943-4EF8-A78A-1D19C4C83DE4}" destId="{E8EEDB4D-F572-422B-8B0C-2B21269F1AA9}" srcOrd="1" destOrd="0" presId="urn:microsoft.com/office/officeart/2005/8/layout/vList4#4"/>
    <dgm:cxn modelId="{0DC1BB7C-C5BE-45FA-97BF-B79149987D35}" type="presOf" srcId="{A50D9224-5AF4-4461-8C09-E8632B7A4204}" destId="{9C518633-F885-4F83-BD78-9ABB7B8F5CC5}" srcOrd="0" destOrd="0" presId="urn:microsoft.com/office/officeart/2005/8/layout/vList4#4"/>
    <dgm:cxn modelId="{9014787E-D034-4E61-86BB-BD166FECBF16}" type="presOf" srcId="{691C6C6B-988E-4413-B314-B79F46C1B933}" destId="{2A931C44-6437-45AD-BFD6-DF8D4C870E59}" srcOrd="1" destOrd="0" presId="urn:microsoft.com/office/officeart/2005/8/layout/vList4#4"/>
    <dgm:cxn modelId="{051FCE82-1058-49D6-8E0E-8CE09608E38E}" type="presOf" srcId="{AE3516F2-C943-4EF8-A78A-1D19C4C83DE4}" destId="{4CDC3AC9-0845-436F-BD6D-854D5A839C36}" srcOrd="0" destOrd="0" presId="urn:microsoft.com/office/officeart/2005/8/layout/vList4#4"/>
    <dgm:cxn modelId="{4EAF3799-FEF9-4848-94E8-68FC4A7980E7}" type="presOf" srcId="{0B746018-B54A-4349-B4DF-370E5D370A09}" destId="{0ECB6ECA-64B7-4531-ABD3-813C19383133}" srcOrd="0" destOrd="0" presId="urn:microsoft.com/office/officeart/2005/8/layout/vList4#4"/>
    <dgm:cxn modelId="{C46C7ABA-6C75-4D6B-B9E1-96646E7B0FA9}" srcId="{55962E8B-6DB3-4408-ADD0-054CE2955D5E}" destId="{AE3516F2-C943-4EF8-A78A-1D19C4C83DE4}" srcOrd="4" destOrd="0" parTransId="{FB1ECE29-1594-4E07-B4A6-B9B712B7318E}" sibTransId="{71CFC767-44E1-41BD-8761-5ADA3AD80226}"/>
    <dgm:cxn modelId="{16B058C3-69A3-4C2F-812D-80189B72D4C9}" srcId="{55962E8B-6DB3-4408-ADD0-054CE2955D5E}" destId="{0B746018-B54A-4349-B4DF-370E5D370A09}" srcOrd="1" destOrd="0" parTransId="{9AD27375-6FF6-416A-8752-D0915D35AC00}" sibTransId="{1169BFF1-D3A5-4D98-9371-FF24836E6795}"/>
    <dgm:cxn modelId="{FD65DBFC-8AC4-4E2B-B979-21004F9B2717}" type="presOf" srcId="{691C6C6B-988E-4413-B314-B79F46C1B933}" destId="{4DE3E653-A8F7-42C8-99E2-D1A50F0C469E}" srcOrd="0" destOrd="0" presId="urn:microsoft.com/office/officeart/2005/8/layout/vList4#4"/>
    <dgm:cxn modelId="{6B35BAEC-76C6-4CB8-BD50-B6EC9B66BB63}" type="presParOf" srcId="{BF27CA21-325A-4171-91A4-ED72F7D6B064}" destId="{FCAEB11B-D672-48FB-8034-E3D0F2433A63}" srcOrd="0" destOrd="0" presId="urn:microsoft.com/office/officeart/2005/8/layout/vList4#4"/>
    <dgm:cxn modelId="{B6BF5A2E-5051-45E0-B4F5-3A43ECED314D}" type="presParOf" srcId="{FCAEB11B-D672-48FB-8034-E3D0F2433A63}" destId="{9C518633-F885-4F83-BD78-9ABB7B8F5CC5}" srcOrd="0" destOrd="0" presId="urn:microsoft.com/office/officeart/2005/8/layout/vList4#4"/>
    <dgm:cxn modelId="{BEB9499B-3D06-4C65-BF84-3A9D8D91A089}" type="presParOf" srcId="{FCAEB11B-D672-48FB-8034-E3D0F2433A63}" destId="{7B56EC40-FD51-4E96-B794-0005E29D1C8D}" srcOrd="1" destOrd="0" presId="urn:microsoft.com/office/officeart/2005/8/layout/vList4#4"/>
    <dgm:cxn modelId="{13ABC1FD-28A9-4E16-B1D7-3B55D79D2227}" type="presParOf" srcId="{FCAEB11B-D672-48FB-8034-E3D0F2433A63}" destId="{E64F0195-A746-482F-8131-22BE5DFD712A}" srcOrd="2" destOrd="0" presId="urn:microsoft.com/office/officeart/2005/8/layout/vList4#4"/>
    <dgm:cxn modelId="{1AD55C59-78AF-4150-AA40-9DD85B418D42}" type="presParOf" srcId="{BF27CA21-325A-4171-91A4-ED72F7D6B064}" destId="{1CF31C47-453A-4217-B14B-F5DEA7FF8F0C}" srcOrd="1" destOrd="0" presId="urn:microsoft.com/office/officeart/2005/8/layout/vList4#4"/>
    <dgm:cxn modelId="{5BCFAC89-3D4C-4AA5-9713-557A25565B3F}" type="presParOf" srcId="{BF27CA21-325A-4171-91A4-ED72F7D6B064}" destId="{84216DB3-3562-4E83-B339-EB02D6A63F65}" srcOrd="2" destOrd="0" presId="urn:microsoft.com/office/officeart/2005/8/layout/vList4#4"/>
    <dgm:cxn modelId="{AC4222FF-59D1-40FC-8B82-FCC0BA0E39DF}" type="presParOf" srcId="{84216DB3-3562-4E83-B339-EB02D6A63F65}" destId="{0ECB6ECA-64B7-4531-ABD3-813C19383133}" srcOrd="0" destOrd="0" presId="urn:microsoft.com/office/officeart/2005/8/layout/vList4#4"/>
    <dgm:cxn modelId="{AB9C8922-9920-47C1-B4EF-763F4F21CB14}" type="presParOf" srcId="{84216DB3-3562-4E83-B339-EB02D6A63F65}" destId="{CEC50D16-F8D1-40D0-BC0F-71EC40789642}" srcOrd="1" destOrd="0" presId="urn:microsoft.com/office/officeart/2005/8/layout/vList4#4"/>
    <dgm:cxn modelId="{510A4F68-CA98-49BD-B75A-9FD57DBF27D0}" type="presParOf" srcId="{84216DB3-3562-4E83-B339-EB02D6A63F65}" destId="{75B2CA26-09E8-40FC-9E2E-A9920A2EFB6D}" srcOrd="2" destOrd="0" presId="urn:microsoft.com/office/officeart/2005/8/layout/vList4#4"/>
    <dgm:cxn modelId="{575718E3-D7E7-45E5-B949-030E3CE3CDC1}" type="presParOf" srcId="{BF27CA21-325A-4171-91A4-ED72F7D6B064}" destId="{DC1B6317-AC67-4C5D-8E7A-9FD46929DCD7}" srcOrd="3" destOrd="0" presId="urn:microsoft.com/office/officeart/2005/8/layout/vList4#4"/>
    <dgm:cxn modelId="{3336D32B-8E01-4EB9-BF50-E90B6F5B4020}" type="presParOf" srcId="{BF27CA21-325A-4171-91A4-ED72F7D6B064}" destId="{8152F453-8207-419C-A943-F88D041D1577}" srcOrd="4" destOrd="0" presId="urn:microsoft.com/office/officeart/2005/8/layout/vList4#4"/>
    <dgm:cxn modelId="{2CD581DA-268E-47BF-847A-8A98B620B788}" type="presParOf" srcId="{8152F453-8207-419C-A943-F88D041D1577}" destId="{F7303D93-A7DC-4BF8-AA60-7B89F2C6EDB1}" srcOrd="0" destOrd="0" presId="urn:microsoft.com/office/officeart/2005/8/layout/vList4#4"/>
    <dgm:cxn modelId="{A4B33746-ED31-433B-9A83-371CEEE4096A}" type="presParOf" srcId="{8152F453-8207-419C-A943-F88D041D1577}" destId="{0B09EE5D-434E-4BF1-8148-BB999D771E1C}" srcOrd="1" destOrd="0" presId="urn:microsoft.com/office/officeart/2005/8/layout/vList4#4"/>
    <dgm:cxn modelId="{263C3DAE-8A6A-4980-99CD-16197A5B47E9}" type="presParOf" srcId="{8152F453-8207-419C-A943-F88D041D1577}" destId="{EDCD2FF2-0A0A-43EF-95EE-56A3927F0059}" srcOrd="2" destOrd="0" presId="urn:microsoft.com/office/officeart/2005/8/layout/vList4#4"/>
    <dgm:cxn modelId="{4B80262E-563B-4EA1-837B-B047EDFE9CE7}" type="presParOf" srcId="{BF27CA21-325A-4171-91A4-ED72F7D6B064}" destId="{8DB07EA1-8B72-4885-89D6-84D19C0F1DA2}" srcOrd="5" destOrd="0" presId="urn:microsoft.com/office/officeart/2005/8/layout/vList4#4"/>
    <dgm:cxn modelId="{DB9E3B55-E34E-4346-A23C-D6EB66D4A38F}" type="presParOf" srcId="{BF27CA21-325A-4171-91A4-ED72F7D6B064}" destId="{85BDAC4B-ADC4-4E7A-AC93-E2EAB6397E67}" srcOrd="6" destOrd="0" presId="urn:microsoft.com/office/officeart/2005/8/layout/vList4#4"/>
    <dgm:cxn modelId="{18B4AE7B-1B5A-49CD-9393-F5F928D40E75}" type="presParOf" srcId="{85BDAC4B-ADC4-4E7A-AC93-E2EAB6397E67}" destId="{4DE3E653-A8F7-42C8-99E2-D1A50F0C469E}" srcOrd="0" destOrd="0" presId="urn:microsoft.com/office/officeart/2005/8/layout/vList4#4"/>
    <dgm:cxn modelId="{CB01BDB8-0606-4657-B80B-4CAA93C57472}" type="presParOf" srcId="{85BDAC4B-ADC4-4E7A-AC93-E2EAB6397E67}" destId="{EE98E70F-E614-4C59-A594-0AF3093EDC46}" srcOrd="1" destOrd="0" presId="urn:microsoft.com/office/officeart/2005/8/layout/vList4#4"/>
    <dgm:cxn modelId="{F17E932D-50FB-40CD-B338-58234CB7E5D3}" type="presParOf" srcId="{85BDAC4B-ADC4-4E7A-AC93-E2EAB6397E67}" destId="{2A931C44-6437-45AD-BFD6-DF8D4C870E59}" srcOrd="2" destOrd="0" presId="urn:microsoft.com/office/officeart/2005/8/layout/vList4#4"/>
    <dgm:cxn modelId="{1B2BCF15-6B19-4439-AD1A-6074BE7A7395}" type="presParOf" srcId="{BF27CA21-325A-4171-91A4-ED72F7D6B064}" destId="{88EF8E80-0D92-42C5-82E3-20B7A695E1DA}" srcOrd="7" destOrd="0" presId="urn:microsoft.com/office/officeart/2005/8/layout/vList4#4"/>
    <dgm:cxn modelId="{5795C88E-C40E-4219-948B-9B9A2B4EE87F}" type="presParOf" srcId="{BF27CA21-325A-4171-91A4-ED72F7D6B064}" destId="{D6A1AA8C-FBD8-4AE6-B5C6-844F434BB13D}" srcOrd="8" destOrd="0" presId="urn:microsoft.com/office/officeart/2005/8/layout/vList4#4"/>
    <dgm:cxn modelId="{8B0C826A-EC2D-48CE-8F51-35BF7A1724B1}" type="presParOf" srcId="{D6A1AA8C-FBD8-4AE6-B5C6-844F434BB13D}" destId="{4CDC3AC9-0845-436F-BD6D-854D5A839C36}" srcOrd="0" destOrd="0" presId="urn:microsoft.com/office/officeart/2005/8/layout/vList4#4"/>
    <dgm:cxn modelId="{49C655EB-0ED6-4489-9E85-789D3393EDA6}" type="presParOf" srcId="{D6A1AA8C-FBD8-4AE6-B5C6-844F434BB13D}" destId="{9CF1AB1E-50F9-4154-BE60-4900C0CD564D}" srcOrd="1" destOrd="0" presId="urn:microsoft.com/office/officeart/2005/8/layout/vList4#4"/>
    <dgm:cxn modelId="{0E9F34E3-EB46-4D75-AB48-8BFE01AB3A8D}" type="presParOf" srcId="{D6A1AA8C-FBD8-4AE6-B5C6-844F434BB13D}" destId="{E8EEDB4D-F572-422B-8B0C-2B21269F1AA9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962E8B-6DB3-4408-ADD0-054CE2955D5E}" type="doc">
      <dgm:prSet loTypeId="urn:microsoft.com/office/officeart/2005/8/layout/vList4#6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50D9224-5AF4-4461-8C09-E8632B7A4204}">
      <dgm:prSet phldrT="[ข้อความ]"/>
      <dgm:spPr>
        <a:solidFill>
          <a:srgbClr val="FF6600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ไก่  		14,884,320 ตัว</a:t>
          </a:r>
        </a:p>
      </dgm:t>
    </dgm:pt>
    <dgm:pt modelId="{6791CA31-73AB-4243-BE5B-2B40DF925073}" type="par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368E6F8-2399-43A9-B4F1-C9B2DEA14A59}" type="sib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B746018-B54A-4349-B4DF-370E5D370A09}">
      <dgm:prSet phldrT="[ข้อความ]"/>
      <dgm:spPr>
        <a:solidFill>
          <a:srgbClr val="FF5050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เป็ด		  3,050,655 ตัว</a:t>
          </a:r>
        </a:p>
      </dgm:t>
    </dgm:pt>
    <dgm:pt modelId="{9AD27375-6FF6-416A-8752-D0915D35AC00}" type="par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169BFF1-D3A5-4D98-9371-FF24836E6795}" type="sib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D554695-3EC6-461F-B129-8C1135794352}">
      <dgm:prSet phldrT="[ข้อความ]"/>
      <dgm:spPr>
        <a:solidFill>
          <a:srgbClr val="FFCC66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สุกร		    291,012 ตัว</a:t>
          </a:r>
        </a:p>
      </dgm:t>
    </dgm:pt>
    <dgm:pt modelId="{A5C0D024-869D-494F-9DC9-F7B046F2D12F}" type="par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C71FDA-738C-4958-90A3-DC0149D56EE2}" type="sib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91C6C6B-988E-4413-B314-B79F46C1B933}">
      <dgm:prSet phldrT="[ข้อความ]"/>
      <dgm:spPr>
        <a:solidFill>
          <a:srgbClr val="00CC66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โคเนื้อ		    139,190 ตัว</a:t>
          </a:r>
        </a:p>
      </dgm:t>
    </dgm:pt>
    <dgm:pt modelId="{5BBC5903-80A9-4FCF-BE0E-CBF6D4913798}" type="par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03C018-7958-4B81-9514-9BEAA6BD83E0}" type="sib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E3516F2-C943-4EF8-A78A-1D19C4C83DE4}">
      <dgm:prSet phldrT="[ข้อความ]"/>
      <dgm:spPr>
        <a:solidFill>
          <a:srgbClr val="66CCFF"/>
        </a:solidFill>
      </dgm:spPr>
      <dgm:t>
        <a:bodyPr/>
        <a:lstStyle/>
        <a:p>
          <a:r>
            <a:rPr lang="th-TH" b="1" strike="noStrike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แพะ     		      19,000 ตัว</a:t>
          </a:r>
        </a:p>
      </dgm:t>
    </dgm:pt>
    <dgm:pt modelId="{FB1ECE29-1594-4E07-B4A6-B9B712B7318E}" type="par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1CFC767-44E1-41BD-8761-5ADA3AD80226}" type="sib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F27CA21-325A-4171-91A4-ED72F7D6B064}" type="pres">
      <dgm:prSet presAssocID="{55962E8B-6DB3-4408-ADD0-054CE2955D5E}" presName="linear" presStyleCnt="0">
        <dgm:presLayoutVars>
          <dgm:dir/>
          <dgm:resizeHandles val="exact"/>
        </dgm:presLayoutVars>
      </dgm:prSet>
      <dgm:spPr/>
    </dgm:pt>
    <dgm:pt modelId="{FCAEB11B-D672-48FB-8034-E3D0F2433A63}" type="pres">
      <dgm:prSet presAssocID="{A50D9224-5AF4-4461-8C09-E8632B7A4204}" presName="comp" presStyleCnt="0"/>
      <dgm:spPr/>
    </dgm:pt>
    <dgm:pt modelId="{9C518633-F885-4F83-BD78-9ABB7B8F5CC5}" type="pres">
      <dgm:prSet presAssocID="{A50D9224-5AF4-4461-8C09-E8632B7A4204}" presName="box" presStyleLbl="node1" presStyleIdx="0" presStyleCnt="5"/>
      <dgm:spPr/>
    </dgm:pt>
    <dgm:pt modelId="{7B56EC40-FD51-4E96-B794-0005E29D1C8D}" type="pres">
      <dgm:prSet presAssocID="{A50D9224-5AF4-4461-8C09-E8632B7A4204}" presName="img" presStyleLbl="fgImgPlace1" presStyleIdx="0" presStyleCnt="5"/>
      <dgm:spPr>
        <a:blipFill>
          <a:blip xmlns:r="http://schemas.openxmlformats.org/officeDocument/2006/relationships" r:embed="rId1"/>
          <a:srcRect/>
          <a:stretch>
            <a:fillRect t="-26000" b="-26000"/>
          </a:stretch>
        </a:blipFill>
      </dgm:spPr>
    </dgm:pt>
    <dgm:pt modelId="{E64F0195-A746-482F-8131-22BE5DFD712A}" type="pres">
      <dgm:prSet presAssocID="{A50D9224-5AF4-4461-8C09-E8632B7A4204}" presName="text" presStyleLbl="node1" presStyleIdx="0" presStyleCnt="5">
        <dgm:presLayoutVars>
          <dgm:bulletEnabled val="1"/>
        </dgm:presLayoutVars>
      </dgm:prSet>
      <dgm:spPr/>
    </dgm:pt>
    <dgm:pt modelId="{1CF31C47-453A-4217-B14B-F5DEA7FF8F0C}" type="pres">
      <dgm:prSet presAssocID="{F368E6F8-2399-43A9-B4F1-C9B2DEA14A59}" presName="spacer" presStyleCnt="0"/>
      <dgm:spPr/>
    </dgm:pt>
    <dgm:pt modelId="{84216DB3-3562-4E83-B339-EB02D6A63F65}" type="pres">
      <dgm:prSet presAssocID="{0B746018-B54A-4349-B4DF-370E5D370A09}" presName="comp" presStyleCnt="0"/>
      <dgm:spPr/>
    </dgm:pt>
    <dgm:pt modelId="{0ECB6ECA-64B7-4531-ABD3-813C19383133}" type="pres">
      <dgm:prSet presAssocID="{0B746018-B54A-4349-B4DF-370E5D370A09}" presName="box" presStyleLbl="node1" presStyleIdx="1" presStyleCnt="5"/>
      <dgm:spPr/>
    </dgm:pt>
    <dgm:pt modelId="{CEC50D16-F8D1-40D0-BC0F-71EC40789642}" type="pres">
      <dgm:prSet presAssocID="{0B746018-B54A-4349-B4DF-370E5D370A09}" presName="img" presStyleLbl="fgImgPlace1" presStyleIdx="1" presStyleCnt="5"/>
      <dgm:spPr>
        <a:blipFill>
          <a:blip xmlns:r="http://schemas.openxmlformats.org/officeDocument/2006/relationships" r:embed="rId2"/>
          <a:srcRect/>
          <a:stretch>
            <a:fillRect t="-7000" b="-7000"/>
          </a:stretch>
        </a:blipFill>
      </dgm:spPr>
    </dgm:pt>
    <dgm:pt modelId="{75B2CA26-09E8-40FC-9E2E-A9920A2EFB6D}" type="pres">
      <dgm:prSet presAssocID="{0B746018-B54A-4349-B4DF-370E5D370A09}" presName="text" presStyleLbl="node1" presStyleIdx="1" presStyleCnt="5">
        <dgm:presLayoutVars>
          <dgm:bulletEnabled val="1"/>
        </dgm:presLayoutVars>
      </dgm:prSet>
      <dgm:spPr/>
    </dgm:pt>
    <dgm:pt modelId="{DC1B6317-AC67-4C5D-8E7A-9FD46929DCD7}" type="pres">
      <dgm:prSet presAssocID="{1169BFF1-D3A5-4D98-9371-FF24836E6795}" presName="spacer" presStyleCnt="0"/>
      <dgm:spPr/>
    </dgm:pt>
    <dgm:pt modelId="{8152F453-8207-419C-A943-F88D041D1577}" type="pres">
      <dgm:prSet presAssocID="{1D554695-3EC6-461F-B129-8C1135794352}" presName="comp" presStyleCnt="0"/>
      <dgm:spPr/>
    </dgm:pt>
    <dgm:pt modelId="{F7303D93-A7DC-4BF8-AA60-7B89F2C6EDB1}" type="pres">
      <dgm:prSet presAssocID="{1D554695-3EC6-461F-B129-8C1135794352}" presName="box" presStyleLbl="node1" presStyleIdx="2" presStyleCnt="5"/>
      <dgm:spPr/>
    </dgm:pt>
    <dgm:pt modelId="{0B09EE5D-434E-4BF1-8148-BB999D771E1C}" type="pres">
      <dgm:prSet presAssocID="{1D554695-3EC6-461F-B129-8C1135794352}" presName="img" presStyleLbl="fgImgPlace1" presStyleIdx="2" presStyleCnt="5"/>
      <dgm:spPr>
        <a:blipFill>
          <a:blip xmlns:r="http://schemas.openxmlformats.org/officeDocument/2006/relationships" r:embed="rId3"/>
          <a:srcRect/>
          <a:stretch>
            <a:fillRect t="-5000" b="-5000"/>
          </a:stretch>
        </a:blipFill>
      </dgm:spPr>
    </dgm:pt>
    <dgm:pt modelId="{EDCD2FF2-0A0A-43EF-95EE-56A3927F0059}" type="pres">
      <dgm:prSet presAssocID="{1D554695-3EC6-461F-B129-8C1135794352}" presName="text" presStyleLbl="node1" presStyleIdx="2" presStyleCnt="5">
        <dgm:presLayoutVars>
          <dgm:bulletEnabled val="1"/>
        </dgm:presLayoutVars>
      </dgm:prSet>
      <dgm:spPr/>
    </dgm:pt>
    <dgm:pt modelId="{8DB07EA1-8B72-4885-89D6-84D19C0F1DA2}" type="pres">
      <dgm:prSet presAssocID="{FBC71FDA-738C-4958-90A3-DC0149D56EE2}" presName="spacer" presStyleCnt="0"/>
      <dgm:spPr/>
    </dgm:pt>
    <dgm:pt modelId="{85BDAC4B-ADC4-4E7A-AC93-E2EAB6397E67}" type="pres">
      <dgm:prSet presAssocID="{691C6C6B-988E-4413-B314-B79F46C1B933}" presName="comp" presStyleCnt="0"/>
      <dgm:spPr/>
    </dgm:pt>
    <dgm:pt modelId="{4DE3E653-A8F7-42C8-99E2-D1A50F0C469E}" type="pres">
      <dgm:prSet presAssocID="{691C6C6B-988E-4413-B314-B79F46C1B933}" presName="box" presStyleLbl="node1" presStyleIdx="3" presStyleCnt="5"/>
      <dgm:spPr/>
    </dgm:pt>
    <dgm:pt modelId="{EE98E70F-E614-4C59-A594-0AF3093EDC46}" type="pres">
      <dgm:prSet presAssocID="{691C6C6B-988E-4413-B314-B79F46C1B933}" presName="img" presStyleLbl="fgImgPlace1" presStyleIdx="3" presStyleCnt="5"/>
      <dgm:spPr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</dgm:spPr>
    </dgm:pt>
    <dgm:pt modelId="{2A931C44-6437-45AD-BFD6-DF8D4C870E59}" type="pres">
      <dgm:prSet presAssocID="{691C6C6B-988E-4413-B314-B79F46C1B933}" presName="text" presStyleLbl="node1" presStyleIdx="3" presStyleCnt="5">
        <dgm:presLayoutVars>
          <dgm:bulletEnabled val="1"/>
        </dgm:presLayoutVars>
      </dgm:prSet>
      <dgm:spPr/>
    </dgm:pt>
    <dgm:pt modelId="{88EF8E80-0D92-42C5-82E3-20B7A695E1DA}" type="pres">
      <dgm:prSet presAssocID="{2303C018-7958-4B81-9514-9BEAA6BD83E0}" presName="spacer" presStyleCnt="0"/>
      <dgm:spPr/>
    </dgm:pt>
    <dgm:pt modelId="{D6A1AA8C-FBD8-4AE6-B5C6-844F434BB13D}" type="pres">
      <dgm:prSet presAssocID="{AE3516F2-C943-4EF8-A78A-1D19C4C83DE4}" presName="comp" presStyleCnt="0"/>
      <dgm:spPr/>
    </dgm:pt>
    <dgm:pt modelId="{4CDC3AC9-0845-436F-BD6D-854D5A839C36}" type="pres">
      <dgm:prSet presAssocID="{AE3516F2-C943-4EF8-A78A-1D19C4C83DE4}" presName="box" presStyleLbl="node1" presStyleIdx="4" presStyleCnt="5"/>
      <dgm:spPr/>
    </dgm:pt>
    <dgm:pt modelId="{9CF1AB1E-50F9-4154-BE60-4900C0CD564D}" type="pres">
      <dgm:prSet presAssocID="{AE3516F2-C943-4EF8-A78A-1D19C4C83DE4}" presName="img" presStyleLbl="fgImgPlace1" presStyleIdx="4" presStyleCnt="5"/>
      <dgm:spPr>
        <a:blipFill>
          <a:blip xmlns:r="http://schemas.openxmlformats.org/officeDocument/2006/relationships" r:embed="rId5"/>
          <a:srcRect/>
          <a:stretch>
            <a:fillRect t="-26000" b="-26000"/>
          </a:stretch>
        </a:blipFill>
      </dgm:spPr>
    </dgm:pt>
    <dgm:pt modelId="{E8EEDB4D-F572-422B-8B0C-2B21269F1AA9}" type="pres">
      <dgm:prSet presAssocID="{AE3516F2-C943-4EF8-A78A-1D19C4C83DE4}" presName="text" presStyleLbl="node1" presStyleIdx="4" presStyleCnt="5">
        <dgm:presLayoutVars>
          <dgm:bulletEnabled val="1"/>
        </dgm:presLayoutVars>
      </dgm:prSet>
      <dgm:spPr/>
    </dgm:pt>
  </dgm:ptLst>
  <dgm:cxnLst>
    <dgm:cxn modelId="{7BEA7817-0FA3-4CD7-912C-0726DE973D40}" srcId="{55962E8B-6DB3-4408-ADD0-054CE2955D5E}" destId="{A50D9224-5AF4-4461-8C09-E8632B7A4204}" srcOrd="0" destOrd="0" parTransId="{6791CA31-73AB-4243-BE5B-2B40DF925073}" sibTransId="{F368E6F8-2399-43A9-B4F1-C9B2DEA14A59}"/>
    <dgm:cxn modelId="{94092829-F4EC-4157-9F0F-EEFCB7B99DA4}" type="presOf" srcId="{0B746018-B54A-4349-B4DF-370E5D370A09}" destId="{75B2CA26-09E8-40FC-9E2E-A9920A2EFB6D}" srcOrd="1" destOrd="0" presId="urn:microsoft.com/office/officeart/2005/8/layout/vList4#6"/>
    <dgm:cxn modelId="{0B35185D-33C0-4D13-84B9-FD4703E16F16}" type="presOf" srcId="{1D554695-3EC6-461F-B129-8C1135794352}" destId="{EDCD2FF2-0A0A-43EF-95EE-56A3927F0059}" srcOrd="1" destOrd="0" presId="urn:microsoft.com/office/officeart/2005/8/layout/vList4#6"/>
    <dgm:cxn modelId="{F63A6E47-32B3-46BE-899A-13AAAADE1BDE}" type="presOf" srcId="{A50D9224-5AF4-4461-8C09-E8632B7A4204}" destId="{9C518633-F885-4F83-BD78-9ABB7B8F5CC5}" srcOrd="0" destOrd="0" presId="urn:microsoft.com/office/officeart/2005/8/layout/vList4#6"/>
    <dgm:cxn modelId="{1AFE5F68-DC0A-463C-AA24-1740889F1980}" srcId="{55962E8B-6DB3-4408-ADD0-054CE2955D5E}" destId="{691C6C6B-988E-4413-B314-B79F46C1B933}" srcOrd="3" destOrd="0" parTransId="{5BBC5903-80A9-4FCF-BE0E-CBF6D4913798}" sibTransId="{2303C018-7958-4B81-9514-9BEAA6BD83E0}"/>
    <dgm:cxn modelId="{E24EBE49-5F71-4B74-9CD6-A960E7BD1C2B}" srcId="{55962E8B-6DB3-4408-ADD0-054CE2955D5E}" destId="{1D554695-3EC6-461F-B129-8C1135794352}" srcOrd="2" destOrd="0" parTransId="{A5C0D024-869D-494F-9DC9-F7B046F2D12F}" sibTransId="{FBC71FDA-738C-4958-90A3-DC0149D56EE2}"/>
    <dgm:cxn modelId="{5D013B51-0445-4970-B3BD-06B496806098}" type="presOf" srcId="{55962E8B-6DB3-4408-ADD0-054CE2955D5E}" destId="{BF27CA21-325A-4171-91A4-ED72F7D6B064}" srcOrd="0" destOrd="0" presId="urn:microsoft.com/office/officeart/2005/8/layout/vList4#6"/>
    <dgm:cxn modelId="{14840873-4B41-4518-A132-8B703620C4FD}" type="presOf" srcId="{0B746018-B54A-4349-B4DF-370E5D370A09}" destId="{0ECB6ECA-64B7-4531-ABD3-813C19383133}" srcOrd="0" destOrd="0" presId="urn:microsoft.com/office/officeart/2005/8/layout/vList4#6"/>
    <dgm:cxn modelId="{86D32A74-13AE-46DE-9946-2F7237FB272F}" type="presOf" srcId="{AE3516F2-C943-4EF8-A78A-1D19C4C83DE4}" destId="{4CDC3AC9-0845-436F-BD6D-854D5A839C36}" srcOrd="0" destOrd="0" presId="urn:microsoft.com/office/officeart/2005/8/layout/vList4#6"/>
    <dgm:cxn modelId="{1143EAB6-301B-450E-9067-42D5AFE9CA18}" type="presOf" srcId="{1D554695-3EC6-461F-B129-8C1135794352}" destId="{F7303D93-A7DC-4BF8-AA60-7B89F2C6EDB1}" srcOrd="0" destOrd="0" presId="urn:microsoft.com/office/officeart/2005/8/layout/vList4#6"/>
    <dgm:cxn modelId="{C46C7ABA-6C75-4D6B-B9E1-96646E7B0FA9}" srcId="{55962E8B-6DB3-4408-ADD0-054CE2955D5E}" destId="{AE3516F2-C943-4EF8-A78A-1D19C4C83DE4}" srcOrd="4" destOrd="0" parTransId="{FB1ECE29-1594-4E07-B4A6-B9B712B7318E}" sibTransId="{71CFC767-44E1-41BD-8761-5ADA3AD80226}"/>
    <dgm:cxn modelId="{32C5AAC2-892F-4FFA-BE8E-991B01F9FCE4}" type="presOf" srcId="{A50D9224-5AF4-4461-8C09-E8632B7A4204}" destId="{E64F0195-A746-482F-8131-22BE5DFD712A}" srcOrd="1" destOrd="0" presId="urn:microsoft.com/office/officeart/2005/8/layout/vList4#6"/>
    <dgm:cxn modelId="{16B058C3-69A3-4C2F-812D-80189B72D4C9}" srcId="{55962E8B-6DB3-4408-ADD0-054CE2955D5E}" destId="{0B746018-B54A-4349-B4DF-370E5D370A09}" srcOrd="1" destOrd="0" parTransId="{9AD27375-6FF6-416A-8752-D0915D35AC00}" sibTransId="{1169BFF1-D3A5-4D98-9371-FF24836E6795}"/>
    <dgm:cxn modelId="{3D50BED4-A843-4A10-8C23-89C1AE7C264D}" type="presOf" srcId="{691C6C6B-988E-4413-B314-B79F46C1B933}" destId="{4DE3E653-A8F7-42C8-99E2-D1A50F0C469E}" srcOrd="0" destOrd="0" presId="urn:microsoft.com/office/officeart/2005/8/layout/vList4#6"/>
    <dgm:cxn modelId="{4C77B0DB-D2AD-4AA4-A30C-888B80AA00FF}" type="presOf" srcId="{AE3516F2-C943-4EF8-A78A-1D19C4C83DE4}" destId="{E8EEDB4D-F572-422B-8B0C-2B21269F1AA9}" srcOrd="1" destOrd="0" presId="urn:microsoft.com/office/officeart/2005/8/layout/vList4#6"/>
    <dgm:cxn modelId="{9B49FADE-9434-4600-B0DA-4BE07C413D14}" type="presOf" srcId="{691C6C6B-988E-4413-B314-B79F46C1B933}" destId="{2A931C44-6437-45AD-BFD6-DF8D4C870E59}" srcOrd="1" destOrd="0" presId="urn:microsoft.com/office/officeart/2005/8/layout/vList4#6"/>
    <dgm:cxn modelId="{22905A22-92CE-4813-BF47-B64CD5F036C3}" type="presParOf" srcId="{BF27CA21-325A-4171-91A4-ED72F7D6B064}" destId="{FCAEB11B-D672-48FB-8034-E3D0F2433A63}" srcOrd="0" destOrd="0" presId="urn:microsoft.com/office/officeart/2005/8/layout/vList4#6"/>
    <dgm:cxn modelId="{2A1F7D06-EEF7-4958-A390-F52BA434CF72}" type="presParOf" srcId="{FCAEB11B-D672-48FB-8034-E3D0F2433A63}" destId="{9C518633-F885-4F83-BD78-9ABB7B8F5CC5}" srcOrd="0" destOrd="0" presId="urn:microsoft.com/office/officeart/2005/8/layout/vList4#6"/>
    <dgm:cxn modelId="{EB5867C5-5785-4602-9CBB-4388771760DF}" type="presParOf" srcId="{FCAEB11B-D672-48FB-8034-E3D0F2433A63}" destId="{7B56EC40-FD51-4E96-B794-0005E29D1C8D}" srcOrd="1" destOrd="0" presId="urn:microsoft.com/office/officeart/2005/8/layout/vList4#6"/>
    <dgm:cxn modelId="{B65BAD80-3D8B-4FC8-B88A-377FD643990A}" type="presParOf" srcId="{FCAEB11B-D672-48FB-8034-E3D0F2433A63}" destId="{E64F0195-A746-482F-8131-22BE5DFD712A}" srcOrd="2" destOrd="0" presId="urn:microsoft.com/office/officeart/2005/8/layout/vList4#6"/>
    <dgm:cxn modelId="{EC31E95C-5BD4-4099-927B-FCE8C1348D4A}" type="presParOf" srcId="{BF27CA21-325A-4171-91A4-ED72F7D6B064}" destId="{1CF31C47-453A-4217-B14B-F5DEA7FF8F0C}" srcOrd="1" destOrd="0" presId="urn:microsoft.com/office/officeart/2005/8/layout/vList4#6"/>
    <dgm:cxn modelId="{5A0BAE6A-BE88-4413-B121-97A8060B6E52}" type="presParOf" srcId="{BF27CA21-325A-4171-91A4-ED72F7D6B064}" destId="{84216DB3-3562-4E83-B339-EB02D6A63F65}" srcOrd="2" destOrd="0" presId="urn:microsoft.com/office/officeart/2005/8/layout/vList4#6"/>
    <dgm:cxn modelId="{C7165B85-C108-4C9D-B070-97F952E86538}" type="presParOf" srcId="{84216DB3-3562-4E83-B339-EB02D6A63F65}" destId="{0ECB6ECA-64B7-4531-ABD3-813C19383133}" srcOrd="0" destOrd="0" presId="urn:microsoft.com/office/officeart/2005/8/layout/vList4#6"/>
    <dgm:cxn modelId="{20C3BDE5-FA66-4D47-BB01-CBAF260D38F7}" type="presParOf" srcId="{84216DB3-3562-4E83-B339-EB02D6A63F65}" destId="{CEC50D16-F8D1-40D0-BC0F-71EC40789642}" srcOrd="1" destOrd="0" presId="urn:microsoft.com/office/officeart/2005/8/layout/vList4#6"/>
    <dgm:cxn modelId="{DD1DA63D-E890-42F3-B199-D6AB49DF6006}" type="presParOf" srcId="{84216DB3-3562-4E83-B339-EB02D6A63F65}" destId="{75B2CA26-09E8-40FC-9E2E-A9920A2EFB6D}" srcOrd="2" destOrd="0" presId="urn:microsoft.com/office/officeart/2005/8/layout/vList4#6"/>
    <dgm:cxn modelId="{ADB1A042-43A0-4596-87A6-9A9948EB8854}" type="presParOf" srcId="{BF27CA21-325A-4171-91A4-ED72F7D6B064}" destId="{DC1B6317-AC67-4C5D-8E7A-9FD46929DCD7}" srcOrd="3" destOrd="0" presId="urn:microsoft.com/office/officeart/2005/8/layout/vList4#6"/>
    <dgm:cxn modelId="{3A40AF2C-150F-4659-AF54-B48623CD0A21}" type="presParOf" srcId="{BF27CA21-325A-4171-91A4-ED72F7D6B064}" destId="{8152F453-8207-419C-A943-F88D041D1577}" srcOrd="4" destOrd="0" presId="urn:microsoft.com/office/officeart/2005/8/layout/vList4#6"/>
    <dgm:cxn modelId="{81D47B12-B1BB-4248-B312-8AA2551D55CE}" type="presParOf" srcId="{8152F453-8207-419C-A943-F88D041D1577}" destId="{F7303D93-A7DC-4BF8-AA60-7B89F2C6EDB1}" srcOrd="0" destOrd="0" presId="urn:microsoft.com/office/officeart/2005/8/layout/vList4#6"/>
    <dgm:cxn modelId="{D412D132-56F6-494C-AFE1-5C893E031FF8}" type="presParOf" srcId="{8152F453-8207-419C-A943-F88D041D1577}" destId="{0B09EE5D-434E-4BF1-8148-BB999D771E1C}" srcOrd="1" destOrd="0" presId="urn:microsoft.com/office/officeart/2005/8/layout/vList4#6"/>
    <dgm:cxn modelId="{B77A61CA-7E7B-4153-B9D7-F6DAE527261D}" type="presParOf" srcId="{8152F453-8207-419C-A943-F88D041D1577}" destId="{EDCD2FF2-0A0A-43EF-95EE-56A3927F0059}" srcOrd="2" destOrd="0" presId="urn:microsoft.com/office/officeart/2005/8/layout/vList4#6"/>
    <dgm:cxn modelId="{E0F67719-A2F5-43D5-A91B-5B2F1CB159DA}" type="presParOf" srcId="{BF27CA21-325A-4171-91A4-ED72F7D6B064}" destId="{8DB07EA1-8B72-4885-89D6-84D19C0F1DA2}" srcOrd="5" destOrd="0" presId="urn:microsoft.com/office/officeart/2005/8/layout/vList4#6"/>
    <dgm:cxn modelId="{A0BE492C-8889-4603-8B8D-70EE33BF0814}" type="presParOf" srcId="{BF27CA21-325A-4171-91A4-ED72F7D6B064}" destId="{85BDAC4B-ADC4-4E7A-AC93-E2EAB6397E67}" srcOrd="6" destOrd="0" presId="urn:microsoft.com/office/officeart/2005/8/layout/vList4#6"/>
    <dgm:cxn modelId="{8EFABB26-76A1-4FB5-9EAB-6A701D899358}" type="presParOf" srcId="{85BDAC4B-ADC4-4E7A-AC93-E2EAB6397E67}" destId="{4DE3E653-A8F7-42C8-99E2-D1A50F0C469E}" srcOrd="0" destOrd="0" presId="urn:microsoft.com/office/officeart/2005/8/layout/vList4#6"/>
    <dgm:cxn modelId="{2F2ADCD8-126C-4F21-92EE-8854F66707C8}" type="presParOf" srcId="{85BDAC4B-ADC4-4E7A-AC93-E2EAB6397E67}" destId="{EE98E70F-E614-4C59-A594-0AF3093EDC46}" srcOrd="1" destOrd="0" presId="urn:microsoft.com/office/officeart/2005/8/layout/vList4#6"/>
    <dgm:cxn modelId="{55CEEAD8-835E-4199-9FA5-0D7232A4FA75}" type="presParOf" srcId="{85BDAC4B-ADC4-4E7A-AC93-E2EAB6397E67}" destId="{2A931C44-6437-45AD-BFD6-DF8D4C870E59}" srcOrd="2" destOrd="0" presId="urn:microsoft.com/office/officeart/2005/8/layout/vList4#6"/>
    <dgm:cxn modelId="{7F4D2F2D-5559-49A1-8B7F-89CF0833DA9A}" type="presParOf" srcId="{BF27CA21-325A-4171-91A4-ED72F7D6B064}" destId="{88EF8E80-0D92-42C5-82E3-20B7A695E1DA}" srcOrd="7" destOrd="0" presId="urn:microsoft.com/office/officeart/2005/8/layout/vList4#6"/>
    <dgm:cxn modelId="{06081286-CFCA-4E80-AF8D-8BD355FBAA24}" type="presParOf" srcId="{BF27CA21-325A-4171-91A4-ED72F7D6B064}" destId="{D6A1AA8C-FBD8-4AE6-B5C6-844F434BB13D}" srcOrd="8" destOrd="0" presId="urn:microsoft.com/office/officeart/2005/8/layout/vList4#6"/>
    <dgm:cxn modelId="{666A061D-F691-490D-88D8-BE4D81F0EF38}" type="presParOf" srcId="{D6A1AA8C-FBD8-4AE6-B5C6-844F434BB13D}" destId="{4CDC3AC9-0845-436F-BD6D-854D5A839C36}" srcOrd="0" destOrd="0" presId="urn:microsoft.com/office/officeart/2005/8/layout/vList4#6"/>
    <dgm:cxn modelId="{0D8ABDE6-3F4B-4C1F-BB46-2E23C643B763}" type="presParOf" srcId="{D6A1AA8C-FBD8-4AE6-B5C6-844F434BB13D}" destId="{9CF1AB1E-50F9-4154-BE60-4900C0CD564D}" srcOrd="1" destOrd="0" presId="urn:microsoft.com/office/officeart/2005/8/layout/vList4#6"/>
    <dgm:cxn modelId="{28DE477F-311B-49C8-A184-1F834E669A61}" type="presParOf" srcId="{D6A1AA8C-FBD8-4AE6-B5C6-844F434BB13D}" destId="{E8EEDB4D-F572-422B-8B0C-2B21269F1AA9}" srcOrd="2" destOrd="0" presId="urn:microsoft.com/office/officeart/2005/8/layout/vList4#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5962E8B-6DB3-4408-ADD0-054CE2955D5E}" type="doc">
      <dgm:prSet loTypeId="urn:microsoft.com/office/officeart/2005/8/layout/vList4#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A50D9224-5AF4-4461-8C09-E8632B7A4204}">
      <dgm:prSet phldrT="[ข้อความ]"/>
      <dgm:spPr>
        <a:solidFill>
          <a:srgbClr val="0070C0"/>
        </a:solidFill>
      </dgm:spPr>
      <dgm:t>
        <a:bodyPr/>
        <a:lstStyle/>
        <a:p>
          <a:r>
            <a: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กุ้งขาว 	1,023 ฟาร์ม</a:t>
          </a:r>
        </a:p>
      </dgm:t>
    </dgm:pt>
    <dgm:pt modelId="{6791CA31-73AB-4243-BE5B-2B40DF925073}" type="par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368E6F8-2399-43A9-B4F1-C9B2DEA14A59}" type="sibTrans" cxnId="{7BEA7817-0FA3-4CD7-912C-0726DE973D4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B746018-B54A-4349-B4DF-370E5D370A09}">
      <dgm:prSet phldrT="[ข้อความ]" custT="1"/>
      <dgm:spPr>
        <a:solidFill>
          <a:srgbClr val="66CCFF"/>
        </a:solidFill>
      </dgm:spPr>
      <dgm:t>
        <a:bodyPr/>
        <a:lstStyle/>
        <a:p>
          <a:r>
            <a:rPr lang="th-TH" sz="4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ปลานิล    </a:t>
          </a:r>
          <a:r>
            <a:rPr lang="th-TH" sz="36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  </a:t>
          </a:r>
          <a:r>
            <a:rPr lang="th-TH" sz="44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 3,672 ฟาร์ม</a:t>
          </a:r>
        </a:p>
      </dgm:t>
    </dgm:pt>
    <dgm:pt modelId="{9AD27375-6FF6-416A-8752-D0915D35AC00}" type="par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169BFF1-D3A5-4D98-9371-FF24836E6795}" type="sibTrans" cxnId="{16B058C3-69A3-4C2F-812D-80189B72D4C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D554695-3EC6-461F-B129-8C1135794352}">
      <dgm:prSet phldrT="[ข้อความ]"/>
      <dgm:spPr>
        <a:solidFill>
          <a:srgbClr val="99FF66"/>
        </a:solidFill>
      </dgm:spPr>
      <dgm:t>
        <a:bodyPr/>
        <a:lstStyle/>
        <a:p>
          <a:r>
            <a:rPr lang="th-TH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ปลาดุก         571 ฟาร์ม</a:t>
          </a:r>
        </a:p>
      </dgm:t>
    </dgm:pt>
    <dgm:pt modelId="{A5C0D024-869D-494F-9DC9-F7B046F2D12F}" type="par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FBC71FDA-738C-4958-90A3-DC0149D56EE2}" type="sibTrans" cxnId="{E24EBE49-5F71-4B74-9CD6-A960E7BD1C2B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91C6C6B-988E-4413-B314-B79F46C1B933}">
      <dgm:prSet phldrT="[ข้อความ]"/>
      <dgm:spPr>
        <a:solidFill>
          <a:srgbClr val="FFCC66"/>
        </a:solidFill>
      </dgm:spPr>
      <dgm:t>
        <a:bodyPr/>
        <a:lstStyle/>
        <a:p>
          <a:r>
            <a:rPr lang="th-TH" b="1" u="none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กุ้งก้ามกราม   950 ฟาร์ม</a:t>
          </a:r>
        </a:p>
      </dgm:t>
    </dgm:pt>
    <dgm:pt modelId="{5BBC5903-80A9-4FCF-BE0E-CBF6D4913798}" type="par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303C018-7958-4B81-9514-9BEAA6BD83E0}" type="sibTrans" cxnId="{1AFE5F68-DC0A-463C-AA24-1740889F1980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AE3516F2-C943-4EF8-A78A-1D19C4C83DE4}">
      <dgm:prSet phldrT="[ข้อความ]" custT="1"/>
      <dgm:spPr>
        <a:solidFill>
          <a:srgbClr val="FF5050"/>
        </a:solidFill>
      </dgm:spPr>
      <dgm:t>
        <a:bodyPr/>
        <a:lstStyle/>
        <a:p>
          <a:r>
            <a: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ปลาทับทิม </a:t>
          </a:r>
          <a:r>
            <a: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 </a:t>
          </a:r>
          <a:r>
            <a:rPr lang="th-TH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   106 ฟาร์ม</a:t>
          </a:r>
        </a:p>
      </dgm:t>
    </dgm:pt>
    <dgm:pt modelId="{FB1ECE29-1594-4E07-B4A6-B9B712B7318E}" type="par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71CFC767-44E1-41BD-8761-5ADA3AD80226}" type="sibTrans" cxnId="{C46C7ABA-6C75-4D6B-B9E1-96646E7B0FA9}">
      <dgm:prSet/>
      <dgm:spPr/>
      <dgm:t>
        <a:bodyPr/>
        <a:lstStyle/>
        <a:p>
          <a:endParaRPr lang="th-TH" b="1"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BF27CA21-325A-4171-91A4-ED72F7D6B064}" type="pres">
      <dgm:prSet presAssocID="{55962E8B-6DB3-4408-ADD0-054CE2955D5E}" presName="linear" presStyleCnt="0">
        <dgm:presLayoutVars>
          <dgm:dir/>
          <dgm:resizeHandles val="exact"/>
        </dgm:presLayoutVars>
      </dgm:prSet>
      <dgm:spPr/>
    </dgm:pt>
    <dgm:pt modelId="{FCAEB11B-D672-48FB-8034-E3D0F2433A63}" type="pres">
      <dgm:prSet presAssocID="{A50D9224-5AF4-4461-8C09-E8632B7A4204}" presName="comp" presStyleCnt="0"/>
      <dgm:spPr/>
    </dgm:pt>
    <dgm:pt modelId="{9C518633-F885-4F83-BD78-9ABB7B8F5CC5}" type="pres">
      <dgm:prSet presAssocID="{A50D9224-5AF4-4461-8C09-E8632B7A4204}" presName="box" presStyleLbl="node1" presStyleIdx="0" presStyleCnt="5"/>
      <dgm:spPr/>
    </dgm:pt>
    <dgm:pt modelId="{7B56EC40-FD51-4E96-B794-0005E29D1C8D}" type="pres">
      <dgm:prSet presAssocID="{A50D9224-5AF4-4461-8C09-E8632B7A4204}" presName="img" presStyleLbl="fgImgPlace1" presStyleIdx="0" presStyleCnt="5"/>
      <dgm:spPr>
        <a:blipFill>
          <a:blip xmlns:r="http://schemas.openxmlformats.org/officeDocument/2006/relationships" r:embed="rId1"/>
          <a:srcRect/>
          <a:stretch>
            <a:fillRect t="-26000" b="-26000"/>
          </a:stretch>
        </a:blipFill>
      </dgm:spPr>
    </dgm:pt>
    <dgm:pt modelId="{E64F0195-A746-482F-8131-22BE5DFD712A}" type="pres">
      <dgm:prSet presAssocID="{A50D9224-5AF4-4461-8C09-E8632B7A4204}" presName="text" presStyleLbl="node1" presStyleIdx="0" presStyleCnt="5">
        <dgm:presLayoutVars>
          <dgm:bulletEnabled val="1"/>
        </dgm:presLayoutVars>
      </dgm:prSet>
      <dgm:spPr/>
    </dgm:pt>
    <dgm:pt modelId="{1CF31C47-453A-4217-B14B-F5DEA7FF8F0C}" type="pres">
      <dgm:prSet presAssocID="{F368E6F8-2399-43A9-B4F1-C9B2DEA14A59}" presName="spacer" presStyleCnt="0"/>
      <dgm:spPr/>
    </dgm:pt>
    <dgm:pt modelId="{84216DB3-3562-4E83-B339-EB02D6A63F65}" type="pres">
      <dgm:prSet presAssocID="{0B746018-B54A-4349-B4DF-370E5D370A09}" presName="comp" presStyleCnt="0"/>
      <dgm:spPr/>
    </dgm:pt>
    <dgm:pt modelId="{0ECB6ECA-64B7-4531-ABD3-813C19383133}" type="pres">
      <dgm:prSet presAssocID="{0B746018-B54A-4349-B4DF-370E5D370A09}" presName="box" presStyleLbl="node1" presStyleIdx="1" presStyleCnt="5"/>
      <dgm:spPr/>
    </dgm:pt>
    <dgm:pt modelId="{CEC50D16-F8D1-40D0-BC0F-71EC40789642}" type="pres">
      <dgm:prSet presAssocID="{0B746018-B54A-4349-B4DF-370E5D370A09}" presName="img" presStyleLbl="fgImgPlace1" presStyleIdx="1" presStyleCnt="5"/>
      <dgm:spPr>
        <a:blipFill>
          <a:blip xmlns:r="http://schemas.openxmlformats.org/officeDocument/2006/relationships" r:embed="rId2"/>
          <a:srcRect/>
          <a:stretch>
            <a:fillRect t="-7000" b="-7000"/>
          </a:stretch>
        </a:blipFill>
      </dgm:spPr>
    </dgm:pt>
    <dgm:pt modelId="{75B2CA26-09E8-40FC-9E2E-A9920A2EFB6D}" type="pres">
      <dgm:prSet presAssocID="{0B746018-B54A-4349-B4DF-370E5D370A09}" presName="text" presStyleLbl="node1" presStyleIdx="1" presStyleCnt="5">
        <dgm:presLayoutVars>
          <dgm:bulletEnabled val="1"/>
        </dgm:presLayoutVars>
      </dgm:prSet>
      <dgm:spPr/>
    </dgm:pt>
    <dgm:pt modelId="{DC1B6317-AC67-4C5D-8E7A-9FD46929DCD7}" type="pres">
      <dgm:prSet presAssocID="{1169BFF1-D3A5-4D98-9371-FF24836E6795}" presName="spacer" presStyleCnt="0"/>
      <dgm:spPr/>
    </dgm:pt>
    <dgm:pt modelId="{8152F453-8207-419C-A943-F88D041D1577}" type="pres">
      <dgm:prSet presAssocID="{1D554695-3EC6-461F-B129-8C1135794352}" presName="comp" presStyleCnt="0"/>
      <dgm:spPr/>
    </dgm:pt>
    <dgm:pt modelId="{F7303D93-A7DC-4BF8-AA60-7B89F2C6EDB1}" type="pres">
      <dgm:prSet presAssocID="{1D554695-3EC6-461F-B129-8C1135794352}" presName="box" presStyleLbl="node1" presStyleIdx="2" presStyleCnt="5"/>
      <dgm:spPr/>
    </dgm:pt>
    <dgm:pt modelId="{0B09EE5D-434E-4BF1-8148-BB999D771E1C}" type="pres">
      <dgm:prSet presAssocID="{1D554695-3EC6-461F-B129-8C1135794352}" presName="img" presStyleLbl="fgImgPlace1" presStyleIdx="2" presStyleCnt="5"/>
      <dgm:spPr>
        <a:blipFill>
          <a:blip xmlns:r="http://schemas.openxmlformats.org/officeDocument/2006/relationships" r:embed="rId3"/>
          <a:srcRect/>
          <a:stretch>
            <a:fillRect t="-5000" b="-5000"/>
          </a:stretch>
        </a:blipFill>
      </dgm:spPr>
    </dgm:pt>
    <dgm:pt modelId="{EDCD2FF2-0A0A-43EF-95EE-56A3927F0059}" type="pres">
      <dgm:prSet presAssocID="{1D554695-3EC6-461F-B129-8C1135794352}" presName="text" presStyleLbl="node1" presStyleIdx="2" presStyleCnt="5">
        <dgm:presLayoutVars>
          <dgm:bulletEnabled val="1"/>
        </dgm:presLayoutVars>
      </dgm:prSet>
      <dgm:spPr/>
    </dgm:pt>
    <dgm:pt modelId="{8DB07EA1-8B72-4885-89D6-84D19C0F1DA2}" type="pres">
      <dgm:prSet presAssocID="{FBC71FDA-738C-4958-90A3-DC0149D56EE2}" presName="spacer" presStyleCnt="0"/>
      <dgm:spPr/>
    </dgm:pt>
    <dgm:pt modelId="{85BDAC4B-ADC4-4E7A-AC93-E2EAB6397E67}" type="pres">
      <dgm:prSet presAssocID="{691C6C6B-988E-4413-B314-B79F46C1B933}" presName="comp" presStyleCnt="0"/>
      <dgm:spPr/>
    </dgm:pt>
    <dgm:pt modelId="{4DE3E653-A8F7-42C8-99E2-D1A50F0C469E}" type="pres">
      <dgm:prSet presAssocID="{691C6C6B-988E-4413-B314-B79F46C1B933}" presName="box" presStyleLbl="node1" presStyleIdx="3" presStyleCnt="5" custLinFactNeighborX="-178"/>
      <dgm:spPr/>
    </dgm:pt>
    <dgm:pt modelId="{EE98E70F-E614-4C59-A594-0AF3093EDC46}" type="pres">
      <dgm:prSet presAssocID="{691C6C6B-988E-4413-B314-B79F46C1B933}" presName="img" presStyleLbl="fgImgPlace1" presStyleIdx="3" presStyleCnt="5"/>
      <dgm:spPr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</dgm:spPr>
    </dgm:pt>
    <dgm:pt modelId="{2A931C44-6437-45AD-BFD6-DF8D4C870E59}" type="pres">
      <dgm:prSet presAssocID="{691C6C6B-988E-4413-B314-B79F46C1B933}" presName="text" presStyleLbl="node1" presStyleIdx="3" presStyleCnt="5">
        <dgm:presLayoutVars>
          <dgm:bulletEnabled val="1"/>
        </dgm:presLayoutVars>
      </dgm:prSet>
      <dgm:spPr/>
    </dgm:pt>
    <dgm:pt modelId="{88EF8E80-0D92-42C5-82E3-20B7A695E1DA}" type="pres">
      <dgm:prSet presAssocID="{2303C018-7958-4B81-9514-9BEAA6BD83E0}" presName="spacer" presStyleCnt="0"/>
      <dgm:spPr/>
    </dgm:pt>
    <dgm:pt modelId="{D6A1AA8C-FBD8-4AE6-B5C6-844F434BB13D}" type="pres">
      <dgm:prSet presAssocID="{AE3516F2-C943-4EF8-A78A-1D19C4C83DE4}" presName="comp" presStyleCnt="0"/>
      <dgm:spPr/>
    </dgm:pt>
    <dgm:pt modelId="{4CDC3AC9-0845-436F-BD6D-854D5A839C36}" type="pres">
      <dgm:prSet presAssocID="{AE3516F2-C943-4EF8-A78A-1D19C4C83DE4}" presName="box" presStyleLbl="node1" presStyleIdx="4" presStyleCnt="5"/>
      <dgm:spPr/>
    </dgm:pt>
    <dgm:pt modelId="{9CF1AB1E-50F9-4154-BE60-4900C0CD564D}" type="pres">
      <dgm:prSet presAssocID="{AE3516F2-C943-4EF8-A78A-1D19C4C83DE4}" presName="img" presStyleLbl="fgImgPlace1" presStyleIdx="4" presStyleCnt="5"/>
      <dgm:spPr>
        <a:blipFill>
          <a:blip xmlns:r="http://schemas.openxmlformats.org/officeDocument/2006/relationships" r:embed="rId5"/>
          <a:srcRect/>
          <a:stretch>
            <a:fillRect t="-26000" b="-26000"/>
          </a:stretch>
        </a:blipFill>
      </dgm:spPr>
    </dgm:pt>
    <dgm:pt modelId="{E8EEDB4D-F572-422B-8B0C-2B21269F1AA9}" type="pres">
      <dgm:prSet presAssocID="{AE3516F2-C943-4EF8-A78A-1D19C4C83DE4}" presName="text" presStyleLbl="node1" presStyleIdx="4" presStyleCnt="5">
        <dgm:presLayoutVars>
          <dgm:bulletEnabled val="1"/>
        </dgm:presLayoutVars>
      </dgm:prSet>
      <dgm:spPr/>
    </dgm:pt>
  </dgm:ptLst>
  <dgm:cxnLst>
    <dgm:cxn modelId="{5B1CEC14-602A-4B0A-955E-8639EF530F03}" type="presOf" srcId="{0B746018-B54A-4349-B4DF-370E5D370A09}" destId="{0ECB6ECA-64B7-4531-ABD3-813C19383133}" srcOrd="0" destOrd="0" presId="urn:microsoft.com/office/officeart/2005/8/layout/vList4#5"/>
    <dgm:cxn modelId="{7BEA7817-0FA3-4CD7-912C-0726DE973D40}" srcId="{55962E8B-6DB3-4408-ADD0-054CE2955D5E}" destId="{A50D9224-5AF4-4461-8C09-E8632B7A4204}" srcOrd="0" destOrd="0" parTransId="{6791CA31-73AB-4243-BE5B-2B40DF925073}" sibTransId="{F368E6F8-2399-43A9-B4F1-C9B2DEA14A59}"/>
    <dgm:cxn modelId="{2F2F1E5E-3777-45EB-B516-2F8C20F30FB2}" type="presOf" srcId="{691C6C6B-988E-4413-B314-B79F46C1B933}" destId="{2A931C44-6437-45AD-BFD6-DF8D4C870E59}" srcOrd="1" destOrd="0" presId="urn:microsoft.com/office/officeart/2005/8/layout/vList4#5"/>
    <dgm:cxn modelId="{1AFE5F68-DC0A-463C-AA24-1740889F1980}" srcId="{55962E8B-6DB3-4408-ADD0-054CE2955D5E}" destId="{691C6C6B-988E-4413-B314-B79F46C1B933}" srcOrd="3" destOrd="0" parTransId="{5BBC5903-80A9-4FCF-BE0E-CBF6D4913798}" sibTransId="{2303C018-7958-4B81-9514-9BEAA6BD83E0}"/>
    <dgm:cxn modelId="{E24EBE49-5F71-4B74-9CD6-A960E7BD1C2B}" srcId="{55962E8B-6DB3-4408-ADD0-054CE2955D5E}" destId="{1D554695-3EC6-461F-B129-8C1135794352}" srcOrd="2" destOrd="0" parTransId="{A5C0D024-869D-494F-9DC9-F7B046F2D12F}" sibTransId="{FBC71FDA-738C-4958-90A3-DC0149D56EE2}"/>
    <dgm:cxn modelId="{809A3E59-E6E2-4E37-8A97-6D744B871DB0}" type="presOf" srcId="{0B746018-B54A-4349-B4DF-370E5D370A09}" destId="{75B2CA26-09E8-40FC-9E2E-A9920A2EFB6D}" srcOrd="1" destOrd="0" presId="urn:microsoft.com/office/officeart/2005/8/layout/vList4#5"/>
    <dgm:cxn modelId="{60E86C83-AAF3-4AD2-AA45-5D8EF4E8C08B}" type="presOf" srcId="{A50D9224-5AF4-4461-8C09-E8632B7A4204}" destId="{9C518633-F885-4F83-BD78-9ABB7B8F5CC5}" srcOrd="0" destOrd="0" presId="urn:microsoft.com/office/officeart/2005/8/layout/vList4#5"/>
    <dgm:cxn modelId="{CA95F2A8-B627-4CEC-B258-8DE89FA02125}" type="presOf" srcId="{1D554695-3EC6-461F-B129-8C1135794352}" destId="{F7303D93-A7DC-4BF8-AA60-7B89F2C6EDB1}" srcOrd="0" destOrd="0" presId="urn:microsoft.com/office/officeart/2005/8/layout/vList4#5"/>
    <dgm:cxn modelId="{3B64E3B5-7020-40F3-A507-8DB9D275768B}" type="presOf" srcId="{AE3516F2-C943-4EF8-A78A-1D19C4C83DE4}" destId="{E8EEDB4D-F572-422B-8B0C-2B21269F1AA9}" srcOrd="1" destOrd="0" presId="urn:microsoft.com/office/officeart/2005/8/layout/vList4#5"/>
    <dgm:cxn modelId="{170B88B9-2DD9-4A7C-A7D9-20BC44BD0884}" type="presOf" srcId="{1D554695-3EC6-461F-B129-8C1135794352}" destId="{EDCD2FF2-0A0A-43EF-95EE-56A3927F0059}" srcOrd="1" destOrd="0" presId="urn:microsoft.com/office/officeart/2005/8/layout/vList4#5"/>
    <dgm:cxn modelId="{C46C7ABA-6C75-4D6B-B9E1-96646E7B0FA9}" srcId="{55962E8B-6DB3-4408-ADD0-054CE2955D5E}" destId="{AE3516F2-C943-4EF8-A78A-1D19C4C83DE4}" srcOrd="4" destOrd="0" parTransId="{FB1ECE29-1594-4E07-B4A6-B9B712B7318E}" sibTransId="{71CFC767-44E1-41BD-8761-5ADA3AD80226}"/>
    <dgm:cxn modelId="{8DCCEDBF-4CA1-43F0-9863-F9313E5695F6}" type="presOf" srcId="{55962E8B-6DB3-4408-ADD0-054CE2955D5E}" destId="{BF27CA21-325A-4171-91A4-ED72F7D6B064}" srcOrd="0" destOrd="0" presId="urn:microsoft.com/office/officeart/2005/8/layout/vList4#5"/>
    <dgm:cxn modelId="{16B058C3-69A3-4C2F-812D-80189B72D4C9}" srcId="{55962E8B-6DB3-4408-ADD0-054CE2955D5E}" destId="{0B746018-B54A-4349-B4DF-370E5D370A09}" srcOrd="1" destOrd="0" parTransId="{9AD27375-6FF6-416A-8752-D0915D35AC00}" sibTransId="{1169BFF1-D3A5-4D98-9371-FF24836E6795}"/>
    <dgm:cxn modelId="{F3163FD5-645C-46D3-BF41-F37F8CB5F0A9}" type="presOf" srcId="{A50D9224-5AF4-4461-8C09-E8632B7A4204}" destId="{E64F0195-A746-482F-8131-22BE5DFD712A}" srcOrd="1" destOrd="0" presId="urn:microsoft.com/office/officeart/2005/8/layout/vList4#5"/>
    <dgm:cxn modelId="{DFCAC2DB-B6E1-4F7F-8694-0B62DDCF8431}" type="presOf" srcId="{AE3516F2-C943-4EF8-A78A-1D19C4C83DE4}" destId="{4CDC3AC9-0845-436F-BD6D-854D5A839C36}" srcOrd="0" destOrd="0" presId="urn:microsoft.com/office/officeart/2005/8/layout/vList4#5"/>
    <dgm:cxn modelId="{8523A2E8-14DC-4FD7-B600-0B7B889F66EE}" type="presOf" srcId="{691C6C6B-988E-4413-B314-B79F46C1B933}" destId="{4DE3E653-A8F7-42C8-99E2-D1A50F0C469E}" srcOrd="0" destOrd="0" presId="urn:microsoft.com/office/officeart/2005/8/layout/vList4#5"/>
    <dgm:cxn modelId="{D55E7BCA-995A-4178-8612-28A716CD48EE}" type="presParOf" srcId="{BF27CA21-325A-4171-91A4-ED72F7D6B064}" destId="{FCAEB11B-D672-48FB-8034-E3D0F2433A63}" srcOrd="0" destOrd="0" presId="urn:microsoft.com/office/officeart/2005/8/layout/vList4#5"/>
    <dgm:cxn modelId="{053C4D93-C16D-4B54-B57D-73E740C79568}" type="presParOf" srcId="{FCAEB11B-D672-48FB-8034-E3D0F2433A63}" destId="{9C518633-F885-4F83-BD78-9ABB7B8F5CC5}" srcOrd="0" destOrd="0" presId="urn:microsoft.com/office/officeart/2005/8/layout/vList4#5"/>
    <dgm:cxn modelId="{AC6AD2E0-692F-4BED-8A35-C258F514A3A9}" type="presParOf" srcId="{FCAEB11B-D672-48FB-8034-E3D0F2433A63}" destId="{7B56EC40-FD51-4E96-B794-0005E29D1C8D}" srcOrd="1" destOrd="0" presId="urn:microsoft.com/office/officeart/2005/8/layout/vList4#5"/>
    <dgm:cxn modelId="{ED8C8C19-D45A-4413-9958-55EE9E3CF62F}" type="presParOf" srcId="{FCAEB11B-D672-48FB-8034-E3D0F2433A63}" destId="{E64F0195-A746-482F-8131-22BE5DFD712A}" srcOrd="2" destOrd="0" presId="urn:microsoft.com/office/officeart/2005/8/layout/vList4#5"/>
    <dgm:cxn modelId="{1B470632-59F4-4ECE-947B-BB054A6C6A27}" type="presParOf" srcId="{BF27CA21-325A-4171-91A4-ED72F7D6B064}" destId="{1CF31C47-453A-4217-B14B-F5DEA7FF8F0C}" srcOrd="1" destOrd="0" presId="urn:microsoft.com/office/officeart/2005/8/layout/vList4#5"/>
    <dgm:cxn modelId="{5925B858-083E-4173-A836-ABD3D97EB2CB}" type="presParOf" srcId="{BF27CA21-325A-4171-91A4-ED72F7D6B064}" destId="{84216DB3-3562-4E83-B339-EB02D6A63F65}" srcOrd="2" destOrd="0" presId="urn:microsoft.com/office/officeart/2005/8/layout/vList4#5"/>
    <dgm:cxn modelId="{8D1B0A5A-E1C3-49DC-B454-9A635DE702EE}" type="presParOf" srcId="{84216DB3-3562-4E83-B339-EB02D6A63F65}" destId="{0ECB6ECA-64B7-4531-ABD3-813C19383133}" srcOrd="0" destOrd="0" presId="urn:microsoft.com/office/officeart/2005/8/layout/vList4#5"/>
    <dgm:cxn modelId="{03473F76-33B1-43AF-A047-DECBBE835C5B}" type="presParOf" srcId="{84216DB3-3562-4E83-B339-EB02D6A63F65}" destId="{CEC50D16-F8D1-40D0-BC0F-71EC40789642}" srcOrd="1" destOrd="0" presId="urn:microsoft.com/office/officeart/2005/8/layout/vList4#5"/>
    <dgm:cxn modelId="{72B1ABFA-53A6-46D9-A188-4D3B80F64986}" type="presParOf" srcId="{84216DB3-3562-4E83-B339-EB02D6A63F65}" destId="{75B2CA26-09E8-40FC-9E2E-A9920A2EFB6D}" srcOrd="2" destOrd="0" presId="urn:microsoft.com/office/officeart/2005/8/layout/vList4#5"/>
    <dgm:cxn modelId="{BFDDDA17-4781-4EE3-99B8-24D37ECB4E1C}" type="presParOf" srcId="{BF27CA21-325A-4171-91A4-ED72F7D6B064}" destId="{DC1B6317-AC67-4C5D-8E7A-9FD46929DCD7}" srcOrd="3" destOrd="0" presId="urn:microsoft.com/office/officeart/2005/8/layout/vList4#5"/>
    <dgm:cxn modelId="{84315881-F814-41AC-BE3A-B399DC59AF60}" type="presParOf" srcId="{BF27CA21-325A-4171-91A4-ED72F7D6B064}" destId="{8152F453-8207-419C-A943-F88D041D1577}" srcOrd="4" destOrd="0" presId="urn:microsoft.com/office/officeart/2005/8/layout/vList4#5"/>
    <dgm:cxn modelId="{DC1E8340-FC4A-4662-B95B-9949967F84BD}" type="presParOf" srcId="{8152F453-8207-419C-A943-F88D041D1577}" destId="{F7303D93-A7DC-4BF8-AA60-7B89F2C6EDB1}" srcOrd="0" destOrd="0" presId="urn:microsoft.com/office/officeart/2005/8/layout/vList4#5"/>
    <dgm:cxn modelId="{7CEDE4DD-8C26-485B-9D8F-132972E6B6FD}" type="presParOf" srcId="{8152F453-8207-419C-A943-F88D041D1577}" destId="{0B09EE5D-434E-4BF1-8148-BB999D771E1C}" srcOrd="1" destOrd="0" presId="urn:microsoft.com/office/officeart/2005/8/layout/vList4#5"/>
    <dgm:cxn modelId="{AE14CDFC-7E30-470A-A3CC-3ACC60EC41AE}" type="presParOf" srcId="{8152F453-8207-419C-A943-F88D041D1577}" destId="{EDCD2FF2-0A0A-43EF-95EE-56A3927F0059}" srcOrd="2" destOrd="0" presId="urn:microsoft.com/office/officeart/2005/8/layout/vList4#5"/>
    <dgm:cxn modelId="{4992D68C-DBEE-4AEF-A858-7E57DDF02671}" type="presParOf" srcId="{BF27CA21-325A-4171-91A4-ED72F7D6B064}" destId="{8DB07EA1-8B72-4885-89D6-84D19C0F1DA2}" srcOrd="5" destOrd="0" presId="urn:microsoft.com/office/officeart/2005/8/layout/vList4#5"/>
    <dgm:cxn modelId="{276BD1EE-5D62-492C-B232-8B321720C894}" type="presParOf" srcId="{BF27CA21-325A-4171-91A4-ED72F7D6B064}" destId="{85BDAC4B-ADC4-4E7A-AC93-E2EAB6397E67}" srcOrd="6" destOrd="0" presId="urn:microsoft.com/office/officeart/2005/8/layout/vList4#5"/>
    <dgm:cxn modelId="{CB480E20-1B95-43BE-AC0A-36742431C6B5}" type="presParOf" srcId="{85BDAC4B-ADC4-4E7A-AC93-E2EAB6397E67}" destId="{4DE3E653-A8F7-42C8-99E2-D1A50F0C469E}" srcOrd="0" destOrd="0" presId="urn:microsoft.com/office/officeart/2005/8/layout/vList4#5"/>
    <dgm:cxn modelId="{472FF76A-863C-4D3E-99FC-4C57463909E7}" type="presParOf" srcId="{85BDAC4B-ADC4-4E7A-AC93-E2EAB6397E67}" destId="{EE98E70F-E614-4C59-A594-0AF3093EDC46}" srcOrd="1" destOrd="0" presId="urn:microsoft.com/office/officeart/2005/8/layout/vList4#5"/>
    <dgm:cxn modelId="{3E681292-AD07-4CEF-BEF5-AF2D23FB49D3}" type="presParOf" srcId="{85BDAC4B-ADC4-4E7A-AC93-E2EAB6397E67}" destId="{2A931C44-6437-45AD-BFD6-DF8D4C870E59}" srcOrd="2" destOrd="0" presId="urn:microsoft.com/office/officeart/2005/8/layout/vList4#5"/>
    <dgm:cxn modelId="{49060760-BACE-444D-A66F-D3BAF0EF5B50}" type="presParOf" srcId="{BF27CA21-325A-4171-91A4-ED72F7D6B064}" destId="{88EF8E80-0D92-42C5-82E3-20B7A695E1DA}" srcOrd="7" destOrd="0" presId="urn:microsoft.com/office/officeart/2005/8/layout/vList4#5"/>
    <dgm:cxn modelId="{3293D947-4CDC-4047-9215-D233CF12B92B}" type="presParOf" srcId="{BF27CA21-325A-4171-91A4-ED72F7D6B064}" destId="{D6A1AA8C-FBD8-4AE6-B5C6-844F434BB13D}" srcOrd="8" destOrd="0" presId="urn:microsoft.com/office/officeart/2005/8/layout/vList4#5"/>
    <dgm:cxn modelId="{B12D81DC-0439-4317-837F-515ADA5B24AA}" type="presParOf" srcId="{D6A1AA8C-FBD8-4AE6-B5C6-844F434BB13D}" destId="{4CDC3AC9-0845-436F-BD6D-854D5A839C36}" srcOrd="0" destOrd="0" presId="urn:microsoft.com/office/officeart/2005/8/layout/vList4#5"/>
    <dgm:cxn modelId="{552DA5AA-FF84-4CE8-B18F-CB70E355EA27}" type="presParOf" srcId="{D6A1AA8C-FBD8-4AE6-B5C6-844F434BB13D}" destId="{9CF1AB1E-50F9-4154-BE60-4900C0CD564D}" srcOrd="1" destOrd="0" presId="urn:microsoft.com/office/officeart/2005/8/layout/vList4#5"/>
    <dgm:cxn modelId="{5801A4D8-048B-48E6-9442-070776412246}" type="presParOf" srcId="{D6A1AA8C-FBD8-4AE6-B5C6-844F434BB13D}" destId="{E8EEDB4D-F572-422B-8B0C-2B21269F1AA9}" srcOrd="2" destOrd="0" presId="urn:microsoft.com/office/officeart/2005/8/layout/vList4#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18633-F885-4F83-BD78-9ABB7B8F5CC5}">
      <dsp:nvSpPr>
        <dsp:cNvPr id="0" name=""/>
        <dsp:cNvSpPr/>
      </dsp:nvSpPr>
      <dsp:spPr>
        <a:xfrm>
          <a:off x="0" y="0"/>
          <a:ext cx="5707582" cy="968596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kern="1200" dirty="0">
              <a:latin typeface="Angsana New" pitchFamily="18" charset="-34"/>
              <a:cs typeface="Angsana New" pitchFamily="18" charset="-34"/>
            </a:rPr>
            <a:t>ข้าว 		1.3 ล้านไร่</a:t>
          </a:r>
        </a:p>
      </dsp:txBody>
      <dsp:txXfrm>
        <a:off x="1238376" y="0"/>
        <a:ext cx="4469206" cy="968596"/>
      </dsp:txXfrm>
    </dsp:sp>
    <dsp:sp modelId="{7B56EC40-FD51-4E96-B794-0005E29D1C8D}">
      <dsp:nvSpPr>
        <dsp:cNvPr id="0" name=""/>
        <dsp:cNvSpPr/>
      </dsp:nvSpPr>
      <dsp:spPr>
        <a:xfrm>
          <a:off x="96859" y="96859"/>
          <a:ext cx="1141516" cy="7748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CB6ECA-64B7-4531-ABD3-813C19383133}">
      <dsp:nvSpPr>
        <dsp:cNvPr id="0" name=""/>
        <dsp:cNvSpPr/>
      </dsp:nvSpPr>
      <dsp:spPr>
        <a:xfrm>
          <a:off x="0" y="1065456"/>
          <a:ext cx="5707582" cy="968596"/>
        </a:xfrm>
        <a:prstGeom prst="roundRect">
          <a:avLst>
            <a:gd name="adj" fmla="val 10000"/>
          </a:avLst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อ้อยโรงงาน	              	812,840 ไร่</a:t>
          </a:r>
        </a:p>
      </dsp:txBody>
      <dsp:txXfrm>
        <a:off x="1238376" y="1065456"/>
        <a:ext cx="4469206" cy="968596"/>
      </dsp:txXfrm>
    </dsp:sp>
    <dsp:sp modelId="{CEC50D16-F8D1-40D0-BC0F-71EC40789642}">
      <dsp:nvSpPr>
        <dsp:cNvPr id="0" name=""/>
        <dsp:cNvSpPr/>
      </dsp:nvSpPr>
      <dsp:spPr>
        <a:xfrm>
          <a:off x="96859" y="1162316"/>
          <a:ext cx="1141516" cy="7748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303D93-A7DC-4BF8-AA60-7B89F2C6EDB1}">
      <dsp:nvSpPr>
        <dsp:cNvPr id="0" name=""/>
        <dsp:cNvSpPr/>
      </dsp:nvSpPr>
      <dsp:spPr>
        <a:xfrm>
          <a:off x="0" y="2130913"/>
          <a:ext cx="5707582" cy="968596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ข้าวโพดเลี้ยงสัตว์ 	43,493 ไร่</a:t>
          </a:r>
        </a:p>
      </dsp:txBody>
      <dsp:txXfrm>
        <a:off x="1238376" y="2130913"/>
        <a:ext cx="4469206" cy="968596"/>
      </dsp:txXfrm>
    </dsp:sp>
    <dsp:sp modelId="{0B09EE5D-434E-4BF1-8148-BB999D771E1C}">
      <dsp:nvSpPr>
        <dsp:cNvPr id="0" name=""/>
        <dsp:cNvSpPr/>
      </dsp:nvSpPr>
      <dsp:spPr>
        <a:xfrm>
          <a:off x="96859" y="2227772"/>
          <a:ext cx="1141516" cy="7748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5000" b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E3E653-A8F7-42C8-99E2-D1A50F0C469E}">
      <dsp:nvSpPr>
        <dsp:cNvPr id="0" name=""/>
        <dsp:cNvSpPr/>
      </dsp:nvSpPr>
      <dsp:spPr>
        <a:xfrm>
          <a:off x="0" y="3196369"/>
          <a:ext cx="5707582" cy="968596"/>
        </a:xfrm>
        <a:prstGeom prst="roundRect">
          <a:avLst>
            <a:gd name="adj" fmla="val 10000"/>
          </a:avLst>
        </a:prstGeom>
        <a:solidFill>
          <a:schemeClr val="accent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มันสำปะหลัง	40,532 ไร่</a:t>
          </a:r>
        </a:p>
      </dsp:txBody>
      <dsp:txXfrm>
        <a:off x="1238376" y="3196369"/>
        <a:ext cx="4469206" cy="968596"/>
      </dsp:txXfrm>
    </dsp:sp>
    <dsp:sp modelId="{EE98E70F-E614-4C59-A594-0AF3093EDC46}">
      <dsp:nvSpPr>
        <dsp:cNvPr id="0" name=""/>
        <dsp:cNvSpPr/>
      </dsp:nvSpPr>
      <dsp:spPr>
        <a:xfrm>
          <a:off x="96859" y="3293229"/>
          <a:ext cx="1141516" cy="7748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C3AC9-0845-436F-BD6D-854D5A839C36}">
      <dsp:nvSpPr>
        <dsp:cNvPr id="0" name=""/>
        <dsp:cNvSpPr/>
      </dsp:nvSpPr>
      <dsp:spPr>
        <a:xfrm>
          <a:off x="0" y="4261826"/>
          <a:ext cx="5707582" cy="968596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300" b="1" strike="noStrike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มะม่วง		16,345 ไร่</a:t>
          </a:r>
        </a:p>
      </dsp:txBody>
      <dsp:txXfrm>
        <a:off x="1238376" y="4261826"/>
        <a:ext cx="4469206" cy="968596"/>
      </dsp:txXfrm>
    </dsp:sp>
    <dsp:sp modelId="{9CF1AB1E-50F9-4154-BE60-4900C0CD564D}">
      <dsp:nvSpPr>
        <dsp:cNvPr id="0" name=""/>
        <dsp:cNvSpPr/>
      </dsp:nvSpPr>
      <dsp:spPr>
        <a:xfrm>
          <a:off x="96859" y="4358685"/>
          <a:ext cx="1141516" cy="77487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6000" b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18633-F885-4F83-BD78-9ABB7B8F5CC5}">
      <dsp:nvSpPr>
        <dsp:cNvPr id="0" name=""/>
        <dsp:cNvSpPr/>
      </dsp:nvSpPr>
      <dsp:spPr>
        <a:xfrm>
          <a:off x="0" y="0"/>
          <a:ext cx="6096000" cy="942559"/>
        </a:xfrm>
        <a:prstGeom prst="roundRect">
          <a:avLst>
            <a:gd name="adj" fmla="val 10000"/>
          </a:avLst>
        </a:prstGeom>
        <a:solidFill>
          <a:srgbClr val="FF6600"/>
        </a:solid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ไก่  		14,884,320 ตัว</a:t>
          </a:r>
        </a:p>
      </dsp:txBody>
      <dsp:txXfrm>
        <a:off x="1313455" y="0"/>
        <a:ext cx="4782544" cy="942559"/>
      </dsp:txXfrm>
    </dsp:sp>
    <dsp:sp modelId="{7B56EC40-FD51-4E96-B794-0005E29D1C8D}">
      <dsp:nvSpPr>
        <dsp:cNvPr id="0" name=""/>
        <dsp:cNvSpPr/>
      </dsp:nvSpPr>
      <dsp:spPr>
        <a:xfrm>
          <a:off x="94255" y="94255"/>
          <a:ext cx="1219200" cy="7540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/>
          <a:srcRect/>
          <a:stretch>
            <a:fillRect t="-26000" b="-26000"/>
          </a:stretch>
        </a:blip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ECB6ECA-64B7-4531-ABD3-813C19383133}">
      <dsp:nvSpPr>
        <dsp:cNvPr id="0" name=""/>
        <dsp:cNvSpPr/>
      </dsp:nvSpPr>
      <dsp:spPr>
        <a:xfrm>
          <a:off x="0" y="1036815"/>
          <a:ext cx="6096000" cy="942559"/>
        </a:xfrm>
        <a:prstGeom prst="roundRect">
          <a:avLst>
            <a:gd name="adj" fmla="val 10000"/>
          </a:avLst>
        </a:prstGeom>
        <a:solidFill>
          <a:srgbClr val="FF5050"/>
        </a:solid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เป็ด		  3,050,655 ตัว</a:t>
          </a:r>
        </a:p>
      </dsp:txBody>
      <dsp:txXfrm>
        <a:off x="1313455" y="1036815"/>
        <a:ext cx="4782544" cy="942559"/>
      </dsp:txXfrm>
    </dsp:sp>
    <dsp:sp modelId="{CEC50D16-F8D1-40D0-BC0F-71EC40789642}">
      <dsp:nvSpPr>
        <dsp:cNvPr id="0" name=""/>
        <dsp:cNvSpPr/>
      </dsp:nvSpPr>
      <dsp:spPr>
        <a:xfrm>
          <a:off x="94255" y="1131071"/>
          <a:ext cx="1219200" cy="7540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/>
          <a:srcRect/>
          <a:stretch>
            <a:fillRect t="-7000" b="-7000"/>
          </a:stretch>
        </a:blip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F7303D93-A7DC-4BF8-AA60-7B89F2C6EDB1}">
      <dsp:nvSpPr>
        <dsp:cNvPr id="0" name=""/>
        <dsp:cNvSpPr/>
      </dsp:nvSpPr>
      <dsp:spPr>
        <a:xfrm>
          <a:off x="0" y="2073631"/>
          <a:ext cx="6096000" cy="942559"/>
        </a:xfrm>
        <a:prstGeom prst="roundRect">
          <a:avLst>
            <a:gd name="adj" fmla="val 10000"/>
          </a:avLst>
        </a:prstGeom>
        <a:solidFill>
          <a:srgbClr val="FFCC66"/>
        </a:solid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สุกร		    291,012 ตัว</a:t>
          </a:r>
        </a:p>
      </dsp:txBody>
      <dsp:txXfrm>
        <a:off x="1313455" y="2073631"/>
        <a:ext cx="4782544" cy="942559"/>
      </dsp:txXfrm>
    </dsp:sp>
    <dsp:sp modelId="{0B09EE5D-434E-4BF1-8148-BB999D771E1C}">
      <dsp:nvSpPr>
        <dsp:cNvPr id="0" name=""/>
        <dsp:cNvSpPr/>
      </dsp:nvSpPr>
      <dsp:spPr>
        <a:xfrm>
          <a:off x="94255" y="2167887"/>
          <a:ext cx="1219200" cy="7540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/>
          <a:srcRect/>
          <a:stretch>
            <a:fillRect t="-5000" b="-5000"/>
          </a:stretch>
        </a:blip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DE3E653-A8F7-42C8-99E2-D1A50F0C469E}">
      <dsp:nvSpPr>
        <dsp:cNvPr id="0" name=""/>
        <dsp:cNvSpPr/>
      </dsp:nvSpPr>
      <dsp:spPr>
        <a:xfrm>
          <a:off x="0" y="3110447"/>
          <a:ext cx="6096000" cy="942559"/>
        </a:xfrm>
        <a:prstGeom prst="roundRect">
          <a:avLst>
            <a:gd name="adj" fmla="val 10000"/>
          </a:avLst>
        </a:prstGeom>
        <a:solidFill>
          <a:srgbClr val="00CC66"/>
        </a:solid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โคเนื้อ		    139,190 ตัว</a:t>
          </a:r>
        </a:p>
      </dsp:txBody>
      <dsp:txXfrm>
        <a:off x="1313455" y="3110447"/>
        <a:ext cx="4782544" cy="942559"/>
      </dsp:txXfrm>
    </dsp:sp>
    <dsp:sp modelId="{EE98E70F-E614-4C59-A594-0AF3093EDC46}">
      <dsp:nvSpPr>
        <dsp:cNvPr id="0" name=""/>
        <dsp:cNvSpPr/>
      </dsp:nvSpPr>
      <dsp:spPr>
        <a:xfrm>
          <a:off x="94255" y="3204703"/>
          <a:ext cx="1219200" cy="7540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CDC3AC9-0845-436F-BD6D-854D5A839C36}">
      <dsp:nvSpPr>
        <dsp:cNvPr id="0" name=""/>
        <dsp:cNvSpPr/>
      </dsp:nvSpPr>
      <dsp:spPr>
        <a:xfrm>
          <a:off x="0" y="4147263"/>
          <a:ext cx="6096000" cy="942559"/>
        </a:xfrm>
        <a:prstGeom prst="roundRect">
          <a:avLst>
            <a:gd name="adj" fmla="val 10000"/>
          </a:avLst>
        </a:prstGeom>
        <a:solidFill>
          <a:srgbClr val="66CCFF"/>
        </a:solid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200" b="1" strike="noStrike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แพะ     		      19,000 ตัว</a:t>
          </a:r>
        </a:p>
      </dsp:txBody>
      <dsp:txXfrm>
        <a:off x="1313455" y="4147263"/>
        <a:ext cx="4782544" cy="942559"/>
      </dsp:txXfrm>
    </dsp:sp>
    <dsp:sp modelId="{9CF1AB1E-50F9-4154-BE60-4900C0CD564D}">
      <dsp:nvSpPr>
        <dsp:cNvPr id="0" name=""/>
        <dsp:cNvSpPr/>
      </dsp:nvSpPr>
      <dsp:spPr>
        <a:xfrm>
          <a:off x="94255" y="4241519"/>
          <a:ext cx="1219200" cy="75404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/>
          <a:srcRect/>
          <a:stretch>
            <a:fillRect t="-26000" b="-26000"/>
          </a:stretch>
        </a:blipFill>
        <a:ln>
          <a:noFill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518633-F885-4F83-BD78-9ABB7B8F5CC5}">
      <dsp:nvSpPr>
        <dsp:cNvPr id="0" name=""/>
        <dsp:cNvSpPr/>
      </dsp:nvSpPr>
      <dsp:spPr>
        <a:xfrm>
          <a:off x="0" y="0"/>
          <a:ext cx="4973942" cy="972298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กุ้งขาว 	1,023 ฟาร์ม</a:t>
          </a:r>
        </a:p>
      </dsp:txBody>
      <dsp:txXfrm>
        <a:off x="1092018" y="0"/>
        <a:ext cx="3881923" cy="972298"/>
      </dsp:txXfrm>
    </dsp:sp>
    <dsp:sp modelId="{7B56EC40-FD51-4E96-B794-0005E29D1C8D}">
      <dsp:nvSpPr>
        <dsp:cNvPr id="0" name=""/>
        <dsp:cNvSpPr/>
      </dsp:nvSpPr>
      <dsp:spPr>
        <a:xfrm>
          <a:off x="97229" y="97229"/>
          <a:ext cx="994788" cy="777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/>
          <a:srcRect/>
          <a:stretch>
            <a:fillRect t="-26000" b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CB6ECA-64B7-4531-ABD3-813C19383133}">
      <dsp:nvSpPr>
        <dsp:cNvPr id="0" name=""/>
        <dsp:cNvSpPr/>
      </dsp:nvSpPr>
      <dsp:spPr>
        <a:xfrm>
          <a:off x="0" y="1069528"/>
          <a:ext cx="4973942" cy="972298"/>
        </a:xfrm>
        <a:prstGeom prst="roundRect">
          <a:avLst>
            <a:gd name="adj" fmla="val 10000"/>
          </a:avLst>
        </a:prstGeom>
        <a:solidFill>
          <a:srgbClr val="66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4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ปลานิล    </a:t>
          </a:r>
          <a:r>
            <a:rPr lang="th-TH" sz="36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  </a:t>
          </a:r>
          <a:r>
            <a:rPr lang="th-TH" sz="44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 3,672 ฟาร์ม</a:t>
          </a:r>
        </a:p>
      </dsp:txBody>
      <dsp:txXfrm>
        <a:off x="1092018" y="1069528"/>
        <a:ext cx="3881923" cy="972298"/>
      </dsp:txXfrm>
    </dsp:sp>
    <dsp:sp modelId="{CEC50D16-F8D1-40D0-BC0F-71EC40789642}">
      <dsp:nvSpPr>
        <dsp:cNvPr id="0" name=""/>
        <dsp:cNvSpPr/>
      </dsp:nvSpPr>
      <dsp:spPr>
        <a:xfrm>
          <a:off x="97229" y="1166758"/>
          <a:ext cx="994788" cy="777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/>
          <a:srcRect/>
          <a:stretch>
            <a:fillRect t="-7000" b="-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303D93-A7DC-4BF8-AA60-7B89F2C6EDB1}">
      <dsp:nvSpPr>
        <dsp:cNvPr id="0" name=""/>
        <dsp:cNvSpPr/>
      </dsp:nvSpPr>
      <dsp:spPr>
        <a:xfrm>
          <a:off x="0" y="2139056"/>
          <a:ext cx="4973942" cy="972298"/>
        </a:xfrm>
        <a:prstGeom prst="roundRect">
          <a:avLst>
            <a:gd name="adj" fmla="val 10000"/>
          </a:avLst>
        </a:prstGeom>
        <a:solidFill>
          <a:srgbClr val="99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b="1" kern="12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rPr>
            <a:t>ปลาดุก         571 ฟาร์ม</a:t>
          </a:r>
        </a:p>
      </dsp:txBody>
      <dsp:txXfrm>
        <a:off x="1092018" y="2139056"/>
        <a:ext cx="3881923" cy="972298"/>
      </dsp:txXfrm>
    </dsp:sp>
    <dsp:sp modelId="{0B09EE5D-434E-4BF1-8148-BB999D771E1C}">
      <dsp:nvSpPr>
        <dsp:cNvPr id="0" name=""/>
        <dsp:cNvSpPr/>
      </dsp:nvSpPr>
      <dsp:spPr>
        <a:xfrm>
          <a:off x="97229" y="2236286"/>
          <a:ext cx="994788" cy="777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/>
          <a:srcRect/>
          <a:stretch>
            <a:fillRect t="-5000" b="-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E3E653-A8F7-42C8-99E2-D1A50F0C469E}">
      <dsp:nvSpPr>
        <dsp:cNvPr id="0" name=""/>
        <dsp:cNvSpPr/>
      </dsp:nvSpPr>
      <dsp:spPr>
        <a:xfrm>
          <a:off x="0" y="3208584"/>
          <a:ext cx="4973942" cy="972298"/>
        </a:xfrm>
        <a:prstGeom prst="roundRect">
          <a:avLst>
            <a:gd name="adj" fmla="val 10000"/>
          </a:avLst>
        </a:prstGeom>
        <a:solidFill>
          <a:srgbClr val="FFCC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b="1" u="none" kern="1200" dirty="0"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rPr>
            <a:t>กุ้งก้ามกราม   950 ฟาร์ม</a:t>
          </a:r>
        </a:p>
      </dsp:txBody>
      <dsp:txXfrm>
        <a:off x="1092018" y="3208584"/>
        <a:ext cx="3881923" cy="972298"/>
      </dsp:txXfrm>
    </dsp:sp>
    <dsp:sp modelId="{EE98E70F-E614-4C59-A594-0AF3093EDC46}">
      <dsp:nvSpPr>
        <dsp:cNvPr id="0" name=""/>
        <dsp:cNvSpPr/>
      </dsp:nvSpPr>
      <dsp:spPr>
        <a:xfrm>
          <a:off x="97229" y="3305814"/>
          <a:ext cx="994788" cy="777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/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C3AC9-0845-436F-BD6D-854D5A839C36}">
      <dsp:nvSpPr>
        <dsp:cNvPr id="0" name=""/>
        <dsp:cNvSpPr/>
      </dsp:nvSpPr>
      <dsp:spPr>
        <a:xfrm>
          <a:off x="0" y="4278112"/>
          <a:ext cx="4973942" cy="972298"/>
        </a:xfrm>
        <a:prstGeom prst="roundRect">
          <a:avLst>
            <a:gd name="adj" fmla="val 10000"/>
          </a:avLst>
        </a:prstGeom>
        <a:solidFill>
          <a:srgbClr val="FF5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ปลาทับทิม </a:t>
          </a:r>
          <a:r>
            <a:rPr lang="th-TH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 </a:t>
          </a:r>
          <a:r>
            <a:rPr lang="th-TH" sz="4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rPr>
            <a:t>   106 ฟาร์ม</a:t>
          </a:r>
        </a:p>
      </dsp:txBody>
      <dsp:txXfrm>
        <a:off x="1092018" y="4278112"/>
        <a:ext cx="3881923" cy="972298"/>
      </dsp:txXfrm>
    </dsp:sp>
    <dsp:sp modelId="{9CF1AB1E-50F9-4154-BE60-4900C0CD564D}">
      <dsp:nvSpPr>
        <dsp:cNvPr id="0" name=""/>
        <dsp:cNvSpPr/>
      </dsp:nvSpPr>
      <dsp:spPr>
        <a:xfrm>
          <a:off x="97229" y="4375342"/>
          <a:ext cx="994788" cy="77783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/>
          <a:srcRect/>
          <a:stretch>
            <a:fillRect t="-26000" b="-2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6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#5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9574" cy="498475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6041" y="1"/>
            <a:ext cx="2949574" cy="498475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766BE981-1596-4CD7-B3D9-CF62692E65CD}" type="datetimeFigureOut">
              <a:rPr lang="th-TH" smtClean="0"/>
              <a:pPr/>
              <a:t>12/06/63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440865"/>
            <a:ext cx="2949574" cy="498475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6041" y="9440865"/>
            <a:ext cx="2949574" cy="498475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97B37897-4483-42CF-A4E4-350C06E7490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9265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Shape 541"/>
          <p:cNvSpPr>
            <a:spLocks noGrp="1" noRot="1" noChangeAspect="1"/>
          </p:cNvSpPr>
          <p:nvPr>
            <p:ph type="sldImg"/>
          </p:nvPr>
        </p:nvSpPr>
        <p:spPr>
          <a:xfrm>
            <a:off x="920750" y="747713"/>
            <a:ext cx="4965700" cy="3724275"/>
          </a:xfrm>
          <a:prstGeom prst="rect">
            <a:avLst/>
          </a:prstGeom>
        </p:spPr>
        <p:txBody>
          <a:bodyPr lIns="91537" tIns="45769" rIns="91537" bIns="45769"/>
          <a:lstStyle/>
          <a:p>
            <a:endParaRPr/>
          </a:p>
        </p:txBody>
      </p:sp>
      <p:sp>
        <p:nvSpPr>
          <p:cNvPr id="542" name="Shape 542"/>
          <p:cNvSpPr>
            <a:spLocks noGrp="1"/>
          </p:cNvSpPr>
          <p:nvPr>
            <p:ph type="body" sz="quarter" idx="1"/>
          </p:nvPr>
        </p:nvSpPr>
        <p:spPr>
          <a:xfrm>
            <a:off x="907630" y="4721188"/>
            <a:ext cx="4991947" cy="4472701"/>
          </a:xfrm>
          <a:prstGeom prst="rect">
            <a:avLst/>
          </a:prstGeom>
        </p:spPr>
        <p:txBody>
          <a:bodyPr lIns="91537" tIns="45769" rIns="91537" bIns="45769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35042251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61181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>
          <a:xfrm>
            <a:off x="3855561" y="9440624"/>
            <a:ext cx="2950051" cy="497126"/>
          </a:xfrm>
          <a:prstGeom prst="rect">
            <a:avLst/>
          </a:prstGeom>
        </p:spPr>
        <p:txBody>
          <a:bodyPr lIns="91479" tIns="45739" rIns="91479" bIns="45739"/>
          <a:lstStyle/>
          <a:p>
            <a:fld id="{8A27CCB9-7157-468D-8957-8F4C3B8D2765}" type="slidenum">
              <a:rPr lang="th-TH" smtClean="0"/>
              <a:pPr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7272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7C65582F-F687-4E39-BDDB-2D022C251A4F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38955" y="9370882"/>
            <a:ext cx="2936869" cy="492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77" tIns="45738" rIns="91477" bIns="45738" anchor="b"/>
          <a:lstStyle>
            <a:lvl1pPr defTabSz="909638"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1pPr>
            <a:lvl2pPr marL="742950" indent="-285750" defTabSz="909638"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2pPr>
            <a:lvl3pPr marL="1143000" indent="-228600" defTabSz="909638"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3pPr>
            <a:lvl4pPr marL="1600200" indent="-228600" defTabSz="909638"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4pPr>
            <a:lvl5pPr marL="2057400" indent="-228600" defTabSz="909638"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  <a:ea typeface="Angsana New" panose="02020603050405020304" pitchFamily="18" charset="-34"/>
              </a:defRPr>
            </a:lvl9pPr>
          </a:lstStyle>
          <a:p>
            <a:pPr algn="r" eaLnBrk="1" hangingPunct="1"/>
            <a:fld id="{DA6527C3-B8FD-411D-A563-DE419C3492F5}" type="slidenum">
              <a:rPr lang="en-US" altLang="th-TH" sz="1300">
                <a:solidFill>
                  <a:srgbClr val="000000"/>
                </a:solidFill>
              </a:rPr>
              <a:pPr algn="r" eaLnBrk="1" hangingPunct="1"/>
              <a:t>19</a:t>
            </a:fld>
            <a:endParaRPr lang="th-TH" altLang="th-TH" sz="1300" dirty="0">
              <a:solidFill>
                <a:srgbClr val="000000"/>
              </a:solidFill>
            </a:endParaRP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E05B8981-B474-4FBE-8B4A-10B45BD7D4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081A7ACD-AFB4-4841-B082-086D75CF0A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93465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722312" y="4406901"/>
            <a:ext cx="7772401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722312" y="2906716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sz="half" idx="1"/>
          </p:nvPr>
        </p:nvSpPr>
        <p:spPr>
          <a:xfrm>
            <a:off x="457200" y="1600205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hape 4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457203" y="1535112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sz="quarter" idx="13"/>
          </p:nvPr>
        </p:nvSpPr>
        <p:spPr>
          <a:xfrm>
            <a:off x="4645033" y="1535112"/>
            <a:ext cx="4041776" cy="639765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hape 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title"/>
          </p:nvPr>
        </p:nvSpPr>
        <p:spPr>
          <a:xfrm>
            <a:off x="457214" y="273049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Shape 73"/>
          <p:cNvSpPr>
            <a:spLocks noGrp="1"/>
          </p:cNvSpPr>
          <p:nvPr>
            <p:ph type="body" idx="1"/>
          </p:nvPr>
        </p:nvSpPr>
        <p:spPr>
          <a:xfrm>
            <a:off x="3575062" y="273060"/>
            <a:ext cx="5111752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sz="half" idx="13"/>
          </p:nvPr>
        </p:nvSpPr>
        <p:spPr>
          <a:xfrm>
            <a:off x="457213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hape 7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1" cy="56674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Shape 83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body" sz="quarter" idx="1"/>
          </p:nvPr>
        </p:nvSpPr>
        <p:spPr>
          <a:xfrm>
            <a:off x="1792288" y="5367344"/>
            <a:ext cx="5486401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hape 9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Shape 102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0" name="Shape 150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1" name="Shape 151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52" name="Shape 152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53" name="Shape 153"/>
          <p:cNvSpPr>
            <a:spLocks noGrp="1"/>
          </p:cNvSpPr>
          <p:nvPr>
            <p:ph type="body" sz="half" idx="1"/>
          </p:nvPr>
        </p:nvSpPr>
        <p:spPr>
          <a:xfrm>
            <a:off x="381000" y="1066800"/>
            <a:ext cx="41529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100"/>
              </a:spcBef>
              <a:buClr>
                <a:srgbClr val="FF9933"/>
              </a:buClr>
              <a:buFont typeface="Marion Regular"/>
              <a:buChar char="●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90575" indent="-333375" algn="just">
              <a:spcBef>
                <a:spcPts val="1100"/>
              </a:spcBef>
              <a:buClr>
                <a:srgbClr val="FF9933"/>
              </a:buClr>
              <a:buFont typeface="Marion Regular"/>
              <a:buChar char="▪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234439" indent="-320039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727200" indent="-355600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184400" indent="-355600" algn="just">
              <a:spcBef>
                <a:spcPts val="1100"/>
              </a:spcBef>
              <a:buClr>
                <a:srgbClr val="FF9933"/>
              </a:buClr>
              <a:buFont typeface="Marion Regular"/>
              <a:defRPr sz="28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2" name="Shape 162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3" name="Shape 16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4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6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80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66" name="Shape 166"/>
          <p:cNvSpPr>
            <a:spLocks noGrp="1"/>
          </p:cNvSpPr>
          <p:nvPr>
            <p:ph type="body" sz="quarter" idx="13"/>
          </p:nvPr>
        </p:nvSpPr>
        <p:spPr>
          <a:xfrm>
            <a:off x="4645026" y="1535112"/>
            <a:ext cx="4041776" cy="639763"/>
          </a:xfrm>
          <a:prstGeom prst="rect">
            <a:avLst/>
          </a:prstGeom>
        </p:spPr>
        <p:txBody>
          <a:bodyPr anchor="b"/>
          <a:lstStyle/>
          <a:p>
            <a:pPr marL="0" indent="0" algn="just">
              <a:spcBef>
                <a:spcPts val="1000"/>
              </a:spcBef>
              <a:buSzTx/>
              <a:buFontTx/>
              <a:buNone/>
              <a:defRPr sz="2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167" name="Shape 167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5" name="Shape 175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6" name="Shape 176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77" name="Shape 177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78" name="Shape 178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Shape 195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6" name="Shape 196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7" name="Shape 197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198" name="Shape 198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199" name="Shape 199"/>
          <p:cNvSpPr>
            <a:spLocks noGrp="1"/>
          </p:cNvSpPr>
          <p:nvPr>
            <p:ph type="body" idx="1"/>
          </p:nvPr>
        </p:nvSpPr>
        <p:spPr>
          <a:xfrm>
            <a:off x="3575051" y="273052"/>
            <a:ext cx="5111751" cy="5853113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●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algn="just">
              <a:spcBef>
                <a:spcPts val="1300"/>
              </a:spcBef>
              <a:buClr>
                <a:srgbClr val="FF9933"/>
              </a:buClr>
              <a:buFont typeface="Marion Regular"/>
              <a:buChar char="▪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algn="just">
              <a:spcBef>
                <a:spcPts val="1300"/>
              </a:spcBef>
              <a:buClr>
                <a:srgbClr val="FF9933"/>
              </a:buClr>
              <a:buFont typeface="Marion Regular"/>
              <a:defRPr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0" name="Shape 200"/>
          <p:cNvSpPr>
            <a:spLocks noGrp="1"/>
          </p:cNvSpPr>
          <p:nvPr>
            <p:ph type="body" sz="half" idx="13"/>
          </p:nvPr>
        </p:nvSpPr>
        <p:spPr>
          <a:xfrm>
            <a:off x="457199" y="1435102"/>
            <a:ext cx="3008315" cy="4691064"/>
          </a:xfrm>
          <a:prstGeom prst="rect">
            <a:avLst/>
          </a:prstGeom>
        </p:spPr>
        <p:txBody>
          <a:bodyPr/>
          <a:lstStyle/>
          <a:p>
            <a: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1" name="Shape 201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09" name="Shape 209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0" name="Shape 21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11" name="Shape 21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12" name="Shape 212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213" name="Shape 213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indent="4572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indent="9144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indent="13716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indent="1828800" algn="just">
              <a:spcBef>
                <a:spcPts val="500"/>
              </a:spcBef>
              <a:buSzTx/>
              <a:buFontTx/>
              <a:buNone/>
              <a:defRPr sz="14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14" name="Shape 214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Shape 221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2" name="Shape 222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3" name="Shape 223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24" name="Shape 224"/>
          <p:cNvSpPr>
            <a:spLocks noGrp="1"/>
          </p:cNvSpPr>
          <p:nvPr>
            <p:ph type="title"/>
          </p:nvPr>
        </p:nvSpPr>
        <p:spPr>
          <a:xfrm>
            <a:off x="76200" y="76200"/>
            <a:ext cx="9067800" cy="7620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25" name="Shape 225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8458200" cy="53340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80" indent="-18288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79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6" name="Shape 226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/>
          <p:nvPr/>
        </p:nvSpPr>
        <p:spPr>
          <a:xfrm>
            <a:off x="0" y="914400"/>
            <a:ext cx="9144000" cy="76200"/>
          </a:xfrm>
          <a:prstGeom prst="rect">
            <a:avLst/>
          </a:prstGeom>
          <a:solidFill>
            <a:srgbClr val="ADCCEB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4" name="Shape 234"/>
          <p:cNvSpPr/>
          <p:nvPr/>
        </p:nvSpPr>
        <p:spPr>
          <a:xfrm>
            <a:off x="3048000" y="6567488"/>
            <a:ext cx="6096000" cy="304801"/>
          </a:xfrm>
          <a:prstGeom prst="rect">
            <a:avLst/>
          </a:prstGeom>
          <a:solidFill>
            <a:srgbClr val="292929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5" name="Shape 235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gradFill>
            <a:gsLst>
              <a:gs pos="0">
                <a:srgbClr val="000041"/>
              </a:gs>
              <a:gs pos="100000">
                <a:srgbClr val="000099"/>
              </a:gs>
            </a:gsLst>
          </a:gradFill>
          <a:ln w="12700">
            <a:miter lim="400000"/>
          </a:ln>
        </p:spPr>
        <p:txBody>
          <a:bodyPr lIns="45719" rIns="45719" anchor="ctr"/>
          <a:lstStyle/>
          <a:p>
            <a:pPr>
              <a:defRPr b="1"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236" name="Shape 236"/>
          <p:cNvSpPr>
            <a:spLocks noGrp="1"/>
          </p:cNvSpPr>
          <p:nvPr>
            <p:ph type="title"/>
          </p:nvPr>
        </p:nvSpPr>
        <p:spPr>
          <a:xfrm>
            <a:off x="6877050" y="76200"/>
            <a:ext cx="2266950" cy="6324600"/>
          </a:xfrm>
          <a:prstGeom prst="rect">
            <a:avLst/>
          </a:prstGeom>
        </p:spPr>
        <p:txBody>
          <a:bodyPr/>
          <a:lstStyle>
            <a:lvl1pPr algn="l">
              <a:defRPr sz="2800" b="1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</a:lstStyle>
          <a:p>
            <a:r>
              <a:t>Title Text</a:t>
            </a:r>
          </a:p>
        </p:txBody>
      </p:sp>
      <p:sp>
        <p:nvSpPr>
          <p:cNvPr id="237" name="Shape 237"/>
          <p:cNvSpPr>
            <a:spLocks noGrp="1"/>
          </p:cNvSpPr>
          <p:nvPr>
            <p:ph type="body" idx="1"/>
          </p:nvPr>
        </p:nvSpPr>
        <p:spPr>
          <a:xfrm>
            <a:off x="76200" y="76200"/>
            <a:ext cx="6648450" cy="6324600"/>
          </a:xfrm>
          <a:prstGeom prst="rect">
            <a:avLst/>
          </a:prstGeom>
        </p:spPr>
        <p:txBody>
          <a:bodyPr/>
          <a:lstStyle>
            <a:lvl1pPr algn="just">
              <a:spcBef>
                <a:spcPts val="600"/>
              </a:spcBef>
              <a:buClr>
                <a:srgbClr val="FF9933"/>
              </a:buClr>
              <a:buFont typeface="Marion Regular"/>
              <a:buChar char="●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742950" indent="-285750" algn="just">
              <a:spcBef>
                <a:spcPts val="600"/>
              </a:spcBef>
              <a:buClr>
                <a:srgbClr val="FF9933"/>
              </a:buClr>
              <a:buFont typeface="Marion Regular"/>
              <a:buChar char="▪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143000" indent="-22860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554480" indent="-182880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011679" indent="-182879" algn="just">
              <a:spcBef>
                <a:spcPts val="600"/>
              </a:spcBef>
              <a:buClr>
                <a:srgbClr val="FF9933"/>
              </a:buClr>
              <a:buFont typeface="Marion Regular"/>
              <a:defRPr sz="1600" b="1">
                <a:solidFill>
                  <a:srgbClr val="000099"/>
                </a:solidFill>
                <a:latin typeface="Arial"/>
                <a:ea typeface="Arial"/>
                <a:cs typeface="Arial"/>
                <a:sym typeface="Arial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8" name="Shape 238"/>
          <p:cNvSpPr>
            <a:spLocks noGrp="1"/>
          </p:cNvSpPr>
          <p:nvPr>
            <p:ph type="sldNum" sz="quarter" idx="2"/>
          </p:nvPr>
        </p:nvSpPr>
        <p:spPr>
          <a:xfrm>
            <a:off x="8870344" y="6538913"/>
            <a:ext cx="273657" cy="264255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5" name="Shape 25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56" name="Shape 256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73" name="Shape 27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74" name="Shape 274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Shape 28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82" name="Shape 282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83" name="Shape 283"/>
          <p:cNvSpPr>
            <a:spLocks noGrp="1"/>
          </p:cNvSpPr>
          <p:nvPr>
            <p:ph type="body" sz="quarter" idx="13"/>
          </p:nvPr>
        </p:nvSpPr>
        <p:spPr>
          <a:xfrm>
            <a:off x="4645033" y="1535115"/>
            <a:ext cx="4041776" cy="639764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284" name="Shape 284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Shape 29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92" name="Shape 292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Shape 299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07" name="Shape 307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08" name="Shape 308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309" name="Shape 309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Shape 316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317" name="Shape 317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318" name="Shape 318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9" name="Shape 319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Shape 32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27" name="Shape 32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28" name="Shape 328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5000">
              <a:srgbClr val="D1F3FF"/>
            </a:gs>
            <a:gs pos="36000">
              <a:srgbClr val="E5F5FF"/>
            </a:gs>
            <a:gs pos="71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36" name="Shape 336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37" name="Shape 337"/>
          <p:cNvSpPr>
            <a:spLocks noGrp="1"/>
          </p:cNvSpPr>
          <p:nvPr>
            <p:ph type="sldNum" sz="quarter" idx="2"/>
          </p:nvPr>
        </p:nvSpPr>
        <p:spPr>
          <a:xfrm>
            <a:off x="8422818" y="6404298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Shape 344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45" name="Shape 345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46" name="Shape 346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Shape 35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54" name="Shape 35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55" name="Shape 355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Shape 362"/>
          <p:cNvSpPr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63" name="Shape 363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64" name="Shape 364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Shape 37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72" name="Shape 37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3" name="Shape 373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Shape 38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81" name="Shape 381"/>
          <p:cNvSpPr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82" name="Shape 382"/>
          <p:cNvSpPr>
            <a:spLocks noGrp="1"/>
          </p:cNvSpPr>
          <p:nvPr>
            <p:ph type="body" sz="quarter" idx="13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383" name="Shape 383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Shape 39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1" name="Shape 391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Shape 39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Shape 405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06" name="Shape 406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7" name="Shape 407"/>
          <p:cNvSpPr>
            <a:spLocks noGrp="1"/>
          </p:cNvSpPr>
          <p:nvPr>
            <p:ph type="body" sz="half" idx="13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Shape 415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416" name="Shape 416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417" name="Shape 417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8" name="Shape 418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Shape 4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26" name="Shape 4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27" name="Shape 427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0">
              <a:srgbClr val="FFFFFF"/>
            </a:gs>
            <a:gs pos="83000">
              <a:srgbClr val="DBEEF4"/>
            </a:gs>
            <a:gs pos="91000">
              <a:srgbClr val="D1F3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Shape 434"/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35" name="Shape 435"/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36" name="Shape 436"/>
          <p:cNvSpPr>
            <a:spLocks noGrp="1"/>
          </p:cNvSpPr>
          <p:nvPr>
            <p:ph type="sldNum" sz="quarter" idx="2"/>
          </p:nvPr>
        </p:nvSpPr>
        <p:spPr>
          <a:xfrm>
            <a:off x="8422818" y="6404292"/>
            <a:ext cx="263983" cy="26924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Shape 443"/>
          <p:cNvSpPr>
            <a:spLocks noGrp="1"/>
          </p:cNvSpPr>
          <p:nvPr>
            <p:ph type="title"/>
          </p:nvPr>
        </p:nvSpPr>
        <p:spPr>
          <a:xfrm>
            <a:off x="685800" y="2130431"/>
            <a:ext cx="77724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44" name="Shape 444"/>
          <p:cNvSpPr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5" name="Shape 445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Shape 45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53" name="Shape 45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54" name="Shape 454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Shape 461"/>
          <p:cNvSpPr>
            <a:spLocks noGrp="1"/>
          </p:cNvSpPr>
          <p:nvPr>
            <p:ph type="title"/>
          </p:nvPr>
        </p:nvSpPr>
        <p:spPr>
          <a:xfrm>
            <a:off x="722312" y="4406903"/>
            <a:ext cx="7772401" cy="136207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462" name="Shape 462"/>
          <p:cNvSpPr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63" name="Shape 463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Shape 47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71" name="Shape 471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72" name="Shape 472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Shape 47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0" name="Shape 480"/>
          <p:cNvSpPr>
            <a:spLocks noGrp="1"/>
          </p:cNvSpPr>
          <p:nvPr>
            <p:ph type="body" sz="quarter" idx="1"/>
          </p:nvPr>
        </p:nvSpPr>
        <p:spPr>
          <a:xfrm>
            <a:off x="457200" y="1535115"/>
            <a:ext cx="4040188" cy="63976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81" name="Shape 481"/>
          <p:cNvSpPr>
            <a:spLocks noGrp="1"/>
          </p:cNvSpPr>
          <p:nvPr>
            <p:ph type="body" sz="quarter" idx="13"/>
          </p:nvPr>
        </p:nvSpPr>
        <p:spPr>
          <a:xfrm>
            <a:off x="4645033" y="1535115"/>
            <a:ext cx="4041776" cy="639764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482" name="Shape 482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Shape 48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0" name="Shape 490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Shape 504"/>
          <p:cNvSpPr>
            <a:spLocks noGrp="1"/>
          </p:cNvSpPr>
          <p:nvPr>
            <p:ph type="title"/>
          </p:nvPr>
        </p:nvSpPr>
        <p:spPr>
          <a:xfrm>
            <a:off x="457209" y="273052"/>
            <a:ext cx="3008315" cy="1162051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05" name="Shape 505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06" name="Shape 506"/>
          <p:cNvSpPr>
            <a:spLocks noGrp="1"/>
          </p:cNvSpPr>
          <p:nvPr>
            <p:ph type="body" sz="half" idx="13"/>
          </p:nvPr>
        </p:nvSpPr>
        <p:spPr>
          <a:xfrm>
            <a:off x="457209" y="1435104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507" name="Shape 507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Shape 514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515" name="Shape 515"/>
          <p:cNvSpPr>
            <a:spLocks noGrp="1"/>
          </p:cNvSpPr>
          <p:nvPr>
            <p:ph type="pic" sz="half" idx="13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516" name="Shape 516"/>
          <p:cNvSpPr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7" name="Shape 517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Shape 52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5" name="Shape 525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26" name="Shape 526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bg>
      <p:bgPr>
        <a:gradFill flip="none" rotWithShape="1">
          <a:gsLst>
            <a:gs pos="0">
              <a:srgbClr val="D1F3FF"/>
            </a:gs>
            <a:gs pos="5000">
              <a:srgbClr val="D1F3FF"/>
            </a:gs>
            <a:gs pos="36000">
              <a:srgbClr val="E5F5FF"/>
            </a:gs>
            <a:gs pos="100000">
              <a:srgbClr val="FFFF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Shape 533"/>
          <p:cNvSpPr>
            <a:spLocks noGrp="1"/>
          </p:cNvSpPr>
          <p:nvPr>
            <p:ph type="title"/>
          </p:nvPr>
        </p:nvSpPr>
        <p:spPr>
          <a:xfrm>
            <a:off x="6629400" y="274643"/>
            <a:ext cx="20574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34" name="Shape 534"/>
          <p:cNvSpPr>
            <a:spLocks noGrp="1"/>
          </p:cNvSpPr>
          <p:nvPr>
            <p:ph type="body" idx="1"/>
          </p:nvPr>
        </p:nvSpPr>
        <p:spPr>
          <a:xfrm>
            <a:off x="457200" y="274643"/>
            <a:ext cx="60198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5" name="Shape 535"/>
          <p:cNvSpPr>
            <a:spLocks noGrp="1"/>
          </p:cNvSpPr>
          <p:nvPr>
            <p:ph type="sldNum" sz="quarter" idx="2"/>
          </p:nvPr>
        </p:nvSpPr>
        <p:spPr>
          <a:xfrm>
            <a:off x="8413144" y="6406785"/>
            <a:ext cx="273657" cy="264255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ea typeface="Arial"/>
                <a:cs typeface="Arial"/>
                <a:sym typeface="Arial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0072EB10-EFDB-48C2-A5F2-29F22AD1485D}" type="datetimeFigureOut">
              <a:rPr lang="en-US" smtClean="0"/>
              <a:pPr/>
              <a:t>6/12/2020</a:t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>
          <a:xfrm>
            <a:off x="8363638" y="6404294"/>
            <a:ext cx="323163" cy="276999"/>
          </a:xfrm>
        </p:spPr>
        <p:txBody>
          <a:bodyPr/>
          <a:lstStyle/>
          <a:p>
            <a:fld id="{3AAF7838-731E-45BD-B149-9A9A6ECF4F9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0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8413144" y="6404294"/>
            <a:ext cx="273657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  <a:latin typeface="Gulim"/>
                <a:ea typeface="Gulim"/>
                <a:cs typeface="Gulim"/>
                <a:sym typeface="Gulim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3" r:id="rId9"/>
    <p:sldLayoutId id="2147483664" r:id="rId10"/>
    <p:sldLayoutId id="2147483665" r:id="rId11"/>
    <p:sldLayoutId id="2147483667" r:id="rId12"/>
    <p:sldLayoutId id="2147483668" r:id="rId13"/>
    <p:sldLayoutId id="2147483669" r:id="rId14"/>
    <p:sldLayoutId id="2147483670" r:id="rId15"/>
    <p:sldLayoutId id="2147483672" r:id="rId16"/>
    <p:sldLayoutId id="2147483674" r:id="rId17"/>
    <p:sldLayoutId id="2147483675" r:id="rId18"/>
    <p:sldLayoutId id="2147483676" r:id="rId19"/>
    <p:sldLayoutId id="2147483677" r:id="rId20"/>
    <p:sldLayoutId id="2147483678" r:id="rId21"/>
    <p:sldLayoutId id="2147483679" r:id="rId22"/>
    <p:sldLayoutId id="2147483680" r:id="rId23"/>
    <p:sldLayoutId id="2147483681" r:id="rId24"/>
    <p:sldLayoutId id="2147483682" r:id="rId25"/>
    <p:sldLayoutId id="2147483683" r:id="rId26"/>
    <p:sldLayoutId id="2147483684" r:id="rId27"/>
    <p:sldLayoutId id="2147483685" r:id="rId28"/>
    <p:sldLayoutId id="2147483686" r:id="rId29"/>
    <p:sldLayoutId id="2147483687" r:id="rId30"/>
    <p:sldLayoutId id="2147483688" r:id="rId31"/>
    <p:sldLayoutId id="2147483689" r:id="rId32"/>
    <p:sldLayoutId id="2147483690" r:id="rId33"/>
    <p:sldLayoutId id="2147483691" r:id="rId34"/>
    <p:sldLayoutId id="2147483692" r:id="rId35"/>
    <p:sldLayoutId id="2147483693" r:id="rId36"/>
    <p:sldLayoutId id="2147483694" r:id="rId37"/>
    <p:sldLayoutId id="2147483695" r:id="rId38"/>
    <p:sldLayoutId id="2147483696" r:id="rId39"/>
    <p:sldLayoutId id="2147483697" r:id="rId40"/>
    <p:sldLayoutId id="2147483698" r:id="rId41"/>
    <p:sldLayoutId id="2147483700" r:id="rId42"/>
    <p:sldLayoutId id="2147483701" r:id="rId43"/>
    <p:sldLayoutId id="2147483702" r:id="rId44"/>
    <p:sldLayoutId id="2147483703" r:id="rId45"/>
    <p:sldLayoutId id="2147483704" r:id="rId46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ulim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6.xml"/><Relationship Id="rId4" Type="http://schemas.openxmlformats.org/officeDocument/2006/relationships/image" Target="http://spr.brrd.in.th/km/images/stories/Suphanburi/suphanburimap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8.png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one%20map%20(&#3626;&#3656;&#3591;%20&#3612;&#3592;&#3610;).pptx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5" Type="http://schemas.openxmlformats.org/officeDocument/2006/relationships/hyperlink" Target="&#3607;&#3657;&#3634;&#3618;%20&#3611;&#3605;&#3619;.&#3650;&#3614;&#3618;&#3634;%20-&#3648;&#3627;&#3609;&#3639;&#3629;%20%20&#3611;&#3605;&#3619;%20&#3626;&#3629;&#3591;&#3614;&#3637;&#3656;&#3609;&#3657;&#3629;&#3591;.pptx" TargetMode="External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14282" y="5229200"/>
            <a:ext cx="8715436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3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โดย ศูนย์ติดตามและแก้ไขปัญหาภัยพิบัติด้านการเกษตรจังหวัดสุพรรณบุรี</a:t>
            </a:r>
          </a:p>
        </p:txBody>
      </p:sp>
      <p:cxnSp>
        <p:nvCxnSpPr>
          <p:cNvPr id="9" name="ตัวเชื่อมต่อตรง 8"/>
          <p:cNvCxnSpPr/>
          <p:nvPr/>
        </p:nvCxnSpPr>
        <p:spPr bwMode="auto">
          <a:xfrm>
            <a:off x="1615009" y="4869160"/>
            <a:ext cx="6192688" cy="0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สี่เหลี่ยมผืนผ้า 9"/>
          <p:cNvSpPr/>
          <p:nvPr/>
        </p:nvSpPr>
        <p:spPr bwMode="auto">
          <a:xfrm>
            <a:off x="0" y="6453336"/>
            <a:ext cx="9144000" cy="404664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Browallia New" pitchFamily="34" charset="-34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" y="2204864"/>
            <a:ext cx="914399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99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5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แผนป้องกันและบรรเทาสาธารณภัยด้านการเกษตรในช่วงฤดูฝน ปี 2563</a:t>
            </a:r>
          </a:p>
          <a:p>
            <a:pPr lvl="0" algn="ctr" eaLnBrk="0" fontAlgn="base">
              <a:spcBef>
                <a:spcPct val="0"/>
              </a:spcBef>
              <a:spcAft>
                <a:spcPct val="0"/>
              </a:spcAft>
            </a:pPr>
            <a:r>
              <a:rPr kumimoji="0" lang="th-TH" altLang="th-TH" sz="55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rPr>
              <a:t>จังหวัด</a:t>
            </a:r>
            <a:r>
              <a:rPr lang="th-TH" altLang="th-TH" sz="55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สุพรรณบุรี</a:t>
            </a:r>
            <a:endParaRPr kumimoji="0" lang="th-TH" altLang="th-TH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15E11E4B-9BC2-4777-B37C-968B2E5D69FF}"/>
              </a:ext>
            </a:extLst>
          </p:cNvPr>
          <p:cNvSpPr txBox="1"/>
          <p:nvPr/>
        </p:nvSpPr>
        <p:spPr>
          <a:xfrm>
            <a:off x="3419872" y="692696"/>
            <a:ext cx="2088232" cy="110799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66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anose="02020603050405020304" pitchFamily="18" charset="-34"/>
                <a:cs typeface="Angsana New" panose="02020603050405020304" pitchFamily="18" charset="-34"/>
                <a:sym typeface="Calibri"/>
              </a:rPr>
              <a:t>-ร่าง-</a:t>
            </a:r>
          </a:p>
        </p:txBody>
      </p:sp>
    </p:spTree>
    <p:extLst>
      <p:ext uri="{BB962C8B-B14F-4D97-AF65-F5344CB8AC3E}">
        <p14:creationId xmlns:p14="http://schemas.microsoft.com/office/powerpoint/2010/main" val="3779984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กล่องข้อความ 7"/>
          <p:cNvSpPr txBox="1"/>
          <p:nvPr/>
        </p:nvSpPr>
        <p:spPr>
          <a:xfrm>
            <a:off x="6143636" y="3189273"/>
            <a:ext cx="2786082" cy="830997"/>
          </a:xfrm>
          <a:prstGeom prst="rect">
            <a:avLst/>
          </a:prstGeom>
          <a:solidFill>
            <a:srgbClr val="CC66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3.1 การซ่อมสร้าง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(Reconstruction)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6143636" y="4098201"/>
            <a:ext cx="2714644" cy="830997"/>
          </a:xfrm>
          <a:prstGeom prst="rect">
            <a:avLst/>
          </a:prstGeom>
          <a:solidFill>
            <a:srgbClr val="00B0F0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3.2 การฟื้นสภาพ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(Rehabilitation)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Shape 574"/>
          <p:cNvSpPr/>
          <p:nvPr/>
        </p:nvSpPr>
        <p:spPr>
          <a:xfrm>
            <a:off x="142876" y="1000108"/>
            <a:ext cx="8715404" cy="400110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pPr lvl="0" eaLnBrk="0" fontAlgn="base">
              <a:spcBef>
                <a:spcPct val="0"/>
              </a:spcBef>
              <a:spcAft>
                <a:spcPct val="0"/>
              </a:spcAft>
            </a:pPr>
            <a:r>
              <a:rPr lang="th-TH" altLang="th-TH" sz="2000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แผนป้องกันและบรรเทาสาธารณภัยด้านการเกษตรในช่วงฤดูฝน ปี 2563 จังหวัดสุพรรณบุรี</a:t>
            </a:r>
            <a:endParaRPr lang="th-TH" altLang="th-TH" sz="10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Shape 574"/>
          <p:cNvSpPr/>
          <p:nvPr/>
        </p:nvSpPr>
        <p:spPr>
          <a:xfrm>
            <a:off x="0" y="71414"/>
            <a:ext cx="9144000" cy="830997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</a:rPr>
              <a:t>กรอบแนวคิดการประเมินความเสี่ยง </a:t>
            </a:r>
            <a:r>
              <a:rPr lang="en-US" sz="2400" dirty="0">
                <a:solidFill>
                  <a:schemeClr val="bg1"/>
                </a:solidFill>
              </a:rPr>
              <a:t>(Risk Assessment) </a:t>
            </a:r>
            <a:endParaRPr lang="th-TH" sz="2400" dirty="0">
              <a:solidFill>
                <a:schemeClr val="bg1"/>
              </a:solidFill>
            </a:endParaRPr>
          </a:p>
          <a:p>
            <a:r>
              <a:rPr lang="th-TH" sz="2400" dirty="0">
                <a:solidFill>
                  <a:schemeClr val="bg1"/>
                </a:solidFill>
              </a:rPr>
              <a:t>และการจัดการความเสี่ยงจากสาธารณภัย </a:t>
            </a:r>
            <a:r>
              <a:rPr lang="en-US" sz="2400" dirty="0">
                <a:solidFill>
                  <a:schemeClr val="bg1"/>
                </a:solidFill>
              </a:rPr>
              <a:t>(Disaster Risk Management)</a:t>
            </a:r>
            <a:endParaRPr sz="2400" dirty="0">
              <a:solidFill>
                <a:schemeClr val="bg1"/>
              </a:solidFill>
            </a:endParaRPr>
          </a:p>
        </p:txBody>
      </p:sp>
      <p:sp>
        <p:nvSpPr>
          <p:cNvPr id="19" name="กล่องข้อความ 8"/>
          <p:cNvSpPr txBox="1"/>
          <p:nvPr/>
        </p:nvSpPr>
        <p:spPr>
          <a:xfrm>
            <a:off x="71406" y="4429132"/>
            <a:ext cx="3000396" cy="1569660"/>
          </a:xfrm>
          <a:prstGeom prst="rect">
            <a:avLst/>
          </a:prstGeom>
          <a:solidFill>
            <a:srgbClr val="00FF00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1.2 การเตรียมความพร้อม (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Preparedness)</a:t>
            </a:r>
          </a:p>
          <a:p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1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การปรับตัว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2) การเตรียมรับมือกับภัยพิบัติ</a:t>
            </a:r>
          </a:p>
        </p:txBody>
      </p:sp>
      <p:sp>
        <p:nvSpPr>
          <p:cNvPr id="22" name="กล่องข้อความ 7"/>
          <p:cNvSpPr txBox="1"/>
          <p:nvPr/>
        </p:nvSpPr>
        <p:spPr>
          <a:xfrm>
            <a:off x="6143636" y="1571612"/>
            <a:ext cx="2786082" cy="1569660"/>
          </a:xfrm>
          <a:prstGeom prst="rect">
            <a:avLst/>
          </a:prstGeom>
          <a:solidFill>
            <a:srgbClr val="FF330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หลังเกิดภัย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การฟื้นฟู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(Recovery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และสร้างใหม่ให้ดีกว่าเดิม 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(Build Back Better)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กล่องข้อความ 7"/>
          <p:cNvSpPr txBox="1"/>
          <p:nvPr/>
        </p:nvSpPr>
        <p:spPr>
          <a:xfrm>
            <a:off x="71406" y="1571612"/>
            <a:ext cx="3000396" cy="1200329"/>
          </a:xfrm>
          <a:prstGeom prst="rect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 ก่อนเกิดภัย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การลดความเสี่ยงจากภัยพิบัติ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(Disaster Risk Reduction)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กล่องข้อความ 8"/>
          <p:cNvSpPr txBox="1"/>
          <p:nvPr/>
        </p:nvSpPr>
        <p:spPr>
          <a:xfrm>
            <a:off x="71406" y="2786058"/>
            <a:ext cx="3000396" cy="1569660"/>
          </a:xfrm>
          <a:prstGeom prst="rect">
            <a:avLst/>
          </a:prstGeom>
          <a:solidFill>
            <a:srgbClr val="92D050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1.1 การป้องกันและลดผลกระทบ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(Prevention &amp; Mitigation)</a:t>
            </a:r>
          </a:p>
          <a:p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1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มาตรการที่ใช้โครงสร้าง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2) มาตรการที่ไม่ใช้โครงสร้าง</a:t>
            </a:r>
          </a:p>
        </p:txBody>
      </p:sp>
      <p:sp>
        <p:nvSpPr>
          <p:cNvPr id="21" name="กล่องข้อความ 7"/>
          <p:cNvSpPr txBox="1"/>
          <p:nvPr/>
        </p:nvSpPr>
        <p:spPr>
          <a:xfrm>
            <a:off x="3214678" y="1571612"/>
            <a:ext cx="2786082" cy="12003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ขณะเกิดภัย </a:t>
            </a:r>
          </a:p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การจัดการภาวะฉุกเฉิน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(Emergency Management)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กล่องข้อความ 8"/>
          <p:cNvSpPr txBox="1"/>
          <p:nvPr/>
        </p:nvSpPr>
        <p:spPr>
          <a:xfrm>
            <a:off x="3214678" y="2786058"/>
            <a:ext cx="2786082" cy="830997"/>
          </a:xfrm>
          <a:prstGeom prst="rect">
            <a:avLst/>
          </a:prstGeom>
          <a:solidFill>
            <a:srgbClr val="FFFF00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2.1 การเผชิญเหตุ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(Response)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กล่องข้อความ 8"/>
          <p:cNvSpPr txBox="1"/>
          <p:nvPr/>
        </p:nvSpPr>
        <p:spPr>
          <a:xfrm>
            <a:off x="3214678" y="3643314"/>
            <a:ext cx="2786082" cy="830997"/>
          </a:xfrm>
          <a:prstGeom prst="rect">
            <a:avLst/>
          </a:prstGeom>
          <a:solidFill>
            <a:srgbClr val="FF66FF"/>
          </a:solidFill>
          <a:ln>
            <a:solidFill>
              <a:srgbClr val="FF99FF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</a:t>
            </a:r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การบรรเทาทุกข์</a:t>
            </a:r>
          </a:p>
          <a:p>
            <a:r>
              <a:rPr lang="en-US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(Relief)</a:t>
            </a:r>
            <a:endParaRPr lang="th-TH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0508114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574"/>
          <p:cNvSpPr/>
          <p:nvPr/>
        </p:nvSpPr>
        <p:spPr>
          <a:xfrm>
            <a:off x="0" y="71414"/>
            <a:ext cx="9144000" cy="584775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32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ข้อสั่งการจากกระทรวงเกษตรและสหกรณ์</a:t>
            </a:r>
            <a:endParaRPr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163768"/>
              </p:ext>
            </p:extLst>
          </p:nvPr>
        </p:nvGraphicFramePr>
        <p:xfrm>
          <a:off x="214281" y="642918"/>
          <a:ext cx="8786874" cy="53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068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มอบหมายดำเนินการ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กรมชลประทาน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ดำเนินการตามแผนการจัดสรรน้ำและการเพาะปลูกพืชฤดูฝนในเขตชลประทาน พ.ศ. 2563 และแผนการป้องกันและบรรเทาภัยอันเกิดจากน้ำ (ฤดูฝน) พ.ศ. 2563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 ติดตาม เฝ้าระวัง วิเคราะห์ข้อมูลปริมาณฝน ปริมาณน้ำท่า พื้นที่เสี่ยง เพื่อประเมินสถานการณ์</a:t>
                      </a:r>
                    </a:p>
                    <a:p>
                      <a:pPr algn="l">
                        <a:buFontTx/>
                        <a:buNone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- แจ้งเตือนถึงหน่วยงานที่เกี่ยวข้อง และเกษตรกรที่อาจจะได้รับผลกระทบ</a:t>
                      </a:r>
                    </a:p>
                    <a:p>
                      <a:pPr algn="l">
                        <a:buFontTx/>
                        <a:buNone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- เตรียมความพร้อมทรัพยากร เครื่องมือและอุปกรณ์ต่างๆ ตลอดจนเจ้าหน้าที่เพื่อสนับสนุนการปฏิบัติการบรรเทาภัย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กรมส่งเสริมการเกษตร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ปรับปรุงทะเบียนเกษตรกรให้เป็นปัจจุบัน</a:t>
                      </a:r>
                    </a:p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ประเมินสถานการณ์และวิเคราะห์พื้นที่เสี่ยง รวมทั้งวิธีการปรับตัวให้เหมาะสม โดยให้ประสานเตรียมการป้องกันพื้นที่เกษตร โดยเฉพาะพื้นที่ที่มีพืชผลที่มีมูลค่าและมีความสำคัญทางเศรษฐกิจ</a:t>
                      </a:r>
                    </a:p>
                    <a:p>
                      <a:pPr algn="l">
                        <a:buFontTx/>
                        <a:buChar char="-"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เฝ้าระวังการเกิดโรคระบาดพืชหรือศัตรูพืช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72228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122045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692028"/>
              </p:ext>
            </p:extLst>
          </p:nvPr>
        </p:nvGraphicFramePr>
        <p:xfrm>
          <a:off x="214281" y="642918"/>
          <a:ext cx="8786874" cy="5943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068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มอบหมายดำเนินการ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กรมประมง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ปรับปรุงทะเบียนเกษตรกรให้เป็นปัจจุบัน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ตรวจสอบฟาร์มเลี้ยงสัตว์ดุร้าย (จระเข้)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กำชับเจ้าหน้าที่ให้เฝ้าระวัง แจ้งเตือนสถานการณ์น้ำ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เตรียมความพร้อมเรือตรวจการขนาดต่างๆ และเจ้าหน้าที่ สนับสนุนการปฏิบัติในพื้นที่ประสบภัย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- เฝ้าระวังการเกิดโรคระบาดสัตว์น้ำ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กรมปศุสัตว์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ปรับปรุงทะเบียนเกษตรกรให้เป็นปัจจุบัน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ประเมินสถานการณ์และจัดทำแผนอพยพสัตว์ในพื้นที่เสี่ยง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จัดเตรียมบุคลากร เสบียงสัตว์ เวชภัณฑ์ ให้เพียงพอและสอดคล้องกับสถานการณ์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เฝ้าระวังการเกิดโรคระบาดสัตว์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6797706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กรมส่งเสริมสหกรณ์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ปรับปรุงทะเบียนเกษตรกรให้เป็นปัจจุบัน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622264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สำนักงานการปฏิรูปที่ดินเพื่อเกษตรกรรม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ปรับปรุงทะเบียนเกษตรกรให้เป็นปัจจุบัน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5057860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71414"/>
            <a:ext cx="9144000" cy="584775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32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ข้อสั่งการจากกระทรวงเกษตรและสหกรณ์</a:t>
            </a:r>
            <a:endParaRPr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8881088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009560"/>
              </p:ext>
            </p:extLst>
          </p:nvPr>
        </p:nvGraphicFramePr>
        <p:xfrm>
          <a:off x="214281" y="642918"/>
          <a:ext cx="8786874" cy="475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068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มอบหมายดำเนินการ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การยางแห่งประเทศไทย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ปรับปรุงทะเบียนเกษตรกรให้เป็นปัจจุบัน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489848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กรมการข้าว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ประเมินสถานการณ์และวิเคราะห์พื้นที่เสี่ยง รวมทั้งวิธีการปรับตัวให้เหมาะสม โดยให้ประสานเตรียมการป้องกันพื้นที่เกษตร โดยเฉพาะพื้นที่  ที่มีมูลค่าและมีความสำคัญทางเศรษฐกิจ</a:t>
                      </a:r>
                    </a:p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เฝ้าระวังการเกิดโรคระบาดพืชหรือศัตรูพืช</a:t>
                      </a:r>
                      <a:endParaRPr lang="en-US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/>
                      <a:r>
                        <a:rPr lang="en-US" sz="2400" b="1" dirty="0">
                          <a:latin typeface="Angsana New" pitchFamily="18" charset="-34"/>
                          <a:cs typeface="Angsana New" pitchFamily="18" charset="-34"/>
                        </a:rPr>
                        <a:t>- </a:t>
                      </a: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ประเมินสถานการณ์และเตรียมเมล็ดพันธุ์ข้าวเพื่อให้การช่วยเหลือเกษตรกรผู้ประสบภัย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85116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>
                          <a:latin typeface="Angsana New" pitchFamily="18" charset="-34"/>
                          <a:cs typeface="Angsana New" pitchFamily="18" charset="-34"/>
                        </a:rPr>
                        <a:t>กรมวิชาการเกษตร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ประเมินสถานการณ์และวิเคราะห์พื้นที่เสี่ยง รวมทั้งวิธีการปรับตัวให้เหมาะสม โดยให้ประสานเตรียมการป้องกันพื้นที่เกษตร โดยเฉพาะพื้นที่  ที่มีมูลค่าและมีความสำคัญทางเศรษฐกิจ</a:t>
                      </a:r>
                    </a:p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เฝ้าระวังการเกิดโรคระบาดพืชหรือศัตรูพืช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687604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71414"/>
            <a:ext cx="9144000" cy="584775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32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ข้อสั่งการจากกระทรวงเกษตรและสหกรณ์</a:t>
            </a:r>
            <a:endParaRPr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79551732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480077"/>
              </p:ext>
            </p:extLst>
          </p:nvPr>
        </p:nvGraphicFramePr>
        <p:xfrm>
          <a:off x="214281" y="642918"/>
          <a:ext cx="8786874" cy="5120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0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31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436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9068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มอบหมายดำเนินการ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กรมหม่อนไหม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ประเมินสถานการณ์และวิเคราะห์พื้นที่เสี่ยง รวมทั้งวิธีการปรับตัวให้เหมาะสม โดยให้ประสานเตรียมการป้องกันพื้นที่เกษตร โดยเฉพาะพื้นที่  ที่มีมูลค่าและมีความสำคัญทางเศรษฐกิจ</a:t>
                      </a:r>
                    </a:p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เฝ้าระวังการเกิดโรคระบาดพืชหรือศัตรูพืช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กรมพัฒนาที่ดิน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ประเมินสถานการณ์และเตรียมความพร้อมเพื่อสนับสนุนการบำบัด</a:t>
                      </a:r>
                    </a:p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น้ำเสียในพื้นที่ชุมชนและพื้นที่เกษตรที่ประสบปัญหาน้ำท่วมขัง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0165208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>
                          <a:latin typeface="Angsana New" pitchFamily="18" charset="-34"/>
                          <a:cs typeface="Angsana New" pitchFamily="18" charset="-34"/>
                        </a:rPr>
                        <a:t>ทุกหน่วยงาน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สนับสนุนการปฏิบัติของกองอำนวยการป้องกันและบรรเทาสาธารณภัยกลาง/จังหวัด/อำเภอ/ท้องถิ่น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สนับสนุนข้อมูลข้อมูลความรู้ทางวิชาการเกี่ยวกับการดูแลรักษาผลผลิตทั้งช่วงก่อนเกิดภัย ขณะเกิดภัย และหลังเกิดภัย และข้อแนะนำการเริ่มเพาะปลูกข้าวในช่วงฤดูฝน เพื่อวางแผนทำการผลิตให้สอดคล้องกับปริมาณฝนในพื้นที่ให้กับหน่วยงานในระดับพื้นที่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2689663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71414"/>
            <a:ext cx="9144000" cy="584775"/>
          </a:xfrm>
          <a:prstGeom prst="rect">
            <a:avLst/>
          </a:prstGeom>
          <a:solidFill>
            <a:srgbClr val="00206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32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ข้อสั่งการจากกระทรวงเกษตรและสหกรณ์</a:t>
            </a:r>
            <a:endParaRPr sz="32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4240460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574"/>
          <p:cNvSpPr/>
          <p:nvPr/>
        </p:nvSpPr>
        <p:spPr>
          <a:xfrm>
            <a:off x="0" y="71414"/>
            <a:ext cx="9144000" cy="523220"/>
          </a:xfrm>
          <a:prstGeom prst="rect">
            <a:avLst/>
          </a:prstGeom>
          <a:solidFill>
            <a:srgbClr val="FF66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800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บทบาทหน้าที่หน่วยงานระดับจังหวัด</a:t>
            </a:r>
            <a:endParaRPr sz="280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1" y="642918"/>
          <a:ext cx="8715437" cy="45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28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86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9068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</a:p>
                  </a:txBody>
                  <a:tcPr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บทบาทหน้าที่</a:t>
                      </a:r>
                    </a:p>
                  </a:txBody>
                  <a:tcPr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8"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สำนักงานเกษตรและสหกรณ์จังหวัดสุพรรณบุรี/สำนักงานเกษตรจังหวัดสุพรรณบุรี/สำนักงานประมงจังหวัดสุพรรณบุรี/สำนักงานปศุสัตว์จังหวัดสุพรรณบุรี/โครงการชลประทานสุพรรณบุรี/โครงการส่งน้ำและบำรุงรักษา</a:t>
                      </a:r>
                      <a:r>
                        <a:rPr lang="th-TH" sz="2000" b="1" baseline="0" dirty="0">
                          <a:latin typeface="Angsana New" pitchFamily="18" charset="-34"/>
                          <a:cs typeface="Angsana New" pitchFamily="18" charset="-34"/>
                        </a:rPr>
                        <a:t> (โพธิ์พระยา ดอนเจดีย์ สามชุก กระเสียว และสองพี่น้อง)/สถานีพัฒนาที่ดินสุพรรณบุรี/สำนักงานการปฏิรูปที่ดินสุพรรณบุรี</a:t>
                      </a:r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1) จัดทำฐานข้อมูลพื้นที่เกษตรกรรมที่เป็นพื้นที่เสี่ยงภัย และพื้นที่ที่เกิดภัยในอดีต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2) วางแผนและมาตรการในการป้องกันและแก้ไขปัญหาภัยพิบัติด้านการเกษตร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3) พัฒนาพื้นที่เกษตรกรรมและพื้นที่ชลประทาน เพื่อลดความเสี่ยงจากสาธารณภัย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4) ติดตามสถานการณ์และแจ้งเกษตรกร เพื่อเตรียมพร้อมรับสถานการณ์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5) สำรวจและประเมินความเสียหายด้านการเกษตร เพื่อให้การช่วยเหลือตามระเบียบของทางราชการ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6) ปรับปรุงฟื้นฟูพื้นที่เกษตรกรรม และพื้นที่ชลประทานที่ได้รับความเสียหายจากสาธารณภัย เพื่อให้เกษตรกรสามารถประกอบอาชีพได้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7) ปฏิบัติการฝนหลวงและบริหารจัดการน้ำ เพื่อป้องกันและแก้ไขปัญหาอุทกภัยและภัยแล้ง</a:t>
                      </a:r>
                    </a:p>
                    <a:p>
                      <a:pPr algn="l"/>
                      <a:r>
                        <a:rPr lang="th-TH" sz="2200" b="1" baseline="0" dirty="0">
                          <a:latin typeface="Angsana New" pitchFamily="18" charset="-34"/>
                          <a:cs typeface="Angsana New" pitchFamily="18" charset="-34"/>
                        </a:rPr>
                        <a:t>8) กำหนดแนวทางป้องกันและให้ความช่วยเหลือสัตว์เลี้ยง สัตว์เศรษฐกิจ และสัตว์งาน ไม่ให้ได้รับผลกระทบจากสาธารณภัย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4282" y="5286388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90961766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6643702" y="1285860"/>
            <a:ext cx="2427560" cy="5214974"/>
          </a:xfrm>
          <a:solidFill>
            <a:schemeClr val="accent4">
              <a:lumMod val="20000"/>
              <a:lumOff val="80000"/>
            </a:schemeClr>
          </a:solidFill>
        </p:spPr>
        <p:txBody>
          <a:bodyPr lIns="91440" rIns="0" anchor="ctr">
            <a:noAutofit/>
          </a:bodyPr>
          <a:lstStyle/>
          <a:p>
            <a:pPr mar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1. อำเภอเมืองสุพรรณบุรี   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2. อำเภอดอนเจดีย์  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3. อำเภอด่านช้าง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4. อำเภอเดิมบางนางบวช 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5. อำเภอบางปลาม้า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6. อำเภอศรีประจันต์ 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7. อำเภอสองพี่น้อง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8. อำเภอสามชุก 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9. อำเภอหนองหญ้าไซ</a:t>
            </a:r>
          </a:p>
          <a:p>
            <a:pPr marL="0" lvl="0" indent="0">
              <a:buNone/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10. อำเภออู่ทอง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2" name="กลุ่ม 3"/>
          <p:cNvGrpSpPr/>
          <p:nvPr/>
        </p:nvGrpSpPr>
        <p:grpSpPr>
          <a:xfrm>
            <a:off x="108304" y="1105510"/>
            <a:ext cx="6606836" cy="5538200"/>
            <a:chOff x="0" y="0"/>
            <a:chExt cx="4940935" cy="3494405"/>
          </a:xfrm>
        </p:grpSpPr>
        <p:pic>
          <p:nvPicPr>
            <p:cNvPr id="5" name="รูปภาพ 4" descr="E:\####พี่ผึ้ง####\งานปุ๊กให้เอ๋\ข้าว ( ปี 59 )\ข้าว 2559\ขอบเขต ปกครอง สุพรรณบุรี AgriMap.jp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4940935" cy="349440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Picture 31" descr="http://spr.brrd.in.th/km/images/stories/Suphanburi/suphanburimap.jpg"/>
            <p:cNvPicPr>
              <a:picLocks noChangeAspect="1"/>
            </p:cNvPicPr>
            <p:nvPr/>
          </p:nvPicPr>
          <p:blipFill rotWithShape="1">
            <a:blip r:embed="rId3" r:link="rId4" cstate="print"/>
            <a:srcRect l="5342" t="49852" r="63403" b="6106"/>
            <a:stretch/>
          </p:blipFill>
          <p:spPr bwMode="auto">
            <a:xfrm>
              <a:off x="3572478" y="1308507"/>
              <a:ext cx="1151700" cy="188318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7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228601"/>
            <a:ext cx="8858280" cy="879230"/>
          </a:xfr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97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/>
            <a:r>
              <a:rPr kumimoji="0" lang="th-TH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ข้อมูลพื้นฐานทั่วไป</a:t>
            </a:r>
            <a:r>
              <a:rPr kumimoji="0" lang="th-TH" altLang="en-US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 </a:t>
            </a:r>
            <a:r>
              <a:rPr kumimoji="0" lang="th-TH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จังหวัดสุพรรณบุรี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010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214290"/>
            <a:ext cx="8429684" cy="64632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สถานการณ์</a:t>
            </a:r>
            <a:r>
              <a:rPr kumimoji="0" lang="th-TH" sz="36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อุทกภัยและน้ำป่าไหลหลาก จังหวัดสุพรรณบุรี</a:t>
            </a:r>
            <a:endParaRPr kumimoji="0" lang="th-TH" sz="36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7158" y="1096394"/>
            <a:ext cx="8643998" cy="4832090"/>
          </a:xfrm>
          <a:prstGeom prst="rect">
            <a:avLst/>
          </a:prstGeom>
          <a:solidFill>
            <a:srgbClr val="99FFCC"/>
          </a:solidFill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ปัญหาอุทกภัยในพื้นที่จังหวัดสุพรรณบุรี เกิดจากปริมาณฝนที่ตกมากจนเกินขีดความสามารถในการระบายน้ำของแม่น้ำท่าจีน แม่น้ำสองพี่น้อง และลำน้ำสาขาของแม่น้ำทั้งสองสาย 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kumimoji="0" lang="th-TH" sz="2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ปริมาณน้ำจะเอ่อเข้าท่วมพื้นที่นาฝั่งซ้ายและขวาของแม่น้ำสองพี่น้อง 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(ทุ่งสองพี่น้อง-บางปลาม้า)</a:t>
            </a:r>
            <a:r>
              <a:rPr kumimoji="0" lang="th-TH" sz="2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บริเวณอำเภอสองพี่น้อง อำเภอบางปลาม้า อำเภออู่ทอง โดยเฉพาะฝั่งซ้ายโครงการชลประทานโพธิ์พระยาเป็นที่ลุ่มต่ำ มีปัญหาน้ำท่วมซ้ำซากทุกปี และจะเริ่มท่วมขัง เมื่อระดับน้ำเหนือ ปตร.สองพี่น้อง +180 ม.รทก. 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2800" b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kumimoji="0" lang="th-TH" sz="2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ประกอบกับ พื้นที่และสภาพลำน้ำมีความลาดชันน้อย ตอนล่างคดเคี้ยวส่งผลให้การระบายน้ำลงทะเลเป็นไปอย่างช้าๆ เกิดภาวะน้ำล้นตลิ่งบริเวณอำเภอเมืองสุพรรณบุรี สำหรับอำเภอด่านช้าง ลักษณะพื้นที่เป็นภูเขามีประชาชนอาศัยอยู่บริเวณที่ลาดเชิงเขา </a:t>
            </a:r>
          </a:p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มีความเสี่ยงกับน้ำป่าไหลหลาก </a:t>
            </a:r>
            <a:endParaRPr kumimoji="0" lang="th-TH" sz="28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14290"/>
            <a:ext cx="8429684" cy="646329"/>
          </a:xfrm>
          <a:prstGeom prst="rect">
            <a:avLst/>
          </a:prstGeom>
          <a:solidFill>
            <a:srgbClr val="FF99FF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none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พื้นที่ประสบอุทกภัยจังหวัดสุพรรณบุรี ปี พ.ศ.2555</a:t>
            </a:r>
            <a:r>
              <a:rPr kumimoji="0" lang="th-TH" sz="3600" b="1" i="0" u="none" strike="noStrike" cap="none" spc="0" normalizeH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- 2561</a:t>
            </a:r>
            <a:endParaRPr kumimoji="0" lang="th-TH" sz="3600" b="1" i="0" u="none" strike="noStrike" cap="none" spc="0" normalizeH="0" baseline="0" dirty="0">
              <a:ln>
                <a:noFill/>
              </a:ln>
              <a:solidFill>
                <a:srgbClr val="0000FF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14284" y="974715"/>
          <a:ext cx="8786874" cy="41549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3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30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574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3211">
                <a:tc rowSpan="2"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ปี พ.ศ.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พื้นที่ประสบภัย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เสียหาย</a:t>
                      </a:r>
                    </a:p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(ครัวเรือน)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เสียชีวิต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มูลค่าความเสียหาย</a:t>
                      </a:r>
                    </a:p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(บาท)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211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อำเภอ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ตำบล</a:t>
                      </a:r>
                    </a:p>
                  </a:txBody>
                  <a:tcPr>
                    <a:solidFill>
                      <a:srgbClr val="99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2555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78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64,290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82,431,084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43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59,693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6,694,219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2557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694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200,000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2559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42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9,675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211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29,478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37,230,298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7355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2561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0</a:t>
                      </a: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4282" y="5286388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88227247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214290"/>
            <a:ext cx="8429684" cy="646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3600" b="1" i="0" u="none" strike="noStrike" cap="none" spc="0" normalizeH="0" baseline="0" dirty="0">
                <a:ln>
                  <a:noFill/>
                </a:ln>
                <a:solidFill>
                  <a:srgbClr val="0000FF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ความเสี่ยงอุทกภัยและน้ำป่าไหลหลากของจังหวัดสุพรรณบุรี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85721" y="952520"/>
          <a:ext cx="8643999" cy="533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4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717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57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83764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ประเภทของภัย</a:t>
                      </a:r>
                    </a:p>
                  </a:txBody>
                  <a:tcPr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พื้นที่เสี่ยงภัย</a:t>
                      </a:r>
                    </a:p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และระดับความเสี่ยง</a:t>
                      </a:r>
                    </a:p>
                  </a:txBody>
                  <a:tcPr>
                    <a:solidFill>
                      <a:srgbClr val="FF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สาเหตุ/ปัจจัยเสี่ยง/</a:t>
                      </a:r>
                    </a:p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ความล่อแหลม/ความเปราะบางในพื้นที่</a:t>
                      </a:r>
                    </a:p>
                  </a:txBody>
                  <a:tcPr>
                    <a:solidFill>
                      <a:srgbClr val="FF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8128">
                <a:tc rowSpan="6"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อุทกภัยและ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น้ำป่าไหลหลาก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ความเสี่ยงสูง</a:t>
                      </a:r>
                    </a:p>
                  </a:txBody>
                  <a:tcPr>
                    <a:solidFill>
                      <a:srgbClr val="FF0000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เป็นพื้นที่ลุ่มแอ่งกะทะ มีแม่น้ำท่าจีนไหลผ่าน รับน้ำจากจังหวัดข้างเคียง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ทางทิศเหนือฝั่งตะวันออกเป็นที่ราบสูงเชิงเขา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เป็นพื้นที่หน้าด่านรับน้ำจากจังหวัดชัยนาท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3764"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อำเภอสองพี่น้อง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อำเภอบางปลาม้า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อำเภอเมืองสุพรรณบุรี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844"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ความเสี่ยงปานกลาง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3764"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อำเภออู่ทอง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อำเภอด่านช้าง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อำเภอเดิมบางนางบวช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อำเภอศรีประจันต์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046"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ความเสี่ยงต่ำ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3764"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อำเภอหนองหญ้าไซ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อำเภอสามชุก</a:t>
                      </a:r>
                    </a:p>
                    <a:p>
                      <a:pPr algn="l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- อำเภอดอนเจดีย์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85720" y="6286520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pic>
        <p:nvPicPr>
          <p:cNvPr id="5" name="Picture 2" descr="à¸à¸¥à¸à¸²à¸£à¸à¹à¸à¸«à¸²à¸£à¸¹à¸à¸ à¸²à¸à¸ªà¸³à¸«à¸£à¸±à¸ à¹à¸à¸à¸à¸µà¹à¸§à¸´à¹à¸à¸£à¸²à¸°à¸«à¹à¸ªà¸¡à¸à¸¸à¸¥à¸à¹à¸³à¸à¸±à¸à¸«à¸§à¸±à¸à¸ªà¸¸à¸à¸£à¸£à¸à¸à¸¸à¸£à¸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3143248"/>
            <a:ext cx="2616112" cy="3122817"/>
          </a:xfrm>
          <a:prstGeom prst="rect">
            <a:avLst/>
          </a:prstGeom>
          <a:noFill/>
          <a:ln>
            <a:solidFill>
              <a:srgbClr val="00FF00"/>
            </a:solidFill>
          </a:ln>
        </p:spPr>
      </p:pic>
    </p:spTree>
    <p:extLst>
      <p:ext uri="{BB962C8B-B14F-4D97-AF65-F5344CB8AC3E}">
        <p14:creationId xmlns:p14="http://schemas.microsoft.com/office/powerpoint/2010/main" val="309468582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>
            <a:extLst>
              <a:ext uri="{FF2B5EF4-FFF2-40B4-BE49-F238E27FC236}">
                <a16:creationId xmlns:a16="http://schemas.microsoft.com/office/drawing/2014/main" id="{DF00461A-7981-42CB-ABC3-2C48158BE1FB}"/>
              </a:ext>
            </a:extLst>
          </p:cNvPr>
          <p:cNvGrpSpPr/>
          <p:nvPr/>
        </p:nvGrpSpPr>
        <p:grpSpPr>
          <a:xfrm>
            <a:off x="157774" y="704618"/>
            <a:ext cx="4485664" cy="6139310"/>
            <a:chOff x="2609694" y="1124744"/>
            <a:chExt cx="3924611" cy="5668883"/>
          </a:xfrm>
        </p:grpSpPr>
        <p:pic>
          <p:nvPicPr>
            <p:cNvPr id="3" name="รูปภาพ 2">
              <a:extLst>
                <a:ext uri="{FF2B5EF4-FFF2-40B4-BE49-F238E27FC236}">
                  <a16:creationId xmlns:a16="http://schemas.microsoft.com/office/drawing/2014/main" id="{F7AF207E-C634-4F7A-975C-94AFC5CCCA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9694" y="1124744"/>
              <a:ext cx="3924611" cy="5668883"/>
            </a:xfrm>
            <a:prstGeom prst="rect">
              <a:avLst/>
            </a:prstGeom>
          </p:spPr>
        </p:pic>
        <p:sp>
          <p:nvSpPr>
            <p:cNvPr id="49" name="ลูกศร: ขวา 48">
              <a:extLst>
                <a:ext uri="{FF2B5EF4-FFF2-40B4-BE49-F238E27FC236}">
                  <a16:creationId xmlns:a16="http://schemas.microsoft.com/office/drawing/2014/main" id="{F676C7E0-3A7F-456F-AE34-50CA6F50A0E4}"/>
                </a:ext>
              </a:extLst>
            </p:cNvPr>
            <p:cNvSpPr/>
            <p:nvPr/>
          </p:nvSpPr>
          <p:spPr>
            <a:xfrm rot="4869542" flipV="1">
              <a:off x="5614564" y="3178098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0" name="ลูกศร: ขวา 49">
              <a:extLst>
                <a:ext uri="{FF2B5EF4-FFF2-40B4-BE49-F238E27FC236}">
                  <a16:creationId xmlns:a16="http://schemas.microsoft.com/office/drawing/2014/main" id="{7B838348-57C2-4844-994A-F13CFF075ED7}"/>
                </a:ext>
              </a:extLst>
            </p:cNvPr>
            <p:cNvSpPr/>
            <p:nvPr/>
          </p:nvSpPr>
          <p:spPr>
            <a:xfrm rot="1500768" flipV="1">
              <a:off x="5509729" y="3481860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1" name="ลูกศร: ขวา 50">
              <a:extLst>
                <a:ext uri="{FF2B5EF4-FFF2-40B4-BE49-F238E27FC236}">
                  <a16:creationId xmlns:a16="http://schemas.microsoft.com/office/drawing/2014/main" id="{196755E5-404C-416D-8A61-95CBF396DFF0}"/>
                </a:ext>
              </a:extLst>
            </p:cNvPr>
            <p:cNvSpPr/>
            <p:nvPr/>
          </p:nvSpPr>
          <p:spPr>
            <a:xfrm rot="8884014" flipV="1">
              <a:off x="5940152" y="2258861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2" name="ลูกศร: ขวา 51">
              <a:extLst>
                <a:ext uri="{FF2B5EF4-FFF2-40B4-BE49-F238E27FC236}">
                  <a16:creationId xmlns:a16="http://schemas.microsoft.com/office/drawing/2014/main" id="{7ECCAC2B-60F9-4A81-AD2A-2AA8C9A1D18D}"/>
                </a:ext>
              </a:extLst>
            </p:cNvPr>
            <p:cNvSpPr/>
            <p:nvPr/>
          </p:nvSpPr>
          <p:spPr>
            <a:xfrm rot="7819144" flipV="1">
              <a:off x="5718793" y="1447595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3" name="ลูกศร: ขวา 52">
              <a:extLst>
                <a:ext uri="{FF2B5EF4-FFF2-40B4-BE49-F238E27FC236}">
                  <a16:creationId xmlns:a16="http://schemas.microsoft.com/office/drawing/2014/main" id="{9242C1F8-7D32-4572-81D8-9C7A46915733}"/>
                </a:ext>
              </a:extLst>
            </p:cNvPr>
            <p:cNvSpPr/>
            <p:nvPr/>
          </p:nvSpPr>
          <p:spPr>
            <a:xfrm rot="6864079" flipV="1">
              <a:off x="5326515" y="2270903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4" name="ลูกศร: ขวา 53">
              <a:extLst>
                <a:ext uri="{FF2B5EF4-FFF2-40B4-BE49-F238E27FC236}">
                  <a16:creationId xmlns:a16="http://schemas.microsoft.com/office/drawing/2014/main" id="{7C9A5539-06A9-4916-AE16-57754E68DD8E}"/>
                </a:ext>
              </a:extLst>
            </p:cNvPr>
            <p:cNvSpPr/>
            <p:nvPr/>
          </p:nvSpPr>
          <p:spPr>
            <a:xfrm rot="6463879" flipV="1">
              <a:off x="5512762" y="2337779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5" name="ลูกศร: ขวา 54">
              <a:extLst>
                <a:ext uri="{FF2B5EF4-FFF2-40B4-BE49-F238E27FC236}">
                  <a16:creationId xmlns:a16="http://schemas.microsoft.com/office/drawing/2014/main" id="{491CE83C-00A1-4B93-9250-2E3BFDB0E7AC}"/>
                </a:ext>
              </a:extLst>
            </p:cNvPr>
            <p:cNvSpPr/>
            <p:nvPr/>
          </p:nvSpPr>
          <p:spPr>
            <a:xfrm rot="4663356" flipV="1">
              <a:off x="5689722" y="3832304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6" name="ลูกศร: ขวา 55">
              <a:extLst>
                <a:ext uri="{FF2B5EF4-FFF2-40B4-BE49-F238E27FC236}">
                  <a16:creationId xmlns:a16="http://schemas.microsoft.com/office/drawing/2014/main" id="{778B7E4A-A163-4724-ACFC-2C31A20DB5C9}"/>
                </a:ext>
              </a:extLst>
            </p:cNvPr>
            <p:cNvSpPr/>
            <p:nvPr/>
          </p:nvSpPr>
          <p:spPr>
            <a:xfrm rot="4868396" flipV="1">
              <a:off x="4040047" y="3179097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7" name="ลูกศร: ขวา 56">
              <a:extLst>
                <a:ext uri="{FF2B5EF4-FFF2-40B4-BE49-F238E27FC236}">
                  <a16:creationId xmlns:a16="http://schemas.microsoft.com/office/drawing/2014/main" id="{65566ADD-F4C5-4DAD-AEDC-55D4DA7DDFC5}"/>
                </a:ext>
              </a:extLst>
            </p:cNvPr>
            <p:cNvSpPr/>
            <p:nvPr/>
          </p:nvSpPr>
          <p:spPr>
            <a:xfrm rot="818414" flipV="1">
              <a:off x="4214808" y="3515714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8" name="ลูกศร: ขวา 57">
              <a:extLst>
                <a:ext uri="{FF2B5EF4-FFF2-40B4-BE49-F238E27FC236}">
                  <a16:creationId xmlns:a16="http://schemas.microsoft.com/office/drawing/2014/main" id="{B8DF3666-9412-4A0F-BCEE-FE86FF995C21}"/>
                </a:ext>
              </a:extLst>
            </p:cNvPr>
            <p:cNvSpPr/>
            <p:nvPr/>
          </p:nvSpPr>
          <p:spPr>
            <a:xfrm rot="5218332" flipV="1">
              <a:off x="4904122" y="4923168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59" name="ลูกศร: ขวา 58">
              <a:extLst>
                <a:ext uri="{FF2B5EF4-FFF2-40B4-BE49-F238E27FC236}">
                  <a16:creationId xmlns:a16="http://schemas.microsoft.com/office/drawing/2014/main" id="{C90F5F50-C039-44A8-97DA-0185E0FAF1DD}"/>
                </a:ext>
              </a:extLst>
            </p:cNvPr>
            <p:cNvSpPr/>
            <p:nvPr/>
          </p:nvSpPr>
          <p:spPr>
            <a:xfrm rot="19588903" flipV="1">
              <a:off x="4716976" y="5454406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0" name="ลูกศร: ขวา 59">
              <a:extLst>
                <a:ext uri="{FF2B5EF4-FFF2-40B4-BE49-F238E27FC236}">
                  <a16:creationId xmlns:a16="http://schemas.microsoft.com/office/drawing/2014/main" id="{D21CF1D7-5B7E-4E8A-BAD6-4F7E4258A14D}"/>
                </a:ext>
              </a:extLst>
            </p:cNvPr>
            <p:cNvSpPr/>
            <p:nvPr/>
          </p:nvSpPr>
          <p:spPr>
            <a:xfrm rot="21350225" flipV="1">
              <a:off x="5038899" y="5261335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1" name="ลูกศร: ขวา 60">
              <a:extLst>
                <a:ext uri="{FF2B5EF4-FFF2-40B4-BE49-F238E27FC236}">
                  <a16:creationId xmlns:a16="http://schemas.microsoft.com/office/drawing/2014/main" id="{FE5120DA-2D45-4684-8FF4-92A69423F555}"/>
                </a:ext>
              </a:extLst>
            </p:cNvPr>
            <p:cNvSpPr/>
            <p:nvPr/>
          </p:nvSpPr>
          <p:spPr>
            <a:xfrm rot="1500768" flipV="1">
              <a:off x="5546353" y="5715256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2" name="ลูกศร: ขวา 61">
              <a:extLst>
                <a:ext uri="{FF2B5EF4-FFF2-40B4-BE49-F238E27FC236}">
                  <a16:creationId xmlns:a16="http://schemas.microsoft.com/office/drawing/2014/main" id="{E92E8859-4A86-428C-AA62-581411A40F31}"/>
                </a:ext>
              </a:extLst>
            </p:cNvPr>
            <p:cNvSpPr/>
            <p:nvPr/>
          </p:nvSpPr>
          <p:spPr>
            <a:xfrm rot="4023614" flipV="1">
              <a:off x="5767457" y="4866422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3" name="ลูกศร: ขวา 62">
              <a:extLst>
                <a:ext uri="{FF2B5EF4-FFF2-40B4-BE49-F238E27FC236}">
                  <a16:creationId xmlns:a16="http://schemas.microsoft.com/office/drawing/2014/main" id="{326E8C20-95EE-4E46-A411-A4D9ABFFF3F4}"/>
                </a:ext>
              </a:extLst>
            </p:cNvPr>
            <p:cNvSpPr/>
            <p:nvPr/>
          </p:nvSpPr>
          <p:spPr>
            <a:xfrm rot="5092287" flipV="1">
              <a:off x="5786379" y="5895707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4" name="ลูกศร: ขวา 63">
              <a:extLst>
                <a:ext uri="{FF2B5EF4-FFF2-40B4-BE49-F238E27FC236}">
                  <a16:creationId xmlns:a16="http://schemas.microsoft.com/office/drawing/2014/main" id="{C3A4BEB2-0D27-443A-89FA-135E530605C6}"/>
                </a:ext>
              </a:extLst>
            </p:cNvPr>
            <p:cNvSpPr/>
            <p:nvPr/>
          </p:nvSpPr>
          <p:spPr>
            <a:xfrm rot="1500768" flipV="1">
              <a:off x="5775339" y="6180553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5" name="ลูกศร: ขวา 64">
              <a:extLst>
                <a:ext uri="{FF2B5EF4-FFF2-40B4-BE49-F238E27FC236}">
                  <a16:creationId xmlns:a16="http://schemas.microsoft.com/office/drawing/2014/main" id="{AEEA1D4A-F9AA-4184-872C-587F9620DCBC}"/>
                </a:ext>
              </a:extLst>
            </p:cNvPr>
            <p:cNvSpPr/>
            <p:nvPr/>
          </p:nvSpPr>
          <p:spPr>
            <a:xfrm rot="6634090" flipV="1">
              <a:off x="5273904" y="3539890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6" name="ลูกศร: ขวา 65">
              <a:extLst>
                <a:ext uri="{FF2B5EF4-FFF2-40B4-BE49-F238E27FC236}">
                  <a16:creationId xmlns:a16="http://schemas.microsoft.com/office/drawing/2014/main" id="{11877AC9-F9CD-4340-9B00-9DA71C6EA936}"/>
                </a:ext>
              </a:extLst>
            </p:cNvPr>
            <p:cNvSpPr/>
            <p:nvPr/>
          </p:nvSpPr>
          <p:spPr>
            <a:xfrm rot="3423547" flipV="1">
              <a:off x="5273904" y="5239461"/>
              <a:ext cx="108000" cy="360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n w="3175">
                  <a:solidFill>
                    <a:schemeClr val="tx1"/>
                  </a:solidFill>
                </a:ln>
              </a:endParaRPr>
            </a:p>
          </p:txBody>
        </p:sp>
      </p:grpSp>
      <p:sp>
        <p:nvSpPr>
          <p:cNvPr id="26" name="กล่องข้อความ 4">
            <a:extLst>
              <a:ext uri="{FF2B5EF4-FFF2-40B4-BE49-F238E27FC236}">
                <a16:creationId xmlns:a16="http://schemas.microsoft.com/office/drawing/2014/main" id="{7B4442C0-642A-4E73-A1E7-E9B430C4E7BD}"/>
              </a:ext>
            </a:extLst>
          </p:cNvPr>
          <p:cNvSpPr txBox="1"/>
          <p:nvPr/>
        </p:nvSpPr>
        <p:spPr>
          <a:xfrm>
            <a:off x="251520" y="105065"/>
            <a:ext cx="8640960" cy="659639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algn="ctr" defTabSz="914400"/>
            <a:r>
              <a:rPr lang="th-TH" sz="3600" b="1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TH SarabunPSK" pitchFamily="34" charset="-34"/>
                <a:cs typeface="TH SarabunPSK" pitchFamily="34" charset="-34"/>
              </a:rPr>
              <a:t>แผนที่แสดงเส้นทางน้ำจังหวัดสุพรรณบุรี</a:t>
            </a:r>
          </a:p>
        </p:txBody>
      </p:sp>
      <p:pic>
        <p:nvPicPr>
          <p:cNvPr id="24" name="รูปภาพ 2">
            <a:extLst>
              <a:ext uri="{FF2B5EF4-FFF2-40B4-BE49-F238E27FC236}">
                <a16:creationId xmlns:a16="http://schemas.microsoft.com/office/drawing/2014/main" id="{AC6D4DF0-E581-4885-8F2F-AE1FEC91B9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770503"/>
            <a:ext cx="4183527" cy="604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660840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8" t="10033" r="1843" b="1615"/>
          <a:stretch/>
        </p:blipFill>
        <p:spPr>
          <a:xfrm>
            <a:off x="48096" y="759391"/>
            <a:ext cx="4671152" cy="605927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8" name="TextBox 4"/>
          <p:cNvSpPr txBox="1">
            <a:spLocks noChangeArrowheads="1"/>
          </p:cNvSpPr>
          <p:nvPr/>
        </p:nvSpPr>
        <p:spPr bwMode="auto">
          <a:xfrm>
            <a:off x="4756815" y="751720"/>
            <a:ext cx="4288033" cy="5909310"/>
          </a:xfrm>
          <a:prstGeom prst="rect">
            <a:avLst/>
          </a:prstGeom>
          <a:solidFill>
            <a:srgbClr val="D7F2FD"/>
          </a:solidFill>
          <a:ln w="9525" cap="flat" cmpd="sng" algn="ctr">
            <a:solidFill>
              <a:srgbClr val="00B0F0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wrap="square">
            <a:spAutoFit/>
          </a:bodyPr>
          <a:lstStyle>
            <a:lvl1pPr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thaiDist" defTabSz="6846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700" b="1" u="sng" kern="0" dirty="0">
                <a:solidFill>
                  <a:srgbClr val="FF0000"/>
                </a:solidFill>
                <a:latin typeface="TH SarabunPSK" panose="020B0500040200020003" pitchFamily="34" charset="-34"/>
                <a:ea typeface="MS PGothic" pitchFamily="34" charset="-128"/>
                <a:cs typeface="TH SarabunPSK" pitchFamily="34" charset="-34"/>
              </a:rPr>
              <a:t>อาคารชลประทานที่ตรวจสอบแล้ว </a:t>
            </a:r>
          </a:p>
          <a:p>
            <a:pPr algn="thaiDist" defTabSz="6846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500" b="1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- อาคารชลประทาน จำนวน 56 แห่ง </a:t>
            </a:r>
            <a: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อยู่ในความรับผิดชอบของโครงการส่งน้ำ</a:t>
            </a:r>
            <a:r>
              <a:rPr lang="th-TH" altLang="th-TH" sz="1500" kern="0" spc="-1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และบำรุงรักษาพระยา</a:t>
            </a:r>
            <a:r>
              <a:rPr lang="th-TH" altLang="th-TH" sz="1500" kern="0" spc="-10" dirty="0" err="1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บรรลือ</a:t>
            </a:r>
            <a:r>
              <a:rPr lang="th-TH" altLang="th-TH" sz="1500" kern="0" spc="-1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 2 แห่ง โครงการส่งน้ำและบำรุงรักษาเจ้าเจ็ด-บางยี่หน</a:t>
            </a:r>
            <a: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 </a:t>
            </a:r>
            <a:r>
              <a:rPr lang="th-TH" altLang="th-TH" sz="1500" kern="0" spc="-5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9 แห่ง โครงการส่งน้ำและบำรุงรักษาท่าโบสถ์ 4 แห่ง โครงการส่งน้ำและบำรุงรักษาสามชุก</a:t>
            </a:r>
            <a: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 12 แห่ง โครงการส่งน้ำและบำรุงรักษาโพธิ์พระยา 10 แห่ง โครงการส่งน้ำและบำรุงรักษาดอนเจดีย์ 5 แห่ง โครงการส่งน้ำและบำรุงรักษา</a:t>
            </a:r>
            <a:r>
              <a:rPr lang="th-TH" altLang="th-TH" sz="1500" kern="0" dirty="0" err="1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ชัณ</a:t>
            </a:r>
            <a: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สูตร  1 แห่ง โครงการส่งน้ำและบำรุงรักษากระเสียว  1 แห่ง โครงการชลประทานสุพรรณบุรี  </a:t>
            </a:r>
            <a:b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</a:br>
            <a:r>
              <a:rPr lang="th-TH" altLang="th-TH" sz="1500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2 แห่ง โครงการส่งน้ำและบำรุงรักษาสองพี่น้อง 5 แห่ง โครงการส่งน้ำและบำรุงรักษาบางเลน 5 แห่ง</a:t>
            </a:r>
          </a:p>
          <a:p>
            <a:pPr algn="thaiDist" defTabSz="6846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500" b="1" kern="0" dirty="0">
                <a:solidFill>
                  <a:srgbClr val="00206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ตรวจสอบแล้วมีความพร้อมใช้งาน 55 แห่ง และอยู่ระหว่างการดำเนินการปรับปรุงให้ใช้งานได้ปกติ 1 แห่ง</a:t>
            </a:r>
          </a:p>
          <a:p>
            <a:pPr algn="thaiDist" defTabSz="68461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700" b="1" u="sng" kern="0" dirty="0">
                <a:solidFill>
                  <a:srgbClr val="FF0000"/>
                </a:solidFill>
                <a:latin typeface="TH SarabunPSK" pitchFamily="34" charset="-34"/>
                <a:ea typeface="MS PGothic" pitchFamily="34" charset="-128"/>
                <a:cs typeface="TH SarabunPSK" pitchFamily="34" charset="-34"/>
              </a:rPr>
              <a:t>งานวัชพืชกีดขวางทางน้ำ </a:t>
            </a:r>
          </a:p>
          <a:p>
            <a:pPr algn="thaiDist" defTabSz="684610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แม่น้ำท่าจีน โครงการส่งน้ำและบำรุงรักษาโพธิ์พระยา 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ดำเนินการกำจัดวัชพืชอย่างต่อเนื่อง ที่หน้า </a:t>
            </a:r>
            <a:r>
              <a:rPr lang="th-TH" sz="1500" kern="0" spc="-4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.โพธิ์พระยา</a:t>
            </a:r>
          </a:p>
          <a:p>
            <a:pPr algn="thaiDist" defTabSz="684610">
              <a:defRPr/>
            </a:pP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แม่น้ำท่าจีน โครงการส่งน้ำและบำรุงรักษาสามชุก ดำเนินการกำจัดวัชพืชอย่างต่อเนื่อง ที่หน้า </a:t>
            </a:r>
            <a:r>
              <a:rPr lang="th-TH" sz="1500" kern="0" spc="-4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.ชลมารควิจารณ์</a:t>
            </a:r>
          </a:p>
          <a:p>
            <a:pPr algn="thaiDist" defTabSz="684610">
              <a:defRPr/>
            </a:pPr>
            <a:r>
              <a:rPr lang="th-TH" sz="1500" b="1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โครงการส่งน้ำและบำรุงรักษาดอนเจดีย์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ดำเนินการกำจัดวัชพืช ตั้งแต่เดือน</a:t>
            </a:r>
            <a:b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มีนาคม-พฤษภาคม 2561 ที่คลองระบาย ร7 ข. สามชุก 2 </a:t>
            </a:r>
          </a:p>
          <a:p>
            <a:pPr algn="thaiDist" defTabSz="684610">
              <a:defRPr/>
            </a:pP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ลำห้วยกระเสียว โครงการส่งน้ำและบำรุงรักษากระเสียว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ดำเนินการกำจัดวัชพืชอย่างต่อเนื่อง ที่ </a:t>
            </a:r>
            <a:r>
              <a:rPr lang="th-TH" sz="1500" kern="0" spc="-4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กม.26+300</a:t>
            </a:r>
          </a:p>
          <a:p>
            <a:pPr algn="thaiDist" defTabSz="684610">
              <a:defRPr/>
            </a:pP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โครงการส่งน้ำและบำรุงรักษาสองพี่น้อง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ดำเนินการกำจัดวัชพืช ที่ ร.3</a:t>
            </a:r>
            <a:r>
              <a:rPr lang="en-US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L-3R 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สองพี่น้อง และ ร.2</a:t>
            </a:r>
            <a:r>
              <a:rPr lang="en-US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 </a:t>
            </a:r>
            <a:r>
              <a:rPr lang="th-TH" sz="1500" kern="0" spc="-4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บ้านยาง แล้วเสร็จ</a:t>
            </a:r>
          </a:p>
          <a:p>
            <a:pPr algn="thaiDist" defTabSz="684610">
              <a:defRPr/>
            </a:pPr>
            <a:r>
              <a:rPr lang="th-TH" sz="1700" b="1" u="sng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จุดติดตั้งเครื่องสูบน้ำในพื้นที่น้ำท่วมเป็นประจำ</a:t>
            </a:r>
          </a:p>
          <a:p>
            <a:pPr algn="thaiDist" defTabSz="684610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ติดตั้งเครื่องสูบน้ำพื้นที่ที่เคยเกิดน้ำท่วมประจำทุกปี จุดละ 1 เครื่อง</a:t>
            </a:r>
          </a:p>
          <a:p>
            <a:pPr algn="thaiDist" defTabSz="684610">
              <a:defRPr/>
            </a:pPr>
            <a:r>
              <a:rPr lang="th-TH" sz="1500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58 จุด</a:t>
            </a:r>
          </a:p>
        </p:txBody>
      </p:sp>
      <p:sp>
        <p:nvSpPr>
          <p:cNvPr id="16" name="กล่องข้อความ 4"/>
          <p:cNvSpPr txBox="1"/>
          <p:nvPr/>
        </p:nvSpPr>
        <p:spPr>
          <a:xfrm>
            <a:off x="59113" y="6365747"/>
            <a:ext cx="2289986" cy="4308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263525" algn="ctr" defTabSz="914400"/>
            <a:r>
              <a:rPr lang="th-TH" sz="1100" b="1" dirty="0">
                <a:solidFill>
                  <a:srgbClr val="4F81BD">
                    <a:lumMod val="50000"/>
                  </a:srgbClr>
                </a:solidFill>
                <a:effectLst>
                  <a:glow rad="127000">
                    <a:prstClr val="white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การตรวจสอบความพร้อมของอาคารชลประทาน         </a:t>
            </a:r>
          </a:p>
          <a:p>
            <a:pPr indent="263525" algn="ctr" defTabSz="914400"/>
            <a:r>
              <a:rPr lang="th-TH" sz="1100" b="1" dirty="0">
                <a:solidFill>
                  <a:srgbClr val="4F81BD">
                    <a:lumMod val="50000"/>
                  </a:srgbClr>
                </a:solidFill>
                <a:effectLst>
                  <a:glow rad="127000">
                    <a:prstClr val="white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จุดติดตั้งเครื่องสูบน้ำในพื้นที่น้ำท่วมเป็นประจำ</a:t>
            </a:r>
          </a:p>
        </p:txBody>
      </p:sp>
      <p:sp>
        <p:nvSpPr>
          <p:cNvPr id="4" name="วงรี 3"/>
          <p:cNvSpPr/>
          <p:nvPr/>
        </p:nvSpPr>
        <p:spPr>
          <a:xfrm>
            <a:off x="193163" y="6418626"/>
            <a:ext cx="140208" cy="140208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ห้าเหลี่ยมธรรมดา 4"/>
          <p:cNvSpPr/>
          <p:nvPr/>
        </p:nvSpPr>
        <p:spPr>
          <a:xfrm>
            <a:off x="187067" y="6595410"/>
            <a:ext cx="153619" cy="146304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วงรี 12"/>
          <p:cNvSpPr/>
          <p:nvPr/>
        </p:nvSpPr>
        <p:spPr>
          <a:xfrm>
            <a:off x="3560680" y="501940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วงรี 13"/>
          <p:cNvSpPr/>
          <p:nvPr/>
        </p:nvSpPr>
        <p:spPr>
          <a:xfrm>
            <a:off x="3598248" y="506086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วงรี 14"/>
          <p:cNvSpPr/>
          <p:nvPr/>
        </p:nvSpPr>
        <p:spPr>
          <a:xfrm>
            <a:off x="3669452" y="505144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วงรี 17"/>
          <p:cNvSpPr/>
          <p:nvPr/>
        </p:nvSpPr>
        <p:spPr>
          <a:xfrm>
            <a:off x="3525078" y="4945897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วงรี 18"/>
          <p:cNvSpPr/>
          <p:nvPr/>
        </p:nvSpPr>
        <p:spPr>
          <a:xfrm>
            <a:off x="3858999" y="472950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วงรี 19"/>
          <p:cNvSpPr/>
          <p:nvPr/>
        </p:nvSpPr>
        <p:spPr>
          <a:xfrm>
            <a:off x="2849649" y="529619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รี 20"/>
          <p:cNvSpPr/>
          <p:nvPr/>
        </p:nvSpPr>
        <p:spPr>
          <a:xfrm>
            <a:off x="2993895" y="521472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วงรี 21"/>
          <p:cNvSpPr/>
          <p:nvPr/>
        </p:nvSpPr>
        <p:spPr>
          <a:xfrm>
            <a:off x="2920726" y="525618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วงรี 22"/>
          <p:cNvSpPr/>
          <p:nvPr/>
        </p:nvSpPr>
        <p:spPr>
          <a:xfrm>
            <a:off x="3031462" y="517326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วงรี 23"/>
          <p:cNvSpPr/>
          <p:nvPr/>
        </p:nvSpPr>
        <p:spPr>
          <a:xfrm>
            <a:off x="3823397" y="4850471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วงรี 24"/>
          <p:cNvSpPr/>
          <p:nvPr/>
        </p:nvSpPr>
        <p:spPr>
          <a:xfrm>
            <a:off x="3823397" y="492397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วงรี 25"/>
          <p:cNvSpPr/>
          <p:nvPr/>
        </p:nvSpPr>
        <p:spPr>
          <a:xfrm>
            <a:off x="3823397" y="499357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วงรี 26"/>
          <p:cNvSpPr/>
          <p:nvPr/>
        </p:nvSpPr>
        <p:spPr>
          <a:xfrm>
            <a:off x="3787795" y="505144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วงรี 28"/>
          <p:cNvSpPr/>
          <p:nvPr/>
        </p:nvSpPr>
        <p:spPr>
          <a:xfrm>
            <a:off x="3601690" y="520570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วงรี 29"/>
          <p:cNvSpPr/>
          <p:nvPr/>
        </p:nvSpPr>
        <p:spPr>
          <a:xfrm>
            <a:off x="3657879" y="5224141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วงรี 30"/>
          <p:cNvSpPr/>
          <p:nvPr/>
        </p:nvSpPr>
        <p:spPr>
          <a:xfrm>
            <a:off x="3713308" y="524676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วงรี 31"/>
          <p:cNvSpPr/>
          <p:nvPr/>
        </p:nvSpPr>
        <p:spPr>
          <a:xfrm>
            <a:off x="3930203" y="4803625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วงรี 36"/>
          <p:cNvSpPr/>
          <p:nvPr/>
        </p:nvSpPr>
        <p:spPr>
          <a:xfrm>
            <a:off x="3214563" y="5030037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วงรี 38"/>
          <p:cNvSpPr/>
          <p:nvPr/>
        </p:nvSpPr>
        <p:spPr>
          <a:xfrm>
            <a:off x="3285955" y="4973443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วงรี 39"/>
          <p:cNvSpPr/>
          <p:nvPr/>
        </p:nvSpPr>
        <p:spPr>
          <a:xfrm>
            <a:off x="2972001" y="304738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วงรี 40"/>
          <p:cNvSpPr/>
          <p:nvPr/>
        </p:nvSpPr>
        <p:spPr>
          <a:xfrm>
            <a:off x="2135231" y="236825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วงรี 42"/>
          <p:cNvSpPr/>
          <p:nvPr/>
        </p:nvSpPr>
        <p:spPr>
          <a:xfrm>
            <a:off x="1830907" y="233491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วงรี 43"/>
          <p:cNvSpPr/>
          <p:nvPr/>
        </p:nvSpPr>
        <p:spPr>
          <a:xfrm>
            <a:off x="2383672" y="227436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วงรี 44"/>
          <p:cNvSpPr/>
          <p:nvPr/>
        </p:nvSpPr>
        <p:spPr>
          <a:xfrm>
            <a:off x="3939591" y="237451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6" name="วงรี 45"/>
          <p:cNvSpPr/>
          <p:nvPr/>
        </p:nvSpPr>
        <p:spPr>
          <a:xfrm>
            <a:off x="3863082" y="230020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7" name="วงรี 46"/>
          <p:cNvSpPr/>
          <p:nvPr/>
        </p:nvSpPr>
        <p:spPr>
          <a:xfrm>
            <a:off x="3792345" y="205951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8" name="วงรี 47"/>
          <p:cNvSpPr/>
          <p:nvPr/>
        </p:nvSpPr>
        <p:spPr>
          <a:xfrm>
            <a:off x="3520621" y="204390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49" name="วงรี 48"/>
          <p:cNvSpPr/>
          <p:nvPr/>
        </p:nvSpPr>
        <p:spPr>
          <a:xfrm>
            <a:off x="4042832" y="4193247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วงรี 49"/>
          <p:cNvSpPr/>
          <p:nvPr/>
        </p:nvSpPr>
        <p:spPr>
          <a:xfrm>
            <a:off x="4165704" y="433326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วงรี 50"/>
          <p:cNvSpPr/>
          <p:nvPr/>
        </p:nvSpPr>
        <p:spPr>
          <a:xfrm>
            <a:off x="4201306" y="4196610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2" name="วงรี 51"/>
          <p:cNvSpPr/>
          <p:nvPr/>
        </p:nvSpPr>
        <p:spPr>
          <a:xfrm>
            <a:off x="4260549" y="442470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วงรี 52"/>
          <p:cNvSpPr/>
          <p:nvPr/>
        </p:nvSpPr>
        <p:spPr>
          <a:xfrm>
            <a:off x="3858999" y="413528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4" name="วงรี 53"/>
          <p:cNvSpPr/>
          <p:nvPr/>
        </p:nvSpPr>
        <p:spPr>
          <a:xfrm>
            <a:off x="3964670" y="426917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5" name="วงรี 54"/>
          <p:cNvSpPr/>
          <p:nvPr/>
        </p:nvSpPr>
        <p:spPr>
          <a:xfrm>
            <a:off x="3939591" y="449877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วงรี 55"/>
          <p:cNvSpPr/>
          <p:nvPr/>
        </p:nvSpPr>
        <p:spPr>
          <a:xfrm>
            <a:off x="3874641" y="4225361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วงรี 56"/>
          <p:cNvSpPr/>
          <p:nvPr/>
        </p:nvSpPr>
        <p:spPr>
          <a:xfrm>
            <a:off x="3964670" y="4357510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8" name="วงรี 57"/>
          <p:cNvSpPr/>
          <p:nvPr/>
        </p:nvSpPr>
        <p:spPr>
          <a:xfrm>
            <a:off x="3930203" y="4607989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วงรี 58"/>
          <p:cNvSpPr/>
          <p:nvPr/>
        </p:nvSpPr>
        <p:spPr>
          <a:xfrm>
            <a:off x="4236908" y="391752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0" name="วงรี 59"/>
          <p:cNvSpPr/>
          <p:nvPr/>
        </p:nvSpPr>
        <p:spPr>
          <a:xfrm>
            <a:off x="3832785" y="3643901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วงรี 60"/>
          <p:cNvSpPr/>
          <p:nvPr/>
        </p:nvSpPr>
        <p:spPr>
          <a:xfrm>
            <a:off x="3254294" y="407119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วงรี 61"/>
          <p:cNvSpPr/>
          <p:nvPr/>
        </p:nvSpPr>
        <p:spPr>
          <a:xfrm>
            <a:off x="3233067" y="4222165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วงรี 62"/>
          <p:cNvSpPr/>
          <p:nvPr/>
        </p:nvSpPr>
        <p:spPr>
          <a:xfrm>
            <a:off x="3752193" y="3287915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วงรี 63"/>
          <p:cNvSpPr/>
          <p:nvPr/>
        </p:nvSpPr>
        <p:spPr>
          <a:xfrm>
            <a:off x="3622277" y="336715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วงรี 64"/>
          <p:cNvSpPr/>
          <p:nvPr/>
        </p:nvSpPr>
        <p:spPr>
          <a:xfrm>
            <a:off x="3321557" y="2321945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6" name="วงรี 65"/>
          <p:cNvSpPr/>
          <p:nvPr/>
        </p:nvSpPr>
        <p:spPr>
          <a:xfrm>
            <a:off x="3586675" y="243226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7" name="วงรี 66"/>
          <p:cNvSpPr/>
          <p:nvPr/>
        </p:nvSpPr>
        <p:spPr>
          <a:xfrm>
            <a:off x="3657879" y="2595541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8" name="วงรี 67"/>
          <p:cNvSpPr/>
          <p:nvPr/>
        </p:nvSpPr>
        <p:spPr>
          <a:xfrm>
            <a:off x="3823397" y="2622388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69" name="วงรี 68"/>
          <p:cNvSpPr/>
          <p:nvPr/>
        </p:nvSpPr>
        <p:spPr>
          <a:xfrm>
            <a:off x="3797183" y="2734790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0" name="วงรี 69"/>
          <p:cNvSpPr/>
          <p:nvPr/>
        </p:nvSpPr>
        <p:spPr>
          <a:xfrm>
            <a:off x="3600964" y="2613965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1" name="วงรี 70"/>
          <p:cNvSpPr/>
          <p:nvPr/>
        </p:nvSpPr>
        <p:spPr>
          <a:xfrm>
            <a:off x="3623737" y="2777240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2" name="วงรี 71"/>
          <p:cNvSpPr/>
          <p:nvPr/>
        </p:nvSpPr>
        <p:spPr>
          <a:xfrm>
            <a:off x="3657941" y="293206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3" name="วงรี 72"/>
          <p:cNvSpPr/>
          <p:nvPr/>
        </p:nvSpPr>
        <p:spPr>
          <a:xfrm>
            <a:off x="3347732" y="2644287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74" name="วงรี 73"/>
          <p:cNvSpPr/>
          <p:nvPr/>
        </p:nvSpPr>
        <p:spPr>
          <a:xfrm>
            <a:off x="2844168" y="3522686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5" name="วงรี 74"/>
          <p:cNvSpPr/>
          <p:nvPr/>
        </p:nvSpPr>
        <p:spPr>
          <a:xfrm>
            <a:off x="2900797" y="3626782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6" name="วงรี 75"/>
          <p:cNvSpPr/>
          <p:nvPr/>
        </p:nvSpPr>
        <p:spPr>
          <a:xfrm>
            <a:off x="2712321" y="448879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7" name="วงรี 76"/>
          <p:cNvSpPr/>
          <p:nvPr/>
        </p:nvSpPr>
        <p:spPr>
          <a:xfrm>
            <a:off x="2808566" y="4578194"/>
            <a:ext cx="71204" cy="64090"/>
          </a:xfrm>
          <a:prstGeom prst="ellipse">
            <a:avLst/>
          </a:prstGeom>
          <a:solidFill>
            <a:srgbClr val="00744D"/>
          </a:solidFill>
          <a:ln>
            <a:solidFill>
              <a:srgbClr val="0073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ห้าเหลี่ยมธรรมดา 77"/>
          <p:cNvSpPr/>
          <p:nvPr/>
        </p:nvSpPr>
        <p:spPr>
          <a:xfrm>
            <a:off x="3919749" y="229734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9" name="ห้าเหลี่ยมธรรมดา 78"/>
          <p:cNvSpPr/>
          <p:nvPr/>
        </p:nvSpPr>
        <p:spPr>
          <a:xfrm>
            <a:off x="3788206" y="221499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0" name="ห้าเหลี่ยมธรรมดา 79"/>
          <p:cNvSpPr/>
          <p:nvPr/>
        </p:nvSpPr>
        <p:spPr>
          <a:xfrm>
            <a:off x="3889707" y="232869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1" name="ห้าเหลี่ยมธรรมดา 80"/>
          <p:cNvSpPr/>
          <p:nvPr/>
        </p:nvSpPr>
        <p:spPr>
          <a:xfrm>
            <a:off x="3850888" y="236929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2" name="ห้าเหลี่ยมธรรมดา 81"/>
          <p:cNvSpPr/>
          <p:nvPr/>
        </p:nvSpPr>
        <p:spPr>
          <a:xfrm>
            <a:off x="3568721" y="222941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3" name="ห้าเหลี่ยมธรรมดา 82"/>
          <p:cNvSpPr/>
          <p:nvPr/>
        </p:nvSpPr>
        <p:spPr>
          <a:xfrm>
            <a:off x="3606032" y="2269804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4" name="ห้าเหลี่ยมธรรมดา 83"/>
          <p:cNvSpPr/>
          <p:nvPr/>
        </p:nvSpPr>
        <p:spPr>
          <a:xfrm>
            <a:off x="3607520" y="231410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5" name="ห้าเหลี่ยมธรรมดา 84"/>
          <p:cNvSpPr/>
          <p:nvPr/>
        </p:nvSpPr>
        <p:spPr>
          <a:xfrm>
            <a:off x="3640343" y="2345804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6" name="ห้าเหลี่ยมธรรมดา 85"/>
          <p:cNvSpPr/>
          <p:nvPr/>
        </p:nvSpPr>
        <p:spPr>
          <a:xfrm>
            <a:off x="3531627" y="208537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7" name="ห้าเหลี่ยมธรรมดา 86"/>
          <p:cNvSpPr/>
          <p:nvPr/>
        </p:nvSpPr>
        <p:spPr>
          <a:xfrm>
            <a:off x="3779229" y="1975395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8" name="ห้าเหลี่ยมธรรมดา 87"/>
          <p:cNvSpPr/>
          <p:nvPr/>
        </p:nvSpPr>
        <p:spPr>
          <a:xfrm>
            <a:off x="3831855" y="198755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9" name="ห้าเหลี่ยมธรรมดา 88"/>
          <p:cNvSpPr/>
          <p:nvPr/>
        </p:nvSpPr>
        <p:spPr>
          <a:xfrm>
            <a:off x="3360016" y="222690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0" name="ห้าเหลี่ยมธรรมดา 89"/>
          <p:cNvSpPr/>
          <p:nvPr/>
        </p:nvSpPr>
        <p:spPr>
          <a:xfrm>
            <a:off x="4074581" y="415037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ห้าเหลี่ยมธรรมดา 90"/>
          <p:cNvSpPr/>
          <p:nvPr/>
        </p:nvSpPr>
        <p:spPr>
          <a:xfrm>
            <a:off x="4140912" y="4233572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ห้าเหลี่ยมธรรมดา 91"/>
          <p:cNvSpPr/>
          <p:nvPr/>
        </p:nvSpPr>
        <p:spPr>
          <a:xfrm>
            <a:off x="4206993" y="432716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3" name="ห้าเหลี่ยมธรรมดา 92"/>
          <p:cNvSpPr/>
          <p:nvPr/>
        </p:nvSpPr>
        <p:spPr>
          <a:xfrm>
            <a:off x="4261379" y="436605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4" name="ห้าเหลี่ยมธรรมดา 93"/>
          <p:cNvSpPr/>
          <p:nvPr/>
        </p:nvSpPr>
        <p:spPr>
          <a:xfrm>
            <a:off x="3901439" y="413372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5" name="ห้าเหลี่ยมธรรมดา 94"/>
          <p:cNvSpPr/>
          <p:nvPr/>
        </p:nvSpPr>
        <p:spPr>
          <a:xfrm>
            <a:off x="3909206" y="4196915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6" name="ห้าเหลี่ยมธรรมดา 95"/>
          <p:cNvSpPr/>
          <p:nvPr/>
        </p:nvSpPr>
        <p:spPr>
          <a:xfrm>
            <a:off x="3989359" y="4277658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7" name="ห้าเหลี่ยมธรรมดา 96"/>
          <p:cNvSpPr/>
          <p:nvPr/>
        </p:nvSpPr>
        <p:spPr>
          <a:xfrm>
            <a:off x="3975193" y="4418785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8" name="ห้าเหลี่ยมธรรมดา 97"/>
          <p:cNvSpPr/>
          <p:nvPr/>
        </p:nvSpPr>
        <p:spPr>
          <a:xfrm>
            <a:off x="3980056" y="449900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9" name="ห้าเหลี่ยมธรรมดา 98"/>
          <p:cNvSpPr/>
          <p:nvPr/>
        </p:nvSpPr>
        <p:spPr>
          <a:xfrm>
            <a:off x="3964328" y="460295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0" name="ห้าเหลี่ยมธรรมดา 99"/>
          <p:cNvSpPr/>
          <p:nvPr/>
        </p:nvSpPr>
        <p:spPr>
          <a:xfrm>
            <a:off x="3864627" y="365726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1" name="ห้าเหลี่ยมธรรมดา 100"/>
          <p:cNvSpPr/>
          <p:nvPr/>
        </p:nvSpPr>
        <p:spPr>
          <a:xfrm>
            <a:off x="3270692" y="4022862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2" name="ห้าเหลี่ยมธรรมดา 101"/>
          <p:cNvSpPr/>
          <p:nvPr/>
        </p:nvSpPr>
        <p:spPr>
          <a:xfrm>
            <a:off x="3234176" y="495602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3" name="ห้าเหลี่ยมธรรมดา 102"/>
          <p:cNvSpPr/>
          <p:nvPr/>
        </p:nvSpPr>
        <p:spPr>
          <a:xfrm>
            <a:off x="3153734" y="496544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4" name="ห้าเหลี่ยมธรรมดา 103"/>
          <p:cNvSpPr/>
          <p:nvPr/>
        </p:nvSpPr>
        <p:spPr>
          <a:xfrm>
            <a:off x="3820048" y="4757508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5" name="ห้าเหลี่ยมธรรมดา 104"/>
          <p:cNvSpPr/>
          <p:nvPr/>
        </p:nvSpPr>
        <p:spPr>
          <a:xfrm>
            <a:off x="3747195" y="522414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6" name="ห้าเหลี่ยมธรรมดา 105"/>
          <p:cNvSpPr/>
          <p:nvPr/>
        </p:nvSpPr>
        <p:spPr>
          <a:xfrm>
            <a:off x="3042663" y="5009987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7" name="ห้าเหลี่ยมธรรมดา 106"/>
          <p:cNvSpPr/>
          <p:nvPr/>
        </p:nvSpPr>
        <p:spPr>
          <a:xfrm>
            <a:off x="3778498" y="4841054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8" name="ห้าเหลี่ยมธรรมดา 107"/>
          <p:cNvSpPr/>
          <p:nvPr/>
        </p:nvSpPr>
        <p:spPr>
          <a:xfrm>
            <a:off x="3767959" y="490224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9" name="ห้าเหลี่ยมธรรมดา 108"/>
          <p:cNvSpPr/>
          <p:nvPr/>
        </p:nvSpPr>
        <p:spPr>
          <a:xfrm>
            <a:off x="2966430" y="5152078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0" name="ห้าเหลี่ยมธรรมดา 109"/>
          <p:cNvSpPr/>
          <p:nvPr/>
        </p:nvSpPr>
        <p:spPr>
          <a:xfrm>
            <a:off x="2890698" y="520593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1" name="ห้าเหลี่ยมธรรมดา 110"/>
          <p:cNvSpPr/>
          <p:nvPr/>
        </p:nvSpPr>
        <p:spPr>
          <a:xfrm>
            <a:off x="3506934" y="499562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2" name="ห้าเหลี่ยมธรรมดา 111"/>
          <p:cNvSpPr/>
          <p:nvPr/>
        </p:nvSpPr>
        <p:spPr>
          <a:xfrm>
            <a:off x="3534885" y="506913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3" name="ห้าเหลี่ยมธรรมดา 112"/>
          <p:cNvSpPr/>
          <p:nvPr/>
        </p:nvSpPr>
        <p:spPr>
          <a:xfrm>
            <a:off x="3189735" y="519961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4" name="ห้าเหลี่ยมธรรมดา 113"/>
          <p:cNvSpPr/>
          <p:nvPr/>
        </p:nvSpPr>
        <p:spPr>
          <a:xfrm>
            <a:off x="3308409" y="5043628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5" name="ห้าเหลี่ยมธรรมดา 114"/>
          <p:cNvSpPr/>
          <p:nvPr/>
        </p:nvSpPr>
        <p:spPr>
          <a:xfrm>
            <a:off x="3578370" y="5229485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6" name="ห้าเหลี่ยมธรรมดา 115"/>
          <p:cNvSpPr/>
          <p:nvPr/>
        </p:nvSpPr>
        <p:spPr>
          <a:xfrm>
            <a:off x="3635147" y="5260552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7" name="ห้าเหลี่ยมธรรมดา 116"/>
          <p:cNvSpPr/>
          <p:nvPr/>
        </p:nvSpPr>
        <p:spPr>
          <a:xfrm>
            <a:off x="3244688" y="229127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8" name="ห้าเหลี่ยมธรรมดา 117"/>
          <p:cNvSpPr/>
          <p:nvPr/>
        </p:nvSpPr>
        <p:spPr>
          <a:xfrm>
            <a:off x="3388441" y="2338377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9" name="ห้าเหลี่ยมธรรมดา 118"/>
          <p:cNvSpPr/>
          <p:nvPr/>
        </p:nvSpPr>
        <p:spPr>
          <a:xfrm>
            <a:off x="3448041" y="2353748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0" name="ห้าเหลี่ยมธรรมดา 119"/>
          <p:cNvSpPr/>
          <p:nvPr/>
        </p:nvSpPr>
        <p:spPr>
          <a:xfrm>
            <a:off x="3514831" y="2392162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1" name="ห้าเหลี่ยมธรรมดา 120"/>
          <p:cNvSpPr/>
          <p:nvPr/>
        </p:nvSpPr>
        <p:spPr>
          <a:xfrm>
            <a:off x="3125405" y="446367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2" name="ห้าเหลี่ยมธรรมดา 121"/>
          <p:cNvSpPr/>
          <p:nvPr/>
        </p:nvSpPr>
        <p:spPr>
          <a:xfrm>
            <a:off x="2921851" y="382038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3" name="ห้าเหลี่ยมธรรมดา 122"/>
          <p:cNvSpPr/>
          <p:nvPr/>
        </p:nvSpPr>
        <p:spPr>
          <a:xfrm>
            <a:off x="2846119" y="345834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4" name="ห้าเหลี่ยมธรรมดา 123"/>
          <p:cNvSpPr/>
          <p:nvPr/>
        </p:nvSpPr>
        <p:spPr>
          <a:xfrm>
            <a:off x="2908360" y="355776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5" name="ห้าเหลี่ยมธรรมดา 124"/>
          <p:cNvSpPr/>
          <p:nvPr/>
        </p:nvSpPr>
        <p:spPr>
          <a:xfrm>
            <a:off x="2747923" y="342325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6" name="ห้าเหลี่ยมธรรมดา 125"/>
          <p:cNvSpPr/>
          <p:nvPr/>
        </p:nvSpPr>
        <p:spPr>
          <a:xfrm>
            <a:off x="3085684" y="482097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7" name="ห้าเหลี่ยมธรรมดา 126"/>
          <p:cNvSpPr/>
          <p:nvPr/>
        </p:nvSpPr>
        <p:spPr>
          <a:xfrm>
            <a:off x="2902772" y="4847423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8" name="ห้าเหลี่ยมธรรมดา 127"/>
          <p:cNvSpPr/>
          <p:nvPr/>
        </p:nvSpPr>
        <p:spPr>
          <a:xfrm>
            <a:off x="3079969" y="4319209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9" name="ห้าเหลี่ยมธรรมดา 128"/>
          <p:cNvSpPr/>
          <p:nvPr/>
        </p:nvSpPr>
        <p:spPr>
          <a:xfrm>
            <a:off x="2991797" y="4354301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0" name="ห้าเหลี่ยมธรรมดา 129"/>
          <p:cNvSpPr/>
          <p:nvPr/>
        </p:nvSpPr>
        <p:spPr>
          <a:xfrm>
            <a:off x="3026701" y="451745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1" name="ห้าเหลี่ยมธรรมดา 130"/>
          <p:cNvSpPr/>
          <p:nvPr/>
        </p:nvSpPr>
        <p:spPr>
          <a:xfrm>
            <a:off x="2968197" y="4539336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2" name="ห้าเหลี่ยมธรรมดา 131"/>
          <p:cNvSpPr/>
          <p:nvPr/>
        </p:nvSpPr>
        <p:spPr>
          <a:xfrm>
            <a:off x="2835426" y="4557010"/>
            <a:ext cx="89158" cy="70185"/>
          </a:xfrm>
          <a:prstGeom prst="pentagon">
            <a:avLst/>
          </a:prstGeom>
          <a:solidFill>
            <a:srgbClr val="FFFF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3" name="กลุ่ม 137">
            <a:extLst>
              <a:ext uri="{FF2B5EF4-FFF2-40B4-BE49-F238E27FC236}">
                <a16:creationId xmlns:a16="http://schemas.microsoft.com/office/drawing/2014/main" id="{8F152AD3-ED98-424B-B44B-2A4ECB09647E}"/>
              </a:ext>
            </a:extLst>
          </p:cNvPr>
          <p:cNvGrpSpPr/>
          <p:nvPr/>
        </p:nvGrpSpPr>
        <p:grpSpPr>
          <a:xfrm>
            <a:off x="0" y="-55245"/>
            <a:ext cx="9144000" cy="667325"/>
            <a:chOff x="23754" y="-130704"/>
            <a:chExt cx="9106921" cy="771823"/>
          </a:xfrm>
        </p:grpSpPr>
        <p:grpSp>
          <p:nvGrpSpPr>
            <p:cNvPr id="7" name="กลุ่ม 138">
              <a:extLst>
                <a:ext uri="{FF2B5EF4-FFF2-40B4-BE49-F238E27FC236}">
                  <a16:creationId xmlns:a16="http://schemas.microsoft.com/office/drawing/2014/main" id="{1E9BC14D-8582-4E3A-9AD1-E95E0F985FC7}"/>
                </a:ext>
              </a:extLst>
            </p:cNvPr>
            <p:cNvGrpSpPr/>
            <p:nvPr/>
          </p:nvGrpSpPr>
          <p:grpSpPr>
            <a:xfrm>
              <a:off x="23754" y="-130704"/>
              <a:ext cx="9106921" cy="771823"/>
              <a:chOff x="23754" y="-196675"/>
              <a:chExt cx="9106921" cy="1043243"/>
            </a:xfrm>
          </p:grpSpPr>
          <p:sp>
            <p:nvSpPr>
              <p:cNvPr id="141" name="Round Diagonal Corner Rectangle 275">
                <a:extLst>
                  <a:ext uri="{FF2B5EF4-FFF2-40B4-BE49-F238E27FC236}">
                    <a16:creationId xmlns:a16="http://schemas.microsoft.com/office/drawing/2014/main" id="{A15925C3-20FA-4487-B5AE-69D0EFB18311}"/>
                  </a:ext>
                </a:extLst>
              </p:cNvPr>
              <p:cNvSpPr/>
              <p:nvPr/>
            </p:nvSpPr>
            <p:spPr>
              <a:xfrm>
                <a:off x="23754" y="-196675"/>
                <a:ext cx="9106921" cy="1043243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en-US" sz="1600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42" name="Round Diagonal Corner Rectangle 276">
                <a:extLst>
                  <a:ext uri="{FF2B5EF4-FFF2-40B4-BE49-F238E27FC236}">
                    <a16:creationId xmlns:a16="http://schemas.microsoft.com/office/drawing/2014/main" id="{A02EE8B0-EA37-4CCF-A5A2-E026897B5722}"/>
                  </a:ext>
                </a:extLst>
              </p:cNvPr>
              <p:cNvSpPr/>
              <p:nvPr/>
            </p:nvSpPr>
            <p:spPr>
              <a:xfrm>
                <a:off x="23754" y="-71903"/>
                <a:ext cx="9079200" cy="813599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E1F3FF">
                  <a:alpha val="63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r" defTabSz="457200">
                  <a:defRPr sz="1800"/>
                </a:pPr>
                <a:endParaRPr lang="th-TH" sz="2400" b="1" dirty="0">
                  <a:solidFill>
                    <a:schemeClr val="tx1"/>
                  </a:solidFill>
                  <a:latin typeface="TH SarabunPSK" pitchFamily="34" charset="-34"/>
                  <a:ea typeface="TH SarabunPSK"/>
                  <a:cs typeface="TH SarabunPSK" pitchFamily="34" charset="-34"/>
                  <a:sym typeface="TH SarabunPSK"/>
                </a:endParaRPr>
              </a:p>
            </p:txBody>
          </p:sp>
        </p:grpSp>
        <p:pic>
          <p:nvPicPr>
            <p:cNvPr id="140" name="Picture 12" descr="logo_rid_thai_C.png">
              <a:extLst>
                <a:ext uri="{FF2B5EF4-FFF2-40B4-BE49-F238E27FC236}">
                  <a16:creationId xmlns:a16="http://schemas.microsoft.com/office/drawing/2014/main" id="{F46A38AF-0257-4544-9089-14D8A99D838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213" y="-19133"/>
              <a:ext cx="463327" cy="548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8191125E-B24E-4ADE-9D3B-F9E6E668DD0B}"/>
              </a:ext>
            </a:extLst>
          </p:cNvPr>
          <p:cNvSpPr/>
          <p:nvPr/>
        </p:nvSpPr>
        <p:spPr>
          <a:xfrm>
            <a:off x="2411760" y="44624"/>
            <a:ext cx="47874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TH SarabunPSK" pitchFamily="34" charset="-34"/>
                <a:cs typeface="TH SarabunPSK" pitchFamily="34" charset="-34"/>
              </a:rPr>
              <a:t>การเตรียมความพร้อมรับมืออุทกภัย  จังหวัดสุพรรณบุรี</a:t>
            </a:r>
          </a:p>
        </p:txBody>
      </p:sp>
    </p:spTree>
    <p:extLst>
      <p:ext uri="{BB962C8B-B14F-4D97-AF65-F5344CB8AC3E}">
        <p14:creationId xmlns:p14="http://schemas.microsoft.com/office/powerpoint/2010/main" val="1638281973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3">
            <a:extLst>
              <a:ext uri="{FF2B5EF4-FFF2-40B4-BE49-F238E27FC236}">
                <a16:creationId xmlns:a16="http://schemas.microsoft.com/office/drawing/2014/main" id="{175EB490-1281-4BE7-8B3E-3C7BA38D937A}"/>
              </a:ext>
            </a:extLst>
          </p:cNvPr>
          <p:cNvGrpSpPr/>
          <p:nvPr/>
        </p:nvGrpSpPr>
        <p:grpSpPr>
          <a:xfrm>
            <a:off x="0" y="-55245"/>
            <a:ext cx="9144000" cy="667325"/>
            <a:chOff x="23754" y="-130704"/>
            <a:chExt cx="9106921" cy="771823"/>
          </a:xfrm>
        </p:grpSpPr>
        <p:grpSp>
          <p:nvGrpSpPr>
            <p:cNvPr id="3" name="กลุ่ม 4">
              <a:extLst>
                <a:ext uri="{FF2B5EF4-FFF2-40B4-BE49-F238E27FC236}">
                  <a16:creationId xmlns:a16="http://schemas.microsoft.com/office/drawing/2014/main" id="{AA5A918B-E37B-47EF-A3E0-D70D691929A3}"/>
                </a:ext>
              </a:extLst>
            </p:cNvPr>
            <p:cNvGrpSpPr/>
            <p:nvPr/>
          </p:nvGrpSpPr>
          <p:grpSpPr>
            <a:xfrm>
              <a:off x="23754" y="-130704"/>
              <a:ext cx="9106921" cy="771823"/>
              <a:chOff x="23754" y="-196675"/>
              <a:chExt cx="9106921" cy="1043243"/>
            </a:xfrm>
          </p:grpSpPr>
          <p:sp>
            <p:nvSpPr>
              <p:cNvPr id="7" name="Round Diagonal Corner Rectangle 275">
                <a:extLst>
                  <a:ext uri="{FF2B5EF4-FFF2-40B4-BE49-F238E27FC236}">
                    <a16:creationId xmlns:a16="http://schemas.microsoft.com/office/drawing/2014/main" id="{DE9FD06F-2BD5-4937-A854-E84B86D04505}"/>
                  </a:ext>
                </a:extLst>
              </p:cNvPr>
              <p:cNvSpPr/>
              <p:nvPr/>
            </p:nvSpPr>
            <p:spPr>
              <a:xfrm>
                <a:off x="23754" y="-196675"/>
                <a:ext cx="9106921" cy="1043243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en-US" sz="1600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Round Diagonal Corner Rectangle 276">
                <a:extLst>
                  <a:ext uri="{FF2B5EF4-FFF2-40B4-BE49-F238E27FC236}">
                    <a16:creationId xmlns:a16="http://schemas.microsoft.com/office/drawing/2014/main" id="{CEBA9C66-781A-44A5-B0E0-36E0838518B2}"/>
                  </a:ext>
                </a:extLst>
              </p:cNvPr>
              <p:cNvSpPr/>
              <p:nvPr/>
            </p:nvSpPr>
            <p:spPr>
              <a:xfrm>
                <a:off x="23754" y="-71903"/>
                <a:ext cx="9079200" cy="813599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E1F3FF">
                  <a:alpha val="63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r" defTabSz="457200">
                  <a:defRPr sz="1800"/>
                </a:pPr>
                <a:endParaRPr lang="th-TH" sz="2400" b="1" dirty="0">
                  <a:solidFill>
                    <a:schemeClr val="tx1"/>
                  </a:solidFill>
                  <a:latin typeface="TH SarabunPSK" pitchFamily="34" charset="-34"/>
                  <a:ea typeface="TH SarabunPSK"/>
                  <a:cs typeface="TH SarabunPSK" pitchFamily="34" charset="-34"/>
                  <a:sym typeface="TH SarabunPSK"/>
                </a:endParaRPr>
              </a:p>
            </p:txBody>
          </p:sp>
        </p:grpSp>
        <p:pic>
          <p:nvPicPr>
            <p:cNvPr id="6" name="Picture 12" descr="logo_rid_thai_C.png">
              <a:extLst>
                <a:ext uri="{FF2B5EF4-FFF2-40B4-BE49-F238E27FC236}">
                  <a16:creationId xmlns:a16="http://schemas.microsoft.com/office/drawing/2014/main" id="{4B261949-A247-420D-8A6B-AE8E66A5909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213" y="-19133"/>
              <a:ext cx="463327" cy="548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419BBA4-138B-4203-ADF5-9725E37DAC0A}"/>
              </a:ext>
            </a:extLst>
          </p:cNvPr>
          <p:cNvSpPr/>
          <p:nvPr/>
        </p:nvSpPr>
        <p:spPr>
          <a:xfrm>
            <a:off x="899592" y="39910"/>
            <a:ext cx="79102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prstClr val="white"/>
                </a:solidFill>
                <a:effectLst>
                  <a:glow rad="101600">
                    <a:prstClr val="black">
                      <a:alpha val="60000"/>
                    </a:prstClr>
                  </a:glow>
                </a:effectLst>
                <a:latin typeface="TH SarabunPSK" pitchFamily="34" charset="-34"/>
                <a:cs typeface="TH SarabunPSK" pitchFamily="34" charset="-34"/>
              </a:rPr>
              <a:t>แผนการจัดสรรน้ำ และเพาะปลูกพืชฤดูฝนในเขตชลประทาน จังหวัดสุพรรณบุรี ปี 2562</a:t>
            </a:r>
          </a:p>
        </p:txBody>
      </p:sp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1D991580-DA45-4732-8C5B-22EE77CE45F2}"/>
              </a:ext>
            </a:extLst>
          </p:cNvPr>
          <p:cNvGraphicFramePr>
            <a:graphicFrameLocks noGrp="1"/>
          </p:cNvGraphicFramePr>
          <p:nvPr/>
        </p:nvGraphicFramePr>
        <p:xfrm>
          <a:off x="209062" y="1124744"/>
          <a:ext cx="8725875" cy="14878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67359">
                  <a:extLst>
                    <a:ext uri="{9D8B030D-6E8A-4147-A177-3AD203B41FA5}">
                      <a16:colId xmlns:a16="http://schemas.microsoft.com/office/drawing/2014/main" val="1771934478"/>
                    </a:ext>
                  </a:extLst>
                </a:gridCol>
                <a:gridCol w="556448">
                  <a:extLst>
                    <a:ext uri="{9D8B030D-6E8A-4147-A177-3AD203B41FA5}">
                      <a16:colId xmlns:a16="http://schemas.microsoft.com/office/drawing/2014/main" val="1607883499"/>
                    </a:ext>
                  </a:extLst>
                </a:gridCol>
                <a:gridCol w="499167">
                  <a:extLst>
                    <a:ext uri="{9D8B030D-6E8A-4147-A177-3AD203B41FA5}">
                      <a16:colId xmlns:a16="http://schemas.microsoft.com/office/drawing/2014/main" val="1537917092"/>
                    </a:ext>
                  </a:extLst>
                </a:gridCol>
                <a:gridCol w="671011">
                  <a:extLst>
                    <a:ext uri="{9D8B030D-6E8A-4147-A177-3AD203B41FA5}">
                      <a16:colId xmlns:a16="http://schemas.microsoft.com/office/drawing/2014/main" val="2400840510"/>
                    </a:ext>
                  </a:extLst>
                </a:gridCol>
                <a:gridCol w="589181">
                  <a:extLst>
                    <a:ext uri="{9D8B030D-6E8A-4147-A177-3AD203B41FA5}">
                      <a16:colId xmlns:a16="http://schemas.microsoft.com/office/drawing/2014/main" val="2776617188"/>
                    </a:ext>
                  </a:extLst>
                </a:gridCol>
                <a:gridCol w="425520">
                  <a:extLst>
                    <a:ext uri="{9D8B030D-6E8A-4147-A177-3AD203B41FA5}">
                      <a16:colId xmlns:a16="http://schemas.microsoft.com/office/drawing/2014/main" val="4078810509"/>
                    </a:ext>
                  </a:extLst>
                </a:gridCol>
                <a:gridCol w="548265">
                  <a:extLst>
                    <a:ext uri="{9D8B030D-6E8A-4147-A177-3AD203B41FA5}">
                      <a16:colId xmlns:a16="http://schemas.microsoft.com/office/drawing/2014/main" val="2065988159"/>
                    </a:ext>
                  </a:extLst>
                </a:gridCol>
                <a:gridCol w="564631">
                  <a:extLst>
                    <a:ext uri="{9D8B030D-6E8A-4147-A177-3AD203B41FA5}">
                      <a16:colId xmlns:a16="http://schemas.microsoft.com/office/drawing/2014/main" val="1590772995"/>
                    </a:ext>
                  </a:extLst>
                </a:gridCol>
                <a:gridCol w="450069">
                  <a:extLst>
                    <a:ext uri="{9D8B030D-6E8A-4147-A177-3AD203B41FA5}">
                      <a16:colId xmlns:a16="http://schemas.microsoft.com/office/drawing/2014/main" val="903212971"/>
                    </a:ext>
                  </a:extLst>
                </a:gridCol>
                <a:gridCol w="433703">
                  <a:extLst>
                    <a:ext uri="{9D8B030D-6E8A-4147-A177-3AD203B41FA5}">
                      <a16:colId xmlns:a16="http://schemas.microsoft.com/office/drawing/2014/main" val="673419590"/>
                    </a:ext>
                  </a:extLst>
                </a:gridCol>
                <a:gridCol w="507350">
                  <a:extLst>
                    <a:ext uri="{9D8B030D-6E8A-4147-A177-3AD203B41FA5}">
                      <a16:colId xmlns:a16="http://schemas.microsoft.com/office/drawing/2014/main" val="3412460891"/>
                    </a:ext>
                  </a:extLst>
                </a:gridCol>
                <a:gridCol w="458252">
                  <a:extLst>
                    <a:ext uri="{9D8B030D-6E8A-4147-A177-3AD203B41FA5}">
                      <a16:colId xmlns:a16="http://schemas.microsoft.com/office/drawing/2014/main" val="2220515176"/>
                    </a:ext>
                  </a:extLst>
                </a:gridCol>
                <a:gridCol w="482800">
                  <a:extLst>
                    <a:ext uri="{9D8B030D-6E8A-4147-A177-3AD203B41FA5}">
                      <a16:colId xmlns:a16="http://schemas.microsoft.com/office/drawing/2014/main" val="1670384225"/>
                    </a:ext>
                  </a:extLst>
                </a:gridCol>
                <a:gridCol w="458252">
                  <a:extLst>
                    <a:ext uri="{9D8B030D-6E8A-4147-A177-3AD203B41FA5}">
                      <a16:colId xmlns:a16="http://schemas.microsoft.com/office/drawing/2014/main" val="1555045871"/>
                    </a:ext>
                  </a:extLst>
                </a:gridCol>
                <a:gridCol w="482800">
                  <a:extLst>
                    <a:ext uri="{9D8B030D-6E8A-4147-A177-3AD203B41FA5}">
                      <a16:colId xmlns:a16="http://schemas.microsoft.com/office/drawing/2014/main" val="246116688"/>
                    </a:ext>
                  </a:extLst>
                </a:gridCol>
                <a:gridCol w="441886">
                  <a:extLst>
                    <a:ext uri="{9D8B030D-6E8A-4147-A177-3AD203B41FA5}">
                      <a16:colId xmlns:a16="http://schemas.microsoft.com/office/drawing/2014/main" val="2161833702"/>
                    </a:ext>
                  </a:extLst>
                </a:gridCol>
                <a:gridCol w="589181">
                  <a:extLst>
                    <a:ext uri="{9D8B030D-6E8A-4147-A177-3AD203B41FA5}">
                      <a16:colId xmlns:a16="http://schemas.microsoft.com/office/drawing/2014/main" val="2429141265"/>
                    </a:ext>
                  </a:extLst>
                </a:gridCol>
              </a:tblGrid>
              <a:tr h="38289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 </a:t>
                      </a:r>
                      <a:r>
                        <a:rPr lang="th-TH" sz="1600" b="1" u="none" strike="noStrike" dirty="0" err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ชป</a:t>
                      </a:r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(ไร่)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ปริมาณน้ำ (ล้าน ลบ.ม.)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th-TH" sz="16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พื้นที่คาดการณ์ (ไร่)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258126"/>
                  </a:ext>
                </a:extLst>
              </a:tr>
              <a:tr h="612632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เกษตร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อุปโภค-บริโภค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อุตสาหกรรม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ระบบนิเวศ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err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อื่นๆ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ข้าวนาปี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พืชไร่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พืชผัก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อ้อย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ไม้ผล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ไม้ยืนต้น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บ่อปลา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บ่อกุ้ง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 err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อื่นๆ</a:t>
                      </a:r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>
                    <a:solidFill>
                      <a:srgbClr val="C0E87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9591555"/>
                  </a:ext>
                </a:extLst>
              </a:tr>
              <a:tr h="4922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1,671,075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1,622.78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85.51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36.73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8.10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14.13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1,807.25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1,240,121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8,042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5,712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239,160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48,017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4,461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35,214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23,519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5,695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1,609,941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385" marR="7385" marT="7385" marB="0" anchor="ctr"/>
                </a:tc>
                <a:extLst>
                  <a:ext uri="{0D108BD9-81ED-4DB2-BD59-A6C34878D82A}">
                    <a16:rowId xmlns:a16="http://schemas.microsoft.com/office/drawing/2014/main" val="3314590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328774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AC14A4A-EB05-4501-AD81-360904DDA7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" y="357331"/>
            <a:ext cx="4651323" cy="65668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Box 4"/>
          <p:cNvSpPr txBox="1">
            <a:spLocks noChangeArrowheads="1"/>
          </p:cNvSpPr>
          <p:nvPr/>
        </p:nvSpPr>
        <p:spPr bwMode="auto">
          <a:xfrm>
            <a:off x="4597421" y="1067846"/>
            <a:ext cx="4367067" cy="3554819"/>
          </a:xfrm>
          <a:prstGeom prst="rect">
            <a:avLst/>
          </a:prstGeom>
          <a:solidFill>
            <a:srgbClr val="D7F2FD"/>
          </a:solidFill>
          <a:ln w="12700" cap="flat" cmpd="sng" algn="ctr">
            <a:solidFill>
              <a:srgbClr val="00B0F0"/>
            </a:solidFill>
            <a:prstDash val="solid"/>
          </a:ln>
          <a:effectLst/>
        </p:spPr>
        <p:txBody>
          <a:bodyPr wrap="square">
            <a:spAutoFit/>
          </a:bodyPr>
          <a:lstStyle>
            <a:lvl1pPr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thaiDist">
              <a:defRPr/>
            </a:pPr>
            <a:r>
              <a:rPr lang="th-TH" sz="1500" b="1" u="sng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การบริหารจัดการ (แผนเผชิญเหตุ)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1500" b="1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ควบคุมปริมาณน้ำให้ไหลผ่าน </a:t>
            </a:r>
            <a:r>
              <a:rPr lang="th-TH" sz="1500" b="1" u="sng" spc="-60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u="sng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ชลมารคพิจารณ์ </a:t>
            </a:r>
            <a:r>
              <a:rPr lang="th-TH" sz="1500" b="1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ในอัตราไม่เกิน 170 ลบ.ม./วินาที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เกณฑ์การเฝ้าระวังด้านเหนือ 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.ชลมารคพิจารณ์ ระดับ +9.40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เกณฑ์การเฝ้าระวังด้านท้ายน้ำ 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.ชลมารคพิจารณ์ ระดับ +7.70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</a:t>
            </a:r>
            <a:r>
              <a:rPr lang="th-TH" sz="1500" b="1" spc="-2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จุดเฝ้าระวังปริมาณน้ำฝนที่ หัวงาน โครงการฯ ปริมาณฝน มากกว่า 70 </a:t>
            </a:r>
            <a:r>
              <a:rPr lang="th-TH" sz="1500" b="1" spc="-20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มม</a:t>
            </a:r>
            <a:r>
              <a:rPr lang="th-TH" sz="1500" b="1" spc="-2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./วัน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1500" b="1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ควบคุมปริมาณน้ำให้ไหลผ่าน </a:t>
            </a:r>
            <a:r>
              <a:rPr lang="th-TH" sz="1500" b="1" u="sng" spc="-60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u="sng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กระเสียว-ท่าระกำ </a:t>
            </a:r>
            <a:r>
              <a:rPr lang="th-TH" sz="1500" b="1" spc="-6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ในอัตราไม่เกิน 53 ลบ.ม./วินาที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เกณฑ์การเฝ้าระวังด้านเหนือ 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.กระเสียว-ท่าระกำ ระดับ +7.00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เกณฑ์การเฝ้าระวังด้านท้ายน้ำ 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.กระเสียว-ท่าระกำ ระดับ +6.80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   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จุดเฝ้าระวังปริมาณน้ำฝนที่ โครงการฯท่าโบสถ์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เกณฑ์การเฝ้าระวังด้านเหนือ </a:t>
            </a:r>
            <a:r>
              <a:rPr lang="th-TH" sz="1500" b="1" u="sng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u="sng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.โคกยายเกตุ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ระดับ +3.00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เกณฑ์การเฝ้าระวังด้านท้ายน้ำ 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.โคกยายเกตุ ระดับ +3.00 ม.</a:t>
            </a:r>
            <a:r>
              <a:rPr lang="th-TH" sz="1500" b="1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     </a:t>
            </a:r>
          </a:p>
          <a:p>
            <a:pPr algn="thaiDist" defTabSz="1271456"/>
            <a:r>
              <a:rPr lang="th-TH" sz="15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- จุดเฝ้าระวังปริมาณน้ำฝนที่ โครงการฯสามชุก โครงการฯดอนเจดีย์ และ โครงการฯโพธิ์พระยา</a:t>
            </a:r>
          </a:p>
          <a:p>
            <a:pPr algn="thaiDist" defTabSz="1271456"/>
            <a: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3. ควบคุมปริมาณน้ำท้าย</a:t>
            </a:r>
            <a:r>
              <a:rPr lang="th-TH" sz="1500" b="1" u="sng" spc="-10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ปตร</a:t>
            </a:r>
            <a:r>
              <a:rPr lang="th-TH" sz="1500" b="1" u="sng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.โพธิ์พระยา </a:t>
            </a:r>
            <a: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ในอัตราไม่เกิน 200 ลบ.ม./วินาที </a:t>
            </a:r>
            <a:b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ระดับ +4.50 ม.</a:t>
            </a:r>
            <a:r>
              <a:rPr lang="th-TH" sz="1500" b="1" spc="-10" dirty="0" err="1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รทก</a:t>
            </a:r>
            <a:r>
              <a:rPr lang="th-TH" sz="1500" b="1" spc="-1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</a:t>
            </a:r>
          </a:p>
        </p:txBody>
      </p:sp>
      <p:sp>
        <p:nvSpPr>
          <p:cNvPr id="12" name="กล่องข้อความ 4"/>
          <p:cNvSpPr txBox="1"/>
          <p:nvPr/>
        </p:nvSpPr>
        <p:spPr>
          <a:xfrm>
            <a:off x="57621" y="6540866"/>
            <a:ext cx="198023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263525" defTabSz="914400"/>
            <a:r>
              <a:rPr lang="th-TH" sz="1100" b="1" dirty="0">
                <a:solidFill>
                  <a:srgbClr val="4F81BD">
                    <a:lumMod val="50000"/>
                  </a:srgbClr>
                </a:solidFill>
                <a:effectLst>
                  <a:glow rad="127000">
                    <a:prstClr val="white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เฝ้าระวังจุดเสี่ยงประสบภัยจากน้ำหลาก</a:t>
            </a:r>
          </a:p>
        </p:txBody>
      </p:sp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4790655" y="4873532"/>
            <a:ext cx="2801396" cy="1246495"/>
          </a:xfrm>
          <a:prstGeom prst="rect">
            <a:avLst/>
          </a:prstGeom>
          <a:solidFill>
            <a:srgbClr val="D7F2FD"/>
          </a:solidFill>
          <a:ln w="12700" cap="flat" cmpd="sng" algn="ctr">
            <a:solidFill>
              <a:srgbClr val="00B0F0"/>
            </a:solidFill>
            <a:prstDash val="solid"/>
          </a:ln>
          <a:effectLst/>
        </p:spPr>
        <p:txBody>
          <a:bodyPr wrap="square">
            <a:spAutoFit/>
          </a:bodyPr>
          <a:lstStyle>
            <a:lvl1pPr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defTabSz="912813" eaLnBrk="0" hangingPunct="0"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algn="thaiDist">
              <a:defRPr/>
            </a:pPr>
            <a:r>
              <a:rPr lang="th-TH" sz="1500" b="1" u="sng" kern="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การเตรียมความพร้อม</a:t>
            </a:r>
          </a:p>
          <a:p>
            <a:pPr algn="thaiDist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.บางปลาม้า จำนวน 4 เครื่อง  </a:t>
            </a:r>
          </a:p>
          <a:p>
            <a:pPr algn="thaiDist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.บางแม่หม้าย จำนวน 4 เครื่อง  </a:t>
            </a:r>
          </a:p>
          <a:p>
            <a:pPr algn="thaiDist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500" b="1" kern="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เภา</a:t>
            </a: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ทะลาย จำนวน 6 เครื่อง  </a:t>
            </a:r>
          </a:p>
          <a:p>
            <a:pPr algn="thaiDist">
              <a:defRPr/>
            </a:pP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500" b="1" kern="0" dirty="0" err="1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ปตร</a:t>
            </a:r>
            <a:r>
              <a:rPr lang="th-TH" sz="1500" b="1" kern="0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.สองพี่น้อง  จำนวน 4 เครื่อง</a:t>
            </a:r>
          </a:p>
        </p:txBody>
      </p:sp>
      <p:grpSp>
        <p:nvGrpSpPr>
          <p:cNvPr id="2" name="กลุ่ม 24">
            <a:extLst>
              <a:ext uri="{FF2B5EF4-FFF2-40B4-BE49-F238E27FC236}">
                <a16:creationId xmlns:a16="http://schemas.microsoft.com/office/drawing/2014/main" id="{36F62FF0-C4D4-4452-A1DF-023DB22E08BA}"/>
              </a:ext>
            </a:extLst>
          </p:cNvPr>
          <p:cNvGrpSpPr/>
          <p:nvPr/>
        </p:nvGrpSpPr>
        <p:grpSpPr>
          <a:xfrm>
            <a:off x="1" y="31494"/>
            <a:ext cx="9144000" cy="709153"/>
            <a:chOff x="1" y="31494"/>
            <a:chExt cx="9144000" cy="709153"/>
          </a:xfrm>
        </p:grpSpPr>
        <p:sp>
          <p:nvSpPr>
            <p:cNvPr id="26" name="Round Diagonal Corner Rectangle 275">
              <a:extLst>
                <a:ext uri="{FF2B5EF4-FFF2-40B4-BE49-F238E27FC236}">
                  <a16:creationId xmlns:a16="http://schemas.microsoft.com/office/drawing/2014/main" id="{51479926-B79E-4525-BF2A-6BA31F1F7570}"/>
                </a:ext>
              </a:extLst>
            </p:cNvPr>
            <p:cNvSpPr/>
            <p:nvPr/>
          </p:nvSpPr>
          <p:spPr>
            <a:xfrm>
              <a:off x="1" y="31494"/>
              <a:ext cx="9144000" cy="709153"/>
            </a:xfrm>
            <a:prstGeom prst="round2DiagRect">
              <a:avLst>
                <a:gd name="adj1" fmla="val 40918"/>
                <a:gd name="adj2" fmla="val 0"/>
              </a:avLst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en-US" sz="1600" kern="0">
                <a:solidFill>
                  <a:prstClr val="white"/>
                </a:solidFill>
              </a:endParaRPr>
            </a:p>
          </p:txBody>
        </p:sp>
        <p:sp>
          <p:nvSpPr>
            <p:cNvPr id="27" name="Round Diagonal Corner Rectangle 276">
              <a:extLst>
                <a:ext uri="{FF2B5EF4-FFF2-40B4-BE49-F238E27FC236}">
                  <a16:creationId xmlns:a16="http://schemas.microsoft.com/office/drawing/2014/main" id="{C68D1A3E-B10B-4077-B14F-907191F451B3}"/>
                </a:ext>
              </a:extLst>
            </p:cNvPr>
            <p:cNvSpPr/>
            <p:nvPr/>
          </p:nvSpPr>
          <p:spPr>
            <a:xfrm>
              <a:off x="48096" y="128505"/>
              <a:ext cx="9047501" cy="544677"/>
            </a:xfrm>
            <a:prstGeom prst="round2DiagRect">
              <a:avLst>
                <a:gd name="adj1" fmla="val 40918"/>
                <a:gd name="adj2" fmla="val 0"/>
              </a:avLst>
            </a:prstGeom>
            <a:solidFill>
              <a:srgbClr val="E1F3FF">
                <a:alpha val="63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400">
                <a:defRPr/>
              </a:pPr>
              <a:endParaRPr lang="en-US" sz="1600" kern="0" dirty="0">
                <a:solidFill>
                  <a:prstClr val="white"/>
                </a:solidFill>
              </a:endParaRPr>
            </a:p>
          </p:txBody>
        </p:sp>
        <p:sp>
          <p:nvSpPr>
            <p:cNvPr id="28" name="กล่องข้อความ 4">
              <a:extLst>
                <a:ext uri="{FF2B5EF4-FFF2-40B4-BE49-F238E27FC236}">
                  <a16:creationId xmlns:a16="http://schemas.microsoft.com/office/drawing/2014/main" id="{210E6BB3-18FA-46A5-BE38-8FE39BE75798}"/>
                </a:ext>
              </a:extLst>
            </p:cNvPr>
            <p:cNvSpPr txBox="1"/>
            <p:nvPr/>
          </p:nvSpPr>
          <p:spPr>
            <a:xfrm>
              <a:off x="438714" y="88407"/>
              <a:ext cx="845584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th-TH" altLang="th-TH" sz="3200" b="1" dirty="0">
                  <a:solidFill>
                    <a:schemeClr val="bg1"/>
                  </a:solidFill>
                  <a:effectLst>
                    <a:glow rad="101600">
                      <a:schemeClr val="tx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H SarabunPSK" panose="020B0500040200020003" pitchFamily="34" charset="-34"/>
                  <a:ea typeface="MS PGothic" pitchFamily="34" charset="-128"/>
                  <a:cs typeface="TH SarabunPSK" pitchFamily="34" charset="-34"/>
                </a:rPr>
                <a:t>การเฝ้าระวังจุดเสี่ยงประสบภัยจากน้ำหลาก</a:t>
              </a:r>
            </a:p>
          </p:txBody>
        </p:sp>
        <p:pic>
          <p:nvPicPr>
            <p:cNvPr id="29" name="Picture 12" descr="logo_rid_thai_C.png">
              <a:extLst>
                <a:ext uri="{FF2B5EF4-FFF2-40B4-BE49-F238E27FC236}">
                  <a16:creationId xmlns:a16="http://schemas.microsoft.com/office/drawing/2014/main" id="{19AE85A4-56AF-4F76-8ED8-F3DDC406B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0069" y="155497"/>
              <a:ext cx="437156" cy="517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2C87044-FECF-44DD-999A-AF6ED77AB6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77" y="6466749"/>
            <a:ext cx="236984" cy="335727"/>
          </a:xfrm>
          <a:prstGeom prst="rect">
            <a:avLst/>
          </a:prstGeom>
        </p:spPr>
      </p:pic>
      <p:pic>
        <p:nvPicPr>
          <p:cNvPr id="30" name="รูปภาพ 29">
            <a:extLst>
              <a:ext uri="{FF2B5EF4-FFF2-40B4-BE49-F238E27FC236}">
                <a16:creationId xmlns:a16="http://schemas.microsoft.com/office/drawing/2014/main" id="{ABEE1CA1-97C4-462F-9A73-9E486D7FD8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5" y="3005878"/>
            <a:ext cx="311408" cy="443418"/>
          </a:xfrm>
          <a:prstGeom prst="rect">
            <a:avLst/>
          </a:prstGeom>
        </p:spPr>
      </p:pic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6BFD8C9F-E9EA-4CAE-8682-C277AD2498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730" y="3030007"/>
            <a:ext cx="311408" cy="443418"/>
          </a:xfrm>
          <a:prstGeom prst="rect">
            <a:avLst/>
          </a:prstGeom>
        </p:spPr>
      </p:pic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FD2CEE9F-A6FE-4566-BDB4-320B2F481EF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4797152"/>
            <a:ext cx="311408" cy="443418"/>
          </a:xfrm>
          <a:prstGeom prst="rect">
            <a:avLst/>
          </a:prstGeom>
        </p:spPr>
      </p:pic>
      <p:sp>
        <p:nvSpPr>
          <p:cNvPr id="35" name="กล่องข้อความ 4">
            <a:extLst>
              <a:ext uri="{FF2B5EF4-FFF2-40B4-BE49-F238E27FC236}">
                <a16:creationId xmlns:a16="http://schemas.microsoft.com/office/drawing/2014/main" id="{55A9F1CE-F1CB-4B58-91D2-576F37B4978B}"/>
              </a:ext>
            </a:extLst>
          </p:cNvPr>
          <p:cNvSpPr txBox="1"/>
          <p:nvPr/>
        </p:nvSpPr>
        <p:spPr>
          <a:xfrm>
            <a:off x="57621" y="6169929"/>
            <a:ext cx="1980230" cy="2616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263525" defTabSz="914400"/>
            <a:r>
              <a:rPr lang="th-TH" sz="1100" b="1" dirty="0">
                <a:solidFill>
                  <a:srgbClr val="4F81BD">
                    <a:lumMod val="50000"/>
                  </a:srgbClr>
                </a:solidFill>
                <a:effectLst>
                  <a:glow rad="127000">
                    <a:prstClr val="white"/>
                  </a:glo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เฝ้าระวังจุดเสี่ยงประสบภัยจากน้ำหลาก</a:t>
            </a:r>
          </a:p>
        </p:txBody>
      </p:sp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AC77B222-9F35-45FD-B1A2-903EF4EA7F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142" y="4811120"/>
            <a:ext cx="237967" cy="338844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D4E0E7BE-9608-4A34-AAEB-6DA40CCE43F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319" y="5311657"/>
            <a:ext cx="237967" cy="338844"/>
          </a:xfrm>
          <a:prstGeom prst="rect">
            <a:avLst/>
          </a:prstGeom>
        </p:spPr>
      </p:pic>
      <p:pic>
        <p:nvPicPr>
          <p:cNvPr id="38" name="รูปภาพ 37">
            <a:extLst>
              <a:ext uri="{FF2B5EF4-FFF2-40B4-BE49-F238E27FC236}">
                <a16:creationId xmlns:a16="http://schemas.microsoft.com/office/drawing/2014/main" id="{2F351537-AC84-483D-B653-2EAFD4825BF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121" y="5642772"/>
            <a:ext cx="237967" cy="338844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F5736B67-AB53-4135-A458-2DA08EDAEA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154" y="5831085"/>
            <a:ext cx="237967" cy="338844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70C2BA78-39C1-4987-B387-FB4EB4303D3D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38" y="6000342"/>
            <a:ext cx="285262" cy="404121"/>
          </a:xfrm>
          <a:prstGeom prst="rect">
            <a:avLst/>
          </a:prstGeom>
        </p:spPr>
      </p:pic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057D5638-D336-41E0-A29F-B8F2A17C0B0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CFDFD"/>
              </a:clrFrom>
              <a:clrTo>
                <a:srgbClr val="FC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568" y="4137710"/>
            <a:ext cx="311408" cy="44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547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id="{ECA27C72-2CB0-4E93-B44B-8A9E081D326F}"/>
              </a:ext>
            </a:extLst>
          </p:cNvPr>
          <p:cNvGraphicFramePr>
            <a:graphicFrameLocks noGrp="1"/>
          </p:cNvGraphicFramePr>
          <p:nvPr/>
        </p:nvGraphicFramePr>
        <p:xfrm>
          <a:off x="6423" y="-20189"/>
          <a:ext cx="9144000" cy="6865232"/>
        </p:xfrm>
        <a:graphic>
          <a:graphicData uri="http://schemas.openxmlformats.org/drawingml/2006/table">
            <a:tbl>
              <a:tblPr/>
              <a:tblGrid>
                <a:gridCol w="420268">
                  <a:extLst>
                    <a:ext uri="{9D8B030D-6E8A-4147-A177-3AD203B41FA5}">
                      <a16:colId xmlns:a16="http://schemas.microsoft.com/office/drawing/2014/main" val="3185218495"/>
                    </a:ext>
                  </a:extLst>
                </a:gridCol>
                <a:gridCol w="382062">
                  <a:extLst>
                    <a:ext uri="{9D8B030D-6E8A-4147-A177-3AD203B41FA5}">
                      <a16:colId xmlns:a16="http://schemas.microsoft.com/office/drawing/2014/main" val="1085685857"/>
                    </a:ext>
                  </a:extLst>
                </a:gridCol>
                <a:gridCol w="1170959">
                  <a:extLst>
                    <a:ext uri="{9D8B030D-6E8A-4147-A177-3AD203B41FA5}">
                      <a16:colId xmlns:a16="http://schemas.microsoft.com/office/drawing/2014/main" val="807208185"/>
                    </a:ext>
                  </a:extLst>
                </a:gridCol>
                <a:gridCol w="2057458">
                  <a:extLst>
                    <a:ext uri="{9D8B030D-6E8A-4147-A177-3AD203B41FA5}">
                      <a16:colId xmlns:a16="http://schemas.microsoft.com/office/drawing/2014/main" val="475017665"/>
                    </a:ext>
                  </a:extLst>
                </a:gridCol>
                <a:gridCol w="1060221">
                  <a:extLst>
                    <a:ext uri="{9D8B030D-6E8A-4147-A177-3AD203B41FA5}">
                      <a16:colId xmlns:a16="http://schemas.microsoft.com/office/drawing/2014/main" val="2864335013"/>
                    </a:ext>
                  </a:extLst>
                </a:gridCol>
                <a:gridCol w="802329">
                  <a:extLst>
                    <a:ext uri="{9D8B030D-6E8A-4147-A177-3AD203B41FA5}">
                      <a16:colId xmlns:a16="http://schemas.microsoft.com/office/drawing/2014/main" val="1221657953"/>
                    </a:ext>
                  </a:extLst>
                </a:gridCol>
                <a:gridCol w="678159">
                  <a:extLst>
                    <a:ext uri="{9D8B030D-6E8A-4147-A177-3AD203B41FA5}">
                      <a16:colId xmlns:a16="http://schemas.microsoft.com/office/drawing/2014/main" val="3458569029"/>
                    </a:ext>
                  </a:extLst>
                </a:gridCol>
                <a:gridCol w="639952">
                  <a:extLst>
                    <a:ext uri="{9D8B030D-6E8A-4147-A177-3AD203B41FA5}">
                      <a16:colId xmlns:a16="http://schemas.microsoft.com/office/drawing/2014/main" val="2269169184"/>
                    </a:ext>
                  </a:extLst>
                </a:gridCol>
                <a:gridCol w="620849">
                  <a:extLst>
                    <a:ext uri="{9D8B030D-6E8A-4147-A177-3AD203B41FA5}">
                      <a16:colId xmlns:a16="http://schemas.microsoft.com/office/drawing/2014/main" val="3669648811"/>
                    </a:ext>
                  </a:extLst>
                </a:gridCol>
                <a:gridCol w="662240">
                  <a:extLst>
                    <a:ext uri="{9D8B030D-6E8A-4147-A177-3AD203B41FA5}">
                      <a16:colId xmlns:a16="http://schemas.microsoft.com/office/drawing/2014/main" val="3883925339"/>
                    </a:ext>
                  </a:extLst>
                </a:gridCol>
                <a:gridCol w="649503">
                  <a:extLst>
                    <a:ext uri="{9D8B030D-6E8A-4147-A177-3AD203B41FA5}">
                      <a16:colId xmlns:a16="http://schemas.microsoft.com/office/drawing/2014/main" val="1109331066"/>
                    </a:ext>
                  </a:extLst>
                </a:gridCol>
              </a:tblGrid>
              <a:tr h="496861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การเตรียมความพร้อมเฝ้าระวังสถานการณ์อุทกภัย</a:t>
                      </a:r>
                    </a:p>
                  </a:txBody>
                  <a:tcPr marL="144058" marR="144058" marT="72029" marB="72029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029117"/>
                  </a:ext>
                </a:extLst>
              </a:tr>
              <a:tr h="186122"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th-TH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จังหวัดสุพรรณบุรี</a:t>
                      </a:r>
                    </a:p>
                  </a:txBody>
                  <a:tcPr marL="144058" marR="144058" marT="72029" marB="7202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8201076"/>
                  </a:ext>
                </a:extLst>
              </a:tr>
              <a:tr h="413117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เครื่องสูบน้ำด้วยไฟฟ้า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3007105"/>
                  </a:ext>
                </a:extLst>
              </a:tr>
              <a:tr h="56298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สชป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โครงการฯ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จุดติดตั้ง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ขนาด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(เครื่อง)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4845966"/>
                  </a:ext>
                </a:extLst>
              </a:tr>
              <a:tr h="280581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พระยาบรรลือ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ปตร.พระยาบรรลือ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562006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ปตน.บางยี่หน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ตะค่า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7219977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ปตร.ดาบเงิน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ตะค่า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0.5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387525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ปตร.ปลายคลองสาลี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กฤษณา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044481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ปตร.บางปลาร้า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4377568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ปตร.บางคันชั่ง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0.5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172260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ปตร.บางซอ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865278"/>
                  </a:ext>
                </a:extLst>
              </a:tr>
              <a:tr h="280581"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โคกคราม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7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6047316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ปตร.บางแม่หม้าย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บางใหญ่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บางปลาม้า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387331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ปตร.บ้านกุ่ม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บ้านกุ่ม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5468193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ปตร.บางสะแก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บ้านกุ่ม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1416853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ปตร.บางหัวบ้าน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7350478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บางตะเคียน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7461703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14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ปตร.เภาทะลาย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บางตะเคียน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6190508"/>
                  </a:ext>
                </a:extLst>
              </a:tr>
              <a:tr h="28058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 ร. 7 ข สองพี่น้อง กม.0+200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144058" marR="144058" marT="72029" marB="7202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1459381"/>
                  </a:ext>
                </a:extLst>
              </a:tr>
              <a:tr h="28058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16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 ร. 8 ข สองพี่น้อง กม.0+300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</a:t>
                      </a:r>
                      <a:r>
                        <a:rPr lang="th-TH" sz="1600" b="0" i="0" u="none" strike="noStrike" baseline="300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/วิ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6743163"/>
                  </a:ext>
                </a:extLst>
              </a:tr>
              <a:tr h="383020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144058" marR="144058" marT="72029" marB="72029" anchor="ctr">
                    <a:lnL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</a:t>
                      </a:r>
                    </a:p>
                  </a:txBody>
                  <a:tcPr marL="8879" marR="8879" marT="887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85360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3798293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C98DD721-BE67-453D-9624-0B1E240AEF25}"/>
              </a:ext>
            </a:extLst>
          </p:cNvPr>
          <p:cNvGraphicFramePr>
            <a:graphicFrameLocks noGrp="1"/>
          </p:cNvGraphicFramePr>
          <p:nvPr/>
        </p:nvGraphicFramePr>
        <p:xfrm>
          <a:off x="28127" y="16024"/>
          <a:ext cx="9061152" cy="5316278"/>
        </p:xfrm>
        <a:graphic>
          <a:graphicData uri="http://schemas.openxmlformats.org/drawingml/2006/table">
            <a:tbl>
              <a:tblPr/>
              <a:tblGrid>
                <a:gridCol w="416460">
                  <a:extLst>
                    <a:ext uri="{9D8B030D-6E8A-4147-A177-3AD203B41FA5}">
                      <a16:colId xmlns:a16="http://schemas.microsoft.com/office/drawing/2014/main" val="1833894658"/>
                    </a:ext>
                  </a:extLst>
                </a:gridCol>
                <a:gridCol w="378600">
                  <a:extLst>
                    <a:ext uri="{9D8B030D-6E8A-4147-A177-3AD203B41FA5}">
                      <a16:colId xmlns:a16="http://schemas.microsoft.com/office/drawing/2014/main" val="3417115135"/>
                    </a:ext>
                  </a:extLst>
                </a:gridCol>
                <a:gridCol w="1003289">
                  <a:extLst>
                    <a:ext uri="{9D8B030D-6E8A-4147-A177-3AD203B41FA5}">
                      <a16:colId xmlns:a16="http://schemas.microsoft.com/office/drawing/2014/main" val="449862303"/>
                    </a:ext>
                  </a:extLst>
                </a:gridCol>
                <a:gridCol w="2195877">
                  <a:extLst>
                    <a:ext uri="{9D8B030D-6E8A-4147-A177-3AD203B41FA5}">
                      <a16:colId xmlns:a16="http://schemas.microsoft.com/office/drawing/2014/main" val="1476693202"/>
                    </a:ext>
                  </a:extLst>
                </a:gridCol>
                <a:gridCol w="1050614">
                  <a:extLst>
                    <a:ext uri="{9D8B030D-6E8A-4147-A177-3AD203B41FA5}">
                      <a16:colId xmlns:a16="http://schemas.microsoft.com/office/drawing/2014/main" val="2755536164"/>
                    </a:ext>
                  </a:extLst>
                </a:gridCol>
                <a:gridCol w="795060">
                  <a:extLst>
                    <a:ext uri="{9D8B030D-6E8A-4147-A177-3AD203B41FA5}">
                      <a16:colId xmlns:a16="http://schemas.microsoft.com/office/drawing/2014/main" val="310890262"/>
                    </a:ext>
                  </a:extLst>
                </a:gridCol>
                <a:gridCol w="672014">
                  <a:extLst>
                    <a:ext uri="{9D8B030D-6E8A-4147-A177-3AD203B41FA5}">
                      <a16:colId xmlns:a16="http://schemas.microsoft.com/office/drawing/2014/main" val="2972564088"/>
                    </a:ext>
                  </a:extLst>
                </a:gridCol>
                <a:gridCol w="634155">
                  <a:extLst>
                    <a:ext uri="{9D8B030D-6E8A-4147-A177-3AD203B41FA5}">
                      <a16:colId xmlns:a16="http://schemas.microsoft.com/office/drawing/2014/main" val="2019286181"/>
                    </a:ext>
                  </a:extLst>
                </a:gridCol>
                <a:gridCol w="615224">
                  <a:extLst>
                    <a:ext uri="{9D8B030D-6E8A-4147-A177-3AD203B41FA5}">
                      <a16:colId xmlns:a16="http://schemas.microsoft.com/office/drawing/2014/main" val="3498460254"/>
                    </a:ext>
                  </a:extLst>
                </a:gridCol>
                <a:gridCol w="656239">
                  <a:extLst>
                    <a:ext uri="{9D8B030D-6E8A-4147-A177-3AD203B41FA5}">
                      <a16:colId xmlns:a16="http://schemas.microsoft.com/office/drawing/2014/main" val="3495058675"/>
                    </a:ext>
                  </a:extLst>
                </a:gridCol>
                <a:gridCol w="643620">
                  <a:extLst>
                    <a:ext uri="{9D8B030D-6E8A-4147-A177-3AD203B41FA5}">
                      <a16:colId xmlns:a16="http://schemas.microsoft.com/office/drawing/2014/main" val="679622673"/>
                    </a:ext>
                  </a:extLst>
                </a:gridCol>
              </a:tblGrid>
              <a:tr h="532656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h-TH" sz="2200" b="1" i="0" u="none" strike="noStrike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การเตรียมความพร้อมเฝ้าระวังสถานการณ์อุทกภัย</a:t>
                      </a:r>
                    </a:p>
                  </a:txBody>
                  <a:tcPr marL="112577" marR="112577" marT="56289" marB="56289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267536"/>
                  </a:ext>
                </a:extLst>
              </a:tr>
              <a:tr h="454319">
                <a:tc gridSpan="11">
                  <a:txBody>
                    <a:bodyPr/>
                    <a:lstStyle/>
                    <a:p>
                      <a:pPr algn="ctr" fontAlgn="t"/>
                      <a:r>
                        <a:rPr lang="th-TH" sz="2200" b="1" i="0" u="none" strike="noStrike" dirty="0">
                          <a:solidFill>
                            <a:srgbClr val="00206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จังหวัดสุพรรณบุรี</a:t>
                      </a:r>
                    </a:p>
                  </a:txBody>
                  <a:tcPr marL="112577" marR="112577" marT="56289" marB="562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669065"/>
                  </a:ext>
                </a:extLst>
              </a:tr>
              <a:tr h="369134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เครื่องสูบน้ำเคลื่อนที่</a:t>
                      </a:r>
                    </a:p>
                  </a:txBody>
                  <a:tcPr marL="112577" marR="112577" marT="56289" marB="5628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6533801"/>
                  </a:ext>
                </a:extLst>
              </a:tr>
              <a:tr h="38291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สชป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โครงการฯ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จุดติดตั้ง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ขนาด</a:t>
                      </a:r>
                    </a:p>
                  </a:txBody>
                  <a:tcPr marL="112577" marR="112577" marT="56289" marB="5628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 (เครื่อง)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4953932"/>
                  </a:ext>
                </a:extLst>
              </a:tr>
              <a:tr h="2650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17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เจ้าเจ็ด-บางยี่หน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ปตร.บางคันชั่ง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บางตาเถร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31970314"/>
                  </a:ext>
                </a:extLst>
              </a:tr>
              <a:tr h="265020"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112577" marR="112577" marT="56289" marB="5628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18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ปตร.ป่าพฤกษ์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บ้านแหลม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2577" marR="112577" marT="56289" marB="5628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404666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19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ปตร.บางใหญ่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บางใหญ่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125562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1 คลอง ร.5ข. สามชุก 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5737812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2 คลอง ร.5ข. สามชุก 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6565806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3 คลอง ร.5ข. สามชุก 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6606104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4 คลอง ร.5ข. สามชุก 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6318367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24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5 คลองระบายใหญ่สามชุก 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4529370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6 คลองระบายใหญ่สามชุก 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539747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pPr algn="ctr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12577" marR="112577" marT="56289" marB="56289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7 คลองคณฑี-ตลิ่งชัน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05367722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27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8 คลอง ร.9ข. สามชุก 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5118333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28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9 คลองระบายใหญ่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6736549"/>
                  </a:ext>
                </a:extLst>
              </a:tr>
              <a:tr h="2650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29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ดอนเจดีย์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จุดที่ 10 คลองระบายใหญ่สามชุก 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65" marR="9465" marT="946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2648625"/>
                  </a:ext>
                </a:extLst>
              </a:tr>
            </a:tbl>
          </a:graphicData>
        </a:graphic>
      </p:graphicFrame>
      <p:graphicFrame>
        <p:nvGraphicFramePr>
          <p:cNvPr id="4" name="ตาราง 3">
            <a:extLst>
              <a:ext uri="{FF2B5EF4-FFF2-40B4-BE49-F238E27FC236}">
                <a16:creationId xmlns:a16="http://schemas.microsoft.com/office/drawing/2014/main" id="{1D70DB66-E342-4680-BCFD-878C6B2C32C9}"/>
              </a:ext>
            </a:extLst>
          </p:cNvPr>
          <p:cNvGraphicFramePr>
            <a:graphicFrameLocks noGrp="1"/>
          </p:cNvGraphicFramePr>
          <p:nvPr/>
        </p:nvGraphicFramePr>
        <p:xfrm>
          <a:off x="35496" y="5347830"/>
          <a:ext cx="9036745" cy="1321530"/>
        </p:xfrm>
        <a:graphic>
          <a:graphicData uri="http://schemas.openxmlformats.org/drawingml/2006/table">
            <a:tbl>
              <a:tblPr/>
              <a:tblGrid>
                <a:gridCol w="414905">
                  <a:extLst>
                    <a:ext uri="{9D8B030D-6E8A-4147-A177-3AD203B41FA5}">
                      <a16:colId xmlns:a16="http://schemas.microsoft.com/office/drawing/2014/main" val="3316967760"/>
                    </a:ext>
                  </a:extLst>
                </a:gridCol>
                <a:gridCol w="377185">
                  <a:extLst>
                    <a:ext uri="{9D8B030D-6E8A-4147-A177-3AD203B41FA5}">
                      <a16:colId xmlns:a16="http://schemas.microsoft.com/office/drawing/2014/main" val="958054981"/>
                    </a:ext>
                  </a:extLst>
                </a:gridCol>
                <a:gridCol w="1005829">
                  <a:extLst>
                    <a:ext uri="{9D8B030D-6E8A-4147-A177-3AD203B41FA5}">
                      <a16:colId xmlns:a16="http://schemas.microsoft.com/office/drawing/2014/main" val="875836290"/>
                    </a:ext>
                  </a:extLst>
                </a:gridCol>
                <a:gridCol w="2187678">
                  <a:extLst>
                    <a:ext uri="{9D8B030D-6E8A-4147-A177-3AD203B41FA5}">
                      <a16:colId xmlns:a16="http://schemas.microsoft.com/office/drawing/2014/main" val="587277783"/>
                    </a:ext>
                  </a:extLst>
                </a:gridCol>
                <a:gridCol w="1046691">
                  <a:extLst>
                    <a:ext uri="{9D8B030D-6E8A-4147-A177-3AD203B41FA5}">
                      <a16:colId xmlns:a16="http://schemas.microsoft.com/office/drawing/2014/main" val="3268016282"/>
                    </a:ext>
                  </a:extLst>
                </a:gridCol>
                <a:gridCol w="792090">
                  <a:extLst>
                    <a:ext uri="{9D8B030D-6E8A-4147-A177-3AD203B41FA5}">
                      <a16:colId xmlns:a16="http://schemas.microsoft.com/office/drawing/2014/main" val="3528775528"/>
                    </a:ext>
                  </a:extLst>
                </a:gridCol>
                <a:gridCol w="669505">
                  <a:extLst>
                    <a:ext uri="{9D8B030D-6E8A-4147-A177-3AD203B41FA5}">
                      <a16:colId xmlns:a16="http://schemas.microsoft.com/office/drawing/2014/main" val="85376305"/>
                    </a:ext>
                  </a:extLst>
                </a:gridCol>
                <a:gridCol w="631786">
                  <a:extLst>
                    <a:ext uri="{9D8B030D-6E8A-4147-A177-3AD203B41FA5}">
                      <a16:colId xmlns:a16="http://schemas.microsoft.com/office/drawing/2014/main" val="1389673877"/>
                    </a:ext>
                  </a:extLst>
                </a:gridCol>
                <a:gridCol w="616071">
                  <a:extLst>
                    <a:ext uri="{9D8B030D-6E8A-4147-A177-3AD203B41FA5}">
                      <a16:colId xmlns:a16="http://schemas.microsoft.com/office/drawing/2014/main" val="4176655402"/>
                    </a:ext>
                  </a:extLst>
                </a:gridCol>
                <a:gridCol w="653789">
                  <a:extLst>
                    <a:ext uri="{9D8B030D-6E8A-4147-A177-3AD203B41FA5}">
                      <a16:colId xmlns:a16="http://schemas.microsoft.com/office/drawing/2014/main" val="3135709403"/>
                    </a:ext>
                  </a:extLst>
                </a:gridCol>
                <a:gridCol w="641216">
                  <a:extLst>
                    <a:ext uri="{9D8B030D-6E8A-4147-A177-3AD203B41FA5}">
                      <a16:colId xmlns:a16="http://schemas.microsoft.com/office/drawing/2014/main" val="1300693716"/>
                    </a:ext>
                  </a:extLst>
                </a:gridCol>
              </a:tblGrid>
              <a:tr h="264306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</a:p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 ร. 6 ข 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1979258"/>
                  </a:ext>
                </a:extLst>
              </a:tr>
              <a:tr h="264306"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31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 ร. 7 ข 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4090345"/>
                  </a:ext>
                </a:extLst>
              </a:tr>
              <a:tr h="264306"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ม.3</a:t>
                      </a:r>
                    </a:p>
                  </a:txBody>
                  <a:tcPr marL="9439" marR="9439" marT="9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เนินพระปรางค์ 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19241832"/>
                  </a:ext>
                </a:extLst>
              </a:tr>
              <a:tr h="264306"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ม.1, ม.4 </a:t>
                      </a:r>
                    </a:p>
                  </a:txBody>
                  <a:tcPr marL="9439" marR="9439" marT="9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ดอนมะนาว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1487787"/>
                  </a:ext>
                </a:extLst>
              </a:tr>
              <a:tr h="264306">
                <a:tc vMerge="1">
                  <a:txBody>
                    <a:bodyPr/>
                    <a:lstStyle/>
                    <a:p>
                      <a:pPr algn="l" fontAlgn="ctr"/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34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ม.2 </a:t>
                      </a:r>
                    </a:p>
                  </a:txBody>
                  <a:tcPr marL="9439" marR="9439" marT="943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บางเลน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9439" marR="9439" marT="943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23390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350188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00568A73-4F01-47FC-9066-4EFA1F625396}"/>
              </a:ext>
            </a:extLst>
          </p:cNvPr>
          <p:cNvGraphicFramePr>
            <a:graphicFrameLocks noGrp="1"/>
          </p:cNvGraphicFramePr>
          <p:nvPr/>
        </p:nvGraphicFramePr>
        <p:xfrm>
          <a:off x="30358" y="138721"/>
          <a:ext cx="9113641" cy="6602647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594272">
                  <a:extLst>
                    <a:ext uri="{9D8B030D-6E8A-4147-A177-3AD203B41FA5}">
                      <a16:colId xmlns:a16="http://schemas.microsoft.com/office/drawing/2014/main" val="1729699686"/>
                    </a:ext>
                  </a:extLst>
                </a:gridCol>
                <a:gridCol w="258907">
                  <a:extLst>
                    <a:ext uri="{9D8B030D-6E8A-4147-A177-3AD203B41FA5}">
                      <a16:colId xmlns:a16="http://schemas.microsoft.com/office/drawing/2014/main" val="241620156"/>
                    </a:ext>
                  </a:extLst>
                </a:gridCol>
                <a:gridCol w="1002605">
                  <a:extLst>
                    <a:ext uri="{9D8B030D-6E8A-4147-A177-3AD203B41FA5}">
                      <a16:colId xmlns:a16="http://schemas.microsoft.com/office/drawing/2014/main" val="2203809804"/>
                    </a:ext>
                  </a:extLst>
                </a:gridCol>
                <a:gridCol w="1965778">
                  <a:extLst>
                    <a:ext uri="{9D8B030D-6E8A-4147-A177-3AD203B41FA5}">
                      <a16:colId xmlns:a16="http://schemas.microsoft.com/office/drawing/2014/main" val="1838771320"/>
                    </a:ext>
                  </a:extLst>
                </a:gridCol>
                <a:gridCol w="228606">
                  <a:extLst>
                    <a:ext uri="{9D8B030D-6E8A-4147-A177-3AD203B41FA5}">
                      <a16:colId xmlns:a16="http://schemas.microsoft.com/office/drawing/2014/main" val="332049024"/>
                    </a:ext>
                  </a:extLst>
                </a:gridCol>
                <a:gridCol w="1049898">
                  <a:extLst>
                    <a:ext uri="{9D8B030D-6E8A-4147-A177-3AD203B41FA5}">
                      <a16:colId xmlns:a16="http://schemas.microsoft.com/office/drawing/2014/main" val="519624776"/>
                    </a:ext>
                  </a:extLst>
                </a:gridCol>
                <a:gridCol w="794518">
                  <a:extLst>
                    <a:ext uri="{9D8B030D-6E8A-4147-A177-3AD203B41FA5}">
                      <a16:colId xmlns:a16="http://schemas.microsoft.com/office/drawing/2014/main" val="1269432123"/>
                    </a:ext>
                  </a:extLst>
                </a:gridCol>
                <a:gridCol w="671557">
                  <a:extLst>
                    <a:ext uri="{9D8B030D-6E8A-4147-A177-3AD203B41FA5}">
                      <a16:colId xmlns:a16="http://schemas.microsoft.com/office/drawing/2014/main" val="4258740774"/>
                    </a:ext>
                  </a:extLst>
                </a:gridCol>
                <a:gridCol w="633722">
                  <a:extLst>
                    <a:ext uri="{9D8B030D-6E8A-4147-A177-3AD203B41FA5}">
                      <a16:colId xmlns:a16="http://schemas.microsoft.com/office/drawing/2014/main" val="2802020020"/>
                    </a:ext>
                  </a:extLst>
                </a:gridCol>
                <a:gridCol w="614805">
                  <a:extLst>
                    <a:ext uri="{9D8B030D-6E8A-4147-A177-3AD203B41FA5}">
                      <a16:colId xmlns:a16="http://schemas.microsoft.com/office/drawing/2014/main" val="1670846714"/>
                    </a:ext>
                  </a:extLst>
                </a:gridCol>
                <a:gridCol w="655792">
                  <a:extLst>
                    <a:ext uri="{9D8B030D-6E8A-4147-A177-3AD203B41FA5}">
                      <a16:colId xmlns:a16="http://schemas.microsoft.com/office/drawing/2014/main" val="1259196584"/>
                    </a:ext>
                  </a:extLst>
                </a:gridCol>
                <a:gridCol w="643181">
                  <a:extLst>
                    <a:ext uri="{9D8B030D-6E8A-4147-A177-3AD203B41FA5}">
                      <a16:colId xmlns:a16="http://schemas.microsoft.com/office/drawing/2014/main" val="2280828090"/>
                    </a:ext>
                  </a:extLst>
                </a:gridCol>
              </a:tblGrid>
              <a:tr h="350689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เครื่องสูบน้ำเคลื่อนที่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912278"/>
                  </a:ext>
                </a:extLst>
              </a:tr>
              <a:tr h="42284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สชป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โครงการฯ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จุดติดตั้ง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ขนาด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 (เครื่อง)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extLst>
                  <a:ext uri="{0D108BD9-81ED-4DB2-BD59-A6C34878D82A}">
                    <a16:rowId xmlns:a16="http://schemas.microsoft.com/office/drawing/2014/main" val="2390865490"/>
                  </a:ext>
                </a:extLst>
              </a:tr>
              <a:tr h="251777"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คลองระบายบ้านยาง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rowSpan="14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8946498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36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คลองระบาย2ขวาบ้านยาง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บ้านดอนสระยายโสม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บ้านดอนสระยายโสม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3205616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37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D3 </a:t>
                      </a:r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8260537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38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D3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4235861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 </a:t>
                      </a:r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ยางยี่แส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เจดีย์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เจดีย์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215901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ยางยี่แส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กระจัน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กระจัน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1609192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D10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จรเข้สามพัน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ยุ้งทะลาย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ยุ้งทะลาย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4810388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คลองระบายสองพี่น้อง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454985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หัวโพธิ์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8564294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 </a:t>
                      </a:r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ยางยี่แส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788088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45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D3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ขวา 1 ขวา ยางยี่แส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กระจัน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กระจัน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7280263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D1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ซ้าย บ้านยาง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627777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47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D2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ซ้าย บ้านยาง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387940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 </a:t>
                      </a:r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ยุ้งทะลาย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บ้านดอน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อู่ทอง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นิ้ว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660745"/>
                  </a:ext>
                </a:extLst>
              </a:tr>
              <a:tr h="260769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L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R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7142513"/>
                  </a:ext>
                </a:extLst>
              </a:tr>
              <a:tr h="248845"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เครื่องผลักดันน้ำด้วยไฟฟ้า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116196"/>
                  </a:ext>
                </a:extLst>
              </a:tr>
              <a:tr h="25177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สชป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โครงการฯ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จุดติดตั้ง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ตำบล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อำเภอ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จังหวัด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ขนาด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extLst>
                  <a:ext uri="{0D108BD9-81ED-4DB2-BD59-A6C34878D82A}">
                    <a16:rowId xmlns:a16="http://schemas.microsoft.com/office/drawing/2014/main" val="480920342"/>
                  </a:ext>
                </a:extLst>
              </a:tr>
              <a:tr h="2517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49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ปตร.เภาทะลาย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บางตะเคียน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 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91736"/>
                  </a:ext>
                </a:extLst>
              </a:tr>
              <a:tr h="2517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โพธิ์พระยา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ปตร.สองพี่น้อง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บางตะเคียน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สองพี่น้อง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สุพรรณบุรี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 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 </a:t>
                      </a:r>
                      <a:endParaRPr lang="th-TH" sz="16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510967"/>
                  </a:ext>
                </a:extLst>
              </a:tr>
              <a:tr h="0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3912" marR="143912" marT="71956" marB="71956" anchor="ctr">
                    <a:lnL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991" marR="8991" marT="8991" marB="0" anchor="ctr">
                    <a:lnR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3138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7033957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>
            <a:hlinkClick r:id="rId3" action="ppaction://hlinkpres?slideindex=1&amp;slidetitle="/>
            <a:extLst>
              <a:ext uri="{FF2B5EF4-FFF2-40B4-BE49-F238E27FC236}">
                <a16:creationId xmlns:a16="http://schemas.microsoft.com/office/drawing/2014/main" id="{CBEAC096-B6E4-4B33-BE32-53A896E7A9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31" y="0"/>
            <a:ext cx="4747846" cy="6857999"/>
          </a:xfrm>
          <a:prstGeom prst="rect">
            <a:avLst/>
          </a:prstGeom>
        </p:spPr>
      </p:pic>
      <p:sp>
        <p:nvSpPr>
          <p:cNvPr id="80" name="กล่องข้อความ 79">
            <a:extLst>
              <a:ext uri="{FF2B5EF4-FFF2-40B4-BE49-F238E27FC236}">
                <a16:creationId xmlns:a16="http://schemas.microsoft.com/office/drawing/2014/main" id="{CC66AE5F-7402-4C9E-9B30-C0B0C769D065}"/>
              </a:ext>
            </a:extLst>
          </p:cNvPr>
          <p:cNvSpPr txBox="1"/>
          <p:nvPr/>
        </p:nvSpPr>
        <p:spPr>
          <a:xfrm>
            <a:off x="5376460" y="3900669"/>
            <a:ext cx="3336083" cy="70788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โซน1  </a:t>
            </a:r>
            <a:r>
              <a:rPr lang="th-TH" sz="200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เมืองสุพรรณบุรี </a:t>
            </a:r>
          </a:p>
          <a:p>
            <a:r>
              <a:rPr lang="th-TH" sz="200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ระดับน้ำท้าย + 4.50 ปตร.โพธิ์พระยา</a:t>
            </a:r>
          </a:p>
        </p:txBody>
      </p:sp>
      <p:grpSp>
        <p:nvGrpSpPr>
          <p:cNvPr id="2" name="กลุ่ม 80">
            <a:extLst>
              <a:ext uri="{FF2B5EF4-FFF2-40B4-BE49-F238E27FC236}">
                <a16:creationId xmlns:a16="http://schemas.microsoft.com/office/drawing/2014/main" id="{599B603D-87E3-4CBC-B81F-F95F328FCD2F}"/>
              </a:ext>
            </a:extLst>
          </p:cNvPr>
          <p:cNvGrpSpPr/>
          <p:nvPr/>
        </p:nvGrpSpPr>
        <p:grpSpPr>
          <a:xfrm>
            <a:off x="5040135" y="1534970"/>
            <a:ext cx="3672408" cy="1292662"/>
            <a:chOff x="-1202057" y="6002115"/>
            <a:chExt cx="2784486" cy="1292661"/>
          </a:xfrm>
        </p:grpSpPr>
        <p:grpSp>
          <p:nvGrpSpPr>
            <p:cNvPr id="4" name="กลุ่ม 81">
              <a:extLst>
                <a:ext uri="{FF2B5EF4-FFF2-40B4-BE49-F238E27FC236}">
                  <a16:creationId xmlns:a16="http://schemas.microsoft.com/office/drawing/2014/main" id="{05A8B3BF-C666-4C05-B6A2-6CA06E0F7075}"/>
                </a:ext>
              </a:extLst>
            </p:cNvPr>
            <p:cNvGrpSpPr/>
            <p:nvPr/>
          </p:nvGrpSpPr>
          <p:grpSpPr>
            <a:xfrm>
              <a:off x="-1202057" y="6002115"/>
              <a:ext cx="2784486" cy="1292661"/>
              <a:chOff x="1741762" y="5986762"/>
              <a:chExt cx="3088774" cy="1400724"/>
            </a:xfrm>
          </p:grpSpPr>
          <p:sp>
            <p:nvSpPr>
              <p:cNvPr id="84" name="กล่องข้อความ 83">
                <a:extLst>
                  <a:ext uri="{FF2B5EF4-FFF2-40B4-BE49-F238E27FC236}">
                    <a16:creationId xmlns:a16="http://schemas.microsoft.com/office/drawing/2014/main" id="{B84241F5-5589-46A7-B147-93E0A4F4695C}"/>
                  </a:ext>
                </a:extLst>
              </p:cNvPr>
              <p:cNvSpPr txBox="1"/>
              <p:nvPr/>
            </p:nvSpPr>
            <p:spPr>
              <a:xfrm>
                <a:off x="1741762" y="5986762"/>
                <a:ext cx="3088774" cy="1400724"/>
              </a:xfrm>
              <a:prstGeom prst="rect">
                <a:avLst/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endParaRPr lang="th-TH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  <a:p>
                <a:r>
                  <a:rPr lang="th-TH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   </a:t>
                </a:r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จุดที่ตั้ง</a:t>
                </a:r>
                <a:r>
                  <a:rPr lang="th-TH" sz="2000" b="1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สถานีสูบน้ำด้วยไฟฟ้า</a:t>
                </a:r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16 จุด 72 เครื่อง </a:t>
                </a:r>
              </a:p>
              <a:p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   จุดที่ตั้ง</a:t>
                </a:r>
                <a:r>
                  <a:rPr lang="th-TH" sz="2000" b="1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เครื่องสูบน้ำเคลื่อนที่ </a:t>
                </a:r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32 จุด 43 เครื่อง</a:t>
                </a:r>
              </a:p>
              <a:p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     จุดที่ตั้ง</a:t>
                </a:r>
                <a:r>
                  <a:rPr lang="th-TH" sz="2000" b="1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เครื่องผลักดันน้ำ </a:t>
                </a:r>
                <a:r>
                  <a:rPr lang="th-TH" sz="2000" dirty="0">
                    <a:solidFill>
                      <a:sysClr val="windowText" lastClr="000000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2 จุด 12 เครื่อง</a:t>
                </a:r>
              </a:p>
            </p:txBody>
          </p:sp>
          <p:sp>
            <p:nvSpPr>
              <p:cNvPr id="86" name="วงรี 85">
                <a:extLst>
                  <a:ext uri="{FF2B5EF4-FFF2-40B4-BE49-F238E27FC236}">
                    <a16:creationId xmlns:a16="http://schemas.microsoft.com/office/drawing/2014/main" id="{438BE3F4-AC7F-4026-AE8F-9FE10FDA9710}"/>
                  </a:ext>
                </a:extLst>
              </p:cNvPr>
              <p:cNvSpPr/>
              <p:nvPr/>
            </p:nvSpPr>
            <p:spPr>
              <a:xfrm>
                <a:off x="1842744" y="6400972"/>
                <a:ext cx="121115" cy="156038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87" name="รูปห้าเหลี่ยม 86">
                <a:extLst>
                  <a:ext uri="{FF2B5EF4-FFF2-40B4-BE49-F238E27FC236}">
                    <a16:creationId xmlns:a16="http://schemas.microsoft.com/office/drawing/2014/main" id="{589DABEA-7328-4173-A321-B9161D877A0C}"/>
                  </a:ext>
                </a:extLst>
              </p:cNvPr>
              <p:cNvSpPr/>
              <p:nvPr/>
            </p:nvSpPr>
            <p:spPr>
              <a:xfrm>
                <a:off x="1826487" y="6776653"/>
                <a:ext cx="121115" cy="156038"/>
              </a:xfrm>
              <a:prstGeom prst="pentagon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83" name="สี่เหลี่ยมผืนผ้า 82">
              <a:extLst>
                <a:ext uri="{FF2B5EF4-FFF2-40B4-BE49-F238E27FC236}">
                  <a16:creationId xmlns:a16="http://schemas.microsoft.com/office/drawing/2014/main" id="{5A6C7C65-9846-4A05-809D-4B48FBE23D34}"/>
                </a:ext>
              </a:extLst>
            </p:cNvPr>
            <p:cNvSpPr/>
            <p:nvPr/>
          </p:nvSpPr>
          <p:spPr>
            <a:xfrm>
              <a:off x="-1107538" y="7051851"/>
              <a:ext cx="90651" cy="111264"/>
            </a:xfrm>
            <a:prstGeom prst="rect">
              <a:avLst/>
            </a:prstGeom>
            <a:solidFill>
              <a:srgbClr val="0066FF"/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400" dirty="0"/>
            </a:p>
          </p:txBody>
        </p:sp>
      </p:grpSp>
      <p:sp>
        <p:nvSpPr>
          <p:cNvPr id="5" name="ลูกศร: รูปห้าเหลี่ยม 4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694D33D2-4B72-4A56-8B71-2B2882FCB444}"/>
              </a:ext>
            </a:extLst>
          </p:cNvPr>
          <p:cNvSpPr/>
          <p:nvPr/>
        </p:nvSpPr>
        <p:spPr>
          <a:xfrm>
            <a:off x="5040135" y="3250108"/>
            <a:ext cx="1159323" cy="400110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จุดเฝ้าระวัง   </a:t>
            </a: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EE5D457E-D1B8-4087-935B-BF41063FE317}"/>
              </a:ext>
            </a:extLst>
          </p:cNvPr>
          <p:cNvSpPr/>
          <p:nvPr/>
        </p:nvSpPr>
        <p:spPr>
          <a:xfrm>
            <a:off x="5376460" y="4869400"/>
            <a:ext cx="3336083" cy="70788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โซน2  </a:t>
            </a:r>
            <a:r>
              <a:rPr lang="th-TH" sz="200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ทุ่งโครงการฯโพธิ์พระยา (ทุ่งสองพี่น้อง)</a:t>
            </a:r>
          </a:p>
          <a:p>
            <a:r>
              <a:rPr lang="th-TH" sz="200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ระดับน้ำเหนือ + 1.80 ปตร.สองพี่น้อง</a:t>
            </a:r>
          </a:p>
        </p:txBody>
      </p:sp>
      <p:cxnSp>
        <p:nvCxnSpPr>
          <p:cNvPr id="8" name="ลูกศรเชื่อมต่อแบบตรง 7">
            <a:extLst>
              <a:ext uri="{FF2B5EF4-FFF2-40B4-BE49-F238E27FC236}">
                <a16:creationId xmlns:a16="http://schemas.microsoft.com/office/drawing/2014/main" id="{AA0A23BA-ACE5-497A-9458-4B36DC6D9303}"/>
              </a:ext>
            </a:extLst>
          </p:cNvPr>
          <p:cNvCxnSpPr>
            <a:cxnSpLocks/>
          </p:cNvCxnSpPr>
          <p:nvPr/>
        </p:nvCxnSpPr>
        <p:spPr>
          <a:xfrm flipH="1">
            <a:off x="3923928" y="4077072"/>
            <a:ext cx="1495872" cy="396164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ลูกศรเชื่อมต่อแบบตรง 97">
            <a:extLst>
              <a:ext uri="{FF2B5EF4-FFF2-40B4-BE49-F238E27FC236}">
                <a16:creationId xmlns:a16="http://schemas.microsoft.com/office/drawing/2014/main" id="{87C10190-5175-45FC-AF9D-74C16493B04D}"/>
              </a:ext>
            </a:extLst>
          </p:cNvPr>
          <p:cNvCxnSpPr>
            <a:cxnSpLocks/>
          </p:cNvCxnSpPr>
          <p:nvPr/>
        </p:nvCxnSpPr>
        <p:spPr>
          <a:xfrm flipH="1">
            <a:off x="3462699" y="5042333"/>
            <a:ext cx="1986867" cy="209611"/>
          </a:xfrm>
          <a:prstGeom prst="straightConnector1">
            <a:avLst/>
          </a:prstGeom>
          <a:ln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กล่องข้อความ 100">
            <a:extLst>
              <a:ext uri="{FF2B5EF4-FFF2-40B4-BE49-F238E27FC236}">
                <a16:creationId xmlns:a16="http://schemas.microsoft.com/office/drawing/2014/main" id="{FE31CB73-B8AE-47B7-817F-A3240901A5AE}"/>
              </a:ext>
            </a:extLst>
          </p:cNvPr>
          <p:cNvSpPr txBox="1"/>
          <p:nvPr/>
        </p:nvSpPr>
        <p:spPr>
          <a:xfrm>
            <a:off x="5140869" y="531788"/>
            <a:ext cx="3381054" cy="830997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ctr"/>
            <a:r>
              <a:rPr lang="th-TH" sz="2400" b="1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จุดที่ตั้งเครื่องสูบน้ำเพื่อบรรเทาอุกกภัย</a:t>
            </a:r>
          </a:p>
          <a:p>
            <a:pPr algn="ctr"/>
            <a:r>
              <a:rPr lang="th-TH" sz="2400" b="1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จังหวัดสุพรรณบุรี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EEB0320A-6C3D-4C92-BA16-176AC166172E}"/>
              </a:ext>
            </a:extLst>
          </p:cNvPr>
          <p:cNvSpPr txBox="1"/>
          <p:nvPr/>
        </p:nvSpPr>
        <p:spPr>
          <a:xfrm>
            <a:off x="4885114" y="6011064"/>
            <a:ext cx="4231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มีเครื่องสูบน้ำ</a:t>
            </a:r>
            <a:r>
              <a:rPr lang="th-TH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จากสชป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.12 พร้อมติดตั้งจำนวน 48 เครื่อง</a:t>
            </a:r>
          </a:p>
        </p:txBody>
      </p:sp>
    </p:spTree>
    <p:extLst>
      <p:ext uri="{BB962C8B-B14F-4D97-AF65-F5344CB8AC3E}">
        <p14:creationId xmlns:p14="http://schemas.microsoft.com/office/powerpoint/2010/main" val="3646860149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องค์การบริหารส่วนจังหวัดสุพรรณบุรี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0-3552-5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500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เทศบาลเมืองสุพรรณบุรี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0-3551-1021 ต่อ 132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เทศบาลตำบลท่าเสด็จ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0-3559-7682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เทศบาลตำบลสวนแตง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0-3559-9193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เทศบาลตำบลโพธิ์พระยา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0-3553-6142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เทศบาลตำบลท่าระหัด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0-3552-5140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เทศบาลตำบลบางกุ้ง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0-3559-9672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เทศบาลตำบลห้วยวังทอง</a:t>
                      </a:r>
                      <a:endParaRPr lang="en-US" sz="2000" b="0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n-ea"/>
                        <a:cs typeface="Angsana New" pitchFamily="18" charset="-34"/>
                        <a:sym typeface="Gulim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035-446-726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เทศบาลตำบลบ้านโพธิ์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0-3544-0591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องค์การบริหารส่วนตำบลตลิ่งชัน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0-3544-6652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000" b="0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n-ea"/>
                          <a:cs typeface="Angsana New" pitchFamily="18" charset="-34"/>
                          <a:sym typeface="Gulim"/>
                        </a:rPr>
                        <a:t>องค์การบริหารส่วนตำบลสนามคลี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0-3543-1556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องค์การบริหารส่วนตำบลศาลาขาว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0-3559-9635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องค์การบริหารส่วนตำบลดอนกำยาน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0-3544-0448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องค์การบริหารส่วนตำบลรั้วใหญ่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0-3554-3774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องค์การบริหารส่วนตำบลสนามชัย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0-3553-5363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องค์การบริหารส่วนตำบลไผ่ขวาง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0-3559-4600 ต่อ 11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815348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องค์การบริหารส่วนตำบลดอนโพธิ์ทอง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0-3544-6697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องค์การบริหารส่วนตำบลสวนแตง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0-3596-9667 ต่อ 101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องค์การบริหารส่วนตำบลทับตีเหล็ก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0-3541-4411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องค์การบริหารส่วนตำบลพิหารแดง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0-3541-4411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องค์การบริหารส่วนตำบลโคกโคเฒ่า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0-3544-0412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องค์การบริหารส่วนตำบลดอนตาล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องค์การบริหารส่วนตำบลดอนมะสังข์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0-3555-0643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เทศบาลตำบลอู่ทอง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0-3556-4530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เทศบาลตำบลสระยายโสม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0-3555-9140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เทศบาลตำบลขุนพัดเพ็ง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0-3544-6510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เทศบาลตำบลท้าวอู่ทอง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0-3555-2997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เทศบาลตำบลบ้านดอน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0-3544-6509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เทศบาลตำบลจรเข้สามพัน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0-3552-8377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เทศบาลตำบลกระจัน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0-3546-0525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เทศบาลตำบลบ้านโข้ง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0-3552-8575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องค์การบริหารส่วนตำบลหนองโอ่ง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0-3556-4187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8081182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องค์การบริหารส่วนตำบลดอนคา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0-3549-5584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องค์การบริหารส่วนตำบลพลับพลาไชย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0-3549-5053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องค์การบริหารส่วนตำบลยุ้งทะลาย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0-3555-9601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องค์การบริหารส่วนตำบลสระพังลาน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0-3555-9275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องค์การบริหารส่วนตำบลดอนมะเกลือ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0-3543-2155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เทศบาลเมืองสองพี่น้อง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0-3553-1013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เทศบาลตำบลทุ่งคอก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0-3558-9199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องค์การบริหารส่วนตำบลบ่อสุพรรณ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0-3540-2279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องค์การบริหารส่วนตำบลบางตาเถร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06-3187-8167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องค์การบริหารส่วนตำบลทุ่งคอก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0-3596-9933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องค์การบริหารส่วนตำบลศรีสำราญ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0-3547-2058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องค์การบริหารส่วนตำบลหัวโพธิ์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0-3547-3092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องค์การบริหารส่วนตำบลหนองบ่อ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0-3544-0742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องค์การบริหารส่วนตำบลบางตะเคียน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0-3544-0265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องค์การบริหารส่วนตำบลบางเลน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0-3544-6910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องค์การบริหารส่วนตำบลดอนมะนาว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0-3556-6191-2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604204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องค์การบริหารส่วนตำบลบางพลับ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0-3547-2490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องค์การบริหารส่วนตำบลบ้านกุ่ม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0-3552-1292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องค์การบริหารส่วนตำบลต้นตาล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องค์การบริหารส่วนตำบลบ้านช้าง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0-3545-8225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องค์การบริหารส่วนตำบลเนินพระปรางค์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0-3553-0251-2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องค์การบริหารส่วนตำบลเขาพระ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0-3553-0251-2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องค์การบริหารส่วนตำบลนางบวช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0-3553-3119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เทศบาลตำบลบ่อกรุ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0-3557-5002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เทศบาลตำบลเขาดิน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0-3553-3572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เทศบาลตำบลปากน้ำ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0-3543-0644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เทศบาลตำบลเดิมบาง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0-3546-8277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เทศบาลตำบลหนองกระทุ่ม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0-3547-0343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เทศบาลตำบลทุ่งคลี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0-3546-8454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องค์การบริหารส่วนตำบลเขาพระ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0-3551-5497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องค์การบริหารส่วนตำบลนางบวช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0-3544-0975-6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องค์การบริหารส่วนตำบลโคกช้าง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0-3544-6841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25050064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องค์การบริหารส่วนตำบลหัวเขา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0-3547-0047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องค์การบริหารส่วนตำบลหัวนา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0-3551-8044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องค์การบริหารส่วนตำบลบ่อกรุ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0-3557-5822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องค์การบริหารส่วนตำบลป่าสะแก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0-3554-1555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องค์การบริหารส่วนตำบลยางนอน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0-3546-9233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เทศบาลตำบลบางปลาม้า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0-3558-8706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เทศบาลตำบลโคกคราม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0-3558-7199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เทศบาลตำบลบ้านแหลม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0-3545-8582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เทศบาลตำบลไผ่กองดิน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0-3544-0658-9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เทศบาลตำบลต้นคราม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0-3544-0884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เทศบาลตำบลตะค่า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0-3558-7520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เทศบาลตำบลบ้านแหลมพัฒนา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0-3544-0836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องค์การบริหารส่วนตำบลบางปลาม้า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0-3545-7205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องค์การบริหารส่วนตำบลองครักษ์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0-3544-6637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องค์การบริหารส่วนตำบลบางใหญ่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0-3547-3614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องค์การบริหารส่วนตำบลวัดโบสถ์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0-3544-0578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3060550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องค์การบริหารส่วนตำบลกระเสียว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0-3559-6016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องค์การบริหารส่วนตำบลบ้านสระ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0-3557-2243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องค์การบริหารส่วนตำบลย่านยาว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0-3596-9928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องค์การบริหารส่วนตำบลวังลึก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0-3568-1278-9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องค์การบริหารส่วนตำบลหนองผักนาก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0-3544-0842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องค์การบริหารส่วนตำบลหนองสะเดา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0-3547-1111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เทศบาลตำบลด่านช้าง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0-3559-5199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องค์การบริหารส่วนตำบลหนองมะค่าโมง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0-3596-9943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องค์การบริหารส่วนตำบลด่านช้าง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0-3559-5640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องค์การบริหารส่วนตำบลวังคัน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0-3546-6242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องค์การบริหารส่วนตำบลห้วยขมิ้น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0-3559-5689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องค์การบริหารส่วนตำบลนิคมกระเสียว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0-3559-5688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องค์การบริหารส่วนตำบลองค์พระ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0-3544-6253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องค์การบริหารส่วนตำบลวังยาว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0-3544-6263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โครงการส่งน้ำและบำรุงรักษาสามชุก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0-3546-4406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โครงการส่งน้ำและบำรุงรักษาโพธิ์พระยา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0-3553-5969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2785932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องค์การบริหารส่วนตำบลกฤษณา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0-3596-9646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องค์การบริหารส่วนตำบลสาลี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0-3558-8953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องค์การบริหารส่วนตำบลมะขามล้ม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0-3544-0505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องค์การบริหารส่วนตำบลไผ่กองดิน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0-3544-6699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องค์การบริหารส่วนตำบลวังน้ำเย็น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0-3552-8418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องค์การบริหารส่วนตำบลจรเข้ใหญ่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0-3545-6250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องค์การบริหารส่วนตำบลวัดดาว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0-3544-0780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เทศบาลตำบลศรีประจันต์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0-3554-8111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เทศบาลตำบลวังยาง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0-3552-8351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เทศบาลตำบลปลายนา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0-3546-3600 ต่อ 101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เทศบาลตำบลบ้านกร่าง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0-3558-2742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เทศบาลตำบลวังหว้า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0-3545-5100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เทศบาลตำบลวังน้ำซับ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0-3558-2510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องค์การบริหารส่วนตำบลศรีประจันต์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0-3558-1951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องค์การบริหารส่วนตำบลมดแดง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0-3553-5093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องค์การบริหารส่วนตำบลบางงาม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0-3545-5402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68181221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59593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11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1649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องค์การบริหารส่วนตำบลดอนปรู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0-3556-5810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เทศบาลตำบลหนองหญ้าไซ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0-3557-7158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องค์การบริหารส่วนตำบลหนองหญ้าไซ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0-3557-7248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องค์การบริหารส่วนตำบลหนองโพธิ์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0-3545-4275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องค์การบริหารส่วนตำบลหนองขาม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0-3559-5601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องค์การบริหารส่วนตำบลหนองราชวัตร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0-3596-9922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องค์การบริหารส่วนตำบลแจงงาม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0-3544-0982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องค์การบริหารส่วนตำบลทัพหลวง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0-3544-0228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เทศบาลตำบลดอนเจดีย์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0-3559-1199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106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เทศบาลตำบลสระกระโจม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0-3559-1240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องค์การบริหารส่วนตำบลดอนเจดีย์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0-3559-2372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องค์การบริหารส่วนตำบลสระกระโจม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0-3544-0568-9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องค์การบริหารส่วนตำบลหนองสาหร่าย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0-3544-0781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องค์การบริหารส่วนตำบลไร่รถ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0-3545-3245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องค์การบริหารส่วนตำบลทะเลบก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0-3552-8303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112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เทศบาลตำบลสามชุก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0-3557-1067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5035819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ตาราง 4"/>
          <p:cNvGraphicFramePr>
            <a:graphicFrameLocks noGrp="1"/>
          </p:cNvGraphicFramePr>
          <p:nvPr/>
        </p:nvGraphicFramePr>
        <p:xfrm>
          <a:off x="163873" y="606174"/>
          <a:ext cx="8765844" cy="466868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396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4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15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21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695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2289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หน่วยงาน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รถบรรทุกน้ำ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(คัน)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เครื่องสูบน้ำ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(เครื่อง)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เรือ</a:t>
                      </a:r>
                    </a:p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(ลำ)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หมายเลขโทรศัพท์</a:t>
                      </a:r>
                    </a:p>
                  </a:txBody>
                  <a:tcPr marL="9125" marR="9125" marT="9125" marB="0" anchor="ctr">
                    <a:solidFill>
                      <a:srgbClr val="99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โครงการส่งน้ำและบำรุงรักษาดอนเจดีย์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0-3559-1200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130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โครงการส่งน้ำและบำรุงรักษากระเสียว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0-3559-5120 ต่อ</a:t>
                      </a:r>
                      <a:r>
                        <a:rPr lang="th-TH" sz="2000" b="0" i="0" u="none" strike="noStrike" baseline="0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14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131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โครงการส่งน้ำและบำรุงรักษาสองพี่น้อง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0-3555-3018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132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สำนักทรัพยากรน้ำบาดาล</a:t>
                      </a:r>
                      <a:r>
                        <a:rPr lang="th-TH" sz="2000" b="0" i="0" u="none" strike="noStrike" baseline="0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เขต 2 สุพรรณบุรี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0-3544-0331-2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901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133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สำนักงานทรัพยากรน้ำ</a:t>
                      </a:r>
                      <a:r>
                        <a:rPr lang="th-TH" sz="2000" b="0" i="0" u="none" strike="noStrike" baseline="0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ภาค 7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094-589-5802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06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134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แขวงทางหลวงสุพรรณบุรี ที่ 1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0-3552-2133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135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แขวงทางหลวงสุพรรณบุรี ที่ 2 (อู่ทอง)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9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0-3555-2000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136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ศูนย์ป้องกันและบรรเทาสาธารณภัย เขต 2 สุพรรณบุรี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183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0-3555-5621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137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แขวงทางหลวงชนบทสุพรรณบุรี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0-3555-5626 ต่อ 106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138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หมวดบำรุงทางหลวงชนบทด่านช้าง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0-3544-0965</a:t>
                      </a: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67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139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หมวดบำรุงทางหลวงชนบทเดิมบางนางบวช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0-3544-0550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6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รวม</a:t>
                      </a:r>
                    </a:p>
                  </a:txBody>
                  <a:tcPr marL="9125" marR="9125" marT="9125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125" marR="9125" marT="91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191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267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i="0" u="none" strike="noStrike" dirty="0">
                          <a:solidFill>
                            <a:srgbClr val="000000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663</a:t>
                      </a:r>
                    </a:p>
                  </a:txBody>
                  <a:tcPr marL="9525" marR="9525" marT="9525" marB="0" anchor="b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4" name="Shape 574"/>
          <p:cNvSpPr/>
          <p:nvPr/>
        </p:nvSpPr>
        <p:spPr>
          <a:xfrm>
            <a:off x="0" y="-27384"/>
            <a:ext cx="9144000" cy="461665"/>
          </a:xfrm>
          <a:prstGeom prst="rect">
            <a:avLst/>
          </a:prstGeom>
          <a:solidFill>
            <a:srgbClr val="FF669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4100" b="1">
                <a:latin typeface="TH SarabunPSK"/>
                <a:ea typeface="TH SarabunPSK"/>
                <a:cs typeface="TH SarabunPSK"/>
                <a:sym typeface="TH SarabunPSK"/>
              </a:defRPr>
            </a:lvl1pPr>
          </a:lstStyle>
          <a:p>
            <a:r>
              <a:rPr lang="th-TH" sz="2400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บัญชียานพาหนะ อุปกรณ์ เครื่องมือ เครื่องใช้ และเครื่องจักรกล จังหวัดสุพรรณบุรี ในการช่วยเหลือด้านอุทกภัย</a:t>
            </a:r>
            <a:endParaRPr sz="2400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5386346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534695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6183"/>
            <a:ext cx="9123218" cy="633960"/>
          </a:xfrm>
          <a:solidFill>
            <a:srgbClr val="0070C0"/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rPr>
              <a:t>ครัวเรือนเกษตรกรจังหวัดสุพรรณบุรี </a:t>
            </a:r>
            <a:endParaRPr lang="en-U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888319"/>
              </p:ext>
            </p:extLst>
          </p:nvPr>
        </p:nvGraphicFramePr>
        <p:xfrm>
          <a:off x="426031" y="673811"/>
          <a:ext cx="8291948" cy="5781786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492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9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20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90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789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จังหวัด/อำเภอ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จำนวนครัวเรือนประชากร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(ครัวเรือน)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จำนวนครัวเรือนเกษตรกร (ครัวเรือน)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คิดเป็นร้อยละ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B3A2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เมืองสุพรรณบุรี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42,462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9,279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5.51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ดอนเจดีย์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13,280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4,183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9.05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ด่านช้าง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20,416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5,393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7.89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เดิมบางนางบวช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18,195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8,197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11.35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บางปลาม้า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18,742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6,820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8.79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ศรีประจันต์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15,727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7,188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11.60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สองพี่น้อง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29,652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7,425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5.79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สามชุก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14,820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5,478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10.09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หนองหญ้าไซ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12,944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6,535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13.23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อู่ทอง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B3A2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23,790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8,410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6.88</a:t>
                      </a:r>
                    </a:p>
                  </a:txBody>
                  <a:tcPr marL="7144" marR="7144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รวม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210,028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ea typeface="Times New Roman" panose="02020603050405020304" pitchFamily="18" charset="0"/>
                          <a:cs typeface="Angsana New" pitchFamily="18" charset="-34"/>
                        </a:rPr>
                        <a:t>68,908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0" algn="r" defTabSz="914400" rtl="0" eaLnBrk="1" fontAlgn="b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b="1" kern="12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6.94</a:t>
                      </a:r>
                      <a:endParaRPr lang="en-US" sz="2400" b="1" kern="12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285720" y="6504057"/>
            <a:ext cx="84155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spc="-20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Times New Roman" panose="02020603050405020304" pitchFamily="18" charset="0"/>
                <a:cs typeface="Angsana New" pitchFamily="18" charset="-34"/>
              </a:rPr>
              <a:t>ที่มา </a:t>
            </a:r>
            <a:r>
              <a:rPr lang="en-US" sz="2000" b="1" spc="-20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Times New Roman" panose="02020603050405020304" pitchFamily="18" charset="0"/>
                <a:cs typeface="Angsana New" pitchFamily="18" charset="-34"/>
              </a:rPr>
              <a:t>:</a:t>
            </a:r>
            <a:r>
              <a:rPr lang="th-TH" sz="2000" b="1" spc="-20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Times New Roman" panose="02020603050405020304" pitchFamily="18" charset="0"/>
                <a:cs typeface="Angsana New" pitchFamily="18" charset="-34"/>
              </a:rPr>
              <a:t> ข้อมูลจากที่ทำการปกครองจังหวัดสุพรรณบุรี 2559, </a:t>
            </a:r>
            <a:r>
              <a:rPr lang="th-TH" sz="20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สำนักงานเกษตรจังหวัดสุพรรณบุรี (ข้อมูล ณ ธันวาคม 2561)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609430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228601"/>
            <a:ext cx="8858280" cy="879230"/>
          </a:xfrm>
          <a:gradFill flip="none" rotWithShape="1">
            <a:gsLst>
              <a:gs pos="0">
                <a:schemeClr val="accent6">
                  <a:lumMod val="89000"/>
                </a:schemeClr>
              </a:gs>
              <a:gs pos="23000">
                <a:schemeClr val="accent6">
                  <a:lumMod val="89000"/>
                </a:schemeClr>
              </a:gs>
              <a:gs pos="69000">
                <a:schemeClr val="accent6">
                  <a:lumMod val="75000"/>
                </a:schemeClr>
              </a:gs>
              <a:gs pos="97000">
                <a:schemeClr val="accent6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0" algn="ctr"/>
            <a:r>
              <a:rPr kumimoji="0" lang="th-TH" altLang="en-US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เนื้อที่ใช้ประโยชน์ทางการเกษตร จังหวัดสุพรรณบุรี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737673"/>
              </p:ext>
            </p:extLst>
          </p:nvPr>
        </p:nvGraphicFramePr>
        <p:xfrm>
          <a:off x="197830" y="1415968"/>
          <a:ext cx="8509763" cy="351323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390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0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04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1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91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273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758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เนื้อที่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ทั้งหมด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(ไร่)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เนื้อที่ใช้ประโยชน์ทางการเกษตร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67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นาข้าว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พืชไร่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สวนไม้ผล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ไม้ยืนต้น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สวนผัก/ไม้ดอก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ไม้ประดับ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เนื้อที่ใช้ประโยชน์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bg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ทางการเกษตรอื่นๆ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85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315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778</a:t>
                      </a:r>
                      <a:endParaRPr lang="en-US" sz="2800" b="1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305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042</a:t>
                      </a:r>
                      <a:endParaRPr lang="en-US" sz="28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(56.3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%)</a:t>
                      </a:r>
                      <a:endParaRPr lang="en-US" sz="28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838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048</a:t>
                      </a:r>
                      <a:endParaRPr lang="en-US" sz="28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(36.19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)</a:t>
                      </a:r>
                      <a:endParaRPr lang="en-US" sz="28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19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582</a:t>
                      </a:r>
                      <a:endParaRPr lang="en-US" sz="28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(0.85%)</a:t>
                      </a: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30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176</a:t>
                      </a:r>
                      <a:endParaRPr lang="en-US" sz="28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(1.30%)</a:t>
                      </a:r>
                      <a:endParaRPr lang="en-US" sz="28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122</a:t>
                      </a: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930</a:t>
                      </a:r>
                      <a:endParaRPr lang="en-US" sz="280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(5.31%)</a:t>
                      </a:r>
                      <a:endParaRPr lang="en-US" sz="28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4"/>
          <p:cNvSpPr/>
          <p:nvPr/>
        </p:nvSpPr>
        <p:spPr>
          <a:xfrm>
            <a:off x="197828" y="5143512"/>
            <a:ext cx="86604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ที่มา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 :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 สถิติการเกษตรของประเทศไทย ปี 2560 สำนักงานเศรษฐกิจการเกษตร (ข้อมูล ณ เมษายน 2562)</a:t>
            </a:r>
            <a:endParaRPr lang="en-US" sz="16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ea typeface="Calibri" panose="020F0502020204030204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826778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7658"/>
            <a:ext cx="9144000" cy="937420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สินค้าเกษตร </a:t>
            </a:r>
            <a:r>
              <a:rPr lang="th-TH" sz="3200" b="1" dirty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ด้านพืช </a:t>
            </a:r>
            <a:r>
              <a:rPr lang="th-TH" sz="3200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ที่สำคัญของจังหวัดสุพรรณบุรี</a:t>
            </a:r>
            <a:endParaRPr lang="en-US" sz="3200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9" name="ไดอะแกรม 8"/>
          <p:cNvGraphicFramePr/>
          <p:nvPr>
            <p:extLst>
              <p:ext uri="{D42A27DB-BD31-4B8C-83A1-F6EECF244321}">
                <p14:modId xmlns:p14="http://schemas.microsoft.com/office/powerpoint/2010/main" val="2008904414"/>
              </p:ext>
            </p:extLst>
          </p:nvPr>
        </p:nvGraphicFramePr>
        <p:xfrm>
          <a:off x="47029" y="1166800"/>
          <a:ext cx="5707583" cy="5234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49735" y="6525342"/>
            <a:ext cx="8637061" cy="328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00"/>
              </a:lnSpc>
            </a:pP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ที่มา 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: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 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cs typeface="Angsana New" pitchFamily="18" charset="-34"/>
              </a:rPr>
              <a:t>สำนักงานเกษตรจังหวัดสุพรรณบุรี (ข้อมูล ณ มีนาคม 2562)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effectLst/>
              <a:latin typeface="Angsana New" pitchFamily="18" charset="-34"/>
              <a:ea typeface="Calibri" panose="020F0502020204030204" pitchFamily="34" charset="0"/>
              <a:cs typeface="Angsana New" pitchFamily="18" charset="-34"/>
            </a:endParaRPr>
          </a:p>
        </p:txBody>
      </p:sp>
      <p:grpSp>
        <p:nvGrpSpPr>
          <p:cNvPr id="4" name="กลุ่ม 4"/>
          <p:cNvGrpSpPr/>
          <p:nvPr/>
        </p:nvGrpSpPr>
        <p:grpSpPr>
          <a:xfrm>
            <a:off x="6948053" y="1166799"/>
            <a:ext cx="2102432" cy="968596"/>
            <a:chOff x="0" y="0"/>
            <a:chExt cx="8128000" cy="968596"/>
          </a:xfrm>
        </p:grpSpPr>
        <p:sp>
          <p:nvSpPr>
            <p:cNvPr id="6" name="สี่เหลี่ยมผืนผ้ามุมมน 5"/>
            <p:cNvSpPr/>
            <p:nvPr/>
          </p:nvSpPr>
          <p:spPr>
            <a:xfrm>
              <a:off x="0" y="0"/>
              <a:ext cx="8128000" cy="968596"/>
            </a:xfrm>
            <a:prstGeom prst="roundRect">
              <a:avLst>
                <a:gd name="adj" fmla="val 10000"/>
              </a:avLst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สี่เหลี่ยมผืนผ้ามุมมน 4"/>
            <p:cNvSpPr txBox="1"/>
            <p:nvPr/>
          </p:nvSpPr>
          <p:spPr>
            <a:xfrm>
              <a:off x="953197" y="0"/>
              <a:ext cx="7174803" cy="968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ct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>
                  <a:latin typeface="Angsana New" pitchFamily="18" charset="-34"/>
                  <a:cs typeface="Angsana New" pitchFamily="18" charset="-34"/>
                </a:rPr>
                <a:t>893,960 ตัน</a:t>
              </a:r>
            </a:p>
          </p:txBody>
        </p:sp>
      </p:grpSp>
      <p:grpSp>
        <p:nvGrpSpPr>
          <p:cNvPr id="5" name="กลุ่ม 9"/>
          <p:cNvGrpSpPr/>
          <p:nvPr/>
        </p:nvGrpSpPr>
        <p:grpSpPr>
          <a:xfrm>
            <a:off x="6948053" y="2247116"/>
            <a:ext cx="2102432" cy="968596"/>
            <a:chOff x="-4" y="1065456"/>
            <a:chExt cx="8128004" cy="968596"/>
          </a:xfrm>
        </p:grpSpPr>
        <p:sp>
          <p:nvSpPr>
            <p:cNvPr id="11" name="สี่เหลี่ยมผืนผ้ามุมมน 10"/>
            <p:cNvSpPr/>
            <p:nvPr/>
          </p:nvSpPr>
          <p:spPr>
            <a:xfrm>
              <a:off x="0" y="1065456"/>
              <a:ext cx="8128000" cy="968596"/>
            </a:xfrm>
            <a:prstGeom prst="roundRect">
              <a:avLst>
                <a:gd name="adj" fmla="val 10000"/>
              </a:avLst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สี่เหลี่ยมผืนผ้ามุมมน 4"/>
            <p:cNvSpPr txBox="1"/>
            <p:nvPr/>
          </p:nvSpPr>
          <p:spPr>
            <a:xfrm>
              <a:off x="-4" y="1065456"/>
              <a:ext cx="8128004" cy="968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6,672,236 ตัน</a:t>
              </a:r>
              <a:endParaRPr lang="th-TH" sz="3600" b="1" kern="1200" dirty="0">
                <a:solidFill>
                  <a:schemeClr val="tx1"/>
                </a:solidFill>
                <a:effectLst/>
                <a:latin typeface="Angsana New" pitchFamily="18" charset="-34"/>
                <a:cs typeface="Angsana New" pitchFamily="18" charset="-34"/>
              </a:endParaRPr>
            </a:p>
          </p:txBody>
        </p:sp>
      </p:grpSp>
      <p:grpSp>
        <p:nvGrpSpPr>
          <p:cNvPr id="8" name="กลุ่ม 12"/>
          <p:cNvGrpSpPr/>
          <p:nvPr/>
        </p:nvGrpSpPr>
        <p:grpSpPr>
          <a:xfrm>
            <a:off x="6948053" y="3299501"/>
            <a:ext cx="2102432" cy="968596"/>
            <a:chOff x="0" y="2130913"/>
            <a:chExt cx="8128002" cy="968596"/>
          </a:xfrm>
        </p:grpSpPr>
        <p:sp>
          <p:nvSpPr>
            <p:cNvPr id="14" name="สี่เหลี่ยมผืนผ้ามุมมน 13"/>
            <p:cNvSpPr/>
            <p:nvPr/>
          </p:nvSpPr>
          <p:spPr>
            <a:xfrm>
              <a:off x="0" y="2130913"/>
              <a:ext cx="8128000" cy="968596"/>
            </a:xfrm>
            <a:prstGeom prst="roundRect">
              <a:avLst>
                <a:gd name="adj" fmla="val 10000"/>
              </a:avLst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สี่เหลี่ยมผืนผ้ามุมมน 4"/>
            <p:cNvSpPr txBox="1"/>
            <p:nvPr/>
          </p:nvSpPr>
          <p:spPr>
            <a:xfrm>
              <a:off x="589257" y="2130913"/>
              <a:ext cx="7538745" cy="968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l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   34,241 ตัน</a:t>
              </a:r>
            </a:p>
          </p:txBody>
        </p:sp>
      </p:grpSp>
      <p:grpSp>
        <p:nvGrpSpPr>
          <p:cNvPr id="10" name="กลุ่ม 15"/>
          <p:cNvGrpSpPr/>
          <p:nvPr/>
        </p:nvGrpSpPr>
        <p:grpSpPr>
          <a:xfrm>
            <a:off x="6929455" y="4364707"/>
            <a:ext cx="2121030" cy="968596"/>
            <a:chOff x="-71896" y="3196369"/>
            <a:chExt cx="8199900" cy="968596"/>
          </a:xfrm>
        </p:grpSpPr>
        <p:sp>
          <p:nvSpPr>
            <p:cNvPr id="17" name="สี่เหลี่ยมผืนผ้ามุมมน 16"/>
            <p:cNvSpPr/>
            <p:nvPr/>
          </p:nvSpPr>
          <p:spPr>
            <a:xfrm>
              <a:off x="0" y="3196369"/>
              <a:ext cx="8128000" cy="968596"/>
            </a:xfrm>
            <a:prstGeom prst="roundRect">
              <a:avLst>
                <a:gd name="adj" fmla="val 10000"/>
              </a:avLst>
            </a:prstGeom>
            <a:solidFill>
              <a:schemeClr val="accent2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สี่เหลี่ยมผืนผ้ามุมมน 4"/>
            <p:cNvSpPr txBox="1"/>
            <p:nvPr/>
          </p:nvSpPr>
          <p:spPr>
            <a:xfrm>
              <a:off x="-71896" y="3196369"/>
              <a:ext cx="8199900" cy="968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ct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98</a:t>
              </a:r>
              <a:r>
                <a:rPr lang="th-TH" sz="3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,792 ตัน</a:t>
              </a:r>
            </a:p>
          </p:txBody>
        </p:sp>
      </p:grpSp>
      <p:grpSp>
        <p:nvGrpSpPr>
          <p:cNvPr id="13" name="กลุ่ม 18"/>
          <p:cNvGrpSpPr/>
          <p:nvPr/>
        </p:nvGrpSpPr>
        <p:grpSpPr>
          <a:xfrm>
            <a:off x="6948052" y="5423819"/>
            <a:ext cx="2102432" cy="968596"/>
            <a:chOff x="0" y="4261826"/>
            <a:chExt cx="8128000" cy="968596"/>
          </a:xfrm>
        </p:grpSpPr>
        <p:sp>
          <p:nvSpPr>
            <p:cNvPr id="20" name="สี่เหลี่ยมผืนผ้ามุมมน 19"/>
            <p:cNvSpPr/>
            <p:nvPr/>
          </p:nvSpPr>
          <p:spPr>
            <a:xfrm>
              <a:off x="0" y="4261826"/>
              <a:ext cx="8128000" cy="968596"/>
            </a:xfrm>
            <a:prstGeom prst="roundRect">
              <a:avLst>
                <a:gd name="adj" fmla="val 10000"/>
              </a:avLst>
            </a:prstGeom>
            <a:solidFill>
              <a:schemeClr val="accent2">
                <a:lumMod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สี่เหลี่ยมผืนผ้ามุมมน 4"/>
            <p:cNvSpPr txBox="1"/>
            <p:nvPr/>
          </p:nvSpPr>
          <p:spPr>
            <a:xfrm>
              <a:off x="480459" y="4261826"/>
              <a:ext cx="7647538" cy="968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ct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strike="noStrike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18,632 ตัน</a:t>
              </a:r>
            </a:p>
          </p:txBody>
        </p:sp>
      </p:grpSp>
      <p:grpSp>
        <p:nvGrpSpPr>
          <p:cNvPr id="16" name="กลุ่ม 23"/>
          <p:cNvGrpSpPr/>
          <p:nvPr/>
        </p:nvGrpSpPr>
        <p:grpSpPr>
          <a:xfrm>
            <a:off x="5879090" y="1188005"/>
            <a:ext cx="1046666" cy="5204410"/>
            <a:chOff x="8018168" y="1188005"/>
            <a:chExt cx="1395555" cy="5204410"/>
          </a:xfrm>
        </p:grpSpPr>
        <p:sp>
          <p:nvSpPr>
            <p:cNvPr id="22" name="คำบรรยายภาพแบบลูกศรขวา 21"/>
            <p:cNvSpPr/>
            <p:nvPr/>
          </p:nvSpPr>
          <p:spPr>
            <a:xfrm>
              <a:off x="8018168" y="1188005"/>
              <a:ext cx="1395555" cy="5204410"/>
            </a:xfrm>
            <a:prstGeom prst="rightArrowCallout">
              <a:avLst/>
            </a:prstGeom>
            <a:solidFill>
              <a:srgbClr val="0070C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>
                <a:latin typeface="Angsana New" pitchFamily="18" charset="-34"/>
                <a:cs typeface="Angsana New" pitchFamily="18" charset="-34"/>
              </a:endParaRPr>
            </a:p>
          </p:txBody>
        </p:sp>
        <p:sp>
          <p:nvSpPr>
            <p:cNvPr id="23" name="กล่องข้อความ 22"/>
            <p:cNvSpPr txBox="1"/>
            <p:nvPr/>
          </p:nvSpPr>
          <p:spPr>
            <a:xfrm>
              <a:off x="8029957" y="3538839"/>
              <a:ext cx="115098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ผลผลิต</a:t>
              </a:r>
              <a:endPara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5625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9" grpId="0">
        <p:bldAsOne/>
      </p:bldGraphic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117658"/>
            <a:ext cx="9143999" cy="937420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สินค้าเกษตร </a:t>
            </a:r>
            <a:r>
              <a:rPr lang="th-TH" b="1" dirty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ด้านปศุสัตว์ </a:t>
            </a:r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ที่สำคัญของจังหวัดสุพรรณบุรี</a:t>
            </a:r>
            <a:endParaRPr lang="en-US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9" name="ไดอะแกรม 8"/>
          <p:cNvGraphicFramePr/>
          <p:nvPr>
            <p:extLst>
              <p:ext uri="{D42A27DB-BD31-4B8C-83A1-F6EECF244321}">
                <p14:modId xmlns:p14="http://schemas.microsoft.com/office/powerpoint/2010/main" val="2914831859"/>
              </p:ext>
            </p:extLst>
          </p:nvPr>
        </p:nvGraphicFramePr>
        <p:xfrm>
          <a:off x="1529655" y="1176867"/>
          <a:ext cx="6096000" cy="5093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สี่เหลี่ยมผืนผ้า 2"/>
          <p:cNvSpPr/>
          <p:nvPr/>
        </p:nvSpPr>
        <p:spPr>
          <a:xfrm>
            <a:off x="85727" y="6391959"/>
            <a:ext cx="865434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th-TH" sz="20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ที่มา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: </a:t>
            </a:r>
            <a:r>
              <a:rPr lang="th-TH" sz="20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ระบบทะเบียนเกษตรกรผู้เลี้ยงสัตว์รายครัวเรือน (ข้อมูล ณ กันยายน 2561)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effectLst/>
              <a:latin typeface="Angsana New" pitchFamily="18" charset="-34"/>
              <a:ea typeface="Calibri" panose="020F0502020204030204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013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9" grpId="0">
        <p:bldAsOne/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17658"/>
            <a:ext cx="9144000" cy="937420"/>
          </a:xfrm>
          <a:solidFill>
            <a:srgbClr val="7030A0"/>
          </a:solidFill>
        </p:spPr>
        <p:txBody>
          <a:bodyPr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สินค้าเกษตร</a:t>
            </a:r>
            <a:r>
              <a:rPr lang="th-TH" b="1" dirty="0">
                <a:solidFill>
                  <a:srgbClr val="FFFF00"/>
                </a:solidFill>
                <a:latin typeface="Angsana New" pitchFamily="18" charset="-34"/>
                <a:cs typeface="Angsana New" pitchFamily="18" charset="-34"/>
              </a:rPr>
              <a:t> ด้านประมง </a:t>
            </a:r>
            <a:r>
              <a:rPr lang="th-TH" b="1" dirty="0">
                <a:solidFill>
                  <a:schemeClr val="bg1"/>
                </a:solidFill>
                <a:latin typeface="Angsana New" pitchFamily="18" charset="-34"/>
                <a:cs typeface="Angsana New" pitchFamily="18" charset="-34"/>
              </a:rPr>
              <a:t>ที่สำคัญของจังหวัดสุพรรณบุรี</a:t>
            </a:r>
            <a:endParaRPr lang="en-US" b="1" dirty="0">
              <a:solidFill>
                <a:schemeClr val="bg1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92402" y="6373093"/>
            <a:ext cx="70624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ที่มา 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: 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สำนักงานประมงจังหวัดสุพรรณบุรี (ข้อมูล ณ เมษายน 2560)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4" name="กลุ่ม 4"/>
          <p:cNvGrpSpPr/>
          <p:nvPr/>
        </p:nvGrpSpPr>
        <p:grpSpPr>
          <a:xfrm>
            <a:off x="6372622" y="1122552"/>
            <a:ext cx="2618859" cy="965156"/>
            <a:chOff x="0" y="0"/>
            <a:chExt cx="9548797" cy="965156"/>
          </a:xfrm>
        </p:grpSpPr>
        <p:sp>
          <p:nvSpPr>
            <p:cNvPr id="6" name="สี่เหลี่ยมผืนผ้ามุมมน 5"/>
            <p:cNvSpPr/>
            <p:nvPr/>
          </p:nvSpPr>
          <p:spPr>
            <a:xfrm>
              <a:off x="0" y="0"/>
              <a:ext cx="9548797" cy="965156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สี่เหลี่ยมผืนผ้ามุมมน 4"/>
            <p:cNvSpPr txBox="1"/>
            <p:nvPr/>
          </p:nvSpPr>
          <p:spPr>
            <a:xfrm>
              <a:off x="0" y="0"/>
              <a:ext cx="9548797" cy="9651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0020" tIns="160020" rIns="160020" bIns="160020" numCol="1" spcCol="1270" anchor="ctr" anchorCtr="0">
              <a:noAutofit/>
            </a:bodyPr>
            <a:lstStyle/>
            <a:p>
              <a:pPr lvl="0" algn="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30,538,163 กิโลกรัม</a:t>
              </a:r>
            </a:p>
          </p:txBody>
        </p:sp>
      </p:grpSp>
      <p:grpSp>
        <p:nvGrpSpPr>
          <p:cNvPr id="5" name="กลุ่ม 20"/>
          <p:cNvGrpSpPr/>
          <p:nvPr/>
        </p:nvGrpSpPr>
        <p:grpSpPr>
          <a:xfrm>
            <a:off x="6341800" y="2204169"/>
            <a:ext cx="2649681" cy="965156"/>
            <a:chOff x="-87036" y="1061671"/>
            <a:chExt cx="6795655" cy="965156"/>
          </a:xfrm>
        </p:grpSpPr>
        <p:sp>
          <p:nvSpPr>
            <p:cNvPr id="31" name="สี่เหลี่ยมผืนผ้ามุมมน 30"/>
            <p:cNvSpPr/>
            <p:nvPr/>
          </p:nvSpPr>
          <p:spPr>
            <a:xfrm>
              <a:off x="0" y="1061671"/>
              <a:ext cx="6708619" cy="965156"/>
            </a:xfrm>
            <a:prstGeom prst="roundRect">
              <a:avLst>
                <a:gd name="adj" fmla="val 10000"/>
              </a:avLst>
            </a:prstGeom>
            <a:solidFill>
              <a:srgbClr val="66CCFF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สี่เหลี่ยมผืนผ้ามุมมน 4"/>
            <p:cNvSpPr txBox="1"/>
            <p:nvPr/>
          </p:nvSpPr>
          <p:spPr>
            <a:xfrm>
              <a:off x="-87036" y="1061671"/>
              <a:ext cx="6795655" cy="9651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9</a:t>
              </a:r>
              <a:r>
                <a:rPr lang="th-TH" sz="4000" b="1" kern="1200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,615,743 กิโลกรัม</a:t>
              </a:r>
            </a:p>
          </p:txBody>
        </p:sp>
      </p:grpSp>
      <p:grpSp>
        <p:nvGrpSpPr>
          <p:cNvPr id="8" name="กลุ่ม 21"/>
          <p:cNvGrpSpPr/>
          <p:nvPr/>
        </p:nvGrpSpPr>
        <p:grpSpPr>
          <a:xfrm>
            <a:off x="6341800" y="3249512"/>
            <a:ext cx="2649681" cy="965156"/>
            <a:chOff x="-87036" y="2123343"/>
            <a:chExt cx="6795655" cy="965156"/>
          </a:xfrm>
        </p:grpSpPr>
        <p:sp>
          <p:nvSpPr>
            <p:cNvPr id="29" name="สี่เหลี่ยมผืนผ้ามุมมน 28"/>
            <p:cNvSpPr/>
            <p:nvPr/>
          </p:nvSpPr>
          <p:spPr>
            <a:xfrm>
              <a:off x="0" y="2123343"/>
              <a:ext cx="6708619" cy="965156"/>
            </a:xfrm>
            <a:prstGeom prst="roundRect">
              <a:avLst>
                <a:gd name="adj" fmla="val 10000"/>
              </a:avLst>
            </a:prstGeom>
            <a:solidFill>
              <a:srgbClr val="99FF6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สี่เหลี่ยมผืนผ้ามุมมน 6"/>
            <p:cNvSpPr txBox="1"/>
            <p:nvPr/>
          </p:nvSpPr>
          <p:spPr>
            <a:xfrm>
              <a:off x="-87036" y="2123343"/>
              <a:ext cx="6795655" cy="9651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kern="1200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2,896,848 กิโลกรัม</a:t>
              </a:r>
            </a:p>
          </p:txBody>
        </p:sp>
      </p:grpSp>
      <p:grpSp>
        <p:nvGrpSpPr>
          <p:cNvPr id="9" name="กลุ่ม 22"/>
          <p:cNvGrpSpPr/>
          <p:nvPr/>
        </p:nvGrpSpPr>
        <p:grpSpPr>
          <a:xfrm>
            <a:off x="6341800" y="4311184"/>
            <a:ext cx="2649681" cy="965156"/>
            <a:chOff x="-87036" y="3185015"/>
            <a:chExt cx="6795655" cy="965156"/>
          </a:xfrm>
        </p:grpSpPr>
        <p:sp>
          <p:nvSpPr>
            <p:cNvPr id="27" name="สี่เหลี่ยมผืนผ้ามุมมน 26"/>
            <p:cNvSpPr/>
            <p:nvPr/>
          </p:nvSpPr>
          <p:spPr>
            <a:xfrm>
              <a:off x="0" y="3185015"/>
              <a:ext cx="6708619" cy="965156"/>
            </a:xfrm>
            <a:prstGeom prst="roundRect">
              <a:avLst>
                <a:gd name="adj" fmla="val 10000"/>
              </a:avLst>
            </a:prstGeom>
            <a:solidFill>
              <a:srgbClr val="FFCC6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สี่เหลี่ยมผืนผ้ามุมมน 8"/>
            <p:cNvSpPr txBox="1"/>
            <p:nvPr/>
          </p:nvSpPr>
          <p:spPr>
            <a:xfrm>
              <a:off x="-87036" y="3185015"/>
              <a:ext cx="6795655" cy="9651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rPr>
                <a:t>1</a:t>
              </a:r>
              <a:r>
                <a:rPr lang="th-TH" sz="4000" b="1" u="none" kern="1200" dirty="0">
                  <a:solidFill>
                    <a:schemeClr val="tx1"/>
                  </a:solidFill>
                  <a:effectLst/>
                  <a:latin typeface="Angsana New" pitchFamily="18" charset="-34"/>
                  <a:cs typeface="Angsana New" pitchFamily="18" charset="-34"/>
                </a:rPr>
                <a:t>,725,890 กิโลกรัม</a:t>
              </a:r>
            </a:p>
          </p:txBody>
        </p:sp>
      </p:grpSp>
      <p:grpSp>
        <p:nvGrpSpPr>
          <p:cNvPr id="10" name="กลุ่ม 23"/>
          <p:cNvGrpSpPr/>
          <p:nvPr/>
        </p:nvGrpSpPr>
        <p:grpSpPr>
          <a:xfrm>
            <a:off x="6329553" y="5389184"/>
            <a:ext cx="2769548" cy="965156"/>
            <a:chOff x="-118445" y="4246686"/>
            <a:chExt cx="7103077" cy="965156"/>
          </a:xfrm>
        </p:grpSpPr>
        <p:sp>
          <p:nvSpPr>
            <p:cNvPr id="25" name="สี่เหลี่ยมผืนผ้ามุมมน 24"/>
            <p:cNvSpPr/>
            <p:nvPr/>
          </p:nvSpPr>
          <p:spPr>
            <a:xfrm>
              <a:off x="0" y="4246686"/>
              <a:ext cx="6708619" cy="965156"/>
            </a:xfrm>
            <a:prstGeom prst="roundRect">
              <a:avLst>
                <a:gd name="adj" fmla="val 10000"/>
              </a:avLst>
            </a:prstGeom>
            <a:solidFill>
              <a:srgbClr val="FF5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สี่เหลี่ยมผืนผ้ามุมมน 10"/>
            <p:cNvSpPr txBox="1"/>
            <p:nvPr/>
          </p:nvSpPr>
          <p:spPr>
            <a:xfrm>
              <a:off x="-118445" y="4246686"/>
              <a:ext cx="7103077" cy="96515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5260" tIns="175260" rIns="175260" bIns="175260" numCol="1" spcCol="1270" anchor="ctr" anchorCtr="0">
              <a:noAutofit/>
            </a:bodyPr>
            <a:lstStyle/>
            <a:p>
              <a:pPr lvl="0" algn="r" defTabSz="2044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4000" b="1" kern="12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1,353,595 กิโลกรัม</a:t>
              </a:r>
            </a:p>
          </p:txBody>
        </p:sp>
      </p:grpSp>
      <p:graphicFrame>
        <p:nvGraphicFramePr>
          <p:cNvPr id="34" name="ไดอะแกรม 33"/>
          <p:cNvGraphicFramePr/>
          <p:nvPr>
            <p:extLst>
              <p:ext uri="{D42A27DB-BD31-4B8C-83A1-F6EECF244321}">
                <p14:modId xmlns:p14="http://schemas.microsoft.com/office/powerpoint/2010/main" val="1162103472"/>
              </p:ext>
            </p:extLst>
          </p:nvPr>
        </p:nvGraphicFramePr>
        <p:xfrm>
          <a:off x="121318" y="1135417"/>
          <a:ext cx="4973942" cy="5254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กลุ่ม 34"/>
          <p:cNvGrpSpPr/>
          <p:nvPr/>
        </p:nvGrpSpPr>
        <p:grpSpPr>
          <a:xfrm>
            <a:off x="5253227" y="1139018"/>
            <a:ext cx="1046666" cy="5204410"/>
            <a:chOff x="8018168" y="1188005"/>
            <a:chExt cx="1395555" cy="5204410"/>
          </a:xfrm>
          <a:solidFill>
            <a:srgbClr val="FF0000"/>
          </a:solidFill>
        </p:grpSpPr>
        <p:sp>
          <p:nvSpPr>
            <p:cNvPr id="36" name="คำบรรยายภาพแบบลูกศรขวา 35"/>
            <p:cNvSpPr/>
            <p:nvPr/>
          </p:nvSpPr>
          <p:spPr>
            <a:xfrm>
              <a:off x="8018168" y="1188005"/>
              <a:ext cx="1395555" cy="5204410"/>
            </a:xfrm>
            <a:prstGeom prst="rightArrowCallout">
              <a:avLst/>
            </a:prstGeom>
            <a:grp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กล่องข้อความ 36"/>
            <p:cNvSpPr txBox="1"/>
            <p:nvPr/>
          </p:nvSpPr>
          <p:spPr>
            <a:xfrm>
              <a:off x="8029957" y="3587826"/>
              <a:ext cx="115098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ngsana New" pitchFamily="18" charset="-34"/>
                  <a:cs typeface="Angsana New" pitchFamily="18" charset="-34"/>
                </a:rPr>
                <a:t>ผลผลิต</a:t>
              </a:r>
              <a:endPara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itchFamily="18" charset="-34"/>
                <a:cs typeface="Angsana New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839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34" grpId="0">
        <p:bldAsOne/>
      </p:bldGraphic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575"/>
          <p:cNvGraphicFramePr/>
          <p:nvPr>
            <p:extLst>
              <p:ext uri="{D42A27DB-BD31-4B8C-83A1-F6EECF244321}">
                <p14:modId xmlns:p14="http://schemas.microsoft.com/office/powerpoint/2010/main" val="286410682"/>
              </p:ext>
            </p:extLst>
          </p:nvPr>
        </p:nvGraphicFramePr>
        <p:xfrm>
          <a:off x="4355977" y="1484784"/>
          <a:ext cx="4536503" cy="3168352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4536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05243">
                <a:tc>
                  <a:txBody>
                    <a:bodyPr/>
                    <a:lstStyle/>
                    <a:p>
                      <a:pPr algn="ctr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lang="th-TH" sz="4400" b="1" dirty="0">
                          <a:solidFill>
                            <a:srgbClr val="0000FF"/>
                          </a:solidFill>
                          <a:latin typeface="TH SarabunPSK"/>
                          <a:ea typeface="TH SarabunPSK"/>
                          <a:cs typeface="TH SarabunPSK"/>
                          <a:sym typeface="TH SarabunPSK"/>
                        </a:rPr>
                        <a:t>ฟาร์มจระเข้</a:t>
                      </a:r>
                      <a:endParaRPr sz="4400" b="1" dirty="0">
                        <a:solidFill>
                          <a:srgbClr val="0000FF"/>
                        </a:solidFill>
                        <a:latin typeface="TH SarabunPSK"/>
                        <a:ea typeface="TH SarabunPSK"/>
                        <a:cs typeface="TH SarabunPSK"/>
                        <a:sym typeface="TH SarabunPSK"/>
                      </a:endParaRP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3109">
                <a:tc>
                  <a:txBody>
                    <a:bodyPr/>
                    <a:lstStyle/>
                    <a:p>
                      <a:pPr marL="0" indent="0" algn="ctr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43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ผู้ประกอบการ </a:t>
                      </a:r>
                    </a:p>
                    <a:p>
                      <a:pPr marL="0" indent="0" algn="ctr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43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จำนวน  33  ฟาร์ม</a:t>
                      </a:r>
                    </a:p>
                    <a:p>
                      <a:pPr marL="0" indent="0" algn="ctr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4300" baseline="0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จำนวนจระเข้ 11,960  ตัว</a:t>
                      </a: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rgbClr val="E8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8130" name="Picture 2" descr="à¸à¸¥à¸à¸²à¸£à¸à¹à¸à¸«à¸²à¸£à¸¹à¸à¸ à¸²à¸à¸ªà¸³à¸«à¸£à¸±à¸ à¸à¸·à¹à¸à¸à¸µà¹à¸à¸²à¸£à¹à¸¡à¸à¸£à¸°à¹à¸à¹ à¸à¸±à¸à¸«à¸§à¸±à¸à¸ªà¸¸à¸à¸£à¸£à¸à¸à¸¸à¸£à¸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2" y="651752"/>
            <a:ext cx="4135520" cy="6207160"/>
          </a:xfrm>
          <a:prstGeom prst="rect">
            <a:avLst/>
          </a:prstGeom>
          <a:noFill/>
        </p:spPr>
      </p:pic>
      <p:sp>
        <p:nvSpPr>
          <p:cNvPr id="6" name="TextBox 13"/>
          <p:cNvSpPr txBox="1"/>
          <p:nvPr/>
        </p:nvSpPr>
        <p:spPr>
          <a:xfrm>
            <a:off x="3381" y="-11212"/>
            <a:ext cx="9144000" cy="70788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ฟาร์มจระเข้จังหวัดสุพรรณบุรี</a:t>
            </a:r>
          </a:p>
        </p:txBody>
      </p:sp>
    </p:spTree>
    <p:extLst>
      <p:ext uri="{BB962C8B-B14F-4D97-AF65-F5344CB8AC3E}">
        <p14:creationId xmlns:p14="http://schemas.microsoft.com/office/powerpoint/2010/main" val="3021657327"/>
      </p:ext>
    </p:extLst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3"/>
          <p:cNvSpPr txBox="1"/>
          <p:nvPr/>
        </p:nvSpPr>
        <p:spPr>
          <a:xfrm>
            <a:off x="3381" y="-11212"/>
            <a:ext cx="9144000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ข้อมูลรายชื่อผู้เพาะเลี้ยงจระเข้จังหวัดสุพรรณบุรี</a:t>
            </a: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948649"/>
              </p:ext>
            </p:extLst>
          </p:nvPr>
        </p:nvGraphicFramePr>
        <p:xfrm>
          <a:off x="328599" y="908720"/>
          <a:ext cx="8493563" cy="538683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06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27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00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83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17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2582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83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ชื่อ-นามสกุล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ที่ตั้งฟาร์ม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เบอร์โทรศัพท์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3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เลขที่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หมู่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ตำบล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อำเภอ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6907" marR="6907" marT="6907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ศุภ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ฤกษ์  มีดี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309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ดอนเจดีย์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ดอนเจดีย์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081-9987939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2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นายชา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ทิตย์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บูรณโพธิ์ทอง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บางตาเถร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สองพี่น้อง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086-8038366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นิธินันต์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นวลฉวี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บางตาเถร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สองพี่น้อง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081-1951577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นายวิทยา  กิตติพันธุ์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วร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กุล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504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สนามคลี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เมืองสุพรรณบุรี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081-9416426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57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นายปริญญา  สุขสมศรี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10/2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ดอนมะสังข์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เมืองสุพรรณบุรี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086-0115253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04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นายปรีชา  เสือ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ศิริ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203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วังน้ำเย็น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บางปลาม้า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084-7144515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003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นางสาวไพรัช  อภิเดช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จรเข้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ใหญ่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บางปลาม้า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081-8808403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นายลูกชิ้น  กุดจิระ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บ้านสระ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สามชุก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084-4127199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1761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นาบุญมา 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นร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สิงห์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หนองมะค่าโมง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ด่านช้าง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089-7767879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นางกนกพร  ช้างจั่น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44/5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โคกช้าง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เดิมบางนางบวช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081-9227836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นางปณิธิดา  เข็มเงิน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71/3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ยางนอน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เดิมบางนางบวช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084-7050745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นาง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บุญชญา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ลิ้มภัท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ราธรรม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211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ทะเลบก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ดอนเจดีย์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089-0205189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13</a:t>
                      </a:r>
                      <a:r>
                        <a:rPr lang="th-TH" sz="1800" b="0" i="0" u="none" strike="noStrike" dirty="0">
                          <a:solidFill>
                            <a:srgbClr val="00206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ศุภ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ฤกษ์  ศรศรีสุวรรณ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หนองโพธิ์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หนองหญ้าไซ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081-8578392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3093830"/>
      </p:ext>
    </p:extLst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3"/>
          <p:cNvSpPr txBox="1"/>
          <p:nvPr/>
        </p:nvSpPr>
        <p:spPr>
          <a:xfrm>
            <a:off x="3381" y="-11212"/>
            <a:ext cx="9144000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ข้อมูลรายชื่อผู้เพาะเลี้ยงจระเข้จังหวัดสุพรรณบุรี</a:t>
            </a:r>
          </a:p>
        </p:txBody>
      </p:sp>
      <p:graphicFrame>
        <p:nvGraphicFramePr>
          <p:cNvPr id="5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948649"/>
              </p:ext>
            </p:extLst>
          </p:nvPr>
        </p:nvGraphicFramePr>
        <p:xfrm>
          <a:off x="328599" y="908720"/>
          <a:ext cx="8493563" cy="527566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06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407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8586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83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ชื่อ-นามสกุล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ที่ตั้งฟาร์ม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เบอร์โทรศัพท์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3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เลขที่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หมู่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ตำบล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อำเภอ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6907" marR="6907" marT="6907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2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พระอธิการเสมอ 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เขมปญโญ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บ้านสระ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สามชุก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081-9489605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15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นายธนชัย  เทียนชัย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234/4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สระแก้ว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เมืองสุพรรณบุรี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083-9091888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16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นายสนั่น  สุวรรณประทีป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224/2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ปลายนา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ศรี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ประจันต์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084-5596285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503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17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นายสุนทร  หอมกลุ่น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33/5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โคกช้าง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เดิมบางนางบวช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081-8535840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04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18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นายอุดม  มีถาวร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ศรีสำราญ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สองพี่น้อง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081-9413910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19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สหกรณ์ผู้เพาะเลี้ยงสัตว์น้ำและ </a:t>
                      </a:r>
                    </a:p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การเกษตรสุพรรณบุรี  จก.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149/1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วัดโบสถ์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บางปลาม้า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092-7318886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20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นัต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รอดมณี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205/6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องค์พระ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ด่านช้าง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092-6424405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นางสาว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ศิว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พร  ทวีสุวรรณไกร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115/1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สนามคลี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เมืองสุพรรณบุรี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088-4555945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22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นาง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ชลธิ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ชา  ล้ำมณี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78/4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ดอนปรู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ศรี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ประจันต์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086-1723953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23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นางเกสร  เอี่ยมสะอาด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75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สระกระโจม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ดอนเจดีย์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089-9606472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24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นายก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ฤษฎา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 อ่อนลออ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99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บ้านกุ่ม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สองพี่น้อง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098-9245500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25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นายกร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วุฒิ 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ศิริพรรณาภิ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รัตน์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477/1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สวนแตง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เมืองสุพรรณบุรี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084-0866616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3093830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3"/>
          <p:cNvSpPr txBox="1"/>
          <p:nvPr/>
        </p:nvSpPr>
        <p:spPr>
          <a:xfrm>
            <a:off x="3381" y="-11212"/>
            <a:ext cx="9144000" cy="64633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ข้อมูลรายชื่อผู้เพาะเลี้ยงจระเข้จังหวัดสุพรรณบุรี</a:t>
            </a:r>
          </a:p>
        </p:txBody>
      </p:sp>
      <p:graphicFrame>
        <p:nvGraphicFramePr>
          <p:cNvPr id="5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948649"/>
              </p:ext>
            </p:extLst>
          </p:nvPr>
        </p:nvGraphicFramePr>
        <p:xfrm>
          <a:off x="328599" y="980728"/>
          <a:ext cx="8493563" cy="3681012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606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4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84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37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18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5831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ลำดับที่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ชื่อ-นามสกุล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ที่ตั้งฟาร์ม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เบอร์โทรศัพท์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3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เลขที่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หมู่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ตำบล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อำเภอ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จังหวัด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907" marR="6907" marT="6907" marB="0" anchor="ctr">
                    <a:solidFill>
                      <a:srgbClr val="66FFCC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Angsana New" panose="02020603050405020304" pitchFamily="18" charset="-34"/>
                        <a:cs typeface="Angsana New" panose="02020603050405020304" pitchFamily="18" charset="-34"/>
                      </a:endParaRPr>
                    </a:p>
                  </a:txBody>
                  <a:tcPr marL="6907" marR="6907" marT="6907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26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นายฉลองรัฐ  ห้วยหงส์ทอง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147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ดอนคา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อู่ทอง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085-9855055 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27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นายสิทธิศักดิ์  วันเปี่ยม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53/2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ดอนปรู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ศรี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ประจันต์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081-8578392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2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28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นายอำนวย  ลิ้มประเดิมธรรม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124/1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วังคัน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ด่านช้าง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081-9489605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29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นายพนม  ประจงกร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963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21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หนองมะค่าโมง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ด่านช้าง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083-9091888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30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นายอมรเทพ  บัวทอง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101/2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วัดดาว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บางปลาม้า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084-5596285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31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นางละไม  ช้างโต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ดอนปรู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ศรี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ประจันต์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081-8535840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04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32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นายาอาทิตย์  </a:t>
                      </a:r>
                      <a:r>
                        <a:rPr lang="th-TH" sz="1800" b="0" i="0" u="none" strike="noStrike" dirty="0" err="1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ซำ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ประเสริฐ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85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ยางนอน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เดิมบางนางบวช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081-9413910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83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33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นางสาวกัญญาภัค  ช้างจั่น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44/8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โคกช้าง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เดิมบางนางบวช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 สุพรรณบุรี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092-7318886</a:t>
                      </a: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3093830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" y="6183"/>
            <a:ext cx="9123218" cy="633960"/>
          </a:xfrm>
          <a:solidFill>
            <a:schemeClr val="accent5">
              <a:lumMod val="60000"/>
              <a:lumOff val="4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txBody>
          <a:bodyPr>
            <a:no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Angsana New" pitchFamily="18" charset="-34"/>
                <a:cs typeface="Angsana New" pitchFamily="18" charset="-34"/>
              </a:rPr>
              <a:t>บัญชีศูนย์พักพิงชั่วคราว</a:t>
            </a:r>
            <a:endParaRPr lang="en-US" sz="4000" b="1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97888319"/>
              </p:ext>
            </p:extLst>
          </p:nvPr>
        </p:nvGraphicFramePr>
        <p:xfrm>
          <a:off x="426031" y="673811"/>
          <a:ext cx="8360810" cy="5781786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2502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15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863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789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จังหวัด/อำเภอ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จำนวน (แห่ง)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รองรับได้ (คน)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เมืองสุพรรณบุรี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300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ดอนเจดีย์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381000" indent="0" algn="ctr" defTabSz="9144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400" b="1" i="0" u="none" strike="noStrike" cap="none" spc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FillTx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  <a:sym typeface="Gulim"/>
                        </a:rPr>
                        <a:t>300</a:t>
                      </a: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ด่านช้าง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381000" indent="0" algn="ctr" defTabSz="9144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400" b="1" i="0" u="none" strike="noStrike" cap="none" spc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FillTx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  <a:sym typeface="Gulim"/>
                        </a:rPr>
                        <a:t>      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381000" indent="0" algn="ctr" defTabSz="9144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th-TH" sz="2400" b="1" i="0" u="none" strike="noStrike" cap="none" spc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FillTx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  <a:sym typeface="Gulim"/>
                        </a:rPr>
                        <a:t>100</a:t>
                      </a: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เดิมบางนางบวช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150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บางปลาม้า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25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2,080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ศรีประจันต์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300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สองพี่น้อง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6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1,100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สามชุก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400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หนองหญ้าไซ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100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อู่ทอง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2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300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580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2400" dirty="0"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รวม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b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46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68580" marR="68580" marT="0" marB="0" anchor="ctr">
                    <a:solidFill>
                      <a:srgbClr val="66FFCC"/>
                    </a:solidFill>
                  </a:tcPr>
                </a:tc>
                <a:tc>
                  <a:txBody>
                    <a:bodyPr/>
                    <a:lstStyle/>
                    <a:p>
                      <a:pPr marR="381000" algn="ctr">
                        <a:spcAft>
                          <a:spcPts val="0"/>
                        </a:spcAft>
                      </a:pPr>
                      <a:r>
                        <a:rPr lang="th-TH" sz="2400" b="1" dirty="0">
                          <a:effectLst/>
                          <a:latin typeface="Angsana New" pitchFamily="18" charset="-34"/>
                          <a:ea typeface="Calibri" panose="020F0502020204030204" pitchFamily="34" charset="0"/>
                          <a:cs typeface="Angsana New" pitchFamily="18" charset="-34"/>
                        </a:rPr>
                        <a:t>5,130</a:t>
                      </a:r>
                      <a:endParaRPr lang="en-US" sz="240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51435" marR="51435" marT="0" marB="0" anchor="ctr">
                    <a:solidFill>
                      <a:srgbClr val="66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4282" y="6457916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094302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381" y="-11212"/>
            <a:ext cx="9144000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จุดที่ตั้งศูนย์อพยพสัตว์เลี้ยง</a:t>
            </a: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294120" y="704938"/>
            <a:ext cx="4788024" cy="5524589"/>
          </a:xfrm>
          <a:prstGeom prst="rect">
            <a:avLst/>
          </a:prstGeom>
          <a:solidFill>
            <a:schemeClr val="bg1"/>
          </a:solidFill>
          <a:ln w="34925">
            <a:solidFill>
              <a:srgbClr val="CC6600"/>
            </a:solidFill>
          </a:ln>
        </p:spPr>
        <p:txBody>
          <a:bodyPr wrap="square">
            <a:spAutoFit/>
          </a:bodyPr>
          <a:lstStyle/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อำเภอเมืองสุพรรณบุรี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1.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วัดอินทร์เกษม ม.5 ต.ตลิ่งชัน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		       2. วัดพุทธมงคล ม.7 ต.สระแก้ว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 อำเภอเดิมบางนางบวช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1. </a:t>
            </a:r>
            <a:r>
              <a:rPr lang="th-TH" sz="20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อบต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.เขาพระ ม.2 ต.เขาพระ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อำเภอด่านช้าง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-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4. อำเภอบางปลาม้า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1.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วัดจระเข้ใหญ่ ม.12 ต.จระเข้ใหญ่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2. วัดอาน ม.4 ต.บางใหญ่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5. อำเภอศรี</a:t>
            </a:r>
            <a:r>
              <a:rPr lang="th-TH" sz="20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ประจันต์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1. วัดปลายนา ม.5 ต.วังน้ำซับ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2. วัดละหาร ม.1 ต.บ้านกร่าง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3. วัดวังพลับเหนือ ม.5 ต.มดแดง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6. อำเภอดอนเจดีย์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</a:p>
          <a:p>
            <a:endParaRPr lang="th-TH" sz="8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7. อำเภอสองพี่น้อง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1.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วัดไผ่โรงวัว ม.11 ต.บางตาเถร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8. อำเภอสามชุก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2. พื้นที่บ้านจัดสรร บ้านหนองโรง   </a:t>
            </a: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ม.4 ต.หนองผักนาก อ.สามชุก 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9. อำเภออู่ทอง 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10. อำเภอหนองหญ้าไซ	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  <a:sym typeface="Webdings" panose="05030102010509060703" pitchFamily="18" charset="2"/>
              </a:rPr>
              <a:t> </a:t>
            </a:r>
            <a:r>
              <a:rPr lang="th-TH" sz="20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</a:p>
          <a:p>
            <a:endParaRPr lang="th-TH" sz="5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482" name="AutoShape 2" descr="à¸à¸¥à¸à¸²à¸£à¸à¹à¸à¸«à¸²à¸£à¸¹à¸à¸ à¸²à¸à¸ªà¸³à¸«à¸£à¸±à¸ à¹à¸à¸à¸à¸µà¹à¸à¸±à¹à¸à¸¨à¸¹à¸à¸¢à¹à¸­à¸à¸¢à¸à¸ªà¸±à¸à¸§à¹ à¸à¸±à¸à¸«à¸§à¸±à¸à¸ªà¸¸à¸à¸£à¸£à¸à¸à¸¸à¸£à¸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484" name="Picture 4" descr="à¸à¸¥à¸à¸²à¸£à¸à¹à¸à¸«à¸²à¸£à¸¹à¸à¸ à¸²à¸à¸ªà¸³à¸«à¸£à¸±à¸ à¹à¸à¸à¸à¸µà¹à¸à¸±à¹à¸à¸¨à¸¹à¸à¸¢à¹à¸­à¸à¸¢à¸à¸ªà¸±à¸à¸§à¹ à¸à¸±à¸à¸«à¸§à¸±à¸à¸ªà¸¸à¸à¸£à¸£à¸à¸à¸¸à¸£à¸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6" y="687379"/>
            <a:ext cx="4202844" cy="5542148"/>
          </a:xfrm>
          <a:prstGeom prst="rect">
            <a:avLst/>
          </a:prstGeom>
          <a:noFill/>
        </p:spPr>
      </p:pic>
      <p:pic>
        <p:nvPicPr>
          <p:cNvPr id="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780928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988840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39892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24744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628800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43948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010" y="2089819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41406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18" y="2780928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115" y="3378765"/>
            <a:ext cx="424324" cy="305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42073"/>
      </p:ext>
    </p:extLst>
  </p:cSld>
  <p:clrMapOvr>
    <a:masterClrMapping/>
  </p:clrMapOvr>
  <p:transition spd="med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3989853511"/>
              </p:ext>
            </p:extLst>
          </p:nvPr>
        </p:nvGraphicFramePr>
        <p:xfrm>
          <a:off x="71406" y="866220"/>
          <a:ext cx="8929718" cy="5355836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3437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10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81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6973">
                <a:tc gridSpan="3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ด้านชลประทาน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noFill/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250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</a:t>
                      </a:r>
                      <a:r>
                        <a:rPr sz="1600" b="1" dirty="0" err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ป้องกันและลดผลกระทบ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
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    (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Prevention&amp;Mitigation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)</a:t>
                      </a:r>
                      <a:endParaRPr lang="en-US" sz="1600" b="1" dirty="0">
                        <a:solidFill>
                          <a:srgbClr val="0000FF"/>
                        </a:solidFill>
                        <a:effectLst/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en-US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 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การเตรียมความพร้อม</a:t>
                      </a:r>
                      <a:r>
                        <a:rPr lang="th-TH" sz="16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(</a:t>
                      </a:r>
                      <a:r>
                        <a:rPr lang="en-US" sz="1600" b="1" baseline="0" dirty="0" err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Prepraredness</a:t>
                      </a:r>
                      <a:r>
                        <a:rPr lang="en-US" sz="16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)</a:t>
                      </a:r>
                      <a:endParaRPr sz="1600" b="1" dirty="0">
                        <a:solidFill>
                          <a:srgbClr val="0000FF"/>
                        </a:solidFill>
                        <a:effectLst/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การเผช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ิญ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เหตุ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</a:t>
                      </a:r>
                      <a:r>
                        <a:rPr lang="en-US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(</a:t>
                      </a:r>
                      <a:r>
                        <a:rPr sz="1600" b="1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Respon</a:t>
                      </a:r>
                      <a:r>
                        <a:rPr lang="en-US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se)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en-US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</a:t>
                      </a:r>
                      <a:r>
                        <a:rPr lang="th-TH" sz="16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การบรรเทาทุกข์</a:t>
                      </a:r>
                      <a:r>
                        <a:rPr lang="th-TH" sz="16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</a:t>
                      </a:r>
                      <a:r>
                        <a:rPr lang="en-US" sz="16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(Relief)</a:t>
                      </a:r>
                      <a:endParaRPr sz="1600" b="1" dirty="0">
                        <a:solidFill>
                          <a:srgbClr val="0000FF"/>
                        </a:solidFill>
                        <a:effectLst/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rgbClr val="FF0000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4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 </a:t>
                      </a:r>
                      <a:r>
                        <a:rPr lang="en-US" sz="14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(Reconstruction)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en-US" sz="14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</a:t>
                      </a:r>
                      <a:r>
                        <a:rPr lang="th-TH" sz="1400" b="1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การฟื้นสภาพ</a:t>
                      </a:r>
                      <a:r>
                        <a:rPr lang="th-TH" sz="14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</a:t>
                      </a:r>
                      <a:r>
                        <a:rPr lang="en-US" sz="1400" b="1" baseline="0" dirty="0">
                          <a:solidFill>
                            <a:srgbClr val="0000FF"/>
                          </a:solidFill>
                          <a:effectLst/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(Rehabilitation)</a:t>
                      </a:r>
                      <a:endParaRPr sz="1400" b="1" dirty="0">
                        <a:solidFill>
                          <a:srgbClr val="0000FF"/>
                        </a:solidFill>
                        <a:effectLst/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0813">
                <a:tc>
                  <a:txBody>
                    <a:bodyPr/>
                    <a:lstStyle/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วางแผนการป้องกันและแก้ไขปัญหาอุทกภัย พ.ศ.2562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คาดการณ์และติดตามสภาวะทางอุตุ-อุทกวิทยาอย่างใกล้ชิด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ตรวจสอบความพร้อมใช้งานของอาคารชลประทาน</a:t>
                      </a:r>
                      <a:r>
                        <a:rPr lang="th-TH" sz="1600" b="1" dirty="0" err="1">
                          <a:latin typeface="Angsana New" pitchFamily="18" charset="-34"/>
                          <a:cs typeface="Angsana New" pitchFamily="18" charset="-34"/>
                        </a:rPr>
                        <a:t>ต่างๆ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ขุกลอกและกำจัดวัชพืชในคลองชลประทานและอ่างเก็บน้ำ</a:t>
                      </a:r>
                      <a:r>
                        <a:rPr lang="th-TH" sz="1600" b="1" dirty="0" err="1">
                          <a:latin typeface="Angsana New" pitchFamily="18" charset="-34"/>
                          <a:cs typeface="Angsana New" pitchFamily="18" charset="-34"/>
                        </a:rPr>
                        <a:t>ต่างๆ</a:t>
                      </a:r>
                      <a:endParaRPr lang="th-TH" sz="1600" b="1" dirty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ซ่อมแซมบำรุงรักษาอาคารชลประทาน ระบบส่งน้ำ และระบบระบายน้ำ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การบริหารน้ำในอ่างเก็บโดยใช้ </a:t>
                      </a:r>
                      <a:r>
                        <a:rPr lang="en-US" sz="1600" b="1" dirty="0">
                          <a:latin typeface="Angsana New" pitchFamily="18" charset="-34"/>
                          <a:cs typeface="Angsana New" pitchFamily="18" charset="-34"/>
                        </a:rPr>
                        <a:t>ROS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และ  </a:t>
                      </a:r>
                      <a:r>
                        <a:rPr lang="en-US" sz="1600" b="1" dirty="0">
                          <a:latin typeface="Angsana New" pitchFamily="18" charset="-34"/>
                          <a:cs typeface="Angsana New" pitchFamily="18" charset="-34"/>
                        </a:rPr>
                        <a:t>Operation Rule Curve </a:t>
                      </a:r>
                      <a:endParaRPr lang="th-TH" sz="1600" b="1" dirty="0"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การเฝ้าระวังพื้นที่เสี่ยงภัย และการบริหารจัดการน้ำหลาก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เตรียมความพร้อมของเครื่องจักร เครื่องมือต่างๆ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รายงานสถานการณ์อุทกภัย การคาดการณ์แนวโน้ม จนกว่าจะเข้าสู่ภาวะปกติ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ปรับแผนการระบายน้ำจากอ่างเก็บน้ำเพื่อลดผลกระทบด้านท้ายน้ำ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การส่งน้ำชลประทานเข้าพื้นที่การเกษตร เพื่อลดยอดน้ำ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การควบคุมประมาณน้ำผ่านอาคารบังคับน้ำในปริมาณที่เหมาะสม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เสริมสร้างความเข้มแข็งของอาคารชลประทาน      คันกั้นน้ำ และอื่นๆ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สนับสนุนเครื่องจักร เครื่องมือเข้าช่วยเหลือ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1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การติดตาม ตรวจสอบ วิเคราะห์และประเมินสถานการณ์อย่างต่อเนื่องและทันการณ์</a:t>
                      </a:r>
                    </a:p>
                    <a:p>
                      <a:pPr marL="171450" indent="-171450" algn="l">
                        <a:buFontTx/>
                        <a:buChar char="-"/>
                        <a:defRPr/>
                      </a:pPr>
                      <a:r>
                        <a:rPr lang="th-TH" sz="1600" b="1" spc="-40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การแจ้งข้อมูล ข่าวสาร และประชาสัมพันธ์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  <a:sym typeface="Wingdings" panose="05000000000000000000" pitchFamily="2" charset="2"/>
                        </a:rPr>
                        <a:t>เร่งสำรวจพื้นที่การเกษตรที่ได้รับผลกระทบ ภายหลังที่สภาพน้ำลดระดับลง เพื่อประเมินความเสียหายและกำหนดแนวทางการช่วยเหลือ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Char char="-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  <a:sym typeface="Wingdings" panose="05000000000000000000" pitchFamily="2" charset="2"/>
                        </a:rPr>
                        <a:t>เร่งสำรวจความเสียหายของอาคารชลประทาน เพื่อซ่อมแซมให้สามารถใช้งานได้ตามปกติโดยเร็ว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636">
                <a:tc gridSpan="3">
                  <a:txBody>
                    <a:bodyPr/>
                    <a:lstStyle/>
                    <a:p>
                      <a:pPr algn="ctr"/>
                      <a:endParaRPr lang="th-TH" sz="7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algn="thaiDist">
                        <a:buFontTx/>
                        <a:buChar char="-"/>
                        <a:defRPr/>
                      </a:pPr>
                      <a:endParaRPr lang="th-TH" sz="1600" b="1" spc="-10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Arial" panose="020B0604020202020204" pitchFamily="34" charset="0"/>
                        <a:buChar char="•"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endParaRPr lang="th-TH" sz="1600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EFF2EB68-EF80-44F4-86D0-ED287CB3256B}"/>
              </a:ext>
            </a:extLst>
          </p:cNvPr>
          <p:cNvGrpSpPr/>
          <p:nvPr/>
        </p:nvGrpSpPr>
        <p:grpSpPr>
          <a:xfrm>
            <a:off x="-36512" y="-7119"/>
            <a:ext cx="9180512" cy="771823"/>
            <a:chOff x="13254" y="-130704"/>
            <a:chExt cx="9117421" cy="771823"/>
          </a:xfrm>
        </p:grpSpPr>
        <p:grpSp>
          <p:nvGrpSpPr>
            <p:cNvPr id="3" name="กลุ่ม 5">
              <a:extLst>
                <a:ext uri="{FF2B5EF4-FFF2-40B4-BE49-F238E27FC236}">
                  <a16:creationId xmlns:a16="http://schemas.microsoft.com/office/drawing/2014/main" id="{DFDDAD23-086E-4095-83BE-DA444BAAB5BD}"/>
                </a:ext>
              </a:extLst>
            </p:cNvPr>
            <p:cNvGrpSpPr/>
            <p:nvPr/>
          </p:nvGrpSpPr>
          <p:grpSpPr>
            <a:xfrm>
              <a:off x="13254" y="-130704"/>
              <a:ext cx="9117421" cy="771823"/>
              <a:chOff x="13254" y="-196675"/>
              <a:chExt cx="9117421" cy="1043243"/>
            </a:xfrm>
          </p:grpSpPr>
          <p:sp>
            <p:nvSpPr>
              <p:cNvPr id="9" name="Round Diagonal Corner Rectangle 275">
                <a:extLst>
                  <a:ext uri="{FF2B5EF4-FFF2-40B4-BE49-F238E27FC236}">
                    <a16:creationId xmlns:a16="http://schemas.microsoft.com/office/drawing/2014/main" id="{66936901-E5E6-444B-9B6C-E52C0DDD5454}"/>
                  </a:ext>
                </a:extLst>
              </p:cNvPr>
              <p:cNvSpPr/>
              <p:nvPr/>
            </p:nvSpPr>
            <p:spPr>
              <a:xfrm>
                <a:off x="23754" y="-196675"/>
                <a:ext cx="9106921" cy="1043243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00B0F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14400">
                  <a:defRPr/>
                </a:pPr>
                <a:endParaRPr lang="en-US" sz="1600" kern="0">
                  <a:solidFill>
                    <a:prstClr val="white"/>
                  </a:solidFill>
                  <a:latin typeface="Angsana New" pitchFamily="18" charset="-34"/>
                  <a:cs typeface="Angsana New" pitchFamily="18" charset="-34"/>
                </a:endParaRPr>
              </a:p>
            </p:txBody>
          </p:sp>
          <p:sp>
            <p:nvSpPr>
              <p:cNvPr id="10" name="Round Diagonal Corner Rectangle 276">
                <a:extLst>
                  <a:ext uri="{FF2B5EF4-FFF2-40B4-BE49-F238E27FC236}">
                    <a16:creationId xmlns:a16="http://schemas.microsoft.com/office/drawing/2014/main" id="{C3AAF3F3-E1A6-49BC-978C-6E4A467CB6F2}"/>
                  </a:ext>
                </a:extLst>
              </p:cNvPr>
              <p:cNvSpPr/>
              <p:nvPr/>
            </p:nvSpPr>
            <p:spPr>
              <a:xfrm>
                <a:off x="13254" y="-45869"/>
                <a:ext cx="9079200" cy="813599"/>
              </a:xfrm>
              <a:prstGeom prst="round2DiagRect">
                <a:avLst>
                  <a:gd name="adj1" fmla="val 40918"/>
                  <a:gd name="adj2" fmla="val 0"/>
                </a:avLst>
              </a:prstGeom>
              <a:solidFill>
                <a:srgbClr val="E1F3FF">
                  <a:alpha val="63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lvl="0" eaLnBrk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th-TH" altLang="th-TH" sz="2000" b="1" dirty="0">
                    <a:solidFill>
                      <a:schemeClr val="tx1"/>
                    </a:solidFill>
                    <a:latin typeface="Angsana New" pitchFamily="18" charset="-34"/>
                    <a:cs typeface="Angsana New" pitchFamily="18" charset="-34"/>
                  </a:rPr>
                  <a:t>             แผนป้องกันและบรรเทาสาธารณภัยด้านการเกษตรในช่วงฤดูฝน ปี 2563 จังหวัดสุพรรณบุรี</a:t>
                </a:r>
                <a:endParaRPr lang="th-TH" altLang="th-TH" sz="1000" b="1" dirty="0">
                  <a:solidFill>
                    <a:schemeClr val="tx1"/>
                  </a:solidFill>
                  <a:latin typeface="Angsana New" pitchFamily="18" charset="-34"/>
                  <a:cs typeface="Angsana New" pitchFamily="18" charset="-34"/>
                </a:endParaRPr>
              </a:p>
            </p:txBody>
          </p:sp>
        </p:grpSp>
        <p:pic>
          <p:nvPicPr>
            <p:cNvPr id="7" name="Picture 12" descr="logo_rid_thai_C.png">
              <a:extLst>
                <a:ext uri="{FF2B5EF4-FFF2-40B4-BE49-F238E27FC236}">
                  <a16:creationId xmlns:a16="http://schemas.microsoft.com/office/drawing/2014/main" id="{07980DEF-2896-46B2-8916-43AC4286A5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545" y="-19133"/>
              <a:ext cx="463327" cy="5486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022349947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088543558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ด้านพืช </a:t>
                      </a:r>
                      <a:r>
                        <a:rPr lang="en-US" sz="2000" b="1" dirty="0">
                          <a:latin typeface="Angsana New" pitchFamily="18" charset="-34"/>
                          <a:cs typeface="Angsana New" pitchFamily="18" charset="-34"/>
                        </a:rPr>
                        <a:t>: </a:t>
                      </a:r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สำนักงานเกษตรจังหวัดสุพรรณบุรี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542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1. ปรับปรุงทะเบียนเกษตรกรให้เป็นปัจจุบัน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2.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ติดตามข้อมูลข่าวสาร การพยากรณ์อากาศ สภาพภูมิอากาศ สภาพน้ำในเขื่อน อ่างเก็บน้ำ สภาพน้ำท่า เพื่อประเมินสถานการณ์และวิเคราะห์พื้นที่เสี่ยง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3. เฝ้าระวังการเกิดโรคระบาดพืชหรือศัตรูพืช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4.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ผลิตชุดความรู้ และสร้างการรับรู้และความเข้าใจถึงความเสี่ยงและผลกระทบ รวมทั้งวิธีการปรับตัวให้เหมาะสม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AutoNum type="arabicPeriod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 ประสานโครงการชลประทานในพื้นที่เพื่อสนับสนุนเครื่องสูบน้ำ 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AutoNum type="arabicPeriod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กำหนดกรอบการดำเนินงานในการให้ความช่วยเหลือเกษตรกรผู้ประสบภัยพิบัติของสำนักงานเกษตรอำเภอ พร้อมทั้งกำกับให้เป็นไปตามระเบียบกระทรวงการคลัง ว่าด้วยเงินทดรองราชการเพื่อช่วยเหลือผู้ประสบภัยพิบัติกรณีฉุกเฉิน พ.ศ. ๒๕๕๖ และที่แก้ไขเพิ่มเติม</a:t>
                      </a:r>
                      <a:endParaRPr sz="18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AutoNum type="arabicPeriod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 สำรวจความเสียหายสิ้นเชิง และช่วยเหลือตามระเบียบ กค. ฯ (</a:t>
                      </a:r>
                      <a:r>
                        <a:rPr lang="th-TH" sz="1800" b="1" dirty="0" err="1">
                          <a:latin typeface="Angsana New" pitchFamily="18" charset="-34"/>
                          <a:cs typeface="Angsana New" pitchFamily="18" charset="-34"/>
                        </a:rPr>
                        <a:t>กสก.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800" b="1" dirty="0" err="1">
                          <a:latin typeface="Angsana New" pitchFamily="18" charset="-34"/>
                          <a:cs typeface="Angsana New" pitchFamily="18" charset="-34"/>
                        </a:rPr>
                        <a:t>ปศ.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 ปม.)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3073811295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ด้านพืช</a:t>
                      </a:r>
                      <a:r>
                        <a:rPr lang="en-US" sz="2000" b="1" dirty="0">
                          <a:latin typeface="Angsana New" pitchFamily="18" charset="-34"/>
                          <a:cs typeface="Angsana New" pitchFamily="18" charset="-34"/>
                        </a:rPr>
                        <a:t> :</a:t>
                      </a:r>
                      <a:r>
                        <a:rPr lang="en-US" sz="20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2000" b="1" baseline="0" dirty="0">
                          <a:latin typeface="Angsana New" pitchFamily="18" charset="-34"/>
                          <a:cs typeface="Angsana New" pitchFamily="18" charset="-34"/>
                        </a:rPr>
                        <a:t>สถาบันวิทยาศาสตร์ข้าวแห่งชาติ</a:t>
                      </a:r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418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1.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ติดตามข้อมูลข่าวสาร การพยากรณ์อากาศ สภาพภูมิอากาศ สภาพน้ำในเขื่อน อ่างเก็บน้ำ สภาพน้ำท่า เพื่อประเมินสถานการณ์และวิเคราะห์พื้นที่เสี่ยง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2. เฝ้าระวังการเกิดโรคระบาดพืชหรือศัตรูพืช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3. ประเมินสถานการณ์และเตรียมเมล็ดพันธุ์ข้าว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4.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ผลิตชุดความรู้ และสร้างการรับรู้และความเข้าใจถึงความเสี่ยงและผลกระทบ รวมทั้งวิธีการปรับตัวให้เหมาะสม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TH SarabunPSK"/>
                        </a:rPr>
                        <a:t>-ลงพื้นที่เยี่ยมเยียน และสำรวจความเสียหายจากอุทกภัยเพื่อให้ความช่วยเหลือ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-กรณีเกิดภัยพิบัติ ดำเนินการช่วยเหลือ ฟื้นฟูตามระเบียบ</a:t>
                      </a:r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731183480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latin typeface="Angsana New" pitchFamily="18" charset="-34"/>
                          <a:cs typeface="Angsana New" pitchFamily="18" charset="-34"/>
                        </a:rPr>
                        <a:t>ด้านพืช</a:t>
                      </a:r>
                      <a:r>
                        <a:rPr lang="en-US" sz="2000" b="1" dirty="0">
                          <a:latin typeface="Angsana New" pitchFamily="18" charset="-34"/>
                          <a:cs typeface="Angsana New" pitchFamily="18" charset="-34"/>
                        </a:rPr>
                        <a:t> :</a:t>
                      </a:r>
                      <a:r>
                        <a:rPr lang="en-US" sz="20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2000" b="1" baseline="0" dirty="0">
                          <a:latin typeface="Angsana New" pitchFamily="18" charset="-34"/>
                          <a:cs typeface="Angsana New" pitchFamily="18" charset="-34"/>
                        </a:rPr>
                        <a:t>ศูนย์วิจัยพืชไร่สุพรรณบุรี</a:t>
                      </a:r>
                      <a:endParaRPr lang="th-TH" sz="20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10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baseline="0" dirty="0">
                          <a:latin typeface="Angsana New" pitchFamily="18" charset="-34"/>
                          <a:cs typeface="Angsana New" pitchFamily="18" charset="-34"/>
                        </a:rPr>
                        <a:t>1. </a:t>
                      </a: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ติดตามข้อมูลข่าวสาร การพยากรณ์อากาศ สภาพภูมิอากาศ สภาพน้ำในเขื่อน อ่างเก็บน้ำ สภาพน้ำท่า เพื่อประเมินสถานการณ์และวิเคราะห์พื้นที่เสี่ยง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800" b="1" dirty="0">
                          <a:latin typeface="Angsana New" pitchFamily="18" charset="-34"/>
                          <a:cs typeface="Angsana New" pitchFamily="18" charset="-34"/>
                        </a:rPr>
                        <a:t>2. เฝ้าระวังการเกิดโรคระบาดพืชหรือศัตรูพืช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TH SarabunPSK"/>
                        </a:rPr>
                        <a:t>-ลงพื้นที่เยี่ยมเยียน และสำรวจความเสียหายจากอุทกภัยเพื่อให้ความช่วยเหลือ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-กรณีเกิดภัยพิบัติ ดำเนินการช่วยเหลือ ฟื้นฟูตามระเบียบ</a:t>
                      </a:r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229773330"/>
              </p:ext>
            </p:extLst>
          </p:nvPr>
        </p:nvGraphicFramePr>
        <p:xfrm>
          <a:off x="85655" y="260648"/>
          <a:ext cx="8844063" cy="624430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ด้านพืช </a:t>
                      </a:r>
                      <a:r>
                        <a:rPr lang="en-US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: </a:t>
                      </a: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การยางแห่งประเทศไทยจังหวัดอุทัยธานี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5170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20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-ปรับปรุงทะเบียนเกษตรกรผู้ปลูกยาง      ให้เป็นปัจจุบัน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TH SarabunPSK"/>
                        </a:rPr>
                        <a:t>-ลงพื้นที่เยี่ยมเยียน และสำรวจความเสียหายจากอุทกภัยเพื่อให้ความช่วยเหลือ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-กรณีเกิดภัยพิบัติ ดำเนินการช่วยเหลือ ฟื้นฟูตามระเบียบ</a:t>
                      </a:r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1702468205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ด้านประมง </a:t>
                      </a:r>
                      <a:r>
                        <a:rPr lang="en-US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: </a:t>
                      </a: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สำนักงานประมงจังหวัดสุพรรณบุรี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10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spc="0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1. สร้างการรับรู้ ประชาสัมพันธ์แจ้งเตือนภัย 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การเฝ้าระวัง ติดตาม สถานการณ์คุณภาพน้ำ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   และ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กระชังที่เสี่ยง และเตรียมบัญชีทรัพยากร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 การปรับปรุงข้อมูลทะเบียนเกษตรกร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ด้านประมง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การควบคุมการใช้น้ำและรักษาปริมาณน้ำในที่พื้นที่เลี้ยงสัตว์น้ำให้เหมาะสม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การปรับปรุงคันบ่อและเสริมคันบ่อ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5. การเตรียมอุปกรณ์ที่จำเป็น  เช่น อวน เครื่องสูบน้ำ เครื่องเพิ่มออกซิเจน 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6. การเตรียมทยอยจับสัตว์น้ำที่ได้ขนาดขึ้นมาจำหน่าย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7.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กรณีกิจการเพาะเลี้ยงจระเข้ ผู้ประกอบกิจการรายใหม่ ต้องแจ้งความประสงค์ประกอบกิจการ ต่อพนักงานเจ้าหน้าที่ ณ สำนักงานประมงจังหวัด และให้พนักงานเจ้าหน้าที่เข้าตรวจสอบสถานที่ประกอบการ และต้องปฏิบัติตามข้อกำหนดอย่างเคร่งครัด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AutoNum type="arabicPeriod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จัดเตรียมพันธุ์สัตว์น้ำชนิดต่างๆ ไว้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ช่วยเหลือ เกษตรกรในกรณีฉุกเฉิน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 จัดเตรียมเครื่องสูบน้ำ เรือตรวจการ 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   ประมง อวน กระชัง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และอุปกรณ์ต่างๆ  ไว้</a:t>
                      </a: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 เพื่อขนย้ายสัตว์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 อพยพ หรือ เคลื่อนย้ายสัตว์น้ำสู่ที่ปลอดภัย</a:t>
                      </a:r>
                    </a:p>
                    <a:p>
                      <a:pPr marL="107999" marR="0" indent="-107999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4. จัดหน่วยเฉพาะกิจลงพื้นที่ประสบภัย เพื่อให้ความช่วยเหลือเกษตรกร รวมทั้งประเมินความเสียหายและความต้องการช่วยเหลือ</a:t>
                      </a:r>
                      <a:endParaRPr lang="th-TH" sz="1600" b="1" dirty="0">
                        <a:solidFill>
                          <a:schemeClr val="tx1"/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1. วิเคราะห์ความเสียหาย (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Damages)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และความสูญเสีย (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Losses) </a:t>
                      </a: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ที่เกิดจากภัยในแต่ละด้าน</a:t>
                      </a:r>
                    </a:p>
                    <a:p>
                      <a:pPr marL="0" indent="0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 จัดทำบัญชีรายละเอียดเกี่ยวกับข้อมูลเกษตรกรที่ได้รับความเสียหายด้านการประมง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3. สำรวจความเสียหายสิ้นเชิง และช่วยเหลือตามระเบียบ (ปม.)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13"/>
          <p:cNvSpPr txBox="1"/>
          <p:nvPr/>
        </p:nvSpPr>
        <p:spPr>
          <a:xfrm>
            <a:off x="3381" y="-11212"/>
            <a:ext cx="9144000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แผนการเฝ้าระวังฟาร์มจระเข้จังหวัดสุพรรณบุรี</a:t>
            </a:r>
          </a:p>
        </p:txBody>
      </p:sp>
      <p:graphicFrame>
        <p:nvGraphicFramePr>
          <p:cNvPr id="9" name="Table 575"/>
          <p:cNvGraphicFramePr/>
          <p:nvPr>
            <p:extLst>
              <p:ext uri="{D42A27DB-BD31-4B8C-83A1-F6EECF244321}">
                <p14:modId xmlns:p14="http://schemas.microsoft.com/office/powerpoint/2010/main" val="1324356172"/>
              </p:ext>
            </p:extLst>
          </p:nvPr>
        </p:nvGraphicFramePr>
        <p:xfrm>
          <a:off x="5220072" y="836712"/>
          <a:ext cx="3672407" cy="5328592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3672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871020">
                <a:tc>
                  <a:txBody>
                    <a:bodyPr/>
                    <a:lstStyle/>
                    <a:p>
                      <a:pPr algn="ctr" defTabSz="457200">
                        <a:buSzPct val="100000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3600" b="1" u="none" dirty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แนวทางป้องกัน</a:t>
                      </a: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7572">
                <a:tc>
                  <a:txBody>
                    <a:bodyPr/>
                    <a:lstStyle/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1. กำชับให้เจ้าหน้าที่ของอำเภอให้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</a:t>
                      </a:r>
                      <a:r>
                        <a:rPr lang="th-TH" sz="2800" dirty="0" err="1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บูรณา</a:t>
                      </a: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การออกตรวจและชี้แจงทำ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ความเข้าใจให้เกษตรกร เตรียม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ความพร้อมรับสถานการณ์อุทกภัย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2. ให้ฟาร์มจระเข้ปรับปรุงบ่อ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 ให้พร้อมเผชิญเหตุอุทกภัย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 ปรับปรุงโครงสร้างให้แข็งแรง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3. ทำหนังสือแจ้งฟาร์มจระเข้ให้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  เตรียมพร้อมรับสถานการณ์อุทกภัย</a:t>
                      </a: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575"/>
          <p:cNvGraphicFramePr/>
          <p:nvPr>
            <p:extLst>
              <p:ext uri="{D42A27DB-BD31-4B8C-83A1-F6EECF244321}">
                <p14:modId xmlns:p14="http://schemas.microsoft.com/office/powerpoint/2010/main" val="4152787576"/>
              </p:ext>
            </p:extLst>
          </p:nvPr>
        </p:nvGraphicFramePr>
        <p:xfrm>
          <a:off x="251520" y="836712"/>
          <a:ext cx="4824536" cy="5328592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4824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6707">
                <a:tc>
                  <a:txBody>
                    <a:bodyPr/>
                    <a:lstStyle/>
                    <a:p>
                      <a:pPr algn="ctr" defTabSz="457200">
                        <a:buSzPct val="100000"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3600" b="1" u="none" dirty="0">
                          <a:solidFill>
                            <a:srgbClr val="C00000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แนวทางการเผชิญเหตุ</a:t>
                      </a: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1885">
                <a:tc>
                  <a:txBody>
                    <a:bodyPr/>
                    <a:lstStyle/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1. แจ้งให้ทุกฟาร์ม เตรียมเครื่องมืออุปกรณ์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พร้อมบุคลากรในการขนย้ายจระเข้  เช่น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กระสอบป่าน เข็ม เชือก เครื่อง</a:t>
                      </a:r>
                      <a:r>
                        <a:rPr lang="th-TH" sz="2800" dirty="0" err="1">
                          <a:solidFill>
                            <a:srgbClr val="800080"/>
                          </a:solidFill>
                        </a:rPr>
                        <a:t>ช็อต</a:t>
                      </a: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ไฟฟ้า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2. ยานพาหนะในการขนย้าย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3. เตรียมสถานที่จุดพักที่ปลอดภัย ในแต่ละอำเภอ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อำเภอละ 1 จุด (ระยะเวลาการพักประมาณ 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3 วัน)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4. หากจำเป็นต้องขายจระเข้โดยด่วน ให้รายงาน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อำเภอและจังหวัดออกใบรับรองการเคลื่อนย้าย</a:t>
                      </a:r>
                    </a:p>
                    <a:p>
                      <a:pPr marL="0" indent="0" algn="l">
                        <a:buSzPct val="100000"/>
                        <a:buFont typeface="Wingdings"/>
                        <a:buNone/>
                        <a:tabLst>
                          <a:tab pos="355600" algn="l"/>
                        </a:tabLst>
                        <a:defRPr sz="2400" b="1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800" dirty="0">
                          <a:solidFill>
                            <a:srgbClr val="800080"/>
                          </a:solidFill>
                        </a:rPr>
                        <a:t>   ชั่วคราว</a:t>
                      </a:r>
                    </a:p>
                  </a:txBody>
                  <a:tcPr marL="45720" marR="45720" horzOverflow="overflow">
                    <a:lnL w="12700">
                      <a:solidFill>
                        <a:schemeClr val="accent1"/>
                      </a:solidFill>
                    </a:lnL>
                    <a:lnR w="12700">
                      <a:solidFill>
                        <a:schemeClr val="accent1"/>
                      </a:solidFill>
                    </a:lnR>
                    <a:lnT w="12700">
                      <a:solidFill>
                        <a:schemeClr val="accent1"/>
                      </a:solidFill>
                    </a:lnT>
                    <a:lnB w="12700">
                      <a:solidFill>
                        <a:schemeClr val="accent1"/>
                      </a:solidFill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657327"/>
      </p:ext>
    </p:extLst>
  </p:cSld>
  <p:clrMapOvr>
    <a:masterClrMapping/>
  </p:clrMapOvr>
  <p:transition spd="med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1825740337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ด้านปศุสัตว์ </a:t>
                      </a:r>
                      <a:r>
                        <a:rPr lang="en-US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:</a:t>
                      </a:r>
                      <a:r>
                        <a:rPr lang="en-US" sz="2000" b="1" baseline="0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</a:t>
                      </a:r>
                      <a:r>
                        <a:rPr lang="th-TH" sz="2000" b="1" baseline="0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สำนักงานปศุสัตว์จังหวัดสุพรรณบุรี</a:t>
                      </a:r>
                      <a:endParaRPr lang="th-TH" sz="2000" b="1" dirty="0"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9418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1. จัดทำฐานข้อมูลและปรับปรุงข้อมูลทะเบียน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เกษตรกรผู้เลี้ยงสัตว์ ข้อมูลประชากรสัตว์ 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แปลงหญ้า และพื้นที่เสี่ยงภัย เพื่อเตรียมความ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พร้อมในการให้ความช่วยเหลือเกษตรกร กรณี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สัตว์ตาย หรือแปลงหญ้าได้ความเสียหาย </a:t>
                      </a: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2. การเฝ้าระวัง ติดตาม สถานการณ์ พื้นที่เสี่ยง </a:t>
                      </a: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3. จัดทำแผนปฏิบัติการสร้างการรับรู้ให้เกษตรกรรู้จักเตรียมความพร้อมรับสถานการณ์ภัยพิบัติตลอดจนแผนช่วยเหลือเกษตรกรผู้ประสบภัยด้านปศุสัตว์ </a:t>
                      </a:r>
                      <a:r>
                        <a:rPr lang="th-TH" sz="1600" b="1" i="0" u="none" strike="noStrike" cap="none" spc="-3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ประกอบด้วย</a:t>
                      </a:r>
                      <a:endParaRPr lang="th-TH" sz="1600" b="1" i="0" u="none" strike="noStrike" cap="none" spc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3.1 ประชาสัมพันธ์ </a:t>
                      </a:r>
                      <a:r>
                        <a:rPr lang="th-TH" sz="1600" b="1" i="0" u="none" strike="noStrike" cap="none" spc="-3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สร้างการรับรู้ให้เกษตรกร </a:t>
                      </a:r>
                    </a:p>
                    <a:p>
                      <a:pPr marL="180975" marR="0" lvl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-3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3.2 </a:t>
                      </a: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การวางแผนการอพยพสัตว์</a:t>
                      </a:r>
                    </a:p>
                    <a:p>
                      <a:pPr marL="180975" indent="-180975" algn="l">
                        <a:lnSpc>
                          <a:spcPct val="100000"/>
                        </a:lnSpc>
                        <a:buNone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3.3 การเตรียมแหล่งเก็บกักน้ำสำรอง</a:t>
                      </a:r>
                    </a:p>
                    <a:p>
                      <a:pPr marL="180975" marR="0" indent="-18097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3.4 การจัดเตรียมสำรองเสบียงสัตว์และเวชภัณฑ์</a:t>
                      </a:r>
                    </a:p>
                    <a:p>
                      <a:pPr marL="180975" indent="-180975" algn="l">
                        <a:lnSpc>
                          <a:spcPct val="100000"/>
                        </a:lnSpc>
                        <a:buNone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3.5 การเฝ้าระวังการเกิดโรค</a:t>
                      </a:r>
                    </a:p>
                    <a:p>
                      <a:pPr marL="180975" indent="-180975" algn="l">
                        <a:lnSpc>
                          <a:spcPct val="100000"/>
                        </a:lnSpc>
                        <a:buNone/>
                      </a:pPr>
                      <a:r>
                        <a:rPr lang="th-TH" sz="1600" b="1" i="0" u="none" strike="noStrike" cap="none" spc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    3.6 การเตรียมความพร้อมด้านเครื่องมือ เครื่องจักร ยานพาหนะ 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1. กรณีสัตว์ขาดแคลนอาหารหรือเสบียงสัตว์ให้ทำการจัดซื้อหรือประสานสถานีพืชอาหารสัตว์จังหวัดสุพรรณบุรี เพื่อให้การสนับสนุน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2.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สำรองหญ้าแห้งตามโควตาเสบียงสัตว์ในพื้นที่จังหวัดสุพรรณบุรี จำนวน 20 ตัน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3.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กรณีสัตว์ป่วยให้ทำการรักษาและให้คำแนะนำเกษตรกรในการดูแลสุขภาพสัตว์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สนับสนุนเวชภัณฑ์จากกองทุนยาสัตว์ ประจำกลุ่มเพื่อป้องกันและรักษาโรค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4.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จัดหน่วยปฏิบัติการเคลื่อนที่ช่วยเหลือเกษตรกรในพื้นที่เกิดภัย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5.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การอพยพสัตว์ ดำเนินการประสานหน่วยงานที่เกี่ยวข้อง เช่นท้องถิ่น หน่วยงานทหาร ให้การช่วยเหลือเกษตรกรอพยพสัตว์สู่ที่ปลอดภัย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1.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สำรวจความเสียหายสิ้นเชิง และช่วยเหลือตามระเบียบ </a:t>
                      </a:r>
                      <a:r>
                        <a:rPr lang="th-TH" sz="1600" b="1" dirty="0" err="1">
                          <a:latin typeface="Angsana New" pitchFamily="18" charset="-34"/>
                          <a:cs typeface="Angsana New" pitchFamily="18" charset="-34"/>
                        </a:rPr>
                        <a:t>กค.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 ฯ (</a:t>
                      </a:r>
                      <a:r>
                        <a:rPr lang="th-TH" sz="1600" b="1" dirty="0" err="1">
                          <a:latin typeface="Angsana New" pitchFamily="18" charset="-34"/>
                          <a:cs typeface="Angsana New" pitchFamily="18" charset="-34"/>
                        </a:rPr>
                        <a:t>ปศ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.)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2.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สนับสนุนพันธุ์พืชอาหารสัตว์สำหรับ   ฟื้นฟูแปลงพืชอาหารสัตว์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3.</a:t>
                      </a:r>
                      <a:r>
                        <a:rPr lang="th-TH" sz="1600" b="1" baseline="0" dirty="0"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ออกสำรวจภาวะโรคระบาดสัตว์ใน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   พื้นที่ บริการฉีดวัคซีนป้องกันโรค</a:t>
                      </a:r>
                    </a:p>
                    <a:p>
                      <a:pPr marL="107999" indent="-107999" algn="l" defTabSz="457200">
                        <a:lnSpc>
                          <a:spcPct val="100000"/>
                        </a:lnSpc>
                        <a:buSzPct val="100000"/>
                        <a:buNone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1600" b="1" dirty="0">
                          <a:latin typeface="Angsana New" pitchFamily="18" charset="-34"/>
                          <a:cs typeface="Angsana New" pitchFamily="18" charset="-34"/>
                        </a:rPr>
                        <a:t>   สัตว์ให้กับเกษตรกร แนะนำให้เกษตรกรทำวัคซีนในสัตว์ที่เลี้ยง เฝ้าระวังทางซีรั่มโดยการเจาะเลือดเพื่อตรวจสภาวะโรคระบาด และการตรวจเยี่ยมฟาร์มเกษตรกรเพื่อให้คำแนะนำในการเลี้ยงสัตว์ การดูแลสุขภาพสัตว์ และการควบคุมป้องกันโรค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1282368021"/>
              </p:ext>
            </p:extLst>
          </p:nvPr>
        </p:nvGraphicFramePr>
        <p:xfrm>
          <a:off x="85655" y="260648"/>
          <a:ext cx="8844063" cy="615286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สถานีพัฒนาที่ดินสุพรรณบุรี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10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18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18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18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 ขุดสระน้ำประจำไร่นา นอกเขตชลประทาน จำนวน 50 บ่อ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 ส่งเสริม/รณรงค์การปลูกหญ้าแฝก เพื่อป้องกันการชะล้างพังทลายของดิน และเพื่อการอนุรักษ์ดินและน้ำ จำนวน 2,800,000 กล้า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 ส่งเสริมการปรับปรุงบำรุงดิน ด้วยพืชปุ๋ยสด จำนวน 5</a:t>
                      </a:r>
                      <a:r>
                        <a:rPr lang="en-US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000 ไร่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 การจัดเตรียมน้ำหมักชีวภาพ สูตร พด.2 และ พด.6  เพื่อหมักตอซัง และบำบัดน้ำเสีย ในพื้นที่จังหวัดสุพรรณบุรี จำนวน 18</a:t>
                      </a:r>
                      <a:r>
                        <a:rPr lang="en-US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,</a:t>
                      </a: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000 ลิตร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thaiDi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* กิจกรรมข้างต้นนี้ ดำเนินการ ก่อนเกิดเหตุ คู่ขนาน และหลังเกิดผลกระทบจากภัยพิบัติ (อุทกภัย)  </a:t>
                      </a:r>
                      <a:endParaRPr lang="en-US" sz="105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45893" marR="45893" marT="45893" marB="45893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 ลงพื้นที่เยี่ยมเยียน สร้างการรับรู้ สร้างขวัญ กำลังใจ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 สร้างการรับรู้ ให้คำแนะนำ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-  ในการบำบัดน้ำเสีย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   -  ดูแล ปรับปรุง สภาพ ไร่ นา สวน ไม่ให้เสียหายเร็วเกินไป 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 ฝึกปฏิบัติ การผลิต น้ำหมักชีวภาพ สูตร พด.2 เพื่อใช้หมักตอซัง น้ำหมักชีวภาพ สูตร พด.6 เพื่อใช้บำบัดน้ำเสีย </a:t>
                      </a:r>
                      <a:endParaRPr lang="en-US" sz="105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45893" marR="45893" marT="45893" marB="45893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 การฟื้นฟูสภาพดิน หลังมีการแช่ขังของน้ำระยะ เวลานาน ด้วยน้ำหมักชีวภาพ สูตร พด.2 และหรือ พด.6 เพื่อปรับปรุงดินและบำบัดน้ำเสีย 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2. ส่งเสริมการปรับปรุงบำรุงดิน ด้วยพืชปุ๋ยสด 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3.สนับสนุนกล้าหญ้าแฝก เพื่อป้องกันการชะล้างพังทลาย และเพื่อการอนุรักษ์ดินและน้ำ </a:t>
                      </a:r>
                      <a:endParaRPr lang="en-US" sz="1050" b="1" dirty="0"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600" b="1" dirty="0"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4. สนับสนุนใช้น้ำหมักชีวภาพ ปรับปรุงสภาพแวดล้อม แก่ชุมชน และประชาชนทั่วไป  </a:t>
                      </a:r>
                      <a:endParaRPr lang="en-US" sz="1050" b="1" dirty="0">
                        <a:effectLst/>
                        <a:latin typeface="Angsana New" pitchFamily="18" charset="-34"/>
                        <a:ea typeface="Calibri" panose="020F0502020204030204" pitchFamily="34" charset="0"/>
                        <a:cs typeface="Angsana New" pitchFamily="18" charset="-34"/>
                      </a:endParaRPr>
                    </a:p>
                  </a:txBody>
                  <a:tcPr marL="45893" marR="45893" marT="45893" marB="45893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2457829387"/>
              </p:ext>
            </p:extLst>
          </p:nvPr>
        </p:nvGraphicFramePr>
        <p:xfrm>
          <a:off x="85655" y="260648"/>
          <a:ext cx="8844063" cy="624430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สำนักงานการปฏิรูปที่ดินจังหวัดสุพรรณบุรี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29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20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-สร้างการรับรู้สถานการณ์น้ำ                 และวิธีลดผลกระทบจากอุทกภัยแก่เกษตรกรในพื้นที่</a:t>
                      </a:r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  <a:endParaRPr lang="th-TH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-ปรับปรุงทะเบียนสมาชิกในเขตปฏิรูปที่ดินให้เป็นปัจจุบัน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TH SarabunPSK"/>
                        </a:rPr>
                        <a:t>-ลงพื้นที่เยี่ยมเยียน และสำรวจความเสียหายจากอุทกภัยเพื่อให้ความช่วยเหลือ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-กรณีเกิดภัยพิบัติ ดำเนินการช่วยเหลือ ฟื้นฟูตามระเบียบคณะกรรมการปฏิรูปที่ดินเพื่อเกษตรกรรม (คปก.)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-การลดหรือยกเว้นการเก็บ            ค่าเช่าที่ดิน</a:t>
                      </a:r>
                    </a:p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-การผ่อนผันการเก็บค่าเช่าซื้อ</a:t>
                      </a:r>
                    </a:p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-การปลอดชำระหนี้ การผ่อนผันการชำระเงินรวยงวด การขยายเวลาการชำระหนี้ และการลดหรืองดเก็บดอกเบี้ยเงินกู้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  <a:p>
                      <a:pPr algn="l"/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4" name="Table 724"/>
          <p:cNvGraphicFramePr/>
          <p:nvPr>
            <p:extLst>
              <p:ext uri="{D42A27DB-BD31-4B8C-83A1-F6EECF244321}">
                <p14:modId xmlns:p14="http://schemas.microsoft.com/office/powerpoint/2010/main" val="3256652064"/>
              </p:ext>
            </p:extLst>
          </p:nvPr>
        </p:nvGraphicFramePr>
        <p:xfrm>
          <a:off x="85655" y="260648"/>
          <a:ext cx="8844063" cy="6244304"/>
        </p:xfrm>
        <a:graphic>
          <a:graphicData uri="http://schemas.openxmlformats.org/drawingml/2006/table">
            <a:tbl>
              <a:tblPr bandRow="1">
                <a:tableStyleId>{4C3C2611-4C71-4FC5-86AE-919BDF0F9419}</a:tableStyleId>
              </a:tblPr>
              <a:tblGrid>
                <a:gridCol w="298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63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4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708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altLang="th-TH" sz="200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แผนป้องกันและบรรเทาสาธารณภัยด้านการเกษตรในช่วงฤดูฝน ปี 2563 จังหวัดสุพรรณบุรี</a:t>
                      </a:r>
                      <a:endParaRPr lang="th-TH" sz="2000" dirty="0">
                        <a:solidFill>
                          <a:schemeClr val="bg1">
                            <a:lumMod val="95000"/>
                          </a:schemeClr>
                        </a:solidFill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>
                      <a:solidFill>
                        <a:srgbClr val="000000"/>
                      </a:solidFill>
                      <a:miter lim="400000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332">
                <a:tc gridSpan="3"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สำนักงานสหกรณ์จังหวัดสุพรรณบุรี</a:t>
                      </a: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FFE06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2294"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 ก่อนเกิดภัย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1.1 การป้องกันและลดผลกระทบ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1.2</a:t>
                      </a:r>
                      <a:r>
                        <a:rPr lang="th-TH" sz="2000" b="1" baseline="0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 การเตรียมความพร้อม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 ขณะเกิดภัย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2.1 การเผชิญเหตุ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2.2 การบรรเทาทุกข์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 หลังเกิดภัย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3.1 การซ่อมสร้าง</a:t>
                      </a:r>
                    </a:p>
                    <a:p>
                      <a:pPr algn="l" defTabSz="457200">
                        <a:lnSpc>
                          <a:spcPct val="100000"/>
                        </a:lnSpc>
                        <a:defRPr sz="1800"/>
                      </a:pPr>
                      <a:r>
                        <a:rPr lang="th-TH" sz="2000" b="1" dirty="0">
                          <a:solidFill>
                            <a:schemeClr val="tx1"/>
                          </a:solidFill>
                          <a:latin typeface="Angsana New" pitchFamily="18" charset="-34"/>
                          <a:ea typeface="TH SarabunPSK"/>
                          <a:cs typeface="Angsana New" pitchFamily="18" charset="-34"/>
                          <a:sym typeface="TH SarabunPSK"/>
                        </a:rPr>
                        <a:t>3.2 การฟื้นสภาพ</a:t>
                      </a:r>
                      <a:endParaRPr sz="2000" b="1" dirty="0">
                        <a:solidFill>
                          <a:schemeClr val="tx1"/>
                        </a:solidFill>
                        <a:latin typeface="Angsana New" pitchFamily="18" charset="-34"/>
                        <a:ea typeface="TH SarabunPSK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anchor="ctr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8196"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-ปรับปรุงทะเบียนสหกรณ์ และสมาชิก ให้เป็นปัจจุบัน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Gulim"/>
                      </a:endParaRP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>
                      <a:solidFill>
                        <a:srgbClr val="000000"/>
                      </a:solidFill>
                      <a:miter lim="400000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  <a:tabLst/>
                        <a:defRPr sz="900">
                          <a:latin typeface="TH SarabunPSK"/>
                          <a:ea typeface="TH SarabunPSK"/>
                          <a:cs typeface="TH SarabunPSK"/>
                          <a:sym typeface="TH SarabunPSK"/>
                        </a:defRPr>
                      </a:pPr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TH SarabunPSK"/>
                        </a:rPr>
                        <a:t>-ลงพื้นที่เยี่ยมเยียน และสำรวจความเสียหายจากอุทกภัยเพื่อให้ความช่วยเหลือ</a:t>
                      </a:r>
                      <a:endParaRPr lang="en-US" sz="2000" b="1" i="0" u="none" strike="noStrike" cap="none" spc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uFillTx/>
                        <a:latin typeface="Angsana New" pitchFamily="18" charset="-34"/>
                        <a:ea typeface="+mj-ea"/>
                        <a:cs typeface="Angsana New" pitchFamily="18" charset="-34"/>
                        <a:sym typeface="TH SarabunPSK"/>
                      </a:endParaRPr>
                    </a:p>
                  </a:txBody>
                  <a:tcPr marL="50800" marR="50800" marT="50800" marB="50800" horzOverflow="overflow">
                    <a:lnL w="3175">
                      <a:solidFill>
                        <a:srgbClr val="000000"/>
                      </a:solidFill>
                      <a:miter lim="400000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-กรณีเกิดภัยพิบัติ ดำเนินการช่วยเหลือ ฟื้นฟูตามระเบียบ</a:t>
                      </a:r>
                      <a:r>
                        <a:rPr lang="en-US" sz="2000" b="1" i="0" u="none" strike="noStrike" cap="none" spc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uFillTx/>
                          <a:latin typeface="Angsana New" pitchFamily="18" charset="-34"/>
                          <a:ea typeface="+mj-ea"/>
                          <a:cs typeface="Angsana New" pitchFamily="18" charset="-34"/>
                          <a:sym typeface="Gulim"/>
                        </a:rPr>
                        <a:t> </a:t>
                      </a:r>
                    </a:p>
                  </a:txBody>
                  <a:tcPr marL="50800" marR="50800" marT="50800" marB="50800" horzOverflow="overflow">
                    <a:lnL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L>
                    <a:lnR w="3175">
                      <a:solidFill>
                        <a:srgbClr val="000000"/>
                      </a:solidFill>
                      <a:miter lim="400000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miter lim="400000"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8596" y="214290"/>
            <a:ext cx="8429684" cy="954105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spc="0" normalizeH="0" baseline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แหล่งที่มาของงบประมาณในการจัดการความเสี่ยงจากภัย</a:t>
            </a:r>
            <a:endParaRPr lang="th-TH" sz="2800" b="1" baseline="0" dirty="0">
              <a:solidFill>
                <a:schemeClr val="tx1"/>
              </a:solidFill>
              <a:latin typeface="Angsana New" pitchFamily="18" charset="-34"/>
              <a:cs typeface="Angsana New" pitchFamily="18" charset="-34"/>
            </a:endParaRP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spc="0" normalizeH="0" dirty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หน่วยงานในสังกัดกระทรวงเกษตรและสหกรณ์จังหวัดสุพรรณบุรี</a:t>
            </a:r>
            <a:endParaRPr kumimoji="0" lang="th-TH" sz="2800" b="1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428596" y="1285856"/>
          <a:ext cx="8501122" cy="4811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14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86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859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งบประมาณ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chemeClr val="bg1"/>
                          </a:solidFill>
                          <a:latin typeface="Angsana New" pitchFamily="18" charset="-34"/>
                          <a:cs typeface="Angsana New" pitchFamily="18" charset="-34"/>
                        </a:rPr>
                        <a:t>สาระสำคัญ</a:t>
                      </a:r>
                    </a:p>
                  </a:txBody>
                  <a:tcPr>
                    <a:solidFill>
                      <a:srgbClr val="0000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859">
                <a:tc gridSpan="2"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1. งบประมาณรายจ่ายประจำปี</a:t>
                      </a:r>
                    </a:p>
                  </a:txBody>
                  <a:tcPr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86720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 ส่วนราชการ </a:t>
                      </a:r>
                      <a:r>
                        <a:rPr lang="en-US" sz="2400" b="1" dirty="0">
                          <a:latin typeface="Angsana New" pitchFamily="18" charset="-34"/>
                          <a:cs typeface="Angsana New" pitchFamily="18" charset="-34"/>
                        </a:rPr>
                        <a:t>(Function)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ให้หน่วยงานต่างๆ ขอตั้งงบประมาณรายจ่ายประจำปี เพื่อดำเนินงานด้านการป้องกันและบรรเทาสาธารณภัย ตามภารกิจของหน่วยงาน ที่ดำเนินการรองรับยุทธศาสตร์ตามที่กำหนดไว้ในแผนการป้องกันและบรรเทาสาธารณภัยจังหวัด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859">
                <a:tc gridSpan="2"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2. งบประมาณอื่นๆ</a:t>
                      </a:r>
                      <a:r>
                        <a:rPr lang="th-TH" sz="2400" b="1" baseline="0" dirty="0">
                          <a:latin typeface="Angsana New" pitchFamily="18" charset="-34"/>
                          <a:cs typeface="Angsana New" pitchFamily="18" charset="-34"/>
                        </a:rPr>
                        <a:t> เช่น งบกลาง</a:t>
                      </a:r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859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4146">
                <a:tc gridSpan="2"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3. เงินทดรองราชการตามระเบียบกระทรวงการคลังว่าด้วยเงินทดรองราชการเพื่อช่วยเหลือผู้ประสบภัยพิบัติกรณีฉุกเฉิน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5421">
                <a:tc>
                  <a:txBody>
                    <a:bodyPr/>
                    <a:lstStyle/>
                    <a:p>
                      <a:pPr algn="l"/>
                      <a:r>
                        <a:rPr lang="th-TH" sz="2400" b="1" dirty="0">
                          <a:latin typeface="Angsana New" pitchFamily="18" charset="-34"/>
                          <a:cs typeface="Angsana New" pitchFamily="18" charset="-34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h-TH" sz="2400" b="1" dirty="0"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28596" y="6215082"/>
            <a:ext cx="6500858" cy="40010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ที่มา </a:t>
            </a:r>
            <a:r>
              <a:rPr kumimoji="0" lang="en-US" sz="20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</a:t>
            </a:r>
            <a:r>
              <a:rPr kumimoji="0" lang="en-US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สำนักงานป้องกันและบรรเทาสาธารณภัยจังหวัดสุพรรณบุรี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2835363"/>
      </p:ext>
    </p:extLst>
  </p:cSld>
  <p:clrMapOvr>
    <a:masterClrMapping/>
  </p:clrMapOvr>
  <p:transition spd="med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40" y="143670"/>
            <a:ext cx="8964488" cy="830995"/>
          </a:xfrm>
          <a:prstGeom prst="rect">
            <a:avLst/>
          </a:prstGeom>
          <a:solidFill>
            <a:srgbClr val="00B05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48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การติดตาม และประเมินผล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794" y="1124744"/>
            <a:ext cx="8950634" cy="83099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263525" indent="-180975">
              <a:buFont typeface="Arial" pitchFamily="34" charset="0"/>
              <a:buChar char="•"/>
              <a:tabLst>
                <a:tab pos="263525" algn="l"/>
              </a:tabLst>
            </a:pPr>
            <a:r>
              <a:rPr lang="th-TH" sz="2400" b="1" dirty="0">
                <a:latin typeface="Angsana New" pitchFamily="18" charset="-34"/>
                <a:cs typeface="Angsana New" pitchFamily="18" charset="-34"/>
              </a:rPr>
              <a:t>ศูนย์ติดตามและแก้ไขปัญหาภัยพิบัติด้านการเกษตรจังหวัด</a:t>
            </a:r>
          </a:p>
          <a:p>
            <a:pPr marL="263525" indent="-180975">
              <a:buFont typeface="Arial" pitchFamily="34" charset="0"/>
              <a:buChar char="•"/>
              <a:tabLst>
                <a:tab pos="263525" algn="l"/>
              </a:tabLst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หัวหน้าส่วนราชการในจังหวัดทุกหน่วยงาน</a:t>
            </a:r>
            <a:r>
              <a:rPr kumimoji="0" lang="th-TH" sz="2400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(แต่ละด้าน)</a:t>
            </a:r>
            <a:endParaRPr kumimoji="0" lang="th-TH" sz="24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cxnSp>
        <p:nvCxnSpPr>
          <p:cNvPr id="9" name="ตัวเชื่อมต่อตรง 8"/>
          <p:cNvCxnSpPr/>
          <p:nvPr/>
        </p:nvCxnSpPr>
        <p:spPr>
          <a:xfrm>
            <a:off x="89940" y="2571744"/>
            <a:ext cx="8947118" cy="0"/>
          </a:xfrm>
          <a:prstGeom prst="line">
            <a:avLst/>
          </a:prstGeom>
          <a:noFill/>
          <a:ln w="25400" cap="flat">
            <a:solidFill>
              <a:srgbClr val="FF0000"/>
            </a:solidFill>
            <a:prstDash val="solid"/>
            <a:round/>
            <a:headEnd type="arrow" w="med" len="med"/>
            <a:tailEnd type="arrow" w="med" len="med"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2" name="ตัวเชื่อมต่อตรง 11"/>
          <p:cNvCxnSpPr/>
          <p:nvPr/>
        </p:nvCxnSpPr>
        <p:spPr>
          <a:xfrm>
            <a:off x="1043608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1928794" y="242601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2786050" y="242601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5" name="TextBox 14"/>
          <p:cNvSpPr txBox="1"/>
          <p:nvPr/>
        </p:nvSpPr>
        <p:spPr>
          <a:xfrm>
            <a:off x="722587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พ.ค.</a:t>
            </a:r>
            <a:endParaRPr kumimoji="0" lang="th-TH" sz="2400" b="1" i="0" u="none" strike="noStrike" cap="none" spc="0" normalizeH="0" baseline="0" dirty="0">
              <a:ln>
                <a:noFill/>
              </a:ln>
              <a:solidFill>
                <a:srgbClr val="FF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643042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มิ.ย.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00298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sz="24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  <a:t>ก</a:t>
            </a: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.ค.</a:t>
            </a: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>
            <a:off x="3714744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9" name="TextBox 18"/>
          <p:cNvSpPr txBox="1"/>
          <p:nvPr/>
        </p:nvSpPr>
        <p:spPr>
          <a:xfrm>
            <a:off x="3357554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ส.ค.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29124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ก.ย.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-80808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เม.ย.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223906" y="5896295"/>
            <a:ext cx="7920093" cy="461663"/>
          </a:xfrm>
          <a:prstGeom prst="rect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00206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สร้างการรับรู้/แจ้งเตือน/รณรงค์/ประชาสัมพันธ์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501" y="5857892"/>
            <a:ext cx="1153913" cy="101566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ประเมินพื้นที่</a:t>
            </a: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เสี่ยง</a:t>
            </a:r>
            <a:br>
              <a:rPr kumimoji="0" lang="th-TH" sz="2000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</a:br>
            <a:r>
              <a:rPr kumimoji="0" lang="th-TH" sz="2000" b="1" i="0" u="none" strike="noStrike" cap="none" spc="0" normalizeH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อุทกภัย</a:t>
            </a:r>
            <a:endParaRPr kumimoji="0" lang="th-TH" sz="20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205651" y="6396361"/>
            <a:ext cx="4325186" cy="461663"/>
          </a:xfrm>
          <a:prstGeom prst="rect">
            <a:avLst/>
          </a:prstGeom>
          <a:solidFill>
            <a:schemeClr val="accent6">
              <a:lumMod val="5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การจัดการภาวะฉุกเฉิน/เผชิญเหตุ/บรรเทาทุกข์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79370" y="6396361"/>
            <a:ext cx="3564629" cy="461663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การฟื้นฟู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50113" y="2786058"/>
            <a:ext cx="4350449" cy="369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มาตรการที่ 1 </a:t>
            </a:r>
            <a:r>
              <a:rPr lang="en-US" b="1" dirty="0">
                <a:latin typeface="Angsana New" pitchFamily="18" charset="-34"/>
                <a:cs typeface="Angsana New" pitchFamily="18" charset="-34"/>
              </a:rPr>
              <a:t>: </a:t>
            </a: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ก่อนเกิดภัย </a:t>
            </a:r>
            <a:r>
              <a:rPr kumimoji="0" lang="th-TH" b="1" i="0" u="sng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การลดความเสี่ยงจากภัยพิบัติ</a:t>
            </a:r>
            <a:endParaRPr kumimoji="0" lang="th-TH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86050" y="3714752"/>
            <a:ext cx="6349357" cy="3771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มาตรการที่ 2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en-US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 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ngsana New" pitchFamily="18" charset="-34"/>
                <a:cs typeface="Angsana New" pitchFamily="18" charset="-34"/>
                <a:sym typeface="Calibri"/>
              </a:rPr>
              <a:t>ขณะเกิดภัย </a:t>
            </a:r>
            <a:r>
              <a:rPr kumimoji="0" lang="th-TH" b="1" i="0" u="sng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การจัดการภาวะฉุกเฉิน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786050" y="4774182"/>
            <a:ext cx="6357950" cy="36933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มาตรการที่ 3 </a:t>
            </a:r>
            <a:r>
              <a:rPr kumimoji="0" lang="en-US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: </a:t>
            </a: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ngsana New" pitchFamily="18" charset="-34"/>
                <a:cs typeface="Angsana New" pitchFamily="18" charset="-34"/>
                <a:sym typeface="Calibri"/>
              </a:rPr>
              <a:t>หลังเกิดภัย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Angsana New" pitchFamily="18" charset="-34"/>
                <a:cs typeface="Angsana New" pitchFamily="18" charset="-34"/>
                <a:sym typeface="Calibri"/>
              </a:rPr>
              <a:t> </a:t>
            </a:r>
            <a:r>
              <a:rPr kumimoji="0" lang="th-TH" b="1" i="0" u="sng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การฟื้นฟูและสร้างใหม่ให้ดีกว่าเดิม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cxnSp>
        <p:nvCxnSpPr>
          <p:cNvPr id="24" name="ตัวเชื่อมต่อตรง 23"/>
          <p:cNvCxnSpPr/>
          <p:nvPr/>
        </p:nvCxnSpPr>
        <p:spPr>
          <a:xfrm>
            <a:off x="4714876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6" name="ตัวเชื่อมต่อตรง 25"/>
          <p:cNvCxnSpPr/>
          <p:nvPr/>
        </p:nvCxnSpPr>
        <p:spPr>
          <a:xfrm>
            <a:off x="8753850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8" name="TextBox 19"/>
          <p:cNvSpPr txBox="1"/>
          <p:nvPr/>
        </p:nvSpPr>
        <p:spPr>
          <a:xfrm>
            <a:off x="5357818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ต.ค.</a:t>
            </a:r>
          </a:p>
        </p:txBody>
      </p:sp>
      <p:cxnSp>
        <p:nvCxnSpPr>
          <p:cNvPr id="33" name="ตัวเชื่อมต่อตรง 23"/>
          <p:cNvCxnSpPr/>
          <p:nvPr/>
        </p:nvCxnSpPr>
        <p:spPr>
          <a:xfrm>
            <a:off x="5643570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4" name="ตัวเชื่อมต่อตรง 23"/>
          <p:cNvCxnSpPr/>
          <p:nvPr/>
        </p:nvCxnSpPr>
        <p:spPr>
          <a:xfrm>
            <a:off x="6715140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35" name="ตัวเชื่อมต่อตรง 23"/>
          <p:cNvCxnSpPr/>
          <p:nvPr/>
        </p:nvCxnSpPr>
        <p:spPr>
          <a:xfrm>
            <a:off x="7786710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6" name="TextBox 19"/>
          <p:cNvSpPr txBox="1"/>
          <p:nvPr/>
        </p:nvSpPr>
        <p:spPr>
          <a:xfrm>
            <a:off x="6374496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พ.ย.</a:t>
            </a:r>
          </a:p>
        </p:txBody>
      </p:sp>
      <p:sp>
        <p:nvSpPr>
          <p:cNvPr id="37" name="TextBox 19"/>
          <p:cNvSpPr txBox="1"/>
          <p:nvPr/>
        </p:nvSpPr>
        <p:spPr>
          <a:xfrm>
            <a:off x="7429520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ธ.ค.</a:t>
            </a:r>
          </a:p>
        </p:txBody>
      </p:sp>
      <p:sp>
        <p:nvSpPr>
          <p:cNvPr id="38" name="TextBox 19"/>
          <p:cNvSpPr txBox="1"/>
          <p:nvPr/>
        </p:nvSpPr>
        <p:spPr>
          <a:xfrm>
            <a:off x="8446198" y="2071678"/>
            <a:ext cx="697834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spc="0" normalizeH="0" baseline="0" dirty="0">
                <a:ln>
                  <a:noFill/>
                </a:ln>
                <a:solidFill>
                  <a:srgbClr val="FF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ม.ค.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50113" y="3131108"/>
            <a:ext cx="4350449" cy="369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th-TH" b="1" dirty="0">
                <a:latin typeface="Angsana New" pitchFamily="18" charset="-34"/>
                <a:cs typeface="Angsana New" pitchFamily="18" charset="-34"/>
              </a:rPr>
              <a:t>	1.1 การป้องกันและลดผลกระทบ</a:t>
            </a:r>
            <a:endParaRPr kumimoji="0" lang="th-TH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50113" y="3416860"/>
            <a:ext cx="4350449" cy="369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1.2</a:t>
            </a:r>
            <a:r>
              <a:rPr kumimoji="0" lang="th-TH" b="1" i="0" u="none" strike="noStrike" cap="none" spc="0" normalizeH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 การเตรียมความพร้อม</a:t>
            </a:r>
            <a:endParaRPr kumimoji="0" lang="th-TH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86050" y="4071942"/>
            <a:ext cx="6342089" cy="3771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lvl="2" indent="0"/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2.1 การเผชิญเหตุ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786050" y="4429132"/>
            <a:ext cx="6342089" cy="37716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2.2 การบรรเทาทุกข์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cxnSp>
        <p:nvCxnSpPr>
          <p:cNvPr id="43" name="ตัวเชื่อมต่อตรง 11"/>
          <p:cNvCxnSpPr/>
          <p:nvPr/>
        </p:nvCxnSpPr>
        <p:spPr>
          <a:xfrm>
            <a:off x="214282" y="2428868"/>
            <a:ext cx="0" cy="360040"/>
          </a:xfrm>
          <a:prstGeom prst="line">
            <a:avLst/>
          </a:prstGeom>
          <a:noFill/>
          <a:ln w="25400" cap="flat">
            <a:solidFill>
              <a:schemeClr val="accent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44" name="TextBox 43"/>
          <p:cNvSpPr txBox="1"/>
          <p:nvPr/>
        </p:nvSpPr>
        <p:spPr>
          <a:xfrm>
            <a:off x="2786050" y="5131372"/>
            <a:ext cx="6357982" cy="36933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3.1 การซ่อมสร้าง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786050" y="5488562"/>
            <a:ext cx="6350682" cy="36933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ngsana New" pitchFamily="18" charset="-34"/>
                <a:cs typeface="Angsana New" pitchFamily="18" charset="-34"/>
                <a:sym typeface="Calibri"/>
              </a:rPr>
              <a:t>	3.2 การฟื้นสภาพ</a:t>
            </a:r>
            <a:endParaRPr kumimoji="0" lang="th-TH" b="1" i="0" u="sng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ngsana New" pitchFamily="18" charset="-34"/>
              <a:cs typeface="Angsana New" pitchFamily="18" charset="-34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690733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7_ชุดรูปแบบของ Office">
  <a:themeElements>
    <a:clrScheme name="7_ชุดรูปแบบของ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7_ชุดรูปแบบของ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7_ชุดรูปแบบของ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7_ชุดรูปแบบของ Office">
  <a:themeElements>
    <a:clrScheme name="7_ชุดรูปแบบของ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7_ชุดรูปแบบของ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7_ชุดรูปแบบของ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11564</TotalTime>
  <Words>9013</Words>
  <Application>Microsoft Office PowerPoint</Application>
  <PresentationFormat>นำเสนอทางหน้าจอ (4:3)</PresentationFormat>
  <Paragraphs>2498</Paragraphs>
  <Slides>52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52</vt:i4>
      </vt:variant>
    </vt:vector>
  </HeadingPairs>
  <TitlesOfParts>
    <vt:vector size="64" baseType="lpstr">
      <vt:lpstr>Gulim</vt:lpstr>
      <vt:lpstr>Angsana New</vt:lpstr>
      <vt:lpstr>Arial</vt:lpstr>
      <vt:lpstr>Calibri</vt:lpstr>
      <vt:lpstr>Calibri Light</vt:lpstr>
      <vt:lpstr>Century Gothic</vt:lpstr>
      <vt:lpstr>Helvetica</vt:lpstr>
      <vt:lpstr>Marion Regular</vt:lpstr>
      <vt:lpstr>TH SarabunPSK</vt:lpstr>
      <vt:lpstr>Times New Roman</vt:lpstr>
      <vt:lpstr>Wingdings</vt:lpstr>
      <vt:lpstr>7_ชุดรูปแบบของ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ข้อมูลพื้นฐานทั่วไป จังหวัดสุพรรณบุรี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ครัวเรือนเกษตรกรจังหวัดสุพรรณบุรี </vt:lpstr>
      <vt:lpstr>เนื้อที่ใช้ประโยชน์ทางการเกษตร จังหวัดสุพรรณบุรี</vt:lpstr>
      <vt:lpstr>สินค้าเกษตร ด้านพืช ที่สำคัญของจังหวัดสุพรรณบุรี</vt:lpstr>
      <vt:lpstr>สินค้าเกษตร ด้านปศุสัตว์ ที่สำคัญของจังหวัดสุพรรณบุรี</vt:lpstr>
      <vt:lpstr>สินค้าเกษตร ด้านประมง ที่สำคัญของจังหวัดสุพรรณบุรี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บัญชีศูนย์พักพิงชั่วคราว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DELL</cp:lastModifiedBy>
  <cp:revision>981</cp:revision>
  <cp:lastPrinted>2020-06-12T09:10:33Z</cp:lastPrinted>
  <dcterms:modified xsi:type="dcterms:W3CDTF">2020-06-12T09:22:11Z</dcterms:modified>
</cp:coreProperties>
</file>