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</p:sldIdLst>
  <p:sldSz cx="6858000" cy="9906000" type="A4"/>
  <p:notesSz cx="6888163" cy="1002188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D9D17"/>
    <a:srgbClr val="EC7546"/>
    <a:srgbClr val="96F97F"/>
    <a:srgbClr val="FDCBD0"/>
    <a:srgbClr val="F98787"/>
    <a:srgbClr val="B5E7FD"/>
    <a:srgbClr val="A7E8FF"/>
    <a:srgbClr val="B5FAB0"/>
    <a:srgbClr val="FF6600"/>
    <a:srgbClr val="D2EC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สไตล์สีอ่อน 1 - เน้น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8D230F3-CF80-4859-8CE7-A43EE81993B5}" styleName="สไตล์สีอ่อน 1 - เน้น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E3FDE45-AF77-4B5C-9715-49D594BDF05E}" styleName="สไตล์สีอ่อน 1 - เน้น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040" autoAdjust="0"/>
    <p:restoredTop sz="94333" autoAdjust="0"/>
  </p:normalViewPr>
  <p:slideViewPr>
    <p:cSldViewPr showGuides="1">
      <p:cViewPr varScale="1">
        <p:scale>
          <a:sx n="57" d="100"/>
          <a:sy n="57" d="100"/>
        </p:scale>
        <p:origin x="2722" y="72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&#3626;&#3617;&#3640;&#3604;&#3591;&#3634;&#3609;1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6644444420382679"/>
          <c:y val="0.1637193658810677"/>
          <c:w val="0.56396953491368618"/>
          <c:h val="0.59303168260579231"/>
        </c:manualLayout>
      </c:layout>
      <c:doughnut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100" b="1">
          <a:latin typeface="TH SarabunPSK" panose="020B0500040200020003" pitchFamily="34" charset="-34"/>
          <a:cs typeface="TH SarabunPSK" panose="020B0500040200020003" pitchFamily="34" charset="-34"/>
        </a:defRPr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8737036973551144"/>
          <c:y val="0.21817790343164842"/>
          <c:w val="0.56705580743584894"/>
          <c:h val="0.66258722766098732"/>
        </c:manualLayout>
      </c:layout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rgbClr val="96F97F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1AF5-487E-9C3E-1F7AA9B68EC5}"/>
              </c:ext>
            </c:extLst>
          </c:dPt>
          <c:dPt>
            <c:idx val="1"/>
            <c:bubble3D val="0"/>
            <c:spPr>
              <a:solidFill>
                <a:srgbClr val="4D9D17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1AF5-487E-9C3E-1F7AA9B68EC5}"/>
              </c:ext>
            </c:extLst>
          </c:dPt>
          <c:dPt>
            <c:idx val="2"/>
            <c:bubble3D val="0"/>
            <c:spPr>
              <a:solidFill>
                <a:srgbClr val="EC754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1AF5-487E-9C3E-1F7AA9B68EC5}"/>
              </c:ext>
            </c:extLst>
          </c:dPt>
          <c:dPt>
            <c:idx val="3"/>
            <c:bubble3D val="0"/>
            <c:spPr>
              <a:solidFill>
                <a:schemeClr val="accent3">
                  <a:lumMod val="5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1AF5-487E-9C3E-1F7AA9B68EC5}"/>
              </c:ext>
            </c:extLst>
          </c:dPt>
          <c:dLbls>
            <c:dLbl>
              <c:idx val="0"/>
              <c:layout>
                <c:manualLayout>
                  <c:x val="0.11054515418502209"/>
                  <c:y val="-9.3378114737116838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800" b="1" i="0" u="none" strike="noStrike" kern="1200" baseline="0">
                      <a:solidFill>
                        <a:schemeClr val="accent2">
                          <a:lumMod val="50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7170824834158969"/>
                      <c:h val="0.3112824977608255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1AF5-487E-9C3E-1F7AA9B68EC5}"/>
                </c:ext>
              </c:extLst>
            </c:dLbl>
            <c:dLbl>
              <c:idx val="1"/>
              <c:layout>
                <c:manualLayout>
                  <c:x val="0.13999532902518041"/>
                  <c:y val="1.397676766475536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800" b="1" i="0" u="none" strike="noStrike" kern="1200" baseline="0">
                      <a:solidFill>
                        <a:srgbClr val="4D9D17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2788732665969591"/>
                      <c:h val="0.305002794665037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1AF5-487E-9C3E-1F7AA9B68EC5}"/>
                </c:ext>
              </c:extLst>
            </c:dLbl>
            <c:dLbl>
              <c:idx val="2"/>
              <c:layout>
                <c:manualLayout>
                  <c:x val="-0.14955904283583882"/>
                  <c:y val="5.6084514676529328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800" b="1" i="0" u="none" strike="noStrike" kern="1200" baseline="0">
                      <a:solidFill>
                        <a:schemeClr val="accent3">
                          <a:lumMod val="50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865884099830302"/>
                      <c:h val="0.3487785780318672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1AF5-487E-9C3E-1F7AA9B68EC5}"/>
                </c:ext>
              </c:extLst>
            </c:dLbl>
            <c:dLbl>
              <c:idx val="3"/>
              <c:layout>
                <c:manualLayout>
                  <c:x val="-0.31194960703817343"/>
                  <c:y val="-5.3702007965264788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800" b="1" i="0" u="none" strike="noStrike" kern="1200" baseline="0">
                      <a:solidFill>
                        <a:schemeClr val="accent5">
                          <a:lumMod val="75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8818874977483894"/>
                      <c:h val="0.3650496221615593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1AF5-487E-9C3E-1F7AA9B68EC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defRPr>
                </a:pPr>
                <a:endParaRPr lang="en-US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Sheet1!$B$4:$B$7</c:f>
              <c:strCache>
                <c:ptCount val="4"/>
                <c:pt idx="0">
                  <c:v>ข้าวนาปี </c:v>
                </c:pt>
                <c:pt idx="1">
                  <c:v>ข้าวนาปรัง</c:v>
                </c:pt>
                <c:pt idx="2">
                  <c:v>อ้อยโรงงาน</c:v>
                </c:pt>
                <c:pt idx="3">
                  <c:v>มันสำปะหลัง</c:v>
                </c:pt>
              </c:strCache>
            </c:strRef>
          </c:cat>
          <c:val>
            <c:numRef>
              <c:f>Sheet1!$C$4:$C$7</c:f>
              <c:numCache>
                <c:formatCode>_(* #,##0.00_);_(* \(#,##0.00\);_(* "-"??_);_(@_)</c:formatCode>
                <c:ptCount val="4"/>
                <c:pt idx="0">
                  <c:v>1045735.12</c:v>
                </c:pt>
                <c:pt idx="1">
                  <c:v>807745.5</c:v>
                </c:pt>
                <c:pt idx="2">
                  <c:v>5067216.8</c:v>
                </c:pt>
                <c:pt idx="3">
                  <c:v>71839.25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1AF5-487E-9C3E-1F7AA9B68EC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h-TH" sz="1400" b="1" dirty="0"/>
              <a:t>พื้นที่เกษตรกรรม</a:t>
            </a:r>
          </a:p>
        </c:rich>
      </c:tx>
      <c:layout>
        <c:manualLayout>
          <c:xMode val="edge"/>
          <c:yMode val="edge"/>
          <c:x val="4.7078509621458743E-2"/>
          <c:y val="0.8569583981179624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พื้นที่เกษตรกรรม (ไร่)</c:v>
                </c:pt>
              </c:strCache>
            </c:strRef>
          </c:tx>
          <c:dPt>
            <c:idx val="0"/>
            <c:bubble3D val="0"/>
            <c:spPr>
              <a:solidFill>
                <a:schemeClr val="accent2">
                  <a:tint val="54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6-C510-4EAF-9CF0-179E4DB58242}"/>
              </c:ext>
            </c:extLst>
          </c:dPt>
          <c:dPt>
            <c:idx val="1"/>
            <c:bubble3D val="0"/>
            <c:spPr>
              <a:solidFill>
                <a:schemeClr val="accent2">
                  <a:tint val="77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C510-4EAF-9CF0-179E4DB58242}"/>
              </c:ext>
            </c:extLst>
          </c:dPt>
          <c:dPt>
            <c:idx val="2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4-C510-4EAF-9CF0-179E4DB58242}"/>
              </c:ext>
            </c:extLst>
          </c:dPt>
          <c:dPt>
            <c:idx val="3"/>
            <c:bubble3D val="0"/>
            <c:spPr>
              <a:solidFill>
                <a:schemeClr val="accent2">
                  <a:shade val="76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C510-4EAF-9CF0-179E4DB58242}"/>
              </c:ext>
            </c:extLst>
          </c:dPt>
          <c:dPt>
            <c:idx val="4"/>
            <c:bubble3D val="0"/>
            <c:spPr>
              <a:solidFill>
                <a:schemeClr val="accent2">
                  <a:shade val="53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C510-4EAF-9CF0-179E4DB58242}"/>
              </c:ext>
            </c:extLst>
          </c:dPt>
          <c:dLbls>
            <c:dLbl>
              <c:idx val="0"/>
              <c:layout>
                <c:manualLayout>
                  <c:x val="-0.23525243208172511"/>
                  <c:y val="-9.9031418567508203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7898525599435359"/>
                      <c:h val="0.2505513960599127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6-C510-4EAF-9CF0-179E4DB58242}"/>
                </c:ext>
              </c:extLst>
            </c:dLbl>
            <c:dLbl>
              <c:idx val="1"/>
              <c:layout>
                <c:manualLayout>
                  <c:x val="0.25334877301108866"/>
                  <c:y val="2.638352233575774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5787285824342948"/>
                      <c:h val="0.2796008332842504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C510-4EAF-9CF0-179E4DB58242}"/>
                </c:ext>
              </c:extLst>
            </c:dLbl>
            <c:dLbl>
              <c:idx val="2"/>
              <c:layout>
                <c:manualLayout>
                  <c:x val="-0.20529705072390114"/>
                  <c:y val="0.31419882738629967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9474655148337749"/>
                      <c:h val="0.2989187090384350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4-C510-4EAF-9CF0-179E4DB58242}"/>
                </c:ext>
              </c:extLst>
            </c:dLbl>
            <c:dLbl>
              <c:idx val="3"/>
              <c:layout>
                <c:manualLayout>
                  <c:x val="0.3084024968200787"/>
                  <c:y val="-4.515586338301284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6915975031799213"/>
                      <c:h val="0.1622411068979261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C510-4EAF-9CF0-179E4DB58242}"/>
                </c:ext>
              </c:extLst>
            </c:dLbl>
            <c:dLbl>
              <c:idx val="4"/>
              <c:layout>
                <c:manualLayout>
                  <c:x val="-0.27751190036278178"/>
                  <c:y val="-5.0336155741581248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818155047169233"/>
                      <c:h val="0.2296358012583895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C510-4EAF-9CF0-179E4DB5824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bestFit"/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Sheet1!$A$2:$A$6</c:f>
              <c:strCache>
                <c:ptCount val="5"/>
                <c:pt idx="0">
                  <c:v>นาข้าว</c:v>
                </c:pt>
                <c:pt idx="1">
                  <c:v>พืชไร่</c:v>
                </c:pt>
                <c:pt idx="2">
                  <c:v>ไม้ผลไม้ยืนต้น</c:v>
                </c:pt>
                <c:pt idx="3">
                  <c:v>สวนผัก/ไม้ดอกไม้ประดับ/พืชสมุนไพร </c:v>
                </c:pt>
                <c:pt idx="4">
                  <c:v>อื่นๆ</c:v>
                </c:pt>
              </c:strCache>
            </c:strRef>
          </c:cat>
          <c:val>
            <c:numRef>
              <c:f>Sheet1!$B$2:$B$6</c:f>
              <c:numCache>
                <c:formatCode>_(* #,##0.00_);_(* \(#,##0.00\);_(* "-"??_);_(@_)</c:formatCode>
                <c:ptCount val="5"/>
                <c:pt idx="0">
                  <c:v>1173316.25</c:v>
                </c:pt>
                <c:pt idx="1">
                  <c:v>717474.75</c:v>
                </c:pt>
                <c:pt idx="2">
                  <c:v>59388.75</c:v>
                </c:pt>
                <c:pt idx="3">
                  <c:v>13452</c:v>
                </c:pt>
                <c:pt idx="4">
                  <c:v>63584.5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510-4EAF-9CF0-179E4DB5824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bg1">
        <a:lumMod val="95000"/>
      </a:schemeClr>
    </a:solidFill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งบประมาณ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2.8301012240299216E-3"/>
                  <c:y val="5.690479156267726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84BC-4D96-AD54-D037306EB5D1}"/>
                </c:ext>
              </c:extLst>
            </c:dLbl>
            <c:dLbl>
              <c:idx val="1"/>
              <c:layout>
                <c:manualLayout>
                  <c:x val="0.13867495997746615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84BC-4D96-AD54-D037306EB5D1}"/>
                </c:ext>
              </c:extLst>
            </c:dLbl>
            <c:dLbl>
              <c:idx val="2"/>
              <c:layout>
                <c:manualLayout>
                  <c:x val="0.1188642514092567"/>
                  <c:y val="1.138095831253545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84BC-4D96-AD54-D037306EB5D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งบFunction </c:v>
                </c:pt>
                <c:pt idx="1">
                  <c:v>งบจังหวัด/
กลุ่มจังหวัด </c:v>
                </c:pt>
                <c:pt idx="2">
                  <c:v>งบอื่นๆ </c:v>
                </c:pt>
              </c:strCache>
            </c:strRef>
          </c:cat>
          <c:val>
            <c:numRef>
              <c:f>Sheet1!$B$2:$B$4</c:f>
              <c:numCache>
                <c:formatCode>#,##0.00</c:formatCode>
                <c:ptCount val="3"/>
                <c:pt idx="0">
                  <c:v>476073514.97000003</c:v>
                </c:pt>
                <c:pt idx="1">
                  <c:v>4381200</c:v>
                </c:pt>
                <c:pt idx="2">
                  <c:v>10993079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4BC-4D96-AD54-D037306EB5D1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เบิกจ่าย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-5.6904791562677269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1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84BC-4D96-AD54-D037306EB5D1}"/>
                </c:ext>
              </c:extLst>
            </c:dLbl>
            <c:dLbl>
              <c:idx val="1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84BC-4D96-AD54-D037306EB5D1}"/>
                </c:ext>
              </c:extLst>
            </c:dLbl>
            <c:dLbl>
              <c:idx val="2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84BC-4D96-AD54-D037306EB5D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งบFunction </c:v>
                </c:pt>
                <c:pt idx="1">
                  <c:v>งบจังหวัด/
กลุ่มจังหวัด </c:v>
                </c:pt>
                <c:pt idx="2">
                  <c:v>งบอื่นๆ </c:v>
                </c:pt>
              </c:strCache>
            </c:strRef>
          </c:cat>
          <c:val>
            <c:numRef>
              <c:f>Sheet1!$C$2:$C$4</c:f>
              <c:numCache>
                <c:formatCode>#,##0.00</c:formatCode>
                <c:ptCount val="3"/>
                <c:pt idx="0">
                  <c:v>269223917.63</c:v>
                </c:pt>
                <c:pt idx="1">
                  <c:v>1973950</c:v>
                </c:pt>
                <c:pt idx="2">
                  <c:v>5353212.0599999996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4BC-4D96-AD54-D037306EB5D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920364863"/>
        <c:axId val="810624527"/>
      </c:barChart>
      <c:catAx>
        <c:axId val="920364863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10624527"/>
        <c:crosses val="autoZero"/>
        <c:auto val="1"/>
        <c:lblAlgn val="ctr"/>
        <c:lblOffset val="100"/>
        <c:noMultiLvlLbl val="0"/>
      </c:catAx>
      <c:valAx>
        <c:axId val="810624527"/>
        <c:scaling>
          <c:orientation val="minMax"/>
        </c:scaling>
        <c:delete val="1"/>
        <c:axPos val="b"/>
        <c:numFmt formatCode="#,##0.00" sourceLinked="1"/>
        <c:majorTickMark val="none"/>
        <c:minorTickMark val="none"/>
        <c:tickLblPos val="nextTo"/>
        <c:crossAx val="920364863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5151971978878086"/>
          <c:y val="0.70220512788343759"/>
          <c:w val="0.27348984015944833"/>
          <c:h val="0.1922243858987238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100" b="1"/>
      </a:pPr>
      <a:endParaRPr lang="en-US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withinLinearReversed" id="22">
  <a:schemeClr val="accent2"/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0.77012</cdr:x>
      <cdr:y>0.66909</cdr:y>
    </cdr:from>
    <cdr:to>
      <cdr:x>0.97388</cdr:x>
      <cdr:y>0.99207</cdr:y>
    </cdr:to>
    <cdr:sp macro="" textlink="">
      <cdr:nvSpPr>
        <cdr:cNvPr id="2" name="TextBox 1">
          <a:extLst xmlns:a="http://schemas.openxmlformats.org/drawingml/2006/main">
            <a:ext uri="{FF2B5EF4-FFF2-40B4-BE49-F238E27FC236}">
              <a16:creationId xmlns:a16="http://schemas.microsoft.com/office/drawing/2014/main" id="{F229C905-8604-4294-8760-0CF05F6490E6}"/>
            </a:ext>
          </a:extLst>
        </cdr:cNvPr>
        <cdr:cNvSpPr txBox="1"/>
      </cdr:nvSpPr>
      <cdr:spPr>
        <a:xfrm xmlns:a="http://schemas.openxmlformats.org/drawingml/2006/main">
          <a:off x="3455878" y="746640"/>
          <a:ext cx="914400" cy="36041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th-TH" sz="1100" dirty="0">
              <a:solidFill>
                <a:schemeClr val="tx2">
                  <a:lumMod val="75000"/>
                </a:schemeClr>
              </a:solidFill>
              <a:cs typeface="+mj-cs"/>
            </a:rPr>
            <a:t>หน่วย</a:t>
          </a:r>
          <a:r>
            <a:rPr lang="en-US" sz="1100" dirty="0">
              <a:solidFill>
                <a:schemeClr val="tx2">
                  <a:lumMod val="75000"/>
                </a:schemeClr>
              </a:solidFill>
              <a:cs typeface="+mj-cs"/>
            </a:rPr>
            <a:t>: </a:t>
          </a:r>
          <a:r>
            <a:rPr lang="th-TH" dirty="0">
              <a:solidFill>
                <a:schemeClr val="tx2">
                  <a:lumMod val="75000"/>
                </a:schemeClr>
              </a:solidFill>
              <a:cs typeface="+mj-cs"/>
            </a:rPr>
            <a:t>บาท</a:t>
          </a:r>
          <a:endParaRPr lang="th-TH" sz="1100" dirty="0">
            <a:solidFill>
              <a:schemeClr val="tx2">
                <a:lumMod val="75000"/>
              </a:schemeClr>
            </a:solidFill>
            <a:cs typeface="+mj-cs"/>
          </a:endParaRP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6/30/2026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49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6/30/2026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82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6/30/2026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367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6/30/2026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553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6/30/2026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199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6/30/2026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994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6/30/2026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177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6/30/2026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260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6/30/2026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02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6/30/2026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221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6/30/2026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826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10211-E1F9-48CC-88D1-78A832E36FD7}" type="datetimeFigureOut">
              <a:rPr lang="en-US" smtClean="0"/>
              <a:t>6/30/2026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237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microsoft.com/office/2007/relationships/hdphoto" Target="../media/hdphoto5.wdp"/><Relationship Id="rId18" Type="http://schemas.openxmlformats.org/officeDocument/2006/relationships/image" Target="../media/image9.png"/><Relationship Id="rId26" Type="http://schemas.microsoft.com/office/2007/relationships/hdphoto" Target="../media/hdphoto11.wdp"/><Relationship Id="rId39" Type="http://schemas.openxmlformats.org/officeDocument/2006/relationships/image" Target="../media/image24.png"/><Relationship Id="rId21" Type="http://schemas.microsoft.com/office/2007/relationships/hdphoto" Target="../media/hdphoto9.wdp"/><Relationship Id="rId34" Type="http://schemas.openxmlformats.org/officeDocument/2006/relationships/image" Target="../media/image19.png"/><Relationship Id="rId42" Type="http://schemas.openxmlformats.org/officeDocument/2006/relationships/chart" Target="../charts/chart4.xml"/><Relationship Id="rId7" Type="http://schemas.openxmlformats.org/officeDocument/2006/relationships/image" Target="../media/image3.png"/><Relationship Id="rId2" Type="http://schemas.openxmlformats.org/officeDocument/2006/relationships/chart" Target="../charts/chart1.xml"/><Relationship Id="rId16" Type="http://schemas.openxmlformats.org/officeDocument/2006/relationships/image" Target="../media/image8.png"/><Relationship Id="rId20" Type="http://schemas.openxmlformats.org/officeDocument/2006/relationships/image" Target="../media/image10.png"/><Relationship Id="rId29" Type="http://schemas.openxmlformats.org/officeDocument/2006/relationships/image" Target="../media/image15.png"/><Relationship Id="rId41" Type="http://schemas.openxmlformats.org/officeDocument/2006/relationships/chart" Target="../charts/chart3.xml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11" Type="http://schemas.openxmlformats.org/officeDocument/2006/relationships/image" Target="../media/image5.png"/><Relationship Id="rId24" Type="http://schemas.microsoft.com/office/2007/relationships/hdphoto" Target="../media/hdphoto10.wdp"/><Relationship Id="rId32" Type="http://schemas.openxmlformats.org/officeDocument/2006/relationships/image" Target="../media/image17.png"/><Relationship Id="rId37" Type="http://schemas.openxmlformats.org/officeDocument/2006/relationships/image" Target="../media/image22.png"/><Relationship Id="rId40" Type="http://schemas.openxmlformats.org/officeDocument/2006/relationships/chart" Target="../charts/chart2.xml"/><Relationship Id="rId5" Type="http://schemas.openxmlformats.org/officeDocument/2006/relationships/image" Target="../media/image2.png"/><Relationship Id="rId15" Type="http://schemas.microsoft.com/office/2007/relationships/hdphoto" Target="../media/hdphoto6.wdp"/><Relationship Id="rId23" Type="http://schemas.openxmlformats.org/officeDocument/2006/relationships/image" Target="../media/image12.png"/><Relationship Id="rId28" Type="http://schemas.microsoft.com/office/2007/relationships/hdphoto" Target="../media/hdphoto12.wdp"/><Relationship Id="rId36" Type="http://schemas.openxmlformats.org/officeDocument/2006/relationships/image" Target="../media/image21.png"/><Relationship Id="rId10" Type="http://schemas.microsoft.com/office/2007/relationships/hdphoto" Target="../media/hdphoto4.wdp"/><Relationship Id="rId19" Type="http://schemas.microsoft.com/office/2007/relationships/hdphoto" Target="../media/hdphoto8.wdp"/><Relationship Id="rId31" Type="http://schemas.openxmlformats.org/officeDocument/2006/relationships/image" Target="../media/image16.png"/><Relationship Id="rId4" Type="http://schemas.microsoft.com/office/2007/relationships/hdphoto" Target="../media/hdphoto1.wdp"/><Relationship Id="rId9" Type="http://schemas.openxmlformats.org/officeDocument/2006/relationships/image" Target="../media/image4.png"/><Relationship Id="rId14" Type="http://schemas.openxmlformats.org/officeDocument/2006/relationships/image" Target="../media/image7.png"/><Relationship Id="rId22" Type="http://schemas.openxmlformats.org/officeDocument/2006/relationships/image" Target="../media/image11.png"/><Relationship Id="rId27" Type="http://schemas.openxmlformats.org/officeDocument/2006/relationships/image" Target="../media/image14.png"/><Relationship Id="rId30" Type="http://schemas.microsoft.com/office/2007/relationships/hdphoto" Target="../media/hdphoto13.wdp"/><Relationship Id="rId35" Type="http://schemas.openxmlformats.org/officeDocument/2006/relationships/image" Target="../media/image20.png"/><Relationship Id="rId8" Type="http://schemas.microsoft.com/office/2007/relationships/hdphoto" Target="../media/hdphoto3.wdp"/><Relationship Id="rId3" Type="http://schemas.openxmlformats.org/officeDocument/2006/relationships/image" Target="../media/image1.png"/><Relationship Id="rId12" Type="http://schemas.openxmlformats.org/officeDocument/2006/relationships/image" Target="../media/image6.png"/><Relationship Id="rId17" Type="http://schemas.microsoft.com/office/2007/relationships/hdphoto" Target="../media/hdphoto7.wdp"/><Relationship Id="rId25" Type="http://schemas.openxmlformats.org/officeDocument/2006/relationships/image" Target="../media/image13.png"/><Relationship Id="rId33" Type="http://schemas.openxmlformats.org/officeDocument/2006/relationships/image" Target="../media/image18.png"/><Relationship Id="rId38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fficeArt object">
            <a:extLst>
              <a:ext uri="{FF2B5EF4-FFF2-40B4-BE49-F238E27FC236}">
                <a16:creationId xmlns:a16="http://schemas.microsoft.com/office/drawing/2014/main" id="{39CCD5EE-5EA2-28DE-9ADA-F2771542F791}"/>
              </a:ext>
            </a:extLst>
          </p:cNvPr>
          <p:cNvSpPr/>
          <p:nvPr/>
        </p:nvSpPr>
        <p:spPr>
          <a:xfrm>
            <a:off x="2297339" y="3183548"/>
            <a:ext cx="4429647" cy="1756895"/>
          </a:xfrm>
          <a:prstGeom prst="rect">
            <a:avLst/>
          </a:prstGeom>
          <a:solidFill>
            <a:srgbClr val="B1E5C2">
              <a:alpha val="51000"/>
            </a:srgb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1" name="officeArt object">
            <a:extLst>
              <a:ext uri="{FF2B5EF4-FFF2-40B4-BE49-F238E27FC236}">
                <a16:creationId xmlns:a16="http://schemas.microsoft.com/office/drawing/2014/main" id="{6041CDDF-2729-48B3-9A24-C255B54BCE3A}"/>
              </a:ext>
            </a:extLst>
          </p:cNvPr>
          <p:cNvSpPr/>
          <p:nvPr/>
        </p:nvSpPr>
        <p:spPr>
          <a:xfrm>
            <a:off x="2367599" y="4887316"/>
            <a:ext cx="4437190" cy="148544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102" name="officeArt object">
            <a:extLst>
              <a:ext uri="{FF2B5EF4-FFF2-40B4-BE49-F238E27FC236}">
                <a16:creationId xmlns:a16="http://schemas.microsoft.com/office/drawing/2014/main" id="{D54A3FD6-1F20-49F0-88D7-9974646C20EE}"/>
              </a:ext>
            </a:extLst>
          </p:cNvPr>
          <p:cNvSpPr/>
          <p:nvPr/>
        </p:nvSpPr>
        <p:spPr>
          <a:xfrm>
            <a:off x="76200" y="7575682"/>
            <a:ext cx="2209800" cy="228261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18F7904-C0FA-4BAA-A5E2-CD0B4A1E3E1C}"/>
              </a:ext>
            </a:extLst>
          </p:cNvPr>
          <p:cNvSpPr/>
          <p:nvPr/>
        </p:nvSpPr>
        <p:spPr>
          <a:xfrm>
            <a:off x="76200" y="76200"/>
            <a:ext cx="6705600" cy="180871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51" name="ตาราง 5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601222"/>
              </p:ext>
            </p:extLst>
          </p:nvPr>
        </p:nvGraphicFramePr>
        <p:xfrm>
          <a:off x="5239368" y="121791"/>
          <a:ext cx="1542432" cy="1509984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776345">
                  <a:extLst>
                    <a:ext uri="{9D8B030D-6E8A-4147-A177-3AD203B41FA5}">
                      <a16:colId xmlns:a16="http://schemas.microsoft.com/office/drawing/2014/main" val="3117024002"/>
                    </a:ext>
                  </a:extLst>
                </a:gridCol>
                <a:gridCol w="766087">
                  <a:extLst>
                    <a:ext uri="{9D8B030D-6E8A-4147-A177-3AD203B41FA5}">
                      <a16:colId xmlns:a16="http://schemas.microsoft.com/office/drawing/2014/main" val="3173739742"/>
                    </a:ext>
                  </a:extLst>
                </a:gridCol>
              </a:tblGrid>
              <a:tr h="188748">
                <a:tc gridSpan="2"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endParaRPr lang="en-US" sz="1000" b="1" dirty="0">
                        <a:solidFill>
                          <a:srgbClr val="0066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ts val="600"/>
                        </a:lnSpc>
                      </a:pPr>
                      <a:endParaRPr lang="en-US" sz="1000" b="0" dirty="0">
                        <a:solidFill>
                          <a:srgbClr val="316886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0443464"/>
                  </a:ext>
                </a:extLst>
              </a:tr>
              <a:tr h="188748"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r>
                        <a:rPr lang="th-TH" sz="1000" b="1" dirty="0">
                          <a:solidFill>
                            <a:srgbClr val="0066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กุ้งก้ามกราม</a:t>
                      </a:r>
                      <a:endParaRPr lang="en-US" sz="1000" b="1" dirty="0">
                        <a:solidFill>
                          <a:srgbClr val="0066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R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1000" b="1" dirty="0">
                          <a:solidFill>
                            <a:srgbClr val="0066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1,114,130 กก.</a:t>
                      </a:r>
                      <a:endParaRPr lang="en-US" sz="1000" b="1" dirty="0">
                        <a:solidFill>
                          <a:srgbClr val="0066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anchor="ctr"/>
                </a:tc>
                <a:extLst>
                  <a:ext uri="{0D108BD9-81ED-4DB2-BD59-A6C34878D82A}">
                    <a16:rowId xmlns:a16="http://schemas.microsoft.com/office/drawing/2014/main" val="1662698907"/>
                  </a:ext>
                </a:extLst>
              </a:tr>
              <a:tr h="188748"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r>
                        <a:rPr lang="th-TH" sz="1000" b="1" dirty="0">
                          <a:solidFill>
                            <a:srgbClr val="0066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กุ้งขาว</a:t>
                      </a:r>
                      <a:endParaRPr lang="en-US" sz="1000" b="1" dirty="0">
                        <a:solidFill>
                          <a:srgbClr val="0066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R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1000" b="1" dirty="0">
                          <a:solidFill>
                            <a:srgbClr val="0066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8,759,250 กก.</a:t>
                      </a:r>
                    </a:p>
                  </a:txBody>
                  <a:tcPr marL="0" anchor="ctr"/>
                </a:tc>
                <a:extLst>
                  <a:ext uri="{0D108BD9-81ED-4DB2-BD59-A6C34878D82A}">
                    <a16:rowId xmlns:a16="http://schemas.microsoft.com/office/drawing/2014/main" val="3738295701"/>
                  </a:ext>
                </a:extLst>
              </a:tr>
              <a:tr h="188748"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r>
                        <a:rPr lang="th-TH" sz="1000" b="1" dirty="0">
                          <a:solidFill>
                            <a:srgbClr val="0066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กุ้งขาวปนก้ามกราม</a:t>
                      </a:r>
                      <a:endParaRPr lang="en-US" sz="1000" b="1" dirty="0">
                        <a:solidFill>
                          <a:srgbClr val="0066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R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1000" b="1" dirty="0">
                          <a:solidFill>
                            <a:srgbClr val="0066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27,894,600 กก.</a:t>
                      </a:r>
                    </a:p>
                  </a:txBody>
                  <a:tcPr marL="0" anchor="ctr"/>
                </a:tc>
                <a:extLst>
                  <a:ext uri="{0D108BD9-81ED-4DB2-BD59-A6C34878D82A}">
                    <a16:rowId xmlns:a16="http://schemas.microsoft.com/office/drawing/2014/main" val="1150953990"/>
                  </a:ext>
                </a:extLst>
              </a:tr>
              <a:tr h="188748"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r>
                        <a:rPr lang="th-TH" sz="1000" b="1" dirty="0">
                          <a:solidFill>
                            <a:srgbClr val="0066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ปลานิล</a:t>
                      </a:r>
                      <a:endParaRPr lang="en-US" sz="1000" b="1" dirty="0">
                        <a:solidFill>
                          <a:srgbClr val="0066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R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1000" b="1" dirty="0">
                          <a:solidFill>
                            <a:srgbClr val="0066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9,124,000 กก.</a:t>
                      </a:r>
                      <a:endParaRPr lang="en-US" sz="1000" b="1" dirty="0">
                        <a:solidFill>
                          <a:srgbClr val="0066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anchor="ctr"/>
                </a:tc>
                <a:extLst>
                  <a:ext uri="{0D108BD9-81ED-4DB2-BD59-A6C34878D82A}">
                    <a16:rowId xmlns:a16="http://schemas.microsoft.com/office/drawing/2014/main" val="891172243"/>
                  </a:ext>
                </a:extLst>
              </a:tr>
              <a:tr h="188748"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r>
                        <a:rPr lang="th-TH" sz="1000" b="1" dirty="0">
                          <a:solidFill>
                            <a:srgbClr val="0066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ปลาดุก</a:t>
                      </a:r>
                      <a:endParaRPr lang="en-US" sz="1000" b="1" dirty="0">
                        <a:solidFill>
                          <a:srgbClr val="0066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R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1000" b="1" dirty="0">
                          <a:solidFill>
                            <a:srgbClr val="0066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3,300,400 กก.</a:t>
                      </a:r>
                      <a:endParaRPr lang="en-US" sz="1000" b="1" dirty="0">
                        <a:solidFill>
                          <a:srgbClr val="0066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anchor="ctr"/>
                </a:tc>
                <a:extLst>
                  <a:ext uri="{0D108BD9-81ED-4DB2-BD59-A6C34878D82A}">
                    <a16:rowId xmlns:a16="http://schemas.microsoft.com/office/drawing/2014/main" val="3552533860"/>
                  </a:ext>
                </a:extLst>
              </a:tr>
              <a:tr h="188748"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r>
                        <a:rPr lang="th-TH" sz="1000" b="1" dirty="0">
                          <a:solidFill>
                            <a:srgbClr val="0066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ปลาสลิด</a:t>
                      </a:r>
                      <a:endParaRPr lang="en-US" sz="1000" b="1" dirty="0">
                        <a:solidFill>
                          <a:srgbClr val="0066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R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1000" b="1" dirty="0">
                          <a:solidFill>
                            <a:srgbClr val="0066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307,200 กก.</a:t>
                      </a:r>
                      <a:endParaRPr lang="en-US" sz="1000" b="1" dirty="0">
                        <a:solidFill>
                          <a:srgbClr val="0066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anchor="ctr"/>
                </a:tc>
                <a:extLst>
                  <a:ext uri="{0D108BD9-81ED-4DB2-BD59-A6C34878D82A}">
                    <a16:rowId xmlns:a16="http://schemas.microsoft.com/office/drawing/2014/main" val="846691051"/>
                  </a:ext>
                </a:extLst>
              </a:tr>
              <a:tr h="188748"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r>
                        <a:rPr lang="th-TH" sz="1000" b="1" dirty="0">
                          <a:solidFill>
                            <a:srgbClr val="0066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ปลาทับทิม</a:t>
                      </a:r>
                      <a:endParaRPr lang="en-US" sz="1000" b="1" dirty="0">
                        <a:solidFill>
                          <a:srgbClr val="0066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R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500"/>
                        </a:lnSpc>
                      </a:pPr>
                      <a:r>
                        <a:rPr lang="th-TH" sz="1000" b="1" dirty="0">
                          <a:solidFill>
                            <a:srgbClr val="0066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1,207,500 กก.</a:t>
                      </a:r>
                      <a:endParaRPr lang="en-US" sz="1000" b="1" dirty="0">
                        <a:solidFill>
                          <a:srgbClr val="0066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anchor="ctr"/>
                </a:tc>
                <a:extLst>
                  <a:ext uri="{0D108BD9-81ED-4DB2-BD59-A6C34878D82A}">
                    <a16:rowId xmlns:a16="http://schemas.microsoft.com/office/drawing/2014/main" val="36921122"/>
                  </a:ext>
                </a:extLst>
              </a:tr>
            </a:tbl>
          </a:graphicData>
        </a:graphic>
      </p:graphicFrame>
      <p:sp>
        <p:nvSpPr>
          <p:cNvPr id="13" name="Rectangle 12">
            <a:extLst>
              <a:ext uri="{FF2B5EF4-FFF2-40B4-BE49-F238E27FC236}">
                <a16:creationId xmlns:a16="http://schemas.microsoft.com/office/drawing/2014/main" id="{43A3AFFD-AC11-4530-A2BF-2AAF6D70132E}"/>
              </a:ext>
            </a:extLst>
          </p:cNvPr>
          <p:cNvSpPr/>
          <p:nvPr/>
        </p:nvSpPr>
        <p:spPr>
          <a:xfrm>
            <a:off x="2895600" y="1905000"/>
            <a:ext cx="3886200" cy="123582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0F7C726-7DDE-4877-B275-040B56BCCB7A}"/>
              </a:ext>
            </a:extLst>
          </p:cNvPr>
          <p:cNvSpPr/>
          <p:nvPr/>
        </p:nvSpPr>
        <p:spPr>
          <a:xfrm>
            <a:off x="90810" y="1884000"/>
            <a:ext cx="2743200" cy="139917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officeArt object">
            <a:extLst>
              <a:ext uri="{FF2B5EF4-FFF2-40B4-BE49-F238E27FC236}">
                <a16:creationId xmlns:a16="http://schemas.microsoft.com/office/drawing/2014/main" id="{42D45F43-89B8-4FED-8238-3B3F98EED926}"/>
              </a:ext>
            </a:extLst>
          </p:cNvPr>
          <p:cNvSpPr/>
          <p:nvPr/>
        </p:nvSpPr>
        <p:spPr>
          <a:xfrm>
            <a:off x="145120" y="3185222"/>
            <a:ext cx="3512830" cy="168346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" name="officeArt object">
            <a:extLst>
              <a:ext uri="{FF2B5EF4-FFF2-40B4-BE49-F238E27FC236}">
                <a16:creationId xmlns:a16="http://schemas.microsoft.com/office/drawing/2014/main" id="{DA0690A9-A8EC-4D46-A609-EEE11B685E0E}"/>
              </a:ext>
            </a:extLst>
          </p:cNvPr>
          <p:cNvSpPr/>
          <p:nvPr/>
        </p:nvSpPr>
        <p:spPr>
          <a:xfrm>
            <a:off x="136129" y="4415278"/>
            <a:ext cx="3118158" cy="252201"/>
          </a:xfrm>
          <a:prstGeom prst="rect">
            <a:avLst/>
          </a:prstGeom>
          <a:solidFill>
            <a:schemeClr val="accent1">
              <a:lumMod val="75000"/>
            </a:schemeClr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1400" b="1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  <a:ea typeface="Arial Unicode MS"/>
                <a:cs typeface="TH Chakra Petch" panose="02000506000000020004" pitchFamily="2" charset="-34"/>
              </a:rPr>
              <a:t>ประสิทธิภาพการผลิตสินค้าเกษตรด้านพืช (กก./ไร่)</a:t>
            </a:r>
            <a:endParaRPr lang="en-US" sz="1400" b="1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 Neue"/>
              <a:ea typeface="Arial Unicode MS"/>
              <a:cs typeface="Arial Unicode MS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3DA67E3B-1F52-4A3E-88D4-86FB835C6543}"/>
              </a:ext>
            </a:extLst>
          </p:cNvPr>
          <p:cNvSpPr/>
          <p:nvPr/>
        </p:nvSpPr>
        <p:spPr>
          <a:xfrm>
            <a:off x="70962" y="1876235"/>
            <a:ext cx="2751805" cy="134480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97AA2DD-5D8A-45DF-9698-7E83FB3845CD}"/>
              </a:ext>
            </a:extLst>
          </p:cNvPr>
          <p:cNvSpPr txBox="1"/>
          <p:nvPr/>
        </p:nvSpPr>
        <p:spPr>
          <a:xfrm>
            <a:off x="26709" y="1843747"/>
            <a:ext cx="2810052" cy="15850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200"/>
              </a:lnSpc>
            </a:pPr>
            <a:r>
              <a:rPr lang="th-TH" sz="1100" b="1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</a:t>
            </a:r>
            <a:r>
              <a:rPr lang="en-US" sz="1100" b="1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GPP</a:t>
            </a:r>
            <a:r>
              <a:rPr lang="th-TH" sz="110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มูลค่า</a:t>
            </a:r>
            <a:r>
              <a:rPr lang="th-TH" sz="1100" dirty="0">
                <a:solidFill>
                  <a:schemeClr val="accent1">
                    <a:lumMod val="75000"/>
                  </a:schemeClr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</a:t>
            </a:r>
            <a:r>
              <a:rPr lang="th-TH" sz="110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105,405</a:t>
            </a:r>
            <a:r>
              <a:rPr lang="th-TH" sz="1100" dirty="0">
                <a:solidFill>
                  <a:schemeClr val="accent1">
                    <a:lumMod val="75000"/>
                  </a:schemeClr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</a:t>
            </a:r>
            <a:r>
              <a:rPr lang="th-TH" sz="110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ล้านบาท (ปี 2566) เป็นภาคเกษตรกรรม</a:t>
            </a:r>
            <a:br>
              <a:rPr lang="en-US" sz="110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10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การป่าไม้และการประมง 32,960 ล้านบาท (31.</a:t>
            </a:r>
            <a:r>
              <a:rPr lang="en-US" sz="110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27%</a:t>
            </a:r>
            <a:r>
              <a:rPr lang="th-TH" sz="110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  <a:p>
            <a:pPr>
              <a:lnSpc>
                <a:spcPts val="1200"/>
              </a:lnSpc>
            </a:pPr>
            <a:r>
              <a:rPr lang="th-TH" sz="110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จำนวนประชากร 822,211 คน/ 314,063 ครัวเรือน ครัวเรือนเกษตร 68,719 ครัวเรือน, ปศุสัตว์ 33,2488 ครัวเรือน, ประมง 8,866 ครัวเรือน </a:t>
            </a:r>
          </a:p>
          <a:p>
            <a:pPr>
              <a:lnSpc>
                <a:spcPts val="1200"/>
              </a:lnSpc>
            </a:pPr>
            <a:r>
              <a:rPr lang="th-TH" sz="110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แรงงานภาคเกษตรกร 198,941 คน (ข้อมูล ณ มี.ค.69)</a:t>
            </a:r>
          </a:p>
          <a:p>
            <a:pPr>
              <a:lnSpc>
                <a:spcPts val="1200"/>
              </a:lnSpc>
            </a:pPr>
            <a:r>
              <a:rPr lang="th-TH" sz="1050" b="1" spc="-3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ปริมาณน้ำภาพรวมจังหวัด </a:t>
            </a:r>
            <a:r>
              <a:rPr lang="en-US" sz="1050" b="1" spc="-3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122.797</a:t>
            </a:r>
            <a:r>
              <a:rPr lang="th-TH" sz="1050" b="1" spc="-3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ล้าน ลบ.ม. (ข้อมูล ณ วันที่ 29 พ.ค. 69)</a:t>
            </a:r>
          </a:p>
          <a:p>
            <a:pPr indent="112713">
              <a:lnSpc>
                <a:spcPts val="1100"/>
              </a:lnSpc>
            </a:pPr>
            <a:r>
              <a:rPr lang="th-TH" sz="10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- อ่างเก็บน้ำกระเสียว 118 ล้าน ลบ.ม. (</a:t>
            </a:r>
            <a:r>
              <a:rPr lang="en-US" sz="10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39.46%</a:t>
            </a:r>
            <a:r>
              <a:rPr lang="th-TH" sz="10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ของความจุ) </a:t>
            </a:r>
          </a:p>
          <a:p>
            <a:pPr indent="112713">
              <a:lnSpc>
                <a:spcPts val="1100"/>
              </a:lnSpc>
            </a:pPr>
            <a:r>
              <a:rPr lang="th-TH" sz="10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- อ่างเก็บน้ำห้วยท่าเดื่อ 1.952 ล้าน ลบ.ม. (69.710% ของความจุ) </a:t>
            </a:r>
          </a:p>
          <a:p>
            <a:pPr indent="112713">
              <a:lnSpc>
                <a:spcPts val="1100"/>
              </a:lnSpc>
            </a:pPr>
            <a:r>
              <a:rPr lang="th-TH" sz="10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- อ่างเก็บน้ำห้วยยาง 1.148 ล้าน ลบ.ม. (71.750% ของความจุ) </a:t>
            </a:r>
          </a:p>
          <a:p>
            <a:pPr indent="112713">
              <a:lnSpc>
                <a:spcPts val="1100"/>
              </a:lnSpc>
            </a:pPr>
            <a:endParaRPr lang="th-TH" sz="1050" dirty="0">
              <a:solidFill>
                <a:schemeClr val="accent1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C9CD065D-6DF9-43A0-A469-A33B8C7A14F1}"/>
              </a:ext>
            </a:extLst>
          </p:cNvPr>
          <p:cNvSpPr/>
          <p:nvPr/>
        </p:nvSpPr>
        <p:spPr>
          <a:xfrm>
            <a:off x="3972972" y="1930641"/>
            <a:ext cx="1524000" cy="237138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+mj-cs"/>
              </a:rPr>
              <a:t>สินค้าเด่น/</a:t>
            </a:r>
            <a:r>
              <a:rPr lang="en-US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+mj-cs"/>
              </a:rPr>
              <a:t>GI</a:t>
            </a:r>
          </a:p>
        </p:txBody>
      </p:sp>
      <p:sp>
        <p:nvSpPr>
          <p:cNvPr id="40" name="officeArt object">
            <a:extLst>
              <a:ext uri="{FF2B5EF4-FFF2-40B4-BE49-F238E27FC236}">
                <a16:creationId xmlns:a16="http://schemas.microsoft.com/office/drawing/2014/main" id="{D54A3FD6-1F20-49F0-88D7-9974646C20EE}"/>
              </a:ext>
            </a:extLst>
          </p:cNvPr>
          <p:cNvSpPr/>
          <p:nvPr/>
        </p:nvSpPr>
        <p:spPr>
          <a:xfrm>
            <a:off x="76200" y="4893309"/>
            <a:ext cx="2209800" cy="268237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8" name="officeArt object">
            <a:extLst>
              <a:ext uri="{FF2B5EF4-FFF2-40B4-BE49-F238E27FC236}">
                <a16:creationId xmlns:a16="http://schemas.microsoft.com/office/drawing/2014/main" id="{3E4C2232-D082-44C4-BE05-CFE924E92A90}"/>
              </a:ext>
            </a:extLst>
          </p:cNvPr>
          <p:cNvSpPr/>
          <p:nvPr/>
        </p:nvSpPr>
        <p:spPr>
          <a:xfrm>
            <a:off x="2362200" y="6299083"/>
            <a:ext cx="4388727" cy="3606918"/>
          </a:xfrm>
          <a:prstGeom prst="rect">
            <a:avLst/>
          </a:prstGeom>
          <a:solidFill>
            <a:schemeClr val="accent1">
              <a:lumMod val="75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9" name="officeArt object">
            <a:extLst>
              <a:ext uri="{FF2B5EF4-FFF2-40B4-BE49-F238E27FC236}">
                <a16:creationId xmlns:a16="http://schemas.microsoft.com/office/drawing/2014/main" id="{1E587433-8162-4057-B892-C591BE9EC51C}"/>
              </a:ext>
            </a:extLst>
          </p:cNvPr>
          <p:cNvSpPr/>
          <p:nvPr/>
        </p:nvSpPr>
        <p:spPr>
          <a:xfrm>
            <a:off x="2352173" y="8031211"/>
            <a:ext cx="2927806" cy="168221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2700" cap="flat">
            <a:solidFill>
              <a:srgbClr val="5E5E5E"/>
            </a:solidFill>
            <a:prstDash val="sysDot"/>
            <a:miter lim="400000"/>
          </a:ln>
          <a:effectLst/>
        </p:spPr>
        <p:txBody>
          <a:bodyPr wrap="square" lIns="101600" tIns="101600" rIns="101600" bIns="101600" numCol="1" anchor="t">
            <a:noAutofit/>
          </a:bodyPr>
          <a:lstStyle/>
          <a:p>
            <a:pPr marL="0" marR="0" algn="l">
              <a:lnSpc>
                <a:spcPts val="900"/>
              </a:lnSpc>
              <a:spcBef>
                <a:spcPts val="0"/>
              </a:spcBef>
              <a:spcAft>
                <a:spcPts val="0"/>
              </a:spcAft>
            </a:pPr>
            <a:r>
              <a:rPr lang="th-TH" sz="1000" b="1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งบจังหวัด</a:t>
            </a:r>
            <a:r>
              <a:rPr lang="en-US" sz="1000" b="1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/</a:t>
            </a:r>
            <a:r>
              <a:rPr lang="th-TH" sz="1000" b="1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กลุ่มจังหวัด (ปีงบประมาณ พ.ศ. 69) คือ</a:t>
            </a:r>
            <a:r>
              <a:rPr lang="th-TH" sz="10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 </a:t>
            </a:r>
          </a:p>
          <a:p>
            <a:pPr marL="0" marR="0" algn="l">
              <a:lnSpc>
                <a:spcPts val="900"/>
              </a:lnSpc>
              <a:spcBef>
                <a:spcPts val="0"/>
              </a:spcBef>
              <a:spcAft>
                <a:spcPts val="0"/>
              </a:spcAft>
            </a:pPr>
            <a:r>
              <a:rPr lang="th-TH" sz="1000" u="sng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งบจังหวัด</a:t>
            </a:r>
          </a:p>
          <a:p>
            <a:pPr marL="0" marR="0" algn="l">
              <a:lnSpc>
                <a:spcPts val="900"/>
              </a:lnSpc>
              <a:spcBef>
                <a:spcPts val="0"/>
              </a:spcBef>
              <a:spcAft>
                <a:spcPts val="0"/>
              </a:spcAft>
            </a:pPr>
            <a:r>
              <a:rPr lang="th-TH" sz="10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1. โครงการส่งเสริมการใช้เทคโนโลยีการผลิตสินค้าเกษตรให้มีคุณภาพ ปลอดภัยได้มาตรฐาน และแปรรูปเพื่อเพิ่มมูลค่า</a:t>
            </a:r>
          </a:p>
          <a:p>
            <a:pPr marL="0" marR="0" algn="l">
              <a:lnSpc>
                <a:spcPts val="900"/>
              </a:lnSpc>
              <a:spcBef>
                <a:spcPts val="0"/>
              </a:spcBef>
              <a:spcAft>
                <a:spcPts val="0"/>
              </a:spcAft>
            </a:pPr>
            <a:r>
              <a:rPr lang="th-TH" sz="10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2. โครงการส่งเสริมการใช้เทคโนโลยีการผลิตสินค้าประมงให้มีคุณภาพ ปลอดภัยได้มาตรฐาน และแปรรูปเพื่อเพิ่มมูลค่า </a:t>
            </a:r>
          </a:p>
          <a:p>
            <a:pPr marL="0" marR="0" algn="l">
              <a:lnSpc>
                <a:spcPts val="900"/>
              </a:lnSpc>
              <a:spcBef>
                <a:spcPts val="0"/>
              </a:spcBef>
              <a:spcAft>
                <a:spcPts val="0"/>
              </a:spcAft>
            </a:pPr>
            <a:r>
              <a:rPr lang="th-TH" sz="10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3. โครงการส่งเสริมการใช้เทคโนโลยีการผลิตสินค้าปศุสัตว์ให้มีคุณภาพ ปลอดภัยได้มาตรฐาน และแปรรูปเพื่อเพิ่มมูลค่า </a:t>
            </a:r>
          </a:p>
          <a:p>
            <a:pPr marL="0" marR="0" algn="l">
              <a:lnSpc>
                <a:spcPts val="900"/>
              </a:lnSpc>
              <a:spcBef>
                <a:spcPts val="0"/>
              </a:spcBef>
              <a:spcAft>
                <a:spcPts val="0"/>
              </a:spcAft>
            </a:pPr>
            <a:r>
              <a:rPr lang="th-TH" sz="10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4. โครงการส่งเสริมการใช้เทคโนโลยีการผลิตพืชสมุนไพรให้มีคุณภาพ ปลอดภัยได้มาตรฐาน และแปรรูปเพื่อเพิ่มมูลค่า</a:t>
            </a:r>
          </a:p>
          <a:p>
            <a:pPr marL="0" marR="0" algn="l">
              <a:lnSpc>
                <a:spcPts val="900"/>
              </a:lnSpc>
              <a:spcBef>
                <a:spcPts val="0"/>
              </a:spcBef>
              <a:spcAft>
                <a:spcPts val="0"/>
              </a:spcAft>
            </a:pPr>
            <a:r>
              <a:rPr lang="th-TH" sz="10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	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145120" y="4693764"/>
            <a:ext cx="2123635" cy="262545"/>
          </a:xfrm>
          <a:prstGeom prst="rect">
            <a:avLst/>
          </a:prstGeom>
          <a:solidFill>
            <a:srgbClr val="8391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ปริมาณสินค้าเกษตรที่ได้รับรองมาตรฐาน</a:t>
            </a:r>
            <a:endParaRPr lang="en-U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4840766" y="6316266"/>
            <a:ext cx="1877661" cy="237415"/>
          </a:xfrm>
          <a:prstGeom prst="rect">
            <a:avLst/>
          </a:prstGeom>
          <a:solidFill>
            <a:srgbClr val="F987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ภัยพิบัติด้านเกษตร</a:t>
            </a:r>
            <a:endParaRPr lang="en-US" sz="13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ea typeface="Arial Unicode MS"/>
              <a:cs typeface="TH SarabunPSK" panose="020B0500040200020003" pitchFamily="34" charset="-34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481832" y="746640"/>
            <a:ext cx="914400" cy="3604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5563" indent="-55563">
              <a:lnSpc>
                <a:spcPts val="1000"/>
              </a:lnSpc>
              <a:buFont typeface="Arial" panose="020B0604020202020204" pitchFamily="34" charset="0"/>
              <a:buChar char="•"/>
            </a:pPr>
            <a:endParaRPr lang="en-US" sz="10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6" name="AutoShape 4" descr="data:image/jpeg;base64,/9j/4AAQSkZJRgABAQAAAQABAAD/2wCEAAkGBxMTEhUTEhMWFRUXGCAbGBgYGCAeGxoeHRwaGhsiGx4gHiggHh0lHSIeIjEiJSkrLy4uICAzODMtNygtLisBCgoKDg0OGxAQGy8lICYwNTA1MTAvLS81NS8wLy0vLTIvLy8tLy0vLS01Ny0uLS0tLS8tLS0tLS0tLTUtLS0tLf/AABEIAREAuQMBIgACEQEDEQH/xAAbAAACAwEBAQAAAAAAAAAAAAAEBQIDBgABB//EAFAQAAIBAgQEAwQGBQgIBAUFAAECEQMhAAQSMQUiQVETYXEGMoGRFCNCUqGxYsHR4fAVM1NykpPS8RY0Q1RzgrLTJKKzwmOkw9TiBzVVg5T/xAAaAQACAwEBAAAAAAAAAAAAAAACAwEEBQAG/8QAMREAAgIBAwIDBwQDAAMAAAAAAQIAEQMSITEEQVFx8BMiMmGBkcEFobHxM9HhFCNC/9oADAMBAAIRAxEAPwDWulaKRVlVVXmQFpYRbSZEX6RfrtiqlnBT1+H706nVRMk7FrbmPekTHUDA3jtWWVIpjUJ1ztNxynlYjqJja4xCrTSkwo0i3i+/BgtpnvsRJgTf0xTsgWvb19ZkRiEeutOoxKVNQZqUQzAfZqEEkr6WNulsQzWZpeKtEiKgEgIQoCzfmF9M9I+G2BatapXXRXBWGgAFRPYg3n0B8jImeq8TSUpHQSzRqFgDBJBInSYHTfywRdW+c6zB85kal/pDhqbyAx9wDoCBHS0mL3tsCDXzCmilMMVcCSVsB1MRqI7de+Dk4fKuGPjqdgLqix7pU+8BuGgkztYYI4bTYKjZUmpTkDUSNOidLGn1LL0BGkx6THsyDY7/AGkqLlNZNFcVUc1S6iRNpX3tIRbG4mxPuz5zPiZnxHE5Z15LqS4P2WMFbes2j4M/ARahrpUJcqKbCpIEAlhCgAht7gbdDipMu+Yp1Qo8CqZXxHvVQ9CFgcp3EkSDcC4wxlLE1GBJTRNBXpoaKGs8qChkAhSSXeNSTBAMSZgdcV/RaqO8jXTYDRoZvq4nWGlgak2IME9I7sM7pC0su1PS9QkKqwEJUajeOUACbie04Co8Lqq7LWBeiY0qCXjfVqmNQNosSNsSy1Qr6zqMW5rOfUA5QALuh1RTa99C303nYLfuNz1dNSu9VzWQHSSIeDuoSIYHyU7b2wC61HQvlaZqJJiCNB5iCQT5ztafjg1MpTBFQ1AXpmAz2I1CCNNonyAJgdsLOQ80RW0LRJ0OJ1arGnUAppMBmUDxJ+4GJAI2ggnHucWnl6WkTWWmP5sS1UAmZJEzE7sBbck7lUWNdmokNSCgcxQjxdU3p6ugiCCDv2gmvNMmRpCmvNTTZQSag1NN9ywk3YxAuZ6sCkrTbztBg2Z4fUq6GVkSmLmkjHS46cwFvgt+vkEaS1GalQQ+IhXXpIUKDMSQDOx6GO2HWa4FUdlaUsSSijSryPt76iDcTbe15ExUVyaaAGpRhX5tBSbhZSTcXgWiOuyjiZj7wnaIkTg7+HGZ0lDOotJSJ5eUGxiOYjfrjqnBcwADQU6WMszHmjuoBJ+BE/ljQUsgBSK50+LdtTsPqyCTp5QdKwsC43G5xY6VV0eCWFMEa9QBOiP9mLtMx73TYHBjAOCIeiZt+FshL+LLsIKsGJgdkgEeoHaceJmH0GlULUQxKgAQzA7MpPuz6SPI4e56mqsa1JiaxXSQVZiQDMFAJWCegG/nhdlUfMqVzM0mbUppggGOhBiSSL222Oxx3swrWLuATUpy2cXLaVXTVlgkA3BMDn30jpq7nbFWZDeLdB4ZB+r6BpkMCdzEjYYIaKZSlZzqFNQh1f3g+wttzP7TMzwUlg7aCgW9ECEBmdU9TFoIA626nZozgwPMWAJWNTSksh0kkwFIExaZI8reeFfg5772W+TY02RdKyMcuPDMlQ5lRqW1lU/WAHuYPngP+SeI/wC8Zf8AsNhJxk7g19LgxPQoqyqWbwyrBtNotcq5i4Ox29OmDMvWpms4SjTB0gl1Y+nK4EztYRHylVpBZWqVGLKSQe9ouqwG722gHF3j+I9h7oEFtmnqo6R1xGLPpFVFi+JcJfxFr1CyTa5ChY2cTfrzEREE49z3D6fg01p6mQsoHLyqhtq1EcygXm9rzgMKqKRXOuWjybVZV0T8Nvjg181VWotMgqoW7GCUA91QBIv3O0YAZFN6hd/aRxtCKeV8NkaVKFdMNpNOx3HYnve3TBGQzrurHK6UksAxnQGB5vq4hhN5EE98A1aqozVNXjO4BiZZSB9hVHUdABJFzi1PFqU6dSmRT1Q5gmXBiQQYCtp63Iw1TR2Jr1tOBjmvUAenUbWuY0MEE6g6nSW5VI1KDFyFI8pva2darrpFRQYDkqHdiR71MSDY2Kk/MEEqM5WXWhGsVlQ2LBmCnrLkjSSO/Qxjqeaq1abCqfDJlQU6g7HUZAbyG3fDWyBWqM1xiM2tBVSolN2YqGanHvDd6v2qYm+ozBIEyRJdGjVLMaoLUSAUVKjEqb6tcwXU2I97qIjdXR4s9NKdNV8VYC+KCYEDdzpiW8iZJ+OCKFJ0c61D0mAimgsrfaYgmGBEfHpc4gOLh65ZVzEUnfIhquktyKBp1TzgElYIMys7giAdqxw5qtQVKlQFqU6WaOUMIaVGmJHe9hfF1TNI1F6uRRdQB0EEJTdltpYbnbTJW3QjHZihQqmm9So+tLqWYgybfzZ5GB/qkTEXAweoAUYeoCE5TiXjO1EaeSJYqWV5m9MmAQNibwZHSTCpmkyFEK5Loo3JLVDJ3YfaPdp84sce5fMmq7UagKKoBWoUAFQmRCB5grF7dQRAx0JkaRJZnVZLEkmqZO7R78TEkCFHlhgIIhydfhbM6uGAQTqooYV52LHYkdBABkzNorzbKRVGWpA5ikm2rTpbSTTV9JvO4FxfpOFftnmvolJKrITSLFKlGk2kNrVo1GxsfugHvI2+acF9rq+Xcmm0rPU3IBMAk7kAxJwD5VQ0Zo9J+nZeoQ5F7fvNNx3j5zGTWuKpqGk5XNUCCimm5iGX7ynReZBJIi0bThfHGrrSeiZotIqO0TTOmQLb3gSRaRvNvj/G88a1VqyoR4oJrLTspMiSBeAQF1TMsJ6xgr2H9pXydUw2qk26+Q2MW5h8Oo9E+19+aWX9K19P7ophuB+P9T6DXzKLxhVVyWOWIYnmBM6hAEXKgWHYWw6NNs1RKuTQZwwKKR4iQY969wYMiIkXx8nyvtGH4wM0BymqBex06fDvFvd33/XjSJ7TDNcRqvTrLl6dOiFV3EW10y83sWJKg3i1pwWsG9+8pdV+muAu3CWfPwm1r1lpeFQZJZ+WmouG0jUZmNMATf4EnHiZWoKpNTS6aeWnOpkM3MuQCCI8x5g2uzOcpLFN6ZV2MoqxqaOqkHpNzIibxOACrio3j+5C+FDExIOoVSPPvIjqcEdKgm5hGgYTma6ujvlAalQSBpsrMLEMWsDNiRcfCMK//Gf0WY+dLB9fP0sujGmpbRc0UWbsZYgD3bnUZtvhn4z/ANLS/sn/ALmBrFkGoGTSnmYRkpeIiuqeJBK6ILQbEybRtvv2x7WoO1qihUEaIVSf0ixuFIttA/VS+aBGmTFMwCBYTsNQ7xt5eWJ0a7kMlU9IUBoBH4G43xW1pwe48zKwni+HQQ6R4zXABHMSTB1N7sDrI2893i8Mqa0JKlSIZAWAP3SHDMQBewEHCvJ1HpKmimGQFU5wQKS7auhaNoA7XwTmKLVKgYMrU4IemECrP3rlpbpfy7YYqrQYc9vn5w7veDvlENSqKCsGDw0kR4kdWJJJiJK3jzEAatk6pCksaTTNUAgCeo1fbHmD8Ri/McQquhq0NIIMLJiSlvdFvKbY6rllYqWqmbuAwjnkQYsTMmB8sQVUE6f5ktW0lSytM1UREVqrU9WsSFYAgGW0xIMco1b4O+hP4VRK76KZnmp7aTvqaNQYX5gFGxt0GbiRI8JqQGgAy6Eh5n3QSpt133GKaecSlT1V/rE1WLjU0G4XTflGw67TNzgaQOK5r1vIJEbJyikyI1ZTHPDKoUjlLKZLAj7o84AuIFYclnpvRIhUUqAjCdVmYAyCJ2iNr4EfNvT8MUR4aAywsYQCB4a3iLCNgOh6HzT1+Kms1GQAtDVFImQGUWWD20nzwwb7KfXnCDDmQDk0C+TplxJsxAVjMNY8yneIABO9jjyslEVEfUwqISUapaJBU8pCiCDFgPXEHqVczTd1C5epcA6Q1RStvemAeumDbrfAD+GKlOnVUmqAfDZTz2HMdRjT57TMXxJVSBQ3nFo7yvGDVdqUaNIgkpIqSN0kxHQyDf8AG7LcRp5SkqOeSdKszSzFjYNO7EmJnfthAUqgstUxTgFSAHN51eJK2i3zN8DahSpkUNVYHppmRN+ZrsBvPNthg90SdRj/ANp+GNm6fgmadEglgBrdWEGmQAbKDuoJmwtfHynO+xOdpuRTRa4E81I7X2ZWgq3dYtje0q9UMD4sqR7qswVux16mYR2FvLrjwZ1QH+j6VYt9YZATXAB1RJLQBJG9rziu2RHBY9vpNHpP1TP0w0puD2M+WVfHpkipRcRuHRhH4fji/I0/E+7qJsHMExvpM+95Hy3nG5z3EidLM0uv2afugqelpItt18sK+IcapPJzWl7/AGrm22lWUifPz3xV9soNLvPQYP1HNk3bHX1/EzPEchUHMFAMnUFF58xsPkPTCkyCQfiMbRvaOgwCmmwEcrlRpBvAK7Ff39sK+LcLVx4lJk9NQg9OUkyfzwYtvOavT9Tq2cVN37A+0H0oE5i9WmTocCXhhsBckCL2tK413DqfjeIKgamQxAWwZ1tzXkhWBi0EXvO3w32a4q+VzCMbAGGB+6d+vx+GPr4zj5mmoZjQLSBpH1lMg2IbURexsBKmxvOHo685Bc8n+tdIMGfUo91v57/7hFRaeUNKkCBstMffP3TJ96JOryO1gTvo5/3ej/a//DC/MlDUFBRTD2aEhnMH3tRggg9W79Zxf4df/wCL8qH7cNRCC1DvMWZs1lprNJWZTcMCI7biQ4npb8cc4oN9VXdKlaLgQN9go2+HlfHmSpsy1DQ009K6QoqEmZMXgbi4ENvck4BzawtNmXXUkAkEkAjqSLLPw9MKSgbI27f3AodoRlMzVpuqyNJklrT5CAx/ibY9zlWmjO4bX9rTAlSBsgg2Pa2B6mUqTznkjZYmT5/aEeXzxy0ytJlpaqtODa5Oo3hWgACZ+NvIL9o3C8eu/aCVjCsajKGTStRrkb7x7wsJj8evXHtJRUKka2rU/dk6iAbHlFgD3t64Co5doSor6RI1UxJEdRqB5fX8sEZNEFap4RMhRruCZJOkSTtE3Bn0xFOd79fWSBGDUqrtocBCGgKwu47qZiewuQcQrUKSJTQfWNq8OZBeoT9+0qT1MFfPYY6nUL0DSzGtAwYELU5YmFIeNU9YY3NsGV+LJNPLqtNjVMBwp0conmEEA2AAk+uHoF0lfX0MIjtAnyhDoakrTCldOpmckkReJ07iF6x54Y5TwKauaAJLkFkCswZlAUDWAdLEAC5IFrC+Fmdo1Vqujs7DSCFWdNPfVcGWB/gDqtpZ3w6U5dSQWLC40MTZjM6j+uPjgRl0Npr14GdVGaSrljXo0nJFM8pKqBI2LUne57qSAL9OmK62WQ1DTorpqqmrSIGgbBiQYIMECJJvI3wBm9VTQ3i2+0OUBwB7paJAmD12jrjzhGfXURSUgqbsCFEkTuJ1DrsRiH6nfYGv4hBY0oJAb6c0QTBQkJoge+wjm3mY6RhVVYAJ4CEIORTpgU1ExJkApFrX2vg6lm6RVkzpWoWMMwnwyze7pSTBiALTO2JcU42tN4VS4Kkl3plbiIXTyyzTvAFjY4ZlOtNRIocwwpbYcxJxHLHUr1DrMQEX3TBEMRe42ufSIOKKlGbsoA7A27DUNtgNz03wRlwAGZvU6enWB/HrgUZqSbRe0dfT8pxgZ+qL+U3Om6YYx8/GBcS4eopuwSDB3m5j7v8Al8eudqfQvo6lKR8fZnLtMggEwTpuLwAN/LG0uRJ6gg/EGf2YxHtBkjQqBImnUVtJvYg2+K/ivcjD+gzaiUJ3mp0+nULJu52WzVLRpLDSRF0lgL2B2gEm5BiTgrhXC0IZBVXzWobN6Lc9NzH4YylGoVa+4mQbbfv6YZcFq/XaFZlWCFKnSxO4MzMkgDe1saQmiVG4QUZ9H9nvY/LFlNWv4iC/htTYDrANRgNQ2tHTzM6bjXDA0io5A3XRCgCbXA1eqzpN7EYxvAM9T+ipWvaRUuzPqBgQZLGRBgdzjROKjmkWYeGlyASS6noWPQNFo2n0xIclSOPn6/qeM/Uc7vlK5CbU1JtmQ1QZc6fEVZBEjQpIEjTcSY5J6eQxd9Dr/wC9n+wf+5j3x6QYBVOoC3hqBHleB8D8rYG/lDiX9BlP7bf4cPTHqHxVUyyZXm8rUqUAQEpU6k8oEEqZ31CVtBMHqRthdm8yVfwwwp0agClz7ogddjc2EE3jaRgtKaCm/ifWUwTqVgWInuoBkD8APLBFDWTBVjTk6mJBZRGy2OoE7gknaMdQYhj6/wBQ9jM6tAmqKaVS6kTDUyqAATyybT3x7Tz7aVWiqAO0qFK6LsZIMgzvY2nDwLQpu+klhZz1LaZJAAFu2kC5j4253h/iUlrUERdRDgi7ENciGACMZ+BHxxPsQ19qke6YIMk+sVC7PpJKjTAIO2oAAmL32GJNWFQEaTTZTpDGQTN4FxI+WL6eV0NqVSagGn7TctiQRJgT/BxAZbxqTBU+jwYjTqIjYxIGk7wenTpgFx3sNvP8QQRxAqtBBS/8Q+vXySbqey6RsY6Afji3I5ti0QxpmQztHLHS4iT3Ij1wlbgNSnWHiV7apRYJLmJIX848vLBGQzVfLOqJRf3hBC6pDk3Wb26gzGI9nXzr1sJYoARvmaVFGZmJCldTB9JCgW5AAFBI+yAJid8RpcOapy0KZVJ1BmuNJILQvugkSRteJxOnmqWVUq5AZ2LFnI1eYPYdLWG3Scc+ersFeidNMA6lJEDpyXIibGdrQNyDYajq7yKueNlytcVdc6ZUByLmx92FYMB187g2xRm+INU1OKbK0xe3NbcQZW4vAJ8seVcyaNdqssW90zsNN7D3Rv5Ta+Itn6jjxKYGp4Ks0AEbk6ZnbaYwrUdx2+ciqMJ4dQoGnNQr41iSwMhxBlQbGD1GFHFs2WqAFpC7kDc/u2+eGdY048UKCUMKzSZ1qQ0SbWmYjYYzVMk6nN4IAHcnb9fyxS696RcazT/T8ALHIe0aVs5pypJA1u0AdgsEz53AwsytYnmmw/D9+Bc0IgGTzGexMiT+eOy2x7EjGc+6j5TaXGFU/OOTmCF7gfP+L4ur5almaTI4BF/UHuPPCKo25B3M/jg3J5nQxE79RivpK+8vM4pttzMfm+DkVKi6hKt1sSpAKmPOb9oPxGB01FYdYbt/FxjbcaVahpxZipDEGNUX/KLdp3jGL4nljTqQe28evljfRg+MOJr9I5YAmfRPYzKrTovVqDSr1XCH72yhR1kkGB8cN2puKnuulFVM6oJm0QbgLBN+/bHZCll6WWSabM4UNoMhlcjVK9rzcfHEOHZ3MvINNkSAAdywvMSItbpN8MKKFs9/rPB9dkGbO7juZUhp0mZl2JLFQZZjA2FyTbbvgj/SX9B/mv8Aiwtq5L6O2pndkdgImTJMLA36/wCUThn/ACev3PxGBGYYOe/ialMpKGmmrocu0GxKPLbx9YNW0XJ+d8Sq0zTKh6hSnpMICRJJ98Me3b88Q4nTqU6QTQ6klU5bggGOYTYEbn1sTgfM5aq9SWnQPsgEmO3SE+BOHMwRrP7+vXjJuzU9XMJR8RkK6WOtiOZiQLzBmbbb/lgHO8eKlQzsiFpcrufhAAvBne2LvpSIrLRXUsHlSN5vHQQZJBv+WJcTyfiImgU4Uc/3iPiCIm2xnC9Rvbb1xIABMvyMa/ERwxqKBq5ixAOx6jfqcW5bx6iOAwptJAJhiIO2oWgjy6jfAuXpaahISC4EKvMSAIA8vTbyxCtmzoX/AGdVhZIuFnmBAIAMT6H0wKsVo8ecFqjys9HlQKEq7rC6mgWJEAyLwfW8Ti1841TVSkoiwpLLBqTeUBO3S43BwnSuspUAVGOxJ1EiL7w0T1xDN8eNRSoXQVBAaDMjcrIHMOm429MP/wDIFHVsJAAhb5IKFRxJ2JqcxcSd7XbYfuGLfoDPXAAimVMMx2INhAO5k3np13wK5laZdSSkEswlg0bxB3vcYYZbijFWXQFQCdTCzAzMXERHWfhgVzK71vXrj8wtZgbrSosy1yKig+J4jAQgsumY2B2NzfynFb5Nlhqasyk81QhdSqZO25XpfbyiMFcKzlJUPjQ8ggVGQDWHJAEgbxy+fxwS3EQssFKJ1YiCxvaJBMASTG1rnD3Va1HiMTU7aViPiGVUNvLWUmbXuABsABN/PyGF2T5mqAbAkCepML+UnDcNLAMLsflO5/L8cKKLRULbA3HxmPzx5vM+py09JhUImmC1Z5gegP5AYozXuCO8fgcGVfdH9Uz8SR+zAOWb3QR1/dgF8ZdWDjMQvxGL6VaWv1kYpKCPjf1/ynBiUgLHYXB9MG1CMNQnNZYGgG2ZWkEG47YZVuBUqgpVVR3aVg1CuiDBYhVuzAXCnthVRPKyk2MEYacPz1Xw6aiy6iNTGACJgDvJtfy9MWegzaNSHcGZv6lly48NoxG/7GPFy9FGVvEHiCQHc2j7QIkCT85GI0801RToMBWZAWFtVuZR1HYkj9eB+G5FzVqPLbDcjznRaJ7z2GBnz6rSNSkuoG8t/NtfcjcmOsfHGjQZbGw7EmeYBsw2tWFNAKgUMeVnI/nH6wBeesb9pjFMp99vm37cU1TTqpTrAliDEF9QTpMHae1t8e+HV+6P4+OK3UYCWtb9eQkgS8cT8LLJSAEpCQokROm/QW3No88V5l2Vg9TS1NVKhJJhjsSeoj7MW6b4TtWNOqAz1GDHl1am1Nt9rmB73IO4jbF9Cmxqa6oKqCQFZdzO07R2gGL4ujOxpTx4/wDJBUiWfS6KoxChlANkXqdwI93v+zHLWK6RRmAI8NAVmb6mOqTHr16wMDlwi1FQalJmEg9b3BiAfPvi+lwtlcEsTG6CwuPUgnz2xWBOM2P++Rg3IZfPQXKIC5MkqZh4A+0ZUgQNsX5+oXqU2hVaxeZ1iReDA5xt+rbEKFUr43hqINtKwZYdyYhun548pZapVZOYoxvA2a0adXbzA/Zg/ag7E7n7yeTtCuI0qMoyESFK6iSSbzEk2AMmNhJwtr0SaPjK4KyJDCTANpUiJ7E4rq0/Aq1RUJZWgVNJ+spsLrOq21wAdptgnPamo09AUoxDM135WFjpjeY2B9DhhQatRFf1I0ngcwrhuYDFK5GoQwUzMA2NutrGbjri16hzCn6OWVkqSuoEKYsy9yh+E4t4VkmUsXOpyADAgAA2sLD92GlBlEXT0B/Dl6/HFYdVpXTj+5/eXsfQE+8+0qXhY0q+YKwsOZJ0hlhpEmAARO2AMvXGaPjgFaCkpTBsWgnnjsSARO2he5knN0fH5XJ8LVBAt4hBsvkgPzg9sW5upOpaYAC8q9rWYj4mPgcNz9QSh1TQw4Fx/DzF/E1ClnO8NA7WthI4iSItEA9OVcF8ZrjWaY2KEj8DgCompCdmAmO8AzjDY7zRxrtvB/FuyEWPu+W0/iB8sBM07H+P3H88XKZQEG4MjzsLepEfEHvgeow1avszMeR3/G3yw5VltRJZRpZlbrcev+UjBVVZAg9PzwLXse8xf+Ph8MefSIjpaDiGUk2IVE7y+q2lb9L/ADxpeCcXpimtHw0qHTrLH3RJ2/rX2xiqhZyFW5Y6QO5JAAxs+HZI1NdOmi0vDKlyT1KxGoWJIEW+PbF3o8JskC5k/rDhcapfe5LigNOWWqhvIpsg0qsCVEk+ZmfWAME1qvhoGYK1OqdKhwAoD/aEkEgb9e8xgc8KBQ+M4BY7hiKbAEiINpjv1FrYjlaJNXw6gNVakjmQ6FjaZg6o20mI7dby4nsav+faeeAUw+hkAj0qiMYVCouLCRMQu8Df1xf/AKTUf6U/MftwFmcv4VcEc9MwpXTKC3vKLlT3N9h8KfAP9PQ/vB+3DUZhYG8FoZW00gtNmGZbUAAZZgehYsSQP0id+l8A8RSpUGo6SoWaaybPsdTdPKNr32xGhQpJTV65ZpsUmXMm1h0mCTsOvXHU3cMA1kB2BIO5kNAA7de+OZ9ia289zF2altZ6VKmo0gsbAJcKzHcxaBvGAnplaiqtRnBFrLo1COkz3Bm19sGHMLTUB48IHSqLCxqNlAPn2xJFH1nitNGBoCCYJMyxtvtEWKmLxhYGvjb+T/E695mqjqrMASeYmKduveIKg9d/ywxzdYApNYA/apwZ2G5ECb7RO2GGbyVIfVBBWUwIW2nUwElt1EwTN8V5PgChmRnFVJ6KdYcRFyACukss/wAAGwAAu20bjQ5DSiNRnCgINPTTKg3UaXG1h0YbfnNolkskwEUgVB2kGY8huPw/XhpTyrX1MEC3u06J2ibDsBbF2W8J5gmoTuSYHqeoHlitkVslBya7dr/M18OBMe4FnxiZeHnodQ7CTJ/j1xZ7s+6sWtufj/H6sOKVNSpakV09WO3nF7/j8cKM2qhpLEn7I/WfQYqZcQxKCh3/AG+8tq2o0YGMybEfZvA2F4HyA/E4nQeRAtCam9WaT+JOOrncp9pDfvH+WFq1GLOD9wgnzDKf1HFFsjk+9HhQRtIVqYdAWF7we1v34AzVTQOW+ChW92dtj5A2xS1EGR2wtTvvxHqK5i6nw9mPJ7rXHl5euLRw2peVN+3XsfLsfyw+4bTSnZjN9/PofLDWpWEAgDe/kf2HBN1RHEM5CDPnOaBpnQ20cp8uny2+HlgfOCxxuuM8LSqm0Qfip/ZjD8SlGKsLj8cW+nzDJxzH43DT3gYD16YYwoJYm3RTG9t4xvstmVakwUa3BkAbGOjHYR23EnGP9hcsGq1WZZCpFwD7xnbvAO040j5dPCY0lqVBJIWiAVMkgiR1G57wQIONbDjawyjx/ieZ/Wcl9Rp8BPTWR0SnUDOyw6iIphhDBZAAYgjfB1Ljy14C09LRqdSYjp2JM+Y/VgbNUQz0w1blpn+bBgEERFhJGxuWFsSrCWJVtISxCgCOsEkwfke8YblLmwD2+37zKNCEZNiFc14gs2jquntGzED70k4F+g5T9D5LhVl6prwpqEJcuaRjSQSIBNwes+sY0HjU/v8A8f2sKxs55avX0kapnaXEGQMdJKksWLE3PXQOs/d+UYrp1wW5X0L1Ukm/k5uI7GfXGkagHplWARzqUHUGAvYsJ6R8LjCvN8ONICmKmq41AKBqIIlSYkT0Ex07Yt+xZFtjfz/EWZb9MWnQIoSy0xBUxAY3bmJvvqjm3t2woyebLvGYk0RYspnvYEWPpGGAyxaqadBA1OqZZdlTuTa0dBubAY0PB/Z3L5ZyRqqPZuaIToAAABP6UE736YLM4IA8I7BgOSzB+BcL0qSSVpXK6zJKmTeenxvhrTr0xyorbXaCFA7kz16dTbB2Y0EQQHPYgHCXiGstOrp8B1kfDGb1LDH7wFm5r9NiVRQkK1QfdsPdVbsfMk98Tz2bJXwVYKI5hEW/VOB6YIJgEtE9yTOlZ/E/LEXowzagTJEHvc/sxSOZwL7mXNIl+YzjLoRICKsQBbqf1YH8fU4ZrnTHp2+OLHBJuPtLqPkSwHpjuJ8mpltbVHc6iAPQb/DCcup7a9ttpII47yFeoNHNIIsoB2A/diitdQsQbACOpPU+Uk4p+kKwBm5JE9CAOb5/lB749zWd0LLQVBYmN+W37/jiu+Nid4weAk6+XAAVVusgn71zOBHYbi9uaO/S3pYjFFbiQllBi0Cf0gL/AI4E+ngMYi5v6wT+f5YEYnPIjlUydSve91+0Ow7+o2w5yZgQTN4J8olTjPV2BuLHYYv4bmQpKTJMhD6bfhb44J8WpdoxtxNMpFw3aP48j+rGK9qaUEE99P7MbAoQtJj9rdew3WPnPxwNx7hmoBQOZhTaCNmRuf0sfwwfTdO6PqPq4pM6qwiT2KyoK6apKI7E6riyyDsRbf4STbDuvm0oKgpFWUtpRQTMyYEKYCzaTbpvgB+HU6avTrHmAOkCbrJ3lisRHToThNlaNMMOaojIC2/KYEEmNS9RbrO2PQDViFVvPKdTmGbMz+Jj3McU1V16Jp5lBJViY3tqYi/S3n0k1OjFVJ06yI09X2Qkn5SbdemKKFLxefxECsORwJAOxDE+cQDGInhaKAzOaro2sBQSTce507dgMRjLk3z64+UUos7xlwf2LqtT8WVpGdhzGBurHbysMW/QB97/AMr/ALMaLPVqgRZXSqMDU5dWunuVY2A+RFomCcUfy3kO1H5U/wBuLww4gKMY6JEeQ4g5gimArg/Z5pJuGGo8xve8+c3mKhqAh6avqMQsLImd2JJI6xaJIwFToUwlQKRTpgx3FS08pEmJ3ABPfA/s9WVUDqhVbxO0uRq3ANgPxOCz5NABMHBi9o2maYFKSolNVBZwsgQQIMkn8MW5QE1KlUmzkBF8lkA/MnGa4XmDVZKc38IVCTv9YzT8hfBacaU+K4slOUT4WEfL8sYzZSzFm+n25m+MWkaVjfMZsrIUyTafzwMq8wE2P7Y/j0wFwty+kkwCOvc7/Lb4YubMQ0m5J2HYdsUMjFhqPEaoo1NdkKImCBMfsxPMZZbyoPmcZ3I8SMBWNiBJ7QRJ/CcPaucDU5Bk2Hx06r4cuRGx7dohkYNcVcT4eI1ILkEfnfy6YBz6eNSJX31p3t1Ulj6iSu3fGiWqppn1/YDjMNmnpVHKQ1SkwBSY8SmzBLEmA5AABNtUdMdosiuDUYpP2mN4FxOk+kAaEO6nYTaVO4YC28H1vj3i9OrTUq45SQNQNmB5Z9TytHfHVc3w+qv19M0nUnUEWDOx1AjkM7xeRfHNxagKGhE1ogtKknr7zFeUdyseWDcWeDz3H5l+t7qAZmuSw7kR/wCY/qjFBq36T18+v6xiouXYsO8dotaPx/DA2arQSepPy2P7MSMfaWBtGVbP+7edJP64/AAYjkTqqLvvA/K/7sKixMnp0xovZjhxd1Y2BFz+j1+eOKBRFu4VZ9By2XGmmYki8nr0A9PL0xT7R1NNEGmoaszKqT3mbx0sfmMEMzFhDaQq2HQeZ8+g+JxmPaLiTalQIdIIGs9GEEbiO2x7dcXMYUGp5/qchVL7yxqNFpWsrs5hmYGIftG1jcEzOJ5OijVPo6AFpBDyVt5kAgGxsPP4qKas7eKwckW5pAJJBFjuRt13+GGWRY1IFFlsphi3Ip2tEkQekRbbEhgzihMTmSr5CqpZGqqaNQ20iBaTE/fHc9vXHuXcUtFOn77wviKJLDeXaLWkTO+Kc1L0TTqS1SIcCwDCJgCPXEMjm1L/AFurUbqzE6Bp3kyIidrnbDmb3iBC3MO4n9MqU/CVtCMtlBa5B+0dlSD7kiSu4Bvkv9Gc79+p/HwxqeF8XFWtVR1B5fq2kw4vzBhy2PXfaxMxd/JX6Cf3x/xYNnYgc/T87RoYgbzN1s+W5Ki6V3gMYJ9FsfiPhjWcborRylPTNhqMmSSYi897b9cZupkNOipVVgajBUJI0tc6Qo8u5AnDXjuebwaiPNgVvFzEDuN4OFsxGM3xUtdFtkFRN7NVprM+2jLhQf6vL+354X0M3NKnSG7MSfPYftxd7L1SGcuNKlWA/wCYg7fDfzxV7MZSampxamSI85M/K+M/LWnynoVI1MZrp8PQgOySfWMD1s4upDMAMB8CdP78CZqqzsY3OFGfzksydyir8NWr8YxRH/sJA4nKnFxzluIBWpkmAxgk9JU4acFzZqU9jqIi3dRb/PCDOMs6ZulbSfQqWH68Xex+dIepItqYCP0W/KPzwJxUvlDIGmxNbwTOFtK9zJ9BDH8vxwq9oQKoZ1OlhTCuR1BJIPe0A/E/HuEVfq30kyView+1+Ej59sX8L0ywJkzpI/RAQD8ScAuYoteEAqNRafN8/Ur+NNZi2qOeQCY7nqQOp6emC6eTnUUaxBHMokHuTMz8MbHivBFeiwKgrspX3lZbbdtj3vjIZDgBJDVXYICdRVdTAATtIn/PGgub2nJoxi5BpluZ4E9JaaSSzTrJ2AWJI8oIHf5xjPVawYQimNZaTvEAL6dT8cfQPGp1KiICXGgBieqzBFupggjvhlxP2fppRbw6arbYARbDde7FRdSrh6hgqjIdz/ufM6HD3qGWso6df3Y33srp0MzWMaVA6fwLfPCQZfw2Ij+P3Y0HA6XImncksT8YGEtmthtxDybqbhoz3LUaCAg5vNosB+HzGElTPO1OsNNtOssepheUW96B07Ye8bqpSWnQ6sC1rlojcb8xJv8AonGXoZ0kOvuahFwGkqpAHkJti+MJVRr/AK+k891uUO+kcCEsgMs1Q6QAwUnSoJF+txeevwxZT4stOmVo0g4ZtLWhBPMCCBNrnltbzxTla9NMqDVE1KgIBaCCAIMCethsOuF5qMKa00EzBiwMi4IuIE7lvLBadBVr3/avKUhzUdMj+Nqd1YLBIWIcHad5uO52w1yZo1WZDpZRZlIA0jeJJgjrAB6YylGuwrKas1NChtKyQoILcwtqYA3623MY1fswqVRUKsnKAT906hIMECY8oO18WcRs+MLgwjhvC0CkLRRCxJszBSL6RchTO5gfDCf/AEYq/wC75T+9P+HGt8IvT+qZXKiy7AkQesmNryRtfCr+U6n/AMD+8T/HhuVlWtj9B/yFVxLkMiCgd3RjTO0A+JC8pLGJYtuD1xm8/m6jIVdiVmdLGWU7n8Tt+JwwpKqUnZmemWg04aGYgAkEajpIVpsb7TMDCyvmGZjrupuCZk+p6ziiwOkr4/vC6dzjyBoFwfOqrnV7pJB9GVgf1YY8DzRVavUzfzifzthFlcqW1DraPxn8MNODKRQqzvrC/r/IHFLOoKEeU9VjA114xqakU3qFo5CF8zIxnxntdRbQEPzvefPGvz/Cw+TQmQFUM0EAmReCbAmTHfbzxPK5Og9NK4BBKRraAYAF26SIImTE+mF4UpNVcxGbrBifcXE/D6Jqcx941WLT1mm0H5zifAGGpwWB51JjpqXRuY+6Nu+JZ/Noj61UEIdLEGzWYCD1iTc3wkOpaeqnu9QqP+Vldfyj4nHFNVjxlrC/tBdV8pvuCA06RMSwAAPdmJRf1ti3IZbS6sT/ALOD6qy6vzB+OCuHKHNLSeUQ5HdgIUHb3f14N4jlgmV1KIdWj4MVU79wFPwxVTAcgb5AmKyZKbzMDqnwS/UTJEdDZiPTlOKqQph2YAaSQY6EMIMftxfnnnw27ghvwB/CMCUxq5d9wbR90g/Gx+eEq9PtAItd4NmOHeHUlNRYkkH7MHTqM7iwJi8E9RjR0Yajp6xf5YR5SszMwFgI0XImBBJ9RPwww1lEkCCVK8xiDeMamJirymGDfiZ6uFJYteS8R5Xw19m0UU9jIUR6zM/OMJ/op0gIZ0iXdh0JYQJ28juZ6bYLqZpqOVYr778iRvJB284k/DC8S3mEs5XAxmZ/2u4k/wBKcDUCvKkiAQuxBI6m++Bq9E1KYZHlwJqBZBTmIsYuGtt1PmMCU1rOxWprcg6WDCNOkXtsCAAZw3zIdy75fTpkuyg6H3J66TCiwtbz3xsM97TzrkXcXVipCR70Q3XYn4C28+WL8szKew6QLsf0unwxz8XD04qNDgDS7aZvFiRc/wBYYBo5ldRZqhKD3oEEX9BP8b4U6bgwCpMd1KaUwRUfQCszEoJ5gI3EG0LNjthzkHpDwtR1IIAOg262bWp0gm6GYBiL4WMq6WLKwKxFRwQCe8qCSdjB274d+z3EIc0naWtBcEbSCrGCNOnYtaQPLDNNNv8Av3nVH3DstKgMFchGYGimlG7aXgBX25ZBwV4lP+krf3qf4sJeH5ELWqiVWmD9XUUpamw1AaBykfZusyCQbThboy/389/dD/Fh5sAAC/t+Zx+UzvGKCLXpUy7uujTMS2rUwZr2JLSYj3dI7YKzHB6S0YzFRtUsA6oSR7pBgXYRFjESe2JcSoPTrO1VE0M4WA7MRKsVgqRK2BjcKVEYo4+xo6NFXMIyLpH1krKgE6hHNqJYb9NumKbIzN9Z28U+zxpliuq3SYEx+7DLM5aGlRuZI72Kz8AcZpa7O5qaJGrUYGkE9fT5Y19CuKiBgCrDobbYDLgNGbKdRTBodw/iq+JSpMBpNGn1IJOlSw7baheL/jdxSi2lhT0eCwIQg6Srht3FuQ9xERc8wlNRywZDA50O+3KZM/C/zx2XD5r/AMOXVTMhrhpW4sBD+lu82xGPZNB+kXmUHJrFV3/3Je0aCmfCq0lWsIqFqZmm5PMZ1HVBveSZ6YE4NkX8FWam2lK5MspgrpBBvaJkeuCK9LwarFgrObqHnSATEx9q8kAGBHU7CUq9Vqg1u5QlbTYAhl5VFlva3fCM1EHt67zS6QnYLwd7P4m39msyoSnqEe4b7xU1KCf7I+eDPaetFAp95A4PmHUH5DCnNZTRl0qKYbw9LD4KyR5gxbyOJ+2GaFTKUaq3+sCWOwqLN/RlK/DABGCMvci/p3kCnyAjxkMvmgz6Y7sZ2ut/xAOBqOaJqybR3+Qkd4xVVJC0nG7CPUwCoPqQB88L1zQ1vGx0/gRM/DGeFoR2m+JoqtYI5O5LACL+v6sEFFpmKg1AxMm3Q2i8dI7xeMZ/hWZ1tr1AaDIU+9PvEkCwHx2B9cNMvmKZdmvGoBmIME+U9gJJgbD1xoYVG5YDf1cpZ0JIAvb1X9QXjlEAgU5TUSWX7KhWZF9TC/AR8QeK1SMuo1AiRfcSBfoRsTjQZ1UEKRNMA6esLEn/AJYiD027Yy/HuKaVpqSHAUFiQC2oyDv3B6Rtvh/sffJv1/2VMmUjDoPMnwjLu7FkVDAAmJ1MDqQG5UpIJIJmQv6OBeGcKNQihmX8KoshXCwdN2bUbArHNO/MR6MeGZlBSNX3EQABhYz5R96Yjr5TYHjGap+AzpTbSUWKitddbAHVuFJK6SZIJ2N8ODXM3eW+0Hs9RoijQpeJWq1I8MgC6jcROxPNPQdgplY/C6mWrFWWm2kDUrHUmoj3DG8SJi0zvF9VwnMNVpZc5LKtTqFGQO/NoClZZSY941GOrYXAHNhFmmK1HVqi1vDqFajhyASIneTvImek9cS6ELai5xu6nZJaodldRpSmChC6lXUNIuOZkM3iSLmLEFzw1C9J/GqAMJYqJACjUyPAgvTAvpiDaWEYrfP0xTusqnOpZBCm4hd1kiVmetuuFeU8NhUMEU1hUseUs51JpJ6EnbeTMHFjG9DxhD5zQcRzNPJhqmX0k1DuoA0kjVAAlY8p2PWLJP8AS3OfdX+yMNeF556lI1FFNqYWPBZQdWgjUdNpcE6r/etOG/8AKNP+hof2T+zFZm1H3SF84s0ZnqmQZ69F1ZlprVLVEce7pWxksLGNlBiZ6HHntBmfFy+YdCHWmyqxIgamIgfM9LiQcN+G66hNUrrpsrKaXusdO8yNipkEHqcL83xLLPSKVsuNCVNbUqRuxCjQ1a2kyN2MXAIBPuuWyu/M5Rqq5jkteSUtEgathYzq8xN/267LUV8KnUVJDi202MXAsDbGZSuauc10aaZcvBAGirTWRuF0KEtBNmMze842OXymeFVUzDqQGBaoqVBeJVWMeGVNhAYQSL7gvdiRVSzekxJxLWJAQjyAM98C08owIhKit0LKR0mQ3Qg/54d8WzDis9JayUQt3qNTMkTuJIABsBvscZ9+CmuGejXasWUjU/KSZgLcnlImxI9N8IyYl0FgYa9Qe+00mR4fTqeIxY1C9NBFuTl6HebGwFz+AGar5cVfB0MunkJVTzQBIXUwgiN+pj1xPJfSFRx4jEkyagB1KIPU3JBJiRv3Agm5Xi6Zh4ZCTRE63UiAOksJnriu2JHxmzvCx9S2Nw3IHhI5TJ1npVXWo6gLIUE3A5fQGxEdNvMyr5ZlyTJO7I4m2kgKV9BOvDfxjTpmBKMQYseov+EzIvG9zir2jzdOqNCsfDqLpKwdSNsCZFx6HqcRoXTq4IEtYOoZzEPHMwBltSGyty+kjT8QpA9Zxn2zau5YEBiRrHSbc3oRc+Y88NM9SK5WrRa9VV1LH2gN47nGNek6AMwKmIg2J67bxEX2xWXEGszVxMAu80mQ4iKcKgknr1JuJI/IfnjX8HyS1U52sLkT1vM4x3AuDVAVeosEiRq6eZGNjUrCgjEseZTYgRZfSZ3m+04bgxDXvxKXV5T/APMVcQrvJs+iRpChiIkAMY8zOFdA0C1QV6LltMpB0K0SRM2BI6i3pBONA1JoFY01IdVgpIOwsL7E/lhbx6pSqIrDQpA0lZI0hpvI1LIuInaY3gtB0txMbLkLNvM+M2xqqoplaR94AjQBILMWNpUbaoiD3MlZbjtTLhqNAoaM2JuaitzGIOx1e6Zj1wqp8TTLuyoutybsCIWJICqVYESepPoME+LTzVJ6tYaWptvqHMrg7mJC6hsO5OLAHjC07cTb8f8AaFzkxUypG4VoUa9LAz0MGVWZE4wVJeXUymBElnNgY79ekemG/Bs3QNGtT+iuKWjWCKmpWNKKrLzQy6wkauknB/8A+o1fLKcstNNIejDKkXQEeGRJ95TMG89Z2xOPfZjFKtGoP7K1XqEErNNLF5+zB1BTadJM9duh309TK5ZWepWSmgZSARckiNMm5LjlYEAGSt2BGAfY7KHMUmUE6KaldFRNMsJFwHPlPx7wPOG/SEhaiVUKVFBVyUWqpkaBDsNSr7rAkELpnpiQunftD5McZv2bqVQKdQLTy5IWkS6+KkLCkMCRVVgLhubrPKAEf+g1L+nzn9yf2Y2/EuC0cwiGvT1AG19hqDE8rQRuRcxN5IGE38p8L/8A5HMf3z/4cOOME2Vv6wKEV082glCbbmKglYPLqsIEfxtg7L5GnVGoMWLRuRp2gadBK22tPW+EGWDrK16Yps5Or9I3JYQYAiTfYj0wwyeapX0WWIIYQdQJEgtaRF9zcAKb4oqSrUB94gA8CabM0itJ1KU6g08lNqexAMwV5j32JHfGc4jxB2E5cNmKmhGZX92mg0hwqwJYwZNyJgYY0M9RCS+iqukAvpmB2OljpXUZkagJa18A8Uy5VxmadNdCK2kLW+qWYW5IHMbgg8w2tMG2X1cRooCyZmM1xb6WlShWpq7MpegwsabKOWTf6s7EmwnzwJluA16VYU1rAIRpapTuBO4EnUpMgdPe6g4Y0M03itTooPrdwNKDSZiCY0iJMiO98eVaGYVtXgONbXQ1JFtMMoQx5ydo7YBHJWjvCVjVQviXCUuWzD02k6SZaZAlYFzYbDzN74JorUoJSapUUU4INTUNdOBqkhl06Rbubiw2I2cSpXbWWUaWhafpGpugsbmZ6W64E4px5KfiU3ol2EANygGbkExPbuJGwxyBGbYcQgrFQDvGPDsxRr5pglQ1ajdYsB0Ib7gEdbnvh7xI0qJ0hQxjfotwLD4zfGe9n8kuWoVcyKgepVspA2MGFk3MXvAwsy3FWrVHqVAAdIA+6dNhM9ScRkoLqqXcSBTVyzjlRjDLuBLKfuE6b+RP6sKq3CRTemyiNShxfaCRuSZuJ6egxHK5+r44erpDNYwQywREdRHljSZ/Ik5MFRzUWmO6NCnoNjpJM2g4rBdLESw+U6IV9IZhR1nmqAmdtmVdvUk499qKzFKaIiuyrraW0i37b+l/LA+YzC6aQ0j3Qom1hG0388ZitmlrZ1adW4JKAECAwJiT3m3a4w9as7dpUdrXaR49x7NltNT6pCkBUEIBYGDMkHzJwvyrVBT1JTNSWuBJGxvy3HzwLmvq2anWFxAKkz5jbb8MWVsxTTSiggWJkbE38/XDXUGhFhRWwjWnl6xcNTyqMqwIqBum0GR+K/PBnHaOYaiahVTmahUutOQFSkGC+8xksTsDeIwq4TpDhuR11AMeaT5yICgdO5tBvg/M8eIqnLmnTqBKih3qyoBnSSSDbmnmOqN4OOYkHYTqN7SzhPCTSzaVTyXB0hwoIJCtBPvIRqEC6tAMSCWGY4tl2r08uaBzVanpphnQSdAJjk5y2qSblRfl640qUa1MMrUyqDmBBWpTdSBdDomDMXI2MxaaRwpdDsz0FWpIPiBVcSpT31IqmVJtrG5EwcJDENvE6wWowng3EuSrTAKVlE+C5ErKzDaZm+m8+6RsQQKMlm1qZf3S/iVQAGU0/DZtAenHUa0JDbgk9QCU3DcnSyrF6Tq66vsG4Eyo3Y7WAOw7740mcziqqudMs2kW5pOmFW3vBrnbCmy0Ciydu0jw+HZRVNWgyqamgSHqkFFVm0gzAXSwA+6YgsMNv5Vo/fzn/wDjqf8A2+F1DKKHFUKxkk6GF6bDWNTNJLMb8pDQDAAGKvpOZ/oE+dP/AAYtK+04kHtM8c5Wouz0zOqudKueUhjcATKgG02Mj5sstmEqpWTMMlFCQzLTYgOQDqUgzvawMmDi5Jd1NrqHYEXUmYAix5tMkEbkd8JOKBwTlquXJpsoCuBMupHumLAMSIbeD8Vo5F34xPxdo39ncmtRyXoAUSjAkRE206CRMxJmLRucO85k6KiAJVyOUksm/YEAQdjaL9zOP4dwyvlgzJUXXVpytNRJtfUoZlUxPS1xfGt4dW160cMKYAC1AYJiQSIPSBYki/fB6VPMh9jsZksxSpajoJgSGJ97eSIAAUAzYCOvXFVU0yw8MUw7CCR7zKttmmREibeuCfapFR2qBStNm0MVViGYgEQIgAywifs2GA8tmRRFNgqsSR4bT9na4np2sd52wjHqBa+DON8w/JZVjFNFLgFzIttokbgAiwEC97Yhm+NeF4mXrU3IZYIuNQYSSCLgbicUpmK1aoVRYcsZANoEGWIPnb9WGebyDVWYMsP95iWZoIkgAgtvckRfcYPGwUnSLhg7biY6vUePDWVpIeQbn7RM+Qnc4Ho5F0ktUAUwQRMbgX5TIiYgTMWw749R8KgQKb0lFSGLCS1hpJayx1AFpA3N8Z6kWUqsqUkX1jTBj3iJ/LDQ5NgiWkZox4eoVg7FKikGVZWuLRpYAMrTNxG3XbG+4ZVovSbRUDKRpdHHOA0LDGQGX9KNugvjC1apBUMqqJ3DAm3YC0evywZw5aTQJWm0RJJYPBnqY1GYt064SG37QGdmHvRtnHoOQW08haCZAOoQd9vysO+FZJBLZXLiS2pitVNTbTqMEgMBcQD5zODsnWCK9PlrMpURUUNrptAEAixUiGPUAntjzh2QYoSlFTVLE6BUK6UnuYGkdgDuBJ2wam4KppG8z3GuA0nfxVQ05Euu6hgbw09bHaPO8YnluGUSxIpvVcczsWimqgXAA3MbEk/AWw8OWqVHOXUIqxdUA5ApBJSREk8sTB5vPBWWpsg5Ueu2ofYCsOvMytI6bkD1wSEtuYYY94q4r7OaM4mkM1FWp1AT7saVa24ueu+F9PJVdLaxoqJWLMCJ1Q61JMbrzMJmPdvfH0ZssfE+tdnZKK6qSNrpojalAkIpJkeZFum4WRSm5b61C0hTDASpXe43sFj1I7Y59amlqCMp4MXZTNzDqnhggKtNtQGlRy6A3LYXMATPaIJp5Z3CmZKaqjeGBrcr7iKf9mbnmUajYCN8UZzLtQzDZaiKj0nAZi06QAJJXoSAItYmRF5HvClrhIoqA+sBw8EMLAgmDA/GB6YEkqQp3iyKyBhKKxYkmrEBgj1RU59diWhjEAAqCbCSLm4nnMzTV6VZswvho411fCugJinCmndmWZZVIGnAeeyNVajKRUYGC1YkkMWmT5LMjSJMLcduoKSpHKVYAMGUNIMQGBBtMDyOEs4Bogw2eu0Ye0bF8kTSYsrlWA1KikKo1MSJYguA9yTYwb4wOsf0yf26v+DG04vliBRpUppmsxUREMg0LUUM06YVi2nY6SIkjGI0Zr7v/wAvS/7eLS0QKjse62J9JquKLc5ugVTHYQGteO99oxOtxMME0omYJ0uKetZCnqZEE722MNfpir2qz71Vq01nxDEgKCsFVSWJFpMaYMhvKxWcPpmmUcI6u3IFkHT0uwsYAtN++0YrtSnX6+0qBRV3NIeDo2dXMGmoqNS0qWYyCCVELqKhdMQQOpI3OBMtVr0kdaiFmptpUeIJZRILFiQPhbFLcUUaySV0NBDG6ncgzNyNiCBtthJxnjJYtQUqymSHXVIuQu52ww5795v2gMC0YiuamTYLXVSVeVBB18zHmIt4h1GAsDYX3GFytJ2Jp8ovJJMabxbr8h2w4y+VcAO6oE2EsWLehnTvaAJEjvhhwPhwrZhyDphDpC2Oq1iYuCJMDtfzWxBFkwrppdwHI1yxgjVIBYG6iCCeYR26dCLSMEcX4bUoVPpGt2mFR7BrySpRRbm69z54O4FwynSrMHeprJOmBKMAoYn70iSsgRv64L4qKRFJKtRiCSqEadWrSTPMYWwNzhYFbDvI1VxM3Qr1KlULVClTAc1YYAd4J6eRBE+uKeHcHqr4hKUtE6gqaCfVtHKAAe5+GCcpw1kqrTp0HHiGBMNH9YjlB7HbtO+NJk4Qrq0nWNJWwOoABwYlZB+YO9rs0gKb+8PVS1Uy2S4S5Wq7LAUEQU1GY2BAJibllHYAEnEc1SNIU2o6WZiTpKsZYkyEUrIvPMY2iRBxqM5VzC1kemQtIA6wzQgUdxEknoZAEbd6+GVnqLK1Kbqobn1zcnnKseo2ENAExthmMoRa7mSMgq6iBM85aDS8N1EsALR5zDTt0w3zHEEoUDTSoq1SWIMjUEJ1AAkcoJ7iAI7YRpmwXZ2bXFhIGojmgaxvtsZiDETGKc5nKbEXQGYGuQJgEBTdgPjBJ9cKFjKWBjAou4y4RXpoOZxriTpaZHY6b6doggfMz7X9oiIppBvI2EgBjAULy95BvtjJ1M8QIWANx8b+k+eG/splSRUzZE+Fy0/0qhEAfiB/zeWOXK4NLtBLWYXwvigNOpTFNVQU9LuNkWTpB16lPMTpSLk2GKOEvT8BwApqMwKgatSAx9o7wAeu+89RvAV1WhSYeGh1OSIDvEFt5I3RQNhqPXBmUzJpkBRTSTGprxPWbAfInzwRycBoF0I44Xlx4oItp2JGprddi23bpjQnOuNKOAGkgaSYF4XmgAdB6yBMXRZHIam1U69Gs8DUpLKYt3APlePXFVatU0Faq6KqsWVQCe0qgvqO0R0B9RADKLEWBvHNTjywKdPSSzHXJt+kxi4MwNr4Sce4BUDNU8KpWpAFh4fMxk21UxvAi4WN9tsD8RfTmKmoBAZIGkq0aZlOh3vPX4YeIalIKxrMFjUGdhrPktgb78wYGPeHWUzNZ1C40al3if8AlvKtSWqaRByxgMOUh7EKUGy2HW0emEf+mr/74/8AYX/t41vtX/4ilTquFKByKqFTRq1CUKBVIYliZJAE6rDvNn0Ph33m/tHFh3GxMeuTxEW57/Wan9VP+unhl7M7Vf8Ajt/1HHuOwkfCPrKx/wAcK/2J/wCL/wDUOMVxb+aP9Zfyx2OwOSAvxCUe038xl/V/zGG/s1t//V+zHY7Cey+cI/manhH87U/qYzvtL/qg/rr+T47HYYvwjyP4kLyI09n/APZf83/SMLOFfzT/APFH/pjHY7BH4PoZI+KM+Of6pX/4D/8AS2FeT/1VvR/+rHY7Cui/wL5mT4ecScW3X0/Xhdnf9Xf/AJv/AG47HYbj+My4nfzidNsb7hv/AO2J/wAVv/fj3HYlPjb6xDcmBUf5yp/yf9C4V5v+dH9dcdjsUz/kMUfihPBf55vRv+gY1/C/epeh/JsdjsWV4kH44t4h/Op/Vpf+lVwv45/NVv6o/wCrHY7HH4vpD7iLs5/q3Df6jf8AtxrMdjsNy9vKOn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45626962-6E4C-4EF2-B13F-D720EC0E6C1E}"/>
              </a:ext>
            </a:extLst>
          </p:cNvPr>
          <p:cNvSpPr txBox="1"/>
          <p:nvPr/>
        </p:nvSpPr>
        <p:spPr>
          <a:xfrm>
            <a:off x="2862368" y="2157189"/>
            <a:ext cx="1996392" cy="10284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ts val="1700"/>
              </a:lnSpc>
            </a:pPr>
            <a:r>
              <a:rPr lang="th-TH" sz="1600" b="1" dirty="0">
                <a:solidFill>
                  <a:srgbClr val="0066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แห้วสุพรรณ</a:t>
            </a:r>
          </a:p>
          <a:p>
            <a:pPr algn="thaiDist">
              <a:lnSpc>
                <a:spcPts val="1400"/>
              </a:lnSpc>
            </a:pPr>
            <a:r>
              <a:rPr lang="th-TH" sz="1100" dirty="0">
                <a:solidFill>
                  <a:srgbClr val="0066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ผลมีลักษณะทรงกลม คล้ายหัวหอมใหญ่ </a:t>
            </a:r>
            <a:br>
              <a:rPr lang="th-TH" sz="1100" dirty="0">
                <a:solidFill>
                  <a:srgbClr val="0066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100" spc="-40" dirty="0">
                <a:solidFill>
                  <a:srgbClr val="0066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มีรสชาติ หวาน มัน เนื้อแน่นกรอบ เนื้อมีสีขาว พื้นที่ปลูกอำเภอเมืองสุพรรณบุรี</a:t>
            </a:r>
            <a:r>
              <a:rPr lang="th-TH" sz="1100" spc="-30" dirty="0">
                <a:solidFill>
                  <a:srgbClr val="0066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และอำเภอศรี</a:t>
            </a:r>
            <a:r>
              <a:rPr lang="th-TH" sz="1100" spc="-30">
                <a:solidFill>
                  <a:srgbClr val="0066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ประจันต์ 1,955  </a:t>
            </a:r>
            <a:r>
              <a:rPr lang="th-TH" sz="1100" spc="-30" dirty="0">
                <a:solidFill>
                  <a:srgbClr val="0066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ไร่ เกษตรกร 166 คน  </a:t>
            </a:r>
            <a:r>
              <a:rPr lang="th-TH" sz="1100" dirty="0">
                <a:solidFill>
                  <a:srgbClr val="0066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ผลผลิต 6,384 ตัน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0C284DC-9AB7-4A75-86F5-D20C5C567137}"/>
              </a:ext>
            </a:extLst>
          </p:cNvPr>
          <p:cNvSpPr txBox="1"/>
          <p:nvPr/>
        </p:nvSpPr>
        <p:spPr>
          <a:xfrm>
            <a:off x="64861" y="6168997"/>
            <a:ext cx="224860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u="sng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GAP</a:t>
            </a:r>
            <a:r>
              <a:rPr lang="th-TH" sz="1100" b="1" u="sng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</a:t>
            </a:r>
          </a:p>
          <a:p>
            <a:r>
              <a:rPr lang="th-TH" sz="110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พืช  6,035.76 ไร่ เกษตรกร 936 ราย </a:t>
            </a:r>
          </a:p>
          <a:p>
            <a:r>
              <a:rPr lang="th-TH" sz="1100" spc="-4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- ข้าว พื้นที่ 2,248.25 ไร่ เกษตรกร 12 กลุ่ม (174 ราย)</a:t>
            </a:r>
          </a:p>
          <a:p>
            <a:r>
              <a:rPr lang="th-TH" sz="1100" spc="-6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- พืชผักไม้ผลพื้นที่ 3,787.51  ไร่ เกษตรกร 762 ราย 773 แปลง</a:t>
            </a:r>
          </a:p>
          <a:p>
            <a:r>
              <a:rPr lang="th-TH" sz="110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ประมง  พื้นที่ 7,296.25 ไร่ เกษตรกร จำนวน 752</a:t>
            </a:r>
            <a:r>
              <a:rPr lang="en-US" sz="110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10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ฟาร์ม</a:t>
            </a:r>
          </a:p>
          <a:p>
            <a:r>
              <a:rPr lang="th-TH" sz="110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ปศุสัตว์  จำนวน </a:t>
            </a:r>
            <a:r>
              <a:rPr lang="en-US" sz="110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</a:t>
            </a:r>
            <a:r>
              <a:rPr lang="th-TH" sz="110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47 ราย/ฟาร์ม </a:t>
            </a:r>
          </a:p>
          <a:p>
            <a:endParaRPr lang="th-TH" sz="1100" dirty="0">
              <a:solidFill>
                <a:schemeClr val="accent1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100" dirty="0">
              <a:solidFill>
                <a:schemeClr val="accent1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46" name="แผนภูมิ 4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91222147"/>
              </p:ext>
            </p:extLst>
          </p:nvPr>
        </p:nvGraphicFramePr>
        <p:xfrm>
          <a:off x="2209800" y="116868"/>
          <a:ext cx="1779966" cy="17565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สี่เหลี่ยมผืนผ้า 6"/>
          <p:cNvSpPr/>
          <p:nvPr/>
        </p:nvSpPr>
        <p:spPr>
          <a:xfrm>
            <a:off x="2633539" y="70424"/>
            <a:ext cx="107273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 sz="1400" b="1" i="0" u="none" strike="noStrike" kern="1200" spc="0" baseline="0">
                <a:solidFill>
                  <a:srgbClr val="418AB3">
                    <a:lumMod val="75000"/>
                  </a:srgbClr>
                </a:solidFill>
                <a:latin typeface="+mn-lt"/>
                <a:ea typeface="+mn-ea"/>
                <a:cs typeface="+mn-cs"/>
              </a:defRPr>
            </a:pPr>
            <a:r>
              <a:rPr lang="th-TH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พืชเศรษฐกิจ (ตัน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]</a:t>
            </a:r>
            <a:endParaRPr lang="th-TH" b="1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graphicFrame>
        <p:nvGraphicFramePr>
          <p:cNvPr id="8" name="ตาราง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7585504"/>
              </p:ext>
            </p:extLst>
          </p:nvPr>
        </p:nvGraphicFramePr>
        <p:xfrm>
          <a:off x="3913180" y="131263"/>
          <a:ext cx="1318448" cy="1767552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480474">
                  <a:extLst>
                    <a:ext uri="{9D8B030D-6E8A-4147-A177-3AD203B41FA5}">
                      <a16:colId xmlns:a16="http://schemas.microsoft.com/office/drawing/2014/main" val="3117024002"/>
                    </a:ext>
                  </a:extLst>
                </a:gridCol>
                <a:gridCol w="837974">
                  <a:extLst>
                    <a:ext uri="{9D8B030D-6E8A-4147-A177-3AD203B41FA5}">
                      <a16:colId xmlns:a16="http://schemas.microsoft.com/office/drawing/2014/main" val="3173739742"/>
                    </a:ext>
                  </a:extLst>
                </a:gridCol>
              </a:tblGrid>
              <a:tr h="185700">
                <a:tc gridSpan="2"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endParaRPr lang="en-US" sz="900" b="0" dirty="0">
                        <a:solidFill>
                          <a:srgbClr val="316886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ts val="600"/>
                        </a:lnSpc>
                      </a:pPr>
                      <a:endParaRPr lang="en-US" sz="1000" b="0" dirty="0">
                        <a:solidFill>
                          <a:srgbClr val="316886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0443464"/>
                  </a:ext>
                </a:extLst>
              </a:tr>
              <a:tr h="174519"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r>
                        <a:rPr lang="th-TH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ไก่เนื้อ</a:t>
                      </a:r>
                      <a:endParaRPr lang="en-US" sz="900" b="1" dirty="0">
                        <a:solidFill>
                          <a:srgbClr val="28556E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R="0" anchor="ctr"/>
                </a:tc>
                <a:tc>
                  <a:txBody>
                    <a:bodyPr/>
                    <a:lstStyle/>
                    <a:p>
                      <a:pPr marL="0" indent="0" algn="r">
                        <a:lnSpc>
                          <a:spcPts val="500"/>
                        </a:lnSpc>
                      </a:pPr>
                      <a:r>
                        <a:rPr lang="th-TH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14,518,706 ตัว</a:t>
                      </a:r>
                      <a:endParaRPr lang="en-US" sz="900" b="1" dirty="0">
                        <a:solidFill>
                          <a:srgbClr val="28556E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anchor="ctr"/>
                </a:tc>
                <a:extLst>
                  <a:ext uri="{0D108BD9-81ED-4DB2-BD59-A6C34878D82A}">
                    <a16:rowId xmlns:a16="http://schemas.microsoft.com/office/drawing/2014/main" val="1662698907"/>
                  </a:ext>
                </a:extLst>
              </a:tr>
              <a:tr h="174519"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r>
                        <a:rPr lang="th-TH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ไก่ไข่</a:t>
                      </a:r>
                      <a:endParaRPr lang="en-US" sz="900" b="1" dirty="0">
                        <a:solidFill>
                          <a:srgbClr val="28556E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R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3,879,481 ตัว</a:t>
                      </a:r>
                      <a:endParaRPr lang="en-US" sz="900" b="1" dirty="0">
                        <a:solidFill>
                          <a:srgbClr val="28556E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anchor="ctr"/>
                </a:tc>
                <a:extLst>
                  <a:ext uri="{0D108BD9-81ED-4DB2-BD59-A6C34878D82A}">
                    <a16:rowId xmlns:a16="http://schemas.microsoft.com/office/drawing/2014/main" val="3002351550"/>
                  </a:ext>
                </a:extLst>
              </a:tr>
              <a:tr h="174519"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r>
                        <a:rPr lang="th-TH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ไก่พื้นเมือง</a:t>
                      </a:r>
                      <a:endParaRPr lang="en-US" sz="900" b="1" dirty="0">
                        <a:solidFill>
                          <a:srgbClr val="28556E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R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1,115,535 ตัว</a:t>
                      </a:r>
                      <a:endParaRPr lang="en-US" sz="900" b="1" dirty="0">
                        <a:solidFill>
                          <a:srgbClr val="28556E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anchor="ctr"/>
                </a:tc>
                <a:extLst>
                  <a:ext uri="{0D108BD9-81ED-4DB2-BD59-A6C34878D82A}">
                    <a16:rowId xmlns:a16="http://schemas.microsoft.com/office/drawing/2014/main" val="3738295701"/>
                  </a:ext>
                </a:extLst>
              </a:tr>
              <a:tr h="174519"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r>
                        <a:rPr lang="th-TH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สุกรขุน</a:t>
                      </a:r>
                      <a:endParaRPr lang="en-US" sz="900" b="1" dirty="0">
                        <a:solidFill>
                          <a:srgbClr val="28556E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R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549,813 ตัว</a:t>
                      </a:r>
                      <a:endParaRPr lang="en-US" sz="900" b="1" dirty="0">
                        <a:solidFill>
                          <a:srgbClr val="28556E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anchor="ctr"/>
                </a:tc>
                <a:extLst>
                  <a:ext uri="{0D108BD9-81ED-4DB2-BD59-A6C34878D82A}">
                    <a16:rowId xmlns:a16="http://schemas.microsoft.com/office/drawing/2014/main" val="891172243"/>
                  </a:ext>
                </a:extLst>
              </a:tr>
              <a:tr h="174519"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r>
                        <a:rPr lang="th-TH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โคเนื้อ</a:t>
                      </a:r>
                      <a:endParaRPr lang="en-US" sz="900" b="1" dirty="0">
                        <a:solidFill>
                          <a:srgbClr val="28556E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R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242,223 ตัว</a:t>
                      </a:r>
                      <a:endParaRPr lang="en-US" sz="900" b="1" dirty="0">
                        <a:solidFill>
                          <a:srgbClr val="28556E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anchor="ctr"/>
                </a:tc>
                <a:extLst>
                  <a:ext uri="{0D108BD9-81ED-4DB2-BD59-A6C34878D82A}">
                    <a16:rowId xmlns:a16="http://schemas.microsoft.com/office/drawing/2014/main" val="3552533860"/>
                  </a:ext>
                </a:extLst>
              </a:tr>
              <a:tr h="174519"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r>
                        <a:rPr lang="th-TH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แพะ</a:t>
                      </a:r>
                      <a:endParaRPr lang="en-US" sz="900" b="1" dirty="0">
                        <a:solidFill>
                          <a:srgbClr val="28556E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R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34,821 ตัว</a:t>
                      </a:r>
                      <a:endParaRPr lang="en-US" sz="900" b="1" dirty="0">
                        <a:solidFill>
                          <a:srgbClr val="28556E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anchor="ctr"/>
                </a:tc>
                <a:extLst>
                  <a:ext uri="{0D108BD9-81ED-4DB2-BD59-A6C34878D82A}">
                    <a16:rowId xmlns:a16="http://schemas.microsoft.com/office/drawing/2014/main" val="846691051"/>
                  </a:ext>
                </a:extLst>
              </a:tr>
              <a:tr h="174519"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r>
                        <a:rPr lang="th-TH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แกะ</a:t>
                      </a:r>
                      <a:endParaRPr lang="en-US" sz="900" b="1" dirty="0">
                        <a:solidFill>
                          <a:srgbClr val="28556E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R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5,208 ตัว</a:t>
                      </a:r>
                      <a:endParaRPr lang="en-US" sz="900" b="1" dirty="0">
                        <a:solidFill>
                          <a:srgbClr val="28556E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anchor="ctr"/>
                </a:tc>
                <a:extLst>
                  <a:ext uri="{0D108BD9-81ED-4DB2-BD59-A6C34878D82A}">
                    <a16:rowId xmlns:a16="http://schemas.microsoft.com/office/drawing/2014/main" val="893989332"/>
                  </a:ext>
                </a:extLst>
              </a:tr>
              <a:tr h="174519"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r>
                        <a:rPr lang="th-TH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เป็ดไข่</a:t>
                      </a:r>
                    </a:p>
                  </a:txBody>
                  <a:tcPr marR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en-US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lang="th-TH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,774,257</a:t>
                      </a:r>
                      <a:r>
                        <a:rPr lang="en-US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ตัว</a:t>
                      </a:r>
                      <a:endParaRPr lang="en-US" sz="900" b="1" dirty="0">
                        <a:solidFill>
                          <a:srgbClr val="28556E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anchor="ctr"/>
                </a:tc>
                <a:extLst>
                  <a:ext uri="{0D108BD9-81ED-4DB2-BD59-A6C34878D82A}">
                    <a16:rowId xmlns:a16="http://schemas.microsoft.com/office/drawing/2014/main" val="2603400671"/>
                  </a:ext>
                </a:extLst>
              </a:tr>
              <a:tr h="185700"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r>
                        <a:rPr lang="th-TH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เป็ดไข่ไล่ทุ่ง</a:t>
                      </a:r>
                    </a:p>
                  </a:txBody>
                  <a:tcPr marR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1,737,172 ตัว</a:t>
                      </a:r>
                      <a:endParaRPr lang="en-US" sz="900" b="1" dirty="0">
                        <a:solidFill>
                          <a:srgbClr val="28556E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anchor="ctr"/>
                </a:tc>
                <a:extLst>
                  <a:ext uri="{0D108BD9-81ED-4DB2-BD59-A6C34878D82A}">
                    <a16:rowId xmlns:a16="http://schemas.microsoft.com/office/drawing/2014/main" val="3689608117"/>
                  </a:ext>
                </a:extLst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4766047" y="3539"/>
            <a:ext cx="86434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 sz="1300" b="1" i="0" u="none" strike="noStrike" kern="1200" spc="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pPr>
            <a:r>
              <a:rPr lang="th-TH" sz="140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</a:rPr>
              <a:t>สัตว์เศรษฐกิจ</a:t>
            </a:r>
          </a:p>
        </p:txBody>
      </p:sp>
      <p:pic>
        <p:nvPicPr>
          <p:cNvPr id="1028" name="Picture 4" descr="หมูการ์ตูน png | PNGEgg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54111" y1="92615" x2="65444" y2="89621"/>
                        <a14:foregroundMark x1="77333" y1="84830" x2="67111" y2="95609"/>
                        <a14:foregroundMark x1="53444" y1="47106" x2="51000" y2="65269"/>
                        <a14:foregroundMark x1="75667" y1="57884" x2="73667" y2="71856"/>
                        <a14:foregroundMark x1="13222" y1="80838" x2="8222" y2="83633"/>
                        <a14:foregroundMark x1="26111" y1="95210" x2="22889" y2="9361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9832" y="823512"/>
            <a:ext cx="344061" cy="191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อกุ้งลอปสเตอร์เว็กเตอร์ ดาวน์โหลดฟรี - Homarus การ์ตูนปักอกุ้งลอปสเตอร์ลิ้งวาดรูป  - อันเว็กเตอกุ้งลอปสเตอร์เว็กเตอร์"/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57" b="97143" l="10000" r="8692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568249">
            <a:off x="6341573" y="1554084"/>
            <a:ext cx="337397" cy="36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8" descr="ปลาดุกการ์ตูนน่ารัก ภาพประกอบสต็อก - ดาวน์โหลดรูปภาพตอนนี้ - iStock"/>
          <p:cNvPicPr>
            <a:picLocks noChangeAspect="1" noChangeArrowheads="1"/>
          </p:cNvPicPr>
          <p:nvPr/>
        </p:nvPicPr>
        <p:blipFill rotWithShape="1">
          <a:blip r:embed="rId7" cstate="hq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856" b="89904" l="1683" r="9855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4800" b="25200"/>
          <a:stretch/>
        </p:blipFill>
        <p:spPr bwMode="auto">
          <a:xfrm>
            <a:off x="5651017" y="1638641"/>
            <a:ext cx="306675" cy="153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เป็ดป่า, สัตว์, การ์ตูน png | PNGEgg"/>
          <p:cNvPicPr>
            <a:picLocks noChangeAspect="1" noChangeArrowheads="1"/>
          </p:cNvPicPr>
          <p:nvPr/>
        </p:nvPicPr>
        <p:blipFill rotWithShape="1">
          <a:blip r:embed="rId9" cstate="hq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99600" l="10000" r="90000">
                        <a14:foregroundMark x1="50778" y1="10000" x2="52444" y2="17200"/>
                        <a14:foregroundMark x1="52556" y1="11000" x2="49111" y2="176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0571" r="30423"/>
          <a:stretch/>
        </p:blipFill>
        <p:spPr bwMode="auto">
          <a:xfrm>
            <a:off x="4348620" y="1507137"/>
            <a:ext cx="151803" cy="216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ow (เคา) แปลว่าอะไร? ดูความหมาย ภาพประกอบ ตัวอย่างประโยค | ENGDICT.COM"/>
          <p:cNvPicPr>
            <a:picLocks noChangeAspect="1" noChangeArrowheads="1"/>
          </p:cNvPicPr>
          <p:nvPr/>
        </p:nvPicPr>
        <p:blipFill>
          <a:blip r:embed="rId1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5177" y="1028868"/>
            <a:ext cx="245338" cy="245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มากโรยเกลือตามหไข่, เป็ด, ไข่ png - png มากโรยเกลือตามหไข่, เป็ด, ไข่ icon  vector"/>
          <p:cNvPicPr>
            <a:picLocks noChangeAspect="1" noChangeArrowheads="1"/>
          </p:cNvPicPr>
          <p:nvPr/>
        </p:nvPicPr>
        <p:blipFill rotWithShape="1">
          <a:blip r:embed="rId12" cstate="hq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16923" b="52308" l="23111" r="71667">
                        <a14:backgroundMark x1="67000" y1="31410" x2="67333" y2="32179"/>
                        <a14:backgroundMark x1="69667" y1="34615" x2="69222" y2="35513"/>
                        <a14:backgroundMark x1="68333" y1="34615" x2="68333" y2="3512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223" t="15496" r="28000" b="47581"/>
          <a:stretch/>
        </p:blipFill>
        <p:spPr bwMode="auto">
          <a:xfrm>
            <a:off x="4378174" y="1671123"/>
            <a:ext cx="315005" cy="191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การ์ตูนไก่ภาพ PNG เวกเตอร์และไฟล์ PSD | ดาวน์โหลดฟรีบน Pngtree"/>
          <p:cNvPicPr>
            <a:picLocks noChangeAspect="1" noChangeArrowheads="1"/>
          </p:cNvPicPr>
          <p:nvPr/>
        </p:nvPicPr>
        <p:blipFill rotWithShape="1">
          <a:blip r:embed="rId14" cstate="hq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6389" b="94444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356" t="4926" r="13260" b="8094"/>
          <a:stretch/>
        </p:blipFill>
        <p:spPr bwMode="auto">
          <a:xfrm>
            <a:off x="4304945" y="335209"/>
            <a:ext cx="316283" cy="364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แพะ, ดื่มนม, จีคือสำหรับแพะ png - png แพะ, ดื่มนม, จีคือสำหรับแพะ icon  vector"/>
          <p:cNvPicPr>
            <a:picLocks noChangeAspect="1" noChangeArrowheads="1"/>
          </p:cNvPicPr>
          <p:nvPr/>
        </p:nvPicPr>
        <p:blipFill rotWithShape="1">
          <a:blip r:embed="rId16" cstate="hq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513" b="99231" l="10000" r="90000">
                        <a14:foregroundMark x1="78111" y1="27821" x2="72444" y2="27692"/>
                        <a14:foregroundMark x1="59333" y1="26923" x2="63222" y2="3012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469" r="11388"/>
          <a:stretch/>
        </p:blipFill>
        <p:spPr bwMode="auto">
          <a:xfrm>
            <a:off x="4196567" y="1200024"/>
            <a:ext cx="250870" cy="307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กุ้งผิวแดง, การ์ตูน, หมวก png | PNGEgg"/>
          <p:cNvPicPr>
            <a:picLocks noChangeAspect="1" noChangeArrowheads="1"/>
          </p:cNvPicPr>
          <p:nvPr/>
        </p:nvPicPr>
        <p:blipFill>
          <a:blip r:embed="rId18" cstate="hqprint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9195" b="100000" l="9574" r="8989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71298">
            <a:off x="5274295" y="1655963"/>
            <a:ext cx="453113" cy="209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ปลานิล หนึ่งในโครงการของพ่อที่ทำให้คนไทยได้กินปลา - Pantip"/>
          <p:cNvPicPr>
            <a:picLocks noChangeAspect="1" noChangeArrowheads="1"/>
          </p:cNvPicPr>
          <p:nvPr/>
        </p:nvPicPr>
        <p:blipFill>
          <a:blip r:embed="rId20" cstate="hqprint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ackgroundRemoval t="2344" b="99219" l="2125" r="991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33151" flipH="1">
            <a:off x="6007830" y="1680358"/>
            <a:ext cx="273823" cy="165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สำนักงานเกษตรอำเภอวชิรบารมี"/>
          <p:cNvPicPr>
            <a:picLocks noChangeAspect="1" noChangeArrowheads="1"/>
          </p:cNvPicPr>
          <p:nvPr/>
        </p:nvPicPr>
        <p:blipFill>
          <a:blip r:embed="rId2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0559" y="679595"/>
            <a:ext cx="502258" cy="26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ข้าว png | PNGEgg"/>
          <p:cNvPicPr>
            <a:picLocks noChangeAspect="1" noChangeArrowheads="1"/>
          </p:cNvPicPr>
          <p:nvPr/>
        </p:nvPicPr>
        <p:blipFill>
          <a:blip r:embed="rId23" cstate="hqprint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ackgroundRemoval t="5572" b="96188" l="1437" r="9655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057" y="886315"/>
            <a:ext cx="359853" cy="352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อ้อย, สวย, อ้อย png | PNGEgg"/>
          <p:cNvPicPr>
            <a:picLocks noChangeAspect="1" noChangeArrowheads="1"/>
          </p:cNvPicPr>
          <p:nvPr/>
        </p:nvPicPr>
        <p:blipFill>
          <a:blip r:embed="rId25" cstate="hqprint"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backgroundRemoval t="0" b="98338" l="5747" r="98276">
                        <a14:foregroundMark x1="39655" y1="80055" x2="37931" y2="84211"/>
                        <a14:foregroundMark x1="64943" y1="82825" x2="64368" y2="86704"/>
                        <a14:backgroundMark x1="60920" y1="21330" x2="62644" y2="21053"/>
                        <a14:backgroundMark x1="63218" y1="27978" x2="60345" y2="27978"/>
                        <a14:backgroundMark x1="76149" y1="43767" x2="74425" y2="43213"/>
                        <a14:backgroundMark x1="67529" y1="36565" x2="67241" y2="38781"/>
                        <a14:backgroundMark x1="68391" y1="32964" x2="68678" y2="3324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3440" y="998364"/>
            <a:ext cx="379371" cy="393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0" name="TextBox 43">
            <a:extLst>
              <a:ext uri="{FF2B5EF4-FFF2-40B4-BE49-F238E27FC236}">
                <a16:creationId xmlns:a16="http://schemas.microsoft.com/office/drawing/2014/main" id="{45626962-6E4C-4EF2-B13F-D720EC0E6C1E}"/>
              </a:ext>
            </a:extLst>
          </p:cNvPr>
          <p:cNvSpPr txBox="1"/>
          <p:nvPr/>
        </p:nvSpPr>
        <p:spPr>
          <a:xfrm>
            <a:off x="4844463" y="2133170"/>
            <a:ext cx="1972039" cy="10284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>
              <a:lnSpc>
                <a:spcPts val="1700"/>
              </a:lnSpc>
            </a:pPr>
            <a:r>
              <a:rPr lang="th-TH" sz="1600" b="1" dirty="0">
                <a:solidFill>
                  <a:schemeClr val="accent6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ปลาสลิดดอนกำยาน</a:t>
            </a:r>
          </a:p>
          <a:p>
            <a:pPr algn="thaiDist">
              <a:lnSpc>
                <a:spcPts val="1400"/>
              </a:lnSpc>
            </a:pPr>
            <a:r>
              <a:rPr lang="th-TH" sz="1100" dirty="0">
                <a:solidFill>
                  <a:schemeClr val="accent6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ไขมันน้อย รสชาติดี ไม่มีกลิ่นโคลน การเลี้ยง</a:t>
            </a:r>
            <a:r>
              <a:rPr lang="th-TH" sz="1100" dirty="0">
                <a:solidFill>
                  <a:schemeClr val="accent6">
                    <a:lumMod val="75000"/>
                  </a:schemeClr>
                </a:solidFill>
                <a:effectLst/>
                <a:latin typeface="TH SarabunIT๙" panose="020B0500040200020003" pitchFamily="34" charset="-34"/>
                <a:ea typeface="Calibri" panose="020F0502020204030204" pitchFamily="34" charset="0"/>
              </a:rPr>
              <a:t>ครอบคุลม 8 อำเภอ ผู้ประกอบการที่ได้รับอนุญาตให้ใช้ตราสัญลักษณ์ (</a:t>
            </a:r>
            <a:r>
              <a:rPr lang="en-US" sz="1100" dirty="0">
                <a:solidFill>
                  <a:schemeClr val="accent6">
                    <a:lumMod val="75000"/>
                  </a:schemeClr>
                </a:solidFill>
                <a:effectLst/>
                <a:latin typeface="TH SarabunIT๙" panose="020B0500040200020003" pitchFamily="34" charset="-34"/>
                <a:ea typeface="Calibri" panose="020F0502020204030204" pitchFamily="34" charset="0"/>
              </a:rPr>
              <a:t>GI) </a:t>
            </a:r>
            <a:r>
              <a:rPr lang="th-TH" sz="1100" dirty="0">
                <a:solidFill>
                  <a:schemeClr val="accent6">
                    <a:lumMod val="75000"/>
                  </a:schemeClr>
                </a:solidFill>
                <a:effectLst/>
                <a:latin typeface="TH SarabunIT๙" panose="020B0500040200020003" pitchFamily="34" charset="-34"/>
                <a:ea typeface="Calibri" panose="020F0502020204030204" pitchFamily="34" charset="0"/>
              </a:rPr>
              <a:t>สินค้า “ปลาสลิดดอนกำยาน” ปี 2569-2571 จำนวน 11 ราย</a:t>
            </a:r>
            <a:endParaRPr lang="th-TH" sz="1100" spc="40" dirty="0">
              <a:solidFill>
                <a:schemeClr val="accent6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1032" name="Picture 8" descr="ผลการค้นหารูปภาพสำหรับ แห้วจีน กาญจนบุรี">
            <a:extLst>
              <a:ext uri="{FF2B5EF4-FFF2-40B4-BE49-F238E27FC236}">
                <a16:creationId xmlns:a16="http://schemas.microsoft.com/office/drawing/2014/main" id="{63EF2586-C1B0-4BFC-BC8D-E0CFA2B230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BEBA8EAE-BF5A-486C-A8C5-ECC9F3942E4B}">
                <a14:imgProps xmlns:a14="http://schemas.microsoft.com/office/drawing/2010/main">
                  <a14:imgLayer r:embed="rId28">
                    <a14:imgEffect>
                      <a14:backgroundRemoval t="3279" b="98907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408979">
            <a:off x="3009000" y="1808053"/>
            <a:ext cx="875660" cy="582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28" descr="คลินิกภาษีผลิตภัณฑ์สัตว์น้ำแปรรูปและถนอมอาหาร (ปลาสลิด) | MOF Tax Clinic -  คลินิกภาษีกระทรวงการคลัง"/>
          <p:cNvPicPr>
            <a:picLocks noChangeAspect="1" noChangeArrowheads="1"/>
          </p:cNvPicPr>
          <p:nvPr/>
        </p:nvPicPr>
        <p:blipFill>
          <a:blip r:embed="rId29" cstate="hqprint">
            <a:extLst>
              <a:ext uri="{BEBA8EAE-BF5A-486C-A8C5-ECC9F3942E4B}">
                <a14:imgProps xmlns:a14="http://schemas.microsoft.com/office/drawing/2010/main">
                  <a14:imgLayer r:embed="rId30">
                    <a14:imgEffect>
                      <a14:backgroundRemoval t="1760" b="96481" l="2539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99924">
            <a:off x="5971221" y="1811247"/>
            <a:ext cx="880037" cy="586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3" name="กลุ่ม 52"/>
          <p:cNvGrpSpPr/>
          <p:nvPr/>
        </p:nvGrpSpPr>
        <p:grpSpPr>
          <a:xfrm>
            <a:off x="242395" y="3757571"/>
            <a:ext cx="1463843" cy="746262"/>
            <a:chOff x="685800" y="2842026"/>
            <a:chExt cx="1447800" cy="680969"/>
          </a:xfrm>
        </p:grpSpPr>
        <p:sp>
          <p:nvSpPr>
            <p:cNvPr id="54" name="สี่เหลี่ยมผืนผ้า 53"/>
            <p:cNvSpPr/>
            <p:nvPr/>
          </p:nvSpPr>
          <p:spPr>
            <a:xfrm>
              <a:off x="1066800" y="3102828"/>
              <a:ext cx="330414" cy="173772"/>
            </a:xfrm>
            <a:prstGeom prst="rect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สี่เหลี่ยมผืนผ้า 54"/>
            <p:cNvSpPr/>
            <p:nvPr/>
          </p:nvSpPr>
          <p:spPr>
            <a:xfrm>
              <a:off x="1397214" y="3045502"/>
              <a:ext cx="330414" cy="231098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61" name="ตัวเชื่อมต่อตรง 60"/>
            <p:cNvCxnSpPr/>
            <p:nvPr/>
          </p:nvCxnSpPr>
          <p:spPr>
            <a:xfrm>
              <a:off x="685800" y="3276600"/>
              <a:ext cx="1447800" cy="0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62" name="TextBox 23"/>
            <p:cNvSpPr txBox="1"/>
            <p:nvPr/>
          </p:nvSpPr>
          <p:spPr>
            <a:xfrm>
              <a:off x="1366807" y="2842026"/>
              <a:ext cx="330088" cy="2387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h-TH" sz="1100" dirty="0"/>
                <a:t>749</a:t>
              </a:r>
            </a:p>
          </p:txBody>
        </p:sp>
        <p:sp>
          <p:nvSpPr>
            <p:cNvPr id="63" name="TextBox 23"/>
            <p:cNvSpPr txBox="1"/>
            <p:nvPr/>
          </p:nvSpPr>
          <p:spPr>
            <a:xfrm>
              <a:off x="1065134" y="2898577"/>
              <a:ext cx="330088" cy="2387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h-TH" sz="1100" dirty="0"/>
                <a:t>655</a:t>
              </a:r>
            </a:p>
          </p:txBody>
        </p:sp>
        <p:sp>
          <p:nvSpPr>
            <p:cNvPr id="64" name="TextBox 23"/>
            <p:cNvSpPr txBox="1"/>
            <p:nvPr/>
          </p:nvSpPr>
          <p:spPr>
            <a:xfrm>
              <a:off x="1212356" y="3215218"/>
              <a:ext cx="38664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h-TH" sz="1400" b="1" dirty="0">
                  <a:solidFill>
                    <a:schemeClr val="accent1">
                      <a:lumMod val="75000"/>
                    </a:schemeClr>
                  </a:solidFill>
                </a:rPr>
                <a:t>ข้าว</a:t>
              </a:r>
            </a:p>
          </p:txBody>
        </p:sp>
      </p:grpSp>
      <p:grpSp>
        <p:nvGrpSpPr>
          <p:cNvPr id="65" name="กลุ่ม 64"/>
          <p:cNvGrpSpPr/>
          <p:nvPr/>
        </p:nvGrpSpPr>
        <p:grpSpPr>
          <a:xfrm>
            <a:off x="1461556" y="3563924"/>
            <a:ext cx="1119119" cy="954676"/>
            <a:chOff x="982918" y="2652152"/>
            <a:chExt cx="1079198" cy="880215"/>
          </a:xfrm>
        </p:grpSpPr>
        <p:sp>
          <p:nvSpPr>
            <p:cNvPr id="66" name="สี่เหลี่ยมผืนผ้า 65"/>
            <p:cNvSpPr/>
            <p:nvPr/>
          </p:nvSpPr>
          <p:spPr>
            <a:xfrm>
              <a:off x="1066800" y="2852410"/>
              <a:ext cx="330414" cy="424189"/>
            </a:xfrm>
            <a:prstGeom prst="rect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สี่เหลี่ยมผืนผ้า 66"/>
            <p:cNvSpPr/>
            <p:nvPr/>
          </p:nvSpPr>
          <p:spPr>
            <a:xfrm>
              <a:off x="1397214" y="2883893"/>
              <a:ext cx="330414" cy="392706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68" name="ตัวเชื่อมต่อตรง 67"/>
            <p:cNvCxnSpPr>
              <a:cxnSpLocks/>
            </p:cNvCxnSpPr>
            <p:nvPr/>
          </p:nvCxnSpPr>
          <p:spPr>
            <a:xfrm>
              <a:off x="1031289" y="3268464"/>
              <a:ext cx="1030827" cy="5526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69" name="TextBox 23"/>
            <p:cNvSpPr txBox="1"/>
            <p:nvPr/>
          </p:nvSpPr>
          <p:spPr>
            <a:xfrm>
              <a:off x="1361885" y="2682878"/>
              <a:ext cx="366668" cy="24120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h-TH" sz="1100" dirty="0"/>
                <a:t>2,971</a:t>
              </a:r>
            </a:p>
          </p:txBody>
        </p:sp>
        <p:sp>
          <p:nvSpPr>
            <p:cNvPr id="70" name="TextBox 23"/>
            <p:cNvSpPr txBox="1"/>
            <p:nvPr/>
          </p:nvSpPr>
          <p:spPr>
            <a:xfrm>
              <a:off x="1031289" y="2652152"/>
              <a:ext cx="363577" cy="24120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h-TH" sz="1100" dirty="0"/>
                <a:t>3,169</a:t>
              </a:r>
            </a:p>
          </p:txBody>
        </p:sp>
        <p:sp>
          <p:nvSpPr>
            <p:cNvPr id="71" name="TextBox 23"/>
            <p:cNvSpPr txBox="1"/>
            <p:nvPr/>
          </p:nvSpPr>
          <p:spPr>
            <a:xfrm>
              <a:off x="982918" y="3224590"/>
              <a:ext cx="83227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h-TH" sz="1400" b="1" dirty="0">
                  <a:solidFill>
                    <a:schemeClr val="accent1">
                      <a:lumMod val="75000"/>
                    </a:schemeClr>
                  </a:solidFill>
                </a:rPr>
                <a:t>มันสำปะหลัง</a:t>
              </a:r>
            </a:p>
          </p:txBody>
        </p:sp>
      </p:grpSp>
      <p:grpSp>
        <p:nvGrpSpPr>
          <p:cNvPr id="72" name="กลุ่ม 71"/>
          <p:cNvGrpSpPr/>
          <p:nvPr/>
        </p:nvGrpSpPr>
        <p:grpSpPr>
          <a:xfrm>
            <a:off x="2348199" y="3186989"/>
            <a:ext cx="937612" cy="1296446"/>
            <a:chOff x="980665" y="2230999"/>
            <a:chExt cx="882724" cy="1296446"/>
          </a:xfrm>
        </p:grpSpPr>
        <p:sp>
          <p:nvSpPr>
            <p:cNvPr id="73" name="สี่เหลี่ยมผืนผ้า 72"/>
            <p:cNvSpPr/>
            <p:nvPr/>
          </p:nvSpPr>
          <p:spPr>
            <a:xfrm>
              <a:off x="1066800" y="2422895"/>
              <a:ext cx="330414" cy="853703"/>
            </a:xfrm>
            <a:prstGeom prst="rect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สี่เหลี่ยมผืนผ้า 73"/>
            <p:cNvSpPr/>
            <p:nvPr/>
          </p:nvSpPr>
          <p:spPr>
            <a:xfrm>
              <a:off x="1397214" y="2501227"/>
              <a:ext cx="330414" cy="775371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75" name="ตัวเชื่อมต่อตรง 74"/>
            <p:cNvCxnSpPr>
              <a:cxnSpLocks/>
            </p:cNvCxnSpPr>
            <p:nvPr/>
          </p:nvCxnSpPr>
          <p:spPr>
            <a:xfrm flipV="1">
              <a:off x="980665" y="3273277"/>
              <a:ext cx="882724" cy="3322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76" name="TextBox 23"/>
            <p:cNvSpPr txBox="1"/>
            <p:nvPr/>
          </p:nvSpPr>
          <p:spPr>
            <a:xfrm>
              <a:off x="1062236" y="2230999"/>
              <a:ext cx="400454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h-TH" sz="1100" dirty="0"/>
                <a:t>9,660</a:t>
              </a:r>
            </a:p>
          </p:txBody>
        </p:sp>
        <p:sp>
          <p:nvSpPr>
            <p:cNvPr id="78" name="TextBox 23"/>
            <p:cNvSpPr txBox="1"/>
            <p:nvPr/>
          </p:nvSpPr>
          <p:spPr>
            <a:xfrm>
              <a:off x="1213755" y="3219668"/>
              <a:ext cx="40267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h-TH" sz="1400" b="1" dirty="0">
                  <a:solidFill>
                    <a:schemeClr val="accent1">
                      <a:lumMod val="75000"/>
                    </a:schemeClr>
                  </a:solidFill>
                </a:rPr>
                <a:t>อ้อย</a:t>
              </a:r>
            </a:p>
          </p:txBody>
        </p:sp>
      </p:grpSp>
      <p:sp>
        <p:nvSpPr>
          <p:cNvPr id="80" name="TextBox 23"/>
          <p:cNvSpPr txBox="1"/>
          <p:nvPr/>
        </p:nvSpPr>
        <p:spPr>
          <a:xfrm>
            <a:off x="112921" y="3191583"/>
            <a:ext cx="17918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b="1" dirty="0">
                <a:solidFill>
                  <a:srgbClr val="002060"/>
                </a:solidFill>
              </a:rPr>
              <a:t>ประสิทธิภาพการผลิต (กก./ไร่)</a:t>
            </a:r>
          </a:p>
        </p:txBody>
      </p:sp>
      <p:sp>
        <p:nvSpPr>
          <p:cNvPr id="101" name="TextBox 2">
            <a:extLst>
              <a:ext uri="{FF2B5EF4-FFF2-40B4-BE49-F238E27FC236}">
                <a16:creationId xmlns:a16="http://schemas.microsoft.com/office/drawing/2014/main" id="{B0C284DC-9AB7-4A75-86F5-D20C5C567137}"/>
              </a:ext>
            </a:extLst>
          </p:cNvPr>
          <p:cNvSpPr txBox="1"/>
          <p:nvPr/>
        </p:nvSpPr>
        <p:spPr>
          <a:xfrm>
            <a:off x="85967" y="4968266"/>
            <a:ext cx="2249278" cy="12234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900"/>
              </a:lnSpc>
            </a:pPr>
            <a:r>
              <a:rPr lang="th-TH" sz="1100" b="1" u="sng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เกษตรอินทรีย์</a:t>
            </a:r>
          </a:p>
          <a:p>
            <a:r>
              <a:rPr lang="th-TH" sz="1100" spc="-2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พื้นที่เกษตรอินทรีย์ 790.581 ไร่ เกษตรกร 142 ราย/แปลง</a:t>
            </a:r>
          </a:p>
          <a:p>
            <a:r>
              <a:rPr lang="en-US" sz="1100" spc="-2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PGS : </a:t>
            </a:r>
            <a:r>
              <a:rPr lang="th-TH" sz="1100" spc="-2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ส.ป.ก. 400 ไร่ เกษตรกร 81 ราย</a:t>
            </a:r>
            <a:br>
              <a:rPr lang="th-TH" sz="1100" spc="-2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100" spc="-2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 เกษตร 99 ไร่ เกษตรกร 26 ราย/ แปลง</a:t>
            </a:r>
          </a:p>
          <a:p>
            <a:r>
              <a:rPr lang="th-TH" sz="1100" spc="-5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พืชผัก ไม้ผล </a:t>
            </a:r>
            <a:r>
              <a:rPr lang="en-US" sz="1100" spc="-5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  <a:r>
              <a:rPr lang="th-TH" sz="1100" spc="-5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พื้นที่ 110.581 ไร่ เกษตรกร 30 ราย/แปลง</a:t>
            </a:r>
          </a:p>
          <a:p>
            <a:r>
              <a:rPr lang="th-TH" sz="1100" spc="-5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ข้าว </a:t>
            </a:r>
            <a:r>
              <a:rPr lang="en-US" sz="1100" spc="-5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  <a:r>
              <a:rPr lang="th-TH" sz="1100" spc="-5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แบบรายเดี่ยว 9 ราย  12 แปลง พื้นที่ 76 ไร่</a:t>
            </a:r>
            <a:endParaRPr lang="th-TH" sz="1100" spc="-20" dirty="0">
              <a:solidFill>
                <a:schemeClr val="accent1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100" spc="-2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4. ปศุสัตว์ </a:t>
            </a:r>
            <a:r>
              <a:rPr lang="en-US" sz="1100" spc="-2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1100" spc="-2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พื้นที่ 105 ไร่ จำนวน 2 ราย (พืชอาหารฯ,ไก่ไข่)</a:t>
            </a:r>
          </a:p>
        </p:txBody>
      </p:sp>
      <p:sp>
        <p:nvSpPr>
          <p:cNvPr id="103" name="officeArt object">
            <a:extLst>
              <a:ext uri="{FF2B5EF4-FFF2-40B4-BE49-F238E27FC236}">
                <a16:creationId xmlns:a16="http://schemas.microsoft.com/office/drawing/2014/main" id="{CC03C469-1A3D-4CD5-A69C-2962B9CBE979}"/>
              </a:ext>
            </a:extLst>
          </p:cNvPr>
          <p:cNvSpPr/>
          <p:nvPr/>
        </p:nvSpPr>
        <p:spPr>
          <a:xfrm>
            <a:off x="2357263" y="6324600"/>
            <a:ext cx="2469654" cy="167126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2700" cap="flat">
            <a:solidFill>
              <a:srgbClr val="5E5E5E"/>
            </a:solidFill>
            <a:prstDash val="sysDot"/>
            <a:miter lim="400000"/>
          </a:ln>
          <a:effectLst/>
        </p:spPr>
        <p:txBody>
          <a:bodyPr wrap="square" lIns="101600" tIns="101600" rIns="101600" bIns="101600" numCol="1" anchor="t">
            <a:noAutofit/>
          </a:bodyPr>
          <a:lstStyle/>
          <a:p>
            <a:pPr marL="0" marR="0" algn="l">
              <a:lnSpc>
                <a:spcPts val="900"/>
              </a:lnSpc>
              <a:spcBef>
                <a:spcPts val="0"/>
              </a:spcBef>
              <a:spcAft>
                <a:spcPts val="0"/>
              </a:spcAft>
            </a:pPr>
            <a:r>
              <a:rPr lang="th-TH" sz="1000" b="1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งบ </a:t>
            </a:r>
            <a:r>
              <a:rPr lang="en-US" sz="1000" b="1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Function </a:t>
            </a:r>
            <a:r>
              <a:rPr lang="th-TH" sz="1000" b="1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มีภารกิจสำคัญ คือ </a:t>
            </a:r>
          </a:p>
          <a:p>
            <a:pPr>
              <a:lnSpc>
                <a:spcPts val="900"/>
              </a:lnSpc>
            </a:pPr>
            <a:r>
              <a:rPr lang="th-TH" sz="1000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2.1) ด้านพืช : </a:t>
            </a:r>
            <a:endParaRPr lang="en-US" sz="1000" dirty="0">
              <a:solidFill>
                <a:schemeClr val="accent1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169863">
              <a:lnSpc>
                <a:spcPts val="900"/>
              </a:lnSpc>
            </a:pPr>
            <a:r>
              <a:rPr lang="en-US" sz="1000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(1) </a:t>
            </a:r>
            <a:r>
              <a:rPr lang="th-TH" sz="1000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โครงการส่งเสริมการใช้เครื่องจักรกลทางการเกษตร </a:t>
            </a:r>
          </a:p>
          <a:p>
            <a:pPr marL="169863">
              <a:lnSpc>
                <a:spcPts val="900"/>
              </a:lnSpc>
            </a:pPr>
            <a:r>
              <a:rPr lang="en-US" sz="1000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(2) </a:t>
            </a:r>
            <a:r>
              <a:rPr lang="th-TH" sz="1000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โครงการยกระดับคุณภาพสินค้าเกษตร สู่มาตรฐาน </a:t>
            </a:r>
          </a:p>
          <a:p>
            <a:pPr marL="169863">
              <a:lnSpc>
                <a:spcPts val="900"/>
              </a:lnSpc>
            </a:pPr>
            <a:r>
              <a:rPr lang="en-US" sz="1000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(3) </a:t>
            </a:r>
            <a:r>
              <a:rPr lang="th-TH" sz="1000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โครงการระบบส่งเสริมเกษตรแบบแปลงใหญ่</a:t>
            </a:r>
          </a:p>
          <a:p>
            <a:pPr marL="169863">
              <a:lnSpc>
                <a:spcPts val="900"/>
              </a:lnSpc>
            </a:pPr>
            <a:r>
              <a:rPr lang="en-US" sz="1000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(4) </a:t>
            </a:r>
            <a:r>
              <a:rPr lang="th-TH" sz="1000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โครงการเพิ่มประสิทธิภาพการผลิตสินค้าเกษตร </a:t>
            </a:r>
          </a:p>
          <a:p>
            <a:pPr marL="169863">
              <a:lnSpc>
                <a:spcPts val="900"/>
              </a:lnSpc>
            </a:pPr>
            <a:r>
              <a:rPr lang="en-US" sz="1000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(5) </a:t>
            </a:r>
            <a:r>
              <a:rPr lang="th-TH" sz="1000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โครงการเพิ่มประสิทธิภาพการใช้น้ำในระดับไร่นา </a:t>
            </a:r>
          </a:p>
          <a:p>
            <a:pPr>
              <a:lnSpc>
                <a:spcPts val="900"/>
              </a:lnSpc>
            </a:pPr>
            <a:r>
              <a:rPr lang="th-TH" sz="1000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2.2) ด้านปศุสัตว์ : โครงการพัฒนาศักยภาพปศุสัตว์ </a:t>
            </a:r>
          </a:p>
          <a:p>
            <a:pPr>
              <a:lnSpc>
                <a:spcPts val="900"/>
              </a:lnSpc>
            </a:pPr>
            <a:r>
              <a:rPr lang="th-TH" sz="1000" spc="-40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2.3) ด้านประมง : โครงการระบบส่งเสริมเกษตรแบบแปลงใหญ่  (กุ้งก้ามกราม)</a:t>
            </a:r>
          </a:p>
          <a:p>
            <a:pPr>
              <a:lnSpc>
                <a:spcPts val="900"/>
              </a:lnSpc>
            </a:pPr>
            <a:r>
              <a:rPr lang="th-TH" sz="1000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2.4) กลุ่ม/สหกรณ์ : โครงการส่งเสริมและสนับสนุนสหกรณ์</a:t>
            </a:r>
            <a:br>
              <a:rPr lang="th-TH" sz="1000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000" spc="-60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          และกลุ่มเกษตรกรทำการเกษตรเพื่อเพิ่มมูลค่า </a:t>
            </a:r>
          </a:p>
          <a:p>
            <a:pPr>
              <a:lnSpc>
                <a:spcPts val="900"/>
              </a:lnSpc>
            </a:pPr>
            <a:r>
              <a:rPr lang="th-TH" sz="1000" spc="-60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2.5) ด้านชลประทาน : โครงการจัดหาแหล่งน้ำและเพิ่มพื้นที่ชลประทาน</a:t>
            </a:r>
            <a:endParaRPr lang="en-US" sz="1000" spc="-60" dirty="0">
              <a:solidFill>
                <a:schemeClr val="accent1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7" name="TextBox 23"/>
          <p:cNvSpPr txBox="1"/>
          <p:nvPr/>
        </p:nvSpPr>
        <p:spPr>
          <a:xfrm>
            <a:off x="2779393" y="3233006"/>
            <a:ext cx="40427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100" dirty="0"/>
              <a:t>8,890</a:t>
            </a:r>
          </a:p>
        </p:txBody>
      </p:sp>
      <p:sp>
        <p:nvSpPr>
          <p:cNvPr id="14" name="officeArt object">
            <a:extLst>
              <a:ext uri="{FF2B5EF4-FFF2-40B4-BE49-F238E27FC236}">
                <a16:creationId xmlns:a16="http://schemas.microsoft.com/office/drawing/2014/main" id="{9CD31631-925D-0DF0-835C-05EE36297F7C}"/>
              </a:ext>
            </a:extLst>
          </p:cNvPr>
          <p:cNvSpPr/>
          <p:nvPr/>
        </p:nvSpPr>
        <p:spPr>
          <a:xfrm>
            <a:off x="5296037" y="8031211"/>
            <a:ext cx="1424045" cy="168221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2700" cap="flat">
            <a:solidFill>
              <a:srgbClr val="5E5E5E"/>
            </a:solidFill>
            <a:prstDash val="sysDot"/>
            <a:miter lim="400000"/>
          </a:ln>
          <a:effectLst/>
        </p:spPr>
        <p:txBody>
          <a:bodyPr wrap="square" lIns="101600" tIns="101600" rIns="101600" bIns="101600" numCol="1" anchor="t">
            <a:noAutofit/>
          </a:bodyPr>
          <a:lstStyle/>
          <a:p>
            <a:pPr marL="0" marR="0" algn="l">
              <a:lnSpc>
                <a:spcPts val="900"/>
              </a:lnSpc>
              <a:spcAft>
                <a:spcPts val="0"/>
              </a:spcAft>
            </a:pPr>
            <a:r>
              <a:rPr lang="th-TH" sz="1000" u="sng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งบกลุ่มจังหวัด</a:t>
            </a:r>
          </a:p>
          <a:p>
            <a:pPr marL="0" marR="0" algn="l">
              <a:lnSpc>
                <a:spcPts val="900"/>
              </a:lnSpc>
              <a:spcAft>
                <a:spcPts val="0"/>
              </a:spcAft>
            </a:pPr>
            <a:r>
              <a:rPr lang="th-TH" sz="10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1. โครงการพัฒนาศักยภาพและยกระดับการผลิตสินค้าเกษตรปลอดภัยและเกษตรอินทรีย์ (สำนักงานเกษตรจังหวัดสุพรรณบุรี) งบประมาณ  1,540,400 บาท </a:t>
            </a:r>
          </a:p>
          <a:p>
            <a:pPr marL="0" marR="0" algn="l">
              <a:lnSpc>
                <a:spcPts val="900"/>
              </a:lnSpc>
              <a:spcAft>
                <a:spcPts val="0"/>
              </a:spcAft>
            </a:pPr>
            <a:r>
              <a:rPr lang="th-TH" sz="10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2. โครงการพัฒนาศักยภาพการผลิตและเพิ่มมูลค่าการตลาดสินค้าสัตว์น้ำในพื้นที่กลุ่มจังหวัดภาคกลางตอนล่าง 1 (สำนักงานประมงจังหวัดสุพรรณบุรี) งบประมาณ 1,286,610 บาท</a:t>
            </a:r>
          </a:p>
          <a:p>
            <a:pPr marL="0" marR="0" algn="l">
              <a:lnSpc>
                <a:spcPts val="900"/>
              </a:lnSpc>
              <a:spcAft>
                <a:spcPts val="0"/>
              </a:spcAft>
            </a:pPr>
            <a:endParaRPr lang="th-TH" sz="1000" u="sng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H SarabunPSK" panose="020B0500040200020003" pitchFamily="34" charset="-34"/>
              <a:ea typeface="Arial Unicode MS"/>
              <a:cs typeface="TH SarabunPSK" panose="020B0500040200020003" pitchFamily="34" charset="-34"/>
            </a:endParaRPr>
          </a:p>
        </p:txBody>
      </p:sp>
      <p:sp>
        <p:nvSpPr>
          <p:cNvPr id="23" name="TextBox 23">
            <a:extLst>
              <a:ext uri="{FF2B5EF4-FFF2-40B4-BE49-F238E27FC236}">
                <a16:creationId xmlns:a16="http://schemas.microsoft.com/office/drawing/2014/main" id="{09B68537-EE72-09C1-5A16-CF2102BA808C}"/>
              </a:ext>
            </a:extLst>
          </p:cNvPr>
          <p:cNvSpPr txBox="1"/>
          <p:nvPr/>
        </p:nvSpPr>
        <p:spPr>
          <a:xfrm>
            <a:off x="351264" y="3447857"/>
            <a:ext cx="6799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200" dirty="0"/>
              <a:t>ประเทศไทย</a:t>
            </a:r>
          </a:p>
        </p:txBody>
      </p:sp>
      <p:sp>
        <p:nvSpPr>
          <p:cNvPr id="25" name="สี่เหลี่ยมผืนผ้า 24">
            <a:extLst>
              <a:ext uri="{FF2B5EF4-FFF2-40B4-BE49-F238E27FC236}">
                <a16:creationId xmlns:a16="http://schemas.microsoft.com/office/drawing/2014/main" id="{1001490C-0BE9-22CD-5BB0-C325EE2FB5FC}"/>
              </a:ext>
            </a:extLst>
          </p:cNvPr>
          <p:cNvSpPr/>
          <p:nvPr/>
        </p:nvSpPr>
        <p:spPr>
          <a:xfrm>
            <a:off x="298059" y="3567857"/>
            <a:ext cx="89682" cy="91665"/>
          </a:xfrm>
          <a:prstGeom prst="rect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TextBox 23">
            <a:extLst>
              <a:ext uri="{FF2B5EF4-FFF2-40B4-BE49-F238E27FC236}">
                <a16:creationId xmlns:a16="http://schemas.microsoft.com/office/drawing/2014/main" id="{2C17CBF0-010C-C61B-8137-47405EB99559}"/>
              </a:ext>
            </a:extLst>
          </p:cNvPr>
          <p:cNvSpPr txBox="1"/>
          <p:nvPr/>
        </p:nvSpPr>
        <p:spPr>
          <a:xfrm>
            <a:off x="350428" y="3610537"/>
            <a:ext cx="6238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200" dirty="0"/>
              <a:t>สุพรรณบุรี</a:t>
            </a:r>
          </a:p>
        </p:txBody>
      </p:sp>
      <p:sp>
        <p:nvSpPr>
          <p:cNvPr id="27" name="สี่เหลี่ยมผืนผ้า 26">
            <a:extLst>
              <a:ext uri="{FF2B5EF4-FFF2-40B4-BE49-F238E27FC236}">
                <a16:creationId xmlns:a16="http://schemas.microsoft.com/office/drawing/2014/main" id="{BF2B3E29-CDB2-2D0B-3B14-6BFEBE4B82E3}"/>
              </a:ext>
            </a:extLst>
          </p:cNvPr>
          <p:cNvSpPr/>
          <p:nvPr/>
        </p:nvSpPr>
        <p:spPr>
          <a:xfrm>
            <a:off x="304751" y="3724882"/>
            <a:ext cx="89682" cy="91665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23">
            <a:extLst>
              <a:ext uri="{FF2B5EF4-FFF2-40B4-BE49-F238E27FC236}">
                <a16:creationId xmlns:a16="http://schemas.microsoft.com/office/drawing/2014/main" id="{3BDE6F98-A0EB-64EA-0A89-05C73915A8E9}"/>
              </a:ext>
            </a:extLst>
          </p:cNvPr>
          <p:cNvSpPr txBox="1"/>
          <p:nvPr/>
        </p:nvSpPr>
        <p:spPr>
          <a:xfrm>
            <a:off x="2878156" y="9691209"/>
            <a:ext cx="35868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dirty="0">
                <a:solidFill>
                  <a:schemeClr val="bg1"/>
                </a:solidFill>
              </a:rPr>
              <a:t>สำนักงานเกษตรและสหกรณ์จังหวัดสุพรรณบุรี (ข้อมูล ณ วันที่ 15 มิถุนายน 2569)</a:t>
            </a:r>
          </a:p>
        </p:txBody>
      </p:sp>
      <p:sp>
        <p:nvSpPr>
          <p:cNvPr id="29" name="สี่เหลี่ยมผืนผ้า: มุมมน 28">
            <a:extLst>
              <a:ext uri="{FF2B5EF4-FFF2-40B4-BE49-F238E27FC236}">
                <a16:creationId xmlns:a16="http://schemas.microsoft.com/office/drawing/2014/main" id="{6546A142-C442-998A-E61F-3B0F0AE7BFAF}"/>
              </a:ext>
            </a:extLst>
          </p:cNvPr>
          <p:cNvSpPr/>
          <p:nvPr/>
        </p:nvSpPr>
        <p:spPr>
          <a:xfrm>
            <a:off x="3430327" y="3202404"/>
            <a:ext cx="1600621" cy="216342"/>
          </a:xfrm>
          <a:prstGeom prst="roundRect">
            <a:avLst/>
          </a:prstGeom>
          <a:solidFill>
            <a:srgbClr val="B1E5C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12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/>
            <a:r>
              <a:rPr lang="th-TH" sz="1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สินค้าเกษตรสำคัญ 15 ชนิด</a:t>
            </a:r>
            <a:br>
              <a:rPr lang="th-TH" sz="1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endParaRPr lang="en-US" sz="12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30" name="Picture 8" descr="ผลการค้นหารูปภาพสำหรับ แห้วจีน กาญจนบุรี">
            <a:extLst>
              <a:ext uri="{FF2B5EF4-FFF2-40B4-BE49-F238E27FC236}">
                <a16:creationId xmlns:a16="http://schemas.microsoft.com/office/drawing/2014/main" id="{BDC26EC6-F8D1-76C6-B8C1-82CD484AFE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BEBA8EAE-BF5A-486C-A8C5-ECC9F3942E4B}">
                <a14:imgProps xmlns:a14="http://schemas.microsoft.com/office/drawing/2010/main">
                  <a14:imgLayer r:embed="rId28">
                    <a14:imgEffect>
                      <a14:backgroundRemoval t="3279" b="98907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9625" y="3686952"/>
            <a:ext cx="230259" cy="165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กล่องข้อความ 30">
            <a:extLst>
              <a:ext uri="{FF2B5EF4-FFF2-40B4-BE49-F238E27FC236}">
                <a16:creationId xmlns:a16="http://schemas.microsoft.com/office/drawing/2014/main" id="{A633C5A4-A9F0-96F0-79E2-C7C9B636A1ED}"/>
              </a:ext>
            </a:extLst>
          </p:cNvPr>
          <p:cNvSpPr txBox="1"/>
          <p:nvPr/>
        </p:nvSpPr>
        <p:spPr>
          <a:xfrm>
            <a:off x="3563756" y="3617706"/>
            <a:ext cx="37993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แห้ว</a:t>
            </a:r>
            <a:endParaRPr lang="en-US" sz="1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33" name="รูปภาพ 32">
            <a:extLst>
              <a:ext uri="{FF2B5EF4-FFF2-40B4-BE49-F238E27FC236}">
                <a16:creationId xmlns:a16="http://schemas.microsoft.com/office/drawing/2014/main" id="{01A6D3EA-7774-5F6E-1E09-BA72EC0ACA17}"/>
              </a:ext>
            </a:extLst>
          </p:cNvPr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3385876" y="3465278"/>
            <a:ext cx="229279" cy="187777"/>
          </a:xfrm>
          <a:prstGeom prst="rect">
            <a:avLst/>
          </a:prstGeom>
        </p:spPr>
      </p:pic>
      <p:sp>
        <p:nvSpPr>
          <p:cNvPr id="35" name="กล่องข้อความ 34">
            <a:extLst>
              <a:ext uri="{FF2B5EF4-FFF2-40B4-BE49-F238E27FC236}">
                <a16:creationId xmlns:a16="http://schemas.microsoft.com/office/drawing/2014/main" id="{9DF62CD6-09C1-65FC-4F7F-EC5598B3AD3B}"/>
              </a:ext>
            </a:extLst>
          </p:cNvPr>
          <p:cNvSpPr txBox="1"/>
          <p:nvPr/>
        </p:nvSpPr>
        <p:spPr>
          <a:xfrm>
            <a:off x="3591140" y="3448924"/>
            <a:ext cx="37993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ข้าว</a:t>
            </a:r>
            <a:endParaRPr lang="en-US" sz="1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39" name="รูปภาพ 38">
            <a:extLst>
              <a:ext uri="{FF2B5EF4-FFF2-40B4-BE49-F238E27FC236}">
                <a16:creationId xmlns:a16="http://schemas.microsoft.com/office/drawing/2014/main" id="{95407B3C-0C87-52AB-BB29-75C52B076235}"/>
              </a:ext>
            </a:extLst>
          </p:cNvPr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6118" y="3779318"/>
            <a:ext cx="387296" cy="387296"/>
          </a:xfrm>
          <a:prstGeom prst="rect">
            <a:avLst/>
          </a:prstGeom>
        </p:spPr>
      </p:pic>
      <p:sp>
        <p:nvSpPr>
          <p:cNvPr id="43" name="กล่องข้อความ 42">
            <a:extLst>
              <a:ext uri="{FF2B5EF4-FFF2-40B4-BE49-F238E27FC236}">
                <a16:creationId xmlns:a16="http://schemas.microsoft.com/office/drawing/2014/main" id="{8826EEB7-B369-41A6-7B44-34811038F965}"/>
              </a:ext>
            </a:extLst>
          </p:cNvPr>
          <p:cNvSpPr txBox="1"/>
          <p:nvPr/>
        </p:nvSpPr>
        <p:spPr>
          <a:xfrm>
            <a:off x="3572821" y="3843188"/>
            <a:ext cx="48763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มะม่วง</a:t>
            </a:r>
            <a:endParaRPr lang="en-US" sz="1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47" name="รูปภาพ 46">
            <a:extLst>
              <a:ext uri="{FF2B5EF4-FFF2-40B4-BE49-F238E27FC236}">
                <a16:creationId xmlns:a16="http://schemas.microsoft.com/office/drawing/2014/main" id="{618F725F-3C73-D63D-40CD-F43D6BB9598F}"/>
              </a:ext>
            </a:extLst>
          </p:cNvPr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4399" y="4081112"/>
            <a:ext cx="279257" cy="248096"/>
          </a:xfrm>
          <a:prstGeom prst="rect">
            <a:avLst/>
          </a:prstGeom>
        </p:spPr>
      </p:pic>
      <p:sp>
        <p:nvSpPr>
          <p:cNvPr id="49" name="กล่องข้อความ 48">
            <a:extLst>
              <a:ext uri="{FF2B5EF4-FFF2-40B4-BE49-F238E27FC236}">
                <a16:creationId xmlns:a16="http://schemas.microsoft.com/office/drawing/2014/main" id="{4AF92A28-B0A7-4AC6-F1D5-369AFC0EDB86}"/>
              </a:ext>
            </a:extLst>
          </p:cNvPr>
          <p:cNvSpPr txBox="1"/>
          <p:nvPr/>
        </p:nvSpPr>
        <p:spPr>
          <a:xfrm>
            <a:off x="3594321" y="4010982"/>
            <a:ext cx="5192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พืชผักอินทรีย์</a:t>
            </a:r>
            <a:endParaRPr lang="en-US" sz="1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58" name="รูปภาพ 57">
            <a:extLst>
              <a:ext uri="{FF2B5EF4-FFF2-40B4-BE49-F238E27FC236}">
                <a16:creationId xmlns:a16="http://schemas.microsoft.com/office/drawing/2014/main" id="{A89B5095-3CDE-992A-541D-BB6ED3DC74F1}"/>
              </a:ext>
            </a:extLst>
          </p:cNvPr>
          <p:cNvPicPr>
            <a:picLocks noChangeAspect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8733" y="4339696"/>
            <a:ext cx="392975" cy="272136"/>
          </a:xfrm>
          <a:prstGeom prst="rect">
            <a:avLst/>
          </a:prstGeom>
        </p:spPr>
      </p:pic>
      <p:sp>
        <p:nvSpPr>
          <p:cNvPr id="77" name="กล่องข้อความ 76">
            <a:extLst>
              <a:ext uri="{FF2B5EF4-FFF2-40B4-BE49-F238E27FC236}">
                <a16:creationId xmlns:a16="http://schemas.microsoft.com/office/drawing/2014/main" id="{B352CC68-70A4-8574-CB7D-2BECA5ED3383}"/>
              </a:ext>
            </a:extLst>
          </p:cNvPr>
          <p:cNvSpPr txBox="1"/>
          <p:nvPr/>
        </p:nvSpPr>
        <p:spPr>
          <a:xfrm>
            <a:off x="3563380" y="4396186"/>
            <a:ext cx="54339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สมุนไพร</a:t>
            </a:r>
            <a:endParaRPr lang="en-US" sz="1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81" name="รูปภาพ 80">
            <a:extLst>
              <a:ext uri="{FF2B5EF4-FFF2-40B4-BE49-F238E27FC236}">
                <a16:creationId xmlns:a16="http://schemas.microsoft.com/office/drawing/2014/main" id="{4C83695C-3EFB-A781-1A31-FD2EC8213293}"/>
              </a:ext>
            </a:extLst>
          </p:cNvPr>
          <p:cNvPicPr>
            <a:picLocks noChangeAspect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2820" y="3485724"/>
            <a:ext cx="235651" cy="157101"/>
          </a:xfrm>
          <a:prstGeom prst="rect">
            <a:avLst/>
          </a:prstGeom>
        </p:spPr>
      </p:pic>
      <p:sp>
        <p:nvSpPr>
          <p:cNvPr id="108" name="กล่องข้อความ 107">
            <a:extLst>
              <a:ext uri="{FF2B5EF4-FFF2-40B4-BE49-F238E27FC236}">
                <a16:creationId xmlns:a16="http://schemas.microsoft.com/office/drawing/2014/main" id="{86EA5CCC-1C68-0353-4D68-01E8B1447437}"/>
              </a:ext>
            </a:extLst>
          </p:cNvPr>
          <p:cNvSpPr txBox="1"/>
          <p:nvPr/>
        </p:nvSpPr>
        <p:spPr>
          <a:xfrm>
            <a:off x="4012831" y="3443817"/>
            <a:ext cx="112225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กุ้งก้ามกราม - กุ้งขาว</a:t>
            </a:r>
            <a:endParaRPr lang="en-US" sz="1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110" name="รูปภาพ 109">
            <a:extLst>
              <a:ext uri="{FF2B5EF4-FFF2-40B4-BE49-F238E27FC236}">
                <a16:creationId xmlns:a16="http://schemas.microsoft.com/office/drawing/2014/main" id="{E8853771-40B1-33F8-9763-2FE6FE93BF26}"/>
              </a:ext>
            </a:extLst>
          </p:cNvPr>
          <p:cNvPicPr>
            <a:picLocks noChangeAspect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50745">
            <a:off x="3994340" y="3666821"/>
            <a:ext cx="307020" cy="229866"/>
          </a:xfrm>
          <a:prstGeom prst="rect">
            <a:avLst/>
          </a:prstGeom>
        </p:spPr>
      </p:pic>
      <p:sp>
        <p:nvSpPr>
          <p:cNvPr id="111" name="กล่องข้อความ 110">
            <a:extLst>
              <a:ext uri="{FF2B5EF4-FFF2-40B4-BE49-F238E27FC236}">
                <a16:creationId xmlns:a16="http://schemas.microsoft.com/office/drawing/2014/main" id="{411BCA55-3B16-6426-AF19-6244A2E1DD56}"/>
              </a:ext>
            </a:extLst>
          </p:cNvPr>
          <p:cNvSpPr txBox="1"/>
          <p:nvPr/>
        </p:nvSpPr>
        <p:spPr>
          <a:xfrm>
            <a:off x="4246149" y="3660786"/>
            <a:ext cx="58357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ปลาสลิด</a:t>
            </a:r>
            <a:endParaRPr lang="en-US" sz="1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113" name="รูปภาพ 112">
            <a:extLst>
              <a:ext uri="{FF2B5EF4-FFF2-40B4-BE49-F238E27FC236}">
                <a16:creationId xmlns:a16="http://schemas.microsoft.com/office/drawing/2014/main" id="{C3CD0614-743A-3523-AC97-7F486B93C060}"/>
              </a:ext>
            </a:extLst>
          </p:cNvPr>
          <p:cNvPicPr>
            <a:picLocks noChangeAspect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8881" y="3924452"/>
            <a:ext cx="299912" cy="206836"/>
          </a:xfrm>
          <a:prstGeom prst="rect">
            <a:avLst/>
          </a:prstGeom>
        </p:spPr>
      </p:pic>
      <p:sp>
        <p:nvSpPr>
          <p:cNvPr id="114" name="กล่องข้อความ 113">
            <a:extLst>
              <a:ext uri="{FF2B5EF4-FFF2-40B4-BE49-F238E27FC236}">
                <a16:creationId xmlns:a16="http://schemas.microsoft.com/office/drawing/2014/main" id="{95F3A113-9029-E768-BD7B-8923C94D7A19}"/>
              </a:ext>
            </a:extLst>
          </p:cNvPr>
          <p:cNvSpPr txBox="1"/>
          <p:nvPr/>
        </p:nvSpPr>
        <p:spPr>
          <a:xfrm>
            <a:off x="4272287" y="3866547"/>
            <a:ext cx="5014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โคเนื้อ</a:t>
            </a:r>
            <a:endParaRPr lang="en-US" sz="1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116" name="รูปภาพ 115">
            <a:extLst>
              <a:ext uri="{FF2B5EF4-FFF2-40B4-BE49-F238E27FC236}">
                <a16:creationId xmlns:a16="http://schemas.microsoft.com/office/drawing/2014/main" id="{FAD5F936-B4BE-0004-FEDC-05B580EBD862}"/>
              </a:ext>
            </a:extLst>
          </p:cNvPr>
          <p:cNvPicPr>
            <a:picLocks noChangeAspect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0903" y="4122236"/>
            <a:ext cx="300190" cy="225273"/>
          </a:xfrm>
          <a:prstGeom prst="rect">
            <a:avLst/>
          </a:prstGeom>
        </p:spPr>
      </p:pic>
      <p:sp>
        <p:nvSpPr>
          <p:cNvPr id="117" name="กล่องข้อความ 116">
            <a:extLst>
              <a:ext uri="{FF2B5EF4-FFF2-40B4-BE49-F238E27FC236}">
                <a16:creationId xmlns:a16="http://schemas.microsoft.com/office/drawing/2014/main" id="{DDD50405-B966-B035-0247-0AC71D2FA4EE}"/>
              </a:ext>
            </a:extLst>
          </p:cNvPr>
          <p:cNvSpPr txBox="1"/>
          <p:nvPr/>
        </p:nvSpPr>
        <p:spPr>
          <a:xfrm>
            <a:off x="4273081" y="4110885"/>
            <a:ext cx="58079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แพะ-แกะ</a:t>
            </a:r>
            <a:endParaRPr lang="en-US" sz="10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120" name="รูปภาพ 119">
            <a:extLst>
              <a:ext uri="{FF2B5EF4-FFF2-40B4-BE49-F238E27FC236}">
                <a16:creationId xmlns:a16="http://schemas.microsoft.com/office/drawing/2014/main" id="{D79E5F73-2EFA-207C-F5EB-1BE20BF23435}"/>
              </a:ext>
            </a:extLst>
          </p:cNvPr>
          <p:cNvPicPr>
            <a:picLocks noChangeAspect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93903">
            <a:off x="3389901" y="4600532"/>
            <a:ext cx="340878" cy="227029"/>
          </a:xfrm>
          <a:prstGeom prst="rect">
            <a:avLst/>
          </a:prstGeom>
        </p:spPr>
      </p:pic>
      <p:sp>
        <p:nvSpPr>
          <p:cNvPr id="121" name="กล่องข้อความ 120">
            <a:extLst>
              <a:ext uri="{FF2B5EF4-FFF2-40B4-BE49-F238E27FC236}">
                <a16:creationId xmlns:a16="http://schemas.microsoft.com/office/drawing/2014/main" id="{D26BBE29-4C7C-2730-8BFF-0AC898369B26}"/>
              </a:ext>
            </a:extLst>
          </p:cNvPr>
          <p:cNvSpPr txBox="1"/>
          <p:nvPr/>
        </p:nvSpPr>
        <p:spPr>
          <a:xfrm>
            <a:off x="3499766" y="4567440"/>
            <a:ext cx="79421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พืชอาหารสัตว์</a:t>
            </a:r>
            <a:endParaRPr lang="en-US" sz="11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22" name="สี่เหลี่ยมผืนผ้า: มุมมน 121">
            <a:extLst>
              <a:ext uri="{FF2B5EF4-FFF2-40B4-BE49-F238E27FC236}">
                <a16:creationId xmlns:a16="http://schemas.microsoft.com/office/drawing/2014/main" id="{6AED8FBF-7E9E-F774-BC65-D0C6D44DADE1}"/>
              </a:ext>
            </a:extLst>
          </p:cNvPr>
          <p:cNvSpPr/>
          <p:nvPr/>
        </p:nvSpPr>
        <p:spPr>
          <a:xfrm>
            <a:off x="145120" y="7506547"/>
            <a:ext cx="2096143" cy="220573"/>
          </a:xfrm>
          <a:prstGeom prst="roundRect">
            <a:avLst/>
          </a:prstGeom>
          <a:solidFill>
            <a:srgbClr val="D2ECB6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1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เกษตรแปลงใหญ่ 90 แปลง/กลุ่ม</a:t>
            </a:r>
            <a:endParaRPr lang="en-US" sz="11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127" name="ตาราง 126">
            <a:extLst>
              <a:ext uri="{FF2B5EF4-FFF2-40B4-BE49-F238E27FC236}">
                <a16:creationId xmlns:a16="http://schemas.microsoft.com/office/drawing/2014/main" id="{43A740B2-01B1-8EB1-B0A8-8ECAFE879B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4043764"/>
              </p:ext>
            </p:extLst>
          </p:nvPr>
        </p:nvGraphicFramePr>
        <p:xfrm>
          <a:off x="145120" y="7775227"/>
          <a:ext cx="2096143" cy="1957541"/>
        </p:xfrm>
        <a:graphic>
          <a:graphicData uri="http://schemas.openxmlformats.org/drawingml/2006/table">
            <a:tbl>
              <a:tblPr/>
              <a:tblGrid>
                <a:gridCol w="1207715">
                  <a:extLst>
                    <a:ext uri="{9D8B030D-6E8A-4147-A177-3AD203B41FA5}">
                      <a16:colId xmlns:a16="http://schemas.microsoft.com/office/drawing/2014/main" val="3968550991"/>
                    </a:ext>
                  </a:extLst>
                </a:gridCol>
                <a:gridCol w="888428">
                  <a:extLst>
                    <a:ext uri="{9D8B030D-6E8A-4147-A177-3AD203B41FA5}">
                      <a16:colId xmlns:a16="http://schemas.microsoft.com/office/drawing/2014/main" val="86903762"/>
                    </a:ext>
                  </a:extLst>
                </a:gridCol>
              </a:tblGrid>
              <a:tr h="176600"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ชนิดพืช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AE18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จำนวน (แปลง/กลุ่ม)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1836957"/>
                  </a:ext>
                </a:extLst>
              </a:tr>
              <a:tr h="176600"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ข้าว (ข้าว,ข้าวเหนียว)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60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27555866"/>
                  </a:ext>
                </a:extLst>
              </a:tr>
              <a:tr h="342812"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พืชไร่ (มันสำปะหลัง,</a:t>
                      </a:r>
                      <a:b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000" b="1" i="0" u="none" strike="noStrike" spc="-40" baseline="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อ้อยโรงงาน,ข้าวโพดเลี้ยงสัตว์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15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5296908"/>
                  </a:ext>
                </a:extLst>
              </a:tr>
              <a:tr h="176600"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ไม้ผล (มะม่วง)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3914113"/>
                  </a:ext>
                </a:extLst>
              </a:tr>
              <a:tr h="176600"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พืชผักสมุนไพร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1675157"/>
                  </a:ext>
                </a:extLst>
              </a:tr>
              <a:tr h="176600"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ไม้ดอกไม้ประดับ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9495806"/>
                  </a:ext>
                </a:extLst>
              </a:tr>
              <a:tr h="176600"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แห้ว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4014803"/>
                  </a:ext>
                </a:extLst>
              </a:tr>
              <a:tr h="176600"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ยางพารา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054151"/>
                  </a:ext>
                </a:extLst>
              </a:tr>
              <a:tr h="176600"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 spc="-30" baseline="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ปศุสัตว์ (กระบือ,แพะ)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50066129"/>
                  </a:ext>
                </a:extLst>
              </a:tr>
              <a:tr h="201929"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 spc="0" baseline="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สัตว์น้ำ (กุ้งก้ามกราม,ปลาดุก)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7238251"/>
                  </a:ext>
                </a:extLst>
              </a:tr>
            </a:tbl>
          </a:graphicData>
        </a:graphic>
      </p:graphicFrame>
      <p:sp>
        <p:nvSpPr>
          <p:cNvPr id="12" name="officeArt object">
            <a:extLst>
              <a:ext uri="{FF2B5EF4-FFF2-40B4-BE49-F238E27FC236}">
                <a16:creationId xmlns:a16="http://schemas.microsoft.com/office/drawing/2014/main" id="{B33B1EF4-36B4-4910-A573-BE3398DFA256}"/>
              </a:ext>
            </a:extLst>
          </p:cNvPr>
          <p:cNvSpPr/>
          <p:nvPr/>
        </p:nvSpPr>
        <p:spPr>
          <a:xfrm>
            <a:off x="5051417" y="3178064"/>
            <a:ext cx="1726198" cy="1619756"/>
          </a:xfrm>
          <a:prstGeom prst="rect">
            <a:avLst/>
          </a:prstGeom>
          <a:solidFill>
            <a:schemeClr val="accent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3200" b="1" dirty="0">
                <a:ln>
                  <a:noFill/>
                </a:ln>
                <a:solidFill>
                  <a:srgbClr val="FFFFFF"/>
                </a:solidFill>
                <a:effectLst/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สุพรรณบุรี</a:t>
            </a:r>
            <a:endParaRPr lang="en-US" sz="3200" b="1" dirty="0">
              <a:ln>
                <a:noFill/>
              </a:ln>
              <a:solidFill>
                <a:srgbClr val="FFFFFF"/>
              </a:solidFill>
              <a:effectLst/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1600" dirty="0">
                <a:ln>
                  <a:noFill/>
                </a:ln>
                <a:solidFill>
                  <a:srgbClr val="FFFFFF"/>
                </a:solidFill>
                <a:effectLst/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In</a:t>
            </a:r>
            <a:r>
              <a:rPr lang="en-US" sz="1600" dirty="0">
                <a:solidFill>
                  <a:srgbClr val="FFFFFF"/>
                </a:solidFill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fo graphic</a:t>
            </a: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2000" b="1" dirty="0">
                <a:solidFill>
                  <a:srgbClr val="FFFFFF"/>
                </a:solidFill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ข้อมูลพื้นฐานจังหวัด</a:t>
            </a:r>
            <a:endParaRPr lang="en-US" sz="2000" b="1" dirty="0">
              <a:ln>
                <a:noFill/>
              </a:ln>
              <a:solidFill>
                <a:srgbClr val="FFFFFF"/>
              </a:solidFill>
              <a:effectLst/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</p:txBody>
      </p:sp>
      <p:sp>
        <p:nvSpPr>
          <p:cNvPr id="50" name="officeArt object">
            <a:extLst>
              <a:ext uri="{FF2B5EF4-FFF2-40B4-BE49-F238E27FC236}">
                <a16:creationId xmlns:a16="http://schemas.microsoft.com/office/drawing/2014/main" id="{366BAB66-BAAD-4520-A159-707A0107661D}"/>
              </a:ext>
            </a:extLst>
          </p:cNvPr>
          <p:cNvSpPr/>
          <p:nvPr/>
        </p:nvSpPr>
        <p:spPr>
          <a:xfrm>
            <a:off x="2294991" y="4801050"/>
            <a:ext cx="4487472" cy="525788"/>
          </a:xfrm>
          <a:prstGeom prst="rect">
            <a:avLst/>
          </a:prstGeom>
          <a:solidFill>
            <a:schemeClr val="accent1">
              <a:lumMod val="75000"/>
            </a:schemeClr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algn="ctr"/>
            <a:r>
              <a:rPr lang="th-TH" sz="1400" b="1" dirty="0">
                <a:ln>
                  <a:noFill/>
                </a:ln>
                <a:solidFill>
                  <a:schemeClr val="bg1"/>
                </a:solidFill>
                <a:effectLst/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งบประมาณเพื่อพัฒนาการเกษตร ปี 69 </a:t>
            </a:r>
            <a:r>
              <a:rPr lang="th-TH" sz="1400" b="1" dirty="0">
                <a:solidFill>
                  <a:schemeClr val="bg1"/>
                </a:solidFill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รวม 494,824,598.97 บาท </a:t>
            </a:r>
          </a:p>
          <a:p>
            <a:pPr algn="ctr"/>
            <a:r>
              <a:rPr lang="th-TH" sz="1400" b="1" dirty="0">
                <a:solidFill>
                  <a:schemeClr val="bg1"/>
                </a:solidFill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เบิกจ่าย 269,223,917,63 บาท ( 55.95</a:t>
            </a:r>
            <a:r>
              <a:rPr lang="en-US" sz="1400" b="1" dirty="0">
                <a:solidFill>
                  <a:schemeClr val="bg1"/>
                </a:solidFill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%</a:t>
            </a:r>
            <a:r>
              <a:rPr lang="th-TH" sz="1400" b="1" dirty="0">
                <a:solidFill>
                  <a:schemeClr val="bg1"/>
                </a:solidFill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 )</a:t>
            </a:r>
            <a:endParaRPr lang="en-US" sz="1400" b="1" dirty="0">
              <a:ln>
                <a:noFill/>
              </a:ln>
              <a:solidFill>
                <a:schemeClr val="bg1"/>
              </a:solidFill>
              <a:effectLst/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CD156C5-B1C3-6E4B-9A90-6AEFCD63907F}"/>
              </a:ext>
            </a:extLst>
          </p:cNvPr>
          <p:cNvSpPr txBox="1"/>
          <p:nvPr/>
        </p:nvSpPr>
        <p:spPr>
          <a:xfrm>
            <a:off x="4825791" y="6541934"/>
            <a:ext cx="1907609" cy="1461939"/>
          </a:xfrm>
          <a:prstGeom prst="rect">
            <a:avLst/>
          </a:prstGeom>
          <a:solidFill>
            <a:srgbClr val="FDCBD0"/>
          </a:solidFill>
        </p:spPr>
        <p:txBody>
          <a:bodyPr wrap="square" rtlCol="0">
            <a:spAutoFit/>
          </a:bodyPr>
          <a:lstStyle/>
          <a:p>
            <a:r>
              <a:rPr lang="th-TH" sz="105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อุทกภัย</a:t>
            </a:r>
          </a:p>
          <a:p>
            <a:r>
              <a:rPr lang="th-TH" sz="10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1 (เริ่มเกิดภัย 15 พฤษภาคม 2568 ภัยสิ้นสุด 18 กรกฎาคม 2568) ในพื้นที่ 4 อำเภอ </a:t>
            </a:r>
          </a:p>
          <a:p>
            <a:r>
              <a:rPr lang="th-TH" sz="10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19 ตำบล 157 หมู่บ้าน ใช้งบประมาณจังหวัด รวมเป็นเงิน 100,000 บาท</a:t>
            </a:r>
          </a:p>
          <a:p>
            <a:pPr>
              <a:spcBef>
                <a:spcPts val="600"/>
              </a:spcBef>
            </a:pPr>
            <a:r>
              <a:rPr lang="th-TH" sz="10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2 (เริ่มเกิดภัย 8 กันยายน 2568 ภัยยังไม่สิ้นสุด) ในพื้นที่ 9 อำเภอ 65 ตำบล 415 หมู่บ้าน ใช้งบประมาณจังหวัด รวมเป็นเงิน 713,546 บาท</a:t>
            </a:r>
          </a:p>
        </p:txBody>
      </p:sp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3AABBB21-1DA3-7199-DA6A-DBC69CE9F40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71037341"/>
              </p:ext>
            </p:extLst>
          </p:nvPr>
        </p:nvGraphicFramePr>
        <p:xfrm>
          <a:off x="2154561" y="176021"/>
          <a:ext cx="1866848" cy="15976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0"/>
          </a:graphicData>
        </a:graphic>
      </p:graphicFrame>
      <p:sp>
        <p:nvSpPr>
          <p:cNvPr id="52" name="กล่องข้อความ 51">
            <a:extLst>
              <a:ext uri="{FF2B5EF4-FFF2-40B4-BE49-F238E27FC236}">
                <a16:creationId xmlns:a16="http://schemas.microsoft.com/office/drawing/2014/main" id="{1115DC73-5BFE-0029-F090-4F6C5EBB9B8A}"/>
              </a:ext>
            </a:extLst>
          </p:cNvPr>
          <p:cNvSpPr txBox="1"/>
          <p:nvPr/>
        </p:nvSpPr>
        <p:spPr>
          <a:xfrm>
            <a:off x="4323099" y="4382573"/>
            <a:ext cx="7208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อ้อยโรงงาน</a:t>
            </a:r>
            <a:endParaRPr lang="en-US" sz="1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9" name="กล่องข้อความ 78">
            <a:extLst>
              <a:ext uri="{FF2B5EF4-FFF2-40B4-BE49-F238E27FC236}">
                <a16:creationId xmlns:a16="http://schemas.microsoft.com/office/drawing/2014/main" id="{5FB66C79-7320-2110-8B5C-64D57E26F1B1}"/>
              </a:ext>
            </a:extLst>
          </p:cNvPr>
          <p:cNvSpPr txBox="1"/>
          <p:nvPr/>
        </p:nvSpPr>
        <p:spPr>
          <a:xfrm>
            <a:off x="3970061" y="4382574"/>
            <a:ext cx="4940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ปลาม้า</a:t>
            </a:r>
            <a:endParaRPr lang="en-US" sz="1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4" name="กล่องข้อความ 93">
            <a:extLst>
              <a:ext uri="{FF2B5EF4-FFF2-40B4-BE49-F238E27FC236}">
                <a16:creationId xmlns:a16="http://schemas.microsoft.com/office/drawing/2014/main" id="{D7FA51B9-33FD-4C91-6A3F-CCDF43E7F088}"/>
              </a:ext>
            </a:extLst>
          </p:cNvPr>
          <p:cNvSpPr txBox="1"/>
          <p:nvPr/>
        </p:nvSpPr>
        <p:spPr>
          <a:xfrm>
            <a:off x="4101553" y="4575506"/>
            <a:ext cx="64487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มันสำปะหลัง</a:t>
            </a:r>
            <a:endParaRPr lang="en-US" sz="10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5" name="กล่องข้อความ 94">
            <a:extLst>
              <a:ext uri="{FF2B5EF4-FFF2-40B4-BE49-F238E27FC236}">
                <a16:creationId xmlns:a16="http://schemas.microsoft.com/office/drawing/2014/main" id="{FB22135C-4A2C-D6AD-EDF0-F14FAE835186}"/>
              </a:ext>
            </a:extLst>
          </p:cNvPr>
          <p:cNvSpPr txBox="1"/>
          <p:nvPr/>
        </p:nvSpPr>
        <p:spPr>
          <a:xfrm>
            <a:off x="4266778" y="4257286"/>
            <a:ext cx="58079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พืชน้ำน้อย</a:t>
            </a:r>
            <a:endParaRPr lang="en-US" sz="10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38" name="Chart 37">
            <a:extLst>
              <a:ext uri="{FF2B5EF4-FFF2-40B4-BE49-F238E27FC236}">
                <a16:creationId xmlns:a16="http://schemas.microsoft.com/office/drawing/2014/main" id="{21445301-5C91-43DE-B814-41675493453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60854726"/>
              </p:ext>
            </p:extLst>
          </p:nvPr>
        </p:nvGraphicFramePr>
        <p:xfrm>
          <a:off x="84415" y="75201"/>
          <a:ext cx="2105398" cy="17487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1"/>
          </a:graphicData>
        </a:graphic>
      </p:graphicFrame>
      <p:sp>
        <p:nvSpPr>
          <p:cNvPr id="42" name="TextBox 41">
            <a:extLst>
              <a:ext uri="{FF2B5EF4-FFF2-40B4-BE49-F238E27FC236}">
                <a16:creationId xmlns:a16="http://schemas.microsoft.com/office/drawing/2014/main" id="{F6F6010F-D33A-4150-A9BF-DD9670DE991E}"/>
              </a:ext>
            </a:extLst>
          </p:cNvPr>
          <p:cNvSpPr txBox="1"/>
          <p:nvPr/>
        </p:nvSpPr>
        <p:spPr>
          <a:xfrm flipH="1">
            <a:off x="997421" y="1534474"/>
            <a:ext cx="140561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b="1" dirty="0">
                <a:solidFill>
                  <a:schemeClr val="bg2">
                    <a:lumMod val="50000"/>
                  </a:schemeClr>
                </a:solidFill>
              </a:rPr>
              <a:t>2,027,216.25 ไร่ </a:t>
            </a:r>
          </a:p>
        </p:txBody>
      </p:sp>
      <p:graphicFrame>
        <p:nvGraphicFramePr>
          <p:cNvPr id="106" name="Chart 105">
            <a:extLst>
              <a:ext uri="{FF2B5EF4-FFF2-40B4-BE49-F238E27FC236}">
                <a16:creationId xmlns:a16="http://schemas.microsoft.com/office/drawing/2014/main" id="{D40A0710-3D30-49E6-AC41-3250314A7E9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53896830"/>
              </p:ext>
            </p:extLst>
          </p:nvPr>
        </p:nvGraphicFramePr>
        <p:xfrm>
          <a:off x="2305482" y="5241010"/>
          <a:ext cx="4487472" cy="11158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2"/>
          </a:graphicData>
        </a:graphic>
      </p:graphicFrame>
    </p:spTree>
    <p:extLst>
      <p:ext uri="{BB962C8B-B14F-4D97-AF65-F5344CB8AC3E}">
        <p14:creationId xmlns:p14="http://schemas.microsoft.com/office/powerpoint/2010/main" val="28399570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ตัวอักษรวิ่ง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418AB3"/>
      </a:accent1>
      <a:accent2>
        <a:srgbClr val="A6B727"/>
      </a:accent2>
      <a:accent3>
        <a:srgbClr val="F69200"/>
      </a:accent3>
      <a:accent4>
        <a:srgbClr val="838383"/>
      </a:accent4>
      <a:accent5>
        <a:srgbClr val="FEC306"/>
      </a:accent5>
      <a:accent6>
        <a:srgbClr val="DF5327"/>
      </a:accent6>
      <a:hlink>
        <a:srgbClr val="F59E00"/>
      </a:hlink>
      <a:folHlink>
        <a:srgbClr val="B2B2B2"/>
      </a:folHlink>
    </a:clrScheme>
    <a:fontScheme name="Custom 2">
      <a:majorFont>
        <a:latin typeface="TH Chakra Petch"/>
        <a:ea typeface=""/>
        <a:cs typeface="TH Chakra Petch"/>
      </a:majorFont>
      <a:minorFont>
        <a:latin typeface="TH Chakra Petch"/>
        <a:ea typeface=""/>
        <a:cs typeface="TH Chakra Petch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6154</TotalTime>
  <Words>973</Words>
  <Application>Microsoft Office PowerPoint</Application>
  <PresentationFormat>กระดาษ A4 (210x297 มม.)</PresentationFormat>
  <Paragraphs>144</Paragraphs>
  <Slides>1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5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</vt:i4>
      </vt:variant>
    </vt:vector>
  </HeadingPairs>
  <TitlesOfParts>
    <vt:vector size="7" baseType="lpstr">
      <vt:lpstr>Arial</vt:lpstr>
      <vt:lpstr>Helvetica Neue</vt:lpstr>
      <vt:lpstr>TH Chakra Petch</vt:lpstr>
      <vt:lpstr>TH SarabunIT๙</vt:lpstr>
      <vt:lpstr>TH SarabunPSK</vt:lpstr>
      <vt:lpstr>Office Theme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Thitaphat</dc:creator>
  <cp:lastModifiedBy>LoveDan FanOil</cp:lastModifiedBy>
  <cp:revision>349</cp:revision>
  <cp:lastPrinted>2023-10-09T09:33:25Z</cp:lastPrinted>
  <dcterms:created xsi:type="dcterms:W3CDTF">2019-07-31T14:04:36Z</dcterms:created>
  <dcterms:modified xsi:type="dcterms:W3CDTF">2026-06-30T02:06:51Z</dcterms:modified>
</cp:coreProperties>
</file>