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9D17"/>
    <a:srgbClr val="EC7546"/>
    <a:srgbClr val="96F97F"/>
    <a:srgbClr val="FDCBD0"/>
    <a:srgbClr val="F98787"/>
    <a:srgbClr val="B5E7FD"/>
    <a:srgbClr val="A7E8FF"/>
    <a:srgbClr val="B5FAB0"/>
    <a:srgbClr val="FF6600"/>
    <a:srgbClr val="D2EC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สไตล์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40" autoAdjust="0"/>
    <p:restoredTop sz="94333" autoAdjust="0"/>
  </p:normalViewPr>
  <p:slideViewPr>
    <p:cSldViewPr showGuides="1">
      <p:cViewPr varScale="1">
        <p:scale>
          <a:sx n="77" d="100"/>
          <a:sy n="77" d="100"/>
        </p:scale>
        <p:origin x="3300" y="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3626;&#3617;&#3640;&#3604;&#3591;&#3634;&#3609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644444420382679"/>
          <c:y val="0.1637193658810677"/>
          <c:w val="0.56396953491368618"/>
          <c:h val="0.59303168260579231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737036973551144"/>
          <c:y val="0.21817790343164842"/>
          <c:w val="0.56705580743584894"/>
          <c:h val="0.6625872276609873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96F97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AF5-487E-9C3E-1F7AA9B68EC5}"/>
              </c:ext>
            </c:extLst>
          </c:dPt>
          <c:dPt>
            <c:idx val="1"/>
            <c:bubble3D val="0"/>
            <c:spPr>
              <a:solidFill>
                <a:srgbClr val="4D9D1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AF5-487E-9C3E-1F7AA9B68EC5}"/>
              </c:ext>
            </c:extLst>
          </c:dPt>
          <c:dPt>
            <c:idx val="2"/>
            <c:bubble3D val="0"/>
            <c:spPr>
              <a:solidFill>
                <a:srgbClr val="EC754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AF5-487E-9C3E-1F7AA9B68EC5}"/>
              </c:ext>
            </c:extLst>
          </c:dPt>
          <c:dPt>
            <c:idx val="3"/>
            <c:bubble3D val="0"/>
            <c:spPr>
              <a:solidFill>
                <a:schemeClr val="accent3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AF5-487E-9C3E-1F7AA9B68EC5}"/>
              </c:ext>
            </c:extLst>
          </c:dPt>
          <c:dLbls>
            <c:dLbl>
              <c:idx val="0"/>
              <c:layout>
                <c:manualLayout>
                  <c:x val="0.11054515418502209"/>
                  <c:y val="-9.337811473711683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2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170824834158969"/>
                      <c:h val="0.3112824977608255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AF5-487E-9C3E-1F7AA9B68EC5}"/>
                </c:ext>
              </c:extLst>
            </c:dLbl>
            <c:dLbl>
              <c:idx val="1"/>
              <c:layout>
                <c:manualLayout>
                  <c:x val="0.13999532902518041"/>
                  <c:y val="1.39767676647553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rgbClr val="4D9D17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788732665969591"/>
                      <c:h val="0.30500279466503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1AF5-487E-9C3E-1F7AA9B68EC5}"/>
                </c:ext>
              </c:extLst>
            </c:dLbl>
            <c:dLbl>
              <c:idx val="2"/>
              <c:layout>
                <c:manualLayout>
                  <c:x val="-0.14955904283583882"/>
                  <c:y val="5.608451467652932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3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5884099830302"/>
                      <c:h val="0.348778578031867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1AF5-487E-9C3E-1F7AA9B68EC5}"/>
                </c:ext>
              </c:extLst>
            </c:dLbl>
            <c:dLbl>
              <c:idx val="3"/>
              <c:layout>
                <c:manualLayout>
                  <c:x val="-0.31194960703817343"/>
                  <c:y val="-5.37020079652647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5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18874977483894"/>
                      <c:h val="0.365049622161559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AF5-487E-9C3E-1F7AA9B68E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Sheet1!$B$4:$B$7</c:f>
              <c:strCache>
                <c:ptCount val="4"/>
                <c:pt idx="0">
                  <c:v>ข้าวนาปี </c:v>
                </c:pt>
                <c:pt idx="1">
                  <c:v>ข้าวนาปรัง</c:v>
                </c:pt>
                <c:pt idx="2">
                  <c:v>อ้อยโรงงาน</c:v>
                </c:pt>
                <c:pt idx="3">
                  <c:v>มันสำปะหลัง</c:v>
                </c:pt>
              </c:strCache>
            </c:strRef>
          </c:cat>
          <c:val>
            <c:numRef>
              <c:f>Sheet1!$C$4:$C$7</c:f>
              <c:numCache>
                <c:formatCode>_(* #,##0.00_);_(* \(#,##0.00\);_(* "-"??_);_(@_)</c:formatCode>
                <c:ptCount val="4"/>
                <c:pt idx="0">
                  <c:v>1045735.12</c:v>
                </c:pt>
                <c:pt idx="1">
                  <c:v>807745.5</c:v>
                </c:pt>
                <c:pt idx="2">
                  <c:v>5067216.8</c:v>
                </c:pt>
                <c:pt idx="3">
                  <c:v>71839.25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AF5-487E-9C3E-1F7AA9B68E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/>
              <a:t>พื้นที่เกษตรกรรม</a:t>
            </a:r>
          </a:p>
        </c:rich>
      </c:tx>
      <c:layout>
        <c:manualLayout>
          <c:xMode val="edge"/>
          <c:yMode val="edge"/>
          <c:x val="4.7078509621458743E-2"/>
          <c:y val="0.856958398117962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C510-4EAF-9CF0-179E4DB58242}"/>
              </c:ext>
            </c:extLst>
          </c:dPt>
          <c:dPt>
            <c:idx val="1"/>
            <c:bubble3D val="0"/>
            <c:spPr>
              <a:solidFill>
                <a:schemeClr val="accent2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510-4EAF-9CF0-179E4DB58242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C510-4EAF-9CF0-179E4DB58242}"/>
              </c:ext>
            </c:extLst>
          </c:dPt>
          <c:dPt>
            <c:idx val="3"/>
            <c:bubble3D val="0"/>
            <c:spPr>
              <a:solidFill>
                <a:schemeClr val="accent2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510-4EAF-9CF0-179E4DB58242}"/>
              </c:ext>
            </c:extLst>
          </c:dPt>
          <c:dPt>
            <c:idx val="4"/>
            <c:bubble3D val="0"/>
            <c:spPr>
              <a:solidFill>
                <a:schemeClr val="accent2">
                  <a:shade val="53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510-4EAF-9CF0-179E4DB58242}"/>
              </c:ext>
            </c:extLst>
          </c:dPt>
          <c:dLbls>
            <c:dLbl>
              <c:idx val="0"/>
              <c:layout>
                <c:manualLayout>
                  <c:x val="-0.23525243208172511"/>
                  <c:y val="-9.90314185675082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898525599435359"/>
                      <c:h val="0.250551396059912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C510-4EAF-9CF0-179E4DB58242}"/>
                </c:ext>
              </c:extLst>
            </c:dLbl>
            <c:dLbl>
              <c:idx val="1"/>
              <c:layout>
                <c:manualLayout>
                  <c:x val="0.25334877301108866"/>
                  <c:y val="2.63835223357577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87285824342948"/>
                      <c:h val="0.2796008332842504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510-4EAF-9CF0-179E4DB58242}"/>
                </c:ext>
              </c:extLst>
            </c:dLbl>
            <c:dLbl>
              <c:idx val="2"/>
              <c:layout>
                <c:manualLayout>
                  <c:x val="-0.20529705072390114"/>
                  <c:y val="0.3141988273862996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474655148337749"/>
                      <c:h val="0.29891870903843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C510-4EAF-9CF0-179E4DB58242}"/>
                </c:ext>
              </c:extLst>
            </c:dLbl>
            <c:dLbl>
              <c:idx val="3"/>
              <c:layout>
                <c:manualLayout>
                  <c:x val="0.3084024968200787"/>
                  <c:y val="-4.51558633830128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6915975031799213"/>
                      <c:h val="0.162241106897926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510-4EAF-9CF0-179E4DB58242}"/>
                </c:ext>
              </c:extLst>
            </c:dLbl>
            <c:dLbl>
              <c:idx val="4"/>
              <c:layout>
                <c:manualLayout>
                  <c:x val="-0.27751190036278178"/>
                  <c:y val="-5.033615574158124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18155047169233"/>
                      <c:h val="0.229635801258389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510-4EAF-9CF0-179E4DB58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นาข้าว</c:v>
                </c:pt>
                <c:pt idx="1">
                  <c:v>พืชไร่</c:v>
                </c:pt>
                <c:pt idx="2">
                  <c:v>ไม้ผลไม้ยืนต้น</c:v>
                </c:pt>
                <c:pt idx="3">
                  <c:v>สวนผัก/ไม้ดอกไม้ประดับ/พืชสมุนไพร </c:v>
                </c:pt>
                <c:pt idx="4">
                  <c:v>อื่นๆ</c:v>
                </c:pt>
              </c:strCache>
            </c:strRef>
          </c:cat>
          <c:val>
            <c:numRef>
              <c:f>Sheet1!$B$2:$B$6</c:f>
              <c:numCache>
                <c:formatCode>_(* #,##0.00_);_(* \(#,##0.00\);_(* "-"??_);_(@_)</c:formatCode>
                <c:ptCount val="5"/>
                <c:pt idx="0">
                  <c:v>1173316.25</c:v>
                </c:pt>
                <c:pt idx="1">
                  <c:v>717474.75</c:v>
                </c:pt>
                <c:pt idx="2">
                  <c:v>59388.75</c:v>
                </c:pt>
                <c:pt idx="3">
                  <c:v>13452</c:v>
                </c:pt>
                <c:pt idx="4">
                  <c:v>63584.5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10-4EAF-9CF0-179E4DB58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65254735851276"/>
          <c:y val="0.12519054143788999"/>
          <c:w val="0.79721633917715806"/>
          <c:h val="0.6789261393728285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301012240299216E-3"/>
                  <c:y val="5.690479156267726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618,242,853.00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84BC-4D96-AD54-D037306EB5D1}"/>
                </c:ext>
              </c:extLst>
            </c:dLbl>
            <c:dLbl>
              <c:idx val="1"/>
              <c:layout>
                <c:manualLayout>
                  <c:x val="0.1386749599774661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2,284,385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84BC-4D96-AD54-D037306EB5D1}"/>
                </c:ext>
              </c:extLst>
            </c:dLbl>
            <c:dLbl>
              <c:idx val="2"/>
              <c:layout>
                <c:manualLayout>
                  <c:x val="0.1188642514092567"/>
                  <c:y val="1.138095831253545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9,380,522.66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Sheet1!$B$2:$B$4</c:f>
              <c:numCache>
                <c:formatCode>#,##0.00</c:formatCode>
                <c:ptCount val="3"/>
                <c:pt idx="0">
                  <c:v>476073514.97000003</c:v>
                </c:pt>
                <c:pt idx="1">
                  <c:v>4381200</c:v>
                </c:pt>
                <c:pt idx="2">
                  <c:v>10993079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BC-4D96-AD54-D037306EB5D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5.6904791562677269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1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427,861,298.75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84BC-4D96-AD54-D037306EB5D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7,758,005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84BC-4D96-AD54-D037306EB5D1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14,002,079.00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Sheet1!$C$2:$C$4</c:f>
              <c:numCache>
                <c:formatCode>#,##0.00</c:formatCode>
                <c:ptCount val="3"/>
                <c:pt idx="0">
                  <c:v>269223917.63</c:v>
                </c:pt>
                <c:pt idx="1">
                  <c:v>1973950</c:v>
                </c:pt>
                <c:pt idx="2">
                  <c:v>5353212.0599999996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4BC-4D96-AD54-D037306EB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920364863"/>
        <c:axId val="810624527"/>
      </c:barChart>
      <c:catAx>
        <c:axId val="9203648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0624527"/>
        <c:crosses val="autoZero"/>
        <c:auto val="1"/>
        <c:lblAlgn val="ctr"/>
        <c:lblOffset val="100"/>
        <c:noMultiLvlLbl val="0"/>
      </c:catAx>
      <c:valAx>
        <c:axId val="810624527"/>
        <c:scaling>
          <c:orientation val="minMax"/>
        </c:scaling>
        <c:delete val="1"/>
        <c:axPos val="b"/>
        <c:numFmt formatCode="#,##0.00" sourceLinked="1"/>
        <c:majorTickMark val="none"/>
        <c:minorTickMark val="none"/>
        <c:tickLblPos val="nextTo"/>
        <c:crossAx val="920364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151971978878086"/>
          <c:y val="0.75910991944611472"/>
          <c:w val="0.27348984015944833"/>
          <c:h val="0.192224385898723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1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0.77418</cdr:x>
      <cdr:y>0.7666</cdr:y>
    </cdr:from>
    <cdr:to>
      <cdr:x>0.97794</cdr:x>
      <cdr:y>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F229C905-8604-4294-8760-0CF05F6490E6}"/>
            </a:ext>
          </a:extLst>
        </cdr:cNvPr>
        <cdr:cNvSpPr txBox="1"/>
      </cdr:nvSpPr>
      <cdr:spPr>
        <a:xfrm xmlns:a="http://schemas.openxmlformats.org/drawingml/2006/main">
          <a:off x="3474113" y="855444"/>
          <a:ext cx="914367" cy="2604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th-TH" sz="1100" dirty="0">
              <a:solidFill>
                <a:schemeClr val="tx2">
                  <a:lumMod val="75000"/>
                </a:schemeClr>
              </a:solidFill>
              <a:cs typeface="+mj-cs"/>
            </a:rPr>
            <a:t>หน่วย</a:t>
          </a:r>
          <a:r>
            <a:rPr lang="en-US" sz="1100" dirty="0">
              <a:solidFill>
                <a:schemeClr val="tx2">
                  <a:lumMod val="75000"/>
                </a:schemeClr>
              </a:solidFill>
              <a:cs typeface="+mj-cs"/>
            </a:rPr>
            <a:t>: </a:t>
          </a:r>
          <a:r>
            <a:rPr lang="th-TH" dirty="0">
              <a:solidFill>
                <a:schemeClr val="tx2">
                  <a:lumMod val="75000"/>
                </a:schemeClr>
              </a:solidFill>
              <a:cs typeface="+mj-cs"/>
            </a:rPr>
            <a:t>บาท</a:t>
          </a:r>
          <a:endParaRPr lang="th-TH" sz="1100" dirty="0">
            <a:solidFill>
              <a:schemeClr val="tx2">
                <a:lumMod val="75000"/>
              </a:schemeClr>
            </a:solidFill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5.wdp"/><Relationship Id="rId18" Type="http://schemas.openxmlformats.org/officeDocument/2006/relationships/image" Target="../media/image9.png"/><Relationship Id="rId26" Type="http://schemas.microsoft.com/office/2007/relationships/hdphoto" Target="../media/hdphoto11.wdp"/><Relationship Id="rId39" Type="http://schemas.openxmlformats.org/officeDocument/2006/relationships/image" Target="../media/image24.png"/><Relationship Id="rId21" Type="http://schemas.microsoft.com/office/2007/relationships/hdphoto" Target="../media/hdphoto9.wdp"/><Relationship Id="rId34" Type="http://schemas.openxmlformats.org/officeDocument/2006/relationships/image" Target="../media/image19.png"/><Relationship Id="rId42" Type="http://schemas.openxmlformats.org/officeDocument/2006/relationships/chart" Target="../charts/chart4.xml"/><Relationship Id="rId7" Type="http://schemas.openxmlformats.org/officeDocument/2006/relationships/image" Target="../media/image3.png"/><Relationship Id="rId2" Type="http://schemas.openxmlformats.org/officeDocument/2006/relationships/chart" Target="../charts/chart1.xml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15.png"/><Relationship Id="rId41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24" Type="http://schemas.microsoft.com/office/2007/relationships/hdphoto" Target="../media/hdphoto10.wdp"/><Relationship Id="rId32" Type="http://schemas.openxmlformats.org/officeDocument/2006/relationships/image" Target="../media/image17.png"/><Relationship Id="rId37" Type="http://schemas.openxmlformats.org/officeDocument/2006/relationships/image" Target="../media/image22.png"/><Relationship Id="rId40" Type="http://schemas.openxmlformats.org/officeDocument/2006/relationships/chart" Target="../charts/chart2.xml"/><Relationship Id="rId5" Type="http://schemas.openxmlformats.org/officeDocument/2006/relationships/image" Target="../media/image2.png"/><Relationship Id="rId15" Type="http://schemas.microsoft.com/office/2007/relationships/hdphoto" Target="../media/hdphoto6.wdp"/><Relationship Id="rId23" Type="http://schemas.openxmlformats.org/officeDocument/2006/relationships/image" Target="../media/image12.png"/><Relationship Id="rId28" Type="http://schemas.microsoft.com/office/2007/relationships/hdphoto" Target="../media/hdphoto12.wdp"/><Relationship Id="rId36" Type="http://schemas.openxmlformats.org/officeDocument/2006/relationships/image" Target="../media/image21.png"/><Relationship Id="rId10" Type="http://schemas.microsoft.com/office/2007/relationships/hdphoto" Target="../media/hdphoto4.wdp"/><Relationship Id="rId19" Type="http://schemas.microsoft.com/office/2007/relationships/hdphoto" Target="../media/hdphoto8.wdp"/><Relationship Id="rId31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14.png"/><Relationship Id="rId30" Type="http://schemas.microsoft.com/office/2007/relationships/hdphoto" Target="../media/hdphoto13.wdp"/><Relationship Id="rId35" Type="http://schemas.openxmlformats.org/officeDocument/2006/relationships/image" Target="../media/image20.png"/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microsoft.com/office/2007/relationships/hdphoto" Target="../media/hdphoto7.wdp"/><Relationship Id="rId25" Type="http://schemas.openxmlformats.org/officeDocument/2006/relationships/image" Target="../media/image13.png"/><Relationship Id="rId33" Type="http://schemas.openxmlformats.org/officeDocument/2006/relationships/image" Target="../media/image18.png"/><Relationship Id="rId38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fficeArt object">
            <a:extLst>
              <a:ext uri="{FF2B5EF4-FFF2-40B4-BE49-F238E27FC236}">
                <a16:creationId xmlns:a16="http://schemas.microsoft.com/office/drawing/2014/main" id="{39CCD5EE-5EA2-28DE-9ADA-F2771542F791}"/>
              </a:ext>
            </a:extLst>
          </p:cNvPr>
          <p:cNvSpPr/>
          <p:nvPr/>
        </p:nvSpPr>
        <p:spPr>
          <a:xfrm>
            <a:off x="2297339" y="3183548"/>
            <a:ext cx="4429647" cy="1756895"/>
          </a:xfrm>
          <a:prstGeom prst="rect">
            <a:avLst/>
          </a:prstGeom>
          <a:solidFill>
            <a:srgbClr val="B1E5C2">
              <a:alpha val="51000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7599" y="4887316"/>
            <a:ext cx="4437190" cy="14854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2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7575682"/>
            <a:ext cx="2209800" cy="22826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8087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1" name="ตาราง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1222"/>
              </p:ext>
            </p:extLst>
          </p:nvPr>
        </p:nvGraphicFramePr>
        <p:xfrm>
          <a:off x="5239368" y="121791"/>
          <a:ext cx="1542432" cy="150998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76345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766087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8748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1,114,130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8,759,250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กุ้งขาวปนก้ามกราม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27,894,600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15095399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9,124,000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ปลาดุก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3,300,400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ปลาสลิด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307,200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ปลาทับทิม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1,207,500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921122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895600" y="1905000"/>
            <a:ext cx="3886200" cy="12358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90810" y="1884000"/>
            <a:ext cx="2743200" cy="13991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45120" y="3185222"/>
            <a:ext cx="3512830" cy="1683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36129" y="4415278"/>
            <a:ext cx="3118158" cy="25220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70962" y="1876235"/>
            <a:ext cx="2751805" cy="1344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26709" y="1843747"/>
            <a:ext cx="2810052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r>
              <a:rPr lang="th-TH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มูลค่า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107,148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 (ปี 2567) เป็นภาคเกษตรกรรม</a:t>
            </a:r>
            <a:b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การป่าไม้และการประมง 33,446 ล้านบาท (31.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จำนวนประชากร 822,211 คน/ 314,063 ครัวเรือน ครัวเรือนเกษตร 68,719 ครัวเรือน, ปศุสัตว์ 33,248 ครัวเรือน, ประมง 8,866 ครัวเรือน 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แรงงานภาคเกษตรกร 198,941 คน (ข้อมูล ณ มี.ค.69)</a:t>
            </a:r>
          </a:p>
          <a:p>
            <a:pPr>
              <a:lnSpc>
                <a:spcPts val="1200"/>
              </a:lnSpc>
            </a:pPr>
            <a:r>
              <a:rPr lang="th-TH" sz="1050" b="1" spc="-3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96.843 ล้าน ลบ.ม. (ข้อมูล ณ วันที่ 31 ก.ค. 69)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อ่างเก็บน้ำกระเสียว 94 ล้าน ลบ.ม. (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อ่างเก็บน้ำห้วยท่าเดื่อ 1.892 ล้าน ลบ.ม. (67.57%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อ่างเก็บน้ำห้วยยาง 0.951 ล้าน ลบ.ม. (59.47 % ของความจุ) </a:t>
            </a:r>
          </a:p>
          <a:p>
            <a:pPr indent="112713">
              <a:lnSpc>
                <a:spcPts val="1100"/>
              </a:lnSpc>
            </a:pPr>
            <a:endParaRPr lang="th-TH" sz="105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972972" y="1930641"/>
            <a:ext cx="1524000" cy="2371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4893309"/>
            <a:ext cx="2209800" cy="26823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62200" y="6299083"/>
            <a:ext cx="4388727" cy="360691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52173" y="8031211"/>
            <a:ext cx="2927806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/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กลุ่มจังหวัด (ปีงบประมาณ พ.ศ. 69) คือ</a:t>
            </a: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โครงการส่งเสริมการใช้เทคโนโลยีการผลิตสินค้าเกษตรให้มีคุณภาพ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โครงการส่งเสริมการใช้เทคโนโลยีการผลิตสินค้าประมงให้มีคุณภาพ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3. โครงการส่งเสริมการใช้เทคโนโลยีการผลิตสินค้าปศุสัตว์ให้มีคุณภาพ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4. โครงการส่งเสริมการใช้เทคโนโลยีการผลิตพืชสมุนไพรให้มีคุณภาพ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45120" y="4693764"/>
            <a:ext cx="2123635" cy="262545"/>
          </a:xfrm>
          <a:prstGeom prst="rect">
            <a:avLst/>
          </a:prstGeom>
          <a:solidFill>
            <a:srgbClr val="839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4840766" y="6316266"/>
            <a:ext cx="1877661" cy="237415"/>
          </a:xfrm>
          <a:prstGeom prst="rect">
            <a:avLst/>
          </a:prstGeom>
          <a:solidFill>
            <a:srgbClr val="F98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ภัยพิบัติด้านเกษตร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81832" y="746640"/>
            <a:ext cx="914400" cy="360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3" indent="-55563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2862368" y="2157189"/>
            <a:ext cx="1996392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700"/>
              </a:lnSpc>
            </a:pPr>
            <a:r>
              <a:rPr lang="th-TH" sz="16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แห้วสุพรรณ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ผลมีลักษณะทรงกลม คล้ายหัวหอมใหญ่ </a:t>
            </a:r>
            <a:b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4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มีรสชาติ หวาน มัน เนื้อแน่นกรอบ เนื้อมีสีขาว พื้นที่ปลูกอำเภอเมืองสุพรรณบุรี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และอำเภอศรี</a:t>
            </a:r>
            <a:r>
              <a:rPr lang="th-TH" sz="1100" spc="-3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ประจันต์ 1,955  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 เกษตรกร 166 คน  </a:t>
            </a: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 6,384 ตัน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64861" y="6168997"/>
            <a:ext cx="22486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GAP</a:t>
            </a: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พืช  6,035.76 ไร่ เกษตรกร 936 ราย </a:t>
            </a:r>
          </a:p>
          <a:p>
            <a:r>
              <a:rPr lang="th-TH" sz="1100" spc="-4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ข้าว พื้นที่ 2,248.25 ไร่ เกษตรกร 12 กลุ่ม (174 ราย)</a:t>
            </a:r>
          </a:p>
          <a:p>
            <a:r>
              <a:rPr lang="th-TH" sz="1100" spc="-6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พืชผักไม้ผลพื้นที่ 3,787.51  ไร่ เกษตรกร 762 ราย 773 แปลง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ประมง  พื้นที่ 7,296.25 ไร่ เกษตรกร จำนวน 752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ฟาร์ม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ปศุสัตว์  จำนวน 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 ราย/ฟาร์ม </a:t>
            </a: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6" name="แผนภูมิ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1222147"/>
              </p:ext>
            </p:extLst>
          </p:nvPr>
        </p:nvGraphicFramePr>
        <p:xfrm>
          <a:off x="2209800" y="116868"/>
          <a:ext cx="1779966" cy="1756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2633539" y="70424"/>
            <a:ext cx="1072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400" b="1" i="0" u="none" strike="noStrike" kern="1200" spc="0" baseline="0">
                <a:solidFill>
                  <a:srgbClr val="418AB3">
                    <a:lumMod val="7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th-TH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พืชเศรษฐกิจ (ตัน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]</a:t>
            </a:r>
            <a:endParaRPr lang="th-TH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585504"/>
              </p:ext>
            </p:extLst>
          </p:nvPr>
        </p:nvGraphicFramePr>
        <p:xfrm>
          <a:off x="3913180" y="131263"/>
          <a:ext cx="1318448" cy="176755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80474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837974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5700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9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marL="0" indent="0"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14,518,706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ไก่ไข่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3,879,481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00235155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ไก่พื้นเมือง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1,115,535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สุกรขุน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549,813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242,223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34,821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แกะ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5,208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3989332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,774,257</a:t>
                      </a: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2603400671"/>
                  </a:ext>
                </a:extLst>
              </a:tr>
              <a:tr h="185700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เป็ดไข่ไล่ทุ่ง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1,737,172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8960811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766047" y="3539"/>
            <a:ext cx="8643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3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4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</a:rPr>
              <a:t>สัตว์เศรษฐกิจ</a:t>
            </a:r>
          </a:p>
        </p:txBody>
      </p:sp>
      <p:pic>
        <p:nvPicPr>
          <p:cNvPr id="1028" name="Picture 4" descr="หมูการ์ตูน png | PNGEg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4111" y1="92615" x2="65444" y2="89621"/>
                        <a14:foregroundMark x1="77333" y1="84830" x2="67111" y2="95609"/>
                        <a14:foregroundMark x1="53444" y1="47106" x2="51000" y2="65269"/>
                        <a14:foregroundMark x1="75667" y1="57884" x2="73667" y2="71856"/>
                        <a14:foregroundMark x1="13222" y1="80838" x2="8222" y2="83633"/>
                        <a14:foregroundMark x1="26111" y1="95210" x2="22889" y2="936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832" y="823512"/>
            <a:ext cx="344061" cy="1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อกุ้งลอปสเตอร์เว็กเตอร์ ดาวน์โหลดฟรี - Homarus การ์ตูนปักอกุ้งลอปสเตอร์ลิ้งวาดรูป  - อันเว็กเตอกุ้งลอปสเตอร์เว็กเตอร์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7" b="97143" l="10000" r="869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8249">
            <a:off x="6341573" y="1554084"/>
            <a:ext cx="337397" cy="3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ปลาดุกการ์ตูนน่ารัก ภาพประกอบสต็อก - ดาวน์โหลดรูปภาพตอนนี้ - iStock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56" b="89904" l="1683" r="98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800" b="25200"/>
          <a:stretch/>
        </p:blipFill>
        <p:spPr bwMode="auto">
          <a:xfrm>
            <a:off x="5651017" y="1638641"/>
            <a:ext cx="306675" cy="15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เป็ดป่า, สัตว์, การ์ตูน png | PNGEgg"/>
          <p:cNvPicPr>
            <a:picLocks noChangeAspect="1" noChangeArrowheads="1"/>
          </p:cNvPicPr>
          <p:nvPr/>
        </p:nvPicPr>
        <p:blipFill rotWithShape="1"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600" l="10000" r="90000">
                        <a14:foregroundMark x1="50778" y1="10000" x2="52444" y2="17200"/>
                        <a14:foregroundMark x1="52556" y1="11000" x2="49111" y2="1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571" r="30423"/>
          <a:stretch/>
        </p:blipFill>
        <p:spPr bwMode="auto">
          <a:xfrm>
            <a:off x="4348620" y="1507137"/>
            <a:ext cx="151803" cy="2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ow (เคา) แปลว่าอะไร? ดูความหมาย ภาพประกอบ ตัวอย่างประโยค | ENGDICT.COM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177" y="1028868"/>
            <a:ext cx="245338" cy="24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มากโรยเกลือตามหไข่, เป็ด, ไข่ png - png มากโรยเกลือตามหไข่, เป็ด, ไข่ icon  vector"/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6923" b="52308" l="23111" r="71667">
                        <a14:backgroundMark x1="67000" y1="31410" x2="67333" y2="32179"/>
                        <a14:backgroundMark x1="69667" y1="34615" x2="69222" y2="35513"/>
                        <a14:backgroundMark x1="68333" y1="34615" x2="68333" y2="35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3" t="15496" r="28000" b="47581"/>
          <a:stretch/>
        </p:blipFill>
        <p:spPr bwMode="auto">
          <a:xfrm>
            <a:off x="4378174" y="1671123"/>
            <a:ext cx="315005" cy="19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การ์ตูนไก่ภาพ PNG เวกเตอร์และไฟล์ PSD | ดาวน์โหลดฟรีบน Pngtree"/>
          <p:cNvPicPr>
            <a:picLocks noChangeAspect="1" noChangeArrowheads="1"/>
          </p:cNvPicPr>
          <p:nvPr/>
        </p:nvPicPr>
        <p:blipFill rotWithShape="1">
          <a:blip r:embed="rId14" cstate="hq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89" b="94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56" t="4926" r="13260" b="8094"/>
          <a:stretch/>
        </p:blipFill>
        <p:spPr bwMode="auto">
          <a:xfrm>
            <a:off x="4304945" y="335209"/>
            <a:ext cx="316283" cy="3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แพะ, ดื่มนม, จีคือสำหรับแพะ png - png แพะ, ดื่มนม, จีคือสำหรับแพะ icon  vector"/>
          <p:cNvPicPr>
            <a:picLocks noChangeAspect="1" noChangeArrowheads="1"/>
          </p:cNvPicPr>
          <p:nvPr/>
        </p:nvPicPr>
        <p:blipFill rotWithShape="1">
          <a:blip r:embed="rId16" cstate="hq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13" b="99231" l="10000" r="90000">
                        <a14:foregroundMark x1="78111" y1="27821" x2="72444" y2="27692"/>
                        <a14:foregroundMark x1="59333" y1="26923" x2="63222" y2="30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9" r="11388"/>
          <a:stretch/>
        </p:blipFill>
        <p:spPr bwMode="auto">
          <a:xfrm>
            <a:off x="4196567" y="1200024"/>
            <a:ext cx="250870" cy="3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กุ้งผิวแดง, การ์ตูน, หมวก png | PNGEgg"/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195" b="100000" l="9574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1298">
            <a:off x="5274295" y="1655963"/>
            <a:ext cx="453113" cy="20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ปลานิล หนึ่งในโครงการของพ่อที่ทำให้คนไทยได้กินปลา - Pantip"/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2344" b="99219" l="2125" r="99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151" flipH="1">
            <a:off x="6007830" y="1680358"/>
            <a:ext cx="273823" cy="16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สำนักงานเกษตรอำเภอวชิรบารมี"/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559" y="679595"/>
            <a:ext cx="502258" cy="26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ข้าว png | PNGEgg"/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572" b="96188" l="1437" r="965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057" y="886315"/>
            <a:ext cx="359853" cy="35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อ้อย, สวย, อ้อย png | PNGEgg"/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98338" l="5747" r="98276">
                        <a14:foregroundMark x1="39655" y1="80055" x2="37931" y2="84211"/>
                        <a14:foregroundMark x1="64943" y1="82825" x2="64368" y2="86704"/>
                        <a14:backgroundMark x1="60920" y1="21330" x2="62644" y2="21053"/>
                        <a14:backgroundMark x1="63218" y1="27978" x2="60345" y2="27978"/>
                        <a14:backgroundMark x1="76149" y1="43767" x2="74425" y2="43213"/>
                        <a14:backgroundMark x1="67529" y1="36565" x2="67241" y2="38781"/>
                        <a14:backgroundMark x1="68391" y1="32964" x2="68678" y2="33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440" y="998364"/>
            <a:ext cx="379371" cy="3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4844463" y="2133170"/>
            <a:ext cx="1972039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ts val="1700"/>
              </a:lnSpc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ปลาสลิดดอนกำยาน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ไขมันน้อย รสชาติดี ไม่มีกลิ่นโคลน การเลี้ยง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ครอบคุลม 8 อำเภอ ผู้ประกอบการที่ได้รับอนุญาตให้ใช้ตราสัญลักษณ์ (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GI) 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สินค้า “ปลาสลิดดอนกำยาน” ปี 2569-2571 จำนวน 11 ราย</a:t>
            </a:r>
            <a:endParaRPr lang="th-TH" sz="1100" spc="40" dirty="0">
              <a:solidFill>
                <a:schemeClr val="accent6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32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63EF2586-C1B0-4BFC-BC8D-E0CFA2B23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8979">
            <a:off x="3009000" y="1808053"/>
            <a:ext cx="875660" cy="5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คลินิกภาษีผลิตภัณฑ์สัตว์น้ำแปรรูปและถนอมอาหาร (ปลาสลิด) | MOF Tax Clinic -  คลินิกภาษีกระทรวงการคลัง"/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760" b="96481" l="25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924">
            <a:off x="5971221" y="1811247"/>
            <a:ext cx="880037" cy="58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3" name="กลุ่ม 52"/>
          <p:cNvGrpSpPr/>
          <p:nvPr/>
        </p:nvGrpSpPr>
        <p:grpSpPr>
          <a:xfrm>
            <a:off x="242395" y="3757571"/>
            <a:ext cx="1463843" cy="746262"/>
            <a:chOff x="685800" y="2842026"/>
            <a:chExt cx="1447800" cy="680969"/>
          </a:xfrm>
        </p:grpSpPr>
        <p:sp>
          <p:nvSpPr>
            <p:cNvPr id="54" name="สี่เหลี่ยมผืนผ้า 53"/>
            <p:cNvSpPr/>
            <p:nvPr/>
          </p:nvSpPr>
          <p:spPr>
            <a:xfrm>
              <a:off x="1066800" y="3102828"/>
              <a:ext cx="330414" cy="173772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สี่เหลี่ยมผืนผ้า 54"/>
            <p:cNvSpPr/>
            <p:nvPr/>
          </p:nvSpPr>
          <p:spPr>
            <a:xfrm>
              <a:off x="1397214" y="3045502"/>
              <a:ext cx="330414" cy="23109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1" name="ตัวเชื่อมต่อตรง 60"/>
            <p:cNvCxnSpPr/>
            <p:nvPr/>
          </p:nvCxnSpPr>
          <p:spPr>
            <a:xfrm>
              <a:off x="685800" y="3276600"/>
              <a:ext cx="144780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2" name="TextBox 23"/>
            <p:cNvSpPr txBox="1"/>
            <p:nvPr/>
          </p:nvSpPr>
          <p:spPr>
            <a:xfrm>
              <a:off x="1366807" y="2842026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749</a:t>
              </a:r>
            </a:p>
          </p:txBody>
        </p:sp>
        <p:sp>
          <p:nvSpPr>
            <p:cNvPr id="63" name="TextBox 23"/>
            <p:cNvSpPr txBox="1"/>
            <p:nvPr/>
          </p:nvSpPr>
          <p:spPr>
            <a:xfrm>
              <a:off x="1065134" y="2898577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655</a:t>
              </a:r>
            </a:p>
          </p:txBody>
        </p:sp>
        <p:sp>
          <p:nvSpPr>
            <p:cNvPr id="64" name="TextBox 23"/>
            <p:cNvSpPr txBox="1"/>
            <p:nvPr/>
          </p:nvSpPr>
          <p:spPr>
            <a:xfrm>
              <a:off x="1212356" y="3215218"/>
              <a:ext cx="38664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ข้าว</a:t>
              </a:r>
            </a:p>
          </p:txBody>
        </p:sp>
      </p:grpSp>
      <p:grpSp>
        <p:nvGrpSpPr>
          <p:cNvPr id="65" name="กลุ่ม 64"/>
          <p:cNvGrpSpPr/>
          <p:nvPr/>
        </p:nvGrpSpPr>
        <p:grpSpPr>
          <a:xfrm>
            <a:off x="1461556" y="3563924"/>
            <a:ext cx="1119119" cy="954676"/>
            <a:chOff x="982918" y="2652152"/>
            <a:chExt cx="1079198" cy="880215"/>
          </a:xfrm>
        </p:grpSpPr>
        <p:sp>
          <p:nvSpPr>
            <p:cNvPr id="66" name="สี่เหลี่ยมผืนผ้า 65"/>
            <p:cNvSpPr/>
            <p:nvPr/>
          </p:nvSpPr>
          <p:spPr>
            <a:xfrm>
              <a:off x="1066800" y="2852410"/>
              <a:ext cx="330414" cy="424189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สี่เหลี่ยมผืนผ้า 66"/>
            <p:cNvSpPr/>
            <p:nvPr/>
          </p:nvSpPr>
          <p:spPr>
            <a:xfrm>
              <a:off x="1397214" y="2883893"/>
              <a:ext cx="330414" cy="39270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8" name="ตัวเชื่อมต่อตรง 67"/>
            <p:cNvCxnSpPr>
              <a:cxnSpLocks/>
            </p:cNvCxnSpPr>
            <p:nvPr/>
          </p:nvCxnSpPr>
          <p:spPr>
            <a:xfrm>
              <a:off x="1031289" y="3268464"/>
              <a:ext cx="1030827" cy="552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23"/>
            <p:cNvSpPr txBox="1"/>
            <p:nvPr/>
          </p:nvSpPr>
          <p:spPr>
            <a:xfrm>
              <a:off x="1361885" y="2682878"/>
              <a:ext cx="366668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2,971</a:t>
              </a:r>
            </a:p>
          </p:txBody>
        </p:sp>
        <p:sp>
          <p:nvSpPr>
            <p:cNvPr id="70" name="TextBox 23"/>
            <p:cNvSpPr txBox="1"/>
            <p:nvPr/>
          </p:nvSpPr>
          <p:spPr>
            <a:xfrm>
              <a:off x="1031289" y="2652152"/>
              <a:ext cx="363577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3,169</a:t>
              </a:r>
            </a:p>
          </p:txBody>
        </p:sp>
        <p:sp>
          <p:nvSpPr>
            <p:cNvPr id="71" name="TextBox 23"/>
            <p:cNvSpPr txBox="1"/>
            <p:nvPr/>
          </p:nvSpPr>
          <p:spPr>
            <a:xfrm>
              <a:off x="982918" y="3224590"/>
              <a:ext cx="8322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มันสำปะหลัง</a:t>
              </a:r>
            </a:p>
          </p:txBody>
        </p:sp>
      </p:grpSp>
      <p:grpSp>
        <p:nvGrpSpPr>
          <p:cNvPr id="72" name="กลุ่ม 71"/>
          <p:cNvGrpSpPr/>
          <p:nvPr/>
        </p:nvGrpSpPr>
        <p:grpSpPr>
          <a:xfrm>
            <a:off x="2348199" y="3186989"/>
            <a:ext cx="937612" cy="1296446"/>
            <a:chOff x="980665" y="2230999"/>
            <a:chExt cx="882724" cy="1296446"/>
          </a:xfrm>
        </p:grpSpPr>
        <p:sp>
          <p:nvSpPr>
            <p:cNvPr id="73" name="สี่เหลี่ยมผืนผ้า 72"/>
            <p:cNvSpPr/>
            <p:nvPr/>
          </p:nvSpPr>
          <p:spPr>
            <a:xfrm>
              <a:off x="1066800" y="2422895"/>
              <a:ext cx="330414" cy="85370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สี่เหลี่ยมผืนผ้า 73"/>
            <p:cNvSpPr/>
            <p:nvPr/>
          </p:nvSpPr>
          <p:spPr>
            <a:xfrm>
              <a:off x="1397214" y="2501227"/>
              <a:ext cx="330414" cy="775371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5" name="ตัวเชื่อมต่อตรง 74"/>
            <p:cNvCxnSpPr>
              <a:cxnSpLocks/>
            </p:cNvCxnSpPr>
            <p:nvPr/>
          </p:nvCxnSpPr>
          <p:spPr>
            <a:xfrm flipV="1">
              <a:off x="980665" y="3273277"/>
              <a:ext cx="882724" cy="332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6" name="TextBox 23"/>
            <p:cNvSpPr txBox="1"/>
            <p:nvPr/>
          </p:nvSpPr>
          <p:spPr>
            <a:xfrm>
              <a:off x="1062236" y="2230999"/>
              <a:ext cx="40045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9,660</a:t>
              </a:r>
            </a:p>
          </p:txBody>
        </p:sp>
        <p:sp>
          <p:nvSpPr>
            <p:cNvPr id="78" name="TextBox 23"/>
            <p:cNvSpPr txBox="1"/>
            <p:nvPr/>
          </p:nvSpPr>
          <p:spPr>
            <a:xfrm>
              <a:off x="1213755" y="3219668"/>
              <a:ext cx="40267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อ้อย</a:t>
              </a:r>
            </a:p>
          </p:txBody>
        </p:sp>
      </p:grpSp>
      <p:sp>
        <p:nvSpPr>
          <p:cNvPr id="80" name="TextBox 23"/>
          <p:cNvSpPr txBox="1"/>
          <p:nvPr/>
        </p:nvSpPr>
        <p:spPr>
          <a:xfrm>
            <a:off x="112921" y="3191583"/>
            <a:ext cx="1791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002060"/>
                </a:solidFill>
              </a:rPr>
              <a:t>ประสิทธิภาพการผลิต (กก./ไร่)</a:t>
            </a:r>
          </a:p>
        </p:txBody>
      </p:sp>
      <p:sp>
        <p:nvSpPr>
          <p:cNvPr id="101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85967" y="4968266"/>
            <a:ext cx="2249278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เกษตรอินทรีย์</a:t>
            </a: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พื้นที่เกษตรอินทรีย์ 790.581 ไร่ เกษตรกร 142 ราย/แปลง</a:t>
            </a:r>
          </a:p>
          <a:p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PGS 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ส.ป.ก. 400 ไร่ เกษตรกร 81 ราย</a:t>
            </a:r>
            <a:b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เกษตร 99 ไร่ เกษตรกร 26 ราย/ 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พืชผัก ไม้ผล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 110.581 ไร่ เกษตรกร 30 ราย/แปลง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ข้าว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แบบรายเดี่ยว 9 ราย  12 แปลง พื้นที่ 76 ไร่</a:t>
            </a:r>
            <a:endParaRPr lang="th-TH" sz="1100" spc="-2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ปศุสัตว์ </a:t>
            </a:r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 ไร่ จำนวน 2 ราย (พืชอาหารฯ,ไก่ไข่)</a:t>
            </a:r>
          </a:p>
        </p:txBody>
      </p:sp>
      <p:sp>
        <p:nvSpPr>
          <p:cNvPr id="103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57263" y="6324600"/>
            <a:ext cx="2469654" cy="16712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 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Function 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มีภารกิจสำคัญ คือ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2.1) ด้านพืช : </a:t>
            </a:r>
            <a:endParaRPr lang="en-US" sz="100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โครงการส่งเสริมการใช้เครื่องจักรกลทางการเกษตร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(2)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โครงการยกระดับคุณภาพสินค้าเกษตร สู่มาตรฐาน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(3)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โครงการระบบส่งเสริมเกษตรแบบแปลงใหญ่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โครงการเพิ่มประสิทธิภาพการผลิตสินค้าเกษตร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(5)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โครงการเพิ่มประสิทธิภาพการใช้น้ำในระดับไร่นา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2.2) ด้านปศุสัตว์ : โครงการพัฒนาศักยภาพปศุสัตว์ </a:t>
            </a:r>
          </a:p>
          <a:p>
            <a:pPr>
              <a:lnSpc>
                <a:spcPts val="900"/>
              </a:lnSpc>
            </a:pPr>
            <a:r>
              <a:rPr lang="th-TH" sz="1000" spc="-4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2.3) ด้านประมง : โครงการระบบส่งเสริมเกษตรแบบแปลงใหญ่  (กุ้งก้ามกราม)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2.4) กลุ่ม/สหกรณ์ : โครงการส่งเสริมและสนับสนุนสหกรณ์</a:t>
            </a:r>
            <a:b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และกลุ่มเกษตรกรทำการเกษตรเพื่อเพิ่มมูลค่า </a:t>
            </a:r>
          </a:p>
          <a:p>
            <a:pPr>
              <a:lnSpc>
                <a:spcPts val="900"/>
              </a:lnSpc>
            </a:pP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2.5) ด้านชลประทาน : โครงการจัดหาแหล่งน้ำและเพิ่มพื้นที่ชลประทาน</a:t>
            </a:r>
            <a:endParaRPr lang="en-US" sz="1000" spc="-6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7" name="TextBox 23"/>
          <p:cNvSpPr txBox="1"/>
          <p:nvPr/>
        </p:nvSpPr>
        <p:spPr>
          <a:xfrm>
            <a:off x="2779393" y="3233006"/>
            <a:ext cx="4042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/>
              <a:t>8,890</a:t>
            </a:r>
          </a:p>
        </p:txBody>
      </p:sp>
      <p:sp>
        <p:nvSpPr>
          <p:cNvPr id="14" name="officeArt object">
            <a:extLst>
              <a:ext uri="{FF2B5EF4-FFF2-40B4-BE49-F238E27FC236}">
                <a16:creationId xmlns:a16="http://schemas.microsoft.com/office/drawing/2014/main" id="{9CD31631-925D-0DF0-835C-05EE36297F7C}"/>
              </a:ext>
            </a:extLst>
          </p:cNvPr>
          <p:cNvSpPr/>
          <p:nvPr/>
        </p:nvSpPr>
        <p:spPr>
          <a:xfrm>
            <a:off x="5296037" y="8031211"/>
            <a:ext cx="1424045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งบกลุ่มจังหวัด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โครงการพัฒนาศักยภาพและยกระดับการผลิตสินค้าเกษตรปลอดภัยและเกษตรอินทรีย์ (สำนักงานเกษตรจังหวัดสุพรรณบุรี) งบประมาณ  1,540,400 บาท 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พัฒนาศักยภาพการผลิตและเพิ่มมูลค่าการตลาดสินค้าสัตว์น้ำในพื้นที่กลุ่มจังหวัดภาคกลางตอนล่าง 1 (สำนักงานประมงจังหวัดสุพรรณบุรี) งบประมาณ 1,286,610 บาท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endParaRPr lang="th-TH" sz="1000" u="sng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09B68537-EE72-09C1-5A16-CF2102BA808C}"/>
              </a:ext>
            </a:extLst>
          </p:cNvPr>
          <p:cNvSpPr txBox="1"/>
          <p:nvPr/>
        </p:nvSpPr>
        <p:spPr>
          <a:xfrm>
            <a:off x="351264" y="3447857"/>
            <a:ext cx="679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ประเทศไทย</a:t>
            </a:r>
          </a:p>
        </p:txBody>
      </p:sp>
      <p:sp>
        <p:nvSpPr>
          <p:cNvPr id="25" name="สี่เหลี่ยมผืนผ้า 24">
            <a:extLst>
              <a:ext uri="{FF2B5EF4-FFF2-40B4-BE49-F238E27FC236}">
                <a16:creationId xmlns:a16="http://schemas.microsoft.com/office/drawing/2014/main" id="{1001490C-0BE9-22CD-5BB0-C325EE2FB5FC}"/>
              </a:ext>
            </a:extLst>
          </p:cNvPr>
          <p:cNvSpPr/>
          <p:nvPr/>
        </p:nvSpPr>
        <p:spPr>
          <a:xfrm>
            <a:off x="298059" y="3567857"/>
            <a:ext cx="89682" cy="9166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2C17CBF0-010C-C61B-8137-47405EB99559}"/>
              </a:ext>
            </a:extLst>
          </p:cNvPr>
          <p:cNvSpPr txBox="1"/>
          <p:nvPr/>
        </p:nvSpPr>
        <p:spPr>
          <a:xfrm>
            <a:off x="350428" y="3610537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สุพรรณบุรี</a:t>
            </a:r>
          </a:p>
        </p:txBody>
      </p:sp>
      <p:sp>
        <p:nvSpPr>
          <p:cNvPr id="27" name="สี่เหลี่ยมผืนผ้า 26">
            <a:extLst>
              <a:ext uri="{FF2B5EF4-FFF2-40B4-BE49-F238E27FC236}">
                <a16:creationId xmlns:a16="http://schemas.microsoft.com/office/drawing/2014/main" id="{BF2B3E29-CDB2-2D0B-3B14-6BFEBE4B82E3}"/>
              </a:ext>
            </a:extLst>
          </p:cNvPr>
          <p:cNvSpPr/>
          <p:nvPr/>
        </p:nvSpPr>
        <p:spPr>
          <a:xfrm>
            <a:off x="304751" y="3724882"/>
            <a:ext cx="89682" cy="9166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3BDE6F98-A0EB-64EA-0A89-05C73915A8E9}"/>
              </a:ext>
            </a:extLst>
          </p:cNvPr>
          <p:cNvSpPr txBox="1"/>
          <p:nvPr/>
        </p:nvSpPr>
        <p:spPr>
          <a:xfrm>
            <a:off x="2878156" y="9691209"/>
            <a:ext cx="3586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chemeClr val="bg1"/>
                </a:solidFill>
              </a:rPr>
              <a:t>สำนักงานเกษตรและสหกรณ์จังหวัดสุพรรณบุรี (ข้อมูล ณ </a:t>
            </a:r>
            <a:r>
              <a:rPr lang="th-TH" sz="1200">
                <a:solidFill>
                  <a:schemeClr val="bg1"/>
                </a:solidFill>
              </a:rPr>
              <a:t>วันที่  31 สิงหาคม </a:t>
            </a:r>
            <a:r>
              <a:rPr lang="th-TH" sz="1200" dirty="0">
                <a:solidFill>
                  <a:schemeClr val="bg1"/>
                </a:solidFill>
              </a:rPr>
              <a:t>2569)</a:t>
            </a: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6546A142-C442-998A-E61F-3B0F0AE7BFAF}"/>
              </a:ext>
            </a:extLst>
          </p:cNvPr>
          <p:cNvSpPr/>
          <p:nvPr/>
        </p:nvSpPr>
        <p:spPr>
          <a:xfrm>
            <a:off x="3430327" y="3202404"/>
            <a:ext cx="1600621" cy="216342"/>
          </a:xfrm>
          <a:prstGeom prst="roundRect">
            <a:avLst/>
          </a:prstGeom>
          <a:solidFill>
            <a:srgbClr val="B1E5C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สินค้าเกษตรสำคัญ 15 ชนิด</a:t>
            </a:r>
            <a:b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0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BDC26EC6-F8D1-76C6-B8C1-82CD484AF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625" y="3686952"/>
            <a:ext cx="230259" cy="16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A633C5A4-A9F0-96F0-79E2-C7C9B636A1ED}"/>
              </a:ext>
            </a:extLst>
          </p:cNvPr>
          <p:cNvSpPr txBox="1"/>
          <p:nvPr/>
        </p:nvSpPr>
        <p:spPr>
          <a:xfrm>
            <a:off x="3563756" y="3617706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แห้ว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01A6D3EA-7774-5F6E-1E09-BA72EC0ACA1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85876" y="3465278"/>
            <a:ext cx="229279" cy="187777"/>
          </a:xfrm>
          <a:prstGeom prst="rect">
            <a:avLst/>
          </a:pr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9DF62CD6-09C1-65FC-4F7F-EC5598B3AD3B}"/>
              </a:ext>
            </a:extLst>
          </p:cNvPr>
          <p:cNvSpPr txBox="1"/>
          <p:nvPr/>
        </p:nvSpPr>
        <p:spPr>
          <a:xfrm>
            <a:off x="3591140" y="3448924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95407B3C-0C87-52AB-BB29-75C52B076235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118" y="3779318"/>
            <a:ext cx="387296" cy="387296"/>
          </a:xfrm>
          <a:prstGeom prst="rect">
            <a:avLst/>
          </a:prstGeom>
        </p:spPr>
      </p:pic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8826EEB7-B369-41A6-7B44-34811038F965}"/>
              </a:ext>
            </a:extLst>
          </p:cNvPr>
          <p:cNvSpPr txBox="1"/>
          <p:nvPr/>
        </p:nvSpPr>
        <p:spPr>
          <a:xfrm>
            <a:off x="3572821" y="3843188"/>
            <a:ext cx="487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มะม่วง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618F725F-3C73-D63D-40CD-F43D6BB9598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399" y="4081112"/>
            <a:ext cx="279257" cy="248096"/>
          </a:xfrm>
          <a:prstGeom prst="rect">
            <a:avLst/>
          </a:prstGeom>
        </p:spPr>
      </p:pic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4AF92A28-B0A7-4AC6-F1D5-369AFC0EDB86}"/>
              </a:ext>
            </a:extLst>
          </p:cNvPr>
          <p:cNvSpPr txBox="1"/>
          <p:nvPr/>
        </p:nvSpPr>
        <p:spPr>
          <a:xfrm>
            <a:off x="3594321" y="4010982"/>
            <a:ext cx="519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พืชผักอินทรีย์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8" name="รูปภาพ 57">
            <a:extLst>
              <a:ext uri="{FF2B5EF4-FFF2-40B4-BE49-F238E27FC236}">
                <a16:creationId xmlns:a16="http://schemas.microsoft.com/office/drawing/2014/main" id="{A89B5095-3CDE-992A-541D-BB6ED3DC74F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733" y="4339696"/>
            <a:ext cx="392975" cy="272136"/>
          </a:xfrm>
          <a:prstGeom prst="rect">
            <a:avLst/>
          </a:prstGeom>
        </p:spPr>
      </p:pic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B352CC68-70A4-8574-CB7D-2BECA5ED3383}"/>
              </a:ext>
            </a:extLst>
          </p:cNvPr>
          <p:cNvSpPr txBox="1"/>
          <p:nvPr/>
        </p:nvSpPr>
        <p:spPr>
          <a:xfrm>
            <a:off x="3563380" y="4396186"/>
            <a:ext cx="5433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สมุนไพร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1" name="รูปภาพ 80">
            <a:extLst>
              <a:ext uri="{FF2B5EF4-FFF2-40B4-BE49-F238E27FC236}">
                <a16:creationId xmlns:a16="http://schemas.microsoft.com/office/drawing/2014/main" id="{4C83695C-3EFB-A781-1A31-FD2EC8213293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820" y="3485724"/>
            <a:ext cx="235651" cy="157101"/>
          </a:xfrm>
          <a:prstGeom prst="rect">
            <a:avLst/>
          </a:prstGeom>
        </p:spPr>
      </p:pic>
      <p:sp>
        <p:nvSpPr>
          <p:cNvPr id="108" name="กล่องข้อความ 107">
            <a:extLst>
              <a:ext uri="{FF2B5EF4-FFF2-40B4-BE49-F238E27FC236}">
                <a16:creationId xmlns:a16="http://schemas.microsoft.com/office/drawing/2014/main" id="{86EA5CCC-1C68-0353-4D68-01E8B1447437}"/>
              </a:ext>
            </a:extLst>
          </p:cNvPr>
          <p:cNvSpPr txBox="1"/>
          <p:nvPr/>
        </p:nvSpPr>
        <p:spPr>
          <a:xfrm>
            <a:off x="4012831" y="3443817"/>
            <a:ext cx="1122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กุ้งก้ามกราม - กุ้งขาว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0" name="รูปภาพ 109">
            <a:extLst>
              <a:ext uri="{FF2B5EF4-FFF2-40B4-BE49-F238E27FC236}">
                <a16:creationId xmlns:a16="http://schemas.microsoft.com/office/drawing/2014/main" id="{E8853771-40B1-33F8-9763-2FE6FE93BF26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0745">
            <a:off x="3994340" y="3666821"/>
            <a:ext cx="307020" cy="229866"/>
          </a:xfrm>
          <a:prstGeom prst="rect">
            <a:avLst/>
          </a:prstGeom>
        </p:spPr>
      </p:pic>
      <p:sp>
        <p:nvSpPr>
          <p:cNvPr id="111" name="กล่องข้อความ 110">
            <a:extLst>
              <a:ext uri="{FF2B5EF4-FFF2-40B4-BE49-F238E27FC236}">
                <a16:creationId xmlns:a16="http://schemas.microsoft.com/office/drawing/2014/main" id="{411BCA55-3B16-6426-AF19-6244A2E1DD56}"/>
              </a:ext>
            </a:extLst>
          </p:cNvPr>
          <p:cNvSpPr txBox="1"/>
          <p:nvPr/>
        </p:nvSpPr>
        <p:spPr>
          <a:xfrm>
            <a:off x="4246149" y="3660786"/>
            <a:ext cx="583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C3CD0614-743A-3523-AC97-7F486B93C060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81" y="3924452"/>
            <a:ext cx="299912" cy="206836"/>
          </a:xfrm>
          <a:prstGeom prst="rect">
            <a:avLst/>
          </a:prstGeom>
        </p:spPr>
      </p:pic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95F3A113-9029-E768-BD7B-8923C94D7A19}"/>
              </a:ext>
            </a:extLst>
          </p:cNvPr>
          <p:cNvSpPr txBox="1"/>
          <p:nvPr/>
        </p:nvSpPr>
        <p:spPr>
          <a:xfrm>
            <a:off x="4272287" y="3866547"/>
            <a:ext cx="501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โคเนื้อ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6" name="รูปภาพ 115">
            <a:extLst>
              <a:ext uri="{FF2B5EF4-FFF2-40B4-BE49-F238E27FC236}">
                <a16:creationId xmlns:a16="http://schemas.microsoft.com/office/drawing/2014/main" id="{FAD5F936-B4BE-0004-FEDC-05B580EBD862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03" y="4122236"/>
            <a:ext cx="300190" cy="225273"/>
          </a:xfrm>
          <a:prstGeom prst="rect">
            <a:avLst/>
          </a:prstGeom>
        </p:spPr>
      </p:pic>
      <p:sp>
        <p:nvSpPr>
          <p:cNvPr id="117" name="กล่องข้อความ 116">
            <a:extLst>
              <a:ext uri="{FF2B5EF4-FFF2-40B4-BE49-F238E27FC236}">
                <a16:creationId xmlns:a16="http://schemas.microsoft.com/office/drawing/2014/main" id="{DDD50405-B966-B035-0247-0AC71D2FA4EE}"/>
              </a:ext>
            </a:extLst>
          </p:cNvPr>
          <p:cNvSpPr txBox="1"/>
          <p:nvPr/>
        </p:nvSpPr>
        <p:spPr>
          <a:xfrm>
            <a:off x="4273081" y="4110885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แพะ-แกะ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0" name="รูปภาพ 119">
            <a:extLst>
              <a:ext uri="{FF2B5EF4-FFF2-40B4-BE49-F238E27FC236}">
                <a16:creationId xmlns:a16="http://schemas.microsoft.com/office/drawing/2014/main" id="{D79E5F73-2EFA-207C-F5EB-1BE20BF23435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903">
            <a:off x="3389901" y="4600532"/>
            <a:ext cx="340878" cy="227029"/>
          </a:xfrm>
          <a:prstGeom prst="rect">
            <a:avLst/>
          </a:prstGeom>
        </p:spPr>
      </p:pic>
      <p:sp>
        <p:nvSpPr>
          <p:cNvPr id="121" name="กล่องข้อความ 120">
            <a:extLst>
              <a:ext uri="{FF2B5EF4-FFF2-40B4-BE49-F238E27FC236}">
                <a16:creationId xmlns:a16="http://schemas.microsoft.com/office/drawing/2014/main" id="{D26BBE29-4C7C-2730-8BFF-0AC898369B26}"/>
              </a:ext>
            </a:extLst>
          </p:cNvPr>
          <p:cNvSpPr txBox="1"/>
          <p:nvPr/>
        </p:nvSpPr>
        <p:spPr>
          <a:xfrm>
            <a:off x="3499766" y="4567440"/>
            <a:ext cx="7942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พืชอาหารสัตว์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2" name="สี่เหลี่ยมผืนผ้า: มุมมน 121">
            <a:extLst>
              <a:ext uri="{FF2B5EF4-FFF2-40B4-BE49-F238E27FC236}">
                <a16:creationId xmlns:a16="http://schemas.microsoft.com/office/drawing/2014/main" id="{6AED8FBF-7E9E-F774-BC65-D0C6D44DADE1}"/>
              </a:ext>
            </a:extLst>
          </p:cNvPr>
          <p:cNvSpPr/>
          <p:nvPr/>
        </p:nvSpPr>
        <p:spPr>
          <a:xfrm>
            <a:off x="145120" y="7506547"/>
            <a:ext cx="2096143" cy="220573"/>
          </a:xfrm>
          <a:prstGeom prst="roundRect">
            <a:avLst/>
          </a:prstGeom>
          <a:solidFill>
            <a:srgbClr val="D2ECB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เกษตรแปลงใหญ่ 88 แปลง/กลุ่ม</a:t>
            </a:r>
            <a:endParaRPr lang="en-US" sz="11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27" name="ตาราง 126">
            <a:extLst>
              <a:ext uri="{FF2B5EF4-FFF2-40B4-BE49-F238E27FC236}">
                <a16:creationId xmlns:a16="http://schemas.microsoft.com/office/drawing/2014/main" id="{43A740B2-01B1-8EB1-B0A8-8ECAFE879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093402"/>
              </p:ext>
            </p:extLst>
          </p:nvPr>
        </p:nvGraphicFramePr>
        <p:xfrm>
          <a:off x="145120" y="7775227"/>
          <a:ext cx="2096143" cy="1780941"/>
        </p:xfrm>
        <a:graphic>
          <a:graphicData uri="http://schemas.openxmlformats.org/drawingml/2006/table">
            <a:tbl>
              <a:tblPr/>
              <a:tblGrid>
                <a:gridCol w="1207715">
                  <a:extLst>
                    <a:ext uri="{9D8B030D-6E8A-4147-A177-3AD203B41FA5}">
                      <a16:colId xmlns:a16="http://schemas.microsoft.com/office/drawing/2014/main" val="3968550991"/>
                    </a:ext>
                  </a:extLst>
                </a:gridCol>
                <a:gridCol w="888428">
                  <a:extLst>
                    <a:ext uri="{9D8B030D-6E8A-4147-A177-3AD203B41FA5}">
                      <a16:colId xmlns:a16="http://schemas.microsoft.com/office/drawing/2014/main" val="86903762"/>
                    </a:ext>
                  </a:extLst>
                </a:gridCol>
              </a:tblGrid>
              <a:tr h="176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ชนิดพืช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E1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(แปลง/กลุ่ม)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8369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ข้าว (ข้าว,ข้าวเหนียว)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555866"/>
                  </a:ext>
                </a:extLst>
              </a:tr>
              <a:tr h="342812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พืชไร่ (มันสำปะหลัง,</a:t>
                      </a:r>
                      <a:b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00" b="1" i="0" u="none" strike="noStrike" spc="-4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อ้อยโรงงาน,ข้าวโพดเลี้ยงสัตว์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296908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ไม้ผล (มะม่วง)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91411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พืชผักสมุนไพร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6751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แห้ว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01480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ยางพารา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54151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ปศุสัตว์ (แพะ)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066129"/>
                  </a:ext>
                </a:extLst>
              </a:tr>
              <a:tr h="201929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สัตว์น้ำ (กุ้งก้ามกราม,ปลาดุก)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238251"/>
                  </a:ext>
                </a:extLst>
              </a:tr>
            </a:tbl>
          </a:graphicData>
        </a:graphic>
      </p:graphicFrame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51417" y="3178064"/>
            <a:ext cx="1726198" cy="161975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สุพรรณบุรี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294991" y="4801050"/>
            <a:ext cx="4487472" cy="5257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งบประมาณเพื่อพัฒนาการเกษตร ปี 69 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รวม 640,002,937.00 บาท </a:t>
            </a:r>
          </a:p>
          <a:p>
            <a:pPr algn="ctr"/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เบิกจ่าย 439,526,206.41 บาท ( 68.68</a:t>
            </a:r>
            <a:r>
              <a:rPr lang="en-US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%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D156C5-B1C3-6E4B-9A90-6AEFCD63907F}"/>
              </a:ext>
            </a:extLst>
          </p:cNvPr>
          <p:cNvSpPr txBox="1"/>
          <p:nvPr/>
        </p:nvSpPr>
        <p:spPr>
          <a:xfrm>
            <a:off x="4825791" y="6541934"/>
            <a:ext cx="1907609" cy="1461939"/>
          </a:xfrm>
          <a:prstGeom prst="rect">
            <a:avLst/>
          </a:prstGeom>
          <a:solidFill>
            <a:srgbClr val="FDCBD0"/>
          </a:solidFill>
        </p:spPr>
        <p:txBody>
          <a:bodyPr wrap="square" rtlCol="0">
            <a:spAutoFit/>
          </a:bodyPr>
          <a:lstStyle/>
          <a:p>
            <a:r>
              <a:rPr lang="th-TH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(เริ่มเกิดภัย 15 พฤษภาคม 2568 ภัยสิ้นสุด 18 กรกฎาคม 2568) ในพื้นที่ 4 อำเภอ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19 ตำบล 157 หมู่บ้าน ใช้งบประมาณจังหวัด รวมเป็นเงิน 100,000 บาท</a:t>
            </a:r>
          </a:p>
          <a:p>
            <a:pPr>
              <a:spcBef>
                <a:spcPts val="600"/>
              </a:spcBef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(เริ่มเกิดภัย 8 กันยายน 2568 ภัยยังไม่สิ้นสุด) ในพื้นที่ 9 อำเภอ 65 ตำบล 415 หมู่บ้าน ใช้งบประมาณจังหวัด รวมเป็นเงิน 713,546 บาท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AABBB21-1DA3-7199-DA6A-DBC69CE9F4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037341"/>
              </p:ext>
            </p:extLst>
          </p:nvPr>
        </p:nvGraphicFramePr>
        <p:xfrm>
          <a:off x="2154561" y="176021"/>
          <a:ext cx="1866848" cy="1597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0"/>
          </a:graphicData>
        </a:graphic>
      </p:graphicFrame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1115DC73-5BFE-0029-F090-4F6C5EBB9B8A}"/>
              </a:ext>
            </a:extLst>
          </p:cNvPr>
          <p:cNvSpPr txBox="1"/>
          <p:nvPr/>
        </p:nvSpPr>
        <p:spPr>
          <a:xfrm>
            <a:off x="4323099" y="4382573"/>
            <a:ext cx="720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FB66C79-7320-2110-8B5C-64D57E26F1B1}"/>
              </a:ext>
            </a:extLst>
          </p:cNvPr>
          <p:cNvSpPr txBox="1"/>
          <p:nvPr/>
        </p:nvSpPr>
        <p:spPr>
          <a:xfrm>
            <a:off x="3970061" y="4382574"/>
            <a:ext cx="4940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ปลาม้า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D7FA51B9-33FD-4C91-6A3F-CCDF43E7F088}"/>
              </a:ext>
            </a:extLst>
          </p:cNvPr>
          <p:cNvSpPr txBox="1"/>
          <p:nvPr/>
        </p:nvSpPr>
        <p:spPr>
          <a:xfrm>
            <a:off x="4101553" y="4575506"/>
            <a:ext cx="6448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:a16="http://schemas.microsoft.com/office/drawing/2014/main" id="{FB22135C-4A2C-D6AD-EDF0-F14FAE835186}"/>
              </a:ext>
            </a:extLst>
          </p:cNvPr>
          <p:cNvSpPr txBox="1"/>
          <p:nvPr/>
        </p:nvSpPr>
        <p:spPr>
          <a:xfrm>
            <a:off x="4266778" y="4257286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พืชน้ำน้อย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1445301-5C91-43DE-B814-4167549345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0854726"/>
              </p:ext>
            </p:extLst>
          </p:nvPr>
        </p:nvGraphicFramePr>
        <p:xfrm>
          <a:off x="84415" y="75201"/>
          <a:ext cx="2105398" cy="1748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1"/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F6F6010F-D33A-4150-A9BF-DD9670DE991E}"/>
              </a:ext>
            </a:extLst>
          </p:cNvPr>
          <p:cNvSpPr txBox="1"/>
          <p:nvPr/>
        </p:nvSpPr>
        <p:spPr>
          <a:xfrm flipH="1">
            <a:off x="997421" y="1534474"/>
            <a:ext cx="1405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bg2">
                    <a:lumMod val="50000"/>
                  </a:schemeClr>
                </a:solidFill>
              </a:rPr>
              <a:t>2,027,216.25 ไร่ </a:t>
            </a:r>
          </a:p>
        </p:txBody>
      </p:sp>
      <p:graphicFrame>
        <p:nvGraphicFramePr>
          <p:cNvPr id="106" name="Chart 105">
            <a:extLst>
              <a:ext uri="{FF2B5EF4-FFF2-40B4-BE49-F238E27FC236}">
                <a16:creationId xmlns:a16="http://schemas.microsoft.com/office/drawing/2014/main" id="{D40A0710-3D30-49E6-AC41-3250314A7E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3283806"/>
              </p:ext>
            </p:extLst>
          </p:nvPr>
        </p:nvGraphicFramePr>
        <p:xfrm>
          <a:off x="2305482" y="5241010"/>
          <a:ext cx="4487472" cy="1115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2"/>
          </a:graphicData>
        </a:graphic>
      </p:graphicFrame>
    </p:spTree>
    <p:extLst>
      <p:ext uri="{BB962C8B-B14F-4D97-AF65-F5344CB8AC3E}">
        <p14:creationId xmlns:p14="http://schemas.microsoft.com/office/powerpoint/2010/main" val="2839957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ตัวอักษรวิ่ง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6170</TotalTime>
  <Words>1022</Words>
  <Application>Microsoft Office PowerPoint</Application>
  <PresentationFormat>กระดาษ A4 (210x297 มม.)</PresentationFormat>
  <Paragraphs>157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Helvetica Neue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Thongchai Service</cp:lastModifiedBy>
  <cp:revision>353</cp:revision>
  <cp:lastPrinted>2023-10-09T09:33:25Z</cp:lastPrinted>
  <dcterms:created xsi:type="dcterms:W3CDTF">2019-07-31T14:04:36Z</dcterms:created>
  <dcterms:modified xsi:type="dcterms:W3CDTF">2026-08-31T04:46:45Z</dcterms:modified>
</cp:coreProperties>
</file>