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6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theme/theme7.xml" ContentType="application/vnd.openxmlformats-officedocument.theme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theme/theme8.xml" ContentType="application/vnd.openxmlformats-officedocument.theme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  <p:sldMasterId id="2147483678" r:id="rId3"/>
    <p:sldMasterId id="2147483706" r:id="rId4"/>
    <p:sldMasterId id="2147483720" r:id="rId5"/>
    <p:sldMasterId id="2147483734" r:id="rId6"/>
    <p:sldMasterId id="2147483749" r:id="rId7"/>
    <p:sldMasterId id="2147483766" r:id="rId8"/>
    <p:sldMasterId id="2147483779" r:id="rId9"/>
  </p:sldMasterIdLst>
  <p:notesMasterIdLst>
    <p:notesMasterId r:id="rId47"/>
  </p:notesMasterIdLst>
  <p:sldIdLst>
    <p:sldId id="297" r:id="rId10"/>
    <p:sldId id="311" r:id="rId11"/>
    <p:sldId id="314" r:id="rId12"/>
    <p:sldId id="315" r:id="rId13"/>
    <p:sldId id="316" r:id="rId14"/>
    <p:sldId id="321" r:id="rId15"/>
    <p:sldId id="322" r:id="rId16"/>
    <p:sldId id="331" r:id="rId17"/>
    <p:sldId id="332" r:id="rId18"/>
    <p:sldId id="312" r:id="rId19"/>
    <p:sldId id="313" r:id="rId20"/>
    <p:sldId id="324" r:id="rId21"/>
    <p:sldId id="325" r:id="rId22"/>
    <p:sldId id="326" r:id="rId23"/>
    <p:sldId id="327" r:id="rId24"/>
    <p:sldId id="328" r:id="rId25"/>
    <p:sldId id="329" r:id="rId26"/>
    <p:sldId id="306" r:id="rId27"/>
    <p:sldId id="323" r:id="rId28"/>
    <p:sldId id="307" r:id="rId29"/>
    <p:sldId id="308" r:id="rId30"/>
    <p:sldId id="339" r:id="rId31"/>
    <p:sldId id="296" r:id="rId32"/>
    <p:sldId id="271" r:id="rId33"/>
    <p:sldId id="292" r:id="rId34"/>
    <p:sldId id="294" r:id="rId35"/>
    <p:sldId id="295" r:id="rId36"/>
    <p:sldId id="333" r:id="rId37"/>
    <p:sldId id="334" r:id="rId38"/>
    <p:sldId id="335" r:id="rId39"/>
    <p:sldId id="336" r:id="rId40"/>
    <p:sldId id="337" r:id="rId41"/>
    <p:sldId id="338" r:id="rId42"/>
    <p:sldId id="345" r:id="rId43"/>
    <p:sldId id="346" r:id="rId44"/>
    <p:sldId id="347" r:id="rId45"/>
    <p:sldId id="348" r:id="rId46"/>
  </p:sldIdLst>
  <p:sldSz cx="9144000" cy="5143500" type="screen16x9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92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viewProps" Target="view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5E5105-F0AC-407C-AD04-75F45F9A22F4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7FDB3736-6114-4C0E-A0E5-8FD8B63914A8}">
      <dgm:prSet phldrT="[Text]" custT="1"/>
      <dgm:spPr>
        <a:xfrm>
          <a:off x="2068860" y="1255682"/>
          <a:ext cx="1960352" cy="1538882"/>
        </a:xfrm>
        <a:noFill/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th-TH" sz="4000" b="1" dirty="0" smtClean="0">
              <a:solidFill>
                <a:srgbClr val="C00000"/>
              </a:solidFill>
              <a:latin typeface="TH SarabunPSK" pitchFamily="34" charset="-34"/>
              <a:ea typeface="+mn-ea"/>
              <a:cs typeface="TH SarabunPSK" pitchFamily="34" charset="-34"/>
            </a:rPr>
            <a:t>บริบทภายนอก</a:t>
          </a:r>
          <a:endParaRPr lang="th-TH" sz="4000" dirty="0">
            <a:solidFill>
              <a:srgbClr val="C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C2832BC5-18EF-4016-8909-C9B4D2683D12}" type="parTrans" cxnId="{2D11F3EF-071C-45EB-BD86-E8E500CAB965}">
      <dgm:prSet/>
      <dgm:spPr/>
      <dgm:t>
        <a:bodyPr/>
        <a:lstStyle/>
        <a:p>
          <a:endParaRPr lang="th-TH"/>
        </a:p>
      </dgm:t>
    </dgm:pt>
    <dgm:pt modelId="{8DB6411A-2933-4D81-AA42-C04C350E40EF}" type="sibTrans" cxnId="{2D11F3EF-071C-45EB-BD86-E8E500CAB965}">
      <dgm:prSet/>
      <dgm:spPr/>
      <dgm:t>
        <a:bodyPr/>
        <a:lstStyle/>
        <a:p>
          <a:endParaRPr lang="th-TH"/>
        </a:p>
      </dgm:t>
    </dgm:pt>
    <dgm:pt modelId="{36F199D0-3053-4D98-AF8D-DC97DBC09DF4}">
      <dgm:prSet phldrT="[Text]" custT="1"/>
      <dgm:spPr>
        <a:xfrm>
          <a:off x="2416903" y="-141494"/>
          <a:ext cx="1264266" cy="1327832"/>
        </a:xfrm>
        <a:solidFill>
          <a:srgbClr val="FADA7A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เงื่อนไขเศรษฐกิจโลก</a:t>
          </a:r>
          <a:endParaRPr lang="th-TH" sz="2000" b="1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36BCFCE2-AEF0-4597-B7CC-EE7702BF63EF}" type="parTrans" cxnId="{B5F5881B-B20D-4AB4-A597-832BC100AC30}">
      <dgm:prSet/>
      <dgm:spPr/>
      <dgm:t>
        <a:bodyPr/>
        <a:lstStyle/>
        <a:p>
          <a:endParaRPr lang="th-TH"/>
        </a:p>
      </dgm:t>
    </dgm:pt>
    <dgm:pt modelId="{33F2A205-9809-4C4E-ADDE-AD8C7B7ADECD}" type="sibTrans" cxnId="{B5F5881B-B20D-4AB4-A597-832BC100AC30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44AFF966-ABE9-47E0-B473-83F441923E2B}">
      <dgm:prSet phldrT="[Text]" custT="1"/>
      <dgm:spPr>
        <a:xfrm>
          <a:off x="3920920" y="959417"/>
          <a:ext cx="1364845" cy="1384548"/>
        </a:xfrm>
        <a:solidFill>
          <a:srgbClr val="C0EDF8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spc="-4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การเข้าสู่สังคมสูงวัยของโลก</a:t>
          </a:r>
          <a:endParaRPr lang="th-TH" sz="2000" b="1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FF1E0220-9557-4145-8210-BF842BBC8142}" type="parTrans" cxnId="{41238A70-CEE9-4BF1-A2B9-CCAC07645632}">
      <dgm:prSet/>
      <dgm:spPr/>
      <dgm:t>
        <a:bodyPr/>
        <a:lstStyle/>
        <a:p>
          <a:endParaRPr lang="th-TH"/>
        </a:p>
      </dgm:t>
    </dgm:pt>
    <dgm:pt modelId="{103D0779-E1CF-4BC6-9216-AF79639D989D}" type="sibTrans" cxnId="{41238A70-CEE9-4BF1-A2B9-CCAC07645632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63FB1C53-5F86-47E1-AC99-45FBD3442B62}">
      <dgm:prSet phldrT="[Text]" custT="1"/>
      <dgm:spPr>
        <a:xfrm>
          <a:off x="3358155" y="2791958"/>
          <a:ext cx="1302992" cy="1373862"/>
        </a:xfrm>
        <a:solidFill>
          <a:srgbClr val="0070C0"/>
        </a:solidFill>
        <a:ln w="25400" cap="flat" cmpd="sng" algn="ctr">
          <a:solidFill>
            <a:srgbClr val="0070C0"/>
          </a:solidFill>
          <a:prstDash val="solid"/>
        </a:ln>
        <a:effectLst/>
      </dgm:spPr>
      <dgm:t>
        <a:bodyPr/>
        <a:lstStyle/>
        <a:p>
          <a:r>
            <a:rPr lang="th-TH" sz="2000" b="1" spc="-70" baseline="0" dirty="0" smtClean="0">
              <a:solidFill>
                <a:schemeClr val="bg1"/>
              </a:solidFill>
              <a:latin typeface="TH SarabunPSK" pitchFamily="34" charset="-34"/>
              <a:ea typeface="+mn-ea"/>
              <a:cs typeface="TH SarabunPSK" pitchFamily="34" charset="-34"/>
            </a:rPr>
            <a:t>เทคโนโลยี/นวัตกรรมที่เปลี่ยนแปลงอย่างรวดเร็ว</a:t>
          </a:r>
          <a:endParaRPr lang="th-TH" sz="2000" spc="-70" baseline="0" dirty="0">
            <a:solidFill>
              <a:schemeClr val="bg1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DBC596E5-1633-46D7-B53F-7A9EFA238248}" type="parTrans" cxnId="{F7346D2B-CF81-41C8-AE09-2E0C57D148A2}">
      <dgm:prSet/>
      <dgm:spPr/>
      <dgm:t>
        <a:bodyPr/>
        <a:lstStyle/>
        <a:p>
          <a:endParaRPr lang="th-TH"/>
        </a:p>
      </dgm:t>
    </dgm:pt>
    <dgm:pt modelId="{95BDD989-5A79-4D98-9E03-D1D6B7B0907B}" type="sibTrans" cxnId="{F7346D2B-CF81-41C8-AE09-2E0C57D148A2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0D95FADD-A92A-4810-87B5-C2789B892703}">
      <dgm:prSet phldrT="[Text]" custT="1"/>
      <dgm:spPr>
        <a:xfrm>
          <a:off x="1459914" y="2752284"/>
          <a:ext cx="1257016" cy="1453210"/>
        </a:xfrm>
        <a:solidFill>
          <a:srgbClr val="D2DA7A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spc="-5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การเปลี่ยนแปลง</a:t>
          </a:r>
          <a:r>
            <a:rPr lang="th-TH" sz="2000" b="1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สภาพภูมิอากาศ</a:t>
          </a:r>
          <a:endParaRPr lang="th-TH" sz="20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145DF1D3-07F2-404E-A0FA-0E992FBC7B45}" type="parTrans" cxnId="{C6E7A762-F322-4437-AFB4-ABBA0B3981F1}">
      <dgm:prSet/>
      <dgm:spPr/>
      <dgm:t>
        <a:bodyPr/>
        <a:lstStyle/>
        <a:p>
          <a:endParaRPr lang="th-TH"/>
        </a:p>
      </dgm:t>
    </dgm:pt>
    <dgm:pt modelId="{9EF435D0-CFD5-48E4-A369-48BB7E823B38}" type="sibTrans" cxnId="{C6E7A762-F322-4437-AFB4-ABBA0B3981F1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6A799372-17B5-4294-8AF0-244FE9878ED7}">
      <dgm:prSet phldrT="[Text]" custT="1"/>
      <dgm:spPr>
        <a:xfrm>
          <a:off x="810233" y="967658"/>
          <a:ext cx="1368993" cy="1368066"/>
        </a:xfrm>
        <a:solidFill>
          <a:srgbClr val="FFCCCC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spc="-2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วาระการพัฒนาของโลกภายหลัง ค.ศ. 2015</a:t>
          </a:r>
          <a:endParaRPr lang="th-TH" sz="2000" spc="-20" baseline="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A2E6F09A-9DEF-482B-B2D2-D98EE45C79DE}" type="parTrans" cxnId="{8D6217ED-8210-4285-86DC-DEE7219637E7}">
      <dgm:prSet/>
      <dgm:spPr/>
      <dgm:t>
        <a:bodyPr/>
        <a:lstStyle/>
        <a:p>
          <a:endParaRPr lang="th-TH"/>
        </a:p>
      </dgm:t>
    </dgm:pt>
    <dgm:pt modelId="{5F61AA61-4057-407F-9C67-8FFD9ACB3F2B}" type="sibTrans" cxnId="{8D6217ED-8210-4285-86DC-DEE7219637E7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91BEC54A-DB94-48B9-8794-A89DC38A00FE}" type="pres">
      <dgm:prSet presAssocID="{AE5E5105-F0AC-407C-AD04-75F45F9A22F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965511B-65DD-4582-9C74-B475E410A61D}" type="pres">
      <dgm:prSet presAssocID="{7FDB3736-6114-4C0E-A0E5-8FD8B63914A8}" presName="centerShape" presStyleLbl="node0" presStyleIdx="0" presStyleCnt="1" custScaleX="127388" custLinFactNeighborY="-4026"/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597227B2-0BDB-4F7C-A62D-ADACD107ED06}" type="pres">
      <dgm:prSet presAssocID="{36F199D0-3053-4D98-AF8D-DC97DBC09DF4}" presName="node" presStyleLbl="node1" presStyleIdx="0" presStyleCnt="5" custScaleX="117364" custScaleY="12326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D40E0E8F-8872-4A94-ADA2-CE07F4357461}" type="pres">
      <dgm:prSet presAssocID="{36F199D0-3053-4D98-AF8D-DC97DBC09DF4}" presName="dummy" presStyleCnt="0"/>
      <dgm:spPr/>
    </dgm:pt>
    <dgm:pt modelId="{4FE4297F-CCDB-44DC-AF3A-80CA8759FAAC}" type="pres">
      <dgm:prSet presAssocID="{33F2A205-9809-4C4E-ADDE-AD8C7B7ADECD}" presName="sibTrans" presStyleLbl="sibTrans2D1" presStyleIdx="0" presStyleCnt="5"/>
      <dgm:spPr>
        <a:prstGeom prst="blockArc">
          <a:avLst>
            <a:gd name="adj1" fmla="val 16200000"/>
            <a:gd name="adj2" fmla="val 2052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2783BE2B-843D-47E9-97FE-C862666E8B70}" type="pres">
      <dgm:prSet presAssocID="{44AFF966-ABE9-47E0-B473-83F441923E2B}" presName="node" presStyleLbl="node1" presStyleIdx="1" presStyleCnt="5" custScaleX="126701" custScaleY="128530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C2EE58C7-35C7-460F-AD60-23A9F595F6B5}" type="pres">
      <dgm:prSet presAssocID="{44AFF966-ABE9-47E0-B473-83F441923E2B}" presName="dummy" presStyleCnt="0"/>
      <dgm:spPr/>
    </dgm:pt>
    <dgm:pt modelId="{5CAAB9E0-E3FE-4034-85FC-A7FAFF3912D1}" type="pres">
      <dgm:prSet presAssocID="{103D0779-E1CF-4BC6-9216-AF79639D989D}" presName="sibTrans" presStyleLbl="sibTrans2D1" presStyleIdx="1" presStyleCnt="5"/>
      <dgm:spPr>
        <a:prstGeom prst="blockArc">
          <a:avLst>
            <a:gd name="adj1" fmla="val 20520000"/>
            <a:gd name="adj2" fmla="val 324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7979F9AE-5181-482E-87E6-113D47800410}" type="pres">
      <dgm:prSet presAssocID="{63FB1C53-5F86-47E1-AC99-45FBD3442B62}" presName="node" presStyleLbl="node1" presStyleIdx="2" presStyleCnt="5" custScaleX="120959" custScaleY="127538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6ACF53B8-2513-44B9-BAC6-34BF38E984CB}" type="pres">
      <dgm:prSet presAssocID="{63FB1C53-5F86-47E1-AC99-45FBD3442B62}" presName="dummy" presStyleCnt="0"/>
      <dgm:spPr/>
    </dgm:pt>
    <dgm:pt modelId="{BC0267A5-2A91-4F20-84A0-B8650EB4AEF8}" type="pres">
      <dgm:prSet presAssocID="{95BDD989-5A79-4D98-9E03-D1D6B7B0907B}" presName="sibTrans" presStyleLbl="sibTrans2D1" presStyleIdx="2" presStyleCnt="5"/>
      <dgm:spPr>
        <a:prstGeom prst="blockArc">
          <a:avLst>
            <a:gd name="adj1" fmla="val 3240000"/>
            <a:gd name="adj2" fmla="val 756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C55B34B9-39B6-47A4-972A-CBA413FC3922}" type="pres">
      <dgm:prSet presAssocID="{0D95FADD-A92A-4810-87B5-C2789B892703}" presName="node" presStyleLbl="node1" presStyleIdx="3" presStyleCnt="5" custScaleX="116691" custScaleY="134904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18D65F60-B478-4A53-84F8-8D171B7F0092}" type="pres">
      <dgm:prSet presAssocID="{0D95FADD-A92A-4810-87B5-C2789B892703}" presName="dummy" presStyleCnt="0"/>
      <dgm:spPr/>
    </dgm:pt>
    <dgm:pt modelId="{4453F976-549E-4278-B37C-8C567C733855}" type="pres">
      <dgm:prSet presAssocID="{9EF435D0-CFD5-48E4-A369-48BB7E823B38}" presName="sibTrans" presStyleLbl="sibTrans2D1" presStyleIdx="3" presStyleCnt="5"/>
      <dgm:spPr>
        <a:prstGeom prst="blockArc">
          <a:avLst>
            <a:gd name="adj1" fmla="val 7560000"/>
            <a:gd name="adj2" fmla="val 1188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0745A204-46A2-4FC2-929B-C3C1892F24A6}" type="pres">
      <dgm:prSet presAssocID="{6A799372-17B5-4294-8AF0-244FE9878ED7}" presName="node" presStyleLbl="node1" presStyleIdx="4" presStyleCnt="5" custScaleX="127086" custScaleY="127000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4360EEE7-8EEE-494B-8218-BFD08FC3EA05}" type="pres">
      <dgm:prSet presAssocID="{6A799372-17B5-4294-8AF0-244FE9878ED7}" presName="dummy" presStyleCnt="0"/>
      <dgm:spPr/>
    </dgm:pt>
    <dgm:pt modelId="{652488F0-9B78-4419-9CC5-1133E1A1A177}" type="pres">
      <dgm:prSet presAssocID="{5F61AA61-4057-407F-9C67-8FFD9ACB3F2B}" presName="sibTrans" presStyleLbl="sibTrans2D1" presStyleIdx="4" presStyleCnt="5"/>
      <dgm:spPr>
        <a:prstGeom prst="blockArc">
          <a:avLst>
            <a:gd name="adj1" fmla="val 11880000"/>
            <a:gd name="adj2" fmla="val 16200000"/>
            <a:gd name="adj3" fmla="val 4636"/>
          </a:avLst>
        </a:prstGeom>
      </dgm:spPr>
      <dgm:t>
        <a:bodyPr/>
        <a:lstStyle/>
        <a:p>
          <a:endParaRPr lang="th-TH"/>
        </a:p>
      </dgm:t>
    </dgm:pt>
  </dgm:ptLst>
  <dgm:cxnLst>
    <dgm:cxn modelId="{C6E7A762-F322-4437-AFB4-ABBA0B3981F1}" srcId="{7FDB3736-6114-4C0E-A0E5-8FD8B63914A8}" destId="{0D95FADD-A92A-4810-87B5-C2789B892703}" srcOrd="3" destOrd="0" parTransId="{145DF1D3-07F2-404E-A0FA-0E992FBC7B45}" sibTransId="{9EF435D0-CFD5-48E4-A369-48BB7E823B38}"/>
    <dgm:cxn modelId="{BFD71C81-8A4C-41FC-A2EB-EA38F32E8368}" type="presOf" srcId="{63FB1C53-5F86-47E1-AC99-45FBD3442B62}" destId="{7979F9AE-5181-482E-87E6-113D47800410}" srcOrd="0" destOrd="0" presId="urn:microsoft.com/office/officeart/2005/8/layout/radial6"/>
    <dgm:cxn modelId="{8D6217ED-8210-4285-86DC-DEE7219637E7}" srcId="{7FDB3736-6114-4C0E-A0E5-8FD8B63914A8}" destId="{6A799372-17B5-4294-8AF0-244FE9878ED7}" srcOrd="4" destOrd="0" parTransId="{A2E6F09A-9DEF-482B-B2D2-D98EE45C79DE}" sibTransId="{5F61AA61-4057-407F-9C67-8FFD9ACB3F2B}"/>
    <dgm:cxn modelId="{41238A70-CEE9-4BF1-A2B9-CCAC07645632}" srcId="{7FDB3736-6114-4C0E-A0E5-8FD8B63914A8}" destId="{44AFF966-ABE9-47E0-B473-83F441923E2B}" srcOrd="1" destOrd="0" parTransId="{FF1E0220-9557-4145-8210-BF842BBC8142}" sibTransId="{103D0779-E1CF-4BC6-9216-AF79639D989D}"/>
    <dgm:cxn modelId="{C792CEE9-1F06-4EAF-A6D0-E10CF088EE1F}" type="presOf" srcId="{9EF435D0-CFD5-48E4-A369-48BB7E823B38}" destId="{4453F976-549E-4278-B37C-8C567C733855}" srcOrd="0" destOrd="0" presId="urn:microsoft.com/office/officeart/2005/8/layout/radial6"/>
    <dgm:cxn modelId="{B5F5881B-B20D-4AB4-A597-832BC100AC30}" srcId="{7FDB3736-6114-4C0E-A0E5-8FD8B63914A8}" destId="{36F199D0-3053-4D98-AF8D-DC97DBC09DF4}" srcOrd="0" destOrd="0" parTransId="{36BCFCE2-AEF0-4597-B7CC-EE7702BF63EF}" sibTransId="{33F2A205-9809-4C4E-ADDE-AD8C7B7ADECD}"/>
    <dgm:cxn modelId="{485A01C2-E704-416C-969D-549FD841F319}" type="presOf" srcId="{103D0779-E1CF-4BC6-9216-AF79639D989D}" destId="{5CAAB9E0-E3FE-4034-85FC-A7FAFF3912D1}" srcOrd="0" destOrd="0" presId="urn:microsoft.com/office/officeart/2005/8/layout/radial6"/>
    <dgm:cxn modelId="{2D11F3EF-071C-45EB-BD86-E8E500CAB965}" srcId="{AE5E5105-F0AC-407C-AD04-75F45F9A22F4}" destId="{7FDB3736-6114-4C0E-A0E5-8FD8B63914A8}" srcOrd="0" destOrd="0" parTransId="{C2832BC5-18EF-4016-8909-C9B4D2683D12}" sibTransId="{8DB6411A-2933-4D81-AA42-C04C350E40EF}"/>
    <dgm:cxn modelId="{46C85DE1-1D1F-426C-B1FB-81DC82AC9A83}" type="presOf" srcId="{5F61AA61-4057-407F-9C67-8FFD9ACB3F2B}" destId="{652488F0-9B78-4419-9CC5-1133E1A1A177}" srcOrd="0" destOrd="0" presId="urn:microsoft.com/office/officeart/2005/8/layout/radial6"/>
    <dgm:cxn modelId="{256B7A5B-EFAA-4268-BE88-7A9BC8809A9C}" type="presOf" srcId="{AE5E5105-F0AC-407C-AD04-75F45F9A22F4}" destId="{91BEC54A-DB94-48B9-8794-A89DC38A00FE}" srcOrd="0" destOrd="0" presId="urn:microsoft.com/office/officeart/2005/8/layout/radial6"/>
    <dgm:cxn modelId="{379AA864-7F99-4047-A509-EA105B8EF6F5}" type="presOf" srcId="{6A799372-17B5-4294-8AF0-244FE9878ED7}" destId="{0745A204-46A2-4FC2-929B-C3C1892F24A6}" srcOrd="0" destOrd="0" presId="urn:microsoft.com/office/officeart/2005/8/layout/radial6"/>
    <dgm:cxn modelId="{4B7D9A5B-7036-43B7-8127-978FFC9751CB}" type="presOf" srcId="{7FDB3736-6114-4C0E-A0E5-8FD8B63914A8}" destId="{4965511B-65DD-4582-9C74-B475E410A61D}" srcOrd="0" destOrd="0" presId="urn:microsoft.com/office/officeart/2005/8/layout/radial6"/>
    <dgm:cxn modelId="{2FEDC164-E900-4447-AEDA-E2F64D720C5C}" type="presOf" srcId="{36F199D0-3053-4D98-AF8D-DC97DBC09DF4}" destId="{597227B2-0BDB-4F7C-A62D-ADACD107ED06}" srcOrd="0" destOrd="0" presId="urn:microsoft.com/office/officeart/2005/8/layout/radial6"/>
    <dgm:cxn modelId="{0832E8B8-5C2F-4791-957B-2EB43801BD73}" type="presOf" srcId="{33F2A205-9809-4C4E-ADDE-AD8C7B7ADECD}" destId="{4FE4297F-CCDB-44DC-AF3A-80CA8759FAAC}" srcOrd="0" destOrd="0" presId="urn:microsoft.com/office/officeart/2005/8/layout/radial6"/>
    <dgm:cxn modelId="{2BFE6C04-D32B-4B73-8D30-144DAA453F23}" type="presOf" srcId="{95BDD989-5A79-4D98-9E03-D1D6B7B0907B}" destId="{BC0267A5-2A91-4F20-84A0-B8650EB4AEF8}" srcOrd="0" destOrd="0" presId="urn:microsoft.com/office/officeart/2005/8/layout/radial6"/>
    <dgm:cxn modelId="{F7346D2B-CF81-41C8-AE09-2E0C57D148A2}" srcId="{7FDB3736-6114-4C0E-A0E5-8FD8B63914A8}" destId="{63FB1C53-5F86-47E1-AC99-45FBD3442B62}" srcOrd="2" destOrd="0" parTransId="{DBC596E5-1633-46D7-B53F-7A9EFA238248}" sibTransId="{95BDD989-5A79-4D98-9E03-D1D6B7B0907B}"/>
    <dgm:cxn modelId="{DC7DEA85-BE34-4D47-8CF8-FA0758440BA7}" type="presOf" srcId="{0D95FADD-A92A-4810-87B5-C2789B892703}" destId="{C55B34B9-39B6-47A4-972A-CBA413FC3922}" srcOrd="0" destOrd="0" presId="urn:microsoft.com/office/officeart/2005/8/layout/radial6"/>
    <dgm:cxn modelId="{356D34B1-28A6-49CE-8066-928A8AEC7224}" type="presOf" srcId="{44AFF966-ABE9-47E0-B473-83F441923E2B}" destId="{2783BE2B-843D-47E9-97FE-C862666E8B70}" srcOrd="0" destOrd="0" presId="urn:microsoft.com/office/officeart/2005/8/layout/radial6"/>
    <dgm:cxn modelId="{474FEDE5-7B02-447F-A790-6431064B3FCE}" type="presParOf" srcId="{91BEC54A-DB94-48B9-8794-A89DC38A00FE}" destId="{4965511B-65DD-4582-9C74-B475E410A61D}" srcOrd="0" destOrd="0" presId="urn:microsoft.com/office/officeart/2005/8/layout/radial6"/>
    <dgm:cxn modelId="{B58BD7EA-664F-468A-96C6-BD51874900A8}" type="presParOf" srcId="{91BEC54A-DB94-48B9-8794-A89DC38A00FE}" destId="{597227B2-0BDB-4F7C-A62D-ADACD107ED06}" srcOrd="1" destOrd="0" presId="urn:microsoft.com/office/officeart/2005/8/layout/radial6"/>
    <dgm:cxn modelId="{37ABB69D-7F75-4062-A189-D6BA93E6B470}" type="presParOf" srcId="{91BEC54A-DB94-48B9-8794-A89DC38A00FE}" destId="{D40E0E8F-8872-4A94-ADA2-CE07F4357461}" srcOrd="2" destOrd="0" presId="urn:microsoft.com/office/officeart/2005/8/layout/radial6"/>
    <dgm:cxn modelId="{48AECCE4-9E41-45D3-B5D5-BE2BF08BDA7D}" type="presParOf" srcId="{91BEC54A-DB94-48B9-8794-A89DC38A00FE}" destId="{4FE4297F-CCDB-44DC-AF3A-80CA8759FAAC}" srcOrd="3" destOrd="0" presId="urn:microsoft.com/office/officeart/2005/8/layout/radial6"/>
    <dgm:cxn modelId="{86C2BE3D-E9CA-448D-91E6-CB8DD1B0B824}" type="presParOf" srcId="{91BEC54A-DB94-48B9-8794-A89DC38A00FE}" destId="{2783BE2B-843D-47E9-97FE-C862666E8B70}" srcOrd="4" destOrd="0" presId="urn:microsoft.com/office/officeart/2005/8/layout/radial6"/>
    <dgm:cxn modelId="{BF38E23F-7805-49F4-BD47-EE415D6736CE}" type="presParOf" srcId="{91BEC54A-DB94-48B9-8794-A89DC38A00FE}" destId="{C2EE58C7-35C7-460F-AD60-23A9F595F6B5}" srcOrd="5" destOrd="0" presId="urn:microsoft.com/office/officeart/2005/8/layout/radial6"/>
    <dgm:cxn modelId="{4032D9B9-97A7-42A3-B237-4D8B55F30682}" type="presParOf" srcId="{91BEC54A-DB94-48B9-8794-A89DC38A00FE}" destId="{5CAAB9E0-E3FE-4034-85FC-A7FAFF3912D1}" srcOrd="6" destOrd="0" presId="urn:microsoft.com/office/officeart/2005/8/layout/radial6"/>
    <dgm:cxn modelId="{8B75A096-5BE9-431F-8581-3D5430EEC532}" type="presParOf" srcId="{91BEC54A-DB94-48B9-8794-A89DC38A00FE}" destId="{7979F9AE-5181-482E-87E6-113D47800410}" srcOrd="7" destOrd="0" presId="urn:microsoft.com/office/officeart/2005/8/layout/radial6"/>
    <dgm:cxn modelId="{5A300126-0CCF-45C8-9EF4-5151CD9BEDB4}" type="presParOf" srcId="{91BEC54A-DB94-48B9-8794-A89DC38A00FE}" destId="{6ACF53B8-2513-44B9-BAC6-34BF38E984CB}" srcOrd="8" destOrd="0" presId="urn:microsoft.com/office/officeart/2005/8/layout/radial6"/>
    <dgm:cxn modelId="{B01DF83C-8C2E-4777-8D8A-0BB2B59CEEFD}" type="presParOf" srcId="{91BEC54A-DB94-48B9-8794-A89DC38A00FE}" destId="{BC0267A5-2A91-4F20-84A0-B8650EB4AEF8}" srcOrd="9" destOrd="0" presId="urn:microsoft.com/office/officeart/2005/8/layout/radial6"/>
    <dgm:cxn modelId="{D96A5C8A-1374-48C9-B033-29DFD8D397AC}" type="presParOf" srcId="{91BEC54A-DB94-48B9-8794-A89DC38A00FE}" destId="{C55B34B9-39B6-47A4-972A-CBA413FC3922}" srcOrd="10" destOrd="0" presId="urn:microsoft.com/office/officeart/2005/8/layout/radial6"/>
    <dgm:cxn modelId="{319D5B81-4467-418A-8F77-ED4F01D8F618}" type="presParOf" srcId="{91BEC54A-DB94-48B9-8794-A89DC38A00FE}" destId="{18D65F60-B478-4A53-84F8-8D171B7F0092}" srcOrd="11" destOrd="0" presId="urn:microsoft.com/office/officeart/2005/8/layout/radial6"/>
    <dgm:cxn modelId="{31CD7034-3D65-4320-B0AA-6938F08056CA}" type="presParOf" srcId="{91BEC54A-DB94-48B9-8794-A89DC38A00FE}" destId="{4453F976-549E-4278-B37C-8C567C733855}" srcOrd="12" destOrd="0" presId="urn:microsoft.com/office/officeart/2005/8/layout/radial6"/>
    <dgm:cxn modelId="{FA12D385-4EE4-4FCD-A85A-BEBB4CE65D8E}" type="presParOf" srcId="{91BEC54A-DB94-48B9-8794-A89DC38A00FE}" destId="{0745A204-46A2-4FC2-929B-C3C1892F24A6}" srcOrd="13" destOrd="0" presId="urn:microsoft.com/office/officeart/2005/8/layout/radial6"/>
    <dgm:cxn modelId="{9B15A845-9CED-4FEA-8A14-26851947214B}" type="presParOf" srcId="{91BEC54A-DB94-48B9-8794-A89DC38A00FE}" destId="{4360EEE7-8EEE-494B-8218-BFD08FC3EA05}" srcOrd="14" destOrd="0" presId="urn:microsoft.com/office/officeart/2005/8/layout/radial6"/>
    <dgm:cxn modelId="{FF758066-81F5-44AD-A01A-908EC4160F2E}" type="presParOf" srcId="{91BEC54A-DB94-48B9-8794-A89DC38A00FE}" destId="{652488F0-9B78-4419-9CC5-1133E1A1A177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488F0-9B78-4419-9CC5-1133E1A1A177}">
      <dsp:nvSpPr>
        <dsp:cNvPr id="0" name=""/>
        <dsp:cNvSpPr/>
      </dsp:nvSpPr>
      <dsp:spPr>
        <a:xfrm>
          <a:off x="1542919" y="435006"/>
          <a:ext cx="3012030" cy="3012030"/>
        </a:xfrm>
        <a:prstGeom prst="blockArc">
          <a:avLst>
            <a:gd name="adj1" fmla="val 11880000"/>
            <a:gd name="adj2" fmla="val 1620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53F976-549E-4278-B37C-8C567C733855}">
      <dsp:nvSpPr>
        <dsp:cNvPr id="0" name=""/>
        <dsp:cNvSpPr/>
      </dsp:nvSpPr>
      <dsp:spPr>
        <a:xfrm>
          <a:off x="1542919" y="435006"/>
          <a:ext cx="3012030" cy="3012030"/>
        </a:xfrm>
        <a:prstGeom prst="blockArc">
          <a:avLst>
            <a:gd name="adj1" fmla="val 7560000"/>
            <a:gd name="adj2" fmla="val 1188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267A5-2A91-4F20-84A0-B8650EB4AEF8}">
      <dsp:nvSpPr>
        <dsp:cNvPr id="0" name=""/>
        <dsp:cNvSpPr/>
      </dsp:nvSpPr>
      <dsp:spPr>
        <a:xfrm>
          <a:off x="1542919" y="435006"/>
          <a:ext cx="3012030" cy="3012030"/>
        </a:xfrm>
        <a:prstGeom prst="blockArc">
          <a:avLst>
            <a:gd name="adj1" fmla="val 3240000"/>
            <a:gd name="adj2" fmla="val 756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AB9E0-E3FE-4034-85FC-A7FAFF3912D1}">
      <dsp:nvSpPr>
        <dsp:cNvPr id="0" name=""/>
        <dsp:cNvSpPr/>
      </dsp:nvSpPr>
      <dsp:spPr>
        <a:xfrm>
          <a:off x="1542919" y="435006"/>
          <a:ext cx="3012030" cy="3012030"/>
        </a:xfrm>
        <a:prstGeom prst="blockArc">
          <a:avLst>
            <a:gd name="adj1" fmla="val 20520000"/>
            <a:gd name="adj2" fmla="val 324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E4297F-CCDB-44DC-AF3A-80CA8759FAAC}">
      <dsp:nvSpPr>
        <dsp:cNvPr id="0" name=""/>
        <dsp:cNvSpPr/>
      </dsp:nvSpPr>
      <dsp:spPr>
        <a:xfrm>
          <a:off x="1542919" y="435006"/>
          <a:ext cx="3012030" cy="3012030"/>
        </a:xfrm>
        <a:prstGeom prst="blockArc">
          <a:avLst>
            <a:gd name="adj1" fmla="val 16200000"/>
            <a:gd name="adj2" fmla="val 2052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5511B-65DD-4582-9C74-B475E410A61D}">
      <dsp:nvSpPr>
        <dsp:cNvPr id="0" name=""/>
        <dsp:cNvSpPr/>
      </dsp:nvSpPr>
      <dsp:spPr>
        <a:xfrm>
          <a:off x="2165449" y="1129032"/>
          <a:ext cx="1766971" cy="1387078"/>
        </a:xfrm>
        <a:prstGeom prst="ellipse">
          <a:avLst/>
        </a:prstGeom>
        <a:noFill/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rgbClr val="C00000"/>
              </a:solidFill>
              <a:latin typeface="TH SarabunPSK" pitchFamily="34" charset="-34"/>
              <a:ea typeface="+mn-ea"/>
              <a:cs typeface="TH SarabunPSK" pitchFamily="34" charset="-34"/>
            </a:rPr>
            <a:t>บริบทภายนอก</a:t>
          </a:r>
          <a:endParaRPr lang="th-TH" sz="4000" kern="1200" dirty="0">
            <a:solidFill>
              <a:srgbClr val="C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2424216" y="1332165"/>
        <a:ext cx="1249437" cy="980812"/>
      </dsp:txXfrm>
    </dsp:sp>
    <dsp:sp modelId="{597227B2-0BDB-4F7C-A62D-ADACD107ED06}">
      <dsp:nvSpPr>
        <dsp:cNvPr id="0" name=""/>
        <dsp:cNvSpPr/>
      </dsp:nvSpPr>
      <dsp:spPr>
        <a:xfrm>
          <a:off x="2479158" y="-128463"/>
          <a:ext cx="1139551" cy="1196847"/>
        </a:xfrm>
        <a:prstGeom prst="ellipse">
          <a:avLst/>
        </a:prstGeom>
        <a:solidFill>
          <a:srgbClr val="FADA7A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เงื่อนไขเศรษฐกิจโลก</a:t>
          </a:r>
          <a:endParaRPr lang="th-TH" sz="2000" b="1" kern="12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2646041" y="46811"/>
        <a:ext cx="805785" cy="846299"/>
      </dsp:txXfrm>
    </dsp:sp>
    <dsp:sp modelId="{2783BE2B-843D-47E9-97FE-C862666E8B70}">
      <dsp:nvSpPr>
        <dsp:cNvPr id="0" name=""/>
        <dsp:cNvSpPr/>
      </dsp:nvSpPr>
      <dsp:spPr>
        <a:xfrm>
          <a:off x="3832892" y="862454"/>
          <a:ext cx="1230209" cy="1247968"/>
        </a:xfrm>
        <a:prstGeom prst="ellipse">
          <a:avLst/>
        </a:prstGeom>
        <a:solidFill>
          <a:srgbClr val="C0EDF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4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การเข้าสู่สังคมสูงวัยของโลก</a:t>
          </a:r>
          <a:endParaRPr lang="th-TH" sz="2000" b="1" kern="12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4013052" y="1045215"/>
        <a:ext cx="869889" cy="882446"/>
      </dsp:txXfrm>
    </dsp:sp>
    <dsp:sp modelId="{7979F9AE-5181-482E-87E6-113D47800410}">
      <dsp:nvSpPr>
        <dsp:cNvPr id="0" name=""/>
        <dsp:cNvSpPr/>
      </dsp:nvSpPr>
      <dsp:spPr>
        <a:xfrm>
          <a:off x="3326373" y="2511966"/>
          <a:ext cx="1174457" cy="1238336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70" baseline="0" dirty="0" smtClean="0">
              <a:solidFill>
                <a:schemeClr val="bg1"/>
              </a:solidFill>
              <a:latin typeface="TH SarabunPSK" pitchFamily="34" charset="-34"/>
              <a:ea typeface="+mn-ea"/>
              <a:cs typeface="TH SarabunPSK" pitchFamily="34" charset="-34"/>
            </a:rPr>
            <a:t>เทคโนโลยี/นวัตกรรมที่เปลี่ยนแปลงอย่างรวดเร็ว</a:t>
          </a:r>
          <a:endParaRPr lang="th-TH" sz="2000" kern="1200" spc="-70" baseline="0" dirty="0">
            <a:solidFill>
              <a:schemeClr val="bg1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3498368" y="2693316"/>
        <a:ext cx="830467" cy="875636"/>
      </dsp:txXfrm>
    </dsp:sp>
    <dsp:sp modelId="{C55B34B9-39B6-47A4-972A-CBA413FC3922}">
      <dsp:nvSpPr>
        <dsp:cNvPr id="0" name=""/>
        <dsp:cNvSpPr/>
      </dsp:nvSpPr>
      <dsp:spPr>
        <a:xfrm>
          <a:off x="1617758" y="2476206"/>
          <a:ext cx="1133016" cy="1309856"/>
        </a:xfrm>
        <a:prstGeom prst="ellipse">
          <a:avLst/>
        </a:prstGeom>
        <a:solidFill>
          <a:srgbClr val="D2DA7A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5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การเปลี่ยนแปลง</a:t>
          </a:r>
          <a:r>
            <a:rPr lang="th-TH" sz="2000" b="1" kern="120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สภาพภูมิอากาศ</a:t>
          </a:r>
          <a:endParaRPr lang="th-TH" sz="2000" kern="12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1783684" y="2668030"/>
        <a:ext cx="801164" cy="926208"/>
      </dsp:txXfrm>
    </dsp:sp>
    <dsp:sp modelId="{0745A204-46A2-4FC2-929B-C3C1892F24A6}">
      <dsp:nvSpPr>
        <dsp:cNvPr id="0" name=""/>
        <dsp:cNvSpPr/>
      </dsp:nvSpPr>
      <dsp:spPr>
        <a:xfrm>
          <a:off x="1032898" y="869882"/>
          <a:ext cx="1233947" cy="1233112"/>
        </a:xfrm>
        <a:prstGeom prst="ellipse">
          <a:avLst/>
        </a:prstGeom>
        <a:solidFill>
          <a:srgbClr val="FFCCCC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2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วาระการพัฒนาของโลกภายหลัง ค.ศ. 2015</a:t>
          </a:r>
          <a:endParaRPr lang="th-TH" sz="2000" kern="1200" spc="-20" baseline="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1213605" y="1050467"/>
        <a:ext cx="872533" cy="8719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59F6A-1A5E-4141-BCE6-949F255B0670}" type="datetimeFigureOut">
              <a:rPr lang="th-TH" smtClean="0"/>
              <a:pPr/>
              <a:t>01/09/60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00DA4-6930-4596-9BE9-69CF821099C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598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>
          <a:xfrm>
            <a:off x="3883852" y="8684826"/>
            <a:ext cx="2972547" cy="457711"/>
          </a:xfrm>
          <a:prstGeom prst="rect">
            <a:avLst/>
          </a:prstGeom>
        </p:spPr>
        <p:txBody>
          <a:bodyPr/>
          <a:lstStyle/>
          <a:p>
            <a:fld id="{B6F9978A-D8F3-4A9E-BF09-ABE5CDFA7B15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58639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762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4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25934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8855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0749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44107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123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02165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3763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4606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4443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76549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 userDrawn="1"/>
        </p:nvSpPr>
        <p:spPr bwMode="auto">
          <a:xfrm>
            <a:off x="0" y="3414059"/>
            <a:ext cx="9144000" cy="174968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284819"/>
            <a:ext cx="9144000" cy="323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21496" y="238691"/>
            <a:ext cx="5715000" cy="13716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AU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414244"/>
            <a:ext cx="4572000" cy="2857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  <a:endParaRPr lang="en-AU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32527707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70844-FB13-4CCA-94F9-A95A4F089B1A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925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4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5ED9D-C889-47E4-A65E-0AC92660AB5C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095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31077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31077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389BE-C6DF-4BF2-AA18-096B95BA02F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477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33C61-E9EF-4382-86A0-67F0377AA72D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1696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3EE5A-4449-4531-AC8E-BBCC2679B66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9944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1F50D-0852-4D58-B71D-58F8E1840228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8021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D9F1D-EB4D-449F-B5B1-2B1A43DD392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8349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8245E-C513-4BDC-A159-A7C309A26D11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5220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21B87-E2D2-4715-9653-8469F5FB9343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5068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14308"/>
            <a:ext cx="2076450" cy="4752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14308"/>
            <a:ext cx="6076950" cy="4752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DC004-CD77-43D4-B4AD-0F27548548B6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2248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31077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table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4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77D99BB6-FA34-40DA-ADFA-DE3EAB49ED2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416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931077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chart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4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E3CFB0FA-1999-4644-8B84-D309812A43A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088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 userDrawn="1"/>
        </p:nvSpPr>
        <p:spPr bwMode="auto">
          <a:xfrm>
            <a:off x="0" y="3414059"/>
            <a:ext cx="9144000" cy="174968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284819"/>
            <a:ext cx="9144000" cy="323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21496" y="238691"/>
            <a:ext cx="5715000" cy="13716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AU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414244"/>
            <a:ext cx="4572000" cy="2857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  <a:endParaRPr lang="en-AU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726769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70844-FB13-4CCA-94F9-A95A4F089B1A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016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3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5ED9D-C889-47E4-A65E-0AC92660AB5C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4172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31076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31076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389BE-C6DF-4BF2-AA18-096B95BA02F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0188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33C61-E9EF-4382-86A0-67F0377AA72D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0178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3EE5A-4449-4531-AC8E-BBCC2679B66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7099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1F50D-0852-4D58-B71D-58F8E1840228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28473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D9F1D-EB4D-449F-B5B1-2B1A43DD392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50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8245E-C513-4BDC-A159-A7C309A26D11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373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21B87-E2D2-4715-9653-8469F5FB9343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9861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14307"/>
            <a:ext cx="2076450" cy="4752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14307"/>
            <a:ext cx="6076950" cy="4752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DC004-CD77-43D4-B4AD-0F27548548B6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1449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31076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table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4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77D99BB6-FA34-40DA-ADFA-DE3EAB49ED2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94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931076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chart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4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E3CFB0FA-1999-4644-8B84-D309812A43A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0778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 userDrawn="1"/>
        </p:nvSpPr>
        <p:spPr bwMode="auto">
          <a:xfrm>
            <a:off x="0" y="3414059"/>
            <a:ext cx="9144000" cy="174968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284819"/>
            <a:ext cx="9144000" cy="323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21496" y="238691"/>
            <a:ext cx="5715000" cy="13716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AU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414244"/>
            <a:ext cx="4572000" cy="2857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  <a:endParaRPr lang="en-AU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522744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70844-FB13-4CCA-94F9-A95A4F089B1A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924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0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5ED9D-C889-47E4-A65E-0AC92660AB5C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06860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31073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31073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389BE-C6DF-4BF2-AA18-096B95BA02F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6491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33C61-E9EF-4382-86A0-67F0377AA72D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9941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3EE5A-4449-4531-AC8E-BBCC2679B66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9291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1F50D-0852-4D58-B71D-58F8E1840228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0646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D9F1D-EB4D-449F-B5B1-2B1A43DD392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784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8245E-C513-4BDC-A159-A7C309A26D11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68866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21B87-E2D2-4715-9653-8469F5FB9343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5880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14304"/>
            <a:ext cx="2076450" cy="4752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14304"/>
            <a:ext cx="6076950" cy="4752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DC004-CD77-43D4-B4AD-0F27548548B6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7199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31073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table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4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77D99BB6-FA34-40DA-ADFA-DE3EAB49ED2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120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931073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chart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4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E3CFB0FA-1999-4644-8B84-D309812A43A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4902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 userDrawn="1"/>
        </p:nvSpPr>
        <p:spPr bwMode="auto">
          <a:xfrm>
            <a:off x="0" y="3414058"/>
            <a:ext cx="9144000" cy="174968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284816"/>
            <a:ext cx="9144000" cy="323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21496" y="238691"/>
            <a:ext cx="5715000" cy="13716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AU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414244"/>
            <a:ext cx="4572000" cy="2857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  <a:endParaRPr lang="en-AU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276512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70844-FB13-4CCA-94F9-A95A4F089B1A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561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5ED9D-C889-47E4-A65E-0AC92660AB5C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8532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31069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31069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389BE-C6DF-4BF2-AA18-096B95BA02F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64895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33C61-E9EF-4382-86A0-67F0377AA72D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57482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3EE5A-4449-4531-AC8E-BBCC2679B66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3082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1F50D-0852-4D58-B71D-58F8E1840228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8706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D9F1D-EB4D-449F-B5B1-2B1A43DD392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94084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8245E-C513-4BDC-A159-A7C309A26D11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53110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21B87-E2D2-4715-9653-8469F5FB9343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81193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14300"/>
            <a:ext cx="2076450" cy="4752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14300"/>
            <a:ext cx="6076950" cy="4752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DC004-CD77-43D4-B4AD-0F27548548B6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13374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31069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table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0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77D99BB6-FA34-40DA-ADFA-DE3EAB49ED2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28296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931069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chart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AU" altLang="en-US" sz="1800" dirty="0">
                <a:solidFill>
                  <a:srgbClr val="19426B"/>
                </a:solidFill>
                <a:latin typeface="Arial" charset="0"/>
              </a:rPr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0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E3CFB0FA-1999-4644-8B84-D309812A43A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37413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295551" y="1991813"/>
            <a:ext cx="6552899" cy="1159875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108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red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295551" y="1991813"/>
            <a:ext cx="6552899" cy="1159875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284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295551" y="1991813"/>
            <a:ext cx="6552899" cy="1159875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buClr>
                <a:srgbClr val="FFFFFF"/>
              </a:buClr>
              <a:buSzPct val="100000"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8218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926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ctrTitle"/>
          </p:nvPr>
        </p:nvSpPr>
        <p:spPr>
          <a:xfrm>
            <a:off x="1557301" y="1640494"/>
            <a:ext cx="6029399" cy="1159875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3600"/>
            </a:lvl1pPr>
            <a:lvl2pPr lvl="1" algn="ctr" rtl="0">
              <a:spcBef>
                <a:spcPts val="0"/>
              </a:spcBef>
              <a:buSzPct val="100000"/>
              <a:defRPr sz="3600"/>
            </a:lvl2pPr>
            <a:lvl3pPr lvl="2" algn="ctr" rtl="0">
              <a:spcBef>
                <a:spcPts val="0"/>
              </a:spcBef>
              <a:buSzPct val="100000"/>
              <a:defRPr sz="3600"/>
            </a:lvl3pPr>
            <a:lvl4pPr lvl="3" algn="ctr" rtl="0">
              <a:spcBef>
                <a:spcPts val="0"/>
              </a:spcBef>
              <a:buSzPct val="100000"/>
              <a:defRPr sz="3600"/>
            </a:lvl4pPr>
            <a:lvl5pPr lvl="4" algn="ctr" rtl="0">
              <a:spcBef>
                <a:spcPts val="0"/>
              </a:spcBef>
              <a:buSzPct val="100000"/>
              <a:defRPr sz="3600"/>
            </a:lvl5pPr>
            <a:lvl6pPr lvl="5" algn="ctr" rtl="0">
              <a:spcBef>
                <a:spcPts val="0"/>
              </a:spcBef>
              <a:buSzPct val="100000"/>
              <a:defRPr sz="3600"/>
            </a:lvl6pPr>
            <a:lvl7pPr lvl="6" algn="ctr" rtl="0">
              <a:spcBef>
                <a:spcPts val="0"/>
              </a:spcBef>
              <a:buSzPct val="100000"/>
              <a:defRPr sz="3600"/>
            </a:lvl7pPr>
            <a:lvl8pPr lvl="7" algn="ctr" rtl="0">
              <a:spcBef>
                <a:spcPts val="0"/>
              </a:spcBef>
              <a:buSzPct val="100000"/>
              <a:defRPr sz="3600"/>
            </a:lvl8pPr>
            <a:lvl9pPr lvl="8" algn="ctr" rtl="0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ubTitle" idx="1"/>
          </p:nvPr>
        </p:nvSpPr>
        <p:spPr>
          <a:xfrm>
            <a:off x="1557301" y="2668610"/>
            <a:ext cx="6029399" cy="78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1pPr>
            <a:lvl2pPr lvl="1" algn="ctr" rtl="0">
              <a:spcBef>
                <a:spcPts val="0"/>
              </a:spcBef>
              <a:buClr>
                <a:srgbClr val="2C343B"/>
              </a:buClr>
              <a:buNone/>
              <a:defRPr/>
            </a:lvl2pPr>
            <a:lvl3pPr lvl="2" algn="ctr" rtl="0">
              <a:spcBef>
                <a:spcPts val="0"/>
              </a:spcBef>
              <a:buClr>
                <a:srgbClr val="2C343B"/>
              </a:buClr>
              <a:buNone/>
              <a:defRPr/>
            </a:lvl3pPr>
            <a:lvl4pPr lvl="3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4pPr>
            <a:lvl5pPr lvl="4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5pPr>
            <a:lvl6pPr lvl="5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6pPr>
            <a:lvl7pPr lvl="6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7pPr>
            <a:lvl8pPr lvl="7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8pPr>
            <a:lvl9pPr lvl="8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9pPr>
          </a:lstStyle>
          <a:p>
            <a:endParaRPr/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36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ctrTitle"/>
          </p:nvPr>
        </p:nvSpPr>
        <p:spPr>
          <a:xfrm>
            <a:off x="1557301" y="1640494"/>
            <a:ext cx="6029399" cy="1159875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 rtl="0">
              <a:spcBef>
                <a:spcPts val="0"/>
              </a:spcBef>
              <a:buSzPct val="100000"/>
              <a:defRPr sz="3600"/>
            </a:lvl1pPr>
            <a:lvl2pPr lvl="1" algn="ctr" rtl="0">
              <a:spcBef>
                <a:spcPts val="0"/>
              </a:spcBef>
              <a:buSzPct val="100000"/>
              <a:defRPr sz="3600"/>
            </a:lvl2pPr>
            <a:lvl3pPr lvl="2" algn="ctr" rtl="0">
              <a:spcBef>
                <a:spcPts val="0"/>
              </a:spcBef>
              <a:buSzPct val="100000"/>
              <a:defRPr sz="3600"/>
            </a:lvl3pPr>
            <a:lvl4pPr lvl="3" algn="ctr" rtl="0">
              <a:spcBef>
                <a:spcPts val="0"/>
              </a:spcBef>
              <a:buSzPct val="100000"/>
              <a:defRPr sz="3600"/>
            </a:lvl4pPr>
            <a:lvl5pPr lvl="4" algn="ctr" rtl="0">
              <a:spcBef>
                <a:spcPts val="0"/>
              </a:spcBef>
              <a:buSzPct val="100000"/>
              <a:defRPr sz="3600"/>
            </a:lvl5pPr>
            <a:lvl6pPr lvl="5" algn="ctr" rtl="0">
              <a:spcBef>
                <a:spcPts val="0"/>
              </a:spcBef>
              <a:buSzPct val="100000"/>
              <a:defRPr sz="3600"/>
            </a:lvl6pPr>
            <a:lvl7pPr lvl="6" algn="ctr" rtl="0">
              <a:spcBef>
                <a:spcPts val="0"/>
              </a:spcBef>
              <a:buSzPct val="100000"/>
              <a:defRPr sz="3600"/>
            </a:lvl7pPr>
            <a:lvl8pPr lvl="7" algn="ctr" rtl="0">
              <a:spcBef>
                <a:spcPts val="0"/>
              </a:spcBef>
              <a:buSzPct val="100000"/>
              <a:defRPr sz="3600"/>
            </a:lvl8pPr>
            <a:lvl9pPr lvl="8" algn="ctr" rtl="0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ubTitle" idx="1"/>
          </p:nvPr>
        </p:nvSpPr>
        <p:spPr>
          <a:xfrm>
            <a:off x="1557301" y="2668610"/>
            <a:ext cx="6029399" cy="78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1pPr>
            <a:lvl2pPr lvl="1" algn="ctr" rtl="0">
              <a:spcBef>
                <a:spcPts val="0"/>
              </a:spcBef>
              <a:buClr>
                <a:srgbClr val="2C343B"/>
              </a:buClr>
              <a:buNone/>
              <a:defRPr/>
            </a:lvl2pPr>
            <a:lvl3pPr lvl="2" algn="ctr" rtl="0">
              <a:spcBef>
                <a:spcPts val="0"/>
              </a:spcBef>
              <a:buClr>
                <a:srgbClr val="2C343B"/>
              </a:buClr>
              <a:buNone/>
              <a:defRPr/>
            </a:lvl3pPr>
            <a:lvl4pPr lvl="3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4pPr>
            <a:lvl5pPr lvl="4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5pPr>
            <a:lvl6pPr lvl="5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6pPr>
            <a:lvl7pPr lvl="6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7pPr>
            <a:lvl8pPr lvl="7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8pPr>
            <a:lvl9pPr lvl="8" algn="ctr" rtl="0">
              <a:spcBef>
                <a:spcPts val="0"/>
              </a:spcBef>
              <a:buClr>
                <a:srgbClr val="2C343B"/>
              </a:buClr>
              <a:buSzPct val="100000"/>
              <a:buNone/>
              <a:defRPr sz="2400"/>
            </a:lvl9pPr>
          </a:lstStyle>
          <a:p>
            <a:endParaRPr/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467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red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1104300" y="2276101"/>
            <a:ext cx="6935400" cy="8198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SzPct val="100000"/>
              <a:defRPr sz="2400" i="1"/>
            </a:lvl1pPr>
            <a:lvl2pPr lvl="1" algn="ctr" rtl="0">
              <a:spcBef>
                <a:spcPts val="0"/>
              </a:spcBef>
              <a:defRPr i="1"/>
            </a:lvl2pPr>
            <a:lvl3pPr lvl="2" algn="ctr" rtl="0">
              <a:spcBef>
                <a:spcPts val="0"/>
              </a:spcBef>
              <a:defRPr i="1"/>
            </a:lvl3pPr>
            <a:lvl4pPr lvl="3" algn="ctr" rtl="0">
              <a:spcBef>
                <a:spcPts val="0"/>
              </a:spcBef>
              <a:buSzPct val="100000"/>
              <a:defRPr sz="2400" i="1"/>
            </a:lvl4pPr>
            <a:lvl5pPr lvl="4" algn="ctr" rtl="0">
              <a:spcBef>
                <a:spcPts val="0"/>
              </a:spcBef>
              <a:buSzPct val="100000"/>
              <a:defRPr sz="2400" i="1"/>
            </a:lvl5pPr>
            <a:lvl6pPr lvl="5" algn="ctr" rtl="0">
              <a:spcBef>
                <a:spcPts val="0"/>
              </a:spcBef>
              <a:buSzPct val="100000"/>
              <a:defRPr sz="2400" i="1"/>
            </a:lvl6pPr>
            <a:lvl7pPr lvl="6" algn="ctr" rtl="0">
              <a:spcBef>
                <a:spcPts val="0"/>
              </a:spcBef>
              <a:buSzPct val="100000"/>
              <a:defRPr sz="2400" i="1"/>
            </a:lvl7pPr>
            <a:lvl8pPr lvl="7" algn="ctr" rtl="0">
              <a:spcBef>
                <a:spcPts val="0"/>
              </a:spcBef>
              <a:buSzPct val="100000"/>
              <a:defRPr sz="2400" i="1"/>
            </a:lvl8pPr>
            <a:lvl9pPr lvl="8" algn="ctr" rtl="0">
              <a:spcBef>
                <a:spcPts val="0"/>
              </a:spcBef>
              <a:buSzPct val="100000"/>
              <a:defRPr sz="2400" i="1"/>
            </a:lvl9pPr>
          </a:lstStyle>
          <a:p>
            <a:endParaRPr/>
          </a:p>
        </p:txBody>
      </p:sp>
      <p:sp>
        <p:nvSpPr>
          <p:cNvPr id="28" name="Shape 28"/>
          <p:cNvSpPr txBox="1"/>
          <p:nvPr/>
        </p:nvSpPr>
        <p:spPr>
          <a:xfrm>
            <a:off x="3593400" y="992123"/>
            <a:ext cx="1957200" cy="6536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/>
            <a:r>
              <a:rPr lang="en" sz="9600" kern="0">
                <a:solidFill>
                  <a:srgbClr val="0198AD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71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104300" y="2276101"/>
            <a:ext cx="6935400" cy="8198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 rtl="0">
              <a:spcBef>
                <a:spcPts val="0"/>
              </a:spcBef>
              <a:buSzPct val="100000"/>
              <a:defRPr sz="2400" i="1"/>
            </a:lvl1pPr>
            <a:lvl2pPr lvl="1" algn="ctr" rtl="0">
              <a:spcBef>
                <a:spcPts val="0"/>
              </a:spcBef>
              <a:defRPr i="1"/>
            </a:lvl2pPr>
            <a:lvl3pPr lvl="2" algn="ctr" rtl="0">
              <a:spcBef>
                <a:spcPts val="0"/>
              </a:spcBef>
              <a:defRPr i="1"/>
            </a:lvl3pPr>
            <a:lvl4pPr lvl="3" algn="ctr" rtl="0">
              <a:spcBef>
                <a:spcPts val="0"/>
              </a:spcBef>
              <a:buSzPct val="100000"/>
              <a:defRPr sz="2400" i="1"/>
            </a:lvl4pPr>
            <a:lvl5pPr lvl="4" algn="ctr" rtl="0">
              <a:spcBef>
                <a:spcPts val="0"/>
              </a:spcBef>
              <a:buSzPct val="100000"/>
              <a:defRPr sz="2400" i="1"/>
            </a:lvl5pPr>
            <a:lvl6pPr lvl="5" algn="ctr" rtl="0">
              <a:spcBef>
                <a:spcPts val="0"/>
              </a:spcBef>
              <a:buSzPct val="100000"/>
              <a:defRPr sz="2400" i="1"/>
            </a:lvl6pPr>
            <a:lvl7pPr lvl="6" algn="ctr" rtl="0">
              <a:spcBef>
                <a:spcPts val="0"/>
              </a:spcBef>
              <a:buSzPct val="100000"/>
              <a:defRPr sz="2400" i="1"/>
            </a:lvl7pPr>
            <a:lvl8pPr lvl="7" algn="ctr" rtl="0">
              <a:spcBef>
                <a:spcPts val="0"/>
              </a:spcBef>
              <a:buSzPct val="100000"/>
              <a:defRPr sz="2400" i="1"/>
            </a:lvl8pPr>
            <a:lvl9pPr lvl="8" algn="ctr" rtl="0">
              <a:spcBef>
                <a:spcPts val="0"/>
              </a:spcBef>
              <a:buSzPct val="100000"/>
              <a:defRPr sz="2400" i="1"/>
            </a:lvl9pPr>
          </a:lstStyle>
          <a:p>
            <a:endParaRPr/>
          </a:p>
        </p:txBody>
      </p:sp>
      <p:sp>
        <p:nvSpPr>
          <p:cNvPr id="31" name="Shape 31"/>
          <p:cNvSpPr txBox="1"/>
          <p:nvPr/>
        </p:nvSpPr>
        <p:spPr>
          <a:xfrm>
            <a:off x="3593400" y="1283827"/>
            <a:ext cx="1957200" cy="6536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/>
            <a:r>
              <a:rPr lang="en" sz="9600" kern="0">
                <a:solidFill>
                  <a:srgbClr val="F5A5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0142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457200" y="-22621"/>
            <a:ext cx="8229600" cy="85725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2pPr>
            <a:lvl3pPr lvl="2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3pPr>
            <a:lvl4pPr lvl="3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4pPr>
            <a:lvl5pPr lvl="4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5pPr>
            <a:lvl6pPr lvl="5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6pPr>
            <a:lvl7pPr lvl="6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7pPr>
            <a:lvl8pPr lvl="7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8pPr>
            <a:lvl9pPr lvl="8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2129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457200" y="-22621"/>
            <a:ext cx="8229600" cy="85725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2pPr>
            <a:lvl3pPr lvl="2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3pPr>
            <a:lvl4pPr lvl="3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4pPr>
            <a:lvl5pPr lvl="4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5pPr>
            <a:lvl6pPr lvl="5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6pPr>
            <a:lvl7pPr lvl="6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7pPr>
            <a:lvl8pPr lvl="7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8pPr>
            <a:lvl9pPr lvl="8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804799" y="1200150"/>
            <a:ext cx="3656999" cy="37257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2"/>
          </p:nvPr>
        </p:nvSpPr>
        <p:spPr>
          <a:xfrm>
            <a:off x="4682202" y="1200150"/>
            <a:ext cx="3656999" cy="37257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5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426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+ 3 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>
            <a:spLocks noGrp="1"/>
          </p:cNvSpPr>
          <p:nvPr>
            <p:ph type="title"/>
          </p:nvPr>
        </p:nvSpPr>
        <p:spPr>
          <a:xfrm>
            <a:off x="457200" y="-22621"/>
            <a:ext cx="8229600" cy="85725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489283" y="1200150"/>
            <a:ext cx="2631900" cy="37257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2"/>
          </p:nvPr>
        </p:nvSpPr>
        <p:spPr>
          <a:xfrm>
            <a:off x="3256050" y="1200150"/>
            <a:ext cx="2631900" cy="37257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3"/>
          </p:nvPr>
        </p:nvSpPr>
        <p:spPr>
          <a:xfrm>
            <a:off x="6022816" y="1200150"/>
            <a:ext cx="2631900" cy="3725775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SzPct val="100000"/>
              <a:defRPr sz="2000"/>
            </a:lvl1pPr>
            <a:lvl2pPr lvl="1" rtl="0">
              <a:spcBef>
                <a:spcPts val="0"/>
              </a:spcBef>
              <a:buSzPct val="100000"/>
              <a:defRPr sz="2000"/>
            </a:lvl2pPr>
            <a:lvl3pPr lvl="2" rtl="0">
              <a:spcBef>
                <a:spcPts val="0"/>
              </a:spcBef>
              <a:buSzPct val="100000"/>
              <a:defRPr sz="2000"/>
            </a:lvl3pPr>
            <a:lvl4pPr lvl="3" rtl="0">
              <a:spcBef>
                <a:spcPts val="0"/>
              </a:spcBef>
              <a:buSzPct val="100000"/>
              <a:defRPr sz="2000"/>
            </a:lvl4pPr>
            <a:lvl5pPr lvl="4" rtl="0">
              <a:spcBef>
                <a:spcPts val="0"/>
              </a:spcBef>
              <a:buSzPct val="100000"/>
              <a:defRPr sz="2000"/>
            </a:lvl5pPr>
            <a:lvl6pPr lvl="5" rtl="0">
              <a:spcBef>
                <a:spcPts val="0"/>
              </a:spcBef>
              <a:buSzPct val="100000"/>
              <a:defRPr sz="2000"/>
            </a:lvl6pPr>
            <a:lvl7pPr lvl="6" rtl="0">
              <a:spcBef>
                <a:spcPts val="0"/>
              </a:spcBef>
              <a:buSzPct val="100000"/>
              <a:defRPr sz="2000"/>
            </a:lvl7pPr>
            <a:lvl8pPr lvl="7" rtl="0">
              <a:spcBef>
                <a:spcPts val="0"/>
              </a:spcBef>
              <a:buSzPct val="100000"/>
              <a:defRPr sz="2000"/>
            </a:lvl8pPr>
            <a:lvl9pPr lvl="8" rtl="0">
              <a:spcBef>
                <a:spcPts val="0"/>
              </a:spcBef>
              <a:buSzPct val="100000"/>
              <a:defRPr sz="2000"/>
            </a:lvl9pPr>
          </a:lstStyle>
          <a:p>
            <a:endParaRPr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360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smtClean="0">
                <a:solidFill>
                  <a:srgbClr val="000000">
                    <a:tint val="75000"/>
                  </a:srgbClr>
                </a:solidFill>
              </a:rPr>
              <a:t>www.nesdb.go.th</a:t>
            </a:r>
            <a:endParaRPr lang="th-TH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238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>
            <a:lvl5pPr>
              <a:defRPr>
                <a:cs typeface="TH SarabunPSK" pitchFamily="34" charset="-34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cs typeface="TH SarabunPSK" pitchFamily="34" charset="-34"/>
              </a:defRPr>
            </a:lvl1pPr>
          </a:lstStyle>
          <a:p>
            <a:endParaRPr lang="th-TH" sz="1400" kern="0" dirty="0">
              <a:solidFill>
                <a:prstClr val="black">
                  <a:tint val="75000"/>
                </a:prstClr>
              </a:solidFill>
              <a:sym typeface="Arial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cs typeface="TH SarabunPSK" pitchFamily="34" charset="-34"/>
              </a:defRPr>
            </a:lvl1pPr>
          </a:lstStyle>
          <a:p>
            <a:r>
              <a:rPr lang="en-US" dirty="0" smtClean="0">
                <a:solidFill>
                  <a:sysClr val="windowText" lastClr="000000"/>
                </a:solidFill>
              </a:rPr>
              <a:t>www.nesdb.go.th</a:t>
            </a:r>
            <a:endParaRPr lang="th-TH" dirty="0" smtClean="0">
              <a:solidFill>
                <a:sysClr val="windowText" lastClr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cs typeface="TH SarabunPSK" pitchFamily="34" charset="-34"/>
              </a:defRPr>
            </a:lvl1pPr>
          </a:lstStyle>
          <a:p>
            <a:fld id="{FB072C0E-A910-4D60-AD02-6FBD1890D459}" type="slidenum">
              <a:rPr lang="th-TH" sz="1400" kern="0" smtClean="0">
                <a:solidFill>
                  <a:prstClr val="black">
                    <a:tint val="75000"/>
                  </a:prstClr>
                </a:solidFill>
                <a:sym typeface="Arial"/>
              </a:rPr>
              <a:pPr/>
              <a:t>‹#›</a:t>
            </a:fld>
            <a:endParaRPr lang="th-TH" sz="1400" kern="0" dirty="0">
              <a:solidFill>
                <a:prstClr val="black">
                  <a:tint val="75000"/>
                </a:prstClr>
              </a:solidFill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05076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09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ED5BB89-E850-4232-BD01-CDED828B2CCE}" type="datetimeFigureOut">
              <a:rPr lang="en-US" sz="1400" kern="0" smtClean="0">
                <a:solidFill>
                  <a:srgbClr val="000000"/>
                </a:solidFill>
                <a:cs typeface="Arial"/>
                <a:sym typeface="Arial"/>
              </a:rPr>
              <a:pPr/>
              <a:t>9/1/2017</a:t>
            </a:fld>
            <a:endParaRPr lang="en-US"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E2636383-33D5-4EC1-9BE7-FB65831785E6}" type="slidenum">
              <a:rPr lang="en-US" sz="1400" kern="0" smtClean="0">
                <a:solidFill>
                  <a:srgbClr val="000000"/>
                </a:solidFill>
                <a:cs typeface="Arial"/>
                <a:sym typeface="Arial"/>
              </a:rPr>
              <a:pPr/>
              <a:t>‹#›</a:t>
            </a:fld>
            <a:endParaRPr lang="en-US" sz="1400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1336359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6579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90299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19048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8015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98398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25788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48191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4637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13114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75011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1905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057820"/>
      </p:ext>
    </p:extLst>
  </p:cSld>
  <p:clrMapOvr>
    <a:masterClrMapping/>
  </p:clrMapOvr>
  <p:transition>
    <p:fad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440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9201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05016" y="4869656"/>
            <a:ext cx="2133600" cy="273844"/>
          </a:xfrm>
        </p:spPr>
        <p:txBody>
          <a:bodyPr/>
          <a:lstStyle/>
          <a:p>
            <a:fld id="{F2330902-870F-4620-8AA4-CC609445475A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538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05016" y="4869656"/>
            <a:ext cx="2133600" cy="273844"/>
          </a:xfrm>
        </p:spPr>
        <p:txBody>
          <a:bodyPr/>
          <a:lstStyle/>
          <a:p>
            <a:fld id="{F2330902-870F-4620-8AA4-CC609445475A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9289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340837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35603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4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240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029097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384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4432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30504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50127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96462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8412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92112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8179427"/>
      </p:ext>
    </p:extLst>
  </p:cSld>
  <p:clrMapOvr>
    <a:masterClrMapping/>
  </p:clrMapOvr>
  <p:transition>
    <p:fad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85663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26467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4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78131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483738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23258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20028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0562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34761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81052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90882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31850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210784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5" Type="http://schemas.openxmlformats.org/officeDocument/2006/relationships/theme" Target="../theme/theme6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slideLayout" Target="../slideLayouts/slideLayout7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slideLayout" Target="../slideLayouts/slideLayout91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17" Type="http://schemas.openxmlformats.org/officeDocument/2006/relationships/theme" Target="../theme/theme7.xml"/><Relationship Id="rId2" Type="http://schemas.openxmlformats.org/officeDocument/2006/relationships/slideLayout" Target="../slideLayouts/slideLayout80.xml"/><Relationship Id="rId16" Type="http://schemas.openxmlformats.org/officeDocument/2006/relationships/slideLayout" Target="../slideLayouts/slideLayout94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Relationship Id="rId14" Type="http://schemas.openxmlformats.org/officeDocument/2006/relationships/slideLayout" Target="../slideLayouts/slideLayout9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7.xml"/><Relationship Id="rId7" Type="http://schemas.openxmlformats.org/officeDocument/2006/relationships/slideLayout" Target="../slideLayouts/slideLayout101.xml"/><Relationship Id="rId12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96.xml"/><Relationship Id="rId1" Type="http://schemas.openxmlformats.org/officeDocument/2006/relationships/slideLayout" Target="../slideLayouts/slideLayout95.xml"/><Relationship Id="rId6" Type="http://schemas.openxmlformats.org/officeDocument/2006/relationships/slideLayout" Target="../slideLayouts/slideLayout100.xml"/><Relationship Id="rId11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98.xml"/><Relationship Id="rId9" Type="http://schemas.openxmlformats.org/officeDocument/2006/relationships/slideLayout" Target="../slideLayouts/slideLayout10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09.xml"/><Relationship Id="rId7" Type="http://schemas.openxmlformats.org/officeDocument/2006/relationships/slideLayout" Target="../slideLayouts/slideLayout113.xml"/><Relationship Id="rId12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107.xml"/><Relationship Id="rId6" Type="http://schemas.openxmlformats.org/officeDocument/2006/relationships/slideLayout" Target="../slideLayouts/slideLayout112.xml"/><Relationship Id="rId11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1.xml"/><Relationship Id="rId10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0.xml"/><Relationship Id="rId9" Type="http://schemas.openxmlformats.org/officeDocument/2006/relationships/slideLayout" Target="../slideLayouts/slideLayout1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763B1-1535-4CF2-8926-A2B3CFA6844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9337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000" y="319478"/>
            <a:ext cx="630316" cy="5184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FFFFFF"/>
              </a:solidFill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323528" y="545861"/>
            <a:ext cx="8820472" cy="291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0"/>
            <a:ext cx="9144000" cy="550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512" y="931070"/>
            <a:ext cx="8774941" cy="397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  <a:endParaRPr lang="en-AU" alt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04936" y="597674"/>
            <a:ext cx="5943600" cy="19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4969616"/>
            <a:ext cx="2133600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CF884F-1F97-4059-8BD8-F68C3598AAFD}" type="slidenum">
              <a:rPr lang="en-AU" altLang="en-US" smtClean="0">
                <a:solidFill>
                  <a:srgbClr val="19426B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04936" y="44269"/>
            <a:ext cx="73914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  <a:endParaRPr lang="en-AU" altLang="en-US" dirty="0" smtClean="0"/>
          </a:p>
        </p:txBody>
      </p:sp>
      <p:pic>
        <p:nvPicPr>
          <p:cNvPr id="88068" name="Picture 4" descr="E:\Document\Clip Art\Logo\logo4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0432" y="36279"/>
            <a:ext cx="645474" cy="50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52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000" y="319478"/>
            <a:ext cx="630316" cy="5184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FFFFFF"/>
              </a:solidFill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323528" y="545861"/>
            <a:ext cx="8820472" cy="291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0"/>
            <a:ext cx="9144000" cy="550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512" y="931070"/>
            <a:ext cx="8774941" cy="397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  <a:endParaRPr lang="en-AU" alt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04936" y="597674"/>
            <a:ext cx="5943600" cy="19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4969616"/>
            <a:ext cx="2133600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CF884F-1F97-4059-8BD8-F68C3598AAFD}" type="slidenum">
              <a:rPr lang="en-AU" altLang="en-US" smtClean="0">
                <a:solidFill>
                  <a:srgbClr val="19426B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04936" y="44269"/>
            <a:ext cx="73914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  <a:endParaRPr lang="en-AU" altLang="en-US" dirty="0" smtClean="0"/>
          </a:p>
        </p:txBody>
      </p:sp>
      <p:pic>
        <p:nvPicPr>
          <p:cNvPr id="88068" name="Picture 4" descr="E:\Document\Clip Art\Logo\logo4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0432" y="36279"/>
            <a:ext cx="645474" cy="50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079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000" y="319478"/>
            <a:ext cx="630316" cy="5184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FFFFFF"/>
              </a:solidFill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323528" y="545861"/>
            <a:ext cx="8820472" cy="291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0"/>
            <a:ext cx="9144000" cy="550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512" y="931070"/>
            <a:ext cx="8774941" cy="397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  <a:endParaRPr lang="en-AU" alt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04936" y="597674"/>
            <a:ext cx="5943600" cy="19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4969616"/>
            <a:ext cx="2133600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CF884F-1F97-4059-8BD8-F68C3598AAFD}" type="slidenum">
              <a:rPr lang="en-AU" altLang="en-US" smtClean="0">
                <a:solidFill>
                  <a:srgbClr val="19426B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04936" y="44269"/>
            <a:ext cx="73914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  <a:endParaRPr lang="en-AU" altLang="en-US" dirty="0" smtClean="0"/>
          </a:p>
        </p:txBody>
      </p:sp>
      <p:pic>
        <p:nvPicPr>
          <p:cNvPr id="88068" name="Picture 4" descr="E:\Document\Clip Art\Logo\logo4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0432" y="36279"/>
            <a:ext cx="645474" cy="50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5756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000" y="319478"/>
            <a:ext cx="630316" cy="5184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FFFFFF"/>
              </a:solidFill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323528" y="545861"/>
            <a:ext cx="8820472" cy="291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0"/>
            <a:ext cx="9144000" cy="550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sz="1800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512" y="931070"/>
            <a:ext cx="8774941" cy="397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  <a:endParaRPr lang="en-AU" alt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04936" y="597673"/>
            <a:ext cx="5943600" cy="19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solidFill>
                  <a:srgbClr val="FFFFFF"/>
                </a:solidFill>
              </a:rPr>
              <a:t>www.thmemgallery.com</a:t>
            </a:r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4969616"/>
            <a:ext cx="2133600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CF884F-1F97-4059-8BD8-F68C3598AAFD}" type="slidenum">
              <a:rPr lang="en-AU" altLang="en-US" smtClean="0">
                <a:solidFill>
                  <a:srgbClr val="19426B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04936" y="44269"/>
            <a:ext cx="73914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  <a:endParaRPr lang="en-AU" altLang="en-US" dirty="0" smtClean="0"/>
          </a:p>
        </p:txBody>
      </p:sp>
      <p:pic>
        <p:nvPicPr>
          <p:cNvPr id="88068" name="Picture 4" descr="E:\Document\Clip Art\Logo\logo4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0432" y="36279"/>
            <a:ext cx="645474" cy="50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704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-22621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buClr>
                <a:srgbClr val="2C343B"/>
              </a:buClr>
              <a:buSzPct val="100000"/>
              <a:buFont typeface="Permanent Marker"/>
              <a:buNone/>
              <a:defRPr sz="2400">
                <a:solidFill>
                  <a:srgbClr val="2C343B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859CB1"/>
              </a:buClr>
              <a:buSzPct val="100000"/>
              <a:buFont typeface="Source Sans Pro"/>
              <a:buChar char="▸"/>
              <a:defRPr sz="30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lvl="1">
              <a:spcBef>
                <a:spcPts val="480"/>
              </a:spcBef>
              <a:buClr>
                <a:srgbClr val="859CB1"/>
              </a:buClr>
              <a:buSzPct val="100000"/>
              <a:buFont typeface="Source Sans Pro"/>
              <a:buChar char="○"/>
              <a:defRPr sz="24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lvl="2">
              <a:spcBef>
                <a:spcPts val="480"/>
              </a:spcBef>
              <a:buClr>
                <a:srgbClr val="859CB1"/>
              </a:buClr>
              <a:buSzPct val="100000"/>
              <a:buFont typeface="Source Sans Pro"/>
              <a:buChar char="■"/>
              <a:defRPr sz="24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lvl="3">
              <a:spcBef>
                <a:spcPts val="360"/>
              </a:spcBef>
              <a:buClr>
                <a:srgbClr val="859CB1"/>
              </a:buClr>
              <a:buSzPct val="100000"/>
              <a:buFont typeface="Source Sans Pro"/>
              <a:buChar char="●"/>
              <a:defRPr sz="18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lvl="4">
              <a:spcBef>
                <a:spcPts val="360"/>
              </a:spcBef>
              <a:buClr>
                <a:srgbClr val="859CB1"/>
              </a:buClr>
              <a:buSzPct val="100000"/>
              <a:buFont typeface="Source Sans Pro"/>
              <a:buChar char="○"/>
              <a:defRPr sz="18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lvl="5">
              <a:spcBef>
                <a:spcPts val="360"/>
              </a:spcBef>
              <a:buClr>
                <a:srgbClr val="859CB1"/>
              </a:buClr>
              <a:buSzPct val="100000"/>
              <a:buFont typeface="Source Sans Pro"/>
              <a:buChar char="■"/>
              <a:defRPr sz="18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lvl="6">
              <a:spcBef>
                <a:spcPts val="360"/>
              </a:spcBef>
              <a:buClr>
                <a:srgbClr val="859CB1"/>
              </a:buClr>
              <a:buSzPct val="100000"/>
              <a:buFont typeface="Source Sans Pro"/>
              <a:buChar char="●"/>
              <a:defRPr sz="18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lvl="7">
              <a:spcBef>
                <a:spcPts val="360"/>
              </a:spcBef>
              <a:buClr>
                <a:srgbClr val="859CB1"/>
              </a:buClr>
              <a:buSzPct val="100000"/>
              <a:buFont typeface="Source Sans Pro"/>
              <a:buChar char="○"/>
              <a:defRPr sz="18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lvl="8">
              <a:spcBef>
                <a:spcPts val="360"/>
              </a:spcBef>
              <a:buClr>
                <a:srgbClr val="859CB1"/>
              </a:buClr>
              <a:buSzPct val="100000"/>
              <a:buFont typeface="Source Sans Pro"/>
              <a:buChar char="■"/>
              <a:defRPr sz="1800">
                <a:solidFill>
                  <a:srgbClr val="2C343B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 dirty="0"/>
          </a:p>
        </p:txBody>
      </p:sp>
      <p:sp>
        <p:nvSpPr>
          <p:cNvPr id="4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kern="0" dirty="0" smtClean="0">
                <a:solidFill>
                  <a:srgbClr val="000000">
                    <a:tint val="75000"/>
                  </a:srgbClr>
                </a:solidFill>
                <a:sym typeface="Arial"/>
              </a:rPr>
              <a:t>www.nesdb.go.th</a:t>
            </a:r>
            <a:endParaRPr lang="th-TH" kern="0" dirty="0">
              <a:solidFill>
                <a:srgbClr val="000000">
                  <a:tint val="75000"/>
                </a:srgbClr>
              </a:solidFill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1753763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  <p:sldLayoutId id="2147483746" r:id="rId12"/>
    <p:sldLayoutId id="2147483747" r:id="rId13"/>
    <p:sldLayoutId id="2147483748" r:id="rId14"/>
  </p:sldLayoutIdLst>
  <p:timing>
    <p:tnLst>
      <p:par>
        <p:cTn id="1" dur="indefinite" restart="never" nodeType="tmRoot"/>
      </p:par>
    </p:tnLst>
  </p:timing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B82C4-94CD-474F-8DD9-5BFFF751472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1DAA7-0663-4602-A039-C216A7B73F6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90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824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78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  <p:sldLayoutId id="214748379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12" Type="http://schemas.openxmlformats.org/officeDocument/2006/relationships/image" Target="../media/image1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1.xml"/><Relationship Id="rId11" Type="http://schemas.openxmlformats.org/officeDocument/2006/relationships/image" Target="../media/image15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jpeg"/><Relationship Id="rId17" Type="http://schemas.openxmlformats.org/officeDocument/2006/relationships/image" Target="../media/image44.jpeg"/><Relationship Id="rId2" Type="http://schemas.openxmlformats.org/officeDocument/2006/relationships/image" Target="../media/image29.png"/><Relationship Id="rId16" Type="http://schemas.openxmlformats.org/officeDocument/2006/relationships/image" Target="../media/image43.jpeg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33.jpe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jpeg"/><Relationship Id="rId7" Type="http://schemas.openxmlformats.org/officeDocument/2006/relationships/image" Target="../media/image5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png"/><Relationship Id="rId18" Type="http://schemas.openxmlformats.org/officeDocument/2006/relationships/image" Target="../media/image76.jpeg"/><Relationship Id="rId3" Type="http://schemas.openxmlformats.org/officeDocument/2006/relationships/image" Target="../media/image61.jpeg"/><Relationship Id="rId21" Type="http://schemas.openxmlformats.org/officeDocument/2006/relationships/image" Target="../media/image79.png"/><Relationship Id="rId7" Type="http://schemas.openxmlformats.org/officeDocument/2006/relationships/image" Target="../media/image65.jpeg"/><Relationship Id="rId12" Type="http://schemas.openxmlformats.org/officeDocument/2006/relationships/image" Target="../media/image70.png"/><Relationship Id="rId17" Type="http://schemas.openxmlformats.org/officeDocument/2006/relationships/image" Target="../media/image7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4.png"/><Relationship Id="rId20" Type="http://schemas.openxmlformats.org/officeDocument/2006/relationships/image" Target="../media/image78.png"/><Relationship Id="rId1" Type="http://schemas.openxmlformats.org/officeDocument/2006/relationships/slideLayout" Target="../slideLayouts/slideLayout78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5" Type="http://schemas.openxmlformats.org/officeDocument/2006/relationships/image" Target="../media/image73.png"/><Relationship Id="rId10" Type="http://schemas.openxmlformats.org/officeDocument/2006/relationships/image" Target="../media/image68.jpeg"/><Relationship Id="rId19" Type="http://schemas.openxmlformats.org/officeDocument/2006/relationships/image" Target="../media/image77.png"/><Relationship Id="rId4" Type="http://schemas.openxmlformats.org/officeDocument/2006/relationships/image" Target="../media/image62.png"/><Relationship Id="rId9" Type="http://schemas.openxmlformats.org/officeDocument/2006/relationships/image" Target="../media/image67.jpeg"/><Relationship Id="rId1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/>
          <p:cNvSpPr/>
          <p:nvPr/>
        </p:nvSpPr>
        <p:spPr>
          <a:xfrm>
            <a:off x="56279" y="1419622"/>
            <a:ext cx="9036496" cy="1077214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algn="ctr"/>
            <a:r>
              <a:rPr lang="th-TH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การพัฒนา</a:t>
            </a:r>
            <a:r>
              <a:rPr lang="th-TH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เกษตรกรรมยั่งยืนในประชาคมโลก – ประชาคมอาเซียน </a:t>
            </a:r>
            <a:br>
              <a:rPr lang="th-TH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และทิศทางของประเทศไทย</a:t>
            </a:r>
            <a:endParaRPr lang="th-TH" sz="3200" b="1" dirty="0">
              <a:solidFill>
                <a:schemeClr val="tx2">
                  <a:lumMod val="60000"/>
                  <a:lumOff val="4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11"/>
          <p:cNvSpPr txBox="1">
            <a:spLocks noChangeArrowheads="1"/>
          </p:cNvSpPr>
          <p:nvPr/>
        </p:nvSpPr>
        <p:spPr bwMode="auto">
          <a:xfrm>
            <a:off x="2036193" y="3939902"/>
            <a:ext cx="7072312" cy="784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6" tIns="45718" rIns="91436" bIns="45718">
            <a:spAutoFit/>
          </a:bodyPr>
          <a:lstStyle/>
          <a:p>
            <a:pPr algn="r">
              <a:lnSpc>
                <a:spcPts val="18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bg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นางสาวลดาวัลย์ คำภา</a:t>
            </a:r>
          </a:p>
          <a:p>
            <a:pPr algn="r">
              <a:lnSpc>
                <a:spcPts val="18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bg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รองเลขาธิการคณะกรรมการพัฒนาเศรษฐกิจและสังคมแห่งชาติ</a:t>
            </a:r>
          </a:p>
          <a:p>
            <a:pPr algn="r">
              <a:lnSpc>
                <a:spcPts val="1800"/>
              </a:lnSpc>
              <a:spcBef>
                <a:spcPts val="0"/>
              </a:spcBef>
              <a:defRPr/>
            </a:pPr>
            <a:r>
              <a:rPr lang="th-TH" sz="1600" b="1" dirty="0">
                <a:solidFill>
                  <a:schemeClr val="bg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สำนักงานคณะกรรมการพัฒนาการเศรษฐกิจและสังคม</a:t>
            </a:r>
            <a:r>
              <a:rPr lang="th-TH" sz="1600" b="1" dirty="0" smtClean="0">
                <a:solidFill>
                  <a:schemeClr val="bg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แห่งชาติ</a:t>
            </a:r>
            <a:endParaRPr lang="th-TH" sz="1600" b="1" dirty="0">
              <a:solidFill>
                <a:schemeClr val="bg1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0489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578490" y="1504363"/>
            <a:ext cx="8097966" cy="1859483"/>
          </a:xfrm>
          <a:prstGeom prst="rect">
            <a:avLst/>
          </a:prstGeom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marL="428625" indent="-428625">
              <a:spcBef>
                <a:spcPts val="450"/>
              </a:spcBef>
              <a:buFont typeface="Arial" pitchFamily="34" charset="0"/>
              <a:buChar char="•"/>
            </a:pPr>
            <a:r>
              <a:rPr lang="th-TH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บริบทการเปลี่ยนแปลงที่มีผลต่อทิศทางการพัฒนาภาคเกษตร</a:t>
            </a:r>
            <a:endParaRPr lang="th-TH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428625" indent="-428625">
              <a:spcBef>
                <a:spcPts val="450"/>
              </a:spcBef>
              <a:buFont typeface="Arial" pitchFamily="34" charset="0"/>
              <a:buChar char="•"/>
            </a:pPr>
            <a:r>
              <a:rPr lang="th-TH" sz="3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ทิศทางการพัฒนาเกษตรกรรมยั่งยืนของไทย</a:t>
            </a:r>
          </a:p>
          <a:p>
            <a:pPr marL="428625" indent="-428625">
              <a:spcBef>
                <a:spcPts val="450"/>
              </a:spcBef>
              <a:buFont typeface="Arial" pitchFamily="34" charset="0"/>
              <a:buChar char="•"/>
            </a:pPr>
            <a:r>
              <a:rPr lang="th-TH" sz="3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กรอบการพัฒนาเกษตรกรรมยั่งยืนในประชาคมโลก</a:t>
            </a:r>
            <a:endParaRPr lang="th-TH" sz="3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808" y="-20538"/>
            <a:ext cx="9129192" cy="57606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ประเด็นการนำเสนอ</a:t>
            </a:r>
            <a:endParaRPr lang="en-US" sz="32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830818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46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บริบทการเปลี่ยนแปลง</a:t>
            </a:r>
            <a:endParaRPr lang="en-AU" altLang="en-US" sz="46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3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932" y="463877"/>
            <a:ext cx="17540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ปัจจัยจากภายนอก</a:t>
            </a:r>
            <a:endParaRPr lang="en-AU" altLang="en-US" sz="2400" b="1" dirty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799880363"/>
              </p:ext>
            </p:extLst>
          </p:nvPr>
        </p:nvGraphicFramePr>
        <p:xfrm>
          <a:off x="1451992" y="1193718"/>
          <a:ext cx="60960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Rectangle 28"/>
          <p:cNvSpPr/>
          <p:nvPr/>
        </p:nvSpPr>
        <p:spPr>
          <a:xfrm>
            <a:off x="827584" y="915566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การขยายตัวของเศรษฐกิจ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โลก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แข่งขันในตลาดการค้า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โลก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การเปิดเสรี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ความ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เสี่ยงด้านภูมิรัฐศาสตร์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420662" y="1092509"/>
            <a:ext cx="26513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องค์การสหประชาชาติประเมินสถานการณ์ว่าในช่วงปี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2544-2643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ประชากรอายุ 60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ปี</a:t>
            </a:r>
            <a:r>
              <a:rPr lang="en-US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ขึ้นไปมีมากกว่า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ร้อยละ 10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ของประชากรโลก</a:t>
            </a:r>
            <a:endParaRPr lang="th-TH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79512" y="3900645"/>
            <a:ext cx="2868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ความเสื่อมโทรมของทรัพยากรธรรมชาติและสิ่งแวดล้อมให้มีความรุนแรงมาก</a:t>
            </a:r>
            <a:r>
              <a:rPr lang="th-TH" sz="1800" b="1" kern="0" dirty="0" smtClean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ขึ้น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ภัย</a:t>
            </a: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พิบัติทางธรรมชาติมีแนวโน้มเกิดบ่อยครั้งขึ้นและมีความรุนแรงมากขึ้น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660232" y="3003798"/>
            <a:ext cx="24837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รูปแบบ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การผลิตและ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การค้า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ภาค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บริการต้องปรับตัวให้ทันต่อ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การเปลี่ยนแปลง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รูปแบบ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การดำเนินชีวิต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ทำงาน และความสัมพันธ์ของคนในสังคม ตลอดจนความซับซ้อนของปัญหาทางสังคมที่จะตามมา</a:t>
            </a:r>
          </a:p>
        </p:txBody>
      </p:sp>
      <p:pic>
        <p:nvPicPr>
          <p:cNvPr id="34" name="Picture 6" descr="https://cdn0.iconfinder.com/data/icons/economy/450/world-economy-51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81343"/>
            <a:ext cx="432048" cy="38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oup 34"/>
          <p:cNvGrpSpPr/>
          <p:nvPr/>
        </p:nvGrpSpPr>
        <p:grpSpPr>
          <a:xfrm>
            <a:off x="5436113" y="1496533"/>
            <a:ext cx="559923" cy="373655"/>
            <a:chOff x="6820389" y="1851670"/>
            <a:chExt cx="559923" cy="415172"/>
          </a:xfrm>
        </p:grpSpPr>
        <p:pic>
          <p:nvPicPr>
            <p:cNvPr id="36" name="Picture 8" descr="https://cdn2.iconfinder.com/data/icons/windows-8-metro-style/512/globe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0389" y="1851670"/>
              <a:ext cx="415172" cy="415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10" descr="http://www.clker.com/cliparts/Y/Y/P/O/z/F/old-people-crossing-the-road-hi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1858242"/>
              <a:ext cx="360040" cy="390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8" name="Group 37"/>
          <p:cNvGrpSpPr/>
          <p:nvPr/>
        </p:nvGrpSpPr>
        <p:grpSpPr>
          <a:xfrm>
            <a:off x="6037080" y="3425560"/>
            <a:ext cx="623152" cy="431231"/>
            <a:chOff x="6037080" y="4396861"/>
            <a:chExt cx="623152" cy="479145"/>
          </a:xfrm>
        </p:grpSpPr>
        <p:pic>
          <p:nvPicPr>
            <p:cNvPr id="39" name="Picture 12" descr="http://www.nsec.ac.in/version5/images/head-icons/it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7080" y="4443958"/>
              <a:ext cx="459304" cy="432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14" descr="http://static1.squarespace.com/static/530f7096e4b024271b34a8cb/t/534ff68ce4b0bf8f552432b4/1393880463848/icon_21457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1087" y="4396861"/>
              <a:ext cx="479145" cy="479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2" descr="http://llenrock.com/blog/wp-content/uploads/2014/03/Global_Warming_Icon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99" t="10552" r="14825" b="9846"/>
          <a:stretch/>
        </p:blipFill>
        <p:spPr bwMode="auto">
          <a:xfrm>
            <a:off x="4283968" y="4656904"/>
            <a:ext cx="432048" cy="44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Group 41"/>
          <p:cNvGrpSpPr/>
          <p:nvPr/>
        </p:nvGrpSpPr>
        <p:grpSpPr>
          <a:xfrm>
            <a:off x="2267744" y="3425559"/>
            <a:ext cx="593280" cy="388843"/>
            <a:chOff x="1674464" y="1779662"/>
            <a:chExt cx="593280" cy="432048"/>
          </a:xfrm>
        </p:grpSpPr>
        <p:pic>
          <p:nvPicPr>
            <p:cNvPr id="43" name="Picture 8" descr="https://cdn2.iconfinder.com/data/icons/windows-8-metro-style/512/globe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4464" y="1845536"/>
              <a:ext cx="366174" cy="366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6" descr="https://d30y9cdsu7xlg0.cloudfront.net/png/30979-200.png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1779662"/>
              <a:ext cx="432048" cy="432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5" name="Rectangle 44"/>
          <p:cNvSpPr/>
          <p:nvPr/>
        </p:nvSpPr>
        <p:spPr>
          <a:xfrm>
            <a:off x="330648" y="2453451"/>
            <a:ext cx="20811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การจัดทำเป้าหมายการพัฒนาที่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ยั่งยืนใน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กรอบสหประชาชาติในช่วงเวลา 15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ปี</a:t>
            </a:r>
            <a:endParaRPr lang="th-TH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46" name="Isosceles Triangle 45"/>
          <p:cNvSpPr/>
          <p:nvPr/>
        </p:nvSpPr>
        <p:spPr>
          <a:xfrm rot="16650329">
            <a:off x="3720718" y="1307284"/>
            <a:ext cx="176720" cy="277682"/>
          </a:xfrm>
          <a:prstGeom prst="triangle">
            <a:avLst/>
          </a:prstGeom>
          <a:solidFill>
            <a:srgbClr val="FADA7A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47" name="Isosceles Triangle 46"/>
          <p:cNvSpPr/>
          <p:nvPr/>
        </p:nvSpPr>
        <p:spPr>
          <a:xfrm rot="4610750">
            <a:off x="6701671" y="2300387"/>
            <a:ext cx="178200" cy="277200"/>
          </a:xfrm>
          <a:prstGeom prst="triangle">
            <a:avLst/>
          </a:prstGeom>
          <a:solidFill>
            <a:srgbClr val="C0EDF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48" name="Isosceles Triangle 47"/>
          <p:cNvSpPr/>
          <p:nvPr/>
        </p:nvSpPr>
        <p:spPr>
          <a:xfrm rot="14668469">
            <a:off x="2170249" y="2913345"/>
            <a:ext cx="178200" cy="277200"/>
          </a:xfrm>
          <a:prstGeom prst="triangle">
            <a:avLst/>
          </a:prstGeom>
          <a:solidFill>
            <a:srgbClr val="FFCCC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49" name="Isosceles Triangle 48"/>
          <p:cNvSpPr/>
          <p:nvPr/>
        </p:nvSpPr>
        <p:spPr>
          <a:xfrm rot="14866521">
            <a:off x="2876991" y="4637271"/>
            <a:ext cx="178200" cy="277200"/>
          </a:xfrm>
          <a:prstGeom prst="triangle">
            <a:avLst/>
          </a:prstGeom>
          <a:solidFill>
            <a:srgbClr val="D2DA7A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50" name="Isosceles Triangle 49"/>
          <p:cNvSpPr/>
          <p:nvPr/>
        </p:nvSpPr>
        <p:spPr>
          <a:xfrm rot="4610750">
            <a:off x="6113732" y="4205263"/>
            <a:ext cx="178200" cy="277200"/>
          </a:xfrm>
          <a:prstGeom prst="triangl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131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46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บริบทการเปลี่ยนแปลง</a:t>
            </a:r>
            <a:endParaRPr lang="en-AU" altLang="en-US" sz="46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4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931" y="463877"/>
            <a:ext cx="29129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ปัจจัยจากภายนอกต่อภาคเกษตร</a:t>
            </a:r>
            <a:endParaRPr lang="en-AU" altLang="en-US" sz="2400" b="1" dirty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32" y="2571750"/>
            <a:ext cx="8715436" cy="38880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th-TH" sz="20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แนวโน้มรูปแบบการค้าที่เปลี่ยนแปลงไปสู่การค้าเสรีมากขึ้น ซึ่งเป็นทั้งโอกาสและข้อจำกัดของสินค้าเกษตรไทย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-32" y="906212"/>
            <a:ext cx="8715436" cy="38880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th-TH" sz="20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การเปลี่ยนแปลงสภาพภูมิอากาศและภัยธรรมชาติมีความรุนแรงเพิ่มมากขึ้น ส่งผลกระทบต่อผลผลิตทางการเกษตร</a:t>
            </a:r>
            <a:endParaRPr lang="th-TH" sz="2000" b="1" kern="0" dirty="0">
              <a:solidFill>
                <a:srgbClr val="4F81B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9512" y="2915994"/>
            <a:ext cx="853589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รูปแบบการค้าการส่งออกระหว่างประเทศ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มีแนวโน้มที่จะเกิดการรวมกลุ่มมากขึ้น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AEC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อาเซียนบวกประเทศต่างๆ ซึ่งมีทั้งที่เป็นประโยชน์ และส่งผลกระทบต่อภาคเกษตรของไทย </a:t>
            </a:r>
          </a:p>
          <a:p>
            <a:pPr marL="177800" indent="-177800"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มีการนำ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มาตรการสุขอนามัยพืช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สุขอนามัยสัตว์ และเรื่องคุณภาพอาหารมาเป็นมาตรการกีดกันการค้าที่ไม่ใช่ภาษีเพิ่มมากขึ้น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76243" y="4313182"/>
            <a:ext cx="86820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มีการนำ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มาตรการสุขอนามัยพืช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สุขอนามัยสัตว์ และเรื่องคุณภาพอาหารมาเป็นมาตรการกีดกันการค้าที่ไม่ใช่ภาษีเพิ่มมากขึ้น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32" y="3915734"/>
            <a:ext cx="8715436" cy="38880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th-TH" sz="20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กฎกติกาการผลิตการค้าที่คำนึงถึงคุณภาพมาตรฐาน และสิ่งแวดล้อมมากขึ้น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2114" y="1220982"/>
            <a:ext cx="867616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อุทกภัย ฝนทิ้งช่วง และภัยแล้ง เป็น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ต้น ใน</a:t>
            </a: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ปี 2558 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ได้ส่งผล</a:t>
            </a: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ให้พื้นที่การเกษตรเสียหายรวม 2,016,336 ไร่ ปริมาณผลผลิตการเกษตรเสียหาย จำนวน 5,491,122 ตัน คิดเป็นมูลค่าความเสียหายทั้งสิ้น 11,281 ล้านบาท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ซึ่งปัญหาภัยพิบัติทางธรรมชาติไม่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สามารถควบคุมได้ แต่มีผลกระทบต่อเกษตรกร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ในวง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กว้าง ทั้งในด้านประสิทธิภาพการผลิตและภาระงบประมาณในการบรรเทาความเดือดร้อน</a:t>
            </a:r>
            <a:endParaRPr lang="th-TH" sz="1800" b="1" dirty="0">
              <a:solidFill>
                <a:prstClr val="black">
                  <a:lumMod val="65000"/>
                  <a:lumOff val="35000"/>
                </a:prst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Aft>
                <a:spcPts val="600"/>
              </a:spcAft>
            </a:pPr>
            <a:endParaRPr lang="th-TH" sz="1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0018" y="2053292"/>
            <a:ext cx="8714470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th-TH" sz="18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  <a:r>
              <a:rPr lang="th-TH" sz="1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ในปี 2558 รัฐสนับสนุนงบกลางช่วยเหลือเกษตรกรผู้ประสบภัยพิบัติด้านการเกษตรในเบื้องต้น 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รวมวงเงินประมาณ 2,322 ล้านบาท</a:t>
            </a:r>
          </a:p>
        </p:txBody>
      </p:sp>
    </p:spTree>
    <p:extLst>
      <p:ext uri="{BB962C8B-B14F-4D97-AF65-F5344CB8AC3E}">
        <p14:creationId xmlns:p14="http://schemas.microsoft.com/office/powerpoint/2010/main" val="171842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46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บริบทการเปลี่ยนแปลง</a:t>
            </a:r>
            <a:endParaRPr lang="en-AU" altLang="en-US" sz="46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5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932" y="463877"/>
            <a:ext cx="2754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ปัจจัยจากภายในต่อภาคเกษตร</a:t>
            </a:r>
            <a:endParaRPr lang="en-AU" altLang="en-US" sz="2400" b="1" dirty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616" y="1734482"/>
            <a:ext cx="8858311" cy="262063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ความสามารถ</a:t>
            </a:r>
            <a:r>
              <a:rPr lang="th-TH" sz="18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ในการแข่งขันการผลิตสินค้าเกษตรต่ำกว่าประเทศคู่แข่ง เนื่องจากประสิทธิภาพการผลิตต่ำ ต้นทุนสูง</a:t>
            </a:r>
            <a:endParaRPr lang="th-TH" sz="1800" b="1" kern="0" dirty="0">
              <a:solidFill>
                <a:srgbClr val="4F81B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616" y="886764"/>
            <a:ext cx="8858312" cy="24054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ภาคเกษตรเป็นแหล่ง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ผลิตและส่งออก</a:t>
            </a: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สินค้าเกษตรและอาหาร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สำคัญของประเทศและของ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โลก แต่การเพิ่มมูลค่าผลผลิตยังมีน้อย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8837" y="1151900"/>
            <a:ext cx="4508320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ส่งออกสินค้าเกษตรและอาหารอันดับ 8 ของโลก	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รายได้จากการส่งออก คิดเป็นร้อยละ 18 ของการส่งออกทั้งหมด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346847" y="1162609"/>
            <a:ext cx="4616966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ยังประสบปัญหาด้านความปลอดภัยอาหาร ปัญหาการปนเปื้อนสารเคมี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การเพิ่มมูลค่าผลผลิตยังมีน้อย ยังคงส่งออกสินค้าเกษตรขั้นต้นเป็นหลัก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1302" y="2007671"/>
            <a:ext cx="8670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ข้าว ผลผลิตเฉลี่ยต่อไร่ประมาณ 459 กก./ไร่ เป็นรองจาก เวียดนาม </a:t>
            </a:r>
            <a:r>
              <a:rPr lang="th-TH" sz="16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เมียนมา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และ </a:t>
            </a:r>
            <a:r>
              <a:rPr lang="th-TH" sz="16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สปป.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ลาว ขณะที่มีต้นทุนการผลิตสูงกว่าประมาณร้อยละ 30-40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990" y="2460098"/>
            <a:ext cx="8844664" cy="27315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แรงงานส่วนใหญ่ทำงานอยู่ในภาคเกษตร แต่ปัจจุบันมีแนวโน้มลดลง และเข้าสู่วัยผู้สูงอายุ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60253" y="2761956"/>
            <a:ext cx="8712968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เกษต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รลดลง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จากร้อยละ 67 ของแรงงานทั้งหมดในช่วงปี 2516-2520 เหลือร้อยละ 39 ในปี 2556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สมาชิกครัวเรือนเกษตรในกลุ่มผู้สูงอายุ (64 ปีขึ้นไป)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มีสัดส่วนเพิ่มขึ้น จากร้อยละ 7 ในปี 2544 เป็นร้อยละ 11 ในปี 2556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90" y="3284629"/>
            <a:ext cx="8844664" cy="254412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การสูญเสียที่ดินทำกินและเปลี่ยนสถานะ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เป็นผู้เช่าที่ดินมากขึ้น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0036" y="3588829"/>
            <a:ext cx="8143932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พื้นที่ทำการเกษตรของตนเองมีแนวโน้มลดลง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 81.58 ล้านไร่ ในปี 2549 เหลือ 41.80 ล้านไร่ ในปี 2556 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ที่ดินที่เกษตรกรเช่าทำกินมีแนวโน้มเพิ่มขึ้น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 23.92 ล้านไร่ ในปี 2551 เป็น 29.25 ล้านไร่ ในปี 25556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32" y="4127123"/>
            <a:ext cx="8786874" cy="257176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600"/>
              </a:lnSpc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ฐานทรัพยากรธรรมชาติเสื่อมโทรม ถูกบุกรุก และแย่งชิงไปสู่ภาคการผลิตอื่น โดยเฉพาะที่ดินทำกิน และพื้นที่ชลประทาน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7158" y="4451159"/>
            <a:ext cx="893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การนำพื้นที่อุดมสมบูรณ์เหมาะสมทางการเกษตรไปใช้ประโยชน์ผิดประเภทโดยมิได้คำนึงถึงศักยภาพของ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พื้นที่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การขยายตัวของเมืองและภาคการผลิตอื่นๆ โดยไม่มีการนำผังเมืองและผังภาคมาใช้อย่างเกิดประโยชน์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spc="-3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การใช้ทรัพยากรธรรมชาติสิ้นเปลือง ขาด</a:t>
            </a:r>
            <a:r>
              <a:rPr lang="th-TH" sz="1600" b="1" spc="-3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600" b="1" spc="-3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บำรุงรักษา เกิด</a:t>
            </a:r>
            <a:r>
              <a:rPr lang="th-TH" sz="1600" b="1" spc="-3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ความเสื่อม</a:t>
            </a:r>
            <a:r>
              <a:rPr lang="th-TH" sz="1600" b="1" spc="-3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โทรมเพิ่มมากขึ้น โดยเฉพาะทรัพยากรดิน เช่น ดินเค็ม ดินเปรี้ยว และดินทราย เป็นต้น</a:t>
            </a:r>
            <a:endParaRPr lang="th-TH" sz="1600" b="1" spc="-30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6009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46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แนวคิดการพัฒนาการเกษตรของไทย</a:t>
            </a:r>
            <a:endParaRPr lang="en-AU" altLang="en-US" sz="46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6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931" y="463877"/>
            <a:ext cx="3185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เน้นไปสู่การพัฒนาที่สมดุลและยั่งยืน</a:t>
            </a:r>
            <a:endParaRPr lang="en-AU" altLang="en-US" sz="2400" b="1" dirty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438400" y="2946713"/>
            <a:ext cx="2286000" cy="685800"/>
          </a:xfrm>
          <a:prstGeom prst="roundRect">
            <a:avLst/>
          </a:prstGeom>
          <a:solidFill>
            <a:srgbClr val="C0504D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ความสามารถ</a:t>
            </a:r>
            <a:b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ในการแข่งขันสูงขึ้น</a:t>
            </a: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438400" y="4275563"/>
            <a:ext cx="2286000" cy="696488"/>
          </a:xfrm>
          <a:prstGeom prst="roundRect">
            <a:avLst/>
          </a:prstGeom>
          <a:solidFill>
            <a:srgbClr val="1F497D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เกษตรกรเข้มแข็งมีคุณภาพชีวิตที่ดี</a:t>
            </a: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514600" y="1817370"/>
            <a:ext cx="2209800" cy="685800"/>
          </a:xfrm>
          <a:prstGeom prst="roundRect">
            <a:avLst/>
          </a:prstGeom>
          <a:solidFill>
            <a:srgbClr val="8064A2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ฐานทรัพยากร</a:t>
            </a:r>
            <a:b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มีความยั่งยืน</a:t>
            </a: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24400" y="4138106"/>
            <a:ext cx="4419600" cy="155176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/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มีความมั่นคงด้านอาหาร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มีที่ดินทำกิน</a:t>
            </a:r>
            <a:endParaRPr lang="en-US" sz="1800" b="1" kern="0" dirty="0" smtClean="0">
              <a:solidFill>
                <a:srgbClr val="9BBB59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มีรายได้ในระดับที่เพียงพอต่อการประกอบอาชีพการเกษตร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ไม่มีหนี้สิน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724400" y="1703941"/>
            <a:ext cx="4419600" cy="9128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/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มีความอุดมสมบูรณ์ / ลดความเสื่อมโทรม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บริหารจัดการด้านการอนุรักษ์และการใช้ประโยชน์อย่างมีประสิทธิภาพ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716164" y="2240174"/>
            <a:ext cx="4427836" cy="219071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เพิ่มประสิทธิภาพการผลิต / ลดต้นทุนการผลิต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บริหารจัดการผลผลิตให้สอดคล้องกับความต้องการ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วิจัยพัฒนาผลิตภัณฑ์ / สร้างมูลค่าเพิ่มตลอดห่วงโซ่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พัฒนาโครงสร้างพื้นฐานและสิ่งอำนวยความสะดวกพื้นฐาน รวมทั้ง</a:t>
            </a:r>
            <a:r>
              <a:rPr lang="th-TH" sz="1800" b="1" kern="0" dirty="0" err="1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ระบบโล</a:t>
            </a: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1800" b="1" kern="0" dirty="0" err="1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endParaRPr lang="th-TH" sz="1800" b="1" kern="0" dirty="0" smtClean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การสร้างเครือข่าย / การรวมกลุ่ม / การพัฒนาเชิงพื้นที่ </a:t>
            </a:r>
            <a:b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800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Area base)</a:t>
            </a:r>
            <a:endParaRPr lang="th-TH" sz="1800" b="1" kern="0" dirty="0" smtClean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Content Placeholder 2"/>
          <p:cNvSpPr>
            <a:spLocks noGrp="1"/>
          </p:cNvSpPr>
          <p:nvPr>
            <p:ph idx="1"/>
          </p:nvPr>
        </p:nvSpPr>
        <p:spPr>
          <a:xfrm>
            <a:off x="214282" y="1145995"/>
            <a:ext cx="8777318" cy="634361"/>
          </a:xfrm>
        </p:spPr>
        <p:txBody>
          <a:bodyPr anchor="ctr">
            <a:noAutofit/>
          </a:bodyPr>
          <a:lstStyle/>
          <a:p>
            <a:pPr marL="0" indent="0">
              <a:lnSpc>
                <a:spcPts val="2000"/>
              </a:lnSpc>
              <a:spcBef>
                <a:spcPts val="600"/>
              </a:spcBef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ภายใต้กระแสการเปลี่ยนแปลงที่รุนแรง แนวทางการพัฒนาภาคเกษตรจึง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ต้องเน้นพัฒนาไปสู่ความยั่งยืน มีความสมดุล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ทั้งมิติด้านเศรษฐกิจ ด้านสังคม และด้านสิ่งแวดล้อม รวมทั้ง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มีศักยภาพในการแข่งขัน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จากประเทศคู่แข่ง ซึ่งจะมีการแข่งขันที่รุนแรงมากขึ้น</a:t>
            </a:r>
            <a:endParaRPr lang="th-TH" sz="18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76200" y="2503170"/>
            <a:ext cx="2286000" cy="1234440"/>
          </a:xfrm>
          <a:prstGeom prst="ellipse">
            <a:avLst/>
          </a:prstGeom>
          <a:solidFill>
            <a:srgbClr val="9BBB59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6200" y="2826193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การพัฒนาภาคเกษตรอย่างยั่งยืน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Down Arrow 29"/>
          <p:cNvSpPr/>
          <p:nvPr/>
        </p:nvSpPr>
        <p:spPr>
          <a:xfrm>
            <a:off x="3505200" y="2571750"/>
            <a:ext cx="381000" cy="274320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800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1" name="Down Arrow 30"/>
          <p:cNvSpPr/>
          <p:nvPr/>
        </p:nvSpPr>
        <p:spPr>
          <a:xfrm>
            <a:off x="3505200" y="3812704"/>
            <a:ext cx="381000" cy="274320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800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04800" y="2091690"/>
            <a:ext cx="1676400" cy="480060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endParaRPr lang="en-US" sz="2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200400" y="835089"/>
            <a:ext cx="5867400" cy="457200"/>
          </a:xfrm>
          <a:prstGeom prst="roundRect">
            <a:avLst/>
          </a:prstGeom>
          <a:noFill/>
        </p:spPr>
        <p:txBody>
          <a:bodyPr anchor="ctr"/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เป้าหมายการพัฒนา</a:t>
            </a:r>
            <a:endParaRPr lang="th-TH" b="1" kern="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214282" y="840938"/>
            <a:ext cx="2286000" cy="457200"/>
          </a:xfrm>
          <a:prstGeom prst="roundRect">
            <a:avLst/>
          </a:prstGeom>
          <a:noFill/>
        </p:spPr>
        <p:txBody>
          <a:bodyPr anchor="ctr"/>
          <a:lstStyle/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th-TH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แนวคิดการพัฒนา</a:t>
            </a:r>
          </a:p>
        </p:txBody>
      </p:sp>
      <p:sp>
        <p:nvSpPr>
          <p:cNvPr id="36" name="Right Arrow 35"/>
          <p:cNvSpPr/>
          <p:nvPr/>
        </p:nvSpPr>
        <p:spPr>
          <a:xfrm>
            <a:off x="2590800" y="949389"/>
            <a:ext cx="457200" cy="205740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1800" kern="0">
              <a:solidFill>
                <a:sysClr val="window" lastClr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861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36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กรอบแนวทางการพัฒนาภาคเกษตรภายใต้แผนพัฒนาฯ ฉบับที่ 12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7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-324544" y="562727"/>
            <a:ext cx="9721080" cy="3373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800">
              <a:solidFill>
                <a:srgbClr val="FFFFFF"/>
              </a:solidFill>
            </a:endParaRPr>
          </a:p>
        </p:txBody>
      </p:sp>
      <p:sp>
        <p:nvSpPr>
          <p:cNvPr id="88" name="타원 44"/>
          <p:cNvSpPr/>
          <p:nvPr/>
        </p:nvSpPr>
        <p:spPr>
          <a:xfrm>
            <a:off x="2430780" y="4373733"/>
            <a:ext cx="488969" cy="440071"/>
          </a:xfrm>
          <a:prstGeom prst="ellipse">
            <a:avLst/>
          </a:prstGeom>
          <a:solidFill>
            <a:srgbClr val="4F81BD">
              <a:lumMod val="5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타원 36"/>
          <p:cNvSpPr/>
          <p:nvPr/>
        </p:nvSpPr>
        <p:spPr>
          <a:xfrm>
            <a:off x="2919756" y="3765013"/>
            <a:ext cx="488969" cy="440071"/>
          </a:xfrm>
          <a:prstGeom prst="ellipse">
            <a:avLst/>
          </a:prstGeom>
          <a:solidFill>
            <a:srgbClr val="4F81BD">
              <a:lumMod val="75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타원 28"/>
          <p:cNvSpPr/>
          <p:nvPr/>
        </p:nvSpPr>
        <p:spPr>
          <a:xfrm>
            <a:off x="3150858" y="2989083"/>
            <a:ext cx="488969" cy="440071"/>
          </a:xfrm>
          <a:prstGeom prst="ellipse">
            <a:avLst/>
          </a:prstGeom>
          <a:solidFill>
            <a:srgbClr val="4F81BD"/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타원 20"/>
          <p:cNvSpPr/>
          <p:nvPr/>
        </p:nvSpPr>
        <p:spPr>
          <a:xfrm>
            <a:off x="3176826" y="2210148"/>
            <a:ext cx="488969" cy="440071"/>
          </a:xfrm>
          <a:prstGeom prst="ellipse">
            <a:avLst/>
          </a:prstGeom>
          <a:solidFill>
            <a:srgbClr val="4F81BD">
              <a:lumMod val="60000"/>
              <a:lumOff val="4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타원 12"/>
          <p:cNvSpPr/>
          <p:nvPr/>
        </p:nvSpPr>
        <p:spPr>
          <a:xfrm>
            <a:off x="2574796" y="719389"/>
            <a:ext cx="488969" cy="440071"/>
          </a:xfrm>
          <a:prstGeom prst="ellipse">
            <a:avLst/>
          </a:prstGeom>
          <a:solidFill>
            <a:srgbClr val="4F81BD">
              <a:lumMod val="20000"/>
              <a:lumOff val="8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3" name="그룹 60"/>
          <p:cNvGrpSpPr/>
          <p:nvPr/>
        </p:nvGrpSpPr>
        <p:grpSpPr>
          <a:xfrm>
            <a:off x="2555776" y="688656"/>
            <a:ext cx="539422" cy="440071"/>
            <a:chOff x="5075123" y="3442121"/>
            <a:chExt cx="2481953" cy="2249809"/>
          </a:xfrm>
        </p:grpSpPr>
        <p:sp>
          <p:nvSpPr>
            <p:cNvPr id="94" name="타원 14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5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6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7" name="자유형 17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8" name="자유형 18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0" name="그룹 60"/>
          <p:cNvGrpSpPr/>
          <p:nvPr/>
        </p:nvGrpSpPr>
        <p:grpSpPr>
          <a:xfrm>
            <a:off x="3157806" y="2209042"/>
            <a:ext cx="539422" cy="440071"/>
            <a:chOff x="5075123" y="3442121"/>
            <a:chExt cx="2481953" cy="2249809"/>
          </a:xfrm>
        </p:grpSpPr>
        <p:sp>
          <p:nvSpPr>
            <p:cNvPr id="101" name="타원 22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04" name="자유형 25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" name="자유형 26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6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07" name="그룹 60"/>
          <p:cNvGrpSpPr/>
          <p:nvPr/>
        </p:nvGrpSpPr>
        <p:grpSpPr>
          <a:xfrm>
            <a:off x="3131840" y="2987977"/>
            <a:ext cx="539422" cy="440071"/>
            <a:chOff x="5075123" y="3442121"/>
            <a:chExt cx="2481953" cy="2249809"/>
          </a:xfrm>
        </p:grpSpPr>
        <p:sp>
          <p:nvSpPr>
            <p:cNvPr id="108" name="타원 30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9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0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11" name="자유형 33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2" name="자유형 34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3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4" name="그룹 60"/>
          <p:cNvGrpSpPr/>
          <p:nvPr/>
        </p:nvGrpSpPr>
        <p:grpSpPr>
          <a:xfrm>
            <a:off x="2900736" y="3763906"/>
            <a:ext cx="539422" cy="440071"/>
            <a:chOff x="5075123" y="3442121"/>
            <a:chExt cx="2481953" cy="2249809"/>
          </a:xfrm>
        </p:grpSpPr>
        <p:sp>
          <p:nvSpPr>
            <p:cNvPr id="115" name="타원 38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6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7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18" name="자유형 41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9" name="자유형 42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0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1" name="그룹 60"/>
          <p:cNvGrpSpPr/>
          <p:nvPr/>
        </p:nvGrpSpPr>
        <p:grpSpPr>
          <a:xfrm>
            <a:off x="2411760" y="4372627"/>
            <a:ext cx="539422" cy="440071"/>
            <a:chOff x="5075123" y="3442121"/>
            <a:chExt cx="2481953" cy="2249809"/>
          </a:xfrm>
        </p:grpSpPr>
        <p:sp>
          <p:nvSpPr>
            <p:cNvPr id="122" name="타원 46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3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4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25" name="자유형 49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6" name="자유형 50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7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28" name="그룹 80"/>
          <p:cNvGrpSpPr/>
          <p:nvPr/>
        </p:nvGrpSpPr>
        <p:grpSpPr>
          <a:xfrm flipH="1">
            <a:off x="395536" y="1410135"/>
            <a:ext cx="1018926" cy="976980"/>
            <a:chOff x="7429151" y="3841679"/>
            <a:chExt cx="1260141" cy="1342516"/>
          </a:xfrm>
        </p:grpSpPr>
        <p:grpSp>
          <p:nvGrpSpPr>
            <p:cNvPr id="129" name="그룹 65"/>
            <p:cNvGrpSpPr/>
            <p:nvPr/>
          </p:nvGrpSpPr>
          <p:grpSpPr>
            <a:xfrm rot="16591653" flipH="1" flipV="1">
              <a:off x="8047007" y="4541911"/>
              <a:ext cx="454915" cy="829654"/>
              <a:chOff x="8436353" y="5585513"/>
              <a:chExt cx="834470" cy="152186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40" name="자유형 66"/>
              <p:cNvSpPr/>
              <p:nvPr/>
            </p:nvSpPr>
            <p:spPr>
              <a:xfrm>
                <a:off x="8436353" y="5585513"/>
                <a:ext cx="834470" cy="1406770"/>
              </a:xfrm>
              <a:custGeom>
                <a:avLst/>
                <a:gdLst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34470" h="1406770">
                    <a:moveTo>
                      <a:pt x="263236" y="1371600"/>
                    </a:moveTo>
                    <a:cubicBezTo>
                      <a:pt x="171050" y="1227726"/>
                      <a:pt x="78864" y="1083852"/>
                      <a:pt x="39432" y="959161"/>
                    </a:cubicBezTo>
                    <a:cubicBezTo>
                      <a:pt x="0" y="834470"/>
                      <a:pt x="20249" y="707648"/>
                      <a:pt x="26643" y="623455"/>
                    </a:cubicBezTo>
                    <a:cubicBezTo>
                      <a:pt x="33037" y="539262"/>
                      <a:pt x="51687" y="506224"/>
                      <a:pt x="77798" y="454003"/>
                    </a:cubicBezTo>
                    <a:cubicBezTo>
                      <a:pt x="103909" y="401782"/>
                      <a:pt x="156663" y="352758"/>
                      <a:pt x="183306" y="310129"/>
                    </a:cubicBezTo>
                    <a:cubicBezTo>
                      <a:pt x="209949" y="267500"/>
                      <a:pt x="224336" y="237126"/>
                      <a:pt x="237658" y="198227"/>
                    </a:cubicBezTo>
                    <a:cubicBezTo>
                      <a:pt x="250980" y="159328"/>
                      <a:pt x="261637" y="109238"/>
                      <a:pt x="263236" y="76733"/>
                    </a:cubicBezTo>
                    <a:cubicBezTo>
                      <a:pt x="264835" y="44228"/>
                      <a:pt x="242454" y="0"/>
                      <a:pt x="247250" y="3197"/>
                    </a:cubicBezTo>
                    <a:cubicBezTo>
                      <a:pt x="252046" y="6394"/>
                      <a:pt x="257908" y="59681"/>
                      <a:pt x="292011" y="95916"/>
                    </a:cubicBezTo>
                    <a:cubicBezTo>
                      <a:pt x="326114" y="132151"/>
                      <a:pt x="388993" y="168386"/>
                      <a:pt x="451871" y="220607"/>
                    </a:cubicBezTo>
                    <a:cubicBezTo>
                      <a:pt x="514749" y="272828"/>
                      <a:pt x="609067" y="347962"/>
                      <a:pt x="669281" y="409242"/>
                    </a:cubicBezTo>
                    <a:cubicBezTo>
                      <a:pt x="729495" y="470522"/>
                      <a:pt x="791840" y="504626"/>
                      <a:pt x="813155" y="588286"/>
                    </a:cubicBezTo>
                    <a:cubicBezTo>
                      <a:pt x="834470" y="671946"/>
                      <a:pt x="832338" y="794505"/>
                      <a:pt x="797169" y="911203"/>
                    </a:cubicBezTo>
                    <a:cubicBezTo>
                      <a:pt x="762000" y="1027901"/>
                      <a:pt x="673010" y="1205879"/>
                      <a:pt x="602139" y="1288473"/>
                    </a:cubicBezTo>
                    <a:cubicBezTo>
                      <a:pt x="531268" y="1371068"/>
                      <a:pt x="371941" y="1406770"/>
                      <a:pt x="371941" y="1406770"/>
                    </a:cubicBezTo>
                    <a:lnTo>
                      <a:pt x="263236" y="1371600"/>
                    </a:lnTo>
                    <a:close/>
                  </a:path>
                </a:pathLst>
              </a:custGeom>
              <a:gradFill>
                <a:gsLst>
                  <a:gs pos="0">
                    <a:srgbClr val="336600"/>
                  </a:gs>
                  <a:gs pos="100000">
                    <a:srgbClr val="9BD121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1" name="자유형 67"/>
              <p:cNvSpPr/>
              <p:nvPr/>
            </p:nvSpPr>
            <p:spPr>
              <a:xfrm>
                <a:off x="8526940" y="5761359"/>
                <a:ext cx="646368" cy="1136073"/>
              </a:xfrm>
              <a:custGeom>
                <a:avLst/>
                <a:gdLst>
                  <a:gd name="connsiteX0" fmla="*/ 338903 w 646368"/>
                  <a:gd name="connsiteY0" fmla="*/ 549919 h 1136073"/>
                  <a:gd name="connsiteX1" fmla="*/ 578694 w 646368"/>
                  <a:gd name="connsiteY1" fmla="*/ 326115 h 1136073"/>
                  <a:gd name="connsiteX2" fmla="*/ 393256 w 646368"/>
                  <a:gd name="connsiteY2" fmla="*/ 572300 h 1136073"/>
                  <a:gd name="connsiteX3" fmla="*/ 316523 w 646368"/>
                  <a:gd name="connsiteY3" fmla="*/ 687399 h 1136073"/>
                  <a:gd name="connsiteX4" fmla="*/ 642638 w 646368"/>
                  <a:gd name="connsiteY4" fmla="*/ 511553 h 1136073"/>
                  <a:gd name="connsiteX5" fmla="*/ 338903 w 646368"/>
                  <a:gd name="connsiteY5" fmla="*/ 764132 h 1136073"/>
                  <a:gd name="connsiteX6" fmla="*/ 636243 w 646368"/>
                  <a:gd name="connsiteY6" fmla="*/ 677807 h 1136073"/>
                  <a:gd name="connsiteX7" fmla="*/ 348495 w 646368"/>
                  <a:gd name="connsiteY7" fmla="*/ 847259 h 1136073"/>
                  <a:gd name="connsiteX8" fmla="*/ 610666 w 646368"/>
                  <a:gd name="connsiteY8" fmla="*/ 802498 h 1136073"/>
                  <a:gd name="connsiteX9" fmla="*/ 335706 w 646368"/>
                  <a:gd name="connsiteY9" fmla="*/ 930386 h 1136073"/>
                  <a:gd name="connsiteX10" fmla="*/ 268565 w 646368"/>
                  <a:gd name="connsiteY10" fmla="*/ 1131810 h 1136073"/>
                  <a:gd name="connsiteX11" fmla="*/ 281354 w 646368"/>
                  <a:gd name="connsiteY11" fmla="*/ 904809 h 1136073"/>
                  <a:gd name="connsiteX12" fmla="*/ 3197 w 646368"/>
                  <a:gd name="connsiteY12" fmla="*/ 639441 h 1136073"/>
                  <a:gd name="connsiteX13" fmla="*/ 262170 w 646368"/>
                  <a:gd name="connsiteY13" fmla="*/ 837668 h 1136073"/>
                  <a:gd name="connsiteX14" fmla="*/ 15986 w 646368"/>
                  <a:gd name="connsiteY14" fmla="*/ 501961 h 1136073"/>
                  <a:gd name="connsiteX15" fmla="*/ 294143 w 646368"/>
                  <a:gd name="connsiteY15" fmla="*/ 764132 h 1136073"/>
                  <a:gd name="connsiteX16" fmla="*/ 63944 w 646368"/>
                  <a:gd name="connsiteY16" fmla="*/ 287749 h 1136073"/>
                  <a:gd name="connsiteX17" fmla="*/ 268565 w 646368"/>
                  <a:gd name="connsiteY17" fmla="*/ 588286 h 1136073"/>
                  <a:gd name="connsiteX18" fmla="*/ 118296 w 646368"/>
                  <a:gd name="connsiteY18" fmla="*/ 159861 h 1136073"/>
                  <a:gd name="connsiteX19" fmla="*/ 265368 w 646368"/>
                  <a:gd name="connsiteY19" fmla="*/ 444412 h 1136073"/>
                  <a:gd name="connsiteX20" fmla="*/ 211015 w 646368"/>
                  <a:gd name="connsiteY20" fmla="*/ 9592 h 1136073"/>
                  <a:gd name="connsiteX21" fmla="*/ 303734 w 646368"/>
                  <a:gd name="connsiteY21" fmla="*/ 386862 h 1136073"/>
                  <a:gd name="connsiteX22" fmla="*/ 409242 w 646368"/>
                  <a:gd name="connsiteY22" fmla="*/ 150269 h 1136073"/>
                  <a:gd name="connsiteX23" fmla="*/ 335706 w 646368"/>
                  <a:gd name="connsiteY23" fmla="*/ 450806 h 1136073"/>
                  <a:gd name="connsiteX24" fmla="*/ 498763 w 646368"/>
                  <a:gd name="connsiteY24" fmla="*/ 242988 h 1136073"/>
                  <a:gd name="connsiteX25" fmla="*/ 338903 w 646368"/>
                  <a:gd name="connsiteY25" fmla="*/ 549919 h 1136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46368" h="1136073">
                    <a:moveTo>
                      <a:pt x="338903" y="549919"/>
                    </a:moveTo>
                    <a:cubicBezTo>
                      <a:pt x="352225" y="563773"/>
                      <a:pt x="569635" y="322385"/>
                      <a:pt x="578694" y="326115"/>
                    </a:cubicBezTo>
                    <a:cubicBezTo>
                      <a:pt x="587753" y="329845"/>
                      <a:pt x="436951" y="512086"/>
                      <a:pt x="393256" y="572300"/>
                    </a:cubicBezTo>
                    <a:cubicBezTo>
                      <a:pt x="349561" y="632514"/>
                      <a:pt x="274959" y="697523"/>
                      <a:pt x="316523" y="687399"/>
                    </a:cubicBezTo>
                    <a:cubicBezTo>
                      <a:pt x="358087" y="677275"/>
                      <a:pt x="638908" y="498764"/>
                      <a:pt x="642638" y="511553"/>
                    </a:cubicBezTo>
                    <a:cubicBezTo>
                      <a:pt x="646368" y="524342"/>
                      <a:pt x="339969" y="736423"/>
                      <a:pt x="338903" y="764132"/>
                    </a:cubicBezTo>
                    <a:cubicBezTo>
                      <a:pt x="337837" y="791841"/>
                      <a:pt x="634644" y="663953"/>
                      <a:pt x="636243" y="677807"/>
                    </a:cubicBezTo>
                    <a:cubicBezTo>
                      <a:pt x="637842" y="691662"/>
                      <a:pt x="352758" y="826477"/>
                      <a:pt x="348495" y="847259"/>
                    </a:cubicBezTo>
                    <a:cubicBezTo>
                      <a:pt x="344232" y="868041"/>
                      <a:pt x="612797" y="788644"/>
                      <a:pt x="610666" y="802498"/>
                    </a:cubicBezTo>
                    <a:cubicBezTo>
                      <a:pt x="608535" y="816352"/>
                      <a:pt x="392723" y="875501"/>
                      <a:pt x="335706" y="930386"/>
                    </a:cubicBezTo>
                    <a:cubicBezTo>
                      <a:pt x="278689" y="985271"/>
                      <a:pt x="277624" y="1136073"/>
                      <a:pt x="268565" y="1131810"/>
                    </a:cubicBezTo>
                    <a:cubicBezTo>
                      <a:pt x="259506" y="1127547"/>
                      <a:pt x="325582" y="986870"/>
                      <a:pt x="281354" y="904809"/>
                    </a:cubicBezTo>
                    <a:cubicBezTo>
                      <a:pt x="237126" y="822748"/>
                      <a:pt x="6394" y="650631"/>
                      <a:pt x="3197" y="639441"/>
                    </a:cubicBezTo>
                    <a:cubicBezTo>
                      <a:pt x="0" y="628251"/>
                      <a:pt x="260039" y="860581"/>
                      <a:pt x="262170" y="837668"/>
                    </a:cubicBezTo>
                    <a:cubicBezTo>
                      <a:pt x="264302" y="814755"/>
                      <a:pt x="10657" y="514217"/>
                      <a:pt x="15986" y="501961"/>
                    </a:cubicBezTo>
                    <a:cubicBezTo>
                      <a:pt x="21315" y="489705"/>
                      <a:pt x="286150" y="799834"/>
                      <a:pt x="294143" y="764132"/>
                    </a:cubicBezTo>
                    <a:cubicBezTo>
                      <a:pt x="302136" y="728430"/>
                      <a:pt x="68207" y="317057"/>
                      <a:pt x="63944" y="287749"/>
                    </a:cubicBezTo>
                    <a:cubicBezTo>
                      <a:pt x="59681" y="258441"/>
                      <a:pt x="259506" y="609601"/>
                      <a:pt x="268565" y="588286"/>
                    </a:cubicBezTo>
                    <a:cubicBezTo>
                      <a:pt x="277624" y="566971"/>
                      <a:pt x="118829" y="183840"/>
                      <a:pt x="118296" y="159861"/>
                    </a:cubicBezTo>
                    <a:cubicBezTo>
                      <a:pt x="117763" y="135882"/>
                      <a:pt x="249915" y="469457"/>
                      <a:pt x="265368" y="444412"/>
                    </a:cubicBezTo>
                    <a:cubicBezTo>
                      <a:pt x="280821" y="419367"/>
                      <a:pt x="204621" y="19184"/>
                      <a:pt x="211015" y="9592"/>
                    </a:cubicBezTo>
                    <a:cubicBezTo>
                      <a:pt x="217409" y="0"/>
                      <a:pt x="270696" y="363416"/>
                      <a:pt x="303734" y="386862"/>
                    </a:cubicBezTo>
                    <a:cubicBezTo>
                      <a:pt x="336772" y="410308"/>
                      <a:pt x="403913" y="139612"/>
                      <a:pt x="409242" y="150269"/>
                    </a:cubicBezTo>
                    <a:cubicBezTo>
                      <a:pt x="414571" y="160926"/>
                      <a:pt x="320786" y="435353"/>
                      <a:pt x="335706" y="450806"/>
                    </a:cubicBezTo>
                    <a:cubicBezTo>
                      <a:pt x="350626" y="466259"/>
                      <a:pt x="499296" y="227002"/>
                      <a:pt x="498763" y="242988"/>
                    </a:cubicBezTo>
                    <a:cubicBezTo>
                      <a:pt x="498230" y="258974"/>
                      <a:pt x="325581" y="536065"/>
                      <a:pt x="338903" y="549919"/>
                    </a:cubicBezTo>
                    <a:close/>
                  </a:path>
                </a:pathLst>
              </a:custGeom>
              <a:gradFill>
                <a:gsLst>
                  <a:gs pos="9000">
                    <a:sysClr val="window" lastClr="FFFFFF">
                      <a:alpha val="36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2" name="자유형 68"/>
              <p:cNvSpPr/>
              <p:nvPr/>
            </p:nvSpPr>
            <p:spPr>
              <a:xfrm>
                <a:off x="8535998" y="5801325"/>
                <a:ext cx="485975" cy="1144065"/>
              </a:xfrm>
              <a:custGeom>
                <a:avLst/>
                <a:gdLst>
                  <a:gd name="connsiteX0" fmla="*/ 253112 w 485975"/>
                  <a:gd name="connsiteY0" fmla="*/ 1136605 h 1144065"/>
                  <a:gd name="connsiteX1" fmla="*/ 288282 w 485975"/>
                  <a:gd name="connsiteY1" fmla="*/ 884026 h 1144065"/>
                  <a:gd name="connsiteX2" fmla="*/ 208352 w 485975"/>
                  <a:gd name="connsiteY2" fmla="*/ 688997 h 1144065"/>
                  <a:gd name="connsiteX3" fmla="*/ 13322 w 485975"/>
                  <a:gd name="connsiteY3" fmla="*/ 449206 h 1144065"/>
                  <a:gd name="connsiteX4" fmla="*/ 288282 w 485975"/>
                  <a:gd name="connsiteY4" fmla="*/ 746546 h 1144065"/>
                  <a:gd name="connsiteX5" fmla="*/ 275493 w 485975"/>
                  <a:gd name="connsiteY5" fmla="*/ 580292 h 1144065"/>
                  <a:gd name="connsiteX6" fmla="*/ 182774 w 485975"/>
                  <a:gd name="connsiteY6" fmla="*/ 423629 h 1144065"/>
                  <a:gd name="connsiteX7" fmla="*/ 67675 w 485975"/>
                  <a:gd name="connsiteY7" fmla="*/ 270163 h 1144065"/>
                  <a:gd name="connsiteX8" fmla="*/ 198760 w 485975"/>
                  <a:gd name="connsiteY8" fmla="*/ 410840 h 1144065"/>
                  <a:gd name="connsiteX9" fmla="*/ 272296 w 485975"/>
                  <a:gd name="connsiteY9" fmla="*/ 330910 h 1144065"/>
                  <a:gd name="connsiteX10" fmla="*/ 243521 w 485975"/>
                  <a:gd name="connsiteY10" fmla="*/ 14387 h 1144065"/>
                  <a:gd name="connsiteX11" fmla="*/ 307465 w 485975"/>
                  <a:gd name="connsiteY11" fmla="*/ 244585 h 1144065"/>
                  <a:gd name="connsiteX12" fmla="*/ 412973 w 485975"/>
                  <a:gd name="connsiteY12" fmla="*/ 123092 h 1144065"/>
                  <a:gd name="connsiteX13" fmla="*/ 320254 w 485975"/>
                  <a:gd name="connsiteY13" fmla="*/ 327713 h 1144065"/>
                  <a:gd name="connsiteX14" fmla="*/ 317057 w 485975"/>
                  <a:gd name="connsiteY14" fmla="*/ 529137 h 1144065"/>
                  <a:gd name="connsiteX15" fmla="*/ 483311 w 485975"/>
                  <a:gd name="connsiteY15" fmla="*/ 398051 h 1144065"/>
                  <a:gd name="connsiteX16" fmla="*/ 333043 w 485975"/>
                  <a:gd name="connsiteY16" fmla="*/ 561109 h 1144065"/>
                  <a:gd name="connsiteX17" fmla="*/ 320254 w 485975"/>
                  <a:gd name="connsiteY17" fmla="*/ 647433 h 1144065"/>
                  <a:gd name="connsiteX18" fmla="*/ 342634 w 485975"/>
                  <a:gd name="connsiteY18" fmla="*/ 839265 h 1144065"/>
                  <a:gd name="connsiteX19" fmla="*/ 253112 w 485975"/>
                  <a:gd name="connsiteY19" fmla="*/ 1136605 h 1144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5975" h="1144065">
                    <a:moveTo>
                      <a:pt x="253112" y="1136605"/>
                    </a:moveTo>
                    <a:cubicBezTo>
                      <a:pt x="244053" y="1144065"/>
                      <a:pt x="295742" y="958627"/>
                      <a:pt x="288282" y="884026"/>
                    </a:cubicBezTo>
                    <a:cubicBezTo>
                      <a:pt x="280822" y="809425"/>
                      <a:pt x="254179" y="761467"/>
                      <a:pt x="208352" y="688997"/>
                    </a:cubicBezTo>
                    <a:cubicBezTo>
                      <a:pt x="162525" y="616527"/>
                      <a:pt x="0" y="439615"/>
                      <a:pt x="13322" y="449206"/>
                    </a:cubicBezTo>
                    <a:cubicBezTo>
                      <a:pt x="26644" y="458797"/>
                      <a:pt x="244587" y="724698"/>
                      <a:pt x="288282" y="746546"/>
                    </a:cubicBezTo>
                    <a:cubicBezTo>
                      <a:pt x="331977" y="768394"/>
                      <a:pt x="293078" y="634111"/>
                      <a:pt x="275493" y="580292"/>
                    </a:cubicBezTo>
                    <a:cubicBezTo>
                      <a:pt x="257908" y="526473"/>
                      <a:pt x="217410" y="475317"/>
                      <a:pt x="182774" y="423629"/>
                    </a:cubicBezTo>
                    <a:cubicBezTo>
                      <a:pt x="148138" y="371941"/>
                      <a:pt x="65011" y="272294"/>
                      <a:pt x="67675" y="270163"/>
                    </a:cubicBezTo>
                    <a:cubicBezTo>
                      <a:pt x="70339" y="268032"/>
                      <a:pt x="164657" y="400716"/>
                      <a:pt x="198760" y="410840"/>
                    </a:cubicBezTo>
                    <a:cubicBezTo>
                      <a:pt x="232863" y="420964"/>
                      <a:pt x="264836" y="396986"/>
                      <a:pt x="272296" y="330910"/>
                    </a:cubicBezTo>
                    <a:cubicBezTo>
                      <a:pt x="279756" y="264835"/>
                      <a:pt x="237660" y="28774"/>
                      <a:pt x="243521" y="14387"/>
                    </a:cubicBezTo>
                    <a:cubicBezTo>
                      <a:pt x="249382" y="0"/>
                      <a:pt x="279223" y="226468"/>
                      <a:pt x="307465" y="244585"/>
                    </a:cubicBezTo>
                    <a:cubicBezTo>
                      <a:pt x="335707" y="262702"/>
                      <a:pt x="410841" y="109237"/>
                      <a:pt x="412973" y="123092"/>
                    </a:cubicBezTo>
                    <a:cubicBezTo>
                      <a:pt x="415105" y="136947"/>
                      <a:pt x="336240" y="260039"/>
                      <a:pt x="320254" y="327713"/>
                    </a:cubicBezTo>
                    <a:cubicBezTo>
                      <a:pt x="304268" y="395387"/>
                      <a:pt x="289881" y="517414"/>
                      <a:pt x="317057" y="529137"/>
                    </a:cubicBezTo>
                    <a:cubicBezTo>
                      <a:pt x="344233" y="540860"/>
                      <a:pt x="480647" y="392722"/>
                      <a:pt x="483311" y="398051"/>
                    </a:cubicBezTo>
                    <a:cubicBezTo>
                      <a:pt x="485975" y="403380"/>
                      <a:pt x="360219" y="519545"/>
                      <a:pt x="333043" y="561109"/>
                    </a:cubicBezTo>
                    <a:cubicBezTo>
                      <a:pt x="305867" y="602673"/>
                      <a:pt x="318656" y="601074"/>
                      <a:pt x="320254" y="647433"/>
                    </a:cubicBezTo>
                    <a:cubicBezTo>
                      <a:pt x="321852" y="693792"/>
                      <a:pt x="350627" y="764131"/>
                      <a:pt x="342634" y="839265"/>
                    </a:cubicBezTo>
                    <a:cubicBezTo>
                      <a:pt x="334641" y="914399"/>
                      <a:pt x="262171" y="1129145"/>
                      <a:pt x="253112" y="1136605"/>
                    </a:cubicBezTo>
                    <a:close/>
                  </a:path>
                </a:pathLst>
              </a:custGeom>
              <a:gradFill>
                <a:gsLst>
                  <a:gs pos="9000">
                    <a:srgbClr val="336600"/>
                  </a:gs>
                  <a:gs pos="100000">
                    <a:srgbClr val="80AD1B"/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" name="자유형 69"/>
              <p:cNvSpPr/>
              <p:nvPr/>
            </p:nvSpPr>
            <p:spPr>
              <a:xfrm>
                <a:off x="8705983" y="5684627"/>
                <a:ext cx="166788" cy="1422755"/>
              </a:xfrm>
              <a:custGeom>
                <a:avLst/>
                <a:gdLst>
                  <a:gd name="connsiteX0" fmla="*/ 35169 w 166788"/>
                  <a:gd name="connsiteY0" fmla="*/ 1377994 h 1422755"/>
                  <a:gd name="connsiteX1" fmla="*/ 127888 w 166788"/>
                  <a:gd name="connsiteY1" fmla="*/ 1035893 h 1422755"/>
                  <a:gd name="connsiteX2" fmla="*/ 131086 w 166788"/>
                  <a:gd name="connsiteY2" fmla="*/ 732159 h 1422755"/>
                  <a:gd name="connsiteX3" fmla="*/ 92719 w 166788"/>
                  <a:gd name="connsiteY3" fmla="*/ 521144 h 1422755"/>
                  <a:gd name="connsiteX4" fmla="*/ 105508 w 166788"/>
                  <a:gd name="connsiteY4" fmla="*/ 313325 h 1422755"/>
                  <a:gd name="connsiteX5" fmla="*/ 3197 w 166788"/>
                  <a:gd name="connsiteY5" fmla="*/ 15986 h 1422755"/>
                  <a:gd name="connsiteX6" fmla="*/ 124691 w 166788"/>
                  <a:gd name="connsiteY6" fmla="*/ 217409 h 1422755"/>
                  <a:gd name="connsiteX7" fmla="*/ 115100 w 166788"/>
                  <a:gd name="connsiteY7" fmla="*/ 514749 h 1422755"/>
                  <a:gd name="connsiteX8" fmla="*/ 163058 w 166788"/>
                  <a:gd name="connsiteY8" fmla="*/ 824878 h 1422755"/>
                  <a:gd name="connsiteX9" fmla="*/ 92719 w 166788"/>
                  <a:gd name="connsiteY9" fmla="*/ 1304458 h 1422755"/>
                  <a:gd name="connsiteX10" fmla="*/ 35169 w 166788"/>
                  <a:gd name="connsiteY10" fmla="*/ 1377994 h 142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88" h="1422755">
                    <a:moveTo>
                      <a:pt x="35169" y="1377994"/>
                    </a:moveTo>
                    <a:cubicBezTo>
                      <a:pt x="41031" y="1333233"/>
                      <a:pt x="111902" y="1143532"/>
                      <a:pt x="127888" y="1035893"/>
                    </a:cubicBezTo>
                    <a:cubicBezTo>
                      <a:pt x="143874" y="928254"/>
                      <a:pt x="136947" y="817950"/>
                      <a:pt x="131086" y="732159"/>
                    </a:cubicBezTo>
                    <a:cubicBezTo>
                      <a:pt x="125225" y="646368"/>
                      <a:pt x="96982" y="590950"/>
                      <a:pt x="92719" y="521144"/>
                    </a:cubicBezTo>
                    <a:cubicBezTo>
                      <a:pt x="88456" y="451338"/>
                      <a:pt x="120428" y="397518"/>
                      <a:pt x="105508" y="313325"/>
                    </a:cubicBezTo>
                    <a:cubicBezTo>
                      <a:pt x="90588" y="229132"/>
                      <a:pt x="0" y="31972"/>
                      <a:pt x="3197" y="15986"/>
                    </a:cubicBezTo>
                    <a:cubicBezTo>
                      <a:pt x="6394" y="0"/>
                      <a:pt x="106041" y="134282"/>
                      <a:pt x="124691" y="217409"/>
                    </a:cubicBezTo>
                    <a:cubicBezTo>
                      <a:pt x="143341" y="300536"/>
                      <a:pt x="108706" y="413504"/>
                      <a:pt x="115100" y="514749"/>
                    </a:cubicBezTo>
                    <a:cubicBezTo>
                      <a:pt x="121494" y="615994"/>
                      <a:pt x="166788" y="693260"/>
                      <a:pt x="163058" y="824878"/>
                    </a:cubicBezTo>
                    <a:cubicBezTo>
                      <a:pt x="159328" y="956496"/>
                      <a:pt x="114567" y="1217068"/>
                      <a:pt x="92719" y="1304458"/>
                    </a:cubicBezTo>
                    <a:cubicBezTo>
                      <a:pt x="70871" y="1391848"/>
                      <a:pt x="29307" y="1422755"/>
                      <a:pt x="35169" y="1377994"/>
                    </a:cubicBezTo>
                    <a:close/>
                  </a:path>
                </a:pathLst>
              </a:custGeom>
              <a:solidFill>
                <a:srgbClr val="58771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0" name="그룹 70"/>
            <p:cNvGrpSpPr/>
            <p:nvPr/>
          </p:nvGrpSpPr>
          <p:grpSpPr>
            <a:xfrm rot="1800000" flipH="1">
              <a:off x="7842690" y="4046955"/>
              <a:ext cx="533779" cy="973482"/>
              <a:chOff x="8436353" y="5585513"/>
              <a:chExt cx="834470" cy="152186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36" name="자유형 71"/>
              <p:cNvSpPr/>
              <p:nvPr/>
            </p:nvSpPr>
            <p:spPr>
              <a:xfrm>
                <a:off x="8436353" y="5585513"/>
                <a:ext cx="834470" cy="1406770"/>
              </a:xfrm>
              <a:custGeom>
                <a:avLst/>
                <a:gdLst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34470" h="1406770">
                    <a:moveTo>
                      <a:pt x="263236" y="1371600"/>
                    </a:moveTo>
                    <a:cubicBezTo>
                      <a:pt x="171050" y="1227726"/>
                      <a:pt x="78864" y="1083852"/>
                      <a:pt x="39432" y="959161"/>
                    </a:cubicBezTo>
                    <a:cubicBezTo>
                      <a:pt x="0" y="834470"/>
                      <a:pt x="20249" y="707648"/>
                      <a:pt x="26643" y="623455"/>
                    </a:cubicBezTo>
                    <a:cubicBezTo>
                      <a:pt x="33037" y="539262"/>
                      <a:pt x="51687" y="506224"/>
                      <a:pt x="77798" y="454003"/>
                    </a:cubicBezTo>
                    <a:cubicBezTo>
                      <a:pt x="103909" y="401782"/>
                      <a:pt x="156663" y="352758"/>
                      <a:pt x="183306" y="310129"/>
                    </a:cubicBezTo>
                    <a:cubicBezTo>
                      <a:pt x="209949" y="267500"/>
                      <a:pt x="224336" y="237126"/>
                      <a:pt x="237658" y="198227"/>
                    </a:cubicBezTo>
                    <a:cubicBezTo>
                      <a:pt x="250980" y="159328"/>
                      <a:pt x="261637" y="109238"/>
                      <a:pt x="263236" y="76733"/>
                    </a:cubicBezTo>
                    <a:cubicBezTo>
                      <a:pt x="264835" y="44228"/>
                      <a:pt x="242454" y="0"/>
                      <a:pt x="247250" y="3197"/>
                    </a:cubicBezTo>
                    <a:cubicBezTo>
                      <a:pt x="252046" y="6394"/>
                      <a:pt x="257908" y="59681"/>
                      <a:pt x="292011" y="95916"/>
                    </a:cubicBezTo>
                    <a:cubicBezTo>
                      <a:pt x="326114" y="132151"/>
                      <a:pt x="388993" y="168386"/>
                      <a:pt x="451871" y="220607"/>
                    </a:cubicBezTo>
                    <a:cubicBezTo>
                      <a:pt x="514749" y="272828"/>
                      <a:pt x="609067" y="347962"/>
                      <a:pt x="669281" y="409242"/>
                    </a:cubicBezTo>
                    <a:cubicBezTo>
                      <a:pt x="729495" y="470522"/>
                      <a:pt x="791840" y="504626"/>
                      <a:pt x="813155" y="588286"/>
                    </a:cubicBezTo>
                    <a:cubicBezTo>
                      <a:pt x="834470" y="671946"/>
                      <a:pt x="832338" y="794505"/>
                      <a:pt x="797169" y="911203"/>
                    </a:cubicBezTo>
                    <a:cubicBezTo>
                      <a:pt x="762000" y="1027901"/>
                      <a:pt x="673010" y="1205879"/>
                      <a:pt x="602139" y="1288473"/>
                    </a:cubicBezTo>
                    <a:cubicBezTo>
                      <a:pt x="531268" y="1371068"/>
                      <a:pt x="371941" y="1406770"/>
                      <a:pt x="371941" y="1406770"/>
                    </a:cubicBezTo>
                    <a:lnTo>
                      <a:pt x="263236" y="1371600"/>
                    </a:lnTo>
                    <a:close/>
                  </a:path>
                </a:pathLst>
              </a:custGeom>
              <a:gradFill>
                <a:gsLst>
                  <a:gs pos="0">
                    <a:srgbClr val="336600"/>
                  </a:gs>
                  <a:gs pos="100000">
                    <a:srgbClr val="9BD121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7" name="자유형 72"/>
              <p:cNvSpPr/>
              <p:nvPr/>
            </p:nvSpPr>
            <p:spPr>
              <a:xfrm>
                <a:off x="8526940" y="5761359"/>
                <a:ext cx="646368" cy="1136073"/>
              </a:xfrm>
              <a:custGeom>
                <a:avLst/>
                <a:gdLst>
                  <a:gd name="connsiteX0" fmla="*/ 338903 w 646368"/>
                  <a:gd name="connsiteY0" fmla="*/ 549919 h 1136073"/>
                  <a:gd name="connsiteX1" fmla="*/ 578694 w 646368"/>
                  <a:gd name="connsiteY1" fmla="*/ 326115 h 1136073"/>
                  <a:gd name="connsiteX2" fmla="*/ 393256 w 646368"/>
                  <a:gd name="connsiteY2" fmla="*/ 572300 h 1136073"/>
                  <a:gd name="connsiteX3" fmla="*/ 316523 w 646368"/>
                  <a:gd name="connsiteY3" fmla="*/ 687399 h 1136073"/>
                  <a:gd name="connsiteX4" fmla="*/ 642638 w 646368"/>
                  <a:gd name="connsiteY4" fmla="*/ 511553 h 1136073"/>
                  <a:gd name="connsiteX5" fmla="*/ 338903 w 646368"/>
                  <a:gd name="connsiteY5" fmla="*/ 764132 h 1136073"/>
                  <a:gd name="connsiteX6" fmla="*/ 636243 w 646368"/>
                  <a:gd name="connsiteY6" fmla="*/ 677807 h 1136073"/>
                  <a:gd name="connsiteX7" fmla="*/ 348495 w 646368"/>
                  <a:gd name="connsiteY7" fmla="*/ 847259 h 1136073"/>
                  <a:gd name="connsiteX8" fmla="*/ 610666 w 646368"/>
                  <a:gd name="connsiteY8" fmla="*/ 802498 h 1136073"/>
                  <a:gd name="connsiteX9" fmla="*/ 335706 w 646368"/>
                  <a:gd name="connsiteY9" fmla="*/ 930386 h 1136073"/>
                  <a:gd name="connsiteX10" fmla="*/ 268565 w 646368"/>
                  <a:gd name="connsiteY10" fmla="*/ 1131810 h 1136073"/>
                  <a:gd name="connsiteX11" fmla="*/ 281354 w 646368"/>
                  <a:gd name="connsiteY11" fmla="*/ 904809 h 1136073"/>
                  <a:gd name="connsiteX12" fmla="*/ 3197 w 646368"/>
                  <a:gd name="connsiteY12" fmla="*/ 639441 h 1136073"/>
                  <a:gd name="connsiteX13" fmla="*/ 262170 w 646368"/>
                  <a:gd name="connsiteY13" fmla="*/ 837668 h 1136073"/>
                  <a:gd name="connsiteX14" fmla="*/ 15986 w 646368"/>
                  <a:gd name="connsiteY14" fmla="*/ 501961 h 1136073"/>
                  <a:gd name="connsiteX15" fmla="*/ 294143 w 646368"/>
                  <a:gd name="connsiteY15" fmla="*/ 764132 h 1136073"/>
                  <a:gd name="connsiteX16" fmla="*/ 63944 w 646368"/>
                  <a:gd name="connsiteY16" fmla="*/ 287749 h 1136073"/>
                  <a:gd name="connsiteX17" fmla="*/ 268565 w 646368"/>
                  <a:gd name="connsiteY17" fmla="*/ 588286 h 1136073"/>
                  <a:gd name="connsiteX18" fmla="*/ 118296 w 646368"/>
                  <a:gd name="connsiteY18" fmla="*/ 159861 h 1136073"/>
                  <a:gd name="connsiteX19" fmla="*/ 265368 w 646368"/>
                  <a:gd name="connsiteY19" fmla="*/ 444412 h 1136073"/>
                  <a:gd name="connsiteX20" fmla="*/ 211015 w 646368"/>
                  <a:gd name="connsiteY20" fmla="*/ 9592 h 1136073"/>
                  <a:gd name="connsiteX21" fmla="*/ 303734 w 646368"/>
                  <a:gd name="connsiteY21" fmla="*/ 386862 h 1136073"/>
                  <a:gd name="connsiteX22" fmla="*/ 409242 w 646368"/>
                  <a:gd name="connsiteY22" fmla="*/ 150269 h 1136073"/>
                  <a:gd name="connsiteX23" fmla="*/ 335706 w 646368"/>
                  <a:gd name="connsiteY23" fmla="*/ 450806 h 1136073"/>
                  <a:gd name="connsiteX24" fmla="*/ 498763 w 646368"/>
                  <a:gd name="connsiteY24" fmla="*/ 242988 h 1136073"/>
                  <a:gd name="connsiteX25" fmla="*/ 338903 w 646368"/>
                  <a:gd name="connsiteY25" fmla="*/ 549919 h 1136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46368" h="1136073">
                    <a:moveTo>
                      <a:pt x="338903" y="549919"/>
                    </a:moveTo>
                    <a:cubicBezTo>
                      <a:pt x="352225" y="563773"/>
                      <a:pt x="569635" y="322385"/>
                      <a:pt x="578694" y="326115"/>
                    </a:cubicBezTo>
                    <a:cubicBezTo>
                      <a:pt x="587753" y="329845"/>
                      <a:pt x="436951" y="512086"/>
                      <a:pt x="393256" y="572300"/>
                    </a:cubicBezTo>
                    <a:cubicBezTo>
                      <a:pt x="349561" y="632514"/>
                      <a:pt x="274959" y="697523"/>
                      <a:pt x="316523" y="687399"/>
                    </a:cubicBezTo>
                    <a:cubicBezTo>
                      <a:pt x="358087" y="677275"/>
                      <a:pt x="638908" y="498764"/>
                      <a:pt x="642638" y="511553"/>
                    </a:cubicBezTo>
                    <a:cubicBezTo>
                      <a:pt x="646368" y="524342"/>
                      <a:pt x="339969" y="736423"/>
                      <a:pt x="338903" y="764132"/>
                    </a:cubicBezTo>
                    <a:cubicBezTo>
                      <a:pt x="337837" y="791841"/>
                      <a:pt x="634644" y="663953"/>
                      <a:pt x="636243" y="677807"/>
                    </a:cubicBezTo>
                    <a:cubicBezTo>
                      <a:pt x="637842" y="691662"/>
                      <a:pt x="352758" y="826477"/>
                      <a:pt x="348495" y="847259"/>
                    </a:cubicBezTo>
                    <a:cubicBezTo>
                      <a:pt x="344232" y="868041"/>
                      <a:pt x="612797" y="788644"/>
                      <a:pt x="610666" y="802498"/>
                    </a:cubicBezTo>
                    <a:cubicBezTo>
                      <a:pt x="608535" y="816352"/>
                      <a:pt x="392723" y="875501"/>
                      <a:pt x="335706" y="930386"/>
                    </a:cubicBezTo>
                    <a:cubicBezTo>
                      <a:pt x="278689" y="985271"/>
                      <a:pt x="277624" y="1136073"/>
                      <a:pt x="268565" y="1131810"/>
                    </a:cubicBezTo>
                    <a:cubicBezTo>
                      <a:pt x="259506" y="1127547"/>
                      <a:pt x="325582" y="986870"/>
                      <a:pt x="281354" y="904809"/>
                    </a:cubicBezTo>
                    <a:cubicBezTo>
                      <a:pt x="237126" y="822748"/>
                      <a:pt x="6394" y="650631"/>
                      <a:pt x="3197" y="639441"/>
                    </a:cubicBezTo>
                    <a:cubicBezTo>
                      <a:pt x="0" y="628251"/>
                      <a:pt x="260039" y="860581"/>
                      <a:pt x="262170" y="837668"/>
                    </a:cubicBezTo>
                    <a:cubicBezTo>
                      <a:pt x="264302" y="814755"/>
                      <a:pt x="10657" y="514217"/>
                      <a:pt x="15986" y="501961"/>
                    </a:cubicBezTo>
                    <a:cubicBezTo>
                      <a:pt x="21315" y="489705"/>
                      <a:pt x="286150" y="799834"/>
                      <a:pt x="294143" y="764132"/>
                    </a:cubicBezTo>
                    <a:cubicBezTo>
                      <a:pt x="302136" y="728430"/>
                      <a:pt x="68207" y="317057"/>
                      <a:pt x="63944" y="287749"/>
                    </a:cubicBezTo>
                    <a:cubicBezTo>
                      <a:pt x="59681" y="258441"/>
                      <a:pt x="259506" y="609601"/>
                      <a:pt x="268565" y="588286"/>
                    </a:cubicBezTo>
                    <a:cubicBezTo>
                      <a:pt x="277624" y="566971"/>
                      <a:pt x="118829" y="183840"/>
                      <a:pt x="118296" y="159861"/>
                    </a:cubicBezTo>
                    <a:cubicBezTo>
                      <a:pt x="117763" y="135882"/>
                      <a:pt x="249915" y="469457"/>
                      <a:pt x="265368" y="444412"/>
                    </a:cubicBezTo>
                    <a:cubicBezTo>
                      <a:pt x="280821" y="419367"/>
                      <a:pt x="204621" y="19184"/>
                      <a:pt x="211015" y="9592"/>
                    </a:cubicBezTo>
                    <a:cubicBezTo>
                      <a:pt x="217409" y="0"/>
                      <a:pt x="270696" y="363416"/>
                      <a:pt x="303734" y="386862"/>
                    </a:cubicBezTo>
                    <a:cubicBezTo>
                      <a:pt x="336772" y="410308"/>
                      <a:pt x="403913" y="139612"/>
                      <a:pt x="409242" y="150269"/>
                    </a:cubicBezTo>
                    <a:cubicBezTo>
                      <a:pt x="414571" y="160926"/>
                      <a:pt x="320786" y="435353"/>
                      <a:pt x="335706" y="450806"/>
                    </a:cubicBezTo>
                    <a:cubicBezTo>
                      <a:pt x="350626" y="466259"/>
                      <a:pt x="499296" y="227002"/>
                      <a:pt x="498763" y="242988"/>
                    </a:cubicBezTo>
                    <a:cubicBezTo>
                      <a:pt x="498230" y="258974"/>
                      <a:pt x="325581" y="536065"/>
                      <a:pt x="338903" y="549919"/>
                    </a:cubicBezTo>
                    <a:close/>
                  </a:path>
                </a:pathLst>
              </a:custGeom>
              <a:gradFill>
                <a:gsLst>
                  <a:gs pos="9000">
                    <a:sysClr val="window" lastClr="FFFFFF">
                      <a:alpha val="36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8" name="자유형 73"/>
              <p:cNvSpPr/>
              <p:nvPr/>
            </p:nvSpPr>
            <p:spPr>
              <a:xfrm>
                <a:off x="8535998" y="5801325"/>
                <a:ext cx="485975" cy="1144065"/>
              </a:xfrm>
              <a:custGeom>
                <a:avLst/>
                <a:gdLst>
                  <a:gd name="connsiteX0" fmla="*/ 253112 w 485975"/>
                  <a:gd name="connsiteY0" fmla="*/ 1136605 h 1144065"/>
                  <a:gd name="connsiteX1" fmla="*/ 288282 w 485975"/>
                  <a:gd name="connsiteY1" fmla="*/ 884026 h 1144065"/>
                  <a:gd name="connsiteX2" fmla="*/ 208352 w 485975"/>
                  <a:gd name="connsiteY2" fmla="*/ 688997 h 1144065"/>
                  <a:gd name="connsiteX3" fmla="*/ 13322 w 485975"/>
                  <a:gd name="connsiteY3" fmla="*/ 449206 h 1144065"/>
                  <a:gd name="connsiteX4" fmla="*/ 288282 w 485975"/>
                  <a:gd name="connsiteY4" fmla="*/ 746546 h 1144065"/>
                  <a:gd name="connsiteX5" fmla="*/ 275493 w 485975"/>
                  <a:gd name="connsiteY5" fmla="*/ 580292 h 1144065"/>
                  <a:gd name="connsiteX6" fmla="*/ 182774 w 485975"/>
                  <a:gd name="connsiteY6" fmla="*/ 423629 h 1144065"/>
                  <a:gd name="connsiteX7" fmla="*/ 67675 w 485975"/>
                  <a:gd name="connsiteY7" fmla="*/ 270163 h 1144065"/>
                  <a:gd name="connsiteX8" fmla="*/ 198760 w 485975"/>
                  <a:gd name="connsiteY8" fmla="*/ 410840 h 1144065"/>
                  <a:gd name="connsiteX9" fmla="*/ 272296 w 485975"/>
                  <a:gd name="connsiteY9" fmla="*/ 330910 h 1144065"/>
                  <a:gd name="connsiteX10" fmla="*/ 243521 w 485975"/>
                  <a:gd name="connsiteY10" fmla="*/ 14387 h 1144065"/>
                  <a:gd name="connsiteX11" fmla="*/ 307465 w 485975"/>
                  <a:gd name="connsiteY11" fmla="*/ 244585 h 1144065"/>
                  <a:gd name="connsiteX12" fmla="*/ 412973 w 485975"/>
                  <a:gd name="connsiteY12" fmla="*/ 123092 h 1144065"/>
                  <a:gd name="connsiteX13" fmla="*/ 320254 w 485975"/>
                  <a:gd name="connsiteY13" fmla="*/ 327713 h 1144065"/>
                  <a:gd name="connsiteX14" fmla="*/ 317057 w 485975"/>
                  <a:gd name="connsiteY14" fmla="*/ 529137 h 1144065"/>
                  <a:gd name="connsiteX15" fmla="*/ 483311 w 485975"/>
                  <a:gd name="connsiteY15" fmla="*/ 398051 h 1144065"/>
                  <a:gd name="connsiteX16" fmla="*/ 333043 w 485975"/>
                  <a:gd name="connsiteY16" fmla="*/ 561109 h 1144065"/>
                  <a:gd name="connsiteX17" fmla="*/ 320254 w 485975"/>
                  <a:gd name="connsiteY17" fmla="*/ 647433 h 1144065"/>
                  <a:gd name="connsiteX18" fmla="*/ 342634 w 485975"/>
                  <a:gd name="connsiteY18" fmla="*/ 839265 h 1144065"/>
                  <a:gd name="connsiteX19" fmla="*/ 253112 w 485975"/>
                  <a:gd name="connsiteY19" fmla="*/ 1136605 h 1144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5975" h="1144065">
                    <a:moveTo>
                      <a:pt x="253112" y="1136605"/>
                    </a:moveTo>
                    <a:cubicBezTo>
                      <a:pt x="244053" y="1144065"/>
                      <a:pt x="295742" y="958627"/>
                      <a:pt x="288282" y="884026"/>
                    </a:cubicBezTo>
                    <a:cubicBezTo>
                      <a:pt x="280822" y="809425"/>
                      <a:pt x="254179" y="761467"/>
                      <a:pt x="208352" y="688997"/>
                    </a:cubicBezTo>
                    <a:cubicBezTo>
                      <a:pt x="162525" y="616527"/>
                      <a:pt x="0" y="439615"/>
                      <a:pt x="13322" y="449206"/>
                    </a:cubicBezTo>
                    <a:cubicBezTo>
                      <a:pt x="26644" y="458797"/>
                      <a:pt x="244587" y="724698"/>
                      <a:pt x="288282" y="746546"/>
                    </a:cubicBezTo>
                    <a:cubicBezTo>
                      <a:pt x="331977" y="768394"/>
                      <a:pt x="293078" y="634111"/>
                      <a:pt x="275493" y="580292"/>
                    </a:cubicBezTo>
                    <a:cubicBezTo>
                      <a:pt x="257908" y="526473"/>
                      <a:pt x="217410" y="475317"/>
                      <a:pt x="182774" y="423629"/>
                    </a:cubicBezTo>
                    <a:cubicBezTo>
                      <a:pt x="148138" y="371941"/>
                      <a:pt x="65011" y="272294"/>
                      <a:pt x="67675" y="270163"/>
                    </a:cubicBezTo>
                    <a:cubicBezTo>
                      <a:pt x="70339" y="268032"/>
                      <a:pt x="164657" y="400716"/>
                      <a:pt x="198760" y="410840"/>
                    </a:cubicBezTo>
                    <a:cubicBezTo>
                      <a:pt x="232863" y="420964"/>
                      <a:pt x="264836" y="396986"/>
                      <a:pt x="272296" y="330910"/>
                    </a:cubicBezTo>
                    <a:cubicBezTo>
                      <a:pt x="279756" y="264835"/>
                      <a:pt x="237660" y="28774"/>
                      <a:pt x="243521" y="14387"/>
                    </a:cubicBezTo>
                    <a:cubicBezTo>
                      <a:pt x="249382" y="0"/>
                      <a:pt x="279223" y="226468"/>
                      <a:pt x="307465" y="244585"/>
                    </a:cubicBezTo>
                    <a:cubicBezTo>
                      <a:pt x="335707" y="262702"/>
                      <a:pt x="410841" y="109237"/>
                      <a:pt x="412973" y="123092"/>
                    </a:cubicBezTo>
                    <a:cubicBezTo>
                      <a:pt x="415105" y="136947"/>
                      <a:pt x="336240" y="260039"/>
                      <a:pt x="320254" y="327713"/>
                    </a:cubicBezTo>
                    <a:cubicBezTo>
                      <a:pt x="304268" y="395387"/>
                      <a:pt x="289881" y="517414"/>
                      <a:pt x="317057" y="529137"/>
                    </a:cubicBezTo>
                    <a:cubicBezTo>
                      <a:pt x="344233" y="540860"/>
                      <a:pt x="480647" y="392722"/>
                      <a:pt x="483311" y="398051"/>
                    </a:cubicBezTo>
                    <a:cubicBezTo>
                      <a:pt x="485975" y="403380"/>
                      <a:pt x="360219" y="519545"/>
                      <a:pt x="333043" y="561109"/>
                    </a:cubicBezTo>
                    <a:cubicBezTo>
                      <a:pt x="305867" y="602673"/>
                      <a:pt x="318656" y="601074"/>
                      <a:pt x="320254" y="647433"/>
                    </a:cubicBezTo>
                    <a:cubicBezTo>
                      <a:pt x="321852" y="693792"/>
                      <a:pt x="350627" y="764131"/>
                      <a:pt x="342634" y="839265"/>
                    </a:cubicBezTo>
                    <a:cubicBezTo>
                      <a:pt x="334641" y="914399"/>
                      <a:pt x="262171" y="1129145"/>
                      <a:pt x="253112" y="1136605"/>
                    </a:cubicBezTo>
                    <a:close/>
                  </a:path>
                </a:pathLst>
              </a:custGeom>
              <a:gradFill>
                <a:gsLst>
                  <a:gs pos="9000">
                    <a:srgbClr val="336600"/>
                  </a:gs>
                  <a:gs pos="100000">
                    <a:srgbClr val="80AD1B"/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9" name="자유형 74"/>
              <p:cNvSpPr/>
              <p:nvPr/>
            </p:nvSpPr>
            <p:spPr>
              <a:xfrm>
                <a:off x="8705983" y="5684627"/>
                <a:ext cx="166788" cy="1422755"/>
              </a:xfrm>
              <a:custGeom>
                <a:avLst/>
                <a:gdLst>
                  <a:gd name="connsiteX0" fmla="*/ 35169 w 166788"/>
                  <a:gd name="connsiteY0" fmla="*/ 1377994 h 1422755"/>
                  <a:gd name="connsiteX1" fmla="*/ 127888 w 166788"/>
                  <a:gd name="connsiteY1" fmla="*/ 1035893 h 1422755"/>
                  <a:gd name="connsiteX2" fmla="*/ 131086 w 166788"/>
                  <a:gd name="connsiteY2" fmla="*/ 732159 h 1422755"/>
                  <a:gd name="connsiteX3" fmla="*/ 92719 w 166788"/>
                  <a:gd name="connsiteY3" fmla="*/ 521144 h 1422755"/>
                  <a:gd name="connsiteX4" fmla="*/ 105508 w 166788"/>
                  <a:gd name="connsiteY4" fmla="*/ 313325 h 1422755"/>
                  <a:gd name="connsiteX5" fmla="*/ 3197 w 166788"/>
                  <a:gd name="connsiteY5" fmla="*/ 15986 h 1422755"/>
                  <a:gd name="connsiteX6" fmla="*/ 124691 w 166788"/>
                  <a:gd name="connsiteY6" fmla="*/ 217409 h 1422755"/>
                  <a:gd name="connsiteX7" fmla="*/ 115100 w 166788"/>
                  <a:gd name="connsiteY7" fmla="*/ 514749 h 1422755"/>
                  <a:gd name="connsiteX8" fmla="*/ 163058 w 166788"/>
                  <a:gd name="connsiteY8" fmla="*/ 824878 h 1422755"/>
                  <a:gd name="connsiteX9" fmla="*/ 92719 w 166788"/>
                  <a:gd name="connsiteY9" fmla="*/ 1304458 h 1422755"/>
                  <a:gd name="connsiteX10" fmla="*/ 35169 w 166788"/>
                  <a:gd name="connsiteY10" fmla="*/ 1377994 h 142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88" h="1422755">
                    <a:moveTo>
                      <a:pt x="35169" y="1377994"/>
                    </a:moveTo>
                    <a:cubicBezTo>
                      <a:pt x="41031" y="1333233"/>
                      <a:pt x="111902" y="1143532"/>
                      <a:pt x="127888" y="1035893"/>
                    </a:cubicBezTo>
                    <a:cubicBezTo>
                      <a:pt x="143874" y="928254"/>
                      <a:pt x="136947" y="817950"/>
                      <a:pt x="131086" y="732159"/>
                    </a:cubicBezTo>
                    <a:cubicBezTo>
                      <a:pt x="125225" y="646368"/>
                      <a:pt x="96982" y="590950"/>
                      <a:pt x="92719" y="521144"/>
                    </a:cubicBezTo>
                    <a:cubicBezTo>
                      <a:pt x="88456" y="451338"/>
                      <a:pt x="120428" y="397518"/>
                      <a:pt x="105508" y="313325"/>
                    </a:cubicBezTo>
                    <a:cubicBezTo>
                      <a:pt x="90588" y="229132"/>
                      <a:pt x="0" y="31972"/>
                      <a:pt x="3197" y="15986"/>
                    </a:cubicBezTo>
                    <a:cubicBezTo>
                      <a:pt x="6394" y="0"/>
                      <a:pt x="106041" y="134282"/>
                      <a:pt x="124691" y="217409"/>
                    </a:cubicBezTo>
                    <a:cubicBezTo>
                      <a:pt x="143341" y="300536"/>
                      <a:pt x="108706" y="413504"/>
                      <a:pt x="115100" y="514749"/>
                    </a:cubicBezTo>
                    <a:cubicBezTo>
                      <a:pt x="121494" y="615994"/>
                      <a:pt x="166788" y="693260"/>
                      <a:pt x="163058" y="824878"/>
                    </a:cubicBezTo>
                    <a:cubicBezTo>
                      <a:pt x="159328" y="956496"/>
                      <a:pt x="114567" y="1217068"/>
                      <a:pt x="92719" y="1304458"/>
                    </a:cubicBezTo>
                    <a:cubicBezTo>
                      <a:pt x="70871" y="1391848"/>
                      <a:pt x="29307" y="1422755"/>
                      <a:pt x="35169" y="1377994"/>
                    </a:cubicBezTo>
                    <a:close/>
                  </a:path>
                </a:pathLst>
              </a:custGeom>
              <a:solidFill>
                <a:srgbClr val="58771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131" name="그룹 75"/>
            <p:cNvGrpSpPr/>
            <p:nvPr/>
          </p:nvGrpSpPr>
          <p:grpSpPr>
            <a:xfrm>
              <a:off x="7429151" y="3841679"/>
              <a:ext cx="622362" cy="1135036"/>
              <a:chOff x="8436353" y="5585513"/>
              <a:chExt cx="834470" cy="152186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32" name="자유형 76"/>
              <p:cNvSpPr/>
              <p:nvPr/>
            </p:nvSpPr>
            <p:spPr>
              <a:xfrm>
                <a:off x="8436353" y="5585513"/>
                <a:ext cx="834470" cy="1406770"/>
              </a:xfrm>
              <a:custGeom>
                <a:avLst/>
                <a:gdLst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34470" h="1406770">
                    <a:moveTo>
                      <a:pt x="263236" y="1371600"/>
                    </a:moveTo>
                    <a:cubicBezTo>
                      <a:pt x="171050" y="1227726"/>
                      <a:pt x="78864" y="1083852"/>
                      <a:pt x="39432" y="959161"/>
                    </a:cubicBezTo>
                    <a:cubicBezTo>
                      <a:pt x="0" y="834470"/>
                      <a:pt x="20249" y="707648"/>
                      <a:pt x="26643" y="623455"/>
                    </a:cubicBezTo>
                    <a:cubicBezTo>
                      <a:pt x="33037" y="539262"/>
                      <a:pt x="51687" y="506224"/>
                      <a:pt x="77798" y="454003"/>
                    </a:cubicBezTo>
                    <a:cubicBezTo>
                      <a:pt x="103909" y="401782"/>
                      <a:pt x="156663" y="352758"/>
                      <a:pt x="183306" y="310129"/>
                    </a:cubicBezTo>
                    <a:cubicBezTo>
                      <a:pt x="209949" y="267500"/>
                      <a:pt x="224336" y="237126"/>
                      <a:pt x="237658" y="198227"/>
                    </a:cubicBezTo>
                    <a:cubicBezTo>
                      <a:pt x="250980" y="159328"/>
                      <a:pt x="261637" y="109238"/>
                      <a:pt x="263236" y="76733"/>
                    </a:cubicBezTo>
                    <a:cubicBezTo>
                      <a:pt x="264835" y="44228"/>
                      <a:pt x="242454" y="0"/>
                      <a:pt x="247250" y="3197"/>
                    </a:cubicBezTo>
                    <a:cubicBezTo>
                      <a:pt x="252046" y="6394"/>
                      <a:pt x="257908" y="59681"/>
                      <a:pt x="292011" y="95916"/>
                    </a:cubicBezTo>
                    <a:cubicBezTo>
                      <a:pt x="326114" y="132151"/>
                      <a:pt x="388993" y="168386"/>
                      <a:pt x="451871" y="220607"/>
                    </a:cubicBezTo>
                    <a:cubicBezTo>
                      <a:pt x="514749" y="272828"/>
                      <a:pt x="609067" y="347962"/>
                      <a:pt x="669281" y="409242"/>
                    </a:cubicBezTo>
                    <a:cubicBezTo>
                      <a:pt x="729495" y="470522"/>
                      <a:pt x="791840" y="504626"/>
                      <a:pt x="813155" y="588286"/>
                    </a:cubicBezTo>
                    <a:cubicBezTo>
                      <a:pt x="834470" y="671946"/>
                      <a:pt x="832338" y="794505"/>
                      <a:pt x="797169" y="911203"/>
                    </a:cubicBezTo>
                    <a:cubicBezTo>
                      <a:pt x="762000" y="1027901"/>
                      <a:pt x="673010" y="1205879"/>
                      <a:pt x="602139" y="1288473"/>
                    </a:cubicBezTo>
                    <a:cubicBezTo>
                      <a:pt x="531268" y="1371068"/>
                      <a:pt x="371941" y="1406770"/>
                      <a:pt x="371941" y="1406770"/>
                    </a:cubicBezTo>
                    <a:lnTo>
                      <a:pt x="263236" y="1371600"/>
                    </a:lnTo>
                    <a:close/>
                  </a:path>
                </a:pathLst>
              </a:custGeom>
              <a:gradFill>
                <a:gsLst>
                  <a:gs pos="0">
                    <a:srgbClr val="336600"/>
                  </a:gs>
                  <a:gs pos="100000">
                    <a:srgbClr val="9BD121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3" name="자유형 77"/>
              <p:cNvSpPr/>
              <p:nvPr/>
            </p:nvSpPr>
            <p:spPr>
              <a:xfrm>
                <a:off x="8526940" y="5761359"/>
                <a:ext cx="646368" cy="1136073"/>
              </a:xfrm>
              <a:custGeom>
                <a:avLst/>
                <a:gdLst>
                  <a:gd name="connsiteX0" fmla="*/ 338903 w 646368"/>
                  <a:gd name="connsiteY0" fmla="*/ 549919 h 1136073"/>
                  <a:gd name="connsiteX1" fmla="*/ 578694 w 646368"/>
                  <a:gd name="connsiteY1" fmla="*/ 326115 h 1136073"/>
                  <a:gd name="connsiteX2" fmla="*/ 393256 w 646368"/>
                  <a:gd name="connsiteY2" fmla="*/ 572300 h 1136073"/>
                  <a:gd name="connsiteX3" fmla="*/ 316523 w 646368"/>
                  <a:gd name="connsiteY3" fmla="*/ 687399 h 1136073"/>
                  <a:gd name="connsiteX4" fmla="*/ 642638 w 646368"/>
                  <a:gd name="connsiteY4" fmla="*/ 511553 h 1136073"/>
                  <a:gd name="connsiteX5" fmla="*/ 338903 w 646368"/>
                  <a:gd name="connsiteY5" fmla="*/ 764132 h 1136073"/>
                  <a:gd name="connsiteX6" fmla="*/ 636243 w 646368"/>
                  <a:gd name="connsiteY6" fmla="*/ 677807 h 1136073"/>
                  <a:gd name="connsiteX7" fmla="*/ 348495 w 646368"/>
                  <a:gd name="connsiteY7" fmla="*/ 847259 h 1136073"/>
                  <a:gd name="connsiteX8" fmla="*/ 610666 w 646368"/>
                  <a:gd name="connsiteY8" fmla="*/ 802498 h 1136073"/>
                  <a:gd name="connsiteX9" fmla="*/ 335706 w 646368"/>
                  <a:gd name="connsiteY9" fmla="*/ 930386 h 1136073"/>
                  <a:gd name="connsiteX10" fmla="*/ 268565 w 646368"/>
                  <a:gd name="connsiteY10" fmla="*/ 1131810 h 1136073"/>
                  <a:gd name="connsiteX11" fmla="*/ 281354 w 646368"/>
                  <a:gd name="connsiteY11" fmla="*/ 904809 h 1136073"/>
                  <a:gd name="connsiteX12" fmla="*/ 3197 w 646368"/>
                  <a:gd name="connsiteY12" fmla="*/ 639441 h 1136073"/>
                  <a:gd name="connsiteX13" fmla="*/ 262170 w 646368"/>
                  <a:gd name="connsiteY13" fmla="*/ 837668 h 1136073"/>
                  <a:gd name="connsiteX14" fmla="*/ 15986 w 646368"/>
                  <a:gd name="connsiteY14" fmla="*/ 501961 h 1136073"/>
                  <a:gd name="connsiteX15" fmla="*/ 294143 w 646368"/>
                  <a:gd name="connsiteY15" fmla="*/ 764132 h 1136073"/>
                  <a:gd name="connsiteX16" fmla="*/ 63944 w 646368"/>
                  <a:gd name="connsiteY16" fmla="*/ 287749 h 1136073"/>
                  <a:gd name="connsiteX17" fmla="*/ 268565 w 646368"/>
                  <a:gd name="connsiteY17" fmla="*/ 588286 h 1136073"/>
                  <a:gd name="connsiteX18" fmla="*/ 118296 w 646368"/>
                  <a:gd name="connsiteY18" fmla="*/ 159861 h 1136073"/>
                  <a:gd name="connsiteX19" fmla="*/ 265368 w 646368"/>
                  <a:gd name="connsiteY19" fmla="*/ 444412 h 1136073"/>
                  <a:gd name="connsiteX20" fmla="*/ 211015 w 646368"/>
                  <a:gd name="connsiteY20" fmla="*/ 9592 h 1136073"/>
                  <a:gd name="connsiteX21" fmla="*/ 303734 w 646368"/>
                  <a:gd name="connsiteY21" fmla="*/ 386862 h 1136073"/>
                  <a:gd name="connsiteX22" fmla="*/ 409242 w 646368"/>
                  <a:gd name="connsiteY22" fmla="*/ 150269 h 1136073"/>
                  <a:gd name="connsiteX23" fmla="*/ 335706 w 646368"/>
                  <a:gd name="connsiteY23" fmla="*/ 450806 h 1136073"/>
                  <a:gd name="connsiteX24" fmla="*/ 498763 w 646368"/>
                  <a:gd name="connsiteY24" fmla="*/ 242988 h 1136073"/>
                  <a:gd name="connsiteX25" fmla="*/ 338903 w 646368"/>
                  <a:gd name="connsiteY25" fmla="*/ 549919 h 1136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46368" h="1136073">
                    <a:moveTo>
                      <a:pt x="338903" y="549919"/>
                    </a:moveTo>
                    <a:cubicBezTo>
                      <a:pt x="352225" y="563773"/>
                      <a:pt x="569635" y="322385"/>
                      <a:pt x="578694" y="326115"/>
                    </a:cubicBezTo>
                    <a:cubicBezTo>
                      <a:pt x="587753" y="329845"/>
                      <a:pt x="436951" y="512086"/>
                      <a:pt x="393256" y="572300"/>
                    </a:cubicBezTo>
                    <a:cubicBezTo>
                      <a:pt x="349561" y="632514"/>
                      <a:pt x="274959" y="697523"/>
                      <a:pt x="316523" y="687399"/>
                    </a:cubicBezTo>
                    <a:cubicBezTo>
                      <a:pt x="358087" y="677275"/>
                      <a:pt x="638908" y="498764"/>
                      <a:pt x="642638" y="511553"/>
                    </a:cubicBezTo>
                    <a:cubicBezTo>
                      <a:pt x="646368" y="524342"/>
                      <a:pt x="339969" y="736423"/>
                      <a:pt x="338903" y="764132"/>
                    </a:cubicBezTo>
                    <a:cubicBezTo>
                      <a:pt x="337837" y="791841"/>
                      <a:pt x="634644" y="663953"/>
                      <a:pt x="636243" y="677807"/>
                    </a:cubicBezTo>
                    <a:cubicBezTo>
                      <a:pt x="637842" y="691662"/>
                      <a:pt x="352758" y="826477"/>
                      <a:pt x="348495" y="847259"/>
                    </a:cubicBezTo>
                    <a:cubicBezTo>
                      <a:pt x="344232" y="868041"/>
                      <a:pt x="612797" y="788644"/>
                      <a:pt x="610666" y="802498"/>
                    </a:cubicBezTo>
                    <a:cubicBezTo>
                      <a:pt x="608535" y="816352"/>
                      <a:pt x="392723" y="875501"/>
                      <a:pt x="335706" y="930386"/>
                    </a:cubicBezTo>
                    <a:cubicBezTo>
                      <a:pt x="278689" y="985271"/>
                      <a:pt x="277624" y="1136073"/>
                      <a:pt x="268565" y="1131810"/>
                    </a:cubicBezTo>
                    <a:cubicBezTo>
                      <a:pt x="259506" y="1127547"/>
                      <a:pt x="325582" y="986870"/>
                      <a:pt x="281354" y="904809"/>
                    </a:cubicBezTo>
                    <a:cubicBezTo>
                      <a:pt x="237126" y="822748"/>
                      <a:pt x="6394" y="650631"/>
                      <a:pt x="3197" y="639441"/>
                    </a:cubicBezTo>
                    <a:cubicBezTo>
                      <a:pt x="0" y="628251"/>
                      <a:pt x="260039" y="860581"/>
                      <a:pt x="262170" y="837668"/>
                    </a:cubicBezTo>
                    <a:cubicBezTo>
                      <a:pt x="264302" y="814755"/>
                      <a:pt x="10657" y="514217"/>
                      <a:pt x="15986" y="501961"/>
                    </a:cubicBezTo>
                    <a:cubicBezTo>
                      <a:pt x="21315" y="489705"/>
                      <a:pt x="286150" y="799834"/>
                      <a:pt x="294143" y="764132"/>
                    </a:cubicBezTo>
                    <a:cubicBezTo>
                      <a:pt x="302136" y="728430"/>
                      <a:pt x="68207" y="317057"/>
                      <a:pt x="63944" y="287749"/>
                    </a:cubicBezTo>
                    <a:cubicBezTo>
                      <a:pt x="59681" y="258441"/>
                      <a:pt x="259506" y="609601"/>
                      <a:pt x="268565" y="588286"/>
                    </a:cubicBezTo>
                    <a:cubicBezTo>
                      <a:pt x="277624" y="566971"/>
                      <a:pt x="118829" y="183840"/>
                      <a:pt x="118296" y="159861"/>
                    </a:cubicBezTo>
                    <a:cubicBezTo>
                      <a:pt x="117763" y="135882"/>
                      <a:pt x="249915" y="469457"/>
                      <a:pt x="265368" y="444412"/>
                    </a:cubicBezTo>
                    <a:cubicBezTo>
                      <a:pt x="280821" y="419367"/>
                      <a:pt x="204621" y="19184"/>
                      <a:pt x="211015" y="9592"/>
                    </a:cubicBezTo>
                    <a:cubicBezTo>
                      <a:pt x="217409" y="0"/>
                      <a:pt x="270696" y="363416"/>
                      <a:pt x="303734" y="386862"/>
                    </a:cubicBezTo>
                    <a:cubicBezTo>
                      <a:pt x="336772" y="410308"/>
                      <a:pt x="403913" y="139612"/>
                      <a:pt x="409242" y="150269"/>
                    </a:cubicBezTo>
                    <a:cubicBezTo>
                      <a:pt x="414571" y="160926"/>
                      <a:pt x="320786" y="435353"/>
                      <a:pt x="335706" y="450806"/>
                    </a:cubicBezTo>
                    <a:cubicBezTo>
                      <a:pt x="350626" y="466259"/>
                      <a:pt x="499296" y="227002"/>
                      <a:pt x="498763" y="242988"/>
                    </a:cubicBezTo>
                    <a:cubicBezTo>
                      <a:pt x="498230" y="258974"/>
                      <a:pt x="325581" y="536065"/>
                      <a:pt x="338903" y="549919"/>
                    </a:cubicBezTo>
                    <a:close/>
                  </a:path>
                </a:pathLst>
              </a:custGeom>
              <a:gradFill>
                <a:gsLst>
                  <a:gs pos="9000">
                    <a:sysClr val="window" lastClr="FFFFFF">
                      <a:alpha val="36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4" name="자유형 78"/>
              <p:cNvSpPr/>
              <p:nvPr/>
            </p:nvSpPr>
            <p:spPr>
              <a:xfrm>
                <a:off x="8535998" y="5801325"/>
                <a:ext cx="485975" cy="1144065"/>
              </a:xfrm>
              <a:custGeom>
                <a:avLst/>
                <a:gdLst>
                  <a:gd name="connsiteX0" fmla="*/ 253112 w 485975"/>
                  <a:gd name="connsiteY0" fmla="*/ 1136605 h 1144065"/>
                  <a:gd name="connsiteX1" fmla="*/ 288282 w 485975"/>
                  <a:gd name="connsiteY1" fmla="*/ 884026 h 1144065"/>
                  <a:gd name="connsiteX2" fmla="*/ 208352 w 485975"/>
                  <a:gd name="connsiteY2" fmla="*/ 688997 h 1144065"/>
                  <a:gd name="connsiteX3" fmla="*/ 13322 w 485975"/>
                  <a:gd name="connsiteY3" fmla="*/ 449206 h 1144065"/>
                  <a:gd name="connsiteX4" fmla="*/ 288282 w 485975"/>
                  <a:gd name="connsiteY4" fmla="*/ 746546 h 1144065"/>
                  <a:gd name="connsiteX5" fmla="*/ 275493 w 485975"/>
                  <a:gd name="connsiteY5" fmla="*/ 580292 h 1144065"/>
                  <a:gd name="connsiteX6" fmla="*/ 182774 w 485975"/>
                  <a:gd name="connsiteY6" fmla="*/ 423629 h 1144065"/>
                  <a:gd name="connsiteX7" fmla="*/ 67675 w 485975"/>
                  <a:gd name="connsiteY7" fmla="*/ 270163 h 1144065"/>
                  <a:gd name="connsiteX8" fmla="*/ 198760 w 485975"/>
                  <a:gd name="connsiteY8" fmla="*/ 410840 h 1144065"/>
                  <a:gd name="connsiteX9" fmla="*/ 272296 w 485975"/>
                  <a:gd name="connsiteY9" fmla="*/ 330910 h 1144065"/>
                  <a:gd name="connsiteX10" fmla="*/ 243521 w 485975"/>
                  <a:gd name="connsiteY10" fmla="*/ 14387 h 1144065"/>
                  <a:gd name="connsiteX11" fmla="*/ 307465 w 485975"/>
                  <a:gd name="connsiteY11" fmla="*/ 244585 h 1144065"/>
                  <a:gd name="connsiteX12" fmla="*/ 412973 w 485975"/>
                  <a:gd name="connsiteY12" fmla="*/ 123092 h 1144065"/>
                  <a:gd name="connsiteX13" fmla="*/ 320254 w 485975"/>
                  <a:gd name="connsiteY13" fmla="*/ 327713 h 1144065"/>
                  <a:gd name="connsiteX14" fmla="*/ 317057 w 485975"/>
                  <a:gd name="connsiteY14" fmla="*/ 529137 h 1144065"/>
                  <a:gd name="connsiteX15" fmla="*/ 483311 w 485975"/>
                  <a:gd name="connsiteY15" fmla="*/ 398051 h 1144065"/>
                  <a:gd name="connsiteX16" fmla="*/ 333043 w 485975"/>
                  <a:gd name="connsiteY16" fmla="*/ 561109 h 1144065"/>
                  <a:gd name="connsiteX17" fmla="*/ 320254 w 485975"/>
                  <a:gd name="connsiteY17" fmla="*/ 647433 h 1144065"/>
                  <a:gd name="connsiteX18" fmla="*/ 342634 w 485975"/>
                  <a:gd name="connsiteY18" fmla="*/ 839265 h 1144065"/>
                  <a:gd name="connsiteX19" fmla="*/ 253112 w 485975"/>
                  <a:gd name="connsiteY19" fmla="*/ 1136605 h 1144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5975" h="1144065">
                    <a:moveTo>
                      <a:pt x="253112" y="1136605"/>
                    </a:moveTo>
                    <a:cubicBezTo>
                      <a:pt x="244053" y="1144065"/>
                      <a:pt x="295742" y="958627"/>
                      <a:pt x="288282" y="884026"/>
                    </a:cubicBezTo>
                    <a:cubicBezTo>
                      <a:pt x="280822" y="809425"/>
                      <a:pt x="254179" y="761467"/>
                      <a:pt x="208352" y="688997"/>
                    </a:cubicBezTo>
                    <a:cubicBezTo>
                      <a:pt x="162525" y="616527"/>
                      <a:pt x="0" y="439615"/>
                      <a:pt x="13322" y="449206"/>
                    </a:cubicBezTo>
                    <a:cubicBezTo>
                      <a:pt x="26644" y="458797"/>
                      <a:pt x="244587" y="724698"/>
                      <a:pt x="288282" y="746546"/>
                    </a:cubicBezTo>
                    <a:cubicBezTo>
                      <a:pt x="331977" y="768394"/>
                      <a:pt x="293078" y="634111"/>
                      <a:pt x="275493" y="580292"/>
                    </a:cubicBezTo>
                    <a:cubicBezTo>
                      <a:pt x="257908" y="526473"/>
                      <a:pt x="217410" y="475317"/>
                      <a:pt x="182774" y="423629"/>
                    </a:cubicBezTo>
                    <a:cubicBezTo>
                      <a:pt x="148138" y="371941"/>
                      <a:pt x="65011" y="272294"/>
                      <a:pt x="67675" y="270163"/>
                    </a:cubicBezTo>
                    <a:cubicBezTo>
                      <a:pt x="70339" y="268032"/>
                      <a:pt x="164657" y="400716"/>
                      <a:pt x="198760" y="410840"/>
                    </a:cubicBezTo>
                    <a:cubicBezTo>
                      <a:pt x="232863" y="420964"/>
                      <a:pt x="264836" y="396986"/>
                      <a:pt x="272296" y="330910"/>
                    </a:cubicBezTo>
                    <a:cubicBezTo>
                      <a:pt x="279756" y="264835"/>
                      <a:pt x="237660" y="28774"/>
                      <a:pt x="243521" y="14387"/>
                    </a:cubicBezTo>
                    <a:cubicBezTo>
                      <a:pt x="249382" y="0"/>
                      <a:pt x="279223" y="226468"/>
                      <a:pt x="307465" y="244585"/>
                    </a:cubicBezTo>
                    <a:cubicBezTo>
                      <a:pt x="335707" y="262702"/>
                      <a:pt x="410841" y="109237"/>
                      <a:pt x="412973" y="123092"/>
                    </a:cubicBezTo>
                    <a:cubicBezTo>
                      <a:pt x="415105" y="136947"/>
                      <a:pt x="336240" y="260039"/>
                      <a:pt x="320254" y="327713"/>
                    </a:cubicBezTo>
                    <a:cubicBezTo>
                      <a:pt x="304268" y="395387"/>
                      <a:pt x="289881" y="517414"/>
                      <a:pt x="317057" y="529137"/>
                    </a:cubicBezTo>
                    <a:cubicBezTo>
                      <a:pt x="344233" y="540860"/>
                      <a:pt x="480647" y="392722"/>
                      <a:pt x="483311" y="398051"/>
                    </a:cubicBezTo>
                    <a:cubicBezTo>
                      <a:pt x="485975" y="403380"/>
                      <a:pt x="360219" y="519545"/>
                      <a:pt x="333043" y="561109"/>
                    </a:cubicBezTo>
                    <a:cubicBezTo>
                      <a:pt x="305867" y="602673"/>
                      <a:pt x="318656" y="601074"/>
                      <a:pt x="320254" y="647433"/>
                    </a:cubicBezTo>
                    <a:cubicBezTo>
                      <a:pt x="321852" y="693792"/>
                      <a:pt x="350627" y="764131"/>
                      <a:pt x="342634" y="839265"/>
                    </a:cubicBezTo>
                    <a:cubicBezTo>
                      <a:pt x="334641" y="914399"/>
                      <a:pt x="262171" y="1129145"/>
                      <a:pt x="253112" y="1136605"/>
                    </a:cubicBezTo>
                    <a:close/>
                  </a:path>
                </a:pathLst>
              </a:custGeom>
              <a:gradFill>
                <a:gsLst>
                  <a:gs pos="9000">
                    <a:srgbClr val="336600"/>
                  </a:gs>
                  <a:gs pos="100000">
                    <a:srgbClr val="80AD1B"/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5" name="자유형 79"/>
              <p:cNvSpPr/>
              <p:nvPr/>
            </p:nvSpPr>
            <p:spPr>
              <a:xfrm>
                <a:off x="8705983" y="5684627"/>
                <a:ext cx="166788" cy="1422755"/>
              </a:xfrm>
              <a:custGeom>
                <a:avLst/>
                <a:gdLst>
                  <a:gd name="connsiteX0" fmla="*/ 35169 w 166788"/>
                  <a:gd name="connsiteY0" fmla="*/ 1377994 h 1422755"/>
                  <a:gd name="connsiteX1" fmla="*/ 127888 w 166788"/>
                  <a:gd name="connsiteY1" fmla="*/ 1035893 h 1422755"/>
                  <a:gd name="connsiteX2" fmla="*/ 131086 w 166788"/>
                  <a:gd name="connsiteY2" fmla="*/ 732159 h 1422755"/>
                  <a:gd name="connsiteX3" fmla="*/ 92719 w 166788"/>
                  <a:gd name="connsiteY3" fmla="*/ 521144 h 1422755"/>
                  <a:gd name="connsiteX4" fmla="*/ 105508 w 166788"/>
                  <a:gd name="connsiteY4" fmla="*/ 313325 h 1422755"/>
                  <a:gd name="connsiteX5" fmla="*/ 3197 w 166788"/>
                  <a:gd name="connsiteY5" fmla="*/ 15986 h 1422755"/>
                  <a:gd name="connsiteX6" fmla="*/ 124691 w 166788"/>
                  <a:gd name="connsiteY6" fmla="*/ 217409 h 1422755"/>
                  <a:gd name="connsiteX7" fmla="*/ 115100 w 166788"/>
                  <a:gd name="connsiteY7" fmla="*/ 514749 h 1422755"/>
                  <a:gd name="connsiteX8" fmla="*/ 163058 w 166788"/>
                  <a:gd name="connsiteY8" fmla="*/ 824878 h 1422755"/>
                  <a:gd name="connsiteX9" fmla="*/ 92719 w 166788"/>
                  <a:gd name="connsiteY9" fmla="*/ 1304458 h 1422755"/>
                  <a:gd name="connsiteX10" fmla="*/ 35169 w 166788"/>
                  <a:gd name="connsiteY10" fmla="*/ 1377994 h 142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88" h="1422755">
                    <a:moveTo>
                      <a:pt x="35169" y="1377994"/>
                    </a:moveTo>
                    <a:cubicBezTo>
                      <a:pt x="41031" y="1333233"/>
                      <a:pt x="111902" y="1143532"/>
                      <a:pt x="127888" y="1035893"/>
                    </a:cubicBezTo>
                    <a:cubicBezTo>
                      <a:pt x="143874" y="928254"/>
                      <a:pt x="136947" y="817950"/>
                      <a:pt x="131086" y="732159"/>
                    </a:cubicBezTo>
                    <a:cubicBezTo>
                      <a:pt x="125225" y="646368"/>
                      <a:pt x="96982" y="590950"/>
                      <a:pt x="92719" y="521144"/>
                    </a:cubicBezTo>
                    <a:cubicBezTo>
                      <a:pt x="88456" y="451338"/>
                      <a:pt x="120428" y="397518"/>
                      <a:pt x="105508" y="313325"/>
                    </a:cubicBezTo>
                    <a:cubicBezTo>
                      <a:pt x="90588" y="229132"/>
                      <a:pt x="0" y="31972"/>
                      <a:pt x="3197" y="15986"/>
                    </a:cubicBezTo>
                    <a:cubicBezTo>
                      <a:pt x="6394" y="0"/>
                      <a:pt x="106041" y="134282"/>
                      <a:pt x="124691" y="217409"/>
                    </a:cubicBezTo>
                    <a:cubicBezTo>
                      <a:pt x="143341" y="300536"/>
                      <a:pt x="108706" y="413504"/>
                      <a:pt x="115100" y="514749"/>
                    </a:cubicBezTo>
                    <a:cubicBezTo>
                      <a:pt x="121494" y="615994"/>
                      <a:pt x="166788" y="693260"/>
                      <a:pt x="163058" y="824878"/>
                    </a:cubicBezTo>
                    <a:cubicBezTo>
                      <a:pt x="159328" y="956496"/>
                      <a:pt x="114567" y="1217068"/>
                      <a:pt x="92719" y="1304458"/>
                    </a:cubicBezTo>
                    <a:cubicBezTo>
                      <a:pt x="70871" y="1391848"/>
                      <a:pt x="29307" y="1422755"/>
                      <a:pt x="35169" y="1377994"/>
                    </a:cubicBezTo>
                    <a:close/>
                  </a:path>
                </a:pathLst>
              </a:custGeom>
              <a:solidFill>
                <a:srgbClr val="58771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sz="1800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144" name="타원 4"/>
          <p:cNvSpPr/>
          <p:nvPr/>
        </p:nvSpPr>
        <p:spPr>
          <a:xfrm>
            <a:off x="584515" y="1783111"/>
            <a:ext cx="2052011" cy="1846811"/>
          </a:xfrm>
          <a:prstGeom prst="ellipse">
            <a:avLst/>
          </a:prstGeom>
          <a:solidFill>
            <a:sysClr val="window" lastClr="FFFFFF"/>
          </a:solidFill>
          <a:ln w="9525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도넛 82"/>
          <p:cNvSpPr/>
          <p:nvPr/>
        </p:nvSpPr>
        <p:spPr>
          <a:xfrm>
            <a:off x="700765" y="1887737"/>
            <a:ext cx="1819510" cy="1637559"/>
          </a:xfrm>
          <a:prstGeom prst="donut">
            <a:avLst>
              <a:gd name="adj" fmla="val 4381"/>
            </a:avLst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TextBox 115"/>
          <p:cNvSpPr txBox="1">
            <a:spLocks noChangeArrowheads="1"/>
          </p:cNvSpPr>
          <p:nvPr/>
        </p:nvSpPr>
        <p:spPr bwMode="auto">
          <a:xfrm>
            <a:off x="611560" y="2137241"/>
            <a:ext cx="206986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th-TH" altLang="ko-KR" sz="40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การพัฒนา</a:t>
            </a:r>
            <a:br>
              <a:rPr lang="th-TH" altLang="ko-KR" sz="40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40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ภาคเกษตร</a:t>
            </a:r>
            <a:endParaRPr lang="ko-KR" altLang="en-US" sz="4000" b="1" kern="0" dirty="0">
              <a:solidFill>
                <a:srgbClr val="C00000"/>
              </a:solidFill>
              <a:latin typeface="TH SarabunPSK" pitchFamily="34" charset="-34"/>
              <a:ea typeface="휴먼둥근헤드라인" pitchFamily="18" charset="-127"/>
              <a:cs typeface="TH SarabunPSK" pitchFamily="34" charset="-34"/>
            </a:endParaRPr>
          </a:p>
        </p:txBody>
      </p:sp>
      <p:sp>
        <p:nvSpPr>
          <p:cNvPr id="152" name="TextBox 115"/>
          <p:cNvSpPr txBox="1">
            <a:spLocks noChangeArrowheads="1"/>
          </p:cNvSpPr>
          <p:nvPr/>
        </p:nvSpPr>
        <p:spPr bwMode="auto">
          <a:xfrm>
            <a:off x="3203848" y="699542"/>
            <a:ext cx="5544616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เสริมสร้างฐานการผลิตภาคเกษตรให้เข้มแข็งและยั่งยืน</a:t>
            </a:r>
          </a:p>
        </p:txBody>
      </p:sp>
      <p:sp>
        <p:nvSpPr>
          <p:cNvPr id="153" name="TextBox 115"/>
          <p:cNvSpPr txBox="1">
            <a:spLocks noChangeArrowheads="1"/>
          </p:cNvSpPr>
          <p:nvPr/>
        </p:nvSpPr>
        <p:spPr bwMode="auto">
          <a:xfrm>
            <a:off x="3805878" y="2130008"/>
            <a:ext cx="5544616" cy="62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ยกระดับการผลิตสินค้าเกษตรเข้าสู่ระบบ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มาตรฐาน</a:t>
            </a:r>
            <a:b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สอดคล้อง</a:t>
            </a: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กับความต้องการ</a:t>
            </a:r>
          </a:p>
        </p:txBody>
      </p:sp>
      <p:sp>
        <p:nvSpPr>
          <p:cNvPr id="154" name="TextBox 115"/>
          <p:cNvSpPr txBox="1">
            <a:spLocks noChangeArrowheads="1"/>
          </p:cNvSpPr>
          <p:nvPr/>
        </p:nvSpPr>
        <p:spPr bwMode="auto">
          <a:xfrm>
            <a:off x="3808376" y="2922430"/>
            <a:ext cx="5544616" cy="62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เสริมสร้างขีดความสามารถการผลิตในห่วง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โซ่</a:t>
            </a:r>
            <a:b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อุตสาหกรรม</a:t>
            </a: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เกษตร</a:t>
            </a:r>
          </a:p>
        </p:txBody>
      </p:sp>
      <p:sp>
        <p:nvSpPr>
          <p:cNvPr id="155" name="TextBox 115"/>
          <p:cNvSpPr txBox="1">
            <a:spLocks noChangeArrowheads="1"/>
          </p:cNvSpPr>
          <p:nvPr/>
        </p:nvSpPr>
        <p:spPr bwMode="auto">
          <a:xfrm>
            <a:off x="3625010" y="3732266"/>
            <a:ext cx="5544616" cy="62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ส่งเสริมและเร่งขยายผลแนวคิดการทำ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การเกษตร</a:t>
            </a:r>
            <a:b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ตาม</a:t>
            </a: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หลักปรัชญาของเศรษฐกิจพอเพียง</a:t>
            </a:r>
          </a:p>
        </p:txBody>
      </p:sp>
      <p:sp>
        <p:nvSpPr>
          <p:cNvPr id="156" name="TextBox 115"/>
          <p:cNvSpPr txBox="1">
            <a:spLocks noChangeArrowheads="1"/>
          </p:cNvSpPr>
          <p:nvPr/>
        </p:nvSpPr>
        <p:spPr bwMode="auto">
          <a:xfrm>
            <a:off x="3059832" y="4430795"/>
            <a:ext cx="5544616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พัฒนาปัจจัยสนับสนุนในการบริหารจัดการภาคเกษตร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067944" y="2006572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/>
          <p:cNvCxnSpPr/>
          <p:nvPr/>
        </p:nvCxnSpPr>
        <p:spPr>
          <a:xfrm>
            <a:off x="4084390" y="2842204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Connector 157"/>
          <p:cNvCxnSpPr/>
          <p:nvPr/>
        </p:nvCxnSpPr>
        <p:spPr>
          <a:xfrm>
            <a:off x="4084390" y="3645178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Connector 158"/>
          <p:cNvCxnSpPr/>
          <p:nvPr/>
        </p:nvCxnSpPr>
        <p:spPr>
          <a:xfrm>
            <a:off x="3896147" y="4393722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>
            <a:off x="3868366" y="4943419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3923928" y="1167818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115"/>
          <p:cNvSpPr txBox="1">
            <a:spLocks noChangeArrowheads="1"/>
          </p:cNvSpPr>
          <p:nvPr/>
        </p:nvSpPr>
        <p:spPr bwMode="auto">
          <a:xfrm>
            <a:off x="3592911" y="1294809"/>
            <a:ext cx="5544616" cy="62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สร้างและถ่ายทอดองค์ความรู้ทางวิชาการ วิทยาศาสตร์ เทคโนโลยี และนวัตกรรม และภูมิปัญญาท้องถิ่นด้าน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การเกษตร</a:t>
            </a:r>
            <a:endParaRPr lang="th-TH" altLang="ko-KR" sz="2400" b="1" kern="0" dirty="0">
              <a:solidFill>
                <a:srgbClr val="000000"/>
              </a:solidFill>
              <a:latin typeface="TH SarabunPSK" pitchFamily="34" charset="-34"/>
              <a:ea typeface="휴먼둥근헤드라인" pitchFamily="18" charset="-127"/>
              <a:cs typeface="TH SarabunPSK" pitchFamily="34" charset="-34"/>
            </a:endParaRPr>
          </a:p>
        </p:txBody>
      </p:sp>
      <p:sp>
        <p:nvSpPr>
          <p:cNvPr id="76" name="타원 20"/>
          <p:cNvSpPr/>
          <p:nvPr/>
        </p:nvSpPr>
        <p:spPr>
          <a:xfrm>
            <a:off x="2942502" y="1398771"/>
            <a:ext cx="488969" cy="440071"/>
          </a:xfrm>
          <a:prstGeom prst="ellipse">
            <a:avLst/>
          </a:prstGeom>
          <a:solidFill>
            <a:srgbClr val="4F81BD">
              <a:lumMod val="60000"/>
              <a:lumOff val="4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sz="1800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7" name="그룹 60"/>
          <p:cNvGrpSpPr/>
          <p:nvPr/>
        </p:nvGrpSpPr>
        <p:grpSpPr>
          <a:xfrm>
            <a:off x="2923482" y="1397665"/>
            <a:ext cx="539422" cy="440071"/>
            <a:chOff x="5075123" y="3442121"/>
            <a:chExt cx="2481953" cy="2249809"/>
          </a:xfrm>
        </p:grpSpPr>
        <p:sp>
          <p:nvSpPr>
            <p:cNvPr id="78" name="타원 22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9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0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1" name="자유형 25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2" name="자유형 26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sz="1800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3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sz="1800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885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xplosion 1 12"/>
          <p:cNvSpPr/>
          <p:nvPr/>
        </p:nvSpPr>
        <p:spPr>
          <a:xfrm>
            <a:off x="2607907" y="1707654"/>
            <a:ext cx="3836301" cy="1728639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pPr algn="ctr"/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06" y="-103432"/>
            <a:ext cx="8965090" cy="657762"/>
          </a:xfrm>
        </p:spPr>
        <p:txBody>
          <a:bodyPr>
            <a:noAutofit/>
          </a:bodyPr>
          <a:lstStyle/>
          <a:p>
            <a:pPr algn="l"/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ประเด็นแนวทาง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การขับเคลื่อนเกษตรกรรมยั่งยืน ภายใต้แผนพัฒนาฯ ฉบับที่ 12</a:t>
            </a:r>
          </a:p>
        </p:txBody>
      </p:sp>
      <p:sp>
        <p:nvSpPr>
          <p:cNvPr id="4" name="Oval 3"/>
          <p:cNvSpPr/>
          <p:nvPr/>
        </p:nvSpPr>
        <p:spPr>
          <a:xfrm>
            <a:off x="129881" y="1347614"/>
            <a:ext cx="2353887" cy="144016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การเสริมศักยภาพการดำเนินงานของ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ศูนย์เครือข่ายปราชญ์ชาวบ้าน/ศูนย์เรียนรู้ </a:t>
            </a:r>
          </a:p>
        </p:txBody>
      </p:sp>
      <p:sp>
        <p:nvSpPr>
          <p:cNvPr id="5" name="Oval 4"/>
          <p:cNvSpPr/>
          <p:nvPr/>
        </p:nvSpPr>
        <p:spPr>
          <a:xfrm>
            <a:off x="755576" y="3075806"/>
            <a:ext cx="2160240" cy="1239241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การวิจัยพัฒนาและสร้างนวัตกรรม </a:t>
            </a:r>
          </a:p>
        </p:txBody>
      </p:sp>
      <p:sp>
        <p:nvSpPr>
          <p:cNvPr id="6" name="Oval 5"/>
          <p:cNvSpPr/>
          <p:nvPr/>
        </p:nvSpPr>
        <p:spPr>
          <a:xfrm>
            <a:off x="2987824" y="3553357"/>
            <a:ext cx="2419592" cy="132264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การขับเคลื่อนเกษตรกรรมยั่งยืนด้านการตลาดระดับท้องถิ่น </a:t>
            </a:r>
          </a:p>
        </p:txBody>
      </p:sp>
      <p:sp>
        <p:nvSpPr>
          <p:cNvPr id="7" name="Oval 6"/>
          <p:cNvSpPr/>
          <p:nvPr/>
        </p:nvSpPr>
        <p:spPr>
          <a:xfrm>
            <a:off x="5652120" y="3435846"/>
            <a:ext cx="2160240" cy="138246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การพัฒนาระบบการตรวจรับรองแบบมีส่วนร่วม (</a:t>
            </a:r>
            <a:r>
              <a:rPr lang="en-US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PGS)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6732240" y="1923678"/>
            <a:ext cx="2016224" cy="153044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การสนับสนุนสินเชื่อสีเขียว (</a:t>
            </a:r>
            <a:r>
              <a:rPr lang="en-US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Green Credit)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569309" y="555526"/>
            <a:ext cx="2290723" cy="121444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การผลักดันองค์กรหรือหน่วยงานกำกับดูแลเกษตรกรรมยั่งยืน </a:t>
            </a:r>
            <a:r>
              <a:rPr lang="en-US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407416" y="709232"/>
            <a:ext cx="2188920" cy="134877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การพัฒนาหลักสูตรการศึกษาเกษตรกรรมยั่งยืน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78462" y="2139702"/>
            <a:ext cx="2704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พื้นที่เกษตรกรรม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ยั่งยืน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เพิ่มขึ้น</a:t>
            </a:r>
            <a:b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 5 ล้านไร่ ใน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ปี 2564</a:t>
            </a:r>
          </a:p>
        </p:txBody>
      </p:sp>
    </p:spTree>
    <p:extLst>
      <p:ext uri="{BB962C8B-B14F-4D97-AF65-F5344CB8AC3E}">
        <p14:creationId xmlns:p14="http://schemas.microsoft.com/office/powerpoint/2010/main" val="367491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5429256" y="4215855"/>
            <a:ext cx="3631704" cy="864096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5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กรอบแนวทางการขับเคลื่อนเกษตรกรรมยั่งยืน ของกระทรวงเกษตรและสหกรณ์ (พ.ศ. 2560-2564)</a:t>
            </a:r>
            <a:endParaRPr lang="th-TH" kern="0" dirty="0">
              <a:solidFill>
                <a:prstClr val="black"/>
              </a:solidFill>
            </a:endParaRPr>
          </a:p>
        </p:txBody>
      </p:sp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414726" y="44207"/>
            <a:ext cx="8640960" cy="479118"/>
          </a:xfrm>
        </p:spPr>
        <p:txBody>
          <a:bodyPr>
            <a:normAutofit fontScale="90000"/>
          </a:bodyPr>
          <a:lstStyle/>
          <a:p>
            <a:r>
              <a:rPr lang="th-TH" altLang="en-US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กลไกการขับเคลื่อนระบบเกษตกรรมยั่งยืน</a:t>
            </a:r>
            <a:endParaRPr lang="en-AU" alt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4969619"/>
            <a:ext cx="2133600" cy="176214"/>
          </a:xfrm>
          <a:prstGeom prst="rect">
            <a:avLst/>
          </a:prstGeom>
        </p:spPr>
        <p:txBody>
          <a:bodyPr/>
          <a:lstStyle/>
          <a:p>
            <a:fld id="{47F70844-FB13-4CCA-94F9-A95A4F089B1A}" type="slidenum">
              <a:rPr lang="en-AU" alt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AU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771" y="1558198"/>
            <a:ext cx="5088896" cy="732122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endParaRPr lang="th-TH" kern="0" dirty="0" smtClean="0">
              <a:solidFill>
                <a:srgbClr val="C00000"/>
              </a:solidFill>
            </a:endParaRP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คณะกรรมการพัฒนาเกษตรอินทรีย์แห่งชาติ </a:t>
            </a:r>
            <a:r>
              <a:rPr lang="th-TH" kern="0" dirty="0" smtClean="0">
                <a:solidFill>
                  <a:prstClr val="black"/>
                </a:solidFill>
              </a:rPr>
              <a:t>ภายใต้ มติ ครม.  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รนม.ที่ได้รับมอบหมาย </a:t>
            </a:r>
            <a:br>
              <a:rPr lang="th-TH" kern="0" dirty="0" smtClean="0">
                <a:solidFill>
                  <a:prstClr val="black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กษ. / พณ. / วท.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417627" y="1558192"/>
            <a:ext cx="3643339" cy="786834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 marL="93663" indent="-93663">
              <a:lnSpc>
                <a:spcPts val="15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ร่างยุทธศาสตร์การพัฒนเกษตอินทรีย์แห่งชาติ  พ.ศ. 2560-2564 </a:t>
            </a:r>
            <a:br>
              <a:rPr lang="th-TH" kern="0" dirty="0" smtClean="0">
                <a:solidFill>
                  <a:srgbClr val="C00000"/>
                </a:solidFill>
              </a:rPr>
            </a:br>
            <a:r>
              <a:rPr lang="th-TH" sz="1800" kern="0" dirty="0" smtClean="0">
                <a:solidFill>
                  <a:prstClr val="black"/>
                </a:solidFill>
              </a:rPr>
              <a:t>(ครม. มีมติเห็นชอบ เมื่อวันที่ 11 เม.ย.60)</a:t>
            </a:r>
            <a:endParaRPr lang="th-TH" sz="1800" kern="0" dirty="0">
              <a:solidFill>
                <a:prstClr val="black"/>
              </a:solidFill>
            </a:endParaRPr>
          </a:p>
        </p:txBody>
      </p:sp>
      <p:sp>
        <p:nvSpPr>
          <p:cNvPr id="42" name="Right Arrow 41"/>
          <p:cNvSpPr/>
          <p:nvPr/>
        </p:nvSpPr>
        <p:spPr bwMode="auto">
          <a:xfrm>
            <a:off x="5072066" y="1686751"/>
            <a:ext cx="357190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656" y="2423903"/>
            <a:ext cx="5148666" cy="751498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คณะกรรมการมาตรฐานสินค้าเกษตร </a:t>
            </a: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prstClr val="black"/>
                </a:solidFill>
              </a:rPr>
              <a:t>ภายใต้ </a:t>
            </a:r>
            <a:r>
              <a:rPr lang="th-TH" kern="0" dirty="0" err="1" smtClean="0">
                <a:solidFill>
                  <a:prstClr val="black"/>
                </a:solidFill>
              </a:rPr>
              <a:t>พรบ.</a:t>
            </a:r>
            <a:r>
              <a:rPr lang="th-TH" kern="0" dirty="0" smtClean="0">
                <a:solidFill>
                  <a:prstClr val="black"/>
                </a:solidFill>
              </a:rPr>
              <a:t>มาตรฐานสินค้าเกษตร พ.ศ. 2551 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err="1" smtClean="0">
                <a:solidFill>
                  <a:prstClr val="black"/>
                </a:solidFill>
              </a:rPr>
              <a:t>รมว.กษ.</a:t>
            </a:r>
            <a:r>
              <a:rPr lang="th-TH" kern="0" dirty="0" smtClean="0">
                <a:solidFill>
                  <a:prstClr val="black"/>
                </a:solidFill>
              </a:rPr>
              <a:t>/</a:t>
            </a:r>
            <a:r>
              <a:rPr lang="th-TH" kern="0" dirty="0" err="1" smtClean="0">
                <a:solidFill>
                  <a:prstClr val="black"/>
                </a:solidFill>
              </a:rPr>
              <a:t>รมช.กษ.</a:t>
            </a:r>
            <a:r>
              <a:rPr lang="th-TH" kern="0" dirty="0" smtClean="0">
                <a:solidFill>
                  <a:prstClr val="black"/>
                </a:solidFill>
              </a:rPr>
              <a:t> ที่ได้รับมอบหมาย  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มกอช.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412353" y="2435659"/>
            <a:ext cx="3643339" cy="708341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5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ประกาศมาตรฐานสินค้าเกษตร </a:t>
            </a:r>
            <a:br>
              <a:rPr lang="th-TH" kern="0" dirty="0" smtClean="0">
                <a:solidFill>
                  <a:srgbClr val="C00000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รวมกว่า 200 เรื่อง</a:t>
            </a:r>
            <a:endParaRPr lang="th-TH" kern="0" dirty="0">
              <a:solidFill>
                <a:prstClr val="black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9771" y="3362168"/>
            <a:ext cx="5148666" cy="649762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คณะกรรมส่งเสริมและพัฒนาระบบเกษตรกรรมยั่งยืน </a:t>
            </a:r>
            <a:r>
              <a:rPr lang="th-TH" kern="0" dirty="0" smtClean="0">
                <a:solidFill>
                  <a:prstClr val="black"/>
                </a:solidFill>
              </a:rPr>
              <a:t>ภายใต้ระเบียบสำนักนายกรัฐมนตรีฯ พ.ศ. </a:t>
            </a:r>
            <a:r>
              <a:rPr lang="en-US" kern="0" dirty="0" smtClean="0">
                <a:solidFill>
                  <a:prstClr val="black"/>
                </a:solidFill>
              </a:rPr>
              <a:t>25</a:t>
            </a:r>
            <a:r>
              <a:rPr lang="th-TH" kern="0" dirty="0" smtClean="0">
                <a:solidFill>
                  <a:prstClr val="black"/>
                </a:solidFill>
              </a:rPr>
              <a:t>54</a:t>
            </a:r>
            <a:endParaRPr lang="th-TH" kern="0" dirty="0" smtClean="0">
              <a:solidFill>
                <a:srgbClr val="C00000"/>
              </a:solidFill>
            </a:endParaRP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prstClr val="black"/>
                </a:solidFill>
              </a:rPr>
              <a:t>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ลศช. 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รศช.ที่ได้รับมอบหมาย </a:t>
            </a:r>
            <a:endParaRPr lang="th-TH" kern="0" dirty="0">
              <a:solidFill>
                <a:prstClr val="black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17627" y="3274329"/>
            <a:ext cx="3643339" cy="821647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500"/>
              </a:lnSpc>
              <a:spcBef>
                <a:spcPts val="0"/>
              </a:spcBef>
              <a:defRPr/>
            </a:pPr>
            <a:r>
              <a:rPr lang="th-TH" sz="1800" kern="0" dirty="0" smtClean="0">
                <a:solidFill>
                  <a:srgbClr val="C00000"/>
                </a:solidFill>
              </a:rPr>
              <a:t>นโยบาย/ยุทธศาสตร์/ร่างกฎหมายฯ /ประเด็นการขับเคลื่อนเกษตรกรรมยั่งยืนเสนอ นรม./การจัดเวทีแลกเปลี่ยนเรียนรุ้และระดมความคิดเห็นเพื่อสร้างการมีส่วนร่วมภาคีต่างๆ /การศึกษาวิจัย/ระบบข้อมูล</a:t>
            </a:r>
            <a:endParaRPr lang="th-TH" sz="1800" kern="0" dirty="0">
              <a:solidFill>
                <a:prstClr val="black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200" y="4173106"/>
            <a:ext cx="5120122" cy="936104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คณะกรรมการขับเคลื่อนเกษตรกรรมยั่งยืน  (ภายใต้ กษ.)</a:t>
            </a: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prstClr val="black"/>
                </a:solidFill>
              </a:rPr>
              <a:t>ภายใต้ คำสั่งปลัด กษ. </a:t>
            </a:r>
            <a:br>
              <a:rPr lang="th-TH" kern="0" dirty="0" smtClean="0">
                <a:solidFill>
                  <a:prstClr val="black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ปลัด กษ.  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ผอ.กองนโยบายเทคโนโลยี</a:t>
            </a:r>
            <a:br>
              <a:rPr lang="th-TH" kern="0" dirty="0" smtClean="0">
                <a:solidFill>
                  <a:prstClr val="black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เพื่อการเกษตรและเกษตรกรรมยั่งยืน สป.กษ.</a:t>
            </a:r>
            <a:r>
              <a:rPr lang="en-US" kern="0" dirty="0" smtClean="0">
                <a:solidFill>
                  <a:prstClr val="black"/>
                </a:solidFill>
              </a:rPr>
              <a:t> </a:t>
            </a:r>
            <a:endParaRPr lang="th-TH" kern="0" dirty="0" smtClean="0">
              <a:solidFill>
                <a:prstClr val="black"/>
              </a:solidFill>
            </a:endParaRPr>
          </a:p>
        </p:txBody>
      </p:sp>
      <p:sp>
        <p:nvSpPr>
          <p:cNvPr id="38" name="Right Arrow 37"/>
          <p:cNvSpPr/>
          <p:nvPr/>
        </p:nvSpPr>
        <p:spPr bwMode="auto">
          <a:xfrm>
            <a:off x="5072066" y="2499063"/>
            <a:ext cx="357190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ight Arrow 38"/>
          <p:cNvSpPr/>
          <p:nvPr/>
        </p:nvSpPr>
        <p:spPr bwMode="auto">
          <a:xfrm>
            <a:off x="5072066" y="3408190"/>
            <a:ext cx="357190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3" name="Right Arrow 72"/>
          <p:cNvSpPr/>
          <p:nvPr/>
        </p:nvSpPr>
        <p:spPr bwMode="auto">
          <a:xfrm>
            <a:off x="5072066" y="4415318"/>
            <a:ext cx="436038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232" y="628962"/>
            <a:ext cx="9150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eaLnBrk="0" hangingPunct="0">
              <a:lnSpc>
                <a:spcPts val="2000"/>
              </a:lnSpc>
              <a:spcBef>
                <a:spcPts val="1200"/>
              </a:spcBef>
            </a:pP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	ปัจจุบันยังไม่มีกลไกการขับเคลื่อนเกษตรกรรมยั่งยืนในรูปแบบของ</a:t>
            </a:r>
            <a:r>
              <a:rPr lang="th-TH" alt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คณะกรรมการ</a:t>
            </a: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ระดับชาติ ทำให้ขาดความชัดเจนในการ</a:t>
            </a:r>
            <a:b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บูรณาการการทำงานร่วมกันระหว่างหน่วยงานในการขับเคลื่อนเกษตรกรรมยั่งยืน</a:t>
            </a:r>
          </a:p>
          <a:p>
            <a:pPr marL="177800" indent="-177800" eaLnBrk="0" hangingPunct="0">
              <a:lnSpc>
                <a:spcPts val="2000"/>
              </a:lnSpc>
              <a:spcBef>
                <a:spcPts val="1200"/>
              </a:spcBef>
            </a:pP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	กลไกการทำงานที่เกี่ยวข้องในปัจจุบันมี 4 ส่วน สรุปได้ดังนี้</a:t>
            </a:r>
            <a:endParaRPr lang="en-AU" alt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2607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40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การพัฒนา</a:t>
            </a:r>
            <a:r>
              <a:rPr lang="th-TH" altLang="en-US" sz="40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เกษตรกรรมยั่งยืนในต่างประเทศ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10</a:t>
            </a:fld>
            <a:endParaRPr lang="en-AU" altLang="en-US">
              <a:solidFill>
                <a:srgbClr val="19426B"/>
              </a:solidFill>
            </a:endParaRPr>
          </a:p>
        </p:txBody>
      </p:sp>
      <p:grpSp>
        <p:nvGrpSpPr>
          <p:cNvPr id="26" name="Group 21"/>
          <p:cNvGrpSpPr>
            <a:grpSpLocks/>
          </p:cNvGrpSpPr>
          <p:nvPr/>
        </p:nvGrpSpPr>
        <p:grpSpPr bwMode="auto">
          <a:xfrm>
            <a:off x="1043720" y="562736"/>
            <a:ext cx="1008000" cy="356399"/>
            <a:chOff x="816" y="2304"/>
            <a:chExt cx="1440" cy="448"/>
          </a:xfrm>
        </p:grpSpPr>
        <p:sp>
          <p:nvSpPr>
            <p:cNvPr id="27" name="Freeform 22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2400" ker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189E8E"/>
                </a:gs>
                <a:gs pos="100000">
                  <a:srgbClr val="189E8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สิงคโปร์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9" name="Group 24"/>
          <p:cNvGrpSpPr>
            <a:grpSpLocks/>
          </p:cNvGrpSpPr>
          <p:nvPr/>
        </p:nvGrpSpPr>
        <p:grpSpPr bwMode="auto">
          <a:xfrm>
            <a:off x="2051832" y="565919"/>
            <a:ext cx="1008000" cy="356400"/>
            <a:chOff x="816" y="2304"/>
            <a:chExt cx="1440" cy="448"/>
          </a:xfrm>
        </p:grpSpPr>
        <p:sp>
          <p:nvSpPr>
            <p:cNvPr id="30" name="Freeform 2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31" name="Rectangle 2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5AA5DE"/>
                </a:gs>
                <a:gs pos="100000">
                  <a:srgbClr val="5AA5D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ญี่ปุ่น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2" name="Group 27"/>
          <p:cNvGrpSpPr>
            <a:grpSpLocks/>
          </p:cNvGrpSpPr>
          <p:nvPr/>
        </p:nvGrpSpPr>
        <p:grpSpPr bwMode="auto">
          <a:xfrm>
            <a:off x="3060056" y="565919"/>
            <a:ext cx="1008000" cy="356400"/>
            <a:chOff x="816" y="2304"/>
            <a:chExt cx="1440" cy="448"/>
          </a:xfrm>
        </p:grpSpPr>
        <p:sp>
          <p:nvSpPr>
            <p:cNvPr id="34" name="Freeform 2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885A3"/>
                </a:gs>
                <a:gs pos="100000">
                  <a:srgbClr val="9885A3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อเมริกา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6" name="Group 30"/>
          <p:cNvGrpSpPr>
            <a:grpSpLocks/>
          </p:cNvGrpSpPr>
          <p:nvPr/>
        </p:nvGrpSpPr>
        <p:grpSpPr bwMode="auto">
          <a:xfrm>
            <a:off x="86462" y="565919"/>
            <a:ext cx="1008000" cy="356400"/>
            <a:chOff x="816" y="2304"/>
            <a:chExt cx="1440" cy="448"/>
          </a:xfrm>
        </p:grpSpPr>
        <p:sp>
          <p:nvSpPr>
            <p:cNvPr id="37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46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E0BB20"/>
                </a:gs>
                <a:gs pos="100000">
                  <a:srgbClr val="E0BB2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มาเลเซีย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9" name="Group 21"/>
          <p:cNvGrpSpPr>
            <a:grpSpLocks/>
          </p:cNvGrpSpPr>
          <p:nvPr/>
        </p:nvGrpSpPr>
        <p:grpSpPr bwMode="auto">
          <a:xfrm>
            <a:off x="5076168" y="562736"/>
            <a:ext cx="1008000" cy="356399"/>
            <a:chOff x="816" y="2304"/>
            <a:chExt cx="1440" cy="448"/>
          </a:xfrm>
        </p:grpSpPr>
        <p:sp>
          <p:nvSpPr>
            <p:cNvPr id="60" name="Freeform 22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2400" ker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1" name="Rectangle 23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189E8E"/>
                </a:gs>
                <a:gs pos="100000">
                  <a:srgbClr val="189E8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ชิลี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2" name="Group 24"/>
          <p:cNvGrpSpPr>
            <a:grpSpLocks/>
          </p:cNvGrpSpPr>
          <p:nvPr/>
        </p:nvGrpSpPr>
        <p:grpSpPr bwMode="auto">
          <a:xfrm>
            <a:off x="6084280" y="565919"/>
            <a:ext cx="1008000" cy="356400"/>
            <a:chOff x="816" y="2304"/>
            <a:chExt cx="1440" cy="448"/>
          </a:xfrm>
        </p:grpSpPr>
        <p:sp>
          <p:nvSpPr>
            <p:cNvPr id="63" name="Freeform 2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64" name="Rectangle 2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5AA5DE"/>
                </a:gs>
                <a:gs pos="100000">
                  <a:srgbClr val="5AA5D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คอสตาริก้า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5" name="Group 27"/>
          <p:cNvGrpSpPr>
            <a:grpSpLocks/>
          </p:cNvGrpSpPr>
          <p:nvPr/>
        </p:nvGrpSpPr>
        <p:grpSpPr bwMode="auto">
          <a:xfrm>
            <a:off x="7092392" y="565919"/>
            <a:ext cx="1008000" cy="356400"/>
            <a:chOff x="816" y="2304"/>
            <a:chExt cx="1440" cy="448"/>
          </a:xfrm>
        </p:grpSpPr>
        <p:sp>
          <p:nvSpPr>
            <p:cNvPr id="66" name="Freeform 2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67" name="Rectangle 2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885A3"/>
                </a:gs>
                <a:gs pos="100000">
                  <a:srgbClr val="9885A3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แอฟริกา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8" name="Group 30"/>
          <p:cNvGrpSpPr>
            <a:grpSpLocks/>
          </p:cNvGrpSpPr>
          <p:nvPr/>
        </p:nvGrpSpPr>
        <p:grpSpPr bwMode="auto">
          <a:xfrm>
            <a:off x="4068056" y="565919"/>
            <a:ext cx="1008000" cy="356400"/>
            <a:chOff x="816" y="2304"/>
            <a:chExt cx="1440" cy="448"/>
          </a:xfrm>
        </p:grpSpPr>
        <p:sp>
          <p:nvSpPr>
            <p:cNvPr id="69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70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E0BB20"/>
                </a:gs>
                <a:gs pos="100000">
                  <a:srgbClr val="E0BB2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เดนมาร์ก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72" name="Group 30"/>
          <p:cNvGrpSpPr>
            <a:grpSpLocks/>
          </p:cNvGrpSpPr>
          <p:nvPr/>
        </p:nvGrpSpPr>
        <p:grpSpPr bwMode="auto">
          <a:xfrm>
            <a:off x="8100504" y="565919"/>
            <a:ext cx="1008000" cy="356400"/>
            <a:chOff x="816" y="2304"/>
            <a:chExt cx="1440" cy="448"/>
          </a:xfrm>
        </p:grpSpPr>
        <p:sp>
          <p:nvSpPr>
            <p:cNvPr id="73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74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E0BB20"/>
                </a:gs>
                <a:gs pos="100000">
                  <a:srgbClr val="E0BB2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อียิปต์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91" name="Freeform 90"/>
          <p:cNvSpPr>
            <a:spLocks/>
          </p:cNvSpPr>
          <p:nvPr/>
        </p:nvSpPr>
        <p:spPr bwMode="auto">
          <a:xfrm>
            <a:off x="4627791" y="1016387"/>
            <a:ext cx="2176463" cy="1958817"/>
          </a:xfrm>
          <a:custGeom>
            <a:avLst/>
            <a:gdLst>
              <a:gd name="connsiteX0" fmla="*/ 0 w 2176463"/>
              <a:gd name="connsiteY0" fmla="*/ 0 h 2176463"/>
              <a:gd name="connsiteX1" fmla="*/ 111125 w 2176463"/>
              <a:gd name="connsiteY1" fmla="*/ 3176 h 2176463"/>
              <a:gd name="connsiteX2" fmla="*/ 222250 w 2176463"/>
              <a:gd name="connsiteY2" fmla="*/ 11911 h 2176463"/>
              <a:gd name="connsiteX3" fmla="*/ 330200 w 2176463"/>
              <a:gd name="connsiteY3" fmla="*/ 25409 h 2176463"/>
              <a:gd name="connsiteX4" fmla="*/ 438944 w 2176463"/>
              <a:gd name="connsiteY4" fmla="*/ 43672 h 2176463"/>
              <a:gd name="connsiteX5" fmla="*/ 543719 w 2176463"/>
              <a:gd name="connsiteY5" fmla="*/ 68287 h 2176463"/>
              <a:gd name="connsiteX6" fmla="*/ 647700 w 2176463"/>
              <a:gd name="connsiteY6" fmla="*/ 98461 h 2176463"/>
              <a:gd name="connsiteX7" fmla="*/ 747713 w 2176463"/>
              <a:gd name="connsiteY7" fmla="*/ 132605 h 2176463"/>
              <a:gd name="connsiteX8" fmla="*/ 846932 w 2176463"/>
              <a:gd name="connsiteY8" fmla="*/ 172307 h 2176463"/>
              <a:gd name="connsiteX9" fmla="*/ 942975 w 2176463"/>
              <a:gd name="connsiteY9" fmla="*/ 214391 h 2176463"/>
              <a:gd name="connsiteX10" fmla="*/ 1037432 w 2176463"/>
              <a:gd name="connsiteY10" fmla="*/ 263621 h 2176463"/>
              <a:gd name="connsiteX11" fmla="*/ 1127919 w 2176463"/>
              <a:gd name="connsiteY11" fmla="*/ 315234 h 2176463"/>
              <a:gd name="connsiteX12" fmla="*/ 1216025 w 2176463"/>
              <a:gd name="connsiteY12" fmla="*/ 371611 h 2176463"/>
              <a:gd name="connsiteX13" fmla="*/ 1300957 w 2176463"/>
              <a:gd name="connsiteY13" fmla="*/ 432752 h 2176463"/>
              <a:gd name="connsiteX14" fmla="*/ 1383507 w 2176463"/>
              <a:gd name="connsiteY14" fmla="*/ 497069 h 2176463"/>
              <a:gd name="connsiteX15" fmla="*/ 1462882 w 2176463"/>
              <a:gd name="connsiteY15" fmla="*/ 565356 h 2176463"/>
              <a:gd name="connsiteX16" fmla="*/ 1539082 w 2176463"/>
              <a:gd name="connsiteY16" fmla="*/ 638408 h 2176463"/>
              <a:gd name="connsiteX17" fmla="*/ 1610519 w 2176463"/>
              <a:gd name="connsiteY17" fmla="*/ 713048 h 2176463"/>
              <a:gd name="connsiteX18" fmla="*/ 1679576 w 2176463"/>
              <a:gd name="connsiteY18" fmla="*/ 792452 h 2176463"/>
              <a:gd name="connsiteX19" fmla="*/ 1743076 w 2176463"/>
              <a:gd name="connsiteY19" fmla="*/ 875032 h 2176463"/>
              <a:gd name="connsiteX20" fmla="*/ 1804194 w 2176463"/>
              <a:gd name="connsiteY20" fmla="*/ 959994 h 2176463"/>
              <a:gd name="connsiteX21" fmla="*/ 1860551 w 2176463"/>
              <a:gd name="connsiteY21" fmla="*/ 1048927 h 2176463"/>
              <a:gd name="connsiteX22" fmla="*/ 1912144 w 2176463"/>
              <a:gd name="connsiteY22" fmla="*/ 1140241 h 2176463"/>
              <a:gd name="connsiteX23" fmla="*/ 1961357 w 2176463"/>
              <a:gd name="connsiteY23" fmla="*/ 1233144 h 2176463"/>
              <a:gd name="connsiteX24" fmla="*/ 2005807 w 2176463"/>
              <a:gd name="connsiteY24" fmla="*/ 1329223 h 2176463"/>
              <a:gd name="connsiteX25" fmla="*/ 2043907 w 2176463"/>
              <a:gd name="connsiteY25" fmla="*/ 1428478 h 2176463"/>
              <a:gd name="connsiteX26" fmla="*/ 2078832 w 2176463"/>
              <a:gd name="connsiteY26" fmla="*/ 1530115 h 2176463"/>
              <a:gd name="connsiteX27" fmla="*/ 2107407 w 2176463"/>
              <a:gd name="connsiteY27" fmla="*/ 1632546 h 2176463"/>
              <a:gd name="connsiteX28" fmla="*/ 2132013 w 2176463"/>
              <a:gd name="connsiteY28" fmla="*/ 1737359 h 2176463"/>
              <a:gd name="connsiteX29" fmla="*/ 2150269 w 2176463"/>
              <a:gd name="connsiteY29" fmla="*/ 1846143 h 2176463"/>
              <a:gd name="connsiteX30" fmla="*/ 2163763 w 2176463"/>
              <a:gd name="connsiteY30" fmla="*/ 1954132 h 2176463"/>
              <a:gd name="connsiteX31" fmla="*/ 2173288 w 2176463"/>
              <a:gd name="connsiteY31" fmla="*/ 2065298 h 2176463"/>
              <a:gd name="connsiteX32" fmla="*/ 2176463 w 2176463"/>
              <a:gd name="connsiteY32" fmla="*/ 2176463 h 2176463"/>
              <a:gd name="connsiteX33" fmla="*/ 783347 w 2176463"/>
              <a:gd name="connsiteY33" fmla="*/ 2176463 h 2176463"/>
              <a:gd name="connsiteX34" fmla="*/ 0 w 2176463"/>
              <a:gd name="connsiteY34" fmla="*/ 1393115 h 217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176463" h="2176463">
                <a:moveTo>
                  <a:pt x="0" y="0"/>
                </a:moveTo>
                <a:lnTo>
                  <a:pt x="111125" y="3176"/>
                </a:lnTo>
                <a:lnTo>
                  <a:pt x="222250" y="11911"/>
                </a:lnTo>
                <a:lnTo>
                  <a:pt x="330200" y="25409"/>
                </a:lnTo>
                <a:lnTo>
                  <a:pt x="438944" y="43672"/>
                </a:lnTo>
                <a:lnTo>
                  <a:pt x="543719" y="68287"/>
                </a:lnTo>
                <a:lnTo>
                  <a:pt x="647700" y="98461"/>
                </a:lnTo>
                <a:lnTo>
                  <a:pt x="747713" y="132605"/>
                </a:lnTo>
                <a:lnTo>
                  <a:pt x="846932" y="172307"/>
                </a:lnTo>
                <a:lnTo>
                  <a:pt x="942975" y="214391"/>
                </a:lnTo>
                <a:lnTo>
                  <a:pt x="1037432" y="263621"/>
                </a:lnTo>
                <a:lnTo>
                  <a:pt x="1127919" y="315234"/>
                </a:lnTo>
                <a:lnTo>
                  <a:pt x="1216025" y="371611"/>
                </a:lnTo>
                <a:lnTo>
                  <a:pt x="1300957" y="432752"/>
                </a:lnTo>
                <a:lnTo>
                  <a:pt x="1383507" y="497069"/>
                </a:lnTo>
                <a:lnTo>
                  <a:pt x="1462882" y="565356"/>
                </a:lnTo>
                <a:lnTo>
                  <a:pt x="1539082" y="638408"/>
                </a:lnTo>
                <a:lnTo>
                  <a:pt x="1610519" y="713048"/>
                </a:lnTo>
                <a:lnTo>
                  <a:pt x="1679576" y="792452"/>
                </a:lnTo>
                <a:lnTo>
                  <a:pt x="1743076" y="875032"/>
                </a:lnTo>
                <a:lnTo>
                  <a:pt x="1804194" y="959994"/>
                </a:lnTo>
                <a:lnTo>
                  <a:pt x="1860551" y="1048927"/>
                </a:lnTo>
                <a:lnTo>
                  <a:pt x="1912144" y="1140241"/>
                </a:lnTo>
                <a:lnTo>
                  <a:pt x="1961357" y="1233144"/>
                </a:lnTo>
                <a:lnTo>
                  <a:pt x="2005807" y="1329223"/>
                </a:lnTo>
                <a:lnTo>
                  <a:pt x="2043907" y="1428478"/>
                </a:lnTo>
                <a:lnTo>
                  <a:pt x="2078832" y="1530115"/>
                </a:lnTo>
                <a:lnTo>
                  <a:pt x="2107407" y="1632546"/>
                </a:lnTo>
                <a:lnTo>
                  <a:pt x="2132013" y="1737359"/>
                </a:lnTo>
                <a:lnTo>
                  <a:pt x="2150269" y="1846143"/>
                </a:lnTo>
                <a:lnTo>
                  <a:pt x="2163763" y="1954132"/>
                </a:lnTo>
                <a:lnTo>
                  <a:pt x="2173288" y="2065298"/>
                </a:lnTo>
                <a:lnTo>
                  <a:pt x="2176463" y="2176463"/>
                </a:lnTo>
                <a:lnTo>
                  <a:pt x="783347" y="2176463"/>
                </a:lnTo>
                <a:lnTo>
                  <a:pt x="0" y="1393115"/>
                </a:lnTo>
                <a:close/>
              </a:path>
            </a:pathLst>
          </a:custGeom>
          <a:solidFill>
            <a:srgbClr val="EC6E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92" name="Freeform 91"/>
          <p:cNvSpPr>
            <a:spLocks/>
          </p:cNvSpPr>
          <p:nvPr/>
        </p:nvSpPr>
        <p:spPr bwMode="auto">
          <a:xfrm>
            <a:off x="4627791" y="3058062"/>
            <a:ext cx="2176463" cy="1957388"/>
          </a:xfrm>
          <a:custGeom>
            <a:avLst/>
            <a:gdLst>
              <a:gd name="connsiteX0" fmla="*/ 783348 w 2176463"/>
              <a:gd name="connsiteY0" fmla="*/ 0 h 2174875"/>
              <a:gd name="connsiteX1" fmla="*/ 2176463 w 2176463"/>
              <a:gd name="connsiteY1" fmla="*/ 0 h 2174875"/>
              <a:gd name="connsiteX2" fmla="*/ 2173288 w 2176463"/>
              <a:gd name="connsiteY2" fmla="*/ 111166 h 2174875"/>
              <a:gd name="connsiteX3" fmla="*/ 2163763 w 2176463"/>
              <a:gd name="connsiteY3" fmla="*/ 222331 h 2174875"/>
              <a:gd name="connsiteX4" fmla="*/ 2150269 w 2176463"/>
              <a:gd name="connsiteY4" fmla="*/ 330321 h 2174875"/>
              <a:gd name="connsiteX5" fmla="*/ 2132013 w 2176463"/>
              <a:gd name="connsiteY5" fmla="*/ 437516 h 2174875"/>
              <a:gd name="connsiteX6" fmla="*/ 2107407 w 2176463"/>
              <a:gd name="connsiteY6" fmla="*/ 543917 h 2174875"/>
              <a:gd name="connsiteX7" fmla="*/ 2078832 w 2176463"/>
              <a:gd name="connsiteY7" fmla="*/ 646349 h 2174875"/>
              <a:gd name="connsiteX8" fmla="*/ 2043907 w 2176463"/>
              <a:gd name="connsiteY8" fmla="*/ 747986 h 2174875"/>
              <a:gd name="connsiteX9" fmla="*/ 2005807 w 2176463"/>
              <a:gd name="connsiteY9" fmla="*/ 845653 h 2174875"/>
              <a:gd name="connsiteX10" fmla="*/ 1961357 w 2176463"/>
              <a:gd name="connsiteY10" fmla="*/ 943319 h 2174875"/>
              <a:gd name="connsiteX11" fmla="*/ 1912144 w 2176463"/>
              <a:gd name="connsiteY11" fmla="*/ 1036222 h 2174875"/>
              <a:gd name="connsiteX12" fmla="*/ 1860551 w 2176463"/>
              <a:gd name="connsiteY12" fmla="*/ 1127537 h 2174875"/>
              <a:gd name="connsiteX13" fmla="*/ 1804194 w 2176463"/>
              <a:gd name="connsiteY13" fmla="*/ 1216469 h 2174875"/>
              <a:gd name="connsiteX14" fmla="*/ 1743076 w 2176463"/>
              <a:gd name="connsiteY14" fmla="*/ 1301431 h 2174875"/>
              <a:gd name="connsiteX15" fmla="*/ 1679576 w 2176463"/>
              <a:gd name="connsiteY15" fmla="*/ 1384012 h 2174875"/>
              <a:gd name="connsiteX16" fmla="*/ 1610519 w 2176463"/>
              <a:gd name="connsiteY16" fmla="*/ 1463416 h 2174875"/>
              <a:gd name="connsiteX17" fmla="*/ 1539082 w 2176463"/>
              <a:gd name="connsiteY17" fmla="*/ 1538055 h 2174875"/>
              <a:gd name="connsiteX18" fmla="*/ 1462882 w 2176463"/>
              <a:gd name="connsiteY18" fmla="*/ 1611107 h 2174875"/>
              <a:gd name="connsiteX19" fmla="*/ 1383507 w 2176463"/>
              <a:gd name="connsiteY19" fmla="*/ 1677806 h 2174875"/>
              <a:gd name="connsiteX20" fmla="*/ 1300957 w 2176463"/>
              <a:gd name="connsiteY20" fmla="*/ 1743712 h 2174875"/>
              <a:gd name="connsiteX21" fmla="*/ 1216025 w 2176463"/>
              <a:gd name="connsiteY21" fmla="*/ 1804853 h 2174875"/>
              <a:gd name="connsiteX22" fmla="*/ 1127919 w 2176463"/>
              <a:gd name="connsiteY22" fmla="*/ 1861229 h 2174875"/>
              <a:gd name="connsiteX23" fmla="*/ 1037432 w 2176463"/>
              <a:gd name="connsiteY23" fmla="*/ 1912842 h 2174875"/>
              <a:gd name="connsiteX24" fmla="*/ 942975 w 2176463"/>
              <a:gd name="connsiteY24" fmla="*/ 1962073 h 2174875"/>
              <a:gd name="connsiteX25" fmla="*/ 846932 w 2176463"/>
              <a:gd name="connsiteY25" fmla="*/ 2004157 h 2174875"/>
              <a:gd name="connsiteX26" fmla="*/ 747713 w 2176463"/>
              <a:gd name="connsiteY26" fmla="*/ 2043859 h 2174875"/>
              <a:gd name="connsiteX27" fmla="*/ 647700 w 2176463"/>
              <a:gd name="connsiteY27" fmla="*/ 2078002 h 2174875"/>
              <a:gd name="connsiteX28" fmla="*/ 543719 w 2176463"/>
              <a:gd name="connsiteY28" fmla="*/ 2108176 h 2174875"/>
              <a:gd name="connsiteX29" fmla="*/ 438944 w 2176463"/>
              <a:gd name="connsiteY29" fmla="*/ 2131203 h 2174875"/>
              <a:gd name="connsiteX30" fmla="*/ 330200 w 2176463"/>
              <a:gd name="connsiteY30" fmla="*/ 2151054 h 2174875"/>
              <a:gd name="connsiteX31" fmla="*/ 222250 w 2176463"/>
              <a:gd name="connsiteY31" fmla="*/ 2164553 h 2174875"/>
              <a:gd name="connsiteX32" fmla="*/ 111125 w 2176463"/>
              <a:gd name="connsiteY32" fmla="*/ 2173287 h 2174875"/>
              <a:gd name="connsiteX33" fmla="*/ 0 w 2176463"/>
              <a:gd name="connsiteY33" fmla="*/ 2174875 h 2174875"/>
              <a:gd name="connsiteX34" fmla="*/ 0 w 2176463"/>
              <a:gd name="connsiteY34" fmla="*/ 783348 h 217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176463" h="2174875">
                <a:moveTo>
                  <a:pt x="783348" y="0"/>
                </a:moveTo>
                <a:lnTo>
                  <a:pt x="2176463" y="0"/>
                </a:lnTo>
                <a:lnTo>
                  <a:pt x="2173288" y="111166"/>
                </a:lnTo>
                <a:lnTo>
                  <a:pt x="2163763" y="222331"/>
                </a:lnTo>
                <a:lnTo>
                  <a:pt x="2150269" y="330321"/>
                </a:lnTo>
                <a:lnTo>
                  <a:pt x="2132013" y="437516"/>
                </a:lnTo>
                <a:lnTo>
                  <a:pt x="2107407" y="543917"/>
                </a:lnTo>
                <a:lnTo>
                  <a:pt x="2078832" y="646349"/>
                </a:lnTo>
                <a:lnTo>
                  <a:pt x="2043907" y="747986"/>
                </a:lnTo>
                <a:lnTo>
                  <a:pt x="2005807" y="845653"/>
                </a:lnTo>
                <a:lnTo>
                  <a:pt x="1961357" y="943319"/>
                </a:lnTo>
                <a:lnTo>
                  <a:pt x="1912144" y="1036222"/>
                </a:lnTo>
                <a:lnTo>
                  <a:pt x="1860551" y="1127537"/>
                </a:lnTo>
                <a:lnTo>
                  <a:pt x="1804194" y="1216469"/>
                </a:lnTo>
                <a:lnTo>
                  <a:pt x="1743076" y="1301431"/>
                </a:lnTo>
                <a:lnTo>
                  <a:pt x="1679576" y="1384012"/>
                </a:lnTo>
                <a:lnTo>
                  <a:pt x="1610519" y="1463416"/>
                </a:lnTo>
                <a:lnTo>
                  <a:pt x="1539082" y="1538055"/>
                </a:lnTo>
                <a:lnTo>
                  <a:pt x="1462882" y="1611107"/>
                </a:lnTo>
                <a:lnTo>
                  <a:pt x="1383507" y="1677806"/>
                </a:lnTo>
                <a:lnTo>
                  <a:pt x="1300957" y="1743712"/>
                </a:lnTo>
                <a:lnTo>
                  <a:pt x="1216025" y="1804853"/>
                </a:lnTo>
                <a:lnTo>
                  <a:pt x="1127919" y="1861229"/>
                </a:lnTo>
                <a:lnTo>
                  <a:pt x="1037432" y="1912842"/>
                </a:lnTo>
                <a:lnTo>
                  <a:pt x="942975" y="1962073"/>
                </a:lnTo>
                <a:lnTo>
                  <a:pt x="846932" y="2004157"/>
                </a:lnTo>
                <a:lnTo>
                  <a:pt x="747713" y="2043859"/>
                </a:lnTo>
                <a:lnTo>
                  <a:pt x="647700" y="2078002"/>
                </a:lnTo>
                <a:lnTo>
                  <a:pt x="543719" y="2108176"/>
                </a:lnTo>
                <a:lnTo>
                  <a:pt x="438944" y="2131203"/>
                </a:lnTo>
                <a:lnTo>
                  <a:pt x="330200" y="2151054"/>
                </a:lnTo>
                <a:lnTo>
                  <a:pt x="222250" y="2164553"/>
                </a:lnTo>
                <a:lnTo>
                  <a:pt x="111125" y="2173287"/>
                </a:lnTo>
                <a:lnTo>
                  <a:pt x="0" y="2174875"/>
                </a:lnTo>
                <a:lnTo>
                  <a:pt x="0" y="783348"/>
                </a:lnTo>
                <a:close/>
              </a:path>
            </a:pathLst>
          </a:custGeom>
          <a:solidFill>
            <a:srgbClr val="F4CF3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93" name="Freeform 92"/>
          <p:cNvSpPr>
            <a:spLocks/>
          </p:cNvSpPr>
          <p:nvPr/>
        </p:nvSpPr>
        <p:spPr bwMode="auto">
          <a:xfrm>
            <a:off x="2360854" y="3058062"/>
            <a:ext cx="2174875" cy="1957388"/>
          </a:xfrm>
          <a:custGeom>
            <a:avLst/>
            <a:gdLst>
              <a:gd name="connsiteX0" fmla="*/ 0 w 2174875"/>
              <a:gd name="connsiteY0" fmla="*/ 0 h 2174875"/>
              <a:gd name="connsiteX1" fmla="*/ 1391527 w 2174875"/>
              <a:gd name="connsiteY1" fmla="*/ 0 h 2174875"/>
              <a:gd name="connsiteX2" fmla="*/ 2174875 w 2174875"/>
              <a:gd name="connsiteY2" fmla="*/ 783347 h 2174875"/>
              <a:gd name="connsiteX3" fmla="*/ 2174875 w 2174875"/>
              <a:gd name="connsiteY3" fmla="*/ 2174875 h 2174875"/>
              <a:gd name="connsiteX4" fmla="*/ 2063750 w 2174875"/>
              <a:gd name="connsiteY4" fmla="*/ 2173287 h 2174875"/>
              <a:gd name="connsiteX5" fmla="*/ 1952625 w 2174875"/>
              <a:gd name="connsiteY5" fmla="*/ 2164553 h 2174875"/>
              <a:gd name="connsiteX6" fmla="*/ 1844675 w 2174875"/>
              <a:gd name="connsiteY6" fmla="*/ 2151054 h 2174875"/>
              <a:gd name="connsiteX7" fmla="*/ 1737519 w 2174875"/>
              <a:gd name="connsiteY7" fmla="*/ 2131203 h 2174875"/>
              <a:gd name="connsiteX8" fmla="*/ 1632744 w 2174875"/>
              <a:gd name="connsiteY8" fmla="*/ 2108176 h 2174875"/>
              <a:gd name="connsiteX9" fmla="*/ 1528763 w 2174875"/>
              <a:gd name="connsiteY9" fmla="*/ 2078002 h 2174875"/>
              <a:gd name="connsiteX10" fmla="*/ 1427163 w 2174875"/>
              <a:gd name="connsiteY10" fmla="*/ 2043859 h 2174875"/>
              <a:gd name="connsiteX11" fmla="*/ 1329531 w 2174875"/>
              <a:gd name="connsiteY11" fmla="*/ 2004157 h 2174875"/>
              <a:gd name="connsiteX12" fmla="*/ 1231900 w 2174875"/>
              <a:gd name="connsiteY12" fmla="*/ 1962073 h 2174875"/>
              <a:gd name="connsiteX13" fmla="*/ 1139031 w 2174875"/>
              <a:gd name="connsiteY13" fmla="*/ 1912842 h 2174875"/>
              <a:gd name="connsiteX14" fmla="*/ 1046956 w 2174875"/>
              <a:gd name="connsiteY14" fmla="*/ 1861229 h 2174875"/>
              <a:gd name="connsiteX15" fmla="*/ 958850 w 2174875"/>
              <a:gd name="connsiteY15" fmla="*/ 1804853 h 2174875"/>
              <a:gd name="connsiteX16" fmla="*/ 873919 w 2174875"/>
              <a:gd name="connsiteY16" fmla="*/ 1743712 h 2174875"/>
              <a:gd name="connsiteX17" fmla="*/ 791369 w 2174875"/>
              <a:gd name="connsiteY17" fmla="*/ 1677806 h 2174875"/>
              <a:gd name="connsiteX18" fmla="*/ 711994 w 2174875"/>
              <a:gd name="connsiteY18" fmla="*/ 1611107 h 2174875"/>
              <a:gd name="connsiteX19" fmla="*/ 637381 w 2174875"/>
              <a:gd name="connsiteY19" fmla="*/ 1538055 h 2174875"/>
              <a:gd name="connsiteX20" fmla="*/ 565944 w 2174875"/>
              <a:gd name="connsiteY20" fmla="*/ 1463416 h 2174875"/>
              <a:gd name="connsiteX21" fmla="*/ 496888 w 2174875"/>
              <a:gd name="connsiteY21" fmla="*/ 1384012 h 2174875"/>
              <a:gd name="connsiteX22" fmla="*/ 431800 w 2174875"/>
              <a:gd name="connsiteY22" fmla="*/ 1301431 h 2174875"/>
              <a:gd name="connsiteX23" fmla="*/ 370681 w 2174875"/>
              <a:gd name="connsiteY23" fmla="*/ 1216469 h 2174875"/>
              <a:gd name="connsiteX24" fmla="*/ 314325 w 2174875"/>
              <a:gd name="connsiteY24" fmla="*/ 1127537 h 2174875"/>
              <a:gd name="connsiteX25" fmla="*/ 262731 w 2174875"/>
              <a:gd name="connsiteY25" fmla="*/ 1036222 h 2174875"/>
              <a:gd name="connsiteX26" fmla="*/ 213519 w 2174875"/>
              <a:gd name="connsiteY26" fmla="*/ 943319 h 2174875"/>
              <a:gd name="connsiteX27" fmla="*/ 170656 w 2174875"/>
              <a:gd name="connsiteY27" fmla="*/ 845653 h 2174875"/>
              <a:gd name="connsiteX28" fmla="*/ 130969 w 2174875"/>
              <a:gd name="connsiteY28" fmla="*/ 747986 h 2174875"/>
              <a:gd name="connsiteX29" fmla="*/ 97631 w 2174875"/>
              <a:gd name="connsiteY29" fmla="*/ 646349 h 2174875"/>
              <a:gd name="connsiteX30" fmla="*/ 69056 w 2174875"/>
              <a:gd name="connsiteY30" fmla="*/ 543917 h 2174875"/>
              <a:gd name="connsiteX31" fmla="*/ 44450 w 2174875"/>
              <a:gd name="connsiteY31" fmla="*/ 437516 h 2174875"/>
              <a:gd name="connsiteX32" fmla="*/ 24606 w 2174875"/>
              <a:gd name="connsiteY32" fmla="*/ 330321 h 2174875"/>
              <a:gd name="connsiteX33" fmla="*/ 11113 w 2174875"/>
              <a:gd name="connsiteY33" fmla="*/ 222331 h 2174875"/>
              <a:gd name="connsiteX34" fmla="*/ 1588 w 2174875"/>
              <a:gd name="connsiteY34" fmla="*/ 111166 h 2174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174875" h="2174875">
                <a:moveTo>
                  <a:pt x="0" y="0"/>
                </a:moveTo>
                <a:lnTo>
                  <a:pt x="1391527" y="0"/>
                </a:lnTo>
                <a:lnTo>
                  <a:pt x="2174875" y="783347"/>
                </a:lnTo>
                <a:lnTo>
                  <a:pt x="2174875" y="2174875"/>
                </a:lnTo>
                <a:lnTo>
                  <a:pt x="2063750" y="2173287"/>
                </a:lnTo>
                <a:lnTo>
                  <a:pt x="1952625" y="2164553"/>
                </a:lnTo>
                <a:lnTo>
                  <a:pt x="1844675" y="2151054"/>
                </a:lnTo>
                <a:lnTo>
                  <a:pt x="1737519" y="2131203"/>
                </a:lnTo>
                <a:lnTo>
                  <a:pt x="1632744" y="2108176"/>
                </a:lnTo>
                <a:lnTo>
                  <a:pt x="1528763" y="2078002"/>
                </a:lnTo>
                <a:lnTo>
                  <a:pt x="1427163" y="2043859"/>
                </a:lnTo>
                <a:lnTo>
                  <a:pt x="1329531" y="2004157"/>
                </a:lnTo>
                <a:lnTo>
                  <a:pt x="1231900" y="1962073"/>
                </a:lnTo>
                <a:lnTo>
                  <a:pt x="1139031" y="1912842"/>
                </a:lnTo>
                <a:lnTo>
                  <a:pt x="1046956" y="1861229"/>
                </a:lnTo>
                <a:lnTo>
                  <a:pt x="958850" y="1804853"/>
                </a:lnTo>
                <a:lnTo>
                  <a:pt x="873919" y="1743712"/>
                </a:lnTo>
                <a:lnTo>
                  <a:pt x="791369" y="1677806"/>
                </a:lnTo>
                <a:lnTo>
                  <a:pt x="711994" y="1611107"/>
                </a:lnTo>
                <a:lnTo>
                  <a:pt x="637381" y="1538055"/>
                </a:lnTo>
                <a:lnTo>
                  <a:pt x="565944" y="1463416"/>
                </a:lnTo>
                <a:lnTo>
                  <a:pt x="496888" y="1384012"/>
                </a:lnTo>
                <a:lnTo>
                  <a:pt x="431800" y="1301431"/>
                </a:lnTo>
                <a:lnTo>
                  <a:pt x="370681" y="1216469"/>
                </a:lnTo>
                <a:lnTo>
                  <a:pt x="314325" y="1127537"/>
                </a:lnTo>
                <a:lnTo>
                  <a:pt x="262731" y="1036222"/>
                </a:lnTo>
                <a:lnTo>
                  <a:pt x="213519" y="943319"/>
                </a:lnTo>
                <a:lnTo>
                  <a:pt x="170656" y="845653"/>
                </a:lnTo>
                <a:lnTo>
                  <a:pt x="130969" y="747986"/>
                </a:lnTo>
                <a:lnTo>
                  <a:pt x="97631" y="646349"/>
                </a:lnTo>
                <a:lnTo>
                  <a:pt x="69056" y="543917"/>
                </a:lnTo>
                <a:lnTo>
                  <a:pt x="44450" y="437516"/>
                </a:lnTo>
                <a:lnTo>
                  <a:pt x="24606" y="330321"/>
                </a:lnTo>
                <a:lnTo>
                  <a:pt x="11113" y="222331"/>
                </a:lnTo>
                <a:lnTo>
                  <a:pt x="1588" y="111166"/>
                </a:lnTo>
                <a:close/>
              </a:path>
            </a:pathLst>
          </a:custGeom>
          <a:solidFill>
            <a:srgbClr val="5FABD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94" name="Freeform 93"/>
          <p:cNvSpPr>
            <a:spLocks/>
          </p:cNvSpPr>
          <p:nvPr/>
        </p:nvSpPr>
        <p:spPr bwMode="auto">
          <a:xfrm>
            <a:off x="2360854" y="1016387"/>
            <a:ext cx="2174875" cy="1958817"/>
          </a:xfrm>
          <a:custGeom>
            <a:avLst/>
            <a:gdLst>
              <a:gd name="connsiteX0" fmla="*/ 2174875 w 2174875"/>
              <a:gd name="connsiteY0" fmla="*/ 0 h 2176463"/>
              <a:gd name="connsiteX1" fmla="*/ 2174875 w 2174875"/>
              <a:gd name="connsiteY1" fmla="*/ 1393116 h 2176463"/>
              <a:gd name="connsiteX2" fmla="*/ 1391528 w 2174875"/>
              <a:gd name="connsiteY2" fmla="*/ 2176463 h 2176463"/>
              <a:gd name="connsiteX3" fmla="*/ 0 w 2174875"/>
              <a:gd name="connsiteY3" fmla="*/ 2176463 h 2176463"/>
              <a:gd name="connsiteX4" fmla="*/ 1588 w 2174875"/>
              <a:gd name="connsiteY4" fmla="*/ 2065298 h 2176463"/>
              <a:gd name="connsiteX5" fmla="*/ 11113 w 2174875"/>
              <a:gd name="connsiteY5" fmla="*/ 1954132 h 2176463"/>
              <a:gd name="connsiteX6" fmla="*/ 24606 w 2174875"/>
              <a:gd name="connsiteY6" fmla="*/ 1846143 h 2176463"/>
              <a:gd name="connsiteX7" fmla="*/ 44450 w 2174875"/>
              <a:gd name="connsiteY7" fmla="*/ 1737359 h 2176463"/>
              <a:gd name="connsiteX8" fmla="*/ 69056 w 2174875"/>
              <a:gd name="connsiteY8" fmla="*/ 1632546 h 2176463"/>
              <a:gd name="connsiteX9" fmla="*/ 97631 w 2174875"/>
              <a:gd name="connsiteY9" fmla="*/ 1530115 h 2176463"/>
              <a:gd name="connsiteX10" fmla="*/ 130969 w 2174875"/>
              <a:gd name="connsiteY10" fmla="*/ 1428478 h 2176463"/>
              <a:gd name="connsiteX11" fmla="*/ 170656 w 2174875"/>
              <a:gd name="connsiteY11" fmla="*/ 1329223 h 2176463"/>
              <a:gd name="connsiteX12" fmla="*/ 213519 w 2174875"/>
              <a:gd name="connsiteY12" fmla="*/ 1233144 h 2176463"/>
              <a:gd name="connsiteX13" fmla="*/ 262731 w 2174875"/>
              <a:gd name="connsiteY13" fmla="*/ 1140241 h 2176463"/>
              <a:gd name="connsiteX14" fmla="*/ 314325 w 2174875"/>
              <a:gd name="connsiteY14" fmla="*/ 1048927 h 2176463"/>
              <a:gd name="connsiteX15" fmla="*/ 370681 w 2174875"/>
              <a:gd name="connsiteY15" fmla="*/ 959994 h 2176463"/>
              <a:gd name="connsiteX16" fmla="*/ 431800 w 2174875"/>
              <a:gd name="connsiteY16" fmla="*/ 875032 h 2176463"/>
              <a:gd name="connsiteX17" fmla="*/ 496888 w 2174875"/>
              <a:gd name="connsiteY17" fmla="*/ 792452 h 2176463"/>
              <a:gd name="connsiteX18" fmla="*/ 565944 w 2174875"/>
              <a:gd name="connsiteY18" fmla="*/ 713048 h 2176463"/>
              <a:gd name="connsiteX19" fmla="*/ 637381 w 2174875"/>
              <a:gd name="connsiteY19" fmla="*/ 638408 h 2176463"/>
              <a:gd name="connsiteX20" fmla="*/ 711994 w 2174875"/>
              <a:gd name="connsiteY20" fmla="*/ 565356 h 2176463"/>
              <a:gd name="connsiteX21" fmla="*/ 791369 w 2174875"/>
              <a:gd name="connsiteY21" fmla="*/ 497069 h 2176463"/>
              <a:gd name="connsiteX22" fmla="*/ 873919 w 2174875"/>
              <a:gd name="connsiteY22" fmla="*/ 432752 h 2176463"/>
              <a:gd name="connsiteX23" fmla="*/ 958850 w 2174875"/>
              <a:gd name="connsiteY23" fmla="*/ 371611 h 2176463"/>
              <a:gd name="connsiteX24" fmla="*/ 1046956 w 2174875"/>
              <a:gd name="connsiteY24" fmla="*/ 315234 h 2176463"/>
              <a:gd name="connsiteX25" fmla="*/ 1139031 w 2174875"/>
              <a:gd name="connsiteY25" fmla="*/ 263621 h 2176463"/>
              <a:gd name="connsiteX26" fmla="*/ 1231900 w 2174875"/>
              <a:gd name="connsiteY26" fmla="*/ 214391 h 2176463"/>
              <a:gd name="connsiteX27" fmla="*/ 1329531 w 2174875"/>
              <a:gd name="connsiteY27" fmla="*/ 172307 h 2176463"/>
              <a:gd name="connsiteX28" fmla="*/ 1427163 w 2174875"/>
              <a:gd name="connsiteY28" fmla="*/ 132605 h 2176463"/>
              <a:gd name="connsiteX29" fmla="*/ 1528763 w 2174875"/>
              <a:gd name="connsiteY29" fmla="*/ 98461 h 2176463"/>
              <a:gd name="connsiteX30" fmla="*/ 1632744 w 2174875"/>
              <a:gd name="connsiteY30" fmla="*/ 68287 h 2176463"/>
              <a:gd name="connsiteX31" fmla="*/ 1737519 w 2174875"/>
              <a:gd name="connsiteY31" fmla="*/ 43672 h 2176463"/>
              <a:gd name="connsiteX32" fmla="*/ 1844675 w 2174875"/>
              <a:gd name="connsiteY32" fmla="*/ 25409 h 2176463"/>
              <a:gd name="connsiteX33" fmla="*/ 1952625 w 2174875"/>
              <a:gd name="connsiteY33" fmla="*/ 11911 h 2176463"/>
              <a:gd name="connsiteX34" fmla="*/ 2063750 w 2174875"/>
              <a:gd name="connsiteY34" fmla="*/ 3176 h 217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174875" h="2176463">
                <a:moveTo>
                  <a:pt x="2174875" y="0"/>
                </a:moveTo>
                <a:lnTo>
                  <a:pt x="2174875" y="1393116"/>
                </a:lnTo>
                <a:lnTo>
                  <a:pt x="1391528" y="2176463"/>
                </a:lnTo>
                <a:lnTo>
                  <a:pt x="0" y="2176463"/>
                </a:lnTo>
                <a:lnTo>
                  <a:pt x="1588" y="2065298"/>
                </a:lnTo>
                <a:lnTo>
                  <a:pt x="11113" y="1954132"/>
                </a:lnTo>
                <a:lnTo>
                  <a:pt x="24606" y="1846143"/>
                </a:lnTo>
                <a:lnTo>
                  <a:pt x="44450" y="1737359"/>
                </a:lnTo>
                <a:lnTo>
                  <a:pt x="69056" y="1632546"/>
                </a:lnTo>
                <a:lnTo>
                  <a:pt x="97631" y="1530115"/>
                </a:lnTo>
                <a:lnTo>
                  <a:pt x="130969" y="1428478"/>
                </a:lnTo>
                <a:lnTo>
                  <a:pt x="170656" y="1329223"/>
                </a:lnTo>
                <a:lnTo>
                  <a:pt x="213519" y="1233144"/>
                </a:lnTo>
                <a:lnTo>
                  <a:pt x="262731" y="1140241"/>
                </a:lnTo>
                <a:lnTo>
                  <a:pt x="314325" y="1048927"/>
                </a:lnTo>
                <a:lnTo>
                  <a:pt x="370681" y="959994"/>
                </a:lnTo>
                <a:lnTo>
                  <a:pt x="431800" y="875032"/>
                </a:lnTo>
                <a:lnTo>
                  <a:pt x="496888" y="792452"/>
                </a:lnTo>
                <a:lnTo>
                  <a:pt x="565944" y="713048"/>
                </a:lnTo>
                <a:lnTo>
                  <a:pt x="637381" y="638408"/>
                </a:lnTo>
                <a:lnTo>
                  <a:pt x="711994" y="565356"/>
                </a:lnTo>
                <a:lnTo>
                  <a:pt x="791369" y="497069"/>
                </a:lnTo>
                <a:lnTo>
                  <a:pt x="873919" y="432752"/>
                </a:lnTo>
                <a:lnTo>
                  <a:pt x="958850" y="371611"/>
                </a:lnTo>
                <a:lnTo>
                  <a:pt x="1046956" y="315234"/>
                </a:lnTo>
                <a:lnTo>
                  <a:pt x="1139031" y="263621"/>
                </a:lnTo>
                <a:lnTo>
                  <a:pt x="1231900" y="214391"/>
                </a:lnTo>
                <a:lnTo>
                  <a:pt x="1329531" y="172307"/>
                </a:lnTo>
                <a:lnTo>
                  <a:pt x="1427163" y="132605"/>
                </a:lnTo>
                <a:lnTo>
                  <a:pt x="1528763" y="98461"/>
                </a:lnTo>
                <a:lnTo>
                  <a:pt x="1632744" y="68287"/>
                </a:lnTo>
                <a:lnTo>
                  <a:pt x="1737519" y="43672"/>
                </a:lnTo>
                <a:lnTo>
                  <a:pt x="1844675" y="25409"/>
                </a:lnTo>
                <a:lnTo>
                  <a:pt x="1952625" y="11911"/>
                </a:lnTo>
                <a:lnTo>
                  <a:pt x="2063750" y="3176"/>
                </a:lnTo>
                <a:close/>
              </a:path>
            </a:pathLst>
          </a:custGeom>
          <a:solidFill>
            <a:srgbClr val="A47BB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80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95" name="Oval 94"/>
          <p:cNvSpPr/>
          <p:nvPr/>
        </p:nvSpPr>
        <p:spPr>
          <a:xfrm>
            <a:off x="6309939" y="2583355"/>
            <a:ext cx="341752" cy="307577"/>
          </a:xfrm>
          <a:prstGeom prst="ellipse">
            <a:avLst/>
          </a:prstGeom>
          <a:solidFill>
            <a:srgbClr val="AF2415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1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96" name="Oval 95"/>
          <p:cNvSpPr/>
          <p:nvPr/>
        </p:nvSpPr>
        <p:spPr>
          <a:xfrm>
            <a:off x="2533139" y="3219424"/>
            <a:ext cx="341752" cy="307577"/>
          </a:xfrm>
          <a:prstGeom prst="ellipse">
            <a:avLst/>
          </a:prstGeom>
          <a:solidFill>
            <a:srgbClr val="216A97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3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4734226" y="4564832"/>
            <a:ext cx="341752" cy="307577"/>
          </a:xfrm>
          <a:prstGeom prst="ellipse">
            <a:avLst/>
          </a:prstGeom>
          <a:solidFill>
            <a:srgbClr val="B2920A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2</a:t>
            </a:r>
          </a:p>
        </p:txBody>
      </p:sp>
      <p:sp>
        <p:nvSpPr>
          <p:cNvPr id="98" name="Oval 97"/>
          <p:cNvSpPr/>
          <p:nvPr/>
        </p:nvSpPr>
        <p:spPr>
          <a:xfrm>
            <a:off x="4040226" y="1153275"/>
            <a:ext cx="341752" cy="307577"/>
          </a:xfrm>
          <a:prstGeom prst="ellipse">
            <a:avLst/>
          </a:prstGeom>
          <a:solidFill>
            <a:srgbClr val="6F477D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4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4788043" y="1203598"/>
            <a:ext cx="1373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คณะกรรมการหรือองค์กรที่รับผิดชอบในการบริหาร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จัดการ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เข้มแข็ง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6804248" y="922320"/>
            <a:ext cx="2339752" cy="2052874"/>
          </a:xfrm>
          <a:prstGeom prst="rect">
            <a:avLst/>
          </a:prstGeom>
          <a:solidFill>
            <a:srgbClr val="EC6E62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th-TH" sz="1800" b="1" dirty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ทั้งในเรื่อง</a:t>
            </a:r>
            <a: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ของการประสานงาน</a:t>
            </a:r>
            <a:b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กับ</a:t>
            </a:r>
            <a:r>
              <a:rPr lang="th-TH" sz="1800" b="1" dirty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องค์กรเครือข่าย การ</a:t>
            </a:r>
            <a: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สร้าง</a:t>
            </a:r>
            <a:b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1800" b="1" dirty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ร่วมมือในการผลักดันภายในประเทศ </a:t>
            </a:r>
            <a:r>
              <a:rPr lang="th-TH" sz="1800" b="1" dirty="0" smtClean="0">
                <a:solidFill>
                  <a:srgbClr val="AF2415"/>
                </a:solidFill>
                <a:latin typeface="TH SarabunPSK" pitchFamily="34" charset="-34"/>
                <a:cs typeface="TH SarabunPSK" pitchFamily="34" charset="-34"/>
              </a:rPr>
              <a:t>การพัฒนาระบบตรวจรับรองมาตรฐาน</a:t>
            </a:r>
            <a:endParaRPr lang="th-TH" sz="1800" b="1" dirty="0">
              <a:solidFill>
                <a:srgbClr val="AF241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6804248" y="3058061"/>
            <a:ext cx="2339752" cy="2085439"/>
          </a:xfrm>
          <a:prstGeom prst="rect">
            <a:avLst/>
          </a:prstGeom>
          <a:solidFill>
            <a:srgbClr val="F4CF3B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800" b="1" dirty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เป็นเครื่องมือในการควบคุม</a:t>
            </a:r>
            <a:r>
              <a:rPr lang="th-TH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และสร้าง</a:t>
            </a:r>
            <a:r>
              <a:rPr lang="th-TH" sz="1800" b="1" dirty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ความเชื่อมั่นให้กับผู้บริโภค </a:t>
            </a:r>
            <a:r>
              <a:rPr lang="th-TH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  <a:sym typeface="Symbol"/>
              </a:rPr>
              <a:t></a:t>
            </a:r>
            <a:r>
              <a:rPr lang="th-TH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 กฎหมายเกี่ยวกับ</a:t>
            </a:r>
            <a:r>
              <a:rPr lang="th-TH" sz="1800" b="1" dirty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มาตรฐานการ</a:t>
            </a:r>
            <a:r>
              <a:rPr lang="th-TH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ผลิตใน</a:t>
            </a:r>
            <a:r>
              <a:rPr lang="th-TH" sz="1800" b="1" dirty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ระบบเกษตรอินทรีย์</a:t>
            </a:r>
            <a:r>
              <a:rPr lang="en-US" sz="1800" b="1" dirty="0" smtClean="0">
                <a:solidFill>
                  <a:srgbClr val="967B08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1800" b="1" cap="small" dirty="0">
              <a:solidFill>
                <a:srgbClr val="967B08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64201" y="3064464"/>
            <a:ext cx="2274373" cy="1958816"/>
          </a:xfrm>
          <a:prstGeom prst="rect">
            <a:avLst/>
          </a:prstGeom>
          <a:solidFill>
            <a:srgbClr val="5FABDC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800" b="1" dirty="0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1800" b="1" dirty="0" smtClean="0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  <a:t>การให้</a:t>
            </a:r>
            <a:r>
              <a:rPr lang="th-TH" sz="1800" b="1" dirty="0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  <a:t>การสนับสนุนหรือขยายการผลิตสินค้าเกษตรอินทรีย์ ทั้งในรูปแบบของการรวมกลุ่ม </a:t>
            </a:r>
            <a:br>
              <a:rPr lang="th-TH" sz="1800" b="1" dirty="0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  <a:t>การสร้างเครือข่าย </a:t>
            </a:r>
            <a:r>
              <a:rPr lang="th-TH" sz="1800" b="1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  <a:t>หรือ</a:t>
            </a:r>
            <a:r>
              <a:rPr lang="th-TH" sz="1800" b="1" smtClean="0">
                <a:solidFill>
                  <a:srgbClr val="216A97"/>
                </a:solidFill>
                <a:latin typeface="TH SarabunPSK" pitchFamily="34" charset="-34"/>
                <a:cs typeface="TH SarabunPSK" pitchFamily="34" charset="-34"/>
              </a:rPr>
              <a:t>การดำเนินงานในรูปของบริษัท</a:t>
            </a:r>
            <a:endParaRPr lang="en-US" sz="1800" b="1" cap="small" dirty="0">
              <a:solidFill>
                <a:srgbClr val="216A97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64201" y="1017807"/>
            <a:ext cx="2274373" cy="1957388"/>
          </a:xfrm>
          <a:prstGeom prst="rect">
            <a:avLst/>
          </a:prstGeom>
          <a:solidFill>
            <a:srgbClr val="A47BB3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800" b="1" dirty="0">
                <a:solidFill>
                  <a:srgbClr val="6F477D"/>
                </a:solidFill>
                <a:latin typeface="TH SarabunPSK" pitchFamily="34" charset="-34"/>
                <a:cs typeface="TH SarabunPSK" pitchFamily="34" charset="-34"/>
              </a:rPr>
              <a:t>เป็นปัจจัยสำคัญในการสร้างความเชื่อมั่นให้กับ</a:t>
            </a:r>
            <a:r>
              <a:rPr lang="th-TH" sz="1800" b="1" dirty="0" smtClean="0">
                <a:solidFill>
                  <a:srgbClr val="6F477D"/>
                </a:solidFill>
                <a:latin typeface="TH SarabunPSK" pitchFamily="34" charset="-34"/>
                <a:cs typeface="TH SarabunPSK" pitchFamily="34" charset="-34"/>
              </a:rPr>
              <a:t>ผู้บริโภค</a:t>
            </a:r>
            <a:endParaRPr lang="en-US" sz="1800" b="1" cap="small" dirty="0">
              <a:solidFill>
                <a:srgbClr val="6F477D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70377" y="2665266"/>
            <a:ext cx="1446318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en-US" b="1" kern="0" dirty="0" smtClean="0">
                <a:solidFill>
                  <a:srgbClr val="14375A"/>
                </a:solidFill>
                <a:latin typeface="TH SarabunPSK" pitchFamily="34" charset="-34"/>
                <a:cs typeface="TH SarabunPSK" pitchFamily="34" charset="-34"/>
              </a:rPr>
              <a:t>โครงสร้าง/กลไกการดำเนินงาน</a:t>
            </a:r>
            <a:endParaRPr lang="th-TH" sz="1050" dirty="0">
              <a:solidFill>
                <a:srgbClr val="14375A"/>
              </a:solidFill>
              <a:latin typeface="Arial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854984" y="3658075"/>
            <a:ext cx="1373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มีกฎระเบียบในการกำกับดูแล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0" y="1988485"/>
            <a:ext cx="2286000" cy="960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lnSpc>
                <a:spcPct val="8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en-US" sz="14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The National Association for Organic </a:t>
            </a: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Agriculture </a:t>
            </a: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(เดนมาร์ก)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Organic </a:t>
            </a:r>
            <a:r>
              <a:rPr lang="en-US" sz="14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Alliance Malaysia </a:t>
            </a: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(มาเลเซีย) 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National </a:t>
            </a:r>
            <a:r>
              <a:rPr lang="en-US" sz="14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Organic Program </a:t>
            </a: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(สหรัฐอเมริกา)</a:t>
            </a:r>
            <a:endParaRPr lang="th-TH" sz="14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2" name="Rectangle 111"/>
          <p:cNvSpPr/>
          <p:nvPr/>
        </p:nvSpPr>
        <p:spPr>
          <a:xfrm>
            <a:off x="6832033" y="3925864"/>
            <a:ext cx="2286000" cy="1304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lnSpc>
                <a:spcPct val="8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กฎระเบียบเกี่ยวกับการติดฉลากสินค้า (สิงคโปร์)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กฎหมายคุ้มครองสิ่งแวดล้อมและกฎหมายเกษตรอินทรีย์ (เดนมาร์ก)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Soil Fertility Promotion Law/ Sustainable Agriculture Promotion Law </a:t>
            </a: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(ญี่ปุ่น)</a:t>
            </a:r>
            <a:endParaRPr lang="th-TH" sz="14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10768" y="1534844"/>
            <a:ext cx="13732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ระบบการตรวจรับรองมาตรฐานให้เป็นที่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ยอมรับ ทั้งในและต่างประเทศ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2851845" y="3147814"/>
            <a:ext cx="16838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บทบาท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ภาคเอกชน</a:t>
            </a: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/องค์กรพัฒนา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เอกชน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แกนหลักในการดำเนินงานที่เข้มแข็ง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53752" y="4127133"/>
            <a:ext cx="228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The Agricultural Study Group </a:t>
            </a: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และ บริษัท </a:t>
            </a:r>
            <a:r>
              <a:rPr lang="en-US" sz="1400" b="1" dirty="0" err="1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Svanholmmanor</a:t>
            </a: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เป็นเอกชนที่ประสบความสำเร็จในการทำเกษตรอินทรีย์ในเดนมาร์ก</a:t>
            </a:r>
            <a:endParaRPr lang="th-TH" sz="14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86462" y="1652746"/>
            <a:ext cx="2286000" cy="1164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</a:pPr>
            <a:r>
              <a:rPr lang="th-TH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สหภาพยุโรป เกือบทุกประเทศอยู่ภายใต้ข้อกำหนดของสหภาพยุโรป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Council </a:t>
            </a:r>
            <a:r>
              <a:rPr lang="en-US" sz="14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Regulation (EEC) No. 2092/91 of 24 June 1991 on Organic Production of Agricultural Products </a:t>
            </a:r>
            <a:endParaRPr lang="th-TH" sz="14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87087" y="4943766"/>
            <a:ext cx="33698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dirty="0" smtClean="0">
                <a:solidFill>
                  <a:srgbClr val="B2B2B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en-US" sz="1400" dirty="0" smtClean="0">
                <a:solidFill>
                  <a:srgbClr val="B2B2B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1400" dirty="0" smtClean="0">
                <a:solidFill>
                  <a:srgbClr val="B2B2B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สำนักงานคณะกรรมการพัฒนาการเศรษฐกิจและสังคมแห่งชาติ</a:t>
            </a:r>
            <a:endParaRPr lang="th-TH" sz="1400" dirty="0">
              <a:solidFill>
                <a:srgbClr val="B2B2B2">
                  <a:lumMod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60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angle 98"/>
          <p:cNvSpPr/>
          <p:nvPr/>
        </p:nvSpPr>
        <p:spPr>
          <a:xfrm>
            <a:off x="6458444" y="969480"/>
            <a:ext cx="2650077" cy="1991113"/>
          </a:xfrm>
          <a:prstGeom prst="rect">
            <a:avLst/>
          </a:prstGeom>
          <a:solidFill>
            <a:srgbClr val="009ADA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th-TH" sz="1800" b="1" dirty="0">
              <a:solidFill>
                <a:srgbClr val="005C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6530442" y="1021452"/>
            <a:ext cx="2650077" cy="1991113"/>
          </a:xfrm>
          <a:prstGeom prst="rect">
            <a:avLst/>
          </a:prstGeom>
          <a:noFill/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5C85"/>
                </a:solidFill>
                <a:latin typeface="TH SarabunPSK" pitchFamily="34" charset="-34"/>
                <a:cs typeface="TH SarabunPSK" pitchFamily="34" charset="-34"/>
              </a:rPr>
              <a:t>เพื่อสร้างกระแสสังคม รวมถึงการขยายการผลิตและการบริโภคสินค้าอินทรีย์เพิ่มมากขึ้น </a:t>
            </a:r>
            <a:endParaRPr lang="th-TH" sz="1600" b="1" dirty="0" smtClean="0">
              <a:solidFill>
                <a:srgbClr val="005C85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endParaRPr lang="th-TH" sz="1600" b="1" dirty="0">
              <a:solidFill>
                <a:srgbClr val="005C85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endParaRPr lang="th-TH" sz="1600" b="1" dirty="0" smtClean="0">
              <a:solidFill>
                <a:srgbClr val="005C85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lnSpc>
                <a:spcPts val="18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5C85"/>
                </a:solidFill>
                <a:latin typeface="TH SarabunPSK" pitchFamily="34" charset="-34"/>
                <a:cs typeface="TH SarabunPSK" pitchFamily="34" charset="-34"/>
              </a:rPr>
              <a:t>ควบคู่กับ</a:t>
            </a:r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สร้าง</a:t>
            </a: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แบรนด์สินค้า</a:t>
            </a:r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เกษตร  อินทรีย์</a:t>
            </a: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และวางระบบการ</a:t>
            </a:r>
            <a:r>
              <a:rPr lang="th-TH" sz="1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รับรองมาตรฐานเกษตร</a:t>
            </a:r>
            <a:r>
              <a:rPr lang="th-TH" sz="1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อินทรีย์ </a:t>
            </a:r>
            <a:r>
              <a:rPr lang="th-TH" sz="1600" b="1" dirty="0">
                <a:solidFill>
                  <a:srgbClr val="005C85"/>
                </a:solidFill>
                <a:latin typeface="TH SarabunPSK" pitchFamily="34" charset="-34"/>
                <a:cs typeface="TH SarabunPSK" pitchFamily="34" charset="-34"/>
              </a:rPr>
              <a:t>เพื่อให้เกิดความเชื่อมั่นในคุณภาพของ</a:t>
            </a:r>
            <a:r>
              <a:rPr lang="th-TH" sz="1600" b="1" dirty="0" smtClean="0">
                <a:solidFill>
                  <a:srgbClr val="005C85"/>
                </a:solidFill>
                <a:latin typeface="TH SarabunPSK" pitchFamily="34" charset="-34"/>
                <a:cs typeface="TH SarabunPSK" pitchFamily="34" charset="-34"/>
              </a:rPr>
              <a:t>สินค้า</a:t>
            </a:r>
            <a:endParaRPr lang="th-TH" sz="1600" b="1" dirty="0">
              <a:solidFill>
                <a:srgbClr val="005C85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-15858" y="979053"/>
            <a:ext cx="2638800" cy="1991113"/>
          </a:xfrm>
          <a:prstGeom prst="rect">
            <a:avLst/>
          </a:prstGeom>
          <a:solidFill>
            <a:srgbClr val="FD8500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800" b="1" dirty="0">
                <a:solidFill>
                  <a:srgbClr val="984D00"/>
                </a:solidFill>
                <a:latin typeface="TH SarabunPSK" pitchFamily="34" charset="-34"/>
                <a:cs typeface="TH SarabunPSK" pitchFamily="34" charset="-34"/>
              </a:rPr>
              <a:t>เพื่อให้การสนับสนุนเรื่องเกษตรอินทรีย์ในลักษณะของการกำหนดโซนนิ่งพื้นที่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0" y="2968709"/>
            <a:ext cx="2638800" cy="2130525"/>
          </a:xfrm>
          <a:prstGeom prst="rect">
            <a:avLst/>
          </a:prstGeom>
          <a:solidFill>
            <a:srgbClr val="FCE500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900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6469313" y="2997106"/>
            <a:ext cx="2640236" cy="2138638"/>
          </a:xfrm>
          <a:prstGeom prst="rect">
            <a:avLst/>
          </a:prstGeom>
          <a:solidFill>
            <a:srgbClr val="90CC26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87313" indent="-87313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800" b="1" dirty="0" smtClean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1600" b="1" dirty="0" smtClean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เพื่อสนับสนุน</a:t>
            </a:r>
            <a:r>
              <a:rPr lang="th-TH" sz="1600" b="1" dirty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กระบวนการ</a:t>
            </a:r>
            <a:r>
              <a:rPr lang="th-TH" sz="1600" b="1" dirty="0" smtClean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สร้าง ความรู้    ความ</a:t>
            </a:r>
            <a:r>
              <a:rPr lang="th-TH" sz="1600" b="1" dirty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เข้าใจที่ถูกต้องแก่ผู้ที่สนใจ </a:t>
            </a:r>
            <a:r>
              <a:rPr lang="th-TH" sz="1600" b="1" dirty="0" smtClean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รวมทั้ง ยัง</a:t>
            </a:r>
            <a:r>
              <a:rPr lang="th-TH" sz="1600" b="1" dirty="0">
                <a:solidFill>
                  <a:srgbClr val="577C13"/>
                </a:solidFill>
                <a:latin typeface="TH SarabunPSK" pitchFamily="34" charset="-34"/>
                <a:cs typeface="TH SarabunPSK" pitchFamily="34" charset="-34"/>
              </a:rPr>
              <a:t>เป็นแหล่งรวบรวมองค์ความรู้ งานวิจัยพัฒนาเกี่ยวกับการผลิตในระบบเกษตรอินทรีย์ </a:t>
            </a:r>
            <a:endParaRPr lang="en-US" sz="16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2463384" y="1145991"/>
            <a:ext cx="4196848" cy="3758818"/>
            <a:chOff x="2627784" y="1988840"/>
            <a:chExt cx="4196848" cy="4176464"/>
          </a:xfrm>
        </p:grpSpPr>
        <p:sp>
          <p:nvSpPr>
            <p:cNvPr id="86" name="Freeform 85"/>
            <p:cNvSpPr/>
            <p:nvPr/>
          </p:nvSpPr>
          <p:spPr>
            <a:xfrm>
              <a:off x="4744402" y="3221449"/>
              <a:ext cx="2080230" cy="2746119"/>
            </a:xfrm>
            <a:custGeom>
              <a:avLst/>
              <a:gdLst>
                <a:gd name="connsiteX0" fmla="*/ 1506765 w 1650999"/>
                <a:gd name="connsiteY0" fmla="*/ 0 h 2179490"/>
                <a:gd name="connsiteX1" fmla="*/ 1521255 w 1650999"/>
                <a:gd name="connsiteY1" fmla="*/ 30081 h 2179490"/>
                <a:gd name="connsiteX2" fmla="*/ 1650999 w 1650999"/>
                <a:gd name="connsiteY2" fmla="*/ 672724 h 2179490"/>
                <a:gd name="connsiteX3" fmla="*/ 786964 w 1650999"/>
                <a:gd name="connsiteY3" fmla="*/ 2124457 h 2179490"/>
                <a:gd name="connsiteX4" fmla="*/ 672724 w 1650999"/>
                <a:gd name="connsiteY4" fmla="*/ 2179490 h 2179490"/>
                <a:gd name="connsiteX5" fmla="*/ 0 w 1650999"/>
                <a:gd name="connsiteY5" fmla="*/ 1506766 h 2179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0999" h="2179490">
                  <a:moveTo>
                    <a:pt x="1506765" y="0"/>
                  </a:moveTo>
                  <a:lnTo>
                    <a:pt x="1521255" y="30081"/>
                  </a:lnTo>
                  <a:cubicBezTo>
                    <a:pt x="1604801" y="227603"/>
                    <a:pt x="1650999" y="444769"/>
                    <a:pt x="1650999" y="672724"/>
                  </a:cubicBezTo>
                  <a:cubicBezTo>
                    <a:pt x="1650999" y="1299602"/>
                    <a:pt x="1301622" y="1844878"/>
                    <a:pt x="786964" y="2124457"/>
                  </a:cubicBezTo>
                  <a:lnTo>
                    <a:pt x="672724" y="2179490"/>
                  </a:lnTo>
                  <a:lnTo>
                    <a:pt x="0" y="1506766"/>
                  </a:lnTo>
                  <a:close/>
                </a:path>
              </a:pathLst>
            </a:custGeom>
            <a:solidFill>
              <a:srgbClr val="90CC26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endParaRPr>
            </a:p>
          </p:txBody>
        </p:sp>
        <p:sp>
          <p:nvSpPr>
            <p:cNvPr id="85" name="Freeform 84"/>
            <p:cNvSpPr/>
            <p:nvPr/>
          </p:nvSpPr>
          <p:spPr>
            <a:xfrm>
              <a:off x="3880779" y="1988840"/>
              <a:ext cx="2742048" cy="2073970"/>
            </a:xfrm>
            <a:custGeom>
              <a:avLst/>
              <a:gdLst>
                <a:gd name="connsiteX0" fmla="*/ 672724 w 2176259"/>
                <a:gd name="connsiteY0" fmla="*/ 0 h 1646031"/>
                <a:gd name="connsiteX1" fmla="*/ 2124457 w 2176259"/>
                <a:gd name="connsiteY1" fmla="*/ 864036 h 1646031"/>
                <a:gd name="connsiteX2" fmla="*/ 2176259 w 2176259"/>
                <a:gd name="connsiteY2" fmla="*/ 971569 h 1646031"/>
                <a:gd name="connsiteX3" fmla="*/ 1501797 w 2176259"/>
                <a:gd name="connsiteY3" fmla="*/ 1646031 h 1646031"/>
                <a:gd name="connsiteX4" fmla="*/ 0 w 2176259"/>
                <a:gd name="connsiteY4" fmla="*/ 144234 h 1646031"/>
                <a:gd name="connsiteX5" fmla="*/ 30081 w 2176259"/>
                <a:gd name="connsiteY5" fmla="*/ 129744 h 1646031"/>
                <a:gd name="connsiteX6" fmla="*/ 672724 w 2176259"/>
                <a:gd name="connsiteY6" fmla="*/ 0 h 164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6259" h="1646031">
                  <a:moveTo>
                    <a:pt x="672724" y="0"/>
                  </a:moveTo>
                  <a:cubicBezTo>
                    <a:pt x="1299602" y="0"/>
                    <a:pt x="1844878" y="349377"/>
                    <a:pt x="2124457" y="864036"/>
                  </a:cubicBezTo>
                  <a:lnTo>
                    <a:pt x="2176259" y="971569"/>
                  </a:lnTo>
                  <a:lnTo>
                    <a:pt x="1501797" y="1646031"/>
                  </a:lnTo>
                  <a:lnTo>
                    <a:pt x="0" y="144234"/>
                  </a:lnTo>
                  <a:lnTo>
                    <a:pt x="30081" y="129744"/>
                  </a:lnTo>
                  <a:cubicBezTo>
                    <a:pt x="227604" y="46199"/>
                    <a:pt x="444769" y="0"/>
                    <a:pt x="672724" y="0"/>
                  </a:cubicBezTo>
                  <a:close/>
                </a:path>
              </a:pathLst>
            </a:custGeom>
            <a:solidFill>
              <a:srgbClr val="009ADA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endParaRPr>
            </a:p>
          </p:txBody>
        </p:sp>
        <p:sp>
          <p:nvSpPr>
            <p:cNvPr id="87" name="Freeform 86"/>
            <p:cNvSpPr/>
            <p:nvPr/>
          </p:nvSpPr>
          <p:spPr>
            <a:xfrm>
              <a:off x="2834049" y="4091457"/>
              <a:ext cx="2741966" cy="2073847"/>
            </a:xfrm>
            <a:custGeom>
              <a:avLst/>
              <a:gdLst>
                <a:gd name="connsiteX0" fmla="*/ 674494 w 2176194"/>
                <a:gd name="connsiteY0" fmla="*/ 0 h 1645933"/>
                <a:gd name="connsiteX1" fmla="*/ 2176194 w 2176194"/>
                <a:gd name="connsiteY1" fmla="*/ 1501700 h 1645933"/>
                <a:gd name="connsiteX2" fmla="*/ 2146116 w 2176194"/>
                <a:gd name="connsiteY2" fmla="*/ 1516189 h 1645933"/>
                <a:gd name="connsiteX3" fmla="*/ 1503472 w 2176194"/>
                <a:gd name="connsiteY3" fmla="*/ 1645933 h 1645933"/>
                <a:gd name="connsiteX4" fmla="*/ 51739 w 2176194"/>
                <a:gd name="connsiteY4" fmla="*/ 781898 h 1645933"/>
                <a:gd name="connsiteX5" fmla="*/ 0 w 2176194"/>
                <a:gd name="connsiteY5" fmla="*/ 674494 h 1645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76194" h="1645933">
                  <a:moveTo>
                    <a:pt x="674494" y="0"/>
                  </a:moveTo>
                  <a:lnTo>
                    <a:pt x="2176194" y="1501700"/>
                  </a:lnTo>
                  <a:lnTo>
                    <a:pt x="2146116" y="1516189"/>
                  </a:lnTo>
                  <a:cubicBezTo>
                    <a:pt x="1948593" y="1599735"/>
                    <a:pt x="1731428" y="1645933"/>
                    <a:pt x="1503472" y="1645933"/>
                  </a:cubicBezTo>
                  <a:cubicBezTo>
                    <a:pt x="876595" y="1645933"/>
                    <a:pt x="331318" y="1296556"/>
                    <a:pt x="51739" y="781898"/>
                  </a:cubicBezTo>
                  <a:lnTo>
                    <a:pt x="0" y="674494"/>
                  </a:lnTo>
                  <a:close/>
                </a:path>
              </a:pathLst>
            </a:custGeom>
            <a:solidFill>
              <a:srgbClr val="FCE500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endParaRPr>
            </a:p>
          </p:txBody>
        </p:sp>
        <p:sp>
          <p:nvSpPr>
            <p:cNvPr id="88" name="Freeform 87"/>
            <p:cNvSpPr/>
            <p:nvPr/>
          </p:nvSpPr>
          <p:spPr>
            <a:xfrm>
              <a:off x="2627784" y="2179271"/>
              <a:ext cx="2076677" cy="2743807"/>
            </a:xfrm>
            <a:custGeom>
              <a:avLst/>
              <a:gdLst>
                <a:gd name="connsiteX0" fmla="*/ 974468 w 1648179"/>
                <a:gd name="connsiteY0" fmla="*/ 0 h 2177655"/>
                <a:gd name="connsiteX1" fmla="*/ 1648179 w 1648179"/>
                <a:gd name="connsiteY1" fmla="*/ 673711 h 2177655"/>
                <a:gd name="connsiteX2" fmla="*/ 144234 w 1648179"/>
                <a:gd name="connsiteY2" fmla="*/ 2177655 h 2177655"/>
                <a:gd name="connsiteX3" fmla="*/ 129744 w 1648179"/>
                <a:gd name="connsiteY3" fmla="*/ 2147575 h 2177655"/>
                <a:gd name="connsiteX4" fmla="*/ 0 w 1648179"/>
                <a:gd name="connsiteY4" fmla="*/ 1504931 h 2177655"/>
                <a:gd name="connsiteX5" fmla="*/ 864036 w 1648179"/>
                <a:gd name="connsiteY5" fmla="*/ 53198 h 2177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8179" h="2177655">
                  <a:moveTo>
                    <a:pt x="974468" y="0"/>
                  </a:moveTo>
                  <a:lnTo>
                    <a:pt x="1648179" y="673711"/>
                  </a:lnTo>
                  <a:lnTo>
                    <a:pt x="144234" y="2177655"/>
                  </a:lnTo>
                  <a:lnTo>
                    <a:pt x="129744" y="2147575"/>
                  </a:lnTo>
                  <a:cubicBezTo>
                    <a:pt x="46199" y="1950052"/>
                    <a:pt x="0" y="1732887"/>
                    <a:pt x="0" y="1504931"/>
                  </a:cubicBezTo>
                  <a:cubicBezTo>
                    <a:pt x="0" y="878053"/>
                    <a:pt x="349377" y="332777"/>
                    <a:pt x="864036" y="53198"/>
                  </a:cubicBezTo>
                  <a:close/>
                </a:path>
              </a:pathLst>
            </a:custGeom>
            <a:solidFill>
              <a:srgbClr val="FD8500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endParaRPr>
            </a:p>
          </p:txBody>
        </p:sp>
      </p:grpSp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/>
          <a:lstStyle/>
          <a:p>
            <a:r>
              <a:rPr lang="th-TH" altLang="en-US" sz="40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การพัฒนา</a:t>
            </a:r>
            <a:r>
              <a:rPr lang="th-TH" altLang="en-US" sz="40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เกษตรกรรมยั่งยืนในต่างประเทศ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11</a:t>
            </a:fld>
            <a:endParaRPr lang="en-AU" altLang="en-US">
              <a:solidFill>
                <a:srgbClr val="19426B"/>
              </a:solidFill>
            </a:endParaRPr>
          </a:p>
        </p:txBody>
      </p:sp>
      <p:grpSp>
        <p:nvGrpSpPr>
          <p:cNvPr id="26" name="Group 21"/>
          <p:cNvGrpSpPr>
            <a:grpSpLocks/>
          </p:cNvGrpSpPr>
          <p:nvPr/>
        </p:nvGrpSpPr>
        <p:grpSpPr bwMode="auto">
          <a:xfrm>
            <a:off x="1043720" y="562736"/>
            <a:ext cx="1008000" cy="356399"/>
            <a:chOff x="816" y="2304"/>
            <a:chExt cx="1440" cy="448"/>
          </a:xfrm>
        </p:grpSpPr>
        <p:sp>
          <p:nvSpPr>
            <p:cNvPr id="27" name="Freeform 22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2400" ker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189E8E"/>
                </a:gs>
                <a:gs pos="100000">
                  <a:srgbClr val="189E8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สิงคโปร์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9" name="Group 24"/>
          <p:cNvGrpSpPr>
            <a:grpSpLocks/>
          </p:cNvGrpSpPr>
          <p:nvPr/>
        </p:nvGrpSpPr>
        <p:grpSpPr bwMode="auto">
          <a:xfrm>
            <a:off x="2051832" y="565919"/>
            <a:ext cx="1008000" cy="356400"/>
            <a:chOff x="816" y="2304"/>
            <a:chExt cx="1440" cy="448"/>
          </a:xfrm>
        </p:grpSpPr>
        <p:sp>
          <p:nvSpPr>
            <p:cNvPr id="30" name="Freeform 2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31" name="Rectangle 2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5AA5DE"/>
                </a:gs>
                <a:gs pos="100000">
                  <a:srgbClr val="5AA5D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ญี่ปุ่น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2" name="Group 27"/>
          <p:cNvGrpSpPr>
            <a:grpSpLocks/>
          </p:cNvGrpSpPr>
          <p:nvPr/>
        </p:nvGrpSpPr>
        <p:grpSpPr bwMode="auto">
          <a:xfrm>
            <a:off x="3060056" y="565919"/>
            <a:ext cx="1008000" cy="356400"/>
            <a:chOff x="816" y="2304"/>
            <a:chExt cx="1440" cy="448"/>
          </a:xfrm>
        </p:grpSpPr>
        <p:sp>
          <p:nvSpPr>
            <p:cNvPr id="34" name="Freeform 2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885A3"/>
                </a:gs>
                <a:gs pos="100000">
                  <a:srgbClr val="9885A3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อเมริกา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6" name="Group 30"/>
          <p:cNvGrpSpPr>
            <a:grpSpLocks/>
          </p:cNvGrpSpPr>
          <p:nvPr/>
        </p:nvGrpSpPr>
        <p:grpSpPr bwMode="auto">
          <a:xfrm>
            <a:off x="86462" y="565919"/>
            <a:ext cx="1008000" cy="356400"/>
            <a:chOff x="816" y="2304"/>
            <a:chExt cx="1440" cy="448"/>
          </a:xfrm>
        </p:grpSpPr>
        <p:sp>
          <p:nvSpPr>
            <p:cNvPr id="37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46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E0BB20"/>
                </a:gs>
                <a:gs pos="100000">
                  <a:srgbClr val="E0BB2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มาเลเซีย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9" name="Group 21"/>
          <p:cNvGrpSpPr>
            <a:grpSpLocks/>
          </p:cNvGrpSpPr>
          <p:nvPr/>
        </p:nvGrpSpPr>
        <p:grpSpPr bwMode="auto">
          <a:xfrm>
            <a:off x="5076168" y="562736"/>
            <a:ext cx="1008000" cy="356399"/>
            <a:chOff x="816" y="2304"/>
            <a:chExt cx="1440" cy="448"/>
          </a:xfrm>
        </p:grpSpPr>
        <p:sp>
          <p:nvSpPr>
            <p:cNvPr id="60" name="Freeform 22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2400" ker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1" name="Rectangle 23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189E8E"/>
                </a:gs>
                <a:gs pos="100000">
                  <a:srgbClr val="189E8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ชิลี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2" name="Group 24"/>
          <p:cNvGrpSpPr>
            <a:grpSpLocks/>
          </p:cNvGrpSpPr>
          <p:nvPr/>
        </p:nvGrpSpPr>
        <p:grpSpPr bwMode="auto">
          <a:xfrm>
            <a:off x="6084280" y="565919"/>
            <a:ext cx="1008000" cy="356400"/>
            <a:chOff x="816" y="2304"/>
            <a:chExt cx="1440" cy="448"/>
          </a:xfrm>
        </p:grpSpPr>
        <p:sp>
          <p:nvSpPr>
            <p:cNvPr id="63" name="Freeform 25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64" name="Rectangle 26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5AA5DE"/>
                </a:gs>
                <a:gs pos="100000">
                  <a:srgbClr val="5AA5DE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คอสตาริก้า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5" name="Group 27"/>
          <p:cNvGrpSpPr>
            <a:grpSpLocks/>
          </p:cNvGrpSpPr>
          <p:nvPr/>
        </p:nvGrpSpPr>
        <p:grpSpPr bwMode="auto">
          <a:xfrm>
            <a:off x="7092392" y="565919"/>
            <a:ext cx="1008000" cy="356400"/>
            <a:chOff x="816" y="2304"/>
            <a:chExt cx="1440" cy="448"/>
          </a:xfrm>
        </p:grpSpPr>
        <p:sp>
          <p:nvSpPr>
            <p:cNvPr id="66" name="Freeform 28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67" name="Rectangle 29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9885A3"/>
                </a:gs>
                <a:gs pos="100000">
                  <a:srgbClr val="9885A3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แอฟริกา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8" name="Group 30"/>
          <p:cNvGrpSpPr>
            <a:grpSpLocks/>
          </p:cNvGrpSpPr>
          <p:nvPr/>
        </p:nvGrpSpPr>
        <p:grpSpPr bwMode="auto">
          <a:xfrm>
            <a:off x="4068056" y="565919"/>
            <a:ext cx="1008000" cy="356400"/>
            <a:chOff x="816" y="2304"/>
            <a:chExt cx="1440" cy="448"/>
          </a:xfrm>
        </p:grpSpPr>
        <p:sp>
          <p:nvSpPr>
            <p:cNvPr id="69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70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E0BB20"/>
                </a:gs>
                <a:gs pos="100000">
                  <a:srgbClr val="E0BB2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เดนมาร์ก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72" name="Group 30"/>
          <p:cNvGrpSpPr>
            <a:grpSpLocks/>
          </p:cNvGrpSpPr>
          <p:nvPr/>
        </p:nvGrpSpPr>
        <p:grpSpPr bwMode="auto">
          <a:xfrm>
            <a:off x="8100504" y="565919"/>
            <a:ext cx="1008000" cy="356400"/>
            <a:chOff x="816" y="2304"/>
            <a:chExt cx="1440" cy="448"/>
          </a:xfrm>
        </p:grpSpPr>
        <p:sp>
          <p:nvSpPr>
            <p:cNvPr id="73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/>
              <a:ahLst/>
              <a:cxnLst>
                <a:cxn ang="0">
                  <a:pos x="1120" y="252"/>
                </a:cxn>
                <a:cxn ang="0">
                  <a:pos x="1116" y="250"/>
                </a:cxn>
                <a:cxn ang="0">
                  <a:pos x="1100" y="246"/>
                </a:cxn>
                <a:cxn ang="0">
                  <a:pos x="1074" y="240"/>
                </a:cxn>
                <a:cxn ang="0">
                  <a:pos x="1038" y="232"/>
                </a:cxn>
                <a:cxn ang="0">
                  <a:pos x="992" y="222"/>
                </a:cxn>
                <a:cxn ang="0">
                  <a:pos x="938" y="212"/>
                </a:cxn>
                <a:cxn ang="0">
                  <a:pos x="876" y="204"/>
                </a:cxn>
                <a:cxn ang="0">
                  <a:pos x="806" y="196"/>
                </a:cxn>
                <a:cxn ang="0">
                  <a:pos x="730" y="190"/>
                </a:cxn>
                <a:cxn ang="0">
                  <a:pos x="646" y="184"/>
                </a:cxn>
                <a:cxn ang="0">
                  <a:pos x="556" y="184"/>
                </a:cxn>
                <a:cxn ang="0">
                  <a:pos x="466" y="184"/>
                </a:cxn>
                <a:cxn ang="0">
                  <a:pos x="384" y="190"/>
                </a:cxn>
                <a:cxn ang="0">
                  <a:pos x="308" y="196"/>
                </a:cxn>
                <a:cxn ang="0">
                  <a:pos x="238" y="204"/>
                </a:cxn>
                <a:cxn ang="0">
                  <a:pos x="178" y="212"/>
                </a:cxn>
                <a:cxn ang="0">
                  <a:pos x="126" y="222"/>
                </a:cxn>
                <a:cxn ang="0">
                  <a:pos x="82" y="232"/>
                </a:cxn>
                <a:cxn ang="0">
                  <a:pos x="46" y="240"/>
                </a:cxn>
                <a:cxn ang="0">
                  <a:pos x="20" y="246"/>
                </a:cxn>
                <a:cxn ang="0">
                  <a:pos x="6" y="250"/>
                </a:cxn>
                <a:cxn ang="0">
                  <a:pos x="0" y="252"/>
                </a:cxn>
                <a:cxn ang="0">
                  <a:pos x="0" y="62"/>
                </a:cxn>
                <a:cxn ang="0">
                  <a:pos x="560" y="0"/>
                </a:cxn>
                <a:cxn ang="0">
                  <a:pos x="1120" y="62"/>
                </a:cxn>
                <a:cxn ang="0">
                  <a:pos x="1120" y="252"/>
                </a:cxn>
                <a:cxn ang="0">
                  <a:pos x="1120" y="252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 kern="0">
                <a:solidFill>
                  <a:sysClr val="windowText" lastClr="000000"/>
                </a:solidFill>
                <a:latin typeface="Arial" charset="0"/>
              </a:endParaRPr>
            </a:p>
          </p:txBody>
        </p:sp>
        <p:sp>
          <p:nvSpPr>
            <p:cNvPr id="74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rgbClr val="E0BB20"/>
                </a:gs>
                <a:gs pos="100000">
                  <a:srgbClr val="E0BB2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th-TH" sz="2400" b="1" kern="0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อียิปต์</a:t>
              </a:r>
              <a:endParaRPr lang="en-US" sz="2400" b="1" kern="0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4500009" y="1492267"/>
            <a:ext cx="1660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ประชาสัมพันธ์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ให้</a:t>
            </a: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ความรู้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และ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สร้างความตระหนัก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70377" y="2571760"/>
            <a:ext cx="1446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altLang="en-US" b="1" kern="0" dirty="0" smtClean="0">
                <a:solidFill>
                  <a:srgbClr val="14375A"/>
                </a:solidFill>
                <a:latin typeface="TH SarabunPSK" pitchFamily="34" charset="-34"/>
                <a:cs typeface="TH SarabunPSK" pitchFamily="34" charset="-34"/>
              </a:rPr>
              <a:t>มาตรการสนับสนุน</a:t>
            </a:r>
            <a:endParaRPr lang="th-TH" sz="1050" dirty="0">
              <a:solidFill>
                <a:srgbClr val="14375A"/>
              </a:solidFill>
              <a:latin typeface="Arial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5220184" y="3260064"/>
            <a:ext cx="15840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การสร้างโรงเรียน/ศูนย์ปราชญ์ฯ 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เพื่อพัฒนา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บุคลากร 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751416" y="1881391"/>
            <a:ext cx="1820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การกำหนดพื้นที่ควบคุมการ</a:t>
            </a: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ใช้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สารเคมีทาง</a:t>
            </a:r>
            <a:b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การเกษตร</a:t>
            </a:r>
            <a:endParaRPr lang="en-US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2851845" y="3593859"/>
            <a:ext cx="1683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srgbClr val="FFFFFF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การส่งเสริมการผลิตและการบริโภคเพื่อขยายตลาด</a:t>
            </a:r>
            <a:endParaRPr lang="en-US" sz="2000" b="1" dirty="0">
              <a:solidFill>
                <a:srgbClr val="FFFFFF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5473052" y="2552092"/>
            <a:ext cx="341752" cy="307577"/>
          </a:xfrm>
          <a:prstGeom prst="ellipse">
            <a:avLst/>
          </a:prstGeom>
          <a:solidFill>
            <a:srgbClr val="005C85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1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3353133" y="3183520"/>
            <a:ext cx="341752" cy="307577"/>
          </a:xfrm>
          <a:prstGeom prst="ellipse">
            <a:avLst/>
          </a:prstGeom>
          <a:solidFill>
            <a:srgbClr val="A69000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3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4058193" y="1947766"/>
            <a:ext cx="341752" cy="307577"/>
          </a:xfrm>
          <a:prstGeom prst="ellipse">
            <a:avLst/>
          </a:prstGeom>
          <a:solidFill>
            <a:srgbClr val="984D00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4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4810478" y="3814339"/>
            <a:ext cx="341752" cy="307577"/>
          </a:xfrm>
          <a:prstGeom prst="ellipse">
            <a:avLst/>
          </a:prstGeom>
          <a:solidFill>
            <a:srgbClr val="577C13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pitchFamily="34" charset="0"/>
              </a:rPr>
              <a:t>2</a:t>
            </a:r>
            <a:endParaRPr lang="en-US" sz="18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latin typeface="Arial" charset="0"/>
              <a:cs typeface="Arial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516216" y="4229995"/>
            <a:ext cx="2532788" cy="5740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Farm School 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(เดนมาร์ก)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โรงเรียนเซ็นโกกุไอโน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ไค (</a:t>
            </a: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ญี่ปุ่น)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5496" y="2960593"/>
            <a:ext cx="2532788" cy="2107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th-TH" sz="16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กำหนดเป้าหมายการเพิ่ม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พื้นที่</a:t>
            </a:r>
            <a:b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6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ผลิตเกษตรอินทรีย์ โดยจัดสรรงบประมาณสนับสนุนในระยะปรับเปลี่ยนไร่ละ 8,000 บาท 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ควบคู่</a:t>
            </a:r>
            <a:b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ไป</a:t>
            </a:r>
            <a:r>
              <a:rPr lang="th-TH" sz="16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กับการปรับปรุงโครงสร้างพื้นฐาน (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มาเลเซีย)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th-TH" sz="1600" b="1" kern="0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ระหว่างรัฐบาลกลางและ</a:t>
            </a:r>
            <a:r>
              <a:rPr lang="th-TH" sz="1600" b="1" kern="0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ท้องถิ่นสนับสนุนร่วมกัน โดยให้</a:t>
            </a:r>
            <a:r>
              <a:rPr lang="th-TH" sz="1600" b="1" kern="0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  <a:r>
              <a:rPr lang="th-TH" sz="1600" b="1" kern="0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ช่วยเหลือด้านเงินกู้ และสนับสนุนโดยตรงกับเกษตรกร 80,000 </a:t>
            </a:r>
            <a:r>
              <a:rPr lang="th-TH" sz="1600" b="1" kern="0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เยน/เฮกตาร์ </a:t>
            </a:r>
            <a:r>
              <a:rPr lang="th-TH" sz="1600" b="1" kern="0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(ญี่ปุ่น)</a:t>
            </a:r>
            <a:endParaRPr lang="th-TH" sz="16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732240" y="1513402"/>
            <a:ext cx="2532788" cy="52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ประชาสัมพันธ์ผ่านภาครัฐและเอกชน </a:t>
            </a:r>
          </a:p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การอบรมให้ความรู้ในโรงเรียน</a:t>
            </a:r>
            <a:endParaRPr lang="th-TH" sz="16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136861" y="1493605"/>
            <a:ext cx="2532788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 fontAlgn="base">
              <a:lnSpc>
                <a:spcPct val="8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</a:pP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กำหนดนโยบายเกี่ยวกับการลดใช้สารกำจัดศัตรูพืช และกำหนดเขตห้ามใช้สารเคมีในพื้นที่ที่กำหนด 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(อียิปต์)</a:t>
            </a:r>
            <a:endParaRPr lang="th-TH" sz="18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2887087" y="4943766"/>
            <a:ext cx="33698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400" dirty="0" smtClean="0">
                <a:solidFill>
                  <a:srgbClr val="B2B2B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en-US" sz="1400" dirty="0" smtClean="0">
                <a:solidFill>
                  <a:srgbClr val="B2B2B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1400" dirty="0" smtClean="0">
                <a:solidFill>
                  <a:srgbClr val="B2B2B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สำนักงานคณะกรรมการพัฒนาการเศรษฐกิจและสังคมแห่งชาติ</a:t>
            </a:r>
            <a:endParaRPr lang="th-TH" sz="1400" dirty="0">
              <a:solidFill>
                <a:srgbClr val="B2B2B2">
                  <a:lumMod val="75000"/>
                </a:srgb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63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0370" y="2912870"/>
            <a:ext cx="5627723" cy="1927134"/>
          </a:xfrm>
          <a:prstGeom prst="rect">
            <a:avLst/>
          </a:prstGeom>
        </p:spPr>
      </p:pic>
      <p:sp>
        <p:nvSpPr>
          <p:cNvPr id="7" name="Bent Arrow 6"/>
          <p:cNvSpPr/>
          <p:nvPr/>
        </p:nvSpPr>
        <p:spPr>
          <a:xfrm rot="5400000">
            <a:off x="3462063" y="1846457"/>
            <a:ext cx="998270" cy="1221640"/>
          </a:xfrm>
          <a:prstGeom prst="bentArrow">
            <a:avLst/>
          </a:prstGeom>
          <a:gradFill rotWithShape="1">
            <a:gsLst>
              <a:gs pos="0">
                <a:srgbClr val="006600"/>
              </a:gs>
              <a:gs pos="80000">
                <a:srgbClr val="00B050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16200000" scaled="0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th-TH" kern="0">
              <a:solidFill>
                <a:sysClr val="windowText" lastClr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79512" y="771550"/>
            <a:ext cx="4052888" cy="2728463"/>
            <a:chOff x="179512" y="1172732"/>
            <a:chExt cx="4052888" cy="363795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8965" y="2060848"/>
              <a:ext cx="2873424" cy="2749836"/>
            </a:xfrm>
            <a:prstGeom prst="rect">
              <a:avLst/>
            </a:prstGeom>
          </p:spPr>
        </p:pic>
        <p:sp>
          <p:nvSpPr>
            <p:cNvPr id="2" name="TextBox 1"/>
            <p:cNvSpPr txBox="1"/>
            <p:nvPr/>
          </p:nvSpPr>
          <p:spPr>
            <a:xfrm>
              <a:off x="179512" y="1172732"/>
              <a:ext cx="4052888" cy="10259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4400" b="1" dirty="0" smtClean="0">
                  <a:solidFill>
                    <a:srgbClr val="49C38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rPr>
                <a:t>MDGs: 2000-2015</a:t>
              </a:r>
              <a:endParaRPr lang="th-TH" sz="4400" b="1" dirty="0">
                <a:solidFill>
                  <a:srgbClr val="49C3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795116" y="2095826"/>
            <a:ext cx="41829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SDGs: 2016-2030</a:t>
            </a:r>
            <a:endParaRPr lang="th-TH" sz="4400" b="1" dirty="0"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435" y="30461"/>
            <a:ext cx="9144001" cy="952271"/>
            <a:chOff x="4432" y="8945"/>
            <a:chExt cx="9144001" cy="1269695"/>
          </a:xfrm>
        </p:grpSpPr>
        <p:sp>
          <p:nvSpPr>
            <p:cNvPr id="15" name="Rounded Rectangle 14"/>
            <p:cNvSpPr/>
            <p:nvPr/>
          </p:nvSpPr>
          <p:spPr>
            <a:xfrm>
              <a:off x="4432" y="8945"/>
              <a:ext cx="9144001" cy="126969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>
                <a:solidFill>
                  <a:prstClr val="white"/>
                </a:solidFill>
              </a:endParaRPr>
            </a:p>
          </p:txBody>
        </p:sp>
        <p:sp>
          <p:nvSpPr>
            <p:cNvPr id="14" name="Rectangle 2"/>
            <p:cNvSpPr txBox="1">
              <a:spLocks noChangeArrowheads="1"/>
            </p:cNvSpPr>
            <p:nvPr/>
          </p:nvSpPr>
          <p:spPr bwMode="auto">
            <a:xfrm>
              <a:off x="307842" y="35626"/>
              <a:ext cx="8229600" cy="1169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lnSpc>
                  <a:spcPts val="3500"/>
                </a:lnSpc>
              </a:pPr>
              <a:r>
                <a:rPr lang="th-TH" sz="3200" b="1" dirty="0" smtClean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H SarabunPSK" pitchFamily="34" charset="-34"/>
                  <a:cs typeface="TH SarabunPSK" pitchFamily="34" charset="-34"/>
                </a:rPr>
                <a:t>เป้าหมายการพัฒนาที่ยั่งยืน </a:t>
              </a:r>
              <a:r>
                <a:rPr lang="en-US" sz="3200" b="1" dirty="0" smtClean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3200" b="1" dirty="0" smtClean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H SarabunPSK" pitchFamily="34" charset="-34"/>
                  <a:cs typeface="TH SarabunPSK" pitchFamily="34" charset="-34"/>
                </a:rPr>
              </a:br>
              <a:r>
                <a:rPr lang="en-US" sz="3200" b="1" dirty="0" smtClean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H SarabunPSK" pitchFamily="34" charset="-34"/>
                  <a:cs typeface="TH SarabunPSK" pitchFamily="34" charset="-34"/>
                </a:rPr>
                <a:t>Sustainable </a:t>
              </a:r>
              <a:r>
                <a:rPr lang="en-US" sz="2800" b="1" dirty="0" smtClean="0">
                  <a:ln w="10541" cmpd="sng">
                    <a:solidFill>
                      <a:srgbClr val="4F81BD">
                        <a:shade val="88000"/>
                        <a:satMod val="110000"/>
                      </a:srgbClr>
                    </a:solidFill>
                    <a:prstDash val="solid"/>
                  </a:ln>
                  <a:gradFill>
                    <a:gsLst>
                      <a:gs pos="0">
                        <a:srgbClr val="4F81BD">
                          <a:tint val="40000"/>
                          <a:satMod val="250000"/>
                        </a:srgbClr>
                      </a:gs>
                      <a:gs pos="9000">
                        <a:srgbClr val="4F81BD">
                          <a:tint val="52000"/>
                          <a:satMod val="300000"/>
                        </a:srgbClr>
                      </a:gs>
                      <a:gs pos="50000">
                        <a:srgbClr val="4F81BD">
                          <a:shade val="20000"/>
                          <a:satMod val="300000"/>
                        </a:srgbClr>
                      </a:gs>
                      <a:gs pos="79000">
                        <a:srgbClr val="4F81BD">
                          <a:tint val="52000"/>
                          <a:satMod val="300000"/>
                        </a:srgbClr>
                      </a:gs>
                      <a:gs pos="100000">
                        <a:srgbClr val="4F81BD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TH SarabunPSK" pitchFamily="34" charset="-34"/>
                  <a:cs typeface="TH SarabunPSK" pitchFamily="34" charset="-34"/>
                </a:rPr>
                <a:t>Development Goals: SDGs</a:t>
              </a:r>
              <a:endParaRPr lang="th-TH" sz="3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215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3" name="Group 59"/>
          <p:cNvGrpSpPr>
            <a:grpSpLocks/>
          </p:cNvGrpSpPr>
          <p:nvPr/>
        </p:nvGrpSpPr>
        <p:grpSpPr bwMode="auto">
          <a:xfrm>
            <a:off x="395288" y="1113593"/>
            <a:ext cx="8509000" cy="1640681"/>
            <a:chOff x="563627" y="1456876"/>
            <a:chExt cx="8508967" cy="2187084"/>
          </a:xfrm>
        </p:grpSpPr>
        <p:grpSp>
          <p:nvGrpSpPr>
            <p:cNvPr id="20492" name="Group 51"/>
            <p:cNvGrpSpPr>
              <a:grpSpLocks/>
            </p:cNvGrpSpPr>
            <p:nvPr/>
          </p:nvGrpSpPr>
          <p:grpSpPr bwMode="auto">
            <a:xfrm>
              <a:off x="563627" y="1456876"/>
              <a:ext cx="8508967" cy="2187084"/>
              <a:chOff x="563627" y="1456876"/>
              <a:chExt cx="8508967" cy="2187084"/>
            </a:xfrm>
          </p:grpSpPr>
          <p:sp>
            <p:nvSpPr>
              <p:cNvPr id="7" name="Rectangle 3"/>
              <p:cNvSpPr txBox="1">
                <a:spLocks noChangeArrowheads="1"/>
              </p:cNvSpPr>
              <p:nvPr/>
            </p:nvSpPr>
            <p:spPr bwMode="auto">
              <a:xfrm>
                <a:off x="2000308" y="1571150"/>
                <a:ext cx="7072286" cy="1714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350838" indent="-95250" algn="thaiDist">
                  <a:lnSpc>
                    <a:spcPct val="80000"/>
                  </a:lnSpc>
                  <a:spcBef>
                    <a:spcPct val="20000"/>
                  </a:spcBef>
                  <a:defRPr/>
                </a:pPr>
                <a:r>
                  <a:rPr lang="en-US" sz="2400" b="1" kern="0" dirty="0">
                    <a:solidFill>
                      <a:srgbClr val="C0504D">
                        <a:lumMod val="7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“</a:t>
                </a:r>
                <a:r>
                  <a:rPr lang="th-TH" sz="2400" b="1" kern="0" dirty="0">
                    <a:solidFill>
                      <a:srgbClr val="00CC00"/>
                    </a:solidFill>
                    <a:latin typeface="Microsoft Sans Serif" pitchFamily="34" charset="0"/>
                    <a:cs typeface="FreesiaUPC" pitchFamily="34" charset="-34"/>
                  </a:rPr>
                  <a:t>การพัฒนาที่ยั่งยืน คือ </a:t>
                </a:r>
                <a:r>
                  <a:rPr lang="th-TH" sz="2400" b="1" kern="0" dirty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การพัฒนาที่สนองตอบ</a:t>
                </a:r>
                <a:r>
                  <a:rPr lang="th-TH" sz="2400" b="1" kern="0" dirty="0" smtClean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ต่อความ</a:t>
                </a:r>
                <a:r>
                  <a:rPr lang="th-TH" sz="2400" b="1" kern="0" dirty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ต้องการของคนรุ่นปัจจุบัน โดยไม่ทำให้คนรุ่นต่อไปในอนาคตต้อง</a:t>
                </a:r>
                <a:r>
                  <a:rPr lang="th-TH" sz="2400" b="1" kern="0" dirty="0" smtClean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ประนีประนอม</a:t>
                </a:r>
                <a:br>
                  <a:rPr lang="th-TH" sz="2400" b="1" kern="0" dirty="0" smtClean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</a:br>
                <a:r>
                  <a:rPr lang="th-TH" sz="2400" b="1" kern="0" dirty="0" smtClean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ยอม</a:t>
                </a:r>
                <a:r>
                  <a:rPr lang="th-TH" sz="2400" b="1" kern="0" dirty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ลดทอนความสามารถที่จะตอบสนองความต้องการของตนเอง</a:t>
                </a:r>
                <a:r>
                  <a:rPr lang="en-US" sz="2400" b="1" kern="0" dirty="0" smtClean="0">
                    <a:solidFill>
                      <a:srgbClr val="C0504D">
                        <a:lumMod val="7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”</a:t>
                </a:r>
                <a:endParaRPr lang="en-US" sz="2400" kern="0" dirty="0">
                  <a:solidFill>
                    <a:srgbClr val="1F497D"/>
                  </a:solidFill>
                  <a:latin typeface="Microsoft Sans Serif" pitchFamily="34" charset="0"/>
                  <a:cs typeface="Microsoft Sans Serif" pitchFamily="34" charset="0"/>
                </a:endParaRPr>
              </a:p>
            </p:txBody>
          </p:sp>
          <p:pic>
            <p:nvPicPr>
              <p:cNvPr id="8" name="Picture 7" descr="sus-dev7.jpg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63627" y="1456876"/>
                <a:ext cx="1560506" cy="2187084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20493" name="TextBox 57"/>
            <p:cNvSpPr txBox="1">
              <a:spLocks noChangeArrowheads="1"/>
            </p:cNvSpPr>
            <p:nvPr/>
          </p:nvSpPr>
          <p:spPr bwMode="auto">
            <a:xfrm>
              <a:off x="2357422" y="2920704"/>
              <a:ext cx="3310509" cy="410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r>
                <a:rPr lang="en-US" sz="14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The </a:t>
              </a:r>
              <a:r>
                <a:rPr lang="en-US" sz="1400" b="1" dirty="0" err="1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Brundtland</a:t>
              </a:r>
              <a:r>
                <a:rPr lang="en-US" sz="14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 Commission (</a:t>
              </a:r>
              <a:r>
                <a:rPr lang="th-TH" sz="14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ค.ศ.</a:t>
              </a:r>
              <a:r>
                <a:rPr lang="en-US" sz="14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1987)</a:t>
              </a:r>
            </a:p>
          </p:txBody>
        </p:sp>
      </p:grpSp>
      <p:grpSp>
        <p:nvGrpSpPr>
          <p:cNvPr id="20484" name="Group 60"/>
          <p:cNvGrpSpPr>
            <a:grpSpLocks/>
          </p:cNvGrpSpPr>
          <p:nvPr/>
        </p:nvGrpSpPr>
        <p:grpSpPr bwMode="auto">
          <a:xfrm>
            <a:off x="142875" y="2949793"/>
            <a:ext cx="8618538" cy="1926213"/>
            <a:chOff x="142844" y="3557777"/>
            <a:chExt cx="8618233" cy="2567610"/>
          </a:xfrm>
        </p:grpSpPr>
        <p:grpSp>
          <p:nvGrpSpPr>
            <p:cNvPr id="20488" name="Group 50"/>
            <p:cNvGrpSpPr>
              <a:grpSpLocks/>
            </p:cNvGrpSpPr>
            <p:nvPr/>
          </p:nvGrpSpPr>
          <p:grpSpPr bwMode="auto">
            <a:xfrm>
              <a:off x="142844" y="3557777"/>
              <a:ext cx="8618233" cy="2567610"/>
              <a:chOff x="142844" y="3557777"/>
              <a:chExt cx="8618233" cy="2567610"/>
            </a:xfrm>
          </p:grpSpPr>
          <p:pic>
            <p:nvPicPr>
              <p:cNvPr id="12" name="Picture 11" descr="sus-dev10-thai.JPG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338727" y="3557777"/>
                <a:ext cx="1422350" cy="210288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13" name="Rectangle 3"/>
              <p:cNvSpPr txBox="1">
                <a:spLocks noChangeArrowheads="1"/>
              </p:cNvSpPr>
              <p:nvPr/>
            </p:nvSpPr>
            <p:spPr bwMode="auto">
              <a:xfrm>
                <a:off x="142844" y="3768566"/>
                <a:ext cx="7072063" cy="23568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350838" indent="-95250" algn="thaiDist">
                  <a:lnSpc>
                    <a:spcPct val="80000"/>
                  </a:lnSpc>
                  <a:spcBef>
                    <a:spcPct val="20000"/>
                  </a:spcBef>
                  <a:defRPr/>
                </a:pPr>
                <a:r>
                  <a:rPr lang="en-US" sz="2400" b="1" kern="0" dirty="0">
                    <a:solidFill>
                      <a:srgbClr val="C0504D">
                        <a:lumMod val="7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“</a:t>
                </a:r>
                <a:r>
                  <a:rPr lang="th-TH" sz="2400" b="1" kern="0" dirty="0">
                    <a:solidFill>
                      <a:srgbClr val="00CC00"/>
                    </a:solidFill>
                    <a:latin typeface="Microsoft Sans Serif" pitchFamily="34" charset="0"/>
                    <a:cs typeface="FreesiaUPC" pitchFamily="34" charset="-34"/>
                  </a:rPr>
                  <a:t>การพัฒนาที่ยั่งยืน </a:t>
                </a:r>
                <a:r>
                  <a:rPr lang="th-TH" sz="2400" b="1" kern="0" dirty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มีลักษณะที่เป็นบูรณาการ คือทำให้เกิดเป็นองค์รวม หมายความว่า องค์ประกอบทั้งหลายที่เกี่ยวข้องจะต้องมาประสานกันครบองค์ และมีลักษณะอีกอย่างหนึ่งคือ มีดุลยภาพ หรือพูดอีกนัยหนึ่ง คือ การทำให้กิจกรรมมนุษย์สอดคล้องกับเกณฑ์ของธรรมชาติ</a:t>
                </a:r>
                <a:r>
                  <a:rPr lang="en-US" sz="2400" b="1" kern="0" dirty="0">
                    <a:solidFill>
                      <a:srgbClr val="C0504D">
                        <a:lumMod val="7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”</a:t>
                </a:r>
                <a:endParaRPr lang="en-US" sz="2400" kern="0" dirty="0">
                  <a:solidFill>
                    <a:srgbClr val="1F497D"/>
                  </a:solidFill>
                  <a:latin typeface="Microsoft Sans Serif" pitchFamily="34" charset="0"/>
                  <a:cs typeface="Microsoft Sans Serif" pitchFamily="34" charset="0"/>
                </a:endParaRPr>
              </a:p>
            </p:txBody>
          </p:sp>
        </p:grpSp>
        <p:sp>
          <p:nvSpPr>
            <p:cNvPr id="20489" name="TextBox 58"/>
            <p:cNvSpPr txBox="1">
              <a:spLocks noChangeArrowheads="1"/>
            </p:cNvSpPr>
            <p:nvPr/>
          </p:nvSpPr>
          <p:spPr bwMode="auto">
            <a:xfrm>
              <a:off x="1979694" y="5517248"/>
              <a:ext cx="2167504" cy="533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r>
                <a:rPr lang="th-TH" sz="2000" b="1" dirty="0" err="1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ป.อ</a:t>
              </a:r>
              <a:r>
                <a:rPr lang="th-TH" sz="20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. </a:t>
              </a:r>
              <a:r>
                <a:rPr lang="th-TH" sz="2000" b="1" dirty="0" err="1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ปยุต</a:t>
              </a:r>
              <a:r>
                <a:rPr lang="th-TH" sz="20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โต </a:t>
              </a:r>
              <a:r>
                <a:rPr lang="en-US" sz="20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(2541)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-1" y="103117"/>
            <a:ext cx="6601872" cy="794761"/>
            <a:chOff x="-1" y="137464"/>
            <a:chExt cx="6601872" cy="1059681"/>
          </a:xfrm>
        </p:grpSpPr>
        <p:sp>
          <p:nvSpPr>
            <p:cNvPr id="2" name="Rounded Rectangle 1"/>
            <p:cNvSpPr/>
            <p:nvPr/>
          </p:nvSpPr>
          <p:spPr>
            <a:xfrm>
              <a:off x="-1" y="137464"/>
              <a:ext cx="6588225" cy="77125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78226" y="171224"/>
              <a:ext cx="6423645" cy="1025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4400" b="1" dirty="0" smtClean="0">
                  <a:solidFill>
                    <a:srgbClr val="1C541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SN LardPhrao" pitchFamily="2" charset="-34"/>
                  <a:cs typeface="FreesiaUPC" pitchFamily="34" charset="-34"/>
                </a:rPr>
                <a:t>ความหมายของการพัฒนาที่ยั่งยืน</a:t>
              </a:r>
              <a:endParaRPr lang="th-TH" sz="4400" b="1" dirty="0">
                <a:solidFill>
                  <a:srgbClr val="1C54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SN LardPhrao" pitchFamily="2" charset="-34"/>
                <a:cs typeface="FreesiaUPC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251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7" name="Group 2"/>
          <p:cNvGrpSpPr>
            <a:grpSpLocks/>
          </p:cNvGrpSpPr>
          <p:nvPr/>
        </p:nvGrpSpPr>
        <p:grpSpPr bwMode="auto">
          <a:xfrm>
            <a:off x="136525" y="1383618"/>
            <a:ext cx="8756650" cy="3244426"/>
            <a:chOff x="135969" y="1484784"/>
            <a:chExt cx="8756511" cy="4324707"/>
          </a:xfrm>
        </p:grpSpPr>
        <p:grpSp>
          <p:nvGrpSpPr>
            <p:cNvPr id="21511" name="Group 9"/>
            <p:cNvGrpSpPr>
              <a:grpSpLocks/>
            </p:cNvGrpSpPr>
            <p:nvPr/>
          </p:nvGrpSpPr>
          <p:grpSpPr bwMode="auto">
            <a:xfrm>
              <a:off x="135969" y="1484784"/>
              <a:ext cx="8756511" cy="3829703"/>
              <a:chOff x="154995" y="1606539"/>
              <a:chExt cx="8756565" cy="3829727"/>
            </a:xfrm>
          </p:grpSpPr>
          <p:sp>
            <p:nvSpPr>
              <p:cNvPr id="6" name="Rectangle 3"/>
              <p:cNvSpPr txBox="1">
                <a:spLocks noChangeArrowheads="1"/>
              </p:cNvSpPr>
              <p:nvPr/>
            </p:nvSpPr>
            <p:spPr bwMode="auto">
              <a:xfrm>
                <a:off x="4087195" y="1606539"/>
                <a:ext cx="4824365" cy="38169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350838" indent="-95250" algn="thaiDist">
                  <a:lnSpc>
                    <a:spcPts val="3000"/>
                  </a:lnSpc>
                  <a:defRPr/>
                </a:pPr>
                <a:r>
                  <a:rPr lang="en-US" sz="2400" b="1" kern="0" dirty="0">
                    <a:solidFill>
                      <a:srgbClr val="C0504D">
                        <a:lumMod val="7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“</a:t>
                </a:r>
                <a:r>
                  <a:rPr lang="th-TH" sz="2400" b="1" kern="0" dirty="0">
                    <a:solidFill>
                      <a:srgbClr val="00CC00"/>
                    </a:solidFill>
                    <a:latin typeface="Microsoft Sans Serif" pitchFamily="34" charset="0"/>
                    <a:cs typeface="FreesiaUPC" pitchFamily="34" charset="-34"/>
                  </a:rPr>
                  <a:t>การพัฒนาที่ยั่งยืน </a:t>
                </a:r>
                <a:r>
                  <a:rPr lang="th-TH" sz="2400" b="1" kern="0" dirty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จะต้อง</a:t>
                </a:r>
                <a:r>
                  <a:rPr lang="th-TH" sz="2400" b="1" kern="0" dirty="0" smtClean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เป็นการ</a:t>
                </a:r>
                <a:r>
                  <a:rPr lang="th-TH" sz="2400" b="1" kern="0" dirty="0">
                    <a:solidFill>
                      <a:srgbClr val="EEECE1">
                        <a:lumMod val="2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พัฒนาที่ก่อให้ เกิดความสมดุลหรือมีปฏิสัมพันธ์ที่เกื้อกูลกันในระหว่างมิติอันเป็นองค์ประกอบที่จะทำให้ชีวิตมนุษย์อยู่ดี มีสุขคือ ทั้งทางด้านเศรษฐกิจ สังคม การเมือง วัฒนธรรม จิตใจ รวมทั้งทรัพยากร ธรรมชาติและสิ่งแวดล้อม ทั้งต่อคนในรุ่นปัจจุบันและคนรุ่นอนาคตเอง</a:t>
                </a:r>
                <a:r>
                  <a:rPr lang="en-US" sz="2400" b="1" kern="0" dirty="0" smtClean="0">
                    <a:solidFill>
                      <a:srgbClr val="C0504D">
                        <a:lumMod val="75000"/>
                      </a:srgbClr>
                    </a:solidFill>
                    <a:latin typeface="Microsoft Sans Serif" pitchFamily="34" charset="0"/>
                    <a:cs typeface="FreesiaUPC" pitchFamily="34" charset="-34"/>
                  </a:rPr>
                  <a:t>”</a:t>
                </a:r>
                <a:r>
                  <a:rPr lang="th-TH" sz="2400" kern="0" dirty="0" smtClean="0">
                    <a:solidFill>
                      <a:srgbClr val="C0504D"/>
                    </a:solidFill>
                    <a:latin typeface="Microsoft Sans Serif" pitchFamily="34" charset="0"/>
                    <a:cs typeface="Microsoft Sans Serif" pitchFamily="34" charset="0"/>
                  </a:rPr>
                  <a:t> </a:t>
                </a:r>
                <a:endParaRPr lang="en-US" sz="2400" kern="0" dirty="0">
                  <a:solidFill>
                    <a:srgbClr val="1F497D"/>
                  </a:solidFill>
                  <a:latin typeface="Microsoft Sans Serif" pitchFamily="34" charset="0"/>
                  <a:cs typeface="Microsoft Sans Serif" pitchFamily="34" charset="0"/>
                </a:endParaRPr>
              </a:p>
            </p:txBody>
          </p:sp>
          <p:pic>
            <p:nvPicPr>
              <p:cNvPr id="7" name="Picture 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154995" y="1822505"/>
                <a:ext cx="4187784" cy="3613761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  <a:alpha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1512" name="TextBox 13"/>
            <p:cNvSpPr txBox="1">
              <a:spLocks noChangeArrowheads="1"/>
            </p:cNvSpPr>
            <p:nvPr/>
          </p:nvSpPr>
          <p:spPr bwMode="auto">
            <a:xfrm>
              <a:off x="4427360" y="5276158"/>
              <a:ext cx="1489486" cy="5333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r>
                <a:rPr lang="th-TH" sz="20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สศช</a:t>
              </a:r>
              <a:r>
                <a:rPr lang="en-US" sz="2000" b="1" dirty="0">
                  <a:solidFill>
                    <a:srgbClr val="0066CC"/>
                  </a:solidFill>
                  <a:latin typeface="Microsoft Sans Serif" pitchFamily="34" charset="0"/>
                  <a:cs typeface="Microsoft Sans Serif" pitchFamily="34" charset="0"/>
                </a:rPr>
                <a:t>. (2546)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-2" y="87484"/>
            <a:ext cx="8768394" cy="769441"/>
            <a:chOff x="-2" y="116632"/>
            <a:chExt cx="8768394" cy="1025921"/>
          </a:xfrm>
        </p:grpSpPr>
        <p:sp>
          <p:nvSpPr>
            <p:cNvPr id="13" name="Rounded Rectangle 12"/>
            <p:cNvSpPr/>
            <p:nvPr/>
          </p:nvSpPr>
          <p:spPr>
            <a:xfrm>
              <a:off x="-2" y="137464"/>
              <a:ext cx="8586663" cy="77125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07504" y="116632"/>
              <a:ext cx="8660888" cy="1025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4400" b="1" dirty="0" smtClean="0">
                  <a:solidFill>
                    <a:srgbClr val="1C541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SN LardPhrao" pitchFamily="2" charset="-34"/>
                  <a:cs typeface="FreesiaUPC" pitchFamily="34" charset="-34"/>
                </a:rPr>
                <a:t>ความหมายของการพัฒนาที่ยั่งยืนในบริบทไทย</a:t>
              </a:r>
              <a:endParaRPr lang="th-TH" sz="4400" b="1" dirty="0">
                <a:solidFill>
                  <a:srgbClr val="1C54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SN LardPhrao" pitchFamily="2" charset="-34"/>
                <a:cs typeface="FreesiaUPC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844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1524" y="3575941"/>
            <a:ext cx="2733919" cy="605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 algn="r">
              <a:lnSpc>
                <a:spcPts val="2000"/>
              </a:lnSpc>
            </a:pPr>
            <a:r>
              <a:rPr lang="th-TH" sz="3600" b="1" kern="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2013</a:t>
            </a:r>
            <a:r>
              <a:rPr lang="th-TH" sz="2000" kern="0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 </a:t>
            </a:r>
            <a:endParaRPr lang="th-TH" sz="2000" kern="0" dirty="0" smtClean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FreesiaUPC" pitchFamily="34" charset="-34"/>
            </a:endParaRPr>
          </a:p>
          <a:p>
            <a:pPr marL="0" lvl="2" algn="r">
              <a:lnSpc>
                <a:spcPts val="2000"/>
              </a:lnSpc>
            </a:pPr>
            <a:r>
              <a:rPr lang="th-TH" b="1" dirty="0" smtClean="0">
                <a:ln>
                  <a:solidFill>
                    <a:prstClr val="black">
                      <a:lumMod val="65000"/>
                      <a:lumOff val="35000"/>
                    </a:prstClr>
                  </a:solidFill>
                </a:ln>
                <a:solidFill>
                  <a:srgbClr val="3F3F3F"/>
                </a:solidFill>
                <a:latin typeface="TH SarabunPSK" pitchFamily="34" charset="-34"/>
                <a:cs typeface="TH SarabunPSK" pitchFamily="34" charset="-34"/>
              </a:rPr>
              <a:t>หารือเรื่องเนื้อหาสาระ</a:t>
            </a:r>
            <a:endParaRPr lang="th-TH" sz="3600" b="1" spc="-30" dirty="0"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solidFill>
                <a:srgbClr val="3F3F3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AutoShape 2" descr="data:image/jpeg;base64,/9j/4AAQSkZJRgABAQAAAQABAAD/2wCEAAkGBxIQEhUSExIVFhUXFRUYFRUVFxUVFhYYFxcWGBUYFhYYHSggGB4lIBUVITIhJSkrLi4uGB8zODMsNygtLisBCgoKDg0OGxAQGi0lHyYtLS0tLS0tLS8tLS8tLS0tLS0tLS0tLS0tLS0tLS0vLS0tLS0tLS0tLS0tLS0tLS0tLf/AABEIALcBEwMBEQACEQEDEQH/xAAbAAEAAgMBAQAAAAAAAAAAAAAABQYBBAcDAv/EAEAQAAEDAQUFBQYEBQQBBQAAAAEAAgMRBAUSITEGQVFhgRMicZGhBzJCUrHBYnKS0RQjguHwM6KywtIVJDRTc//EABsBAQACAwEBAAAAAAAAAAAAAAABAwIEBQYH/8QANREAAgIBAgQDBwMFAQADAQAAAAECAxEEIQUSMVETQXEiYYGRocHRMrHwBhQzQuHxI1JTFf/aAAwDAQACEQMRAD8A7coAQBAEAQBAEAQBAEAQBAEAQBAEAQBAEAQBAEAQBAEBjGK0qK8N/khODKEBAEAQBAEAQBAEAQBAEAQBAEAQBAEAQBAEAQBAEAQBAEAQBAEAQBACUByrbDbx8rnRWZ5bEMjI00dJxwkaN8MyqZT7HY02iUVzTW/bsVKG8JGOxB7g7jU181gbjisYLVdHtBtEVGyUlH4ve6OH3qs1No1Z6KFjxFYfu/Be7t2oimALmSRn8bHU/UB9aLJWJmrZw26HTD+Kz8icY8EAggg6EZg+BVhoNNPDMoQR9+XqyyQmV2ega3e5x90f5uBVd1qqg5Mtpqds1BFcsN42i0GrpC2vws7oHLieq8zfxG+ctpY9DsT09NMf05fvLDZLQ5tA52IcTqP3C3dHr7FJRteU/PzRzbIRlvFYZJLumoEAQBAEAQBAEAQBAEAQBAEAQBAEAQBAEAQBAEAQBAVn2hXiYbIWtNHSnADvDdX06CnVV2SwjocNo8W7L6Lf8HHJLOtfJ35QPHAdN+5Tkr5G3hF5uC5m2doc4AykZk/Byb+6kPC2X/v/AAmcSnJjgmNm7YQ/szo6pHJw/cV8lnCW+DncQpTh4i6r9iyq445Sfam13ZQPHutm73KrSGk+o6rR18W6zo8NaVr9DTuK1gUK8tNOMsnV1FfNEsj7SHCg1dkPEq1TdjUI9WctVOLy+iJ5eyOaEAQBAEAQBAEAQBARt439ZrOcMszGu+WtXfpGYVkKpz6IHxY9orNKaNlFd2IFtfNWS0tqWcEZJVa5IQBAEAQBAEAQBAEAQBAEBRfatGeyhcNBI4Hq3L6FUX9EdzgbXPNPsc3xrXyegcCR2fgD5wT8ALuuQH1WSKJx5Yt/D5lwqszVwKoDeuU/z2VIGZ1NNxWUeprav/DIuWIUrUU47lsHnsHHNuNu5rSXwWfC2znulxaHOlHEYhRo4Uz0NQufbqVLMV0OnTpHDEn1NC4rVMAMhTiclxr4QOvDma3L7s7eUMZxS48fzUq0flAz81dobdNS+aSfN38vgaOsovsWI4x28y42e0skFWODhy+/Bd+u2Fi5oPKOLOuUHiSweqsMAgCAIAgCAIAgKB7R9snWb/21ndSUiskgz7MHRrfxHXkPFb2l03P7cuhDZyXt3VqSSSakkkkniSdVv4wQSNjvUt1KJvyBedndr54wAWPkZwIOX5XGiys0HirMvZf86ojmwXy7L8htFA0lrj8Dxhd03O6ErlX6Syrd7ruv5sZKSZJrVJCAIAgCAIAgCAIAgCAhNtLO2SxTYvhbjB4ObmP26rCxZizd4fY4aiLXfHzOIWq04aZarSbwexjuSuyFrrM4HKrMuhqkJbkXwzXlFwqrTQwZqpIwQl9Ws4wwH3cz4n+31Vcpbm9p6OaHM/M+bNfcjAWYiWuBBbU5g5EZKFLbBXbooSe6zgjbbdcrgOzicQPwOa7rlR3iKeC1XpmnmOSmdMX/ALJP1RoNtb4HYJGlrhuORVFlBTzcjwyasF8A04nIBaVlDM00zoNwgtAfv+o4FY6OyVdqlHv8zk615fKWdevOOEAQBAEAQBAa15WsQRSSnRjHO/SCVnXBzmorzYOA26R0r3SPNXPcXOPEk1K9N4aisIwI+aOiqcCScuW6QwB8gq7cDmG/3W3XUq/Xv9kVykTVVngwPWKYtNQVjKKfUHRtmrz/AIiKp95uTufA/wCcF5vW6fwbNujL4PKJZaZkEAQBAEAQBAac96QRv7N8rGvoDhJoaHQ+ihyS6l0KLJrmjFtA3rB/9zP1BRzR7k/213/1fyNG3bVWSEZyhx4MBcfTIdSodkUWw0F8/wDXHrsc/wBrdrJLYOyY3s4qgkV7z6ZjEdwruCpnZzHX0mhjS+Z7v9inSSN900Kr2Z0kprdHrdcJbPGWH4hlvpvWHJh5RdC5NNPsy/VVppmaoDSnuxkjsRc4V1Apn1OnksXFN5NiGqnCPKkjZs8LI/caG89XHxcc1ksLoUznKz9bz+3yPYVJA1JNB1QweEsnLr2kc6aUv97G4HlQkU6UotN5y8mm58z5kb+yEHa2gZ5NFfsFq6uXLX6llT3z2O33dBTA3r5ZrX0FfNbFfH5HIvnltkwvUmgEAQBAEAQBAaV9WL+Is8sO98bmjxIy9aK2izw7Iz7MHBrRA6Nxa4UIJBHAjIr1eVJZRgLDEJJQNzRiPjuU1Rw3Lt9yG8IsIKzKz6BUEH1VQC1bAOPaSDdgFfGuX/ZcniyXJHvksr6lxktkbdZGDxcB91xlXJ9Ey0+4pmvFWuDhyIP0USi49UD7WICAIAgMONBU6BAcOvy8DaLRJNX3nEt5NGTPQBaknl5PWUVeFWodjNlvdzcnjGP9w671iWEmwNlbia1xGeeFx010CgtXw+aIu8bJIBSOORxP4HZeYUNvyLYRi3u180Rtn2ZtLzm0MHF5A9NSoSl2M5WwXnn03/4We57nZZhkS99KF5yAG8NG4c1mjWlLm8sElVSYiqEGaoBVBgWeUiVudKEEHmDULn66+dUVyEWRXhv3k3DcdjqXmGMucS5zi0Ekk1JPUrk+LKW8pM4sp2LZGx/BWdujWDwoPosJOL8yY2XEhYZw6RtNMx6Lf4dYv7iKXZmtdBxg8kuvTGiEB8yyBjS5xAABJJ0AGpUNpLLJSbeEVl1+yzu/ldxm4kVeeZrkPBee1PFpuWKtl9TrR0VdUc2bv6G3DNO3PGHcnAfUaKmviWqju3n1KpQolty49CWsdqEgqMiMnA6gr0Gm1MNRDmj8V2NK2p1vB7rYKggOY+0WwsjtAdkBK0u/qaaOPWoPmu5w+yUq8djFlIuu0x9u5rXAhzRQ8wT/AGXarTcHkxktieBUFZkFQD6BQg07VanBxaHEDIEAkA+IGuqzVKkk2WQWxqh6rlVgyN+7b2kgdijeWnlofEaFa1lUJrlmsgv1xbcQy0ZMWxv+aowHzPd65c1yb+GWR9qtNr6/9Mky2NIOYzG4rmYwSZUAICI2ttHZ2Odw17NwH9Xd+6xm8RZs6OHNfBe84kHLUPVNA55DU0A8TkFJCjl4LhZYhGxrBuACgsluz2xniVJjhGKqAZqgFUAqhGBVBgVUjBv3HZ2yzsa8VBxfQ7wodULPZmso1dbOVdLlF77fuVTbu1T2e2SxRyvbGMBa0HQFoJFddarQu0tMJtKJo0WTnWpM1Nn7dI9/fe535nE/VaeorilsjdqeTpVxy95n5vqCFRw941UPX7M0tZH2Zeha1684gQFf24mLbNQaOkY13hmf+oHVaPEZNUPBu8PineskZcrgF5RfqOlqk2T2VFuZjynM3yfN3vpOQN7DXoRT6nzW1wmbWolFdGv2a/Jncs057Mlyaar0ZoEHfG1lksoOOUOduZH33E8Msh1IWxXpbZ9F8xk5BtPtM+3Tdo9uFoGGNgNcLa7zvJ3/ANl29NUqI8q+JiVmaIwuEjdAa+HJdGq3cnqXOzTY2hw3iqslHDwUNYPYFYkH0CowDQtFgkxZAEE1xEgD9/RXxuhjctUlg9Y7uHxPJ5NGEeZqVVKzPRfMxczZjs0bdI2+Lu+f9ywzLv8ALYxcmSlz2YzTMiAFHHvUa3Jozdu4ArW1FnhVub8v3Ed2dSa0AUGQGQC8q3ndmwZUAICM2msZmsk0YFSY3YRxIzA9FjNZizY0lirujJ9zhbm0WoeuZsXUMUzAeJPkP7hPImC3z7i2VQgzVAZqgFUIFUBmqAk7nuZ9oz91gyLtang0bys4wcjS1ethp9usu35LG3Zez0oQ8n5sbgfSgV3hROQ+KajOU0vgvueVhuNlke+YyFzGtJAcBVvGrh73LJYNRqTm3sjO7XS1UFUo4bfl5/DyKne9zG1mSZ/vOzHL5W+VAvMz1k7LHN9Dfg660ql/PeVaw3bLCRKWERl5Zi3YgK0WzYnOrn8iyLUZ8md+pe7pnDS07g5p8jmudTPw7oyfk0V6iHNFr3MvIXtTzgQGjfd3C0wviJoSKtPBwNWnzAVV1Stg4PzLabXXNSRRLPaHQO7OUFj26g7+YO8c15LUaedcsSR6FShdHMWSwvgAaqj2uhQ9LuVu+b3e59GOc2mpBLSeWW5e9/pvhLprd9y9qXRPyX5f2OZrbovFcOi6+pDTSOf7zi78xJ+q9VGKXRGga08G4iihcsllPJLTXUhbxDY9T4Deo5G+gR8XfE+b3WkNORc4ZD91lGiWd9l/OhDeCz2eMMaGjQCi2nuypvJ6grEgyCgMgqAfQKYB9VUAt3s+s1XyyH4QGj+qpd9B5rj8WsxGMO+5ZWi1SXtZ2uwOniDvlL218qrkx09slzKLx6FpuA1VICAICm7SbDMmLpISGPJJLT7pJ1ofh+iqlVndHV0vE5QSjZuu5z593SWS0MErC01Iz57wd+5UPKWGeg01sLd4POxPYliZnxb3uhY2RzHYXkhpOQNBU0rnTnRHlLJNXJZNwUt11I3/ANZAPeZlxBqsOfBsf2ya2ZKRSBwBBqDos0a8ouLwz6qpMcGxd9mM0jIx8RpXgNSfIFTFZeCq+xVVub8jpEELY2hjRRrRQBbaWNjx85ynJyl1Z6KTEgdpLTicyBu8hz/yg90dTn0XG4vqOWCqXn19DpaCvCdr8tl6nu2HuhlNVzK6eaKgurK3P2uYXtcrZbI6ztyNKsP4wcQPn9SvR/2sVR4K7FUNRJXeK/4ijXJaCW0ORGRB1BGRBXk74YZ6F7rKLpY76a1jWuqSBTy09KLsabisIVRjPqjj26Jym3HoTi7pzQgK7tDfFlDS1zGzuGjQA4A836N6ZrQ1Or08ViWJPsb2m0t7eVmK7lTs8ziSQ1jK1FGtFADuzqeq4b1c4y5q8R9EdnwIuPLLL9WV+/jIxzWtAdrSupFMs+RHqvYcG4pbet+qftLvnzXZ/Q42s0sKXt0fT3PsS+wlj7c9s4d0ZAEUoRrvPh0Kq/qrXrmhpKXs1zS379F92vQaatQg7H16L7ssm2ViidZyXChbTCR3TWoFKjiud/T1k6tdCFfSWVJeWMN5+BVc3KDbOefwsVa9m0ni6rz/ALl9L3OflnuCowQZqgM1UEH1VRgGaqAZqgMgqAa953pNEzs2SOax5JeG5FxFMiRnTPRWVaaqyXNNZa6FtfmQrJVszp7GbRadnNs5rLRpOOP5XHT8p3Lk6vh9d2/SXf8AJHQ6bct/2e1trE8Yt7CQHjp9153U6O3Tv21t38ickotUkIDVvK7orQwxysDmnjqObTqD4KHFNYZbTdOmSlB4ZFXZspDC7E5zpae6H4aDhWg7x8VXGpI39Rxa62OElHvj+bFb9qdpBdDEPhDnu5VoG/Ryr1D6I6XAK8Kdj88L8/YoRG5ax6XJJ7PvNHM3A1HVTDsa+pXSRL1WZqm5dV6ssjzK8F1GkNA3uNKZ7hrmsozUXlmvqdJPUw8OLxvv6GpJtpazL2geAN0dKspwO8+NVHjSzkujwXSKvkay++d/wWu5Nt4JqNl/lP4k/wAs+Dt3VXwvT67HE1fA7qvaq9pfX5fgjbvt3bTvlPxPNPyg0aPIBeW1tjne5PuXSp8OhQXYt120dV9Qc6eHGq6/C6lJO5+i938/b1ONfmPsm8uwaxzraGyfw1tcQKMm77eGLR488/6l57ilHLPmXRne0FvPVyvqjZZJkuJg2HEvi94eZIHbC2OjiY1pp2j8JI+XCSRXnQDwqufxO2VdPs+exv8ADq4ztzLyWSNsN3tczReXjFy6G/dqJRkadruuRhq0Yhy1U4a6ltephLrsc52ptMs07bMxrmvecDagtIFe9J4CnovY8JjVpNFLUSaed38Oi9X9zQ1bldeoLov42db2fsIgia3gBnvPEnmdV5d2SusldPq3ki5rKjHotis7b3ljkEIOTc3fmOg6D6r3H9J6HEJauX+3sx9F1fxe3wOfqZdIL1ZWqr2JqGVAMgoDIKgH0ChBmqgGaqMAzVQDytdm7VuHeM28+IWdc+SWfIyi8MhBYpC7C1pJ35Up+aui3XbFRy2X8ywS9ku5jM3Ue7n7g8G7+q0p2OXTb9ymU2+hJR2lzaEGlNKACnhTToqHBPqYZOhbJX0bSwsee+ymfzDief8AZed1+lVMuaPRl0JZJ9c8zCA0L6vaKyRmSQ/lb8TzuDQsZSUVlmxptNPUT5IL/hxu87yfaZXyv1cdNzRoGjkAtKUnJ5Pa6eiNNahHojWOaxL1LBIXKygc7iaDoM/qsksFdks4RJVUlR5WqPG0jfqFDM65csskOR6ajePEKs3z2stldLpk0avPujlzPIKUm+hhZbGvr17eZNWEthoG1pvLianpoOi1dbRGVTeN15nNvzYm5fz7lpuW8ezdU+67J32PRc7Qap6e3f8AS+v5OJq9Pzx26roW4FetOER9+XSy1xGN2RGbH72O3Efcbwqr6Y2w5ZF1N0qpcyOd2h08DjE+J5c00Ja0uaeBBG4ihXmrNDOMmsHfhqK5RUsnVF6o80UHb20SSzsjj92IVdze7d0FP1Li8Tvi5eG/I7PDqWoeJ3/Y1buvzs6B4LTz081xfDaeYm5bSpos1lvJkg1ClW+UjnT00oHs+CN9CQDTQ8E5YMwU5x6Gve95ss0ZcTn8I3k7gt7RaOzWXR09PV9X2Xm3/N3sVt8q55dDmEspe4ucakkknmV9cpphTXGqtYilhHMlJyeWfKtMT6BQGQVAM1UEGUJMgqMEH0CoBmqEBQSejpXHIkkcyVCil0QPkFAfVUIJ/YqcMtJcTRoikLjwaACSfJc3iqX9vl90W1JuWERV5bbWqSYvZIWR17jG0FG7sWWZ8V5GU5N7M9dptFRXDlnFN+b/AAS1n22nkZQPaH01wNNfsCo8aRn/APyNPzcyWV2yVu8LS+ZxdI8vdxOo5AbvAKlybe52aaK648sI4RoSRJkycD5ghc92Fuu87mjiVJVLbqT0TA0Bo0H+VUlfU+qoRgVQYMl9dQ0+LQfqEHL2z8w6QnXdpwHgNyZIUUj1sNk7eRsVcOM0rwyJB9FHJz+z3KNXPw6ZT7I3LD2kbjFK0te00pQ503t4grz+p004Txg0VZCyHMmdBuxjhEwO1podw3DyXptFCcKIxn1wee1Di7G49DaW0UhAedomEbXPdo0EnwAqolJRTk+iMoxcmorzKLZIjKXPdq5xceprReKvtdljk/M9HJqqKivI8L6iDIz3cR0a0alxyaBzJICilSlNRQjbs5PyKWblt1hmLZMbC41DmkmN/wCU6HwOa7WqqUFicSjT2qf6WWR9vtMMD5HSNBawltRXOmVaUWhpqa7tTCpJ4bSeO3mXXKMYOWN0irw22acdrM8ucdK5Bo4AaBfW+HcOo0VKhTHGd33fq+p5q+2Vj3LLceyNotIDyOyjPxPBqR+Fmp8TTqsdTxKml8v6n2X3f/pWo5N7abY9lkszphM9zmlmRDQ3vOAOVK7+K19JxSV9yrcEk898mXIilG04aF1C0/EMqeI+67KxLbozBxNoFYmJ9AqAZqhBmqgGUJM1UYBmqjBBmqAzVAKqATTLMYLvtFpIoZQ2KPjhc4YneB+y89xrUJrwl5dfXsdPhdXNqI59fkUsPXnD1TRltagN1JAA5n/KqcZEHJSSROmxsIAc55dvcC0eQp91U4o343WR6YMNsDBrI8jhhaD5klQo+8yd8n0ivmzYZhaMLW4R5k83HesvQpw28vqMSE4MYkGBiQYGJBgxiQnBM7IMxWuP8OJx6NI+4VlX6kc7ir5dLL34X1OlUW4ePCAIAgITa20YYMG+Rwb0Hed6CnVc/idvJQ132N7h9fNdntuR1gjo1eUXc3r5Zkfd3WMTWgOPuxUdTi81weWZ6BdbhFPPa7H0X3KdTPko5fORZZ4GyNLXtDmnUOAI8ivSSipLEllHLjJxeUyOm2csr43xGIFrwQa1JA/CTp0WGnpr08/EqWH3LLNRZYsSZFXDsLZ7KQ5xdMR7naBuFvA4RkTzPkF2NTxa66PKvZ748yjlWclqXLJKb7VLaGWPs/ilkaAOTe84+gHVdbg9blqObyS/fYhnJWyZEHQ6hepaINu7H9ymuEkV8NElvhlckbiwMRVAfVVAMgoDIKggzVATNg2Xtc7A9kYDSKtL3YMQ3UFCfOi0reIaeqXLJ7+5ZM1Bs13XFaw7CbNLXkKjo4Gnqs1rNO1zKa/nuI5GWK4tiXuIfae60Z9mCC4/mIyA5Bc7VcWily07vv8AgyjX3Nr2pd2wta0UHbRigyAAa+gp0C85e21lnZ4Qv/n+D+xyQSLVPRs3roGKSvygnqcv3R9CymO7ZN1WJfgYkGDGJCcGMSDAxITgxjUDBjGhOD6ha6Q4WNc48GguPkEWX0MZyjBZm0l79i77EXLLE98srCzu4WA0rme8aA5aDzWzTBp5Z5vjGuqtgq6pZ3y/sXBbBwAgCAICp7TS47QxnyMr1ef2aPNef4zb7UYdvudnh8eWqU+/2PZvdb0XF6IxftSJW4YQ2IO3vJceuQHkAvV8MqUNPHHnuzS1k+a1rtsSK3zVCAIDSve9YbJGZZnhrRpxceDRvKtppnbLlgssHFdptoHW+YyOGFoGGNnyt58zqf7L1Wj0608OVdfNkEO9q30wbV1juk8XFT1SK5G7VYmJnEhBmqgGaoDIKAmdkruFotLGOFWtq944hug6mi0tfe6aHJdXsviTFZZ1teQLwgCAgttrsNpscsbRVwAe0DUlhrQeIqOqwmsxNvQ3Kq5SfTp8zg7nBap6tSTJS4Dm8/lH1WMjapXsv1JfEsS3BguQnBguUDB8l6GXKSFjuW0ze5C8j5iMDfN1PRZquT6I07ddpqv1zXw3/YsFj2CldnLM1nEMBefM0A8irVp35s5dvH61tXBv12+m/wBifsWx1kjzLDIeMhJH6RRvorVTBHLu4xqrNlLlXu/PX6k5DC1gwtaGjg0ADyCtSwc2U5SeZPLPtDEIAgCAICjwv7aaSX5nmngO630AXjtbb4l8pe89By+FTGHuN+1nINHxEDzWvjLSKK+rl2JeMFlC3y3HxXUqssp9qt/DyNFtS2keV9Xx2FmmmA77GEhp46N8RUheg4ffXq7Iw6PzXn8DXnW47+Ry+79uLaHd6cmulWtp4UpkvXx0GmmuVx3KsslZ9traRk5g5hgr6miR4Vps7p/MjmKZfFolmfjlkc93FxJpyA0A8F0YaeFccVrCMiPBooaB6B5PdGp9OZ5KFlvCIJOFga0NGgV2CtvJ6VTBBmqggVQCqYBmqYBd/ZfHWSd28NYB/UXE/wDELhcbeIwXvf2LIHQV54sCAIAgKfthsFDbayxUin+YDuP/AP0aN/4hn4rCUEze0uunTs90cys9hmskz4Z4yx9KivuupvY7RwzGYWpZFxe563QaiF8HyskoInyGkbHvPBjXO/4hYJN9DbnOFazOSXq0v3JyxbG2uTMtbGPxuz/S2v2VqokzmXca0tf6W5ei+7wWCxbBQjOWV7+TaMb9z6q1ULzOVdx+6X+OKX1f4+hYbDc1ng/04WNPGlXfqOatUIrojlXay+7/ACTb/b5G8sjWCAIAgCAIAgCAICnXTDRoXherO9qZZZtGxvmccBAwCuehOgHLf5Lb0mjnqXLleML69inxo1R9rzPazW0tOB4wuGoP+ZqHKyiXJYsFc6VJc8N0bU0LJGlpAIIoWnMEK+Ly1ODw126r0NfLXU5rtfscYA6aCpj1ezewcRxHqF67hXH3Y1Tqf1eUu/ufZ/RlFlX+0fkV67bSXVGVBlUmlV7SufPHmZrM2ZoCdG18Cw/Qq2M0vP8Af8BSI+SwGuZDR4hx8gpklLoHI9oImsFGjxJ1PiVKjgxbyeuJTggYkwBiTAM4lGAMSYAxpgF/9lT/AP5A3/yj/wA15/jq/R8fsZwL8vPlgQBAEAQGtbrvhnAEsTJA01aHtDqHiKqGk+pbVdZU+auTT9zwe0UTWCjWho4AADyCnGDCUnJ5k8n2hiEAQBAEAQBAEAQBAEAQFYgGFq8Kuh2JvmkTNzxYYwd7ji6HT0ovVcMp8PTru9/n0+hoaqWbMdtj2ttiZMKOHgRkR4FbN+nrvjyzRXVdOp5iQUgkszgH95hPdeNPA8CvNanR26V56x7nRi69Qsx2fY3sYeONQsedTia3K4s4zeVlbZ7TPC0Ua2Qlv5XgPHlip0X1j+n9Q7+HVzfXdP1T+5paiOJnhVdopGJMAziUYAxJgDEmAMSYIGJMAxjU4AL0wTgtfs2tj2Wnuse5jxhcWtJa3e0kjIZj1K5HGa4yo3aTW6Mo7M6yvJFgQBAEAQBAEAQBAEAQBAEAQBAEAQBAEBWizEWsHxED9/Sq8VTV4tka+7/9Oupcqc35FkaKCg3L2iWFhHJbzuZJUkFQvO2G1SAN/wBJh7v4jvd+3915jiWt8aXJB+yvqdzTU/28OaX6n9DcMwiYSTQAVJO4Bc+Oei6s12uaRxm9byE1rfKNHkjoPd9F9e4BS9NRHTy64+vV/ucy6XPNtGcS7+CkxiTAGJMAYkwDGNMAywlxoASeABJ8gjwlljBOXdsjbp6FsDmA75f5foe96LQu4npaus8+m/8Az6k8pZ7v9mR1ntHi2Jv/AGf/AOK5d3H/AP8AKHz/AAvyZcpZ7u2MsUOkIefmlPaHyOQ6Bcy7imqt6zx6bE4RPMYGigAA4AUHktBtvdkmVACAIAgCAIAgCAIAgCAIAgCAIAgCAIAgIa5ocTjIdBk3x3n7dVwOD6fLdz9F9zoaqfLFQ83uyZXfOeVy/wC8i8mCM5aSOH/EffyXE4nruXNMHv5v7fk6ui0yivFn8Pz+Dws0IYFwF3ZbZNzZWvaGy0mydpG3+SXUkI94N3Ej5Scif3Xqv6b0UHb49vX/AEX3/Hz7GnqreVeHHr5/g5OHHG38wX0DT/5o+pzyZxLs4MTBemAb93XPabR/pQSPHzBpDf1Gg9Vr3aqin/JNL9/l1JwWi7vZran5yyRxDgKyO9KAeZXLu49RHauLl9F+SeUtF3ezmxx5yF8x/EcLf0tpl4krlXcb1M/04j6flk4LNYbthgGGKJkY/A0N8yNVzLb7LXmcm/Vkm0qgEAQBAEAQBAEAQBAEAQBAEAQBAEAQBAEAQBAEB8xRhoDWigGQCxhCMIqMVhIylJyeWat8yuZBI5uoaaHhz6aqvUylCmUo9cMs08VK2Kl0yVe7Y2gVXis5eWdu+Tzgk7DZjO78A1PE/KF0uH6J6iXNL9K+vu/JpXWeCtv1P6e8nnxNLSwtBaRhLSMiCKUpwovUrbocvqcnvj2VS/xWKzOYIDVwDyQYyfhpQ4hwK7mj4nXW1K1PK7eZGCZu32WxtoZ7Q553tjaGN8KmpPorrv6gse1UEvXf8DBabs2VsVnp2dnZUfE6r3fqdVcq7iGpu/XN+i2XyROCZC0gEAQBAEAQBAEAQBAEAQBAEAQBAEAQBAEAQBAEAQBAEAQBAYc0EUOYOoRrITwRTdn4QajGB8uLL6V9VzXwrTOWcP0zsbv9/a1jb1wScUQYA1ooBoAuhCEYRUYrCRqSk5PL6n2sjEIAgCAIAgCAIAgCAIAgCAIAgCAIAgCAIAgCAIAgCAIAgCAIAgCA/9k="/>
          <p:cNvSpPr>
            <a:spLocks noChangeAspect="1" noChangeArrowheads="1"/>
          </p:cNvSpPr>
          <p:nvPr/>
        </p:nvSpPr>
        <p:spPr bwMode="auto">
          <a:xfrm>
            <a:off x="155575" y="-130015"/>
            <a:ext cx="304800" cy="27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>
              <a:solidFill>
                <a:prstClr val="black"/>
              </a:solidFill>
            </a:endParaRPr>
          </a:p>
        </p:txBody>
      </p:sp>
      <p:sp>
        <p:nvSpPr>
          <p:cNvPr id="28" name="AutoShape 13" descr="Image result for service icon"/>
          <p:cNvSpPr>
            <a:spLocks noChangeAspect="1" noChangeArrowheads="1"/>
          </p:cNvSpPr>
          <p:nvPr/>
        </p:nvSpPr>
        <p:spPr bwMode="auto">
          <a:xfrm>
            <a:off x="155575" y="-130015"/>
            <a:ext cx="304800" cy="27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>
              <a:solidFill>
                <a:prstClr val="black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-2" y="87484"/>
            <a:ext cx="7688483" cy="769441"/>
            <a:chOff x="-1" y="116632"/>
            <a:chExt cx="7308306" cy="1025921"/>
          </a:xfrm>
        </p:grpSpPr>
        <p:sp>
          <p:nvSpPr>
            <p:cNvPr id="36" name="Rounded Rectangle 35"/>
            <p:cNvSpPr/>
            <p:nvPr/>
          </p:nvSpPr>
          <p:spPr>
            <a:xfrm>
              <a:off x="-1" y="137464"/>
              <a:ext cx="7308306" cy="77125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504" y="116632"/>
              <a:ext cx="6663655" cy="1025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4400" b="1" dirty="0" smtClean="0">
                  <a:solidFill>
                    <a:srgbClr val="1C541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FreesiaUPC" pitchFamily="34" charset="-34"/>
                </a:rPr>
                <a:t>กระบวนการจัดเตรียม </a:t>
              </a:r>
              <a:r>
                <a:rPr lang="en-US" sz="4400" b="1" dirty="0" smtClean="0">
                  <a:solidFill>
                    <a:srgbClr val="1C541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FreesiaUPC" pitchFamily="34" charset="-34"/>
                </a:rPr>
                <a:t>SDGs </a:t>
              </a:r>
              <a:r>
                <a:rPr lang="th-TH" sz="4400" b="1" dirty="0" smtClean="0">
                  <a:solidFill>
                    <a:srgbClr val="1C541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FreesiaUPC" pitchFamily="34" charset="-34"/>
                </a:rPr>
                <a:t>ระดับโลก</a:t>
              </a:r>
              <a:endParaRPr lang="th-TH" sz="4400" b="1" dirty="0">
                <a:solidFill>
                  <a:srgbClr val="1C54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FreesiaUPC" pitchFamily="34" charset="-34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179512" y="747800"/>
            <a:ext cx="4753538" cy="54329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4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40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6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th-TH" sz="3600" b="1" kern="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2012</a:t>
            </a:r>
            <a:r>
              <a:rPr lang="en-US" sz="2800" b="1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en-US" sz="2800" b="1" dirty="0" smtClean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Rio +20 Conference</a:t>
            </a:r>
          </a:p>
          <a:p>
            <a:pPr marL="0" indent="0">
              <a:lnSpc>
                <a:spcPts val="19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th-TH" sz="2400" b="1" dirty="0" smtClean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การประชุมเตรียมการเพื่อเริ่มจัดทำ </a:t>
            </a:r>
            <a:r>
              <a:rPr lang="en-US" sz="2400" b="1" dirty="0" smtClean="0">
                <a:solidFill>
                  <a:srgbClr val="F79646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SDGs</a:t>
            </a: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365104" y="3330154"/>
            <a:ext cx="3383365" cy="8617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4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40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6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1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th-TH" sz="3600" b="1" kern="0" dirty="0" smtClean="0">
                <a:solidFill>
                  <a:srgbClr val="8064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2015</a:t>
            </a:r>
            <a:r>
              <a:rPr lang="en-U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UN General Assembly in September  </a:t>
            </a:r>
          </a:p>
          <a:p>
            <a:pPr marL="0" indent="0">
              <a:lnSpc>
                <a:spcPts val="210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th-TH" sz="2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การประชุมเพื่อรับรอง </a:t>
            </a:r>
            <a:r>
              <a:rPr lang="en-US" sz="2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SDGs</a:t>
            </a: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1385576" y="1226296"/>
            <a:ext cx="4554576" cy="841398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4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40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6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3" indent="-265113">
              <a:lnSpc>
                <a:spcPts val="19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th-TH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ตั้ง </a:t>
            </a:r>
            <a:r>
              <a:rPr lang="en-US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Open Working Group </a:t>
            </a:r>
            <a:r>
              <a:rPr lang="th-TH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เพื่อจัดเตรียมข้อเสนอ </a:t>
            </a:r>
            <a:r>
              <a:rPr lang="en-US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SDGs </a:t>
            </a:r>
            <a:r>
              <a:rPr lang="th-TH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เสนอต่อสมัชชาสหประชาชาติ</a:t>
            </a:r>
          </a:p>
          <a:p>
            <a:pPr marL="265113" indent="-265113">
              <a:lnSpc>
                <a:spcPts val="19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th-TH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ตั้ง </a:t>
            </a:r>
            <a:r>
              <a:rPr lang="en-US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High Level Political Forum </a:t>
            </a:r>
            <a:r>
              <a:rPr lang="th-TH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เพื่อให้ทิศทางและข้อเสนอแนะต่อการจัดทำ </a:t>
            </a:r>
            <a:r>
              <a:rPr lang="en-US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SDGs</a:t>
            </a:r>
            <a:endParaRPr lang="en-US" sz="2200" b="1" dirty="0">
              <a:solidFill>
                <a:sysClr val="windowText" lastClr="000000">
                  <a:lumMod val="75000"/>
                  <a:lumOff val="25000"/>
                </a:sys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126118" y="3925129"/>
            <a:ext cx="2733919" cy="643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 algn="r">
              <a:lnSpc>
                <a:spcPts val="2300"/>
              </a:lnSpc>
            </a:pPr>
            <a:r>
              <a:rPr lang="th-TH" sz="3600" b="1" kern="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2014</a:t>
            </a:r>
            <a:r>
              <a:rPr lang="th-TH" sz="1800" kern="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 </a:t>
            </a:r>
          </a:p>
          <a:p>
            <a:pPr marL="0" lvl="2" algn="r">
              <a:lnSpc>
                <a:spcPts val="2000"/>
              </a:lnSpc>
            </a:pPr>
            <a:r>
              <a:rPr lang="th-TH" b="1" dirty="0" smtClean="0">
                <a:ln>
                  <a:solidFill>
                    <a:prstClr val="black">
                      <a:lumMod val="65000"/>
                      <a:lumOff val="35000"/>
                    </a:prstClr>
                  </a:solidFill>
                </a:ln>
                <a:solidFill>
                  <a:srgbClr val="3F3F3F"/>
                </a:solidFill>
                <a:latin typeface="TH SarabunPSK" pitchFamily="34" charset="-34"/>
                <a:cs typeface="TH SarabunPSK" pitchFamily="34" charset="-34"/>
              </a:rPr>
              <a:t>เจรจาต่อรองและอภิปราย</a:t>
            </a:r>
            <a:endParaRPr lang="th-TH" sz="3600" b="1" spc="-30" dirty="0"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solidFill>
                <a:srgbClr val="3F3F3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164485" y="1953075"/>
            <a:ext cx="8759825" cy="1860815"/>
            <a:chOff x="164482" y="2460082"/>
            <a:chExt cx="8759825" cy="2481086"/>
          </a:xfrm>
        </p:grpSpPr>
        <p:sp>
          <p:nvSpPr>
            <p:cNvPr id="11" name="Rectangle 10"/>
            <p:cNvSpPr/>
            <p:nvPr/>
          </p:nvSpPr>
          <p:spPr>
            <a:xfrm>
              <a:off x="164482" y="2789456"/>
              <a:ext cx="8759825" cy="124778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>
                <a:solidFill>
                  <a:prstClr val="white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7253868" y="2460082"/>
              <a:ext cx="1260000" cy="1440000"/>
              <a:chOff x="7083186" y="1998855"/>
              <a:chExt cx="1009606" cy="1028700"/>
            </a:xfrm>
          </p:grpSpPr>
          <p:sp>
            <p:nvSpPr>
              <p:cNvPr id="26" name="สี่เหลี่ยมผืนผ้ามุมมน 25"/>
              <p:cNvSpPr/>
              <p:nvPr/>
            </p:nvSpPr>
            <p:spPr>
              <a:xfrm>
                <a:off x="7083186" y="1998855"/>
                <a:ext cx="1009606" cy="1028700"/>
              </a:xfrm>
              <a:prstGeom prst="roundRect">
                <a:avLst/>
              </a:prstGeom>
              <a:ln w="38100">
                <a:solidFill>
                  <a:schemeClr val="accent3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th-TH" sz="1800">
                  <a:solidFill>
                    <a:prstClr val="black"/>
                  </a:solidFill>
                </a:endParaRPr>
              </a:p>
            </p:txBody>
          </p:sp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24217" y="2117196"/>
                <a:ext cx="948540" cy="844102"/>
              </a:xfrm>
              <a:prstGeom prst="rect">
                <a:avLst/>
              </a:prstGeom>
            </p:spPr>
          </p:pic>
        </p:grpSp>
        <p:grpSp>
          <p:nvGrpSpPr>
            <p:cNvPr id="5" name="Group 4"/>
            <p:cNvGrpSpPr/>
            <p:nvPr/>
          </p:nvGrpSpPr>
          <p:grpSpPr>
            <a:xfrm>
              <a:off x="3618243" y="3501168"/>
              <a:ext cx="1260000" cy="1440000"/>
              <a:chOff x="3232243" y="2563728"/>
              <a:chExt cx="1009604" cy="1028700"/>
            </a:xfrm>
          </p:grpSpPr>
          <p:sp>
            <p:nvSpPr>
              <p:cNvPr id="24" name="สี่เหลี่ยมผืนผ้ามุมมน 23"/>
              <p:cNvSpPr/>
              <p:nvPr/>
            </p:nvSpPr>
            <p:spPr>
              <a:xfrm>
                <a:off x="3232243" y="2563728"/>
                <a:ext cx="1009604" cy="1028700"/>
              </a:xfrm>
              <a:prstGeom prst="roundRect">
                <a:avLst/>
              </a:prstGeom>
              <a:ln w="38100">
                <a:solidFill>
                  <a:schemeClr val="accent3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th-TH" sz="1800">
                  <a:solidFill>
                    <a:prstClr val="black"/>
                  </a:solidFill>
                </a:endParaRPr>
              </a:p>
            </p:txBody>
          </p:sp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44996" y="2709090"/>
                <a:ext cx="784097" cy="784097"/>
              </a:xfrm>
              <a:prstGeom prst="rect">
                <a:avLst/>
              </a:prstGeom>
            </p:spPr>
          </p:pic>
        </p:grpSp>
        <p:grpSp>
          <p:nvGrpSpPr>
            <p:cNvPr id="9" name="Group 8"/>
            <p:cNvGrpSpPr/>
            <p:nvPr/>
          </p:nvGrpSpPr>
          <p:grpSpPr>
            <a:xfrm>
              <a:off x="5508104" y="2781088"/>
              <a:ext cx="1260000" cy="1440000"/>
              <a:chOff x="5156247" y="2305623"/>
              <a:chExt cx="1009604" cy="1028700"/>
            </a:xfrm>
          </p:grpSpPr>
          <p:sp>
            <p:nvSpPr>
              <p:cNvPr id="25" name="สี่เหลี่ยมผืนผ้ามุมมน 24"/>
              <p:cNvSpPr/>
              <p:nvPr/>
            </p:nvSpPr>
            <p:spPr>
              <a:xfrm>
                <a:off x="5156247" y="2305623"/>
                <a:ext cx="1009604" cy="1028700"/>
              </a:xfrm>
              <a:prstGeom prst="roundRect">
                <a:avLst/>
              </a:prstGeom>
              <a:ln w="38100"/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th-TH" sz="1800">
                  <a:solidFill>
                    <a:prstClr val="black"/>
                  </a:solidFill>
                </a:endParaRPr>
              </a:p>
            </p:txBody>
          </p:sp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4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83273" y="2423776"/>
                <a:ext cx="982578" cy="752940"/>
              </a:xfrm>
              <a:prstGeom prst="rect">
                <a:avLst/>
              </a:prstGeom>
            </p:spPr>
          </p:pic>
        </p:grpSp>
        <p:grpSp>
          <p:nvGrpSpPr>
            <p:cNvPr id="20" name="Group 19"/>
            <p:cNvGrpSpPr/>
            <p:nvPr/>
          </p:nvGrpSpPr>
          <p:grpSpPr>
            <a:xfrm>
              <a:off x="323528" y="2513665"/>
              <a:ext cx="1260000" cy="1440000"/>
              <a:chOff x="251520" y="1805522"/>
              <a:chExt cx="1332000" cy="1512000"/>
            </a:xfrm>
          </p:grpSpPr>
          <p:sp>
            <p:nvSpPr>
              <p:cNvPr id="44" name="สี่เหลี่ยมผืนผ้ามุมมน 1"/>
              <p:cNvSpPr/>
              <p:nvPr/>
            </p:nvSpPr>
            <p:spPr>
              <a:xfrm>
                <a:off x="251520" y="1805522"/>
                <a:ext cx="1332000" cy="1512000"/>
              </a:xfrm>
              <a:prstGeom prst="roundRect">
                <a:avLst/>
              </a:prstGeom>
              <a:ln w="38100"/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th-TH" sz="1800">
                  <a:solidFill>
                    <a:prstClr val="black"/>
                  </a:solidFill>
                </a:endParaRPr>
              </a:p>
            </p:txBody>
          </p:sp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6995" y="1958869"/>
                <a:ext cx="1116000" cy="1116000"/>
              </a:xfrm>
              <a:prstGeom prst="rect">
                <a:avLst/>
              </a:prstGeom>
            </p:spPr>
          </p:pic>
        </p:grpSp>
        <p:grpSp>
          <p:nvGrpSpPr>
            <p:cNvPr id="23" name="Group 22"/>
            <p:cNvGrpSpPr/>
            <p:nvPr/>
          </p:nvGrpSpPr>
          <p:grpSpPr>
            <a:xfrm>
              <a:off x="1943848" y="3037803"/>
              <a:ext cx="1260000" cy="1440000"/>
              <a:chOff x="1924053" y="2488371"/>
              <a:chExt cx="1353912" cy="1531745"/>
            </a:xfrm>
          </p:grpSpPr>
          <p:sp>
            <p:nvSpPr>
              <p:cNvPr id="2" name="สี่เหลี่ยมผืนผ้ามุมมน 1"/>
              <p:cNvSpPr/>
              <p:nvPr/>
            </p:nvSpPr>
            <p:spPr>
              <a:xfrm>
                <a:off x="1924053" y="2488371"/>
                <a:ext cx="1353912" cy="1531745"/>
              </a:xfrm>
              <a:prstGeom prst="roundRect">
                <a:avLst/>
              </a:prstGeom>
              <a:ln w="38100"/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th-TH" sz="1800">
                  <a:solidFill>
                    <a:prstClr val="black"/>
                  </a:solidFill>
                </a:endParaRPr>
              </a:p>
            </p:txBody>
          </p:sp>
          <p:pic>
            <p:nvPicPr>
              <p:cNvPr id="21" name="Picture 20"/>
              <p:cNvPicPr>
                <a:picLocks noChangeAspect="1"/>
              </p:cNvPicPr>
              <p:nvPr/>
            </p:nvPicPr>
            <p:blipFill rotWithShape="1">
              <a:blip r:embed="rId6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2149940" y="2648432"/>
                <a:ext cx="996603" cy="1171614"/>
              </a:xfrm>
              <a:prstGeom prst="rect">
                <a:avLst/>
              </a:prstGeom>
            </p:spPr>
          </p:pic>
        </p:grpSp>
      </p:grpSp>
      <p:sp>
        <p:nvSpPr>
          <p:cNvPr id="48" name="Rectangle 47"/>
          <p:cNvSpPr/>
          <p:nvPr/>
        </p:nvSpPr>
        <p:spPr>
          <a:xfrm>
            <a:off x="6456798" y="1284751"/>
            <a:ext cx="29397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 algn="ctr">
              <a:lnSpc>
                <a:spcPts val="2300"/>
              </a:lnSpc>
            </a:pPr>
            <a:r>
              <a:rPr lang="th-TH" sz="4000" b="1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ปลายปี2015</a:t>
            </a:r>
            <a:r>
              <a:rPr lang="th-TH" sz="2400" kern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FreesiaUPC" pitchFamily="34" charset="-34"/>
              </a:rPr>
              <a:t> </a:t>
            </a:r>
            <a:endParaRPr lang="th-TH" sz="2000" kern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FreesiaUPC" pitchFamily="34" charset="-34"/>
            </a:endParaRPr>
          </a:p>
          <a:p>
            <a:pPr marL="0" lvl="2" algn="ctr">
              <a:lnSpc>
                <a:spcPts val="2500"/>
              </a:lnSpc>
            </a:pPr>
            <a:r>
              <a:rPr lang="th-TH" sz="3000" b="1" dirty="0" smtClean="0">
                <a:ln>
                  <a:solidFill>
                    <a:prstClr val="black">
                      <a:lumMod val="65000"/>
                      <a:lumOff val="35000"/>
                    </a:prstClr>
                  </a:solidFill>
                </a:ln>
                <a:solidFill>
                  <a:srgbClr val="3F3F3F"/>
                </a:solidFill>
                <a:latin typeface="TH SarabunPSK" pitchFamily="34" charset="-34"/>
                <a:cs typeface="TH SarabunPSK" pitchFamily="34" charset="-34"/>
              </a:rPr>
              <a:t>เริ่มดำเนินการ</a:t>
            </a:r>
            <a:endParaRPr lang="th-TH" sz="3000" b="1" spc="-30" dirty="0">
              <a:ln>
                <a:solidFill>
                  <a:prstClr val="black">
                    <a:lumMod val="65000"/>
                    <a:lumOff val="35000"/>
                  </a:prstClr>
                </a:solidFill>
              </a:ln>
              <a:solidFill>
                <a:srgbClr val="3F3F3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401611" y="4230254"/>
            <a:ext cx="3706893" cy="8617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4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40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6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3200" kern="1200">
                <a:solidFill>
                  <a:srgbClr val="6BA42C"/>
                </a:solidFill>
                <a:latin typeface="BrowalliaUPC" panose="020B0604020202020204" pitchFamily="34" charset="-34"/>
                <a:ea typeface="+mn-ea"/>
                <a:cs typeface="BrowalliaUPC" panose="020B0604020202020204" pitchFamily="34" charset="-34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3" indent="-265113">
              <a:lnSpc>
                <a:spcPts val="21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en-US" sz="22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cs typeface="TH SarabunPSK" pitchFamily="34" charset="-34"/>
              </a:rPr>
              <a:t>Transforming Our World: the 2030 Agenda for Sustainable Development</a:t>
            </a:r>
            <a:endParaRPr lang="en-US" sz="22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1227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-140046"/>
            <a:ext cx="9144000" cy="1739688"/>
            <a:chOff x="0" y="-186727"/>
            <a:chExt cx="9144000" cy="2319583"/>
          </a:xfrm>
        </p:grpSpPr>
        <p:sp>
          <p:nvSpPr>
            <p:cNvPr id="5" name="Rectangle 4"/>
            <p:cNvSpPr/>
            <p:nvPr/>
          </p:nvSpPr>
          <p:spPr>
            <a:xfrm>
              <a:off x="0" y="288032"/>
              <a:ext cx="9144000" cy="184482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6" name="Rectangle 2"/>
            <p:cNvSpPr txBox="1">
              <a:spLocks noChangeArrowheads="1"/>
            </p:cNvSpPr>
            <p:nvPr/>
          </p:nvSpPr>
          <p:spPr bwMode="auto">
            <a:xfrm>
              <a:off x="426706" y="-186727"/>
              <a:ext cx="8229600" cy="1169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  <a:lvl2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2pPr>
              <a:lvl3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3pPr>
              <a:lvl4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4pPr>
              <a:lvl5pPr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4000" b="1" kern="0" dirty="0" smtClean="0">
                  <a:ln w="12700">
                    <a:solidFill>
                      <a:srgbClr val="4F81BD"/>
                    </a:solidFill>
                    <a:prstDash val="solid"/>
                  </a:ln>
                  <a:pattFill prst="pct50">
                    <a:fgClr>
                      <a:srgbClr val="4F81BD"/>
                    </a:fgClr>
                    <a:bgClr>
                      <a:srgbClr val="4F81BD">
                        <a:lumMod val="20000"/>
                        <a:lumOff val="80000"/>
                      </a:srgbClr>
                    </a:bgClr>
                  </a:pattFill>
                  <a:effectLst>
                    <a:outerShdw dist="38100" dir="2640000" algn="bl" rotWithShape="0">
                      <a:srgbClr val="4F81BD"/>
                    </a:outerShdw>
                  </a:effectLst>
                  <a:latin typeface="TH SarabunPSK" pitchFamily="34" charset="-34"/>
                  <a:ea typeface="Microsoft Sans Serif" panose="020B0604020202020204" pitchFamily="34" charset="0"/>
                  <a:cs typeface="TH SarabunPSK" pitchFamily="34" charset="-34"/>
                </a:rPr>
                <a:t>เป้าหมายการพัฒนาที่ยั่งยืน(</a:t>
              </a:r>
              <a:r>
                <a:rPr lang="en-US" sz="4000" b="1" kern="0" dirty="0" smtClean="0">
                  <a:ln w="12700">
                    <a:solidFill>
                      <a:srgbClr val="4F81BD"/>
                    </a:solidFill>
                    <a:prstDash val="solid"/>
                  </a:ln>
                  <a:pattFill prst="pct50">
                    <a:fgClr>
                      <a:srgbClr val="4F81BD"/>
                    </a:fgClr>
                    <a:bgClr>
                      <a:srgbClr val="4F81BD">
                        <a:lumMod val="20000"/>
                        <a:lumOff val="80000"/>
                      </a:srgbClr>
                    </a:bgClr>
                  </a:pattFill>
                  <a:effectLst>
                    <a:outerShdw dist="38100" dir="2640000" algn="bl" rotWithShape="0">
                      <a:srgbClr val="4F81BD"/>
                    </a:outerShdw>
                  </a:effectLst>
                  <a:latin typeface="TH SarabunPSK" pitchFamily="34" charset="-34"/>
                  <a:ea typeface="Microsoft Sans Serif" panose="020B0604020202020204" pitchFamily="34" charset="0"/>
                  <a:cs typeface="TH SarabunPSK" pitchFamily="34" charset="-34"/>
                </a:rPr>
                <a:t>SDGs)</a:t>
              </a:r>
              <a:endParaRPr lang="en-US" sz="4000" b="1" kern="0" dirty="0">
                <a:ln w="12700">
                  <a:solidFill>
                    <a:srgbClr val="4F81BD"/>
                  </a:solidFill>
                  <a:prstDash val="solid"/>
                </a:ln>
                <a:pattFill prst="pct50">
                  <a:fgClr>
                    <a:srgbClr val="4F81BD"/>
                  </a:fgClr>
                  <a:bgClr>
                    <a:srgbClr val="4F81BD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4F81BD"/>
                  </a:outerShdw>
                </a:effectLst>
                <a:latin typeface="TH SarabunPSK" pitchFamily="34" charset="-34"/>
                <a:ea typeface="Microsoft Sans Serif" panose="020B0604020202020204" pitchFamily="34" charset="0"/>
                <a:cs typeface="TH SarabunPSK" pitchFamily="34" charset="-34"/>
              </a:endParaRPr>
            </a:p>
          </p:txBody>
        </p:sp>
      </p:grp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7048719"/>
              </p:ext>
            </p:extLst>
          </p:nvPr>
        </p:nvGraphicFramePr>
        <p:xfrm>
          <a:off x="251516" y="861544"/>
          <a:ext cx="8627634" cy="41014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7939"/>
                <a:gridCol w="1437939"/>
                <a:gridCol w="1437939"/>
                <a:gridCol w="1437939"/>
                <a:gridCol w="1437939"/>
                <a:gridCol w="1437939"/>
              </a:tblGrid>
              <a:tr h="1367143"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33D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A73A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A146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>
                        <a:solidFill>
                          <a:schemeClr val="bg1"/>
                        </a:solidFill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212F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402D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BFE6"/>
                    </a:solidFill>
                  </a:tcPr>
                </a:tc>
              </a:tr>
              <a:tr h="1367143"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30B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1942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6A2E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1768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9C28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B2E"/>
                    </a:solidFill>
                  </a:tcPr>
                </a:tc>
              </a:tr>
              <a:tr h="1367143"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7F46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97D4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9BA47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558D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496B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43" name="Group 42"/>
          <p:cNvGrpSpPr/>
          <p:nvPr/>
        </p:nvGrpSpPr>
        <p:grpSpPr>
          <a:xfrm>
            <a:off x="207061" y="884911"/>
            <a:ext cx="1542431" cy="1178099"/>
            <a:chOff x="207057" y="1025198"/>
            <a:chExt cx="1542431" cy="157079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5114"/>
            <a:stretch/>
          </p:blipFill>
          <p:spPr>
            <a:xfrm>
              <a:off x="438273" y="1025198"/>
              <a:ext cx="1024767" cy="10800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207057" y="1994120"/>
              <a:ext cx="1542431" cy="601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6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ขจัดความ</a:t>
              </a:r>
              <a:r>
                <a:rPr lang="th-TH" sz="16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ยากจน</a:t>
              </a:r>
              <a:br>
                <a:rPr lang="th-TH" sz="16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6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ทุก</a:t>
              </a:r>
              <a:r>
                <a:rPr lang="th-TH" sz="16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รูปแบบในทุกพื้นที่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631172" y="872583"/>
            <a:ext cx="1542431" cy="1341158"/>
            <a:chOff x="1631164" y="1014589"/>
            <a:chExt cx="1542431" cy="178820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" r="5413"/>
            <a:stretch/>
          </p:blipFill>
          <p:spPr>
            <a:xfrm>
              <a:off x="1880408" y="1014589"/>
              <a:ext cx="1021542" cy="10800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631164" y="1961542"/>
              <a:ext cx="1542431" cy="8412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ขจัดความหิวโหย บรรลุความมั่นคงทางอาหาร สนับสนุนเกษตรกรรมอย่างยั่งยืน</a:t>
              </a:r>
              <a:endParaRPr lang="th-TH" sz="1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69050" y="861982"/>
            <a:ext cx="1402950" cy="1334013"/>
            <a:chOff x="3169050" y="1024114"/>
            <a:chExt cx="1402950" cy="177868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8895" y="1024114"/>
              <a:ext cx="1080000" cy="1080000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3169050" y="1961543"/>
              <a:ext cx="1402950" cy="841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คน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มีชีวิตที่มีคุณภาพ และส่งเสริมสุขภาวะที่ดีของคนทุกเพศทุก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วัย</a:t>
              </a:r>
              <a:endPara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494919" y="868688"/>
            <a:ext cx="1614987" cy="1327115"/>
            <a:chOff x="4494899" y="1035074"/>
            <a:chExt cx="1614987" cy="176948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5328"/>
            <a:stretch/>
          </p:blipFill>
          <p:spPr>
            <a:xfrm>
              <a:off x="4762392" y="1035074"/>
              <a:ext cx="1022458" cy="108000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494899" y="1963305"/>
              <a:ext cx="1614987" cy="841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การศึกษา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มีคุณภาพอย่างเท่าเทียมและครอบคลุม และส่งเสริมโอกาสในการเรียนรู้ตลอด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ชีวิตทุก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คน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901322" y="862383"/>
            <a:ext cx="1651323" cy="1315941"/>
            <a:chOff x="5939394" y="1049973"/>
            <a:chExt cx="1651323" cy="1754588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94963" y="1049973"/>
              <a:ext cx="1021177" cy="1080000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5939394" y="1963305"/>
              <a:ext cx="1651323" cy="8412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บรรลุ ความเท่าเทียมระหว่างเพศ 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เสริมสร้าง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ความเข้มแข็งให้แก่สตรีและเด็กหญิง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08334" y="858801"/>
            <a:ext cx="1651323" cy="1323930"/>
            <a:chOff x="7488807" y="1040485"/>
            <a:chExt cx="1651323" cy="17652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2568"/>
            <a:stretch/>
          </p:blipFill>
          <p:spPr>
            <a:xfrm>
              <a:off x="7784549" y="1040485"/>
              <a:ext cx="1052260" cy="108000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7488807" y="1964470"/>
              <a:ext cx="1651323" cy="841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ให้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มีน้ำใช้ 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และบริหาร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จัดการน้ำและสุขาภิบาลอย่างยั่งยืนสำหรับทุกคน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93996" y="2336505"/>
            <a:ext cx="1542431" cy="1348073"/>
            <a:chOff x="193994" y="2921529"/>
            <a:chExt cx="1542431" cy="1797427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5114"/>
            <a:stretch/>
          </p:blipFill>
          <p:spPr>
            <a:xfrm>
              <a:off x="438273" y="2921529"/>
              <a:ext cx="1024767" cy="108000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193994" y="3877702"/>
              <a:ext cx="1542431" cy="8412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สร้างหลักประกันให้สามารถเข้าถึงพลังงานอย่างยั่งยืนในราคาที่เหมาะสม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599049" y="2331770"/>
            <a:ext cx="1542431" cy="1333785"/>
            <a:chOff x="1599044" y="2940579"/>
            <a:chExt cx="1542431" cy="1778380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0408" y="2940579"/>
              <a:ext cx="1080000" cy="1080000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599044" y="3877703"/>
              <a:ext cx="1542431" cy="841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เจริญเติบโตทางเศรษฐกิจที่ยั่งยืนและทั่วถึง และการจ้างงานเต็ม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อัตรา</a:t>
              </a:r>
              <a:endPara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008850" y="2324617"/>
            <a:ext cx="1707185" cy="1327459"/>
            <a:chOff x="3008831" y="2931054"/>
            <a:chExt cx="1707185" cy="1769949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1264"/>
            <a:stretch/>
          </p:blipFill>
          <p:spPr>
            <a:xfrm>
              <a:off x="3322543" y="2931054"/>
              <a:ext cx="1066351" cy="1080000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008831" y="3859745"/>
              <a:ext cx="1707185" cy="841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สร้างโครงสร้างพื้นฐาน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ที่รองรับ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ต่อการเปลี่ยนแปลง ส่งเสริมอุตสาหกรรมและนวัตกรรม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04565" y="2324580"/>
            <a:ext cx="1542431" cy="1148900"/>
            <a:chOff x="4504557" y="2931054"/>
            <a:chExt cx="1542431" cy="15318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6255"/>
            <a:stretch/>
          </p:blipFill>
          <p:spPr>
            <a:xfrm>
              <a:off x="4772401" y="2931054"/>
              <a:ext cx="1012449" cy="1080000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4504557" y="3861047"/>
              <a:ext cx="1542431" cy="601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ลดความไม่เท่าเทียมทั้งภายในและระหว่างประเทศ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964506" y="2324589"/>
            <a:ext cx="1542431" cy="1325427"/>
            <a:chOff x="6012115" y="2931054"/>
            <a:chExt cx="1542431" cy="176723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222259" y="2931054"/>
              <a:ext cx="1080000" cy="1080000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6012115" y="3857035"/>
              <a:ext cx="1542431" cy="841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สร้างความปลอดภัยและภูมิคุ้มกันให้เมืองและการตั้งถิ่นฐานมนุษย์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380327" y="2331714"/>
            <a:ext cx="1542431" cy="1136921"/>
            <a:chOff x="7380312" y="2940579"/>
            <a:chExt cx="1542431" cy="1515897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2117" y="2940579"/>
              <a:ext cx="1080000" cy="1080000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7380312" y="3849129"/>
              <a:ext cx="1542431" cy="607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ส่งเสริมรูปแบบการผลิตและบริโภคที่ยั่งยืน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18773" y="3747142"/>
            <a:ext cx="1542431" cy="1284757"/>
            <a:chOff x="218768" y="4886067"/>
            <a:chExt cx="1542431" cy="171300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8273" y="4886067"/>
              <a:ext cx="1080000" cy="1080000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218768" y="5757818"/>
              <a:ext cx="1542431" cy="841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เร่งรัดดำเนินการ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ด้าน</a:t>
              </a:r>
              <a:b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เปลี่ยนแปลงสภาพภูมิอากาศและผลกระทบ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1646934" y="3747142"/>
            <a:ext cx="1542431" cy="1281227"/>
            <a:chOff x="1646925" y="4886067"/>
            <a:chExt cx="1542431" cy="1708301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4630" t="2688" r="5413" b="7845"/>
            <a:stretch/>
          </p:blipFill>
          <p:spPr>
            <a:xfrm>
              <a:off x="1930400" y="4886067"/>
              <a:ext cx="971550" cy="966247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1646925" y="5747641"/>
              <a:ext cx="1542431" cy="846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อนุรักษ์และใช้ประโยชน์ทรัพยากรทางทะเล และมหาสมุทร อย่างยั่งยืน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071043" y="3747155"/>
            <a:ext cx="1542431" cy="1279438"/>
            <a:chOff x="3071022" y="4886067"/>
            <a:chExt cx="1542431" cy="170591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71849" y="4886067"/>
              <a:ext cx="1017045" cy="96624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3071022" y="5750730"/>
              <a:ext cx="1542431" cy="841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ปกป้อง ฟื้นฟูและส่งเสริมการใช้ระบบนิเวศน์บนบกอย่างยั่งยืน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4539766" y="3667479"/>
            <a:ext cx="1542431" cy="1355753"/>
            <a:chOff x="4478078" y="4886067"/>
            <a:chExt cx="1542431" cy="1807669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77201" y="4886067"/>
              <a:ext cx="1007649" cy="966247"/>
            </a:xfrm>
            <a:prstGeom prst="rect">
              <a:avLst/>
            </a:prstGeom>
            <a:ln>
              <a:noFill/>
            </a:ln>
          </p:spPr>
        </p:pic>
        <p:sp>
          <p:nvSpPr>
            <p:cNvPr id="39" name="TextBox 38"/>
            <p:cNvSpPr txBox="1"/>
            <p:nvPr/>
          </p:nvSpPr>
          <p:spPr>
            <a:xfrm>
              <a:off x="4478078" y="5745186"/>
              <a:ext cx="1542431" cy="948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ส่งเสริมสังคมที่สงบสุข 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/>
              </a:r>
              <a:b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ทุก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คนเข้าถึงกระบวนการยุติธรรม สร้างสถาบันที่มีความ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รับผิดชอบ</a:t>
              </a:r>
              <a:endParaRPr lang="th-TH" sz="1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008206" y="3658617"/>
            <a:ext cx="1542431" cy="1337336"/>
            <a:chOff x="5981897" y="4859648"/>
            <a:chExt cx="1542431" cy="1783111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28184" y="4859648"/>
              <a:ext cx="1080000" cy="1080000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5981897" y="5801505"/>
              <a:ext cx="1542431" cy="8412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เสริมสร้างความแข็งแกร่งของกลไกดำเนินงานและหุ้นส่วนความร่วมมือระดับโลก</a:t>
              </a:r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462"/>
          <a:stretch/>
        </p:blipFill>
        <p:spPr>
          <a:xfrm>
            <a:off x="7459148" y="3604247"/>
            <a:ext cx="1405488" cy="1352842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07504" y="479135"/>
            <a:ext cx="903649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th-TH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ประกอบด้วย  17 เป้าหมาย (</a:t>
            </a:r>
            <a:r>
              <a:rPr lang="en-US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Goals)</a:t>
            </a:r>
            <a:r>
              <a:rPr lang="th-TH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 169 เป้าประสงค์ (</a:t>
            </a:r>
            <a:r>
              <a:rPr lang="en-US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Targets) </a:t>
            </a:r>
            <a:r>
              <a:rPr lang="en-US" sz="24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241 </a:t>
            </a:r>
            <a:r>
              <a:rPr lang="th-TH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ตัวชี้วัด (</a:t>
            </a:r>
            <a:r>
              <a:rPr lang="en-US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Indicators)</a:t>
            </a:r>
            <a:endParaRPr lang="en-US" b="1" dirty="0">
              <a:solidFill>
                <a:prstClr val="black">
                  <a:lumMod val="65000"/>
                  <a:lumOff val="3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6788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4572000" y="658784"/>
            <a:ext cx="4572000" cy="22323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572000" y="2891090"/>
            <a:ext cx="4559442" cy="208070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2891090"/>
            <a:ext cx="4572000" cy="21109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658784"/>
            <a:ext cx="4572000" cy="22323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2808184" y="1626930"/>
            <a:ext cx="3420000" cy="2565000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288614" y="-92546"/>
            <a:ext cx="449941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1C54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ความสำคัญของ </a:t>
            </a:r>
            <a:r>
              <a:rPr lang="en-US" sz="4400" b="1" dirty="0">
                <a:solidFill>
                  <a:srgbClr val="1C54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SDGs</a:t>
            </a:r>
            <a:endParaRPr lang="th-TH" sz="4400" b="1" dirty="0">
              <a:solidFill>
                <a:srgbClr val="1C541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74966" y="658770"/>
            <a:ext cx="856895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35499" y="1581133"/>
            <a:ext cx="3996843" cy="1289034"/>
            <a:chOff x="35496" y="1964159"/>
            <a:chExt cx="3996843" cy="1718711"/>
          </a:xfrm>
        </p:grpSpPr>
        <p:sp>
          <p:nvSpPr>
            <p:cNvPr id="22" name="Rectangle 22"/>
            <p:cNvSpPr>
              <a:spLocks noChangeArrowheads="1"/>
            </p:cNvSpPr>
            <p:nvPr/>
          </p:nvSpPr>
          <p:spPr bwMode="white">
            <a:xfrm>
              <a:off x="35496" y="1964159"/>
              <a:ext cx="3996843" cy="5129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900" b="1" kern="0" dirty="0" smtClean="0">
                  <a:ln w="1905"/>
                  <a:solidFill>
                    <a:srgbClr val="9E64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1. ความต่อเนื่องจาก </a:t>
              </a:r>
              <a:r>
                <a:rPr lang="en-US" sz="1900" b="1" kern="0" dirty="0" smtClean="0">
                  <a:ln w="1905"/>
                  <a:solidFill>
                    <a:srgbClr val="9E64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MDGs</a:t>
              </a:r>
              <a:r>
                <a:rPr lang="th-TH" sz="1900" b="1" kern="0" dirty="0" smtClean="0">
                  <a:ln w="1905"/>
                  <a:solidFill>
                    <a:srgbClr val="9E64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 สู่ </a:t>
              </a:r>
              <a:r>
                <a:rPr lang="en-US" sz="1900" b="1" kern="0" dirty="0" smtClean="0">
                  <a:ln w="1905"/>
                  <a:solidFill>
                    <a:srgbClr val="9E64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SDGs</a:t>
              </a:r>
              <a:endParaRPr lang="en-US" sz="1900" b="1" kern="0" dirty="0">
                <a:ln w="1905"/>
                <a:solidFill>
                  <a:srgbClr val="9E64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Microsoft Sans Serif" pitchFamily="34" charset="0"/>
              </a:endParaRPr>
            </a:p>
          </p:txBody>
        </p:sp>
        <p:sp>
          <p:nvSpPr>
            <p:cNvPr id="24" name="Rectangle 20"/>
            <p:cNvSpPr>
              <a:spLocks noChangeArrowheads="1"/>
            </p:cNvSpPr>
            <p:nvPr/>
          </p:nvSpPr>
          <p:spPr bwMode="auto">
            <a:xfrm>
              <a:off x="192142" y="2385764"/>
              <a:ext cx="2843481" cy="1297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ts val="1700"/>
                </a:lnSpc>
                <a:spcBef>
                  <a:spcPts val="600"/>
                </a:spcBef>
                <a:defRPr/>
              </a:pPr>
              <a:r>
                <a:rPr lang="th-TH" sz="1800" b="1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โอกาสสร้างความต่อเนื่องของการพัฒนาอย่างยั่งยืนจาก </a:t>
              </a:r>
              <a:r>
                <a:rPr lang="en-US" sz="1800" b="1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MDGs</a:t>
              </a:r>
              <a:r>
                <a:rPr lang="th-TH" sz="1800" b="1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 สู่ </a:t>
              </a:r>
              <a:r>
                <a:rPr lang="en-US" sz="1800" b="1" kern="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SDGs</a:t>
              </a:r>
              <a:r>
                <a:rPr lang="th-TH" sz="1800" b="1" kern="0" dirty="0" smtClean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 ซึ่ง</a:t>
              </a:r>
              <a:r>
                <a:rPr lang="th-TH" sz="1800" b="1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คำนึงถึงการพัฒนาที่สมดุลทั้ง 3 มิติ คือ เศรษฐกิจ สังคม และสิ่งแวดล้อม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1684226" y="734321"/>
            <a:ext cx="727534" cy="810001"/>
            <a:chOff x="1344953" y="979091"/>
            <a:chExt cx="727534" cy="1080000"/>
          </a:xfrm>
        </p:grpSpPr>
        <p:sp>
          <p:nvSpPr>
            <p:cNvPr id="25" name="Isosceles Triangle 24"/>
            <p:cNvSpPr/>
            <p:nvPr/>
          </p:nvSpPr>
          <p:spPr bwMode="auto">
            <a:xfrm rot="16200000" flipV="1">
              <a:off x="930953" y="1393091"/>
              <a:ext cx="1080000" cy="252000"/>
            </a:xfrm>
            <a:prstGeom prst="triangle">
              <a:avLst/>
            </a:prstGeom>
            <a:solidFill>
              <a:schemeClr val="bg2">
                <a:lumMod val="2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prstClr val="white"/>
                </a:solidFill>
              </a:endParaRPr>
            </a:p>
          </p:txBody>
        </p:sp>
        <p:sp>
          <p:nvSpPr>
            <p:cNvPr id="30" name="Isosceles Triangle 29"/>
            <p:cNvSpPr/>
            <p:nvPr/>
          </p:nvSpPr>
          <p:spPr bwMode="auto">
            <a:xfrm rot="16200000" flipV="1">
              <a:off x="1281392" y="1412729"/>
              <a:ext cx="892562" cy="216000"/>
            </a:xfrm>
            <a:prstGeom prst="triangle">
              <a:avLst/>
            </a:prstGeom>
            <a:solidFill>
              <a:schemeClr val="bg2">
                <a:lumMod val="50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prstClr val="white"/>
                </a:solidFill>
              </a:endParaRPr>
            </a:p>
          </p:txBody>
        </p:sp>
        <p:sp>
          <p:nvSpPr>
            <p:cNvPr id="31" name="Isosceles Triangle 30"/>
            <p:cNvSpPr/>
            <p:nvPr/>
          </p:nvSpPr>
          <p:spPr bwMode="auto">
            <a:xfrm rot="16200000" flipV="1">
              <a:off x="1576777" y="1424258"/>
              <a:ext cx="811420" cy="180000"/>
            </a:xfrm>
            <a:prstGeom prst="triangle">
              <a:avLst/>
            </a:prstGeom>
            <a:solidFill>
              <a:schemeClr val="bg1">
                <a:lumMod val="65000"/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350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321818" y="724990"/>
            <a:ext cx="3809637" cy="1977780"/>
            <a:chOff x="5321804" y="966649"/>
            <a:chExt cx="3809637" cy="2637042"/>
          </a:xfrm>
        </p:grpSpPr>
        <p:sp>
          <p:nvSpPr>
            <p:cNvPr id="14" name="TextBox 13"/>
            <p:cNvSpPr txBox="1"/>
            <p:nvPr/>
          </p:nvSpPr>
          <p:spPr>
            <a:xfrm>
              <a:off x="5321804" y="2073042"/>
              <a:ext cx="380963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000" b="1" dirty="0" smtClean="0">
                  <a:solidFill>
                    <a:srgbClr val="0070C0"/>
                  </a:solidFill>
                  <a:latin typeface="Microsoft Sans Serif" pitchFamily="34" charset="0"/>
                  <a:cs typeface="Microsoft Sans Serif" pitchFamily="34" charset="0"/>
                </a:rPr>
                <a:t>2. </a:t>
              </a:r>
              <a:r>
                <a:rPr lang="th-TH" sz="2000" b="1" kern="0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พัฒนา</a:t>
              </a:r>
              <a:r>
                <a:rPr lang="th-TH" sz="2000" b="1" kern="0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ความร่วมมือระหว่าง</a:t>
              </a:r>
              <a:r>
                <a:rPr lang="th-TH" sz="2000" b="1" kern="0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ประเทศ</a:t>
              </a:r>
              <a:endParaRPr 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Rectangle 21"/>
            <p:cNvSpPr>
              <a:spLocks noChangeArrowheads="1"/>
            </p:cNvSpPr>
            <p:nvPr/>
          </p:nvSpPr>
          <p:spPr bwMode="auto">
            <a:xfrm>
              <a:off x="5321804" y="2454658"/>
              <a:ext cx="3767650" cy="1149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r">
                <a:lnSpc>
                  <a:spcPts val="2000"/>
                </a:lnSpc>
                <a:spcBef>
                  <a:spcPts val="600"/>
                </a:spcBef>
              </a:pP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โอกาสพัฒนาความร่วมมือระหว่างประเทศ </a:t>
              </a:r>
            </a:p>
            <a:p>
              <a:pPr algn="r">
                <a:lnSpc>
                  <a:spcPts val="2000"/>
                </a:lnSpc>
              </a:pP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เพื่อ</a:t>
              </a: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ขับเคลื่อนการพัฒนาอย่าง</a:t>
              </a: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ยั่งยืน</a:t>
              </a:r>
              <a:b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ไปสู่การ</a:t>
              </a: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ปฏิบัติได้อย่างเป็นรูปธรรม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49793" y="966649"/>
              <a:ext cx="3271858" cy="100036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60" name="Group 59"/>
          <p:cNvGrpSpPr/>
          <p:nvPr/>
        </p:nvGrpSpPr>
        <p:grpSpPr>
          <a:xfrm>
            <a:off x="11746" y="2980049"/>
            <a:ext cx="3990302" cy="1991744"/>
            <a:chOff x="11746" y="3973386"/>
            <a:chExt cx="3990302" cy="2655661"/>
          </a:xfrm>
        </p:grpSpPr>
        <p:grpSp>
          <p:nvGrpSpPr>
            <p:cNvPr id="37" name="Group 36"/>
            <p:cNvGrpSpPr/>
            <p:nvPr/>
          </p:nvGrpSpPr>
          <p:grpSpPr>
            <a:xfrm>
              <a:off x="11746" y="3973386"/>
              <a:ext cx="3264109" cy="1567838"/>
              <a:chOff x="11746" y="3973386"/>
              <a:chExt cx="3264109" cy="1567838"/>
            </a:xfrm>
          </p:grpSpPr>
          <p:sp>
            <p:nvSpPr>
              <p:cNvPr id="35" name="Rectangle 19"/>
              <p:cNvSpPr>
                <a:spLocks noChangeArrowheads="1"/>
              </p:cNvSpPr>
              <p:nvPr/>
            </p:nvSpPr>
            <p:spPr bwMode="auto">
              <a:xfrm>
                <a:off x="252734" y="4546079"/>
                <a:ext cx="3023121" cy="995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>
                  <a:lnSpc>
                    <a:spcPts val="1700"/>
                  </a:lnSpc>
                  <a:spcBef>
                    <a:spcPts val="600"/>
                  </a:spcBef>
                  <a:defRPr/>
                </a:pPr>
                <a:r>
                  <a:rPr lang="th-TH" sz="1800" b="1" kern="0" dirty="0" smtClean="0">
                    <a:solidFill>
                      <a:sysClr val="windowText" lastClr="000000"/>
                    </a:solidFill>
                    <a:latin typeface="TH SarabunPSK" pitchFamily="34" charset="-34"/>
                    <a:cs typeface="TH SarabunPSK" pitchFamily="34" charset="-34"/>
                  </a:rPr>
                  <a:t>เป็นกติกา</a:t>
                </a:r>
                <a:r>
                  <a:rPr lang="th-TH" sz="1800" b="1" kern="0" dirty="0">
                    <a:solidFill>
                      <a:sysClr val="windowText" lastClr="000000"/>
                    </a:solidFill>
                    <a:latin typeface="TH SarabunPSK" pitchFamily="34" charset="-34"/>
                    <a:cs typeface="TH SarabunPSK" pitchFamily="34" charset="-34"/>
                  </a:rPr>
                  <a:t>สากลของ</a:t>
                </a:r>
                <a:r>
                  <a:rPr lang="th-TH" sz="1800" b="1" kern="0" dirty="0" smtClean="0">
                    <a:solidFill>
                      <a:sysClr val="windowText" lastClr="000000"/>
                    </a:solidFill>
                    <a:latin typeface="TH SarabunPSK" pitchFamily="34" charset="-34"/>
                    <a:cs typeface="TH SarabunPSK" pitchFamily="34" charset="-34"/>
                  </a:rPr>
                  <a:t>โลกที่</a:t>
                </a:r>
                <a:r>
                  <a:rPr lang="th-TH" sz="1800" b="1" kern="0" dirty="0">
                    <a:solidFill>
                      <a:sysClr val="windowText" lastClr="000000"/>
                    </a:solidFill>
                    <a:latin typeface="TH SarabunPSK" pitchFamily="34" charset="-34"/>
                    <a:cs typeface="TH SarabunPSK" pitchFamily="34" charset="-34"/>
                  </a:rPr>
                  <a:t>นานา</a:t>
                </a:r>
                <a:r>
                  <a:rPr lang="th-TH" sz="1800" b="1" kern="0" dirty="0" smtClean="0">
                    <a:solidFill>
                      <a:sysClr val="windowText" lastClr="000000"/>
                    </a:solidFill>
                    <a:latin typeface="TH SarabunPSK" pitchFamily="34" charset="-34"/>
                    <a:cs typeface="TH SarabunPSK" pitchFamily="34" charset="-34"/>
                  </a:rPr>
                  <a:t>ประเทศ ยอมรับและ</a:t>
                </a:r>
                <a:r>
                  <a:rPr lang="th-TH" sz="1800" b="1" kern="0" dirty="0">
                    <a:solidFill>
                      <a:sysClr val="windowText" lastClr="000000"/>
                    </a:solidFill>
                    <a:latin typeface="TH SarabunPSK" pitchFamily="34" charset="-34"/>
                    <a:cs typeface="TH SarabunPSK" pitchFamily="34" charset="-34"/>
                  </a:rPr>
                  <a:t>ร่วมกันผลักดันให้นำไปสู่การปฏิบัติ สามารถเปรียบเทียบระหว่างประเทศได้</a:t>
                </a:r>
              </a:p>
            </p:txBody>
          </p:sp>
          <p:sp>
            <p:nvSpPr>
              <p:cNvPr id="36" name="Rectangle 23"/>
              <p:cNvSpPr>
                <a:spLocks noChangeArrowheads="1"/>
              </p:cNvSpPr>
              <p:nvPr/>
            </p:nvSpPr>
            <p:spPr bwMode="white">
              <a:xfrm>
                <a:off x="11746" y="3973386"/>
                <a:ext cx="2772688" cy="5334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th-TH" sz="2000" b="1" kern="0" dirty="0" smtClean="0">
                    <a:solidFill>
                      <a:srgbClr val="7030A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Microsoft Sans Serif" pitchFamily="34" charset="0"/>
                    <a:cs typeface="Microsoft Sans Serif" pitchFamily="34" charset="0"/>
                  </a:rPr>
                  <a:t>3. กติกาสากลของโลก</a:t>
                </a:r>
                <a:endParaRPr lang="en-US" sz="2000" b="1" kern="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icrosoft Sans Serif" pitchFamily="34" charset="0"/>
                  <a:cs typeface="Microsoft Sans Serif" pitchFamily="34" charset="0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301570" y="5640199"/>
              <a:ext cx="3700478" cy="988848"/>
              <a:chOff x="151442" y="5589240"/>
              <a:chExt cx="3849814" cy="1021669"/>
            </a:xfrm>
          </p:grpSpPr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4" cstate="email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286000" y="5589240"/>
                <a:ext cx="1715256" cy="1021669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51442" y="5589240"/>
                <a:ext cx="2134558" cy="1021669"/>
              </a:xfrm>
              <a:prstGeom prst="rect">
                <a:avLst/>
              </a:prstGeom>
            </p:spPr>
          </p:pic>
        </p:grpSp>
      </p:grpSp>
      <p:grpSp>
        <p:nvGrpSpPr>
          <p:cNvPr id="50" name="Group 49"/>
          <p:cNvGrpSpPr/>
          <p:nvPr/>
        </p:nvGrpSpPr>
        <p:grpSpPr>
          <a:xfrm>
            <a:off x="5123549" y="3057823"/>
            <a:ext cx="3938293" cy="2011883"/>
            <a:chOff x="5123528" y="4077072"/>
            <a:chExt cx="3938293" cy="2682510"/>
          </a:xfrm>
        </p:grpSpPr>
        <p:sp>
          <p:nvSpPr>
            <p:cNvPr id="39" name="Rectangle 18"/>
            <p:cNvSpPr>
              <a:spLocks noChangeArrowheads="1"/>
            </p:cNvSpPr>
            <p:nvPr/>
          </p:nvSpPr>
          <p:spPr bwMode="auto">
            <a:xfrm>
              <a:off x="5148064" y="4509120"/>
              <a:ext cx="3913757" cy="1297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r">
                <a:lnSpc>
                  <a:spcPts val="1700"/>
                </a:lnSpc>
              </a:pP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กรอบแนวทาง</a:t>
              </a: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หลักใน</a:t>
              </a: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การพัฒนาประเทศ </a:t>
              </a:r>
            </a:p>
            <a:p>
              <a:pPr algn="r">
                <a:lnSpc>
                  <a:spcPts val="1700"/>
                </a:lnSpc>
              </a:pP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ตั้งแต่แผนพัฒนาฯ ฉบับที่ 8 พ.ศ. 2540 </a:t>
              </a: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เป็น</a:t>
              </a: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ต้นมา ภายใต้หลักปรัชญาของ</a:t>
              </a:r>
              <a:b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เศรษฐกิจพอเพียง</a:t>
              </a:r>
            </a:p>
          </p:txBody>
        </p:sp>
        <p:sp>
          <p:nvSpPr>
            <p:cNvPr id="40" name="Rectangle 25"/>
            <p:cNvSpPr>
              <a:spLocks noChangeArrowheads="1"/>
            </p:cNvSpPr>
            <p:nvPr/>
          </p:nvSpPr>
          <p:spPr bwMode="white">
            <a:xfrm>
              <a:off x="5724128" y="4077072"/>
              <a:ext cx="3261443" cy="533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th-TH" sz="2000" b="1" kern="0" dirty="0" smtClean="0">
                  <a:solidFill>
                    <a:srgbClr val="F79646">
                      <a:lumMod val="75000"/>
                    </a:srgb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Microsoft Sans Serif" pitchFamily="34" charset="0"/>
                  <a:cs typeface="Microsoft Sans Serif" pitchFamily="34" charset="0"/>
                </a:rPr>
                <a:t>4. กรอบการพัฒนาประเทศ</a:t>
              </a:r>
              <a:endParaRPr lang="en-US" sz="2000" b="1" kern="0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crosoft Sans Serif" pitchFamily="34" charset="0"/>
                <a:cs typeface="Microsoft Sans Serif" pitchFamily="34" charset="0"/>
              </a:endParaRPr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23528" y="5577180"/>
              <a:ext cx="1608711" cy="118240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grpSp>
          <p:nvGrpSpPr>
            <p:cNvPr id="61" name="Group 60"/>
            <p:cNvGrpSpPr/>
            <p:nvPr/>
          </p:nvGrpSpPr>
          <p:grpSpPr>
            <a:xfrm>
              <a:off x="6804248" y="5612155"/>
              <a:ext cx="727534" cy="1080000"/>
              <a:chOff x="1344953" y="979091"/>
              <a:chExt cx="727534" cy="1080000"/>
            </a:xfrm>
          </p:grpSpPr>
          <p:sp>
            <p:nvSpPr>
              <p:cNvPr id="62" name="Isosceles Triangle 61"/>
              <p:cNvSpPr/>
              <p:nvPr/>
            </p:nvSpPr>
            <p:spPr bwMode="auto">
              <a:xfrm rot="16200000" flipV="1">
                <a:off x="930953" y="1393091"/>
                <a:ext cx="1080000" cy="252000"/>
              </a:xfrm>
              <a:prstGeom prst="triangle">
                <a:avLst/>
              </a:prstGeom>
              <a:solidFill>
                <a:schemeClr val="accent6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Isosceles Triangle 62"/>
              <p:cNvSpPr/>
              <p:nvPr/>
            </p:nvSpPr>
            <p:spPr bwMode="auto">
              <a:xfrm rot="16200000" flipV="1">
                <a:off x="1281392" y="1412729"/>
                <a:ext cx="892562" cy="216000"/>
              </a:xfrm>
              <a:prstGeom prst="triangle">
                <a:avLst/>
              </a:prstGeom>
              <a:solidFill>
                <a:schemeClr val="accent6">
                  <a:lumMod val="75000"/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35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Isosceles Triangle 63"/>
              <p:cNvSpPr/>
              <p:nvPr/>
            </p:nvSpPr>
            <p:spPr bwMode="auto">
              <a:xfrm rot="16200000" flipV="1">
                <a:off x="1576777" y="1424258"/>
                <a:ext cx="811420" cy="180000"/>
              </a:xfrm>
              <a:prstGeom prst="triangle">
                <a:avLst/>
              </a:prstGeom>
              <a:solidFill>
                <a:schemeClr val="bg1">
                  <a:lumMod val="6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sz="135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94651" y="5660281"/>
              <a:ext cx="549757" cy="1009079"/>
            </a:xfrm>
            <a:prstGeom prst="rect">
              <a:avLst/>
            </a:prstGeom>
          </p:spPr>
        </p:pic>
      </p:grpSp>
      <p:sp>
        <p:nvSpPr>
          <p:cNvPr id="13" name="Oval 12"/>
          <p:cNvSpPr/>
          <p:nvPr/>
        </p:nvSpPr>
        <p:spPr>
          <a:xfrm>
            <a:off x="2519904" y="735546"/>
            <a:ext cx="1188000" cy="891000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5467" y="757305"/>
            <a:ext cx="1010674" cy="75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97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053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เป้าหมายการพัฒนาที่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ยั่งยืนที่เกี่ยวข้องกับภาคเกษตรกรรมของไทย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5FA8A-F5C5-4D2D-AFC5-9CACC3B6EB1D}" type="slidenum">
              <a:rPr lang="th-TH" smtClean="0"/>
              <a:pPr/>
              <a:t>18</a:t>
            </a:fld>
            <a:endParaRPr lang="th-TH"/>
          </a:p>
        </p:txBody>
      </p:sp>
      <p:grpSp>
        <p:nvGrpSpPr>
          <p:cNvPr id="7" name="Group 6"/>
          <p:cNvGrpSpPr/>
          <p:nvPr/>
        </p:nvGrpSpPr>
        <p:grpSpPr>
          <a:xfrm>
            <a:off x="375026" y="1062427"/>
            <a:ext cx="8496832" cy="3537933"/>
            <a:chOff x="500034" y="1071546"/>
            <a:chExt cx="8215370" cy="5076769"/>
          </a:xfrm>
        </p:grpSpPr>
        <p:grpSp>
          <p:nvGrpSpPr>
            <p:cNvPr id="8" name="Group 7"/>
            <p:cNvGrpSpPr/>
            <p:nvPr/>
          </p:nvGrpSpPr>
          <p:grpSpPr>
            <a:xfrm>
              <a:off x="500034" y="1071546"/>
              <a:ext cx="8215370" cy="720000"/>
              <a:chOff x="500034" y="1071546"/>
              <a:chExt cx="8215370" cy="720000"/>
            </a:xfrm>
          </p:grpSpPr>
          <p:pic>
            <p:nvPicPr>
              <p:cNvPr id="24" name="Picture 23" descr="sdg1-3.jp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500034" y="1071546"/>
                <a:ext cx="719051" cy="71905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5" name="Rectangle 24"/>
              <p:cNvSpPr/>
              <p:nvPr/>
            </p:nvSpPr>
            <p:spPr>
              <a:xfrm>
                <a:off x="1285852" y="1071546"/>
                <a:ext cx="7429552" cy="720000"/>
              </a:xfrm>
              <a:prstGeom prst="rect">
                <a:avLst/>
              </a:prstGeom>
              <a:solidFill>
                <a:srgbClr val="EB1D33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defTabSz="685783" fontAlgn="auto"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20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ขจัด</a:t>
                </a:r>
                <a:r>
                  <a:rPr lang="th-TH" sz="20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ความยากจน</a:t>
                </a:r>
                <a:r>
                  <a:rPr lang="th-TH" sz="20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ทุกรูปแบบในทุกพื้นที่</a:t>
                </a:r>
                <a:endParaRPr lang="en-US" sz="2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00034" y="2798121"/>
              <a:ext cx="8215370" cy="720000"/>
              <a:chOff x="500034" y="2857496"/>
              <a:chExt cx="8215370" cy="720000"/>
            </a:xfrm>
          </p:grpSpPr>
          <p:pic>
            <p:nvPicPr>
              <p:cNvPr id="22" name="Picture 21" descr="sdg3-1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500034" y="2857496"/>
                <a:ext cx="720000" cy="720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1285852" y="2857496"/>
                <a:ext cx="7429552" cy="720000"/>
              </a:xfrm>
              <a:prstGeom prst="rect">
                <a:avLst/>
              </a:prstGeom>
              <a:solidFill>
                <a:srgbClr val="4CA146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defTabSz="685783" fontAlgn="auto">
                  <a:lnSpc>
                    <a:spcPts val="1875"/>
                  </a:lnSpc>
                  <a:spcBef>
                    <a:spcPts val="900"/>
                  </a:spcBef>
                  <a:spcAft>
                    <a:spcPts val="0"/>
                  </a:spcAft>
                </a:pP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สร้างหลักประกันให้คนมีชีวิตที่มีคุณภาพ และส่งเสริม</a:t>
                </a: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สุขภาวะ</a:t>
                </a: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ที่ดีของคนทุกเพศทุกวัย</a:t>
                </a: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532761" y="1928802"/>
              <a:ext cx="8182643" cy="720000"/>
              <a:chOff x="532761" y="2000240"/>
              <a:chExt cx="8182643" cy="720000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2761" y="2000240"/>
                <a:ext cx="654545" cy="720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1" name="Rectangle 20"/>
              <p:cNvSpPr/>
              <p:nvPr/>
            </p:nvSpPr>
            <p:spPr>
              <a:xfrm>
                <a:off x="1285852" y="2000240"/>
                <a:ext cx="7429552" cy="720000"/>
              </a:xfrm>
              <a:prstGeom prst="rect">
                <a:avLst/>
              </a:prstGeom>
              <a:solidFill>
                <a:srgbClr val="DDA73A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defTabSz="685783" fontAlgn="auto">
                  <a:lnSpc>
                    <a:spcPts val="1875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ขจัดความหิวโหย บรรลุความมั่นคงทาง</a:t>
                </a: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อาหาร</a:t>
                </a: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 ปรับปรุงโภชนาการและสนับสนุนการทำ</a:t>
                </a: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เกษตรกรรม</a:t>
                </a: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อย่างยั่งยืน</a:t>
                </a: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500034" y="3691002"/>
              <a:ext cx="8215370" cy="720000"/>
              <a:chOff x="500034" y="3714752"/>
              <a:chExt cx="8215370" cy="720000"/>
            </a:xfrm>
          </p:grpSpPr>
          <p:pic>
            <p:nvPicPr>
              <p:cNvPr id="18" name="Picture 17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034" y="3714752"/>
                <a:ext cx="720000" cy="720000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9" name="Rectangle 18"/>
              <p:cNvSpPr/>
              <p:nvPr/>
            </p:nvSpPr>
            <p:spPr>
              <a:xfrm>
                <a:off x="1285852" y="3714752"/>
                <a:ext cx="7429552" cy="720000"/>
              </a:xfrm>
              <a:prstGeom prst="rect">
                <a:avLst/>
              </a:prstGeom>
              <a:solidFill>
                <a:srgbClr val="C7212F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defTabSz="685783" fontAlgn="auto">
                  <a:lnSpc>
                    <a:spcPts val="1875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สร้างหลักประกันให้ </a:t>
                </a: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การศึกษา</a:t>
                </a: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มีคุณภาพอย่างเท่าเทียมและครอบคลุม และส่งเสริมโอกาสในการเรียนรู้ตลอดชีวิตสำหรับทุกคน</a:t>
                </a: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500034" y="4572008"/>
              <a:ext cx="8215370" cy="720000"/>
              <a:chOff x="500034" y="4572008"/>
              <a:chExt cx="8215370" cy="720000"/>
            </a:xfrm>
          </p:grpSpPr>
          <p:pic>
            <p:nvPicPr>
              <p:cNvPr id="16" name="Picture 1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034" y="4572008"/>
                <a:ext cx="719051" cy="71905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7" name="Rectangle 16"/>
              <p:cNvSpPr/>
              <p:nvPr/>
            </p:nvSpPr>
            <p:spPr>
              <a:xfrm>
                <a:off x="1285852" y="4572008"/>
                <a:ext cx="7429552" cy="720000"/>
              </a:xfrm>
              <a:prstGeom prst="rect">
                <a:avLst/>
              </a:prstGeom>
              <a:solidFill>
                <a:srgbClr val="FF3A20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defTabSz="685783" fontAlgn="auto">
                  <a:lnSpc>
                    <a:spcPts val="1875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บรรลุ </a:t>
                </a: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ความเท่าเทียมระหว่างเพศ </a:t>
                </a:r>
                <a:r>
                  <a:rPr lang="th-TH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และเสริมสร้างความเข้มแข็งให้แก่สตรีและเด็กหญิง</a:t>
                </a: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500034" y="5417389"/>
              <a:ext cx="8215370" cy="730926"/>
              <a:chOff x="500034" y="5417389"/>
              <a:chExt cx="8215370" cy="730926"/>
            </a:xfrm>
          </p:grpSpPr>
          <p:pic>
            <p:nvPicPr>
              <p:cNvPr id="14" name="Picture 13" descr="sdg6-1.jp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00034" y="5429264"/>
                <a:ext cx="719051" cy="71905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5" name="Rectangle 14"/>
              <p:cNvSpPr/>
              <p:nvPr/>
            </p:nvSpPr>
            <p:spPr>
              <a:xfrm>
                <a:off x="1285852" y="5417389"/>
                <a:ext cx="7429552" cy="720000"/>
              </a:xfrm>
              <a:prstGeom prst="rect">
                <a:avLst/>
              </a:prstGeom>
              <a:solidFill>
                <a:srgbClr val="4FCEFF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defTabSz="685783" fontAlgn="auto">
                  <a:lnSpc>
                    <a:spcPts val="1875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สร้างหลักประกันให้มีน้ำใช้ และมี</a:t>
                </a: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homa" pitchFamily="34" charset="0"/>
                    <a:cs typeface="Tahoma" pitchFamily="34" charset="0"/>
                  </a:rPr>
                  <a:t>การบริหารจัดการน้ำ</a:t>
                </a:r>
                <a:r>
                  <a:rPr lang="th-TH" sz="2400" b="1" dirty="0">
                    <a:solidFill>
                      <a:prstClr val="black">
                        <a:lumMod val="95000"/>
                        <a:lumOff val="5000"/>
                      </a:prst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H SarabunPSK" pitchFamily="34" charset="-34"/>
                    <a:cs typeface="TH SarabunPSK" pitchFamily="34" charset="-34"/>
                  </a:rPr>
                  <a:t>และสุขาภิบาลอย่างยั่งยืนสำหรับทุกคน</a:t>
                </a:r>
              </a:p>
            </p:txBody>
          </p:sp>
        </p:grpSp>
      </p:grpSp>
      <p:sp>
        <p:nvSpPr>
          <p:cNvPr id="26" name="Rounded Rectangle 25"/>
          <p:cNvSpPr/>
          <p:nvPr/>
        </p:nvSpPr>
        <p:spPr>
          <a:xfrm>
            <a:off x="179512" y="1535174"/>
            <a:ext cx="8828011" cy="710118"/>
          </a:xfrm>
          <a:prstGeom prst="roundRect">
            <a:avLst/>
          </a:prstGeom>
          <a:noFill/>
          <a:ln w="508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3" name="Explosion 1 2"/>
          <p:cNvSpPr/>
          <p:nvPr/>
        </p:nvSpPr>
        <p:spPr>
          <a:xfrm>
            <a:off x="-36529" y="843558"/>
            <a:ext cx="2376281" cy="720081"/>
          </a:xfrm>
          <a:prstGeom prst="irregularSeal1">
            <a:avLst/>
          </a:prstGeom>
          <a:solidFill>
            <a:srgbClr val="FFFF00"/>
          </a:solidFill>
          <a:ln w="285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เกษตรกรรม</a:t>
            </a:r>
            <a:endParaRPr lang="th-TH" sz="2000" b="1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716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pornchata\Pictures\SDG-Banner-Main.jpg"/>
          <p:cNvPicPr>
            <a:picLocks noChangeAspect="1" noChangeArrowheads="1"/>
          </p:cNvPicPr>
          <p:nvPr/>
        </p:nvPicPr>
        <p:blipFill>
          <a:blip r:embed="rId3" cstate="print"/>
          <a:srcRect l="14447" b="56282"/>
          <a:stretch>
            <a:fillRect/>
          </a:stretch>
        </p:blipFill>
        <p:spPr bwMode="auto">
          <a:xfrm>
            <a:off x="0" y="57151"/>
            <a:ext cx="3888432" cy="458318"/>
          </a:xfrm>
          <a:prstGeom prst="rect">
            <a:avLst/>
          </a:prstGeom>
          <a:noFill/>
        </p:spPr>
      </p:pic>
      <p:sp>
        <p:nvSpPr>
          <p:cNvPr id="16" name="สี่เหลี่ยมผืนผ้า 15"/>
          <p:cNvSpPr/>
          <p:nvPr/>
        </p:nvSpPr>
        <p:spPr>
          <a:xfrm>
            <a:off x="7955827" y="888646"/>
            <a:ext cx="1149675" cy="386537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631357" y="888646"/>
            <a:ext cx="1309344" cy="386537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5340752" y="888646"/>
            <a:ext cx="1266722" cy="386537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4387158" y="888646"/>
            <a:ext cx="924175" cy="386537"/>
          </a:xfrm>
          <a:prstGeom prst="rect">
            <a:avLst/>
          </a:prstGeom>
          <a:solidFill>
            <a:srgbClr val="FEF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247504" y="888646"/>
            <a:ext cx="1123553" cy="3865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998963" y="888646"/>
            <a:ext cx="1204886" cy="386537"/>
          </a:xfrm>
          <a:prstGeom prst="rect">
            <a:avLst/>
          </a:prstGeom>
          <a:solidFill>
            <a:srgbClr val="FFF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001029" y="888646"/>
            <a:ext cx="978685" cy="386537"/>
          </a:xfrm>
          <a:prstGeom prst="rect">
            <a:avLst/>
          </a:prstGeom>
          <a:solidFill>
            <a:srgbClr val="FFE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888646"/>
            <a:ext cx="972152" cy="386537"/>
          </a:xfrm>
          <a:prstGeom prst="rect">
            <a:avLst/>
          </a:prstGeom>
          <a:solidFill>
            <a:srgbClr val="F8F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-80056" y="834215"/>
            <a:ext cx="1178446" cy="55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ยุติ</a:t>
            </a:r>
            <a:r>
              <a:rPr lang="th-TH" sz="1200" b="1" kern="0" spc="-30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ความหิวโหย</a:t>
            </a: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และ</a:t>
            </a:r>
            <a:b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</a:b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สร้าง</a:t>
            </a:r>
            <a:r>
              <a:rPr lang="th-TH" sz="1200" b="1" kern="0" spc="-30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หลักประกัน</a:t>
            </a: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ให้</a:t>
            </a:r>
            <a:b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</a:b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ทุกคน</a:t>
            </a:r>
            <a:endParaRPr lang="en-US" sz="1100" kern="0" spc="-3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00003" y="823328"/>
            <a:ext cx="1258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ยุติภาวะ</a:t>
            </a:r>
            <a:r>
              <a:rPr lang="th-TH" sz="1200" b="1" kern="0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ทุพ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โภชนาการ</a:t>
            </a:r>
          </a:p>
          <a:p>
            <a:pPr algn="ctr">
              <a:lnSpc>
                <a:spcPts val="1200"/>
              </a:lnSpc>
            </a:pP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ทุกรูปแบบ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917741" y="828772"/>
            <a:ext cx="14690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เพิ่มผลิตภาพทางการเกษตรและรายได้ของผู้ผลิตอาหารราย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เล็ก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225620" y="834215"/>
            <a:ext cx="1224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สร้างหลักประกันว่าจะมีระบบการผลิตอาหารที่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ยั่งยืน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356090" y="817592"/>
            <a:ext cx="10917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คงความหลากหลายทาง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พันธุกรรม (15.5)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352765" y="823329"/>
            <a:ext cx="13920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เพิ่มการลงทุนตลอดจนการยกระดับความร่วมมือระหว่าง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ประเทศ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501458" y="810900"/>
            <a:ext cx="15989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แก้ไขและป้องกันการกีด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กัน/บิดเบือน</a:t>
            </a: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ทาง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การค้า</a:t>
            </a:r>
          </a:p>
          <a:p>
            <a:pPr algn="ctr">
              <a:lnSpc>
                <a:spcPts val="1200"/>
              </a:lnSpc>
            </a:pP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ใน</a:t>
            </a: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ตลาดเกษตร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โลก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7851710" y="834215"/>
            <a:ext cx="137903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</a:pPr>
            <a:r>
              <a:rPr lang="th-TH" sz="11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สร้างหลักประกันว่า</a:t>
            </a:r>
            <a:r>
              <a:rPr lang="th-TH" sz="11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ตลาดโภคภัณฑ์อาหารและตลาด</a:t>
            </a:r>
            <a:r>
              <a:rPr lang="th-TH" sz="11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อนุพันธ์ทำงาน</a:t>
            </a:r>
            <a:r>
              <a:rPr lang="th-TH" sz="11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ได้อย่าง</a:t>
            </a:r>
            <a:r>
              <a:rPr lang="th-TH" sz="11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เหมาะสม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36" name="รูปภาพ 35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26510" y="519522"/>
            <a:ext cx="873082" cy="432048"/>
          </a:xfrm>
          <a:prstGeom prst="rect">
            <a:avLst/>
          </a:prstGeom>
        </p:spPr>
      </p:pic>
      <p:sp>
        <p:nvSpPr>
          <p:cNvPr id="37" name="สี่เหลี่ยมผืนผ้า 36"/>
          <p:cNvSpPr/>
          <p:nvPr/>
        </p:nvSpPr>
        <p:spPr>
          <a:xfrm>
            <a:off x="12130" y="810559"/>
            <a:ext cx="9096375" cy="5400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0095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2.1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39" name="รูปภาพ 38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1106630" y="519522"/>
            <a:ext cx="873082" cy="43204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360215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2.2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1" name="รูปภาพ 40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2186750" y="519522"/>
            <a:ext cx="873082" cy="432048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440335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2.3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3" name="รูปภาพ 42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3366914" y="519522"/>
            <a:ext cx="873082" cy="432048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12252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2.4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5" name="รูปภาพ 44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4447034" y="519522"/>
            <a:ext cx="873082" cy="432048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4700619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2.5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7" name="รูปภาพ 46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5542551" y="519522"/>
            <a:ext cx="873082" cy="432048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795597" y="612999"/>
            <a:ext cx="3481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2.a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9" name="รูปภาพ 48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6867270" y="519522"/>
            <a:ext cx="873082" cy="432048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7120855" y="612999"/>
            <a:ext cx="3609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2.b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51" name="รูปภาพ 50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8235422" y="519522"/>
            <a:ext cx="873082" cy="432048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8489007" y="612999"/>
            <a:ext cx="3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2.c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53" name="รูปภาพ 52" descr="E_SDG_Icons-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28055"/>
            <a:ext cx="691696" cy="518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4" name="TextBox 53"/>
          <p:cNvSpPr txBox="1"/>
          <p:nvPr/>
        </p:nvSpPr>
        <p:spPr>
          <a:xfrm>
            <a:off x="5019128" y="-20538"/>
            <a:ext cx="4211960" cy="56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ยุติความหิวโหย บรรลุความมั่นคงทางอาหารและยกระดับโภชนาการ และส่งเสริมเกษตรกรรมที่ยั่งยืน</a:t>
            </a:r>
            <a:endParaRPr lang="en-US" sz="20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57" name="เครื่องหมายบั้ง 56"/>
          <p:cNvSpPr/>
          <p:nvPr/>
        </p:nvSpPr>
        <p:spPr>
          <a:xfrm>
            <a:off x="3881636" y="74675"/>
            <a:ext cx="144016" cy="411510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</a:endParaRPr>
          </a:p>
        </p:txBody>
      </p:sp>
      <p:sp>
        <p:nvSpPr>
          <p:cNvPr id="58" name="เครื่องหมายบั้ง 57"/>
          <p:cNvSpPr/>
          <p:nvPr/>
        </p:nvSpPr>
        <p:spPr>
          <a:xfrm>
            <a:off x="3995936" y="73187"/>
            <a:ext cx="144016" cy="411510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</a:endParaRP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7967440" y="1498904"/>
            <a:ext cx="1149675" cy="1520663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6642970" y="1498904"/>
            <a:ext cx="1309344" cy="1520663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5352365" y="1498904"/>
            <a:ext cx="1266722" cy="1520663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2" name="สี่เหลี่ยมผืนผ้า 61"/>
          <p:cNvSpPr/>
          <p:nvPr/>
        </p:nvSpPr>
        <p:spPr>
          <a:xfrm>
            <a:off x="4398771" y="1498904"/>
            <a:ext cx="924175" cy="1520663"/>
          </a:xfrm>
          <a:prstGeom prst="rect">
            <a:avLst/>
          </a:prstGeom>
          <a:solidFill>
            <a:srgbClr val="FEF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3" name="สี่เหลี่ยมผืนผ้า 62"/>
          <p:cNvSpPr/>
          <p:nvPr/>
        </p:nvSpPr>
        <p:spPr>
          <a:xfrm>
            <a:off x="3248231" y="1498904"/>
            <a:ext cx="1123553" cy="1520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4" name="สี่เหลี่ยมผืนผ้า 63"/>
          <p:cNvSpPr/>
          <p:nvPr/>
        </p:nvSpPr>
        <p:spPr>
          <a:xfrm>
            <a:off x="2010576" y="1498904"/>
            <a:ext cx="1204886" cy="1581022"/>
          </a:xfrm>
          <a:prstGeom prst="rect">
            <a:avLst/>
          </a:prstGeom>
          <a:solidFill>
            <a:srgbClr val="FFF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5" name="สี่เหลี่ยมผืนผ้า 64"/>
          <p:cNvSpPr/>
          <p:nvPr/>
        </p:nvSpPr>
        <p:spPr>
          <a:xfrm>
            <a:off x="1012640" y="1498904"/>
            <a:ext cx="978685" cy="1520663"/>
          </a:xfrm>
          <a:prstGeom prst="rect">
            <a:avLst/>
          </a:prstGeom>
          <a:solidFill>
            <a:srgbClr val="FFE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6" name="สี่เหลี่ยมผืนผ้า 65"/>
          <p:cNvSpPr/>
          <p:nvPr/>
        </p:nvSpPr>
        <p:spPr>
          <a:xfrm>
            <a:off x="11613" y="1498904"/>
            <a:ext cx="972152" cy="1520663"/>
          </a:xfrm>
          <a:prstGeom prst="rect">
            <a:avLst/>
          </a:prstGeom>
          <a:solidFill>
            <a:srgbClr val="F8F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7" name="รูปภาพ 66" descr="malnutrition-graphic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180" t="47900" r="4523" b="2751"/>
          <a:stretch>
            <a:fillRect/>
          </a:stretch>
        </p:blipFill>
        <p:spPr>
          <a:xfrm>
            <a:off x="0" y="1463854"/>
            <a:ext cx="377775" cy="475592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233942" y="1463166"/>
            <a:ext cx="864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ผู้ขาดสารอาหารลดลงเหลือ 5 ล้านคน (7.4</a:t>
            </a:r>
            <a:r>
              <a:rPr lang="en-US" sz="11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r>
              <a:rPr lang="th-TH" sz="11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ของประชากรทั้งประเทศ)</a:t>
            </a:r>
            <a:endParaRPr lang="en-US" sz="1100" b="1" kern="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-72008" y="2499742"/>
            <a:ext cx="10436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ความไม่มั่นคงทางอาหารของไทยอยู่ในเกณฑ์ต่ำกว่าของเอเชีย </a:t>
            </a:r>
            <a:r>
              <a:rPr lang="th-TH" sz="1100" b="1" kern="0" dirty="0" err="1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ตอ.ต.</a:t>
            </a: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หรือโลก</a:t>
            </a:r>
          </a:p>
        </p:txBody>
      </p:sp>
      <p:pic>
        <p:nvPicPr>
          <p:cNvPr id="76" name="รูปภาพ 75" descr="systems_thinking_and_sustainability_378x22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20" y="2200824"/>
            <a:ext cx="713958" cy="318731"/>
          </a:xfrm>
          <a:prstGeom prst="rect">
            <a:avLst/>
          </a:prstGeom>
        </p:spPr>
      </p:pic>
      <p:pic>
        <p:nvPicPr>
          <p:cNvPr id="55" name="รูปภาพ 54" descr="de31a3e44f3edb9e63da5d95d9fdfbbe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424" t="76672" r="35144" b="6460"/>
          <a:stretch>
            <a:fillRect/>
          </a:stretch>
        </p:blipFill>
        <p:spPr>
          <a:xfrm>
            <a:off x="1043610" y="1426314"/>
            <a:ext cx="870643" cy="378042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958900" y="1772970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อัตราทารกน้ำหนักแรกเกิดน้อยกว่า 2,500 กรัมอยู่ในระดับคงที่ </a:t>
            </a:r>
          </a:p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(8.3</a:t>
            </a: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-11.4</a:t>
            </a: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)</a:t>
            </a:r>
            <a:endParaRPr lang="en-US" sz="1100" b="1" kern="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70" name="รูปภาพ 69" descr="de31a3e44f3edb9e63da5d95d9fdfbbe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8830" t="63801" r="3551" b="5530"/>
          <a:stretch>
            <a:fillRect/>
          </a:stretch>
        </p:blipFill>
        <p:spPr>
          <a:xfrm>
            <a:off x="849356" y="2308266"/>
            <a:ext cx="457251" cy="623524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1108924" y="2252598"/>
            <a:ext cx="97042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ความชุกของภาวะเตี้ยแคระแกร็นในเด็กอายุ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&lt;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5 ปี มีแนวโน้มลดลง</a:t>
            </a:r>
          </a:p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อัตราการตายของทารก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&lt;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5ปีอยู่ในเกณฑ์ 8.6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endParaRPr lang="en-US" sz="1100" b="1" kern="0" dirty="0">
              <a:solidFill>
                <a:srgbClr val="D89F39">
                  <a:lumMod val="75000"/>
                </a:srgbClr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979712" y="2100352"/>
            <a:ext cx="1296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GDP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เกษตร</a:t>
            </a: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1.24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ลบ. </a:t>
            </a:r>
          </a:p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การจ้างงานภาคเกษตร 12.27 ล้านคน</a:t>
            </a:r>
          </a:p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มูลค่าการผลิตต่อหน่วยแรงงาน 100,860 บาท</a:t>
            </a:r>
          </a:p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รายได้เงินสดสุทธิทางการเกษตร 57,060 บาท/ครัวเรือน</a:t>
            </a:r>
          </a:p>
        </p:txBody>
      </p:sp>
      <p:pic>
        <p:nvPicPr>
          <p:cNvPr id="77" name="รูปภาพ 76" descr="123-1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778" y="1441394"/>
            <a:ext cx="1061070" cy="692348"/>
          </a:xfrm>
          <a:prstGeom prst="rect">
            <a:avLst/>
          </a:prstGeom>
        </p:spPr>
      </p:pic>
      <p:pic>
        <p:nvPicPr>
          <p:cNvPr id="1026" name="Picture 2" descr="C:\Users\pornchata\Pictures\-17545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</a:blip>
          <a:srcRect l="67223" t="22472" r="8585" b="42878"/>
          <a:stretch>
            <a:fillRect/>
          </a:stretch>
        </p:blipFill>
        <p:spPr bwMode="auto">
          <a:xfrm rot="21307239">
            <a:off x="5391195" y="1474118"/>
            <a:ext cx="679584" cy="525616"/>
          </a:xfrm>
          <a:prstGeom prst="rect">
            <a:avLst/>
          </a:prstGeom>
          <a:noFill/>
        </p:spPr>
      </p:pic>
      <p:pic>
        <p:nvPicPr>
          <p:cNvPr id="1028" name="Picture 4" descr="C:\Users\pornchata\Pictures\Screen Shot 2560-05-31 at 1.27.55 PM.png"/>
          <p:cNvPicPr>
            <a:picLocks noChangeAspect="1" noChangeArrowheads="1"/>
          </p:cNvPicPr>
          <p:nvPr/>
        </p:nvPicPr>
        <p:blipFill>
          <a:blip r:embed="rId12" cstate="print"/>
          <a:srcRect l="7322" t="20250" r="8476" b="16751"/>
          <a:stretch>
            <a:fillRect/>
          </a:stretch>
        </p:blipFill>
        <p:spPr bwMode="auto">
          <a:xfrm>
            <a:off x="3260998" y="1615411"/>
            <a:ext cx="1080120" cy="493099"/>
          </a:xfrm>
          <a:prstGeom prst="rect">
            <a:avLst/>
          </a:prstGeom>
          <a:noFill/>
        </p:spPr>
      </p:pic>
      <p:sp>
        <p:nvSpPr>
          <p:cNvPr id="78" name="TextBox 77"/>
          <p:cNvSpPr txBox="1"/>
          <p:nvPr/>
        </p:nvSpPr>
        <p:spPr>
          <a:xfrm>
            <a:off x="3203848" y="2226270"/>
            <a:ext cx="11521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พื้นที่ทำเกษตรแบบยั่งยืน 961,772 ไร่ เป็น</a:t>
            </a:r>
          </a:p>
          <a:p>
            <a:pPr marL="152400" lvl="1" indent="-6667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เกษตรอินทรีย์ 308,000 ไร่ </a:t>
            </a:r>
          </a:p>
          <a:p>
            <a:pPr marL="152400" lvl="1" indent="-6667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เกษตรผสมผสานและทฤษฎีใหม่ 653,772 ไร่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323318" y="1852359"/>
            <a:ext cx="1008112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ตัวอย่างของเมล็ดเชื้อพันธุกรรมพืช 32,717 ตัวอย่างพันธุ์</a:t>
            </a:r>
          </a:p>
          <a:p>
            <a:pPr marL="85725" indent="-85725">
              <a:lnSpc>
                <a:spcPts val="900"/>
              </a:lnSpc>
            </a:pPr>
            <a:endParaRPr lang="th-TH" sz="1100" b="1" kern="0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1030" name="Picture 6" descr="C:\Users\pornchata\Pictures\dna-1020670_960_720.pn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1529055"/>
            <a:ext cx="703746" cy="410392"/>
          </a:xfrm>
          <a:prstGeom prst="rect">
            <a:avLst/>
          </a:prstGeom>
          <a:noFill/>
        </p:spPr>
      </p:pic>
      <p:pic>
        <p:nvPicPr>
          <p:cNvPr id="1031" name="Picture 7" descr="C:\Users\pornchata\Pictures\biodiver-bg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0624"/>
          <a:stretch>
            <a:fillRect/>
          </a:stretch>
        </p:blipFill>
        <p:spPr bwMode="auto">
          <a:xfrm>
            <a:off x="4654894" y="2198048"/>
            <a:ext cx="720080" cy="444755"/>
          </a:xfrm>
          <a:prstGeom prst="rect">
            <a:avLst/>
          </a:prstGeom>
          <a:noFill/>
        </p:spPr>
      </p:pic>
      <p:sp>
        <p:nvSpPr>
          <p:cNvPr id="80" name="TextBox 79"/>
          <p:cNvSpPr txBox="1"/>
          <p:nvPr/>
        </p:nvSpPr>
        <p:spPr>
          <a:xfrm>
            <a:off x="4316452" y="2648617"/>
            <a:ext cx="1142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spc="-10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ขึ้นทะเบียนสัตว์พื้นเมืองไทยประจำถิ่น และสัตว์เลี้ยงไทยประจำถิ่นแล้ว 108 และ 10 ชนิดพันธุ์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292080" y="2571750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ดัชนีการเตรียมความพร้อมทางการเกษตรต่อค่าใช้จ่ายของรัฐเพิ่มขึ้นอย่างต่อเนื่อง</a:t>
            </a:r>
          </a:p>
        </p:txBody>
      </p:sp>
      <p:pic>
        <p:nvPicPr>
          <p:cNvPr id="1032" name="Picture 8" descr="C:\Users\pornchata\Pictures\500px-Emblem-money_svg_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96136" y="1939446"/>
            <a:ext cx="792088" cy="594066"/>
          </a:xfrm>
          <a:prstGeom prst="rect">
            <a:avLst/>
          </a:prstGeom>
          <a:noFill/>
        </p:spPr>
      </p:pic>
      <p:pic>
        <p:nvPicPr>
          <p:cNvPr id="1038" name="Picture 14" descr="C:\Users\pornchata\Pictures\Screen Shot 2560-05-31 at 1.15.49 PM.png"/>
          <p:cNvPicPr>
            <a:picLocks noChangeAspect="1" noChangeArrowheads="1"/>
          </p:cNvPicPr>
          <p:nvPr/>
        </p:nvPicPr>
        <p:blipFill>
          <a:blip r:embed="rId16" cstate="print"/>
          <a:srcRect l="16897" r="15375"/>
          <a:stretch>
            <a:fillRect/>
          </a:stretch>
        </p:blipFill>
        <p:spPr bwMode="auto">
          <a:xfrm>
            <a:off x="8049775" y="1539748"/>
            <a:ext cx="998420" cy="615722"/>
          </a:xfrm>
          <a:prstGeom prst="rect">
            <a:avLst/>
          </a:prstGeom>
          <a:noFill/>
        </p:spPr>
      </p:pic>
      <p:sp>
        <p:nvSpPr>
          <p:cNvPr id="82" name="TextBox 81"/>
          <p:cNvSpPr txBox="1"/>
          <p:nvPr/>
        </p:nvSpPr>
        <p:spPr>
          <a:xfrm>
            <a:off x="6660232" y="2507164"/>
            <a:ext cx="1296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ประเทศไทยไม่มีการอุดหนุนการส่งออกสินค้าเกษตร</a:t>
            </a:r>
            <a:endParaRPr lang="en-US" sz="1100" b="1" kern="0" dirty="0">
              <a:solidFill>
                <a:srgbClr val="D89F39">
                  <a:lumMod val="75000"/>
                </a:srgbClr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1040" name="Picture 16" descr="C:\Users\pornchata\Pictures\export-gallery.jpg"/>
          <p:cNvPicPr>
            <a:picLocks noChangeAspect="1" noChangeArrowheads="1"/>
          </p:cNvPicPr>
          <p:nvPr/>
        </p:nvPicPr>
        <p:blipFill>
          <a:blip r:embed="rId17" cstate="print"/>
          <a:srcRect r="29730"/>
          <a:stretch>
            <a:fillRect/>
          </a:stretch>
        </p:blipFill>
        <p:spPr bwMode="auto">
          <a:xfrm>
            <a:off x="6684115" y="1989709"/>
            <a:ext cx="1224136" cy="391959"/>
          </a:xfrm>
          <a:prstGeom prst="rect">
            <a:avLst/>
          </a:prstGeom>
          <a:noFill/>
        </p:spPr>
      </p:pic>
      <p:pic>
        <p:nvPicPr>
          <p:cNvPr id="1034" name="Picture 10" descr="C:\Users\pornchata\Pictures\งบประมาณปี-2557-1.jpg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971" t="12099" r="7126" b="68044"/>
          <a:stretch>
            <a:fillRect/>
          </a:stretch>
        </p:blipFill>
        <p:spPr bwMode="auto">
          <a:xfrm>
            <a:off x="6732240" y="1507399"/>
            <a:ext cx="1152128" cy="504056"/>
          </a:xfrm>
          <a:prstGeom prst="rect">
            <a:avLst/>
          </a:prstGeom>
          <a:noFill/>
        </p:spPr>
      </p:pic>
      <p:pic>
        <p:nvPicPr>
          <p:cNvPr id="1039" name="Picture 15" descr="C:\Users\pornchata\Pictures\11untitled.png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362">
            <a:off x="6757993" y="1580718"/>
            <a:ext cx="1102559" cy="826919"/>
          </a:xfrm>
          <a:prstGeom prst="rect">
            <a:avLst/>
          </a:prstGeom>
          <a:noFill/>
        </p:spPr>
      </p:pic>
      <p:sp>
        <p:nvSpPr>
          <p:cNvPr id="83" name="TextBox 82"/>
          <p:cNvSpPr txBox="1"/>
          <p:nvPr/>
        </p:nvSpPr>
        <p:spPr>
          <a:xfrm>
            <a:off x="7884368" y="2189938"/>
            <a:ext cx="125963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รัฐรวมตลาด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AFET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กับตลาด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TFEX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เพื่อให้มีตลาดซื้อขายสินค้าเกษตรล่วงหน้าเพียงตลาดเดียว ซึ่งที่ผ่านมาแทบจะไม่มีผู้ค้าสนใจซื้อขายสินค้าเกษตรล่งหน้า ยกเว้นยางพารา</a:t>
            </a:r>
            <a:endParaRPr lang="en-US" sz="1100" b="1" kern="0" dirty="0">
              <a:solidFill>
                <a:srgbClr val="D89F39">
                  <a:lumMod val="75000"/>
                </a:srgbClr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84" name="สี่เหลี่ยมมุมมน 83"/>
          <p:cNvSpPr/>
          <p:nvPr/>
        </p:nvSpPr>
        <p:spPr>
          <a:xfrm>
            <a:off x="9625" y="1344050"/>
            <a:ext cx="9095874" cy="128616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930926" y="1250051"/>
            <a:ext cx="12698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kern="0" dirty="0" smtClean="0">
                <a:latin typeface="TH SarabunPSK" pitchFamily="34" charset="-34"/>
                <a:cs typeface="TH SarabunPSK" pitchFamily="34" charset="-34"/>
                <a:sym typeface="Arial"/>
              </a:rPr>
              <a:t>สถานการณ์ปัจจุบัน</a:t>
            </a:r>
            <a:endParaRPr lang="en-US" sz="1600" b="1" kern="0" dirty="0"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16025" y="3124481"/>
            <a:ext cx="3707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kern="0" dirty="0" smtClean="0">
                <a:solidFill>
                  <a:srgbClr val="904406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ความท้าทาย</a:t>
            </a:r>
            <a:r>
              <a:rPr lang="th-TH" sz="1800" b="1" kern="0" dirty="0" smtClean="0">
                <a:solidFill>
                  <a:srgbClr val="904406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..เพื่อยุติความหิวโหย</a:t>
            </a:r>
            <a:endParaRPr lang="en-US" sz="1800" b="1" kern="0" dirty="0">
              <a:solidFill>
                <a:srgbClr val="904406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52758" y="3459917"/>
            <a:ext cx="3405214" cy="1632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D16309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ลดความเหลื่อมล้ำและการสร้างโอกาสให้ทุกคนเข้าถึงอาหารที่เพียงพอในแต่ละมื้อ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spc="-100" dirty="0" smtClean="0">
                <a:solidFill>
                  <a:srgbClr val="8B81D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เสี่ยงจากการเปลี่ยนแปลงสภาพภูมิอากาศส่งผลกระทบต่อความหลากหลายทางชีวภาพและการเกิดภัยธรรมชาติต่างๆ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D16309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การผลิตที่เป็นมิตรกับสิ่งแวดล้อมและลดการใช้สารเคมีเกษตร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8B81D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ยกระดับรายได้ต่อหัวของเกษตรกรรายย่อยให้พึ่งพาตนเองได้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D16309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ความร่วมมือระหว่างประเทศด้านการค้าสินค้าเกษตรและอาหารอย่างเข้มแข็งและแบ่งปันผลประโยชน์ร่วมกัน</a:t>
            </a:r>
            <a:endParaRPr lang="en-US" sz="1400" b="1" kern="0" dirty="0">
              <a:solidFill>
                <a:srgbClr val="D16309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grpSp>
        <p:nvGrpSpPr>
          <p:cNvPr id="125" name="กลุ่ม 124"/>
          <p:cNvGrpSpPr/>
          <p:nvPr/>
        </p:nvGrpSpPr>
        <p:grpSpPr>
          <a:xfrm>
            <a:off x="3437450" y="3921902"/>
            <a:ext cx="2575779" cy="1188132"/>
            <a:chOff x="6277510" y="5157192"/>
            <a:chExt cx="2808313" cy="1584176"/>
          </a:xfrm>
        </p:grpSpPr>
        <p:sp>
          <p:nvSpPr>
            <p:cNvPr id="126" name="ตัดมุมสี่เหลี่ยมด้านเดียวกัน 125"/>
            <p:cNvSpPr/>
            <p:nvPr/>
          </p:nvSpPr>
          <p:spPr>
            <a:xfrm rot="10800000">
              <a:off x="6277510" y="6237312"/>
              <a:ext cx="2808312" cy="504056"/>
            </a:xfrm>
            <a:prstGeom prst="snip2SameRect">
              <a:avLst>
                <a:gd name="adj1" fmla="val 22336"/>
                <a:gd name="adj2" fmla="val 0"/>
              </a:avLst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kern="0" dirty="0">
                <a:solidFill>
                  <a:srgbClr val="FFFFFF"/>
                </a:solidFill>
                <a:sym typeface="Arial"/>
              </a:endParaRPr>
            </a:p>
          </p:txBody>
        </p:sp>
        <p:sp>
          <p:nvSpPr>
            <p:cNvPr id="129" name="สี่เหลี่ยมผืนผ้า 128"/>
            <p:cNvSpPr/>
            <p:nvPr/>
          </p:nvSpPr>
          <p:spPr>
            <a:xfrm>
              <a:off x="6640886" y="6309320"/>
              <a:ext cx="1896696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400" b="1" kern="0" dirty="0" smtClean="0">
                  <a:solidFill>
                    <a:srgbClr val="FFFFC5"/>
                  </a:solidFill>
                  <a:latin typeface="TH SarabunPSK" pitchFamily="34" charset="-34"/>
                  <a:cs typeface="TH SarabunPSK" pitchFamily="34" charset="-34"/>
                  <a:sym typeface="Arial"/>
                </a:rPr>
                <a:t>รักษาความหลายหลายทางชีวภาพ</a:t>
              </a:r>
              <a:endParaRPr lang="en-US" sz="1400" kern="0" dirty="0">
                <a:solidFill>
                  <a:srgbClr val="FFFFC5"/>
                </a:solidFill>
                <a:cs typeface="Arial"/>
                <a:sym typeface="Arial"/>
              </a:endParaRPr>
            </a:p>
          </p:txBody>
        </p:sp>
        <p:sp>
          <p:nvSpPr>
            <p:cNvPr id="130" name="ตัดมุมสี่เหลี่ยมด้านเดียวกัน 129"/>
            <p:cNvSpPr/>
            <p:nvPr/>
          </p:nvSpPr>
          <p:spPr>
            <a:xfrm>
              <a:off x="6277511" y="5157192"/>
              <a:ext cx="2808312" cy="504056"/>
            </a:xfrm>
            <a:prstGeom prst="snip2SameRect">
              <a:avLst>
                <a:gd name="adj1" fmla="val 22336"/>
                <a:gd name="adj2" fmla="val 0"/>
              </a:avLst>
            </a:prstGeom>
            <a:gradFill flip="none" rotWithShape="1">
              <a:gsLst>
                <a:gs pos="0">
                  <a:srgbClr val="F90B11">
                    <a:shade val="30000"/>
                    <a:satMod val="115000"/>
                  </a:srgbClr>
                </a:gs>
                <a:gs pos="50000">
                  <a:srgbClr val="F90B11">
                    <a:shade val="67500"/>
                    <a:satMod val="115000"/>
                  </a:srgbClr>
                </a:gs>
                <a:gs pos="100000">
                  <a:srgbClr val="F90B1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kern="0" dirty="0">
                <a:solidFill>
                  <a:srgbClr val="FFFFFF"/>
                </a:solidFill>
                <a:sym typeface="Arial"/>
              </a:endParaRPr>
            </a:p>
          </p:txBody>
        </p:sp>
        <p:sp>
          <p:nvSpPr>
            <p:cNvPr id="131" name="สี่เหลี่ยมผืนผ้า 130"/>
            <p:cNvSpPr/>
            <p:nvPr/>
          </p:nvSpPr>
          <p:spPr>
            <a:xfrm>
              <a:off x="6963682" y="5248251"/>
              <a:ext cx="1338749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400" b="1" kern="0" dirty="0" smtClean="0">
                  <a:solidFill>
                    <a:srgbClr val="FFFFC5"/>
                  </a:solidFill>
                  <a:latin typeface="TH SarabunPSK" pitchFamily="34" charset="-34"/>
                  <a:cs typeface="TH SarabunPSK" pitchFamily="34" charset="-34"/>
                  <a:sym typeface="Arial"/>
                </a:rPr>
                <a:t>คนไทยหุ่นดี มีสุขภาพดี</a:t>
              </a:r>
            </a:p>
          </p:txBody>
        </p:sp>
        <p:grpSp>
          <p:nvGrpSpPr>
            <p:cNvPr id="132" name="กลุ่ม 106"/>
            <p:cNvGrpSpPr/>
            <p:nvPr/>
          </p:nvGrpSpPr>
          <p:grpSpPr>
            <a:xfrm>
              <a:off x="6277510" y="5742781"/>
              <a:ext cx="2808312" cy="463328"/>
              <a:chOff x="6277510" y="5752306"/>
              <a:chExt cx="2808312" cy="463328"/>
            </a:xfrm>
          </p:grpSpPr>
          <p:sp>
            <p:nvSpPr>
              <p:cNvPr id="133" name="สี่เหลี่ยมผืนผ้า 132"/>
              <p:cNvSpPr/>
              <p:nvPr/>
            </p:nvSpPr>
            <p:spPr>
              <a:xfrm>
                <a:off x="6277510" y="5752306"/>
                <a:ext cx="2808312" cy="432048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kern="0">
                  <a:solidFill>
                    <a:srgbClr val="FFFFFF"/>
                  </a:solidFill>
                  <a:sym typeface="Arial"/>
                </a:endParaRPr>
              </a:p>
            </p:txBody>
          </p:sp>
          <p:sp>
            <p:nvSpPr>
              <p:cNvPr id="134" name="สี่เหลี่ยมผืนผ้า 133"/>
              <p:cNvSpPr/>
              <p:nvPr/>
            </p:nvSpPr>
            <p:spPr>
              <a:xfrm>
                <a:off x="6277510" y="5805265"/>
                <a:ext cx="258717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th-TH" sz="1400" b="1" kern="0" dirty="0" smtClean="0">
                    <a:solidFill>
                      <a:srgbClr val="FFFFC5"/>
                    </a:solidFill>
                    <a:latin typeface="TH SarabunPSK" pitchFamily="34" charset="-34"/>
                    <a:cs typeface="TH SarabunPSK" pitchFamily="34" charset="-34"/>
                    <a:sym typeface="Arial"/>
                  </a:rPr>
                  <a:t>เป็นแหล่งผลิตอาหารที่มีคุณภาพที่สำคัญของโลก</a:t>
                </a:r>
                <a:endParaRPr lang="en-US" sz="1400" b="1" kern="0" dirty="0" smtClean="0">
                  <a:solidFill>
                    <a:srgbClr val="FFFFC5"/>
                  </a:solidFill>
                  <a:latin typeface="TH SarabunPSK" pitchFamily="34" charset="-34"/>
                  <a:cs typeface="TH SarabunPSK" pitchFamily="34" charset="-34"/>
                  <a:sym typeface="Arial"/>
                </a:endParaRPr>
              </a:p>
            </p:txBody>
          </p:sp>
        </p:grpSp>
      </p:grpSp>
      <p:grpSp>
        <p:nvGrpSpPr>
          <p:cNvPr id="135" name="กลุ่ม 134"/>
          <p:cNvGrpSpPr/>
          <p:nvPr/>
        </p:nvGrpSpPr>
        <p:grpSpPr>
          <a:xfrm>
            <a:off x="3389736" y="3115412"/>
            <a:ext cx="1008458" cy="849664"/>
            <a:chOff x="3105904" y="4162986"/>
            <a:chExt cx="671901" cy="714563"/>
          </a:xfrm>
        </p:grpSpPr>
        <p:pic>
          <p:nvPicPr>
            <p:cNvPr id="136" name="Picture 17" descr="C:\Users\pornchata\Pictures\global-goals-logo-2.png"/>
            <p:cNvPicPr>
              <a:picLocks noChangeAspect="1" noChangeArrowheads="1"/>
            </p:cNvPicPr>
            <p:nvPr/>
          </p:nvPicPr>
          <p:blipFill>
            <a:blip r:embed="rId20" cstate="print"/>
            <a:srcRect r="71145"/>
            <a:stretch>
              <a:fillRect/>
            </a:stretch>
          </p:blipFill>
          <p:spPr bwMode="auto">
            <a:xfrm>
              <a:off x="3105904" y="4214694"/>
              <a:ext cx="671901" cy="622140"/>
            </a:xfrm>
            <a:prstGeom prst="rect">
              <a:avLst/>
            </a:prstGeom>
            <a:noFill/>
          </p:spPr>
        </p:pic>
        <p:sp>
          <p:nvSpPr>
            <p:cNvPr id="137" name="TextBox 136"/>
            <p:cNvSpPr txBox="1"/>
            <p:nvPr/>
          </p:nvSpPr>
          <p:spPr>
            <a:xfrm>
              <a:off x="3238585" y="4162986"/>
              <a:ext cx="360040" cy="714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700"/>
                </a:lnSpc>
              </a:pPr>
              <a:r>
                <a:rPr lang="en-US" sz="1100" kern="0" dirty="0" smtClean="0">
                  <a:solidFill>
                    <a:srgbClr val="FF0000"/>
                  </a:solidFill>
                  <a:latin typeface="Arial Black" pitchFamily="34" charset="0"/>
                  <a:cs typeface="Arial"/>
                  <a:sym typeface="Arial"/>
                </a:rPr>
                <a:t>Goal</a:t>
              </a:r>
              <a:endParaRPr lang="en-US" sz="3200" kern="0" dirty="0" smtClean="0">
                <a:solidFill>
                  <a:srgbClr val="FF0000"/>
                </a:solidFill>
                <a:latin typeface="Arial Black" pitchFamily="34" charset="0"/>
                <a:cs typeface="Arial"/>
                <a:sym typeface="Arial"/>
              </a:endParaRPr>
            </a:p>
            <a:p>
              <a:pPr algn="ctr">
                <a:lnSpc>
                  <a:spcPts val="2700"/>
                </a:lnSpc>
              </a:pPr>
              <a:r>
                <a:rPr lang="en-US" sz="3200" kern="0" dirty="0" smtClean="0">
                  <a:solidFill>
                    <a:srgbClr val="FF0000"/>
                  </a:solidFill>
                  <a:latin typeface="Arial Black" pitchFamily="34" charset="0"/>
                  <a:cs typeface="Arial"/>
                  <a:sym typeface="Arial"/>
                </a:rPr>
                <a:t>2</a:t>
              </a:r>
              <a:endParaRPr lang="en-US" sz="3200" kern="0" dirty="0">
                <a:solidFill>
                  <a:srgbClr val="FF0000"/>
                </a:solidFill>
                <a:latin typeface="Arial Black" pitchFamily="34" charset="0"/>
                <a:cs typeface="Arial"/>
                <a:sym typeface="Arial"/>
              </a:endParaRPr>
            </a:p>
          </p:txBody>
        </p:sp>
      </p:grpSp>
      <p:sp>
        <p:nvSpPr>
          <p:cNvPr id="138" name="TextBox 137"/>
          <p:cNvSpPr txBox="1"/>
          <p:nvPr/>
        </p:nvSpPr>
        <p:spPr>
          <a:xfrm>
            <a:off x="6487752" y="3007118"/>
            <a:ext cx="269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kern="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ปัญหา..ที่ต้องดำเนินการต่อไป</a:t>
            </a:r>
            <a:endParaRPr lang="en-US" sz="1200" b="1" kern="0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53" name="สี่เหลี่ยมมุมมน 152"/>
          <p:cNvSpPr/>
          <p:nvPr/>
        </p:nvSpPr>
        <p:spPr>
          <a:xfrm>
            <a:off x="52758" y="3176895"/>
            <a:ext cx="3347864" cy="1926755"/>
          </a:xfrm>
          <a:prstGeom prst="roundRect">
            <a:avLst>
              <a:gd name="adj" fmla="val 5617"/>
            </a:avLst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2051" name="Picture 3" descr="C:\Users\pornchata\Pictures\Challenge_logo_2017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" y="3176842"/>
            <a:ext cx="405269" cy="356978"/>
          </a:xfrm>
          <a:prstGeom prst="rect">
            <a:avLst/>
          </a:prstGeom>
          <a:noFill/>
        </p:spPr>
      </p:pic>
      <p:sp>
        <p:nvSpPr>
          <p:cNvPr id="154" name="TextBox 153"/>
          <p:cNvSpPr txBox="1"/>
          <p:nvPr/>
        </p:nvSpPr>
        <p:spPr>
          <a:xfrm>
            <a:off x="6013137" y="3270346"/>
            <a:ext cx="3180759" cy="1891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 indent="-9525">
              <a:lnSpc>
                <a:spcPts val="1400"/>
              </a:lnSpc>
              <a:buSzPct val="90000"/>
            </a:pPr>
            <a:r>
              <a:rPr lang="th-TH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พัฒนาความร่วมมือในประเด็นตัวชี้วัดและเทคนิคเชิงวิชาการจากองค์กรระหว่างประเทศ (</a:t>
            </a:r>
            <a:r>
              <a:rPr lang="en-US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FAO,UNICEF) </a:t>
            </a:r>
            <a:r>
              <a:rPr lang="th-TH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อาทิ</a:t>
            </a:r>
          </a:p>
          <a:p>
            <a:pPr marL="241300" indent="-241300">
              <a:lnSpc>
                <a:spcPts val="1400"/>
              </a:lnSpc>
              <a:buSzPct val="90000"/>
              <a:buFont typeface="Wingdings" pitchFamily="2" charset="2"/>
              <a:buChar char=""/>
            </a:pPr>
            <a:r>
              <a:rPr lang="th-TH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ตัวชี้วัดบางตัว (2.1.1, 2.1.2) ยังคงใช้ฐานข้อมูลอ้างอิงจาก</a:t>
            </a:r>
            <a:r>
              <a:rPr lang="en-US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FAO</a:t>
            </a:r>
          </a:p>
          <a:p>
            <a:pPr marL="241300" indent="-241300">
              <a:lnSpc>
                <a:spcPts val="1400"/>
              </a:lnSpc>
              <a:buSzPct val="90000"/>
              <a:buFont typeface="Wingdings" pitchFamily="2" charset="2"/>
              <a:buChar char=""/>
            </a:pPr>
            <a:r>
              <a:rPr lang="th-TH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เกณฑ์ในการจัดเก็บตัวชี้วัด (2.4.1) เป็นไปตามบริบทของประเทศไทย เนื่องจากยังไม่มีการกำหนดคำนิยามของตัวชี้วัดระดับโลก</a:t>
            </a:r>
          </a:p>
          <a:p>
            <a:pPr>
              <a:lnSpc>
                <a:spcPts val="1400"/>
              </a:lnSpc>
              <a:buSzPct val="90000"/>
            </a:pPr>
            <a:r>
              <a:rPr lang="th-TH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สร้างความรู้และความเข้าใจตามเป้าหมายการพัฒนาที่ยั่งยืน</a:t>
            </a:r>
          </a:p>
          <a:p>
            <a:pPr marL="241300" indent="-241300">
              <a:lnSpc>
                <a:spcPts val="1400"/>
              </a:lnSpc>
              <a:buSzPct val="90000"/>
              <a:buFont typeface="Wingdings" pitchFamily="2" charset="2"/>
              <a:buChar char=""/>
            </a:pPr>
            <a:r>
              <a:rPr lang="th-TH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ความร่วมมือ/แผนงาน/โครงการที่สนับสนุนเป้าหมายที่2 จากภาคเอกชนและประชาสังคม</a:t>
            </a:r>
            <a:endParaRPr lang="en-US" sz="1400" b="1" kern="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55" name="สี่เหลี่ยมมุมมน 154"/>
          <p:cNvSpPr/>
          <p:nvPr/>
        </p:nvSpPr>
        <p:spPr>
          <a:xfrm>
            <a:off x="6048783" y="3079926"/>
            <a:ext cx="3031718" cy="2063574"/>
          </a:xfrm>
          <a:prstGeom prst="roundRect">
            <a:avLst>
              <a:gd name="adj" fmla="val 5480"/>
            </a:avLst>
          </a:prstGeom>
          <a:noFill/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</a:endParaRPr>
          </a:p>
        </p:txBody>
      </p:sp>
      <p:sp>
        <p:nvSpPr>
          <p:cNvPr id="156" name="สี่เหลี่ยมผืนผ้า 155"/>
          <p:cNvSpPr/>
          <p:nvPr/>
        </p:nvSpPr>
        <p:spPr>
          <a:xfrm>
            <a:off x="4075285" y="3147814"/>
            <a:ext cx="2008883" cy="584775"/>
          </a:xfrm>
          <a:prstGeom prst="rect">
            <a:avLst/>
          </a:prstGeom>
          <a:noFill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th-TH" sz="1600" b="1" kern="0" dirty="0" smtClean="0">
                <a:solidFill>
                  <a:srgbClr val="1A0595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ประเทศไทย</a:t>
            </a:r>
            <a:r>
              <a:rPr lang="th-TH" sz="16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กับ</a:t>
            </a:r>
            <a:r>
              <a:rPr lang="th-TH" sz="1600" b="1" kern="0" dirty="0" smtClean="0">
                <a:solidFill>
                  <a:srgbClr val="009A46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การพัฒนาที่ยั่งยืน</a:t>
            </a:r>
            <a:br>
              <a:rPr lang="th-TH" sz="1600" b="1" kern="0" dirty="0" smtClean="0">
                <a:solidFill>
                  <a:srgbClr val="009A46"/>
                </a:solidFill>
                <a:latin typeface="TH SarabunPSK" pitchFamily="34" charset="-34"/>
                <a:cs typeface="TH SarabunPSK" pitchFamily="34" charset="-34"/>
                <a:sym typeface="Arial"/>
              </a:rPr>
            </a:br>
            <a:r>
              <a:rPr lang="th-TH" sz="1600" b="1" kern="0" dirty="0" smtClean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ในปี 2573</a:t>
            </a:r>
            <a:endParaRPr lang="en-US" sz="1600" kern="0" dirty="0">
              <a:solidFill>
                <a:srgbClr val="FF00FF"/>
              </a:solidFill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077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913" y="90820"/>
            <a:ext cx="8809893" cy="665330"/>
          </a:xfrm>
        </p:spPr>
        <p:txBody>
          <a:bodyPr>
            <a:noAutofit/>
          </a:bodyPr>
          <a:lstStyle/>
          <a:p>
            <a:pPr>
              <a:lnSpc>
                <a:spcPts val="2625"/>
              </a:lnSpc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SDG 2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ยุติ</a:t>
            </a:r>
            <a:r>
              <a:rPr lang="th-TH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ความหิวโหย บรรลุความมั่นคงทางอาหารและยกระดับโภชนาการ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ส่งเสริมเกษตรกรรมที่ยั่งยืน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5FA8A-F5C5-4D2D-AFC5-9CACC3B6EB1D}" type="slidenum">
              <a:rPr lang="th-TH" smtClean="0"/>
              <a:pPr/>
              <a:t>20</a:t>
            </a:fld>
            <a:endParaRPr lang="th-TH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79512" y="916324"/>
            <a:ext cx="8784976" cy="3709454"/>
          </a:xfrm>
          <a:prstGeom prst="rect">
            <a:avLst/>
          </a:prstGeom>
        </p:spPr>
        <p:txBody>
          <a:bodyPr vert="horz" lIns="0" tIns="34289" rIns="0" bIns="34289" rtlCol="0">
            <a:noAutofit/>
          </a:bodyPr>
          <a:lstStyle>
            <a:defPPr>
              <a:defRPr lang="th-TH"/>
            </a:defPPr>
            <a:lvl1pPr marL="450850" lvl="0" indent="-4508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tabLst>
                <a:tab pos="450850" algn="l"/>
              </a:tabLst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38404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44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6692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74980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93268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2.1	</a:t>
            </a:r>
            <a:r>
              <a:rPr lang="th-TH" sz="2000" dirty="0">
                <a:solidFill>
                  <a:srgbClr val="C00000"/>
                </a:solidFill>
              </a:rPr>
              <a:t>ยุติความหิวโหยและสร้างหลักประกันให้ทุกคน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โดยเฉพาะที่ยากจนและอยู่ในภาวะเปราะบางอันรวมถึงทารกได้เข้าถึง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อาหารที่ปลอดภัย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มีโภชนาการ และเพียงพอตลอดทั้งปี ภายใน ปี 2573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2.2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>
                <a:solidFill>
                  <a:srgbClr val="C00000"/>
                </a:solidFill>
              </a:rPr>
              <a:t>ยุติภาวะทุพโภชนาการทุกรูปแบบและแก้ไขปัญหาความต้องการสารอาหาร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ของหญิงวัยรุ่น หญิงตั้งครรภ์และให้นมบุตร และผู้สูงอายุ ภายในปี 2573 รวมถึงบรรลุเป้าหมายที่ตกลงร่วมกันระหว่างประเทศว่าด้วยภาวะแคระแกร็นและผอมแห้งในเด็กอายุต่ำกว่า 5 ปี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ภายใน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ปี 2568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2.3	</a:t>
            </a:r>
            <a:r>
              <a:rPr lang="th-TH" sz="2000" dirty="0">
                <a:solidFill>
                  <a:srgbClr val="C00000"/>
                </a:solidFill>
              </a:rPr>
              <a:t>เพิ่มผลิตภาพทางการเกษตรและรายได้ของผู้ผลิตอาหารรายเล็ก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โดยเฉพาะผู้หญิง คนพื้นเมือง เกษตรกรแบบครอบครัว คน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เลี้ยงปศุ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สัตว์ ชาวประมง ให้เพิ่มขึ้นเป็น 2 เท่า โดยรวมถึงการเข้าถึงที่ดินและทรัพยากรและปัจจัยนำเข้าในการผลิต ความรู้ บริการ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ทางการ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เงิน ตลาด และโอกาสสำหรับการเพิ่มมูลค่าและการจ้างงานนอกฟาร์ม อย่างปลอดภัยและเท่าเทียม ภายในปี 2573</a:t>
            </a:r>
          </a:p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2.4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>
                <a:solidFill>
                  <a:srgbClr val="C00000"/>
                </a:solidFill>
              </a:rPr>
              <a:t>สร้างหลักประกันว่าจะมีระบบการผลิตอาหารที่ยั่งยืนและดำเนินการตามแนวปฏิบัติทางการเกษตรที่มีภูมิคุ้มกันที่จะเพิ่มผลิตภาพและการผลิต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ซึ่งจะช่วยรักษาระบบนิเวศ เสริมขีดความสามารถในการปรับตัวต่อการเปลี่ยนแปลงสภาพภูมิอากาศ ภาวะอากาศรุนแรง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ภัย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แล้ง อุทกภัย และภัยพิบัติอื่น ๆ และจะช่วยพัฒนาที่ดินและคุณภาพดินอย่างต่อเนื่อง ภายในปี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2573</a:t>
            </a:r>
            <a:endParaRPr lang="th-TH" sz="20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82894" y="832672"/>
            <a:ext cx="9036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68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5FA8A-F5C5-4D2D-AFC5-9CACC3B6EB1D}" type="slidenum">
              <a:rPr lang="th-TH" smtClean="0"/>
              <a:pPr/>
              <a:t>21</a:t>
            </a:fld>
            <a:endParaRPr lang="th-TH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07504" y="950528"/>
            <a:ext cx="8784976" cy="3709454"/>
          </a:xfrm>
          <a:prstGeom prst="rect">
            <a:avLst/>
          </a:prstGeom>
        </p:spPr>
        <p:txBody>
          <a:bodyPr vert="horz" lIns="0" tIns="34289" rIns="0" bIns="34289" rtlCol="0">
            <a:noAutofit/>
          </a:bodyPr>
          <a:lstStyle>
            <a:defPPr>
              <a:defRPr lang="th-TH"/>
            </a:defPPr>
            <a:lvl1pPr marL="450850" lvl="0" indent="-4508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tabLst>
                <a:tab pos="450850" algn="l"/>
              </a:tabLst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38404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44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6692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74980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93268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2.5	</a:t>
            </a:r>
            <a:r>
              <a:rPr lang="th-TH" sz="2000" dirty="0" smtClean="0">
                <a:solidFill>
                  <a:srgbClr val="C00000"/>
                </a:solidFill>
              </a:rPr>
              <a:t>คงความหลากหลายทางพันธุกรรมของเมล็ดพันธุ์พืชที่ใช้เพาะปลูก สัตว์ในไร่นาและที่เลี้ยงตามบ้านเรือน และชนิดพันธุ์ตามธรรมชาติ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ที่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เกี่ยวข้องกับพืชและสัตว์เหล่านั้น รวมถึงให้มีธนาคารเมล็ดพันธุ์และพืชที่มีการจัดการที่ดีและมีความหลากหลาย ทั้งในระดับประเทศ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ระดับภูมิภาค และระดับนานาชาติ และสร้างหลักประกันว่าจะมีการเข้าถึงและแบ่งปันผลประโยชน์ที่เกิดจากการใช้ทรัพยากรทางพันธุกรรมและองค์ความรู้ท้องถิ่นที่เกี่ยวข้องอย่างธรรมและเท่าเทียม ตามที่ตกลงกันระหว่างประเทศ ภายในปี 2573</a:t>
            </a:r>
          </a:p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</a:t>
            </a: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เพิ่ม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การลงทุนตลอดจนการยกระดับความร่วมมือระหว่างประเทศ</a:t>
            </a:r>
            <a:r>
              <a:rPr lang="th-TH" sz="2000" dirty="0">
                <a:solidFill>
                  <a:srgbClr val="C00000"/>
                </a:solidFill>
              </a:rPr>
              <a:t>ในเรื่องโครงสร้างพื้นฐานในชนบท การวิจัยเกษตรและการขยายการบริการ การพัฒนาเทคโนโลยี และการทำธนาคารยีนของพืชและสัตว์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เพื่อยกระดับขีดความสามารถในการผลิตสินค้าเกษตรในประเทศกำลังพัฒนา โดยเฉพาะอย่างยิ่งในประเทศพัฒนาน้อย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ที่สุด</a:t>
            </a:r>
            <a:endParaRPr lang="th-TH" sz="2000" dirty="0">
              <a:solidFill>
                <a:srgbClr val="C00000"/>
              </a:solidFill>
            </a:endParaRPr>
          </a:p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2.7</a:t>
            </a: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 smtClean="0">
                <a:solidFill>
                  <a:srgbClr val="C00000"/>
                </a:solidFill>
              </a:rPr>
              <a:t>แก้ไข</a:t>
            </a:r>
            <a:r>
              <a:rPr lang="th-TH" sz="2000" dirty="0">
                <a:solidFill>
                  <a:srgbClr val="C00000"/>
                </a:solidFill>
              </a:rPr>
              <a:t>และป้องกันการกีดกันและการบิดเบือนทางการค้าในตลาดเกษตรโลก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รวมถึงทางการขจัดการอุดหนุนสินค้าเกษตรเพื่อการส่งออกทุกรูปแบบและมาตรการเพื่อการส่งออกทุกแบบที่ให้ผลในลักษณะเดียวกัน โดยให้เป็นไปตามอาณัติของรอบการพัฒนาโดฮา</a:t>
            </a:r>
            <a:endParaRPr lang="th-TH" sz="20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2.8</a:t>
            </a: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 smtClean="0">
                <a:solidFill>
                  <a:srgbClr val="C00000"/>
                </a:solidFill>
              </a:rPr>
              <a:t>เลือกใช้</a:t>
            </a:r>
            <a:r>
              <a:rPr lang="th-TH" sz="2000" dirty="0">
                <a:solidFill>
                  <a:srgbClr val="C00000"/>
                </a:solidFill>
              </a:rPr>
              <a:t>มาตรการที่สร้างหลักประกันได้ว่าตลาดโภคภัณฑ์อาหารและตลาด</a:t>
            </a:r>
            <a:r>
              <a:rPr lang="th-TH" sz="2000" dirty="0" smtClean="0">
                <a:solidFill>
                  <a:srgbClr val="C00000"/>
                </a:solidFill>
              </a:rPr>
              <a:t>อนุพันธ์สามารถ</a:t>
            </a:r>
            <a:r>
              <a:rPr lang="th-TH" sz="2000" dirty="0">
                <a:solidFill>
                  <a:srgbClr val="C00000"/>
                </a:solidFill>
              </a:rPr>
              <a:t>ทำงานได้อย่างเหมาะสม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และ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อำนวยความ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สะดวกในการเข้าถึงข้อมูลของตลาดและข้อมูลสำรองอาหารได้อย่างทันการณ์ เพื่อจำกัดความผันผวนของราคา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อาหารอ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ย่าง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รุนแรง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89913" y="90820"/>
            <a:ext cx="8809893" cy="665330"/>
          </a:xfrm>
        </p:spPr>
        <p:txBody>
          <a:bodyPr>
            <a:noAutofit/>
          </a:bodyPr>
          <a:lstStyle/>
          <a:p>
            <a:pPr>
              <a:lnSpc>
                <a:spcPts val="2625"/>
              </a:lnSpc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SDG 2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ยุติ</a:t>
            </a:r>
            <a:r>
              <a:rPr lang="th-TH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ความหิวโหย บรรลุความมั่นคงทางอาหารและยกระดับโภชนาการ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ส่งเสริมเกษตรกรรมที่ยั่งยืน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82894" y="832672"/>
            <a:ext cx="9036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699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643758"/>
            <a:ext cx="9144000" cy="2520279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09208" y="123478"/>
            <a:ext cx="8208912" cy="565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65306" tIns="32653" rIns="65306" bIns="32653" anchor="ctr" anchorCtr="0">
            <a:no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714"/>
              </a:spcAft>
            </a:pPr>
            <a:r>
              <a:rPr lang="th-TH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Calibri"/>
                <a:cs typeface="TH SarabunPSK" pitchFamily="34" charset="-34"/>
              </a:rPr>
              <a:t>ความเชื่อมโยงจาก </a:t>
            </a:r>
            <a:r>
              <a:rPr lang="en-US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Calibri"/>
                <a:cs typeface="TH SarabunPSK" pitchFamily="34" charset="-34"/>
              </a:rPr>
              <a:t>SDGs </a:t>
            </a:r>
            <a:r>
              <a:rPr lang="th-TH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Calibri"/>
                <a:cs typeface="TH SarabunPSK" pitchFamily="34" charset="-34"/>
              </a:rPr>
              <a:t>สู่การพัฒนาที่ยั่งยืนในระดับพื้นที่ </a:t>
            </a:r>
            <a:endParaRPr lang="en-US" sz="7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282" y="915566"/>
            <a:ext cx="8686190" cy="4247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ts val="2600"/>
              </a:lnSpc>
              <a:buFont typeface="Wingdings" panose="05000000000000000000" pitchFamily="2" charset="2"/>
              <a:buChar char="q"/>
            </a:pP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มติคณะรัฐมนตรี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 ตุลาคม 2559</a:t>
            </a:r>
            <a:r>
              <a:rPr lang="th-TH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เห็นชอบ</a:t>
            </a:r>
            <a:r>
              <a:rPr lang="th-TH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ให้กระทรวงมหาดไทยมีกลไกการขับเคลื่อนเป้าหมายการพัฒนาที่ยั่งยืนในระดับพื้นที่ (</a:t>
            </a:r>
            <a:r>
              <a:rPr lang="en-US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Area based) </a:t>
            </a:r>
            <a:r>
              <a:rPr lang="th-TH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โดยผู้ว่าราชการจังหวัดเป็นผู้รับผิดชอบหลัก</a:t>
            </a:r>
            <a:r>
              <a:rPr lang="th-TH" sz="24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และทำงานในลักษณะประชารัฐร่วมกับภาคเอกชน ภาควิชาการ ท้องถิ่นและประชาสังคม โดยให้ สศช. กระทรวงการต่างประเทศและกระทรวงที่เกี่ยวข้องให้การสนับสนุนที่จำเป็น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algn="thaiDist">
              <a:lnSpc>
                <a:spcPts val="26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th-TH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มติ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คณะกรรมการเพื่อการพัฒนาที่ยั่งยืน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7 กรกฎาคม 2560 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เห็นชอบกับ</a:t>
            </a:r>
            <a:b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</a:t>
            </a:r>
            <a:r>
              <a:rPr lang="th-TH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ขับเคลื่อนเป้าหมายการพัฒนาที่ยั่งยืนในระดับ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มอบหมายให้ฝ่าย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เลขานุการ   จัด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พื้นที่เป้าหมายในการขับเคลื่อนให้ชัดเจน โดยแบ่งออกเป็น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คือ กลุ่มแรกมีความเหลื่อมล้ำมากและยังขาดความพร้อม  กลุ่มที่สองมีศักยภาพ  และกลุ่มที่สามที่มีความเข้มแข็งและขยายผลได้ ประเด็นสำคัญ คือต้องสร้างการรับรู้ หลักคิด เรื่องเศรษฐกิจพอเพียง ทฤษฎีใหม่ และการพัฒนาอย่างยั่งยืน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ทั้งนี้การขับเคลื่อนการดำเนินงาน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SDG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มีทั้งในระดับ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Macro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ซึ่งเป็นระดับชาติ ระดับภาคและกลุ่มจังหวัด และในระดับ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Micro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คือระดับจังหวัด ท้องถิ่น และชุมชน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4"/>
            <a:ext cx="2133600" cy="273844"/>
          </a:xfrm>
        </p:spPr>
        <p:txBody>
          <a:bodyPr/>
          <a:lstStyle/>
          <a:p>
            <a:fld id="{61D5FA8A-F5C5-4D2D-AFC5-9CACC3B6EB1D}" type="slidenum">
              <a:rPr lang="th-TH" smtClean="0"/>
              <a:pPr/>
              <a:t>22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62080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icture2"/>
          <p:cNvPicPr>
            <a:picLocks noChangeAspect="1" noChangeArrowheads="1"/>
          </p:cNvPicPr>
          <p:nvPr/>
        </p:nvPicPr>
        <p:blipFill>
          <a:blip r:embed="rId2" cstate="print">
            <a:lum bright="18000"/>
            <a:grayscl/>
          </a:blip>
          <a:srcRect/>
          <a:stretch>
            <a:fillRect/>
          </a:stretch>
        </p:blipFill>
        <p:spPr bwMode="auto">
          <a:xfrm>
            <a:off x="1574948" y="1553766"/>
            <a:ext cx="6021388" cy="1844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064916" y="2902750"/>
            <a:ext cx="54594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ขอบคุณ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29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74540"/>
            <a:ext cx="8229600" cy="857250"/>
          </a:xfrm>
        </p:spPr>
        <p:txBody>
          <a:bodyPr/>
          <a:lstStyle/>
          <a:p>
            <a:r>
              <a:rPr lang="en-US" dirty="0" smtClean="0"/>
              <a:t>Back Up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395635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02870"/>
            <a:ext cx="775598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สถานการณ์เกษตรกรรมยั่งยืน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953458"/>
            <a:ext cx="8208912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973263" lvl="0" indent="-1973263">
              <a:lnSpc>
                <a:spcPts val="1600"/>
              </a:lnSpc>
              <a:spcBef>
                <a:spcPts val="600"/>
              </a:spcBef>
            </a:pPr>
            <a:r>
              <a:rPr lang="th-TH" sz="24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พื้นที่เกษตรกรรมยั่งยืน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(เป็นข้อมูลเบื้องต้นจากการประมวลผลการแจ้งขึ้นทะเบียนเกษตรกร ปี 2559 </a:t>
            </a:r>
            <a:b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ของกรมส่งเสริมการเกษตร ซึ่งยังเป็นตัวเลขที่ได้รับแจ้งที่ยังไม่ได้ผ่านการตรวจสอบข้อมูลในพื้นที่)</a:t>
            </a:r>
            <a:endParaRPr lang="th-TH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2578" y="3935635"/>
            <a:ext cx="8424936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ts val="2000"/>
              </a:lnSpc>
            </a:pPr>
            <a:r>
              <a:rPr lang="th-TH" sz="21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endParaRPr lang="th-TH" sz="21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434447"/>
              </p:ext>
            </p:extLst>
          </p:nvPr>
        </p:nvGraphicFramePr>
        <p:xfrm>
          <a:off x="228600" y="1474470"/>
          <a:ext cx="6781800" cy="3484756"/>
        </p:xfrm>
        <a:graphic>
          <a:graphicData uri="http://schemas.openxmlformats.org/drawingml/2006/table">
            <a:tbl>
              <a:tblPr firstRow="1" bandRow="1"/>
              <a:tblGrid>
                <a:gridCol w="2906485"/>
                <a:gridCol w="3875315"/>
              </a:tblGrid>
              <a:tr h="438912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รูปแบบ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b="1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 (ไร่)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4BACC6"/>
                      </a:solidFill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9932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เกษตรทฤษฏีใหม่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4BACC6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84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,</a:t>
                      </a: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936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 w="12700" cmpd="sng">
                      <a:solidFill>
                        <a:srgbClr val="4BACC6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438912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เกษตรผสมผสาน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568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,</a:t>
                      </a: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836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8912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วนเกษตร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  <a:r>
                        <a:rPr lang="en-US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,0</a:t>
                      </a: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809244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ts val="12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เกษตรอินทรีย์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(เป็นพื้นที่ที่ได้รับรองมาตรฐาน</a:t>
                      </a: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)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160,189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8912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เกษตรธรรมชาติ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1pPr>
                      <a:lvl2pPr marL="457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2pPr>
                      <a:lvl3pPr marL="914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3pPr>
                      <a:lvl4pPr marL="1371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4pPr>
                      <a:lvl5pPr marL="18288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5pPr>
                      <a:lvl6pPr marL="22860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6pPr>
                      <a:lvl7pPr marL="27432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7pPr>
                      <a:lvl8pPr marL="32004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8pPr>
                      <a:lvl9pPr marL="3657600" algn="l" defTabSz="914400" rtl="0" eaLnBrk="1" latinLnBrk="0" hangingPunct="1">
                        <a:defRPr sz="2800" kern="1200">
                          <a:solidFill>
                            <a:schemeClr val="tx1"/>
                          </a:solidFill>
                          <a:latin typeface="Verdana"/>
                          <a:cs typeface="Angsana New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2,185,970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  <a:tr h="4599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r>
                        <a:rPr lang="th-TH" sz="24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5 รูปแบบ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24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3,028,959</a:t>
                      </a:r>
                      <a:endParaRPr lang="en-US" sz="24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T="34290" marB="34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solidFill>
                        <a:srgbClr val="4BACC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Slide Number Placeholder 3"/>
          <p:cNvSpPr txBox="1">
            <a:spLocks/>
          </p:cNvSpPr>
          <p:nvPr/>
        </p:nvSpPr>
        <p:spPr>
          <a:xfrm>
            <a:off x="7010400" y="4969619"/>
            <a:ext cx="2133600" cy="1762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7F70844-FB13-4CCA-94F9-A95A4F089B1A}" type="slidenum">
              <a:rPr lang="en-AU" altLang="en-US" smtClean="0"/>
              <a:pPr/>
              <a:t>25</a:t>
            </a:fld>
            <a:endParaRPr lang="en-AU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239000" y="2435662"/>
            <a:ext cx="1816688" cy="1301955"/>
          </a:xfrm>
          <a:prstGeom prst="irregularSeal1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 marL="85725" marR="0" lvl="0" indent="0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10400" y="2435663"/>
            <a:ext cx="2045288" cy="130195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 marL="85725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</a:rPr>
              <a:t>เป้าหมายตามแผนฯ</a:t>
            </a:r>
            <a:r>
              <a:rPr kumimoji="0" lang="th-TH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</a:rPr>
              <a:t> 12 </a:t>
            </a:r>
            <a:r>
              <a:rPr kumimoji="0" lang="th-TH" b="1" i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เพิ่มพื้นที่เกษตรกรรมยั่งยืนเป็น 5 ล้านไร่ </a:t>
            </a:r>
            <a:br>
              <a:rPr kumimoji="0" lang="th-TH" b="1" i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</a:br>
            <a:r>
              <a:rPr kumimoji="0" lang="th-TH" b="1" i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ในปี 2564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425959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3479" y="1282871"/>
            <a:ext cx="7836957" cy="3323987"/>
          </a:xfrm>
          <a:prstGeom prst="rect">
            <a:avLst/>
          </a:prstGeom>
          <a:noFill/>
          <a:ln w="15875" cmpd="dbl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ระบบเกษตรกรรมยั่งยืน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หมายความว่า ระบบการเกษตรที่ครอบคลุมถึงวิถีชีวิตเกษตรกร กระบวนการผลิต และการจัดการทุกรูปแบบ เพื่อให้เกิดความสมดุลทางเศรษฐกิจ สังคม สิ่งแวดล้อม และระบบนิเวศ ซึ่งนำไปสู่การพึ่งตนเองและการพัฒนาคุณภาพชีวิตของเกษตรกรและผู้บริโภค</a:t>
            </a:r>
          </a:p>
          <a:p>
            <a:pPr algn="thaiDist"/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(ที่มา 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คำนิยามจากระเบียบสำนักนายกรัฐมนตรี ว่าด้วยการส่งเสริมและพัฒนาระบบเกษตรกรรมยั่งยืน พ.ศ. 2554)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61903" y="195489"/>
            <a:ext cx="796009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นิยาม “ระบบเกษตรกรรมยั่งยืน”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4" name="Slide Number Placeholder 3"/>
          <p:cNvSpPr txBox="1">
            <a:spLocks/>
          </p:cNvSpPr>
          <p:nvPr/>
        </p:nvSpPr>
        <p:spPr>
          <a:xfrm>
            <a:off x="7010400" y="4969619"/>
            <a:ext cx="2133600" cy="1762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7F70844-FB13-4CCA-94F9-A95A4F089B1A}" type="slidenum">
              <a:rPr lang="en-AU" altLang="en-US" smtClean="0"/>
              <a:pPr/>
              <a:t>26</a:t>
            </a:fld>
            <a:endParaRPr lang="en-AU" altLang="en-US" dirty="0"/>
          </a:p>
        </p:txBody>
      </p:sp>
    </p:spTree>
    <p:extLst>
      <p:ext uri="{BB962C8B-B14F-4D97-AF65-F5344CB8AC3E}">
        <p14:creationId xmlns:p14="http://schemas.microsoft.com/office/powerpoint/2010/main" val="415122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81000" y="844856"/>
            <a:ext cx="8525296" cy="4362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endParaRPr lang="th-TH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20"/>
              </a:lnSpc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รูปแบบระบบเกษตรกรรมยั่งยืน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ที่ผ่านมามีหลายรูปแบบ อาทิ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342900" indent="-342900" algn="thaiDist">
              <a:spcBef>
                <a:spcPts val="600"/>
              </a:spcBef>
              <a:buFont typeface="Wingdings" pitchFamily="2" charset="2"/>
              <a:buChar char="v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เกษตรทฤษฏีใหม่ 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ระบบการเกษตรที่มีกิจกรรม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การผลิตหลาย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ชนิดโดย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การแบ่งพื้นที่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ออกเป็น 4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ส่วน 1) ขุดสระกักเก็บ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น้ำ 30% </a:t>
            </a:r>
            <a:br>
              <a:rPr lang="th-TH" sz="18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) ปลูกข้าว 30%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3) ปลูก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ไม้ผลไม้ยืนต้น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30% และ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4) สร้างสิ่งปลูก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สร้าง เช่น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ที่อยู่อาศัย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โรงเรือนเลี้ยง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สัตว์ ฉาง 10%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ทั้งนี้ ตาม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ความเหมาะสม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ของสภาพพื้นที่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เกษตรผสมผสาน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ระบบ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การเกษตรที่มี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การปลูก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พืชและเลี้ยงสัตว์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หลายชนิด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ในพื้นที่เดียวกัน โดย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ที่กิจกรรม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แต่ละชนิด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เกื้อกูลกัน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อย่างเป็นวงจร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เช่น อาหาร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แร่ธาตุ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อากาศ พลังงาน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เป็นต้น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และก่อให้เกิด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ประโยชน์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และประสิทธิภาพ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สูงสุด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ต่อระบบ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ฟาร์ม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วนเกษตร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ระบบ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เกษตรที่ทำใน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พื้นที่ป่า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เช่น ปลูกพืชแซม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ในพื้นที่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ป่าธรรมชาติ นำ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สัตว์ไป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เลี้ยงในป่า เก็บ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ผลผลิตจาก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ป่ามาใช้ประโยชน์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อย่างยั่งยืน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รวมทั้ง การ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สร้างระบบ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เกษตรให้มี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ลักษณะเลียนแบบ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ระบบนิเวศ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ป่าธรรมชาติ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คือมีไม้ยืน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ต้นหนาแน่น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มีร่มไม้ปก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คลุมและ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มีความชุ่มชื้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นสูง</a:t>
            </a:r>
            <a:endParaRPr lang="th-TH" sz="1600" b="1" dirty="0" smtClean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เกษตรอินทรีย์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ระบบ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การเกษตรที่เน้น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ความยั่งยืน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ทางสิ่งแวดล้อม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สังคมและ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เศรษฐกิจ โดยเน้น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การปรับปรุง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บำรุงดิน เคารพ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ต่อศักยภาพ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ทางธรรมชาติ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ของพืช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สัตว์ และนิเวศ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เกษตร เกษตร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อินทรีย์จึงลดการ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ใช้ปัจจัย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การผลิตจาก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ภายนอกและ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หลีกเลี่ยงการใช้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สารเคมี ขณะเดียวกัน ประยุกต์ใช้ธรรมชาติ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ในการเพิ่ม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ผลผลิตและ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พัฒนาการต้านทานโรค</a:t>
            </a:r>
            <a:endParaRPr lang="th-TH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เกษตรธรรมชาติ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ระบบการเกษตรที่ยึดหลักการ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สำคัญ 4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ประการ ได้แก่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ไม่มีการไถพรวน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ดิน งด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เว้นการใส่ปุ๋ย ไม่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กำจัดวัชพืช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ไม่ใช้สารเคมี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กำจัดศัตรูพืช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(ตามแนวทาง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ของมา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ซาโนบุ ฟูกูโอ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กะ ชาวญี่ปุ่น)</a:t>
            </a:r>
          </a:p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       (ที่มา </a:t>
            </a: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ประมวลข้อมูลจากมูลนิธิ</a:t>
            </a: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เกษตรกรรม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ยั่งยืน)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9600" y="138393"/>
            <a:ext cx="782799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th-TH" sz="3600" b="1" dirty="0" smtClean="0">
                <a:solidFill>
                  <a:schemeClr val="bg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รูปแบบระบบเกษตรกรรมยั่งยืนของประเทศ</a:t>
            </a:r>
            <a:endParaRPr lang="th-TH" sz="3600" b="1" dirty="0">
              <a:solidFill>
                <a:schemeClr val="bg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4" name="Slide Number Placeholder 3"/>
          <p:cNvSpPr txBox="1">
            <a:spLocks/>
          </p:cNvSpPr>
          <p:nvPr/>
        </p:nvSpPr>
        <p:spPr>
          <a:xfrm>
            <a:off x="7010400" y="4969619"/>
            <a:ext cx="2133600" cy="1762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7F70844-FB13-4CCA-94F9-A95A4F089B1A}" type="slidenum">
              <a:rPr lang="en-AU" altLang="en-US" smtClean="0"/>
              <a:pPr/>
              <a:t>27</a:t>
            </a:fld>
            <a:endParaRPr lang="en-AU" altLang="en-US" dirty="0"/>
          </a:p>
        </p:txBody>
      </p:sp>
    </p:spTree>
    <p:extLst>
      <p:ext uri="{BB962C8B-B14F-4D97-AF65-F5344CB8AC3E}">
        <p14:creationId xmlns:p14="http://schemas.microsoft.com/office/powerpoint/2010/main" val="336162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ntagon 4"/>
          <p:cNvSpPr/>
          <p:nvPr/>
        </p:nvSpPr>
        <p:spPr>
          <a:xfrm>
            <a:off x="71406" y="1072692"/>
            <a:ext cx="1908306" cy="922996"/>
          </a:xfrm>
          <a:prstGeom prst="homePlate">
            <a:avLst>
              <a:gd name="adj" fmla="val 27312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การผลักดัน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เกษตรกรรมยั่งยืนในแผนพัฒนาระดับชาติ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504" y="20867"/>
            <a:ext cx="8965090" cy="54116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ctr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การดำเนินงานในระยะที่ผ่านมา</a:t>
            </a:r>
            <a:endParaRPr lang="th-TH" sz="2400" b="1" dirty="0">
              <a:solidFill>
                <a:prstClr val="white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79712" y="627534"/>
            <a:ext cx="71642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775" indent="-358775">
              <a:spcBef>
                <a:spcPts val="1200"/>
              </a:spcBef>
              <a:buFont typeface="Wingdings" pitchFamily="2" charset="2"/>
              <a:buChar char="Ø"/>
            </a:pP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สศช. ได้ร่วมกับ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หน่วยงานที่เกี่ยวข้อง</a:t>
            </a:r>
            <a:r>
              <a:rPr lang="th-TH" sz="22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ร่วมกันผลักดันเกษตรกรรมยั่งยืนในแผนพัฒนาเศรษฐกิจและสังคมแห่งชาติ 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ทั้งในส่วนของการกำหนดเป้าหมายการพัฒนาเกษตรกรรมยั่งยืนภายใต้แผนพัฒนาฯ ฉบับที่ 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12 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คือ การเพิ่มพื้นที่เกษตรกรรมยั่งยืนเป็น 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5 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ล้านไร่ ในปี 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2564 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พร้อมทั้งกำหนดแนวทางมาตรการไว้ในยุทธศาสตร์ 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การสร้างความเข้มแข็งทางเศรษฐกิจและแข่งขันได้อย่างยั่งยืน เช่น การขับเคลื่อนการผลิตสินค้าเกษตรอินทรีย์อย่างจริงจัง และการส่งเสริมขยายผลและพัฒนาการผลิตในระบบเกษตรกรรมยั่งยืน ทั้งในรูปแบบเกษตรทฤษฏีใหม่ เกษตรผสมผสาน วนเกษตร เกษตรอินทรีย์ เกษตรธรรมชาติ </a:t>
            </a:r>
          </a:p>
          <a:p>
            <a:pPr marL="358775" indent="-358775">
              <a:spcBef>
                <a:spcPts val="1200"/>
              </a:spcBef>
              <a:buFont typeface="Wingdings" pitchFamily="2" charset="2"/>
              <a:buChar char="Ø"/>
            </a:pP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จัดทำ</a:t>
            </a:r>
            <a:r>
              <a:rPr lang="th-TH" sz="22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แผนพัฒนาการเกษตร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ในช่วงแผนพัฒนาฯ ฉบับที่ 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12 ของ กษ.  </a:t>
            </a:r>
          </a:p>
          <a:p>
            <a:pPr marL="358775" indent="-358775">
              <a:spcBef>
                <a:spcPts val="1200"/>
              </a:spcBef>
              <a:buFont typeface="Wingdings" pitchFamily="2" charset="2"/>
              <a:buChar char="Ø"/>
            </a:pP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จัดทำ</a:t>
            </a:r>
            <a:r>
              <a:rPr lang="th-TH" sz="22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แผนบูรณาการงบประมาณ 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2561 ที่มี สศก. กษ. เป็น</a:t>
            </a:r>
            <a:r>
              <a:rPr lang="th-TH" sz="22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ฝ่ายเลขานุการคณะกรรมการพิจารณางบประมาณในลักษณะบูรณาการเชิง</a:t>
            </a:r>
            <a:r>
              <a:rPr lang="th-TH" sz="22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endParaRPr lang="th-TH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014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ntagon 4"/>
          <p:cNvSpPr/>
          <p:nvPr/>
        </p:nvSpPr>
        <p:spPr>
          <a:xfrm>
            <a:off x="71406" y="712650"/>
            <a:ext cx="1764290" cy="1211028"/>
          </a:xfrm>
          <a:prstGeom prst="homePlate">
            <a:avLst>
              <a:gd name="adj" fmla="val 19222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การผลักดัน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ประเด็นขับเคลื่อน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เกษตรกรรมยั่งยืน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ไปสู่การปฏิบัติ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504" y="20867"/>
            <a:ext cx="8965090" cy="54116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ctr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การดำเนินงานในระยะที่ผ่านมา (ต่อ)</a:t>
            </a:r>
            <a:endParaRPr lang="th-TH" sz="2400" b="1" dirty="0">
              <a:solidFill>
                <a:prstClr val="white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91680" y="1912792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lnSpc>
                <a:spcPts val="1600"/>
              </a:lnSpc>
              <a:buFont typeface="Wingdings" pitchFamily="2" charset="2"/>
              <a:buChar char="Ø"/>
              <a:defRPr/>
            </a:pP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วันที่ 30 ก.ย. 58 และ 16 ต.ค. 58 ฝ่ายเลขานุการฯ ได้จัดทำรายงานผลการดำเนินงานในช่วงที่ผ่านมาของ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กกย.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และเสนอประเด็นการขับเคลื่อนเกษตรกรรมยั่งยืนที่ได้จากการประชุม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กกย.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เมื่อวันที่ 3 ก.ย. 58 และการประชุมเชิงปฏิบัติการฯ ระหว่างวันที่ 19 - 20 ก.ย. 58 เพื่อเสนอ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นรม.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พิจารณามอบหมายหน่วยงานรับไปดำเนินงาน</a:t>
            </a:r>
          </a:p>
        </p:txBody>
      </p:sp>
      <p:sp>
        <p:nvSpPr>
          <p:cNvPr id="9" name="Rectangle 8"/>
          <p:cNvSpPr/>
          <p:nvPr/>
        </p:nvSpPr>
        <p:spPr>
          <a:xfrm>
            <a:off x="1691680" y="2776888"/>
            <a:ext cx="7200800" cy="502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lnSpc>
                <a:spcPts val="1600"/>
              </a:lnSpc>
              <a:buFont typeface="Wingdings" pitchFamily="2" charset="2"/>
              <a:buChar char="Ø"/>
              <a:defRPr/>
            </a:pP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วันที่ 9 และ 21 ต.ค. 58 </a:t>
            </a:r>
            <a:r>
              <a:rPr lang="th-TH" sz="1800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นรม.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รับทราบผลการดำเนินงาน และสั่งการให้ที่เกี่ยวข้องรับไปดำเนินการ ตามที่ฝ่ายเลขานุการฯ เสนอทั้ง 7 ประเด็น ดังนี้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19862" y="3285382"/>
            <a:ext cx="726065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1600"/>
              </a:lnSpc>
              <a:buFont typeface="Arial" pitchFamily="34" charset="0"/>
              <a:buChar char="•"/>
              <a:defRPr/>
            </a:pP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มอบหมาย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รับข้อเสนอการใช้ศูนย์เครือข่ายฯ / การพัฒนา </a:t>
            </a:r>
            <a:r>
              <a:rPr lang="en-US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PGS 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/ องค์กรขับเคลื่อนงานเกษตรกรรมยั่งยืน เพื่อพิจารณาดำเนินการต่อไป</a:t>
            </a:r>
          </a:p>
          <a:p>
            <a:pPr marL="177800" indent="-177800">
              <a:lnSpc>
                <a:spcPts val="1600"/>
              </a:lnSpc>
              <a:buFont typeface="Arial" pitchFamily="34" charset="0"/>
              <a:buChar char="•"/>
              <a:defRPr/>
            </a:pP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มอบหมาย </a:t>
            </a:r>
            <a:r>
              <a:rPr lang="th-TH" sz="1800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วช.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ร่วมกับหน่วยงานที่เกี่ยวข้อง เช่น </a:t>
            </a:r>
            <a:r>
              <a:rPr lang="th-TH" sz="1800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กษ.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และ </a:t>
            </a:r>
            <a:r>
              <a:rPr lang="th-TH" sz="1800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วท.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เป็นต้น รับข้อเสนอการขับเคลื่อนเกษตรกรรมยั่งยืนด้านการวิจัยพัฒนาและสร้างนวัตกรรม เพื่อพิจารณาดำเนินการต่อไป</a:t>
            </a:r>
          </a:p>
          <a:p>
            <a:pPr marL="177800" indent="-177800">
              <a:lnSpc>
                <a:spcPts val="1600"/>
              </a:lnSpc>
              <a:buFont typeface="Arial" pitchFamily="34" charset="0"/>
              <a:buChar char="•"/>
              <a:defRPr/>
            </a:pP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มอบหมาย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พณ.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ร่วมกับหน่วยงานที่เกี่ยวข้อง เช่น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กค.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สธ.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ศธ.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พม.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กห.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มท. และ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รับข้อเสนอการขับเคลื่อนเกษตรกรรมยั่งยืนด้านการตลาด เพื่อพิจารณาดำเนินการต่อไป</a:t>
            </a:r>
          </a:p>
          <a:p>
            <a:pPr marL="177800" indent="-177800">
              <a:lnSpc>
                <a:spcPts val="1600"/>
              </a:lnSpc>
              <a:buFont typeface="Arial" pitchFamily="34" charset="0"/>
              <a:buChar char="•"/>
              <a:defRPr/>
            </a:pP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มอบหมาย </a:t>
            </a:r>
            <a:r>
              <a:rPr lang="th-TH" sz="1800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กค.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และ </a:t>
            </a:r>
            <a:r>
              <a:rPr lang="th-TH" sz="1800" kern="0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กษ.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รับข้อเสนอเรื่องการสนับสนุนสินเชื่อสีเขียว เพื่อพิจารณาดำเนินการต่อไป</a:t>
            </a:r>
          </a:p>
          <a:p>
            <a:pPr marL="177800" indent="-177800">
              <a:lnSpc>
                <a:spcPts val="1600"/>
              </a:lnSpc>
              <a:buFont typeface="Arial" pitchFamily="34" charset="0"/>
              <a:buChar char="•"/>
              <a:defRPr/>
            </a:pP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มอบหมาย ศธ. ร่วมกับหน่วยงานที่เกี่ยวข้อง เช่น สอศ.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สกอ.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และ </a:t>
            </a:r>
            <a:r>
              <a:rPr lang="th-TH" sz="1800" kern="0" dirty="0" err="1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</a:t>
            </a:r>
            <a:r>
              <a:rPr lang="th-TH" sz="1800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เป็นต้น รับข้อเสนอการพัฒนาระบบการศึกษาเกษตรกรรมยั่งยืน เพื่อพิจารณาดำเนินการต่อไป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91680" y="554625"/>
            <a:ext cx="73096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lnSpc>
                <a:spcPts val="1600"/>
              </a:lnSpc>
              <a:buFont typeface="Wingdings" pitchFamily="2" charset="2"/>
              <a:buChar char="Ø"/>
              <a:defRPr/>
            </a:pPr>
            <a:r>
              <a:rPr lang="th-TH" sz="18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สศช. ในฐานะฝ่ายเลขานุการคณะกรรมการส่งเสริมและพัฒนาระบบเกษตรกรรมยั่งยืน ได้มีการ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ประชุม เมื่อวันที่ 3 กันยายน 2558 ได้เห็นชอบแนว</a:t>
            </a:r>
            <a:r>
              <a:rPr lang="th-TH" sz="18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ทางการผลักดันและขับเคลื่อนเกษตรกรรม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ยั่งยืน ที่จัดทำโดยคณะอนุกรรมการขับเคลื่อนเกษตรกรรมยั่งยืนเสนอ ซึ่งมีประเด็นสำคัญที่จะขับเคลื่อน </a:t>
            </a:r>
            <a:r>
              <a:rPr lang="th-TH" sz="18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 ประเด็น ได้แก่ การใช้ศูนย์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เครือข่ายปราชญ์</a:t>
            </a:r>
            <a:r>
              <a:rPr lang="th-TH" sz="18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ชาวบ้านเป็นกลไกขับเคลื่อนเกษตรกรรมยั่งยืน การขับเคลื่อนเกษตรกรรมยั่งยืนด้านการวิจัยพัฒนาและสร้างนวัตกรรม การขับเคลื่อนเกษตรกรรมยั่งยืนด้านการตลาด </a:t>
            </a:r>
            <a:r>
              <a:rPr lang="th-TH" sz="1800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800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สนับสนุนสินเชื่อสีเขียว การพัฒนาระบบการรับรองแบบมีส่วนร่วม การพัฒนาระบบการศึกษาเกษตรกรรมยั่งยืน และการผลักดันองค์กรขับเคลื่อนงานเกษตรกรรมยั่งยืน </a:t>
            </a:r>
          </a:p>
        </p:txBody>
      </p:sp>
    </p:spTree>
    <p:extLst>
      <p:ext uri="{BB962C8B-B14F-4D97-AF65-F5344CB8AC3E}">
        <p14:creationId xmlns:p14="http://schemas.microsoft.com/office/powerpoint/2010/main" val="76009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71406" y="3651870"/>
            <a:ext cx="1857388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การวิจัยพัฒนาและสร้างนวัตกรรม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67544" y="3518740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1406" y="1173317"/>
            <a:ext cx="907259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เมื่อ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วันที่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20 ม.ค.60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สศช. ได้มีหนังสือขอให้หน่วยงานที่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เกี่ยวข้องรายงาน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ผลการดำเนินงาน ปัญหาอุปสรรค และการดำเนินงานในระยะต่อไปตามประเด็นการขับเคลื่อนเกษตรกรรมยั่งยืนทั้ง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 ประเด็น และได้มีการนำเสนอ นรม. เพื่อทราบด้วยแล้ว เมื่อวันที่ 7 มี.ค. 60 </a:t>
            </a:r>
            <a:b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ซึ่ง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มีผลการดำเนินงานในแต่ละประเด็นสรุปได้ดังนี้คัญ</a:t>
            </a:r>
          </a:p>
        </p:txBody>
      </p:sp>
      <p:sp>
        <p:nvSpPr>
          <p:cNvPr id="7" name="Rectangle 6"/>
          <p:cNvSpPr/>
          <p:nvPr/>
        </p:nvSpPr>
        <p:spPr>
          <a:xfrm>
            <a:off x="1835696" y="2082891"/>
            <a:ext cx="72008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 ได้กำหนด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ไว้ในกรอบแนวทางการขับเคลื่อน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ของกระทรวง ปี 2560 – 2564 ภายใต้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แนวทางการส่งเสริมและพัฒนาระบบการผลิตตามระบบเกษตรกรรมยั่งยืน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ซึ่งจะสนับสนุน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ให้ศูนย์ปราชญ์ชาวบ้าน/ศูนย์เรียนรู้ชุมชนเป็นกลไกในการขยายผลการทำเกษตรกรรมยั่งยืนในด้านการผลิต การตลาด การวิจัยแบบมีส่วนร่วม รวมทั้งเป็นต้นแบบและแหล่งเรียนรู้ต่างๆ นอกจากนี้มีการรวบรวมข้อมูลศูนย์ปราชญ์ชาวบ้าน/ศูนย์เรียนรู้ของชุมชนที่มีศักยภาพเป็นแหล่งเรียนรู้การทำเกษตรกรรมยั่งยืน จำนวน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659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ศูนย์ เพื่อเผยแพร่ผ่านทางเว็บไซต์</a:t>
            </a:r>
          </a:p>
        </p:txBody>
      </p:sp>
      <p:sp>
        <p:nvSpPr>
          <p:cNvPr id="8" name="Pentagon 7"/>
          <p:cNvSpPr/>
          <p:nvPr/>
        </p:nvSpPr>
        <p:spPr>
          <a:xfrm>
            <a:off x="71406" y="2286932"/>
            <a:ext cx="1857388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การใช้ศูนย์เครือข่ายปราชญ์ชาวบ้าน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35696" y="3531706"/>
            <a:ext cx="7200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วท. และ วช. ได้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สนับสนุนการขับเคลื่อนงานวิจัยพัฒนาและสร้างนวัตกรรมที่เกี่ยวข้องกับเกษตรกรรมยั่งยืนในด้านต่างๆ เพื่อให้เกษตรกรสามารถนำองค์ความรู้ไปใช้ประโยชน์ ได้แก่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(1)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การพัฒนานักปรับปรุงพันธุ์พืชพันธุ์สัตว์โดยชุมชน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(2)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การพัฒนานวัตกรรมการจัดการน้ำอย่างยั่งยืนในไร่นาระดับชุมชน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(3)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การพัฒนางานวิจัยที่เกี่ยวข้องกับพลังงานทดแทนในไร่นา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(4)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การวิจัยและพัฒนาที่เน้นการแปรรูปและสร้างมูลค่าเพิ่มทั้งในเชิงคุณภาพและปริมาณ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(5)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งานวิจัยด้านกฎระเบียบ กฎหมายที่เป็นอุปสรรคต่อการพัฒนาเกษตรกรรมยั่งยืน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(6)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การสนับสนุนทุนวิจัยและพัฒนา และ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(7)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การพัฒนาฐานข้อมูล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19612" y="631524"/>
            <a:ext cx="5000660" cy="50006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ความก้าวหน้าการดำเนินงานตามประเด็นขับเคลื่อนทั้ง 7 ประเด็น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07504" y="20867"/>
            <a:ext cx="8965090" cy="54116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ctr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การดำเนินงานในระยะที่ผ่านมา (ต่อ)</a:t>
            </a:r>
            <a:endParaRPr lang="th-TH" sz="2400" b="1" dirty="0">
              <a:solidFill>
                <a:prstClr val="white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525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7664" y="502792"/>
            <a:ext cx="7488832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พณ.</a:t>
            </a:r>
          </a:p>
          <a:p>
            <a:pPr marL="450850" indent="-177800">
              <a:lnSpc>
                <a:spcPts val="17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สนับสนุนสินค้าอินทรีย์ตามยุทธศาสตร์การพัฒนาตลาดสินค้าอินทรีย์ ปี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2557-2559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โดยดำเนินการสร้างความรู้ความเข้าใจด้านการตลาดตลอดห่วงโซ่อุปทาน การพัฒนาฐานข้อมูลผู้ผลิตและผู้ประกอบการธุรกิจอินทรีย์ การจัดงานแสดงและจำหน่ายสินค้าอินทรีย์ รวมทั้งการสร้างมูลค่าและบริการสินค้าอินทรีย์โดยใช้นวัตกรรมและเทคโนโลยี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11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สินค้า เช่น ผลิตภัณฑ์จากมังคุด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และเบียร์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ขิงออร์แก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นิค เป็น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ต้น</a:t>
            </a:r>
          </a:p>
          <a:p>
            <a:pPr marL="450850" indent="-177800">
              <a:lnSpc>
                <a:spcPts val="17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สนับสนุนเชิงนโยบาย โดยได้ขยายพันธมิตรไปยังหน่วยงานภาครัฐและเอกชน รวม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หน่วยงาน เพื่อขับเคลื่อนเศรษฐกิจชุมชนฐานรากให้มีความ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เข้มแข็ง เช่น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จัดให้มีศูนย์รวบรวมและจำหน่ายสินค้าอินทรีย์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12 ศูนย์ (9 จังหวัด)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ส่งเสริมหมู่บ้านอินทรีย์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แห่ง และการจัดกิจกรรมเชื่อมโยง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สินค้าแปร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รูปอินทรีย์</a:t>
            </a:r>
          </a:p>
          <a:p>
            <a:pPr marL="450850" indent="-177800">
              <a:lnSpc>
                <a:spcPts val="17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ส่งเสริมตลาดในระดับท้องถิ่น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ส่งเสริมให้ท้องถิ่นมีอัตลักษณ์และสะท้อนวิถีชุมชน รวมทั้งนำสินค้าในพื้นที่มาจำหน่ายผ่านตลาดต้องชม รวม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77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แห่ง นอกจากนี้จัดตลาดนัดสีเขียวแบบชั่วคราวประจำสัปดาห์ จำนวน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7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จังหวัด เช่น กำแพงเพชร ยโสธร สุโขทัย เป็นต้น และจัดจุดจำหน่ายสินค้าแบบถาวรเปิดเป็นร้านค้าจำหน่ายสินค้าและผลิตภัณฑ์ได้ทุกวันใน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จังหวัด ได้แก่ สิงห์บุรี เชียงราย สระบุรี และบุรีรัมย์ </a:t>
            </a:r>
          </a:p>
        </p:txBody>
      </p:sp>
      <p:sp>
        <p:nvSpPr>
          <p:cNvPr id="5" name="Pentagon 4"/>
          <p:cNvSpPr/>
          <p:nvPr/>
        </p:nvSpPr>
        <p:spPr>
          <a:xfrm>
            <a:off x="71406" y="1252146"/>
            <a:ext cx="1476258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ด้านการตลาด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47664" y="3413762"/>
            <a:ext cx="7488832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มท.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จัดให้มีตลาดนัดชุมชนไทยช่วยไทย คนไทยยิ้มได้ ซึ่งเป็นสถานที่จำหน่ายสินค้าถาวร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3,260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แห่ง รวมทั้งมีการจัดทำโครงการสัมมาชีพ เพื่อให้ปราชญ์ที่อาศัยในชุมชนได้รับการพัฒนาเป็นวิทยากรสัมมาชีพ ตลอดจนมีการจัดตั้งบริษัทประชารัฐรักสามัคคีจังหวัด (วิสาหกิจเพื่อสังคม) จำกัด ทั้ง ๗๖ จังหวัด และในส่วนกลาง</a:t>
            </a:r>
          </a:p>
        </p:txBody>
      </p:sp>
      <p:sp>
        <p:nvSpPr>
          <p:cNvPr id="7" name="Rectangle 6"/>
          <p:cNvSpPr/>
          <p:nvPr/>
        </p:nvSpPr>
        <p:spPr>
          <a:xfrm>
            <a:off x="1547664" y="4191217"/>
            <a:ext cx="7488832" cy="964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สธ.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ส่งเสริมผลิตภัณฑ์สมุนไพรและยาแผนไทย เพื่อสร้างมูลค่าเพิ่มให้แก่ผลิตภัณฑ์แปรรูปจากสมุนไพรไทย ซึ่งมีพื้นที่เมืองสมุนไพรนำร่อง ๔ จังหวัด (เชียงราย ปราจีนบุรี สกลนคร และสุราษฎร์ธานี)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พร้อม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ทั้งกำหนดให้มีการสั่งใช้ยาที่พัฒนาจากสมุนไพรเป็นลำดับแรกในสาธารณสุขทั่ว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ประเทศ 2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รายการ คือ ยาขมิ้นชันและยาฟ้าทะลายโจร รวมทั้งจัดทำ </a:t>
            </a:r>
            <a:r>
              <a:rPr lang="en-US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Mobile Application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เพื่อสืบค้นข้อมูลยาสมุนไพรกว่า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100 ชนิด</a:t>
            </a:r>
            <a:endParaRPr lang="th-TH" sz="18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07504" y="20867"/>
            <a:ext cx="8965090" cy="54116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ctr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การดำเนินงานในระยะที่ผ่านมา (ต่อ)</a:t>
            </a:r>
            <a:endParaRPr lang="th-TH" sz="2400" b="1" dirty="0">
              <a:solidFill>
                <a:prstClr val="white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959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71406" y="2455456"/>
            <a:ext cx="1620274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รับรอง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แบบมี</a:t>
            </a: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ส่วนร่วม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67544" y="2335190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91680" y="593893"/>
            <a:ext cx="741682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ธกส.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ดำเนินโครงการส่งเสริมและสนับสนุนสินเชื่อสีเขียว (</a:t>
            </a:r>
            <a:r>
              <a:rPr lang="en-US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Green Credit)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เพื่อผลิตอาหารปลอดภัย (</a:t>
            </a:r>
            <a:r>
              <a:rPr lang="en-US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Food Safety)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ตั้งแต่ปี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2557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มีวัตถุประสงค์เพื่อส่งเสริมการผลิตทางการเกษตรที่ปลอดภัยได้มาตรฐานสินค้าเกษตรปลอดภัย โดยมีวงเงินโครงการ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1,000 ล้าน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บาท ซึ่ง ณ วันที่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31 ม.ค. 60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ได้จ่ายเงินกู้ไปแล้ว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752.48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ล้านบาท คิดเป็นร้อยละ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75.2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ของวงเงินโครงการ </a:t>
            </a:r>
            <a:endParaRPr lang="th-TH" sz="1800" b="1" kern="0" dirty="0" smtClean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แม้ว่า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วันที่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31 มี.ค. 60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โครงการดังกล่าวจะสิ้นสุดโครงการ แต่เกษตรกรสามารถขอรับการสนับสนุนสินเชื่อเพื่อการผลิตอาหารปลอดภัย (</a:t>
            </a:r>
            <a:r>
              <a:rPr lang="en-US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Food Safety)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ได้จากโครงการสินเชื่อ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ตำบล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lang="en-US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SME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เกษตร เพื่อสร้างความยั่งยืนของภาคเกษตรไทย ที่มีอัตราดอกเบี้ยเพียงร้อยละ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ต่อปี </a:t>
            </a:r>
          </a:p>
        </p:txBody>
      </p:sp>
      <p:sp>
        <p:nvSpPr>
          <p:cNvPr id="7" name="Pentagon 6"/>
          <p:cNvSpPr/>
          <p:nvPr/>
        </p:nvSpPr>
        <p:spPr>
          <a:xfrm>
            <a:off x="71406" y="897602"/>
            <a:ext cx="1620274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สินเชื่อสีเขียว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91680" y="2442351"/>
            <a:ext cx="7416824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กษ.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ดำเนินโครงการส่งเสริมกลุ่มเกษตรกรรายย่อยให้ทำการผลิตเกษตรอินทรีย์ด้วยระบบการรับรองแบบมีส่วนร่วม และได้มีการดำเนินการรับรองแบบมีส่วนร่วมนำร่องในพื้นที่ปฏิรูปที่ดินเพื่อเกษตรกรรม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19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จังหวัด เกษตรกร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28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กลุ่ม ซึ่งขณะนี้มีเกษตรกร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กลุ่ม ได้รับการรับรองมาตรฐานแล้ว </a:t>
            </a:r>
          </a:p>
        </p:txBody>
      </p:sp>
      <p:sp>
        <p:nvSpPr>
          <p:cNvPr id="9" name="Pentagon 8"/>
          <p:cNvSpPr/>
          <p:nvPr/>
        </p:nvSpPr>
        <p:spPr>
          <a:xfrm>
            <a:off x="71406" y="3511073"/>
            <a:ext cx="1620274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ระบบการศึกษาเกษตรกรรมยั่งยืน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91680" y="3468702"/>
            <a:ext cx="741682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วช.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ได้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ดำเนินการการพัฒนานวัตกรรมด้านการอบรมพัฒนาบุคลากร และการพัฒนาหลักสูตรในมหาวิทยาลัย โดยเฉพาะ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(1)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การจัดการองค์ความรู้ภูมิปัญญาท้องถิ่น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(2)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การสนับสนุนทุนบัณฑิตศึกษา ที่มีการกรอบการวิจัยที่สอดคล้องกับประเด็นการขับเคลื่อนเกษตรกรรมยั่งยืน และ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(3)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การดำเนินการสร้างและอบรมบ่มเพาะนักวิจัยและนักประดิษฐ์สาย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อุดมศึกษา</a:t>
            </a:r>
          </a:p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ศธ.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โดยสำนักงานส่งเสริมการศึกษานอกระบบและการศึกษาตามอัธยาศัย ได้มีการดำเนินงานในลักษณะโครงการอบรมและให้ความรู้เกษตรกร และเรียนรู้ผ่านศูนย์เรียนรู้/แปลงต้นแบบในพื้นที่หลายจังหวัดเกี่ยวกับการทำเกษตรกรรมยั่งยืน เช่น ความรู้เกี่ยวกับเกษตรธรรมชาติ และการทำการเกษตรตามแนวเศรษฐกิจพอเพียง เป็นต้น 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467544" y="3380842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07504" y="20867"/>
            <a:ext cx="8965090" cy="54116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ctr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การดำเนินงานในระยะที่ผ่านมา (ต่อ)</a:t>
            </a:r>
            <a:endParaRPr lang="th-TH" sz="2400" b="1" dirty="0">
              <a:solidFill>
                <a:prstClr val="white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904614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28794" y="699550"/>
            <a:ext cx="7107702" cy="1259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 ได้</a:t>
            </a:r>
            <a:r>
              <a:rPr lang="th-TH" sz="18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แต่งตั้งคณะกรรมการขับเคลื่อนเกษตรกรรมยั่งยืน เพื่อทำหน้าที่กำหนดแนวทางการขับเคลื่อนเกษตรกรรมยั่งยืนของกระทรวงเกษตรและสหกรณ์ให้เป็นทิศทางเดียวกัน และสอดคล้องกับนโยบายรัฐบาล รวมทั้งสนับสนุนให้เกิดการบูรณาการทุกภาคส่วนให้เกิดผลอย่างเป็น</a:t>
            </a: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รูปธรรม</a:t>
            </a:r>
          </a:p>
          <a:p>
            <a:pPr marL="273050" indent="-273050">
              <a:lnSpc>
                <a:spcPts val="17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นอกจากนี้ มีแผนในการศึกษาการจัดตั้งสถาบันพัฒนาเกษตรอินทรีย์ ภายใต้ยุทธศาสตร์การพัฒนาเกษตรอินทรีย์แห่งชาติ พ.ศ. 2560 - 2564</a:t>
            </a:r>
            <a:endParaRPr lang="th-TH" sz="18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Pentagon 4"/>
          <p:cNvSpPr/>
          <p:nvPr/>
        </p:nvSpPr>
        <p:spPr>
          <a:xfrm>
            <a:off x="71406" y="843563"/>
            <a:ext cx="1857388" cy="788874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องค์กรขับเคลื่อนงานเกษตรกรรมยั่งยืน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07504" y="20867"/>
            <a:ext cx="8965090" cy="54116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ctr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 smtClean="0">
                <a:solidFill>
                  <a:prstClr val="white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การดำเนินงานในระยะที่ผ่านมา (ต่อ)</a:t>
            </a:r>
            <a:endParaRPr lang="th-TH" sz="2400" b="1" dirty="0">
              <a:solidFill>
                <a:prstClr val="white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13824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8" t="22104" r="31008" b="11890"/>
          <a:stretch/>
        </p:blipFill>
        <p:spPr bwMode="auto">
          <a:xfrm>
            <a:off x="969774" y="195486"/>
            <a:ext cx="7093052" cy="4929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0937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0" t="22866" r="31093" b="10417"/>
          <a:stretch/>
        </p:blipFill>
        <p:spPr bwMode="auto">
          <a:xfrm>
            <a:off x="1259632" y="139504"/>
            <a:ext cx="6835697" cy="4880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866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7" t="22256" r="29722" b="6250"/>
          <a:stretch/>
        </p:blipFill>
        <p:spPr bwMode="auto">
          <a:xfrm>
            <a:off x="1115616" y="65316"/>
            <a:ext cx="6912768" cy="5121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758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1" t="21952" r="29995" b="9909"/>
          <a:stretch/>
        </p:blipFill>
        <p:spPr bwMode="auto">
          <a:xfrm>
            <a:off x="1115616" y="123478"/>
            <a:ext cx="7112436" cy="4984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03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db2004123l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db2004123l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db2004123l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cdb2004123l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mon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4777</Words>
  <Application>Microsoft Office PowerPoint</Application>
  <PresentationFormat>On-screen Show (16:9)</PresentationFormat>
  <Paragraphs>414</Paragraphs>
  <Slides>37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Office Theme</vt:lpstr>
      <vt:lpstr>cdb2004123l</vt:lpstr>
      <vt:lpstr>1_cdb2004123l</vt:lpstr>
      <vt:lpstr>2_cdb2004123l</vt:lpstr>
      <vt:lpstr>3_cdb2004123l</vt:lpstr>
      <vt:lpstr>Timon template</vt:lpstr>
      <vt:lpstr>2_Office Theme</vt:lpstr>
      <vt:lpstr>1_Office Theme</vt:lpstr>
      <vt:lpstr>3_Office Theme</vt:lpstr>
      <vt:lpstr>PowerPoint Presentation</vt:lpstr>
      <vt:lpstr>PowerPoint Presentation</vt:lpstr>
      <vt:lpstr>บริบทการเปลี่ยนแปลง</vt:lpstr>
      <vt:lpstr>บริบทการเปลี่ยนแปลง</vt:lpstr>
      <vt:lpstr>บริบทการเปลี่ยนแปลง</vt:lpstr>
      <vt:lpstr>แนวคิดการพัฒนาการเกษตรของไทย</vt:lpstr>
      <vt:lpstr>กรอบแนวทางการพัฒนาภาคเกษตรภายใต้แผนพัฒนาฯ ฉบับที่ 12</vt:lpstr>
      <vt:lpstr>ประเด็นแนวทางการขับเคลื่อนเกษตรกรรมยั่งยืน ภายใต้แผนพัฒนาฯ ฉบับที่ 12</vt:lpstr>
      <vt:lpstr>กลไกการขับเคลื่อนระบบเกษตกรรมยั่งยืน</vt:lpstr>
      <vt:lpstr>การพัฒนาเกษตรกรรมยั่งยืนในต่างประเทศ</vt:lpstr>
      <vt:lpstr>การพัฒนาเกษตรกรรมยั่งยืนในต่างประเทศ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เป้าหมายการพัฒนาที่ยั่งยืนที่เกี่ยวข้องกับภาคเกษตรกรรมของไทย</vt:lpstr>
      <vt:lpstr>PowerPoint Presentation</vt:lpstr>
      <vt:lpstr>SDG 2 ยุติความหิวโหย บรรลุความมั่นคงทางอาหารและยกระดับโภชนาการ  และส่งเสริมเกษตรกรรมที่ยั่งยืน</vt:lpstr>
      <vt:lpstr>SDG 2 ยุติความหิวโหย บรรลุความมั่นคงทางอาหารและยกระดับโภชนาการ  และส่งเสริมเกษตรกรรมที่ยั่งยืน</vt:lpstr>
      <vt:lpstr>PowerPoint Presentation</vt:lpstr>
      <vt:lpstr>PowerPoint Presentation</vt:lpstr>
      <vt:lpstr>Back Up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Niti Changpinyo</dc:creator>
  <cp:lastModifiedBy>Niti Changpinyo</cp:lastModifiedBy>
  <cp:revision>48</cp:revision>
  <dcterms:created xsi:type="dcterms:W3CDTF">2017-05-30T04:09:21Z</dcterms:created>
  <dcterms:modified xsi:type="dcterms:W3CDTF">2017-09-01T06:31:49Z</dcterms:modified>
</cp:coreProperties>
</file>