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47.xml" ContentType="application/vnd.openxmlformats-officedocument.presentationml.slide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s/slide36.xml" ContentType="application/vnd.openxmlformats-officedocument.presentationml.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s/slide25.xml" ContentType="application/vnd.openxmlformats-officedocument.presentationml.slid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8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theme/themeOverride1.xml" ContentType="application/vnd.openxmlformats-officedocument.themeOverride+xml"/>
  <Override PartName="/ppt/tableStyles.xml" ContentType="application/vnd.openxmlformats-officedocument.presentationml.tableStyles+xml"/>
  <Override PartName="/ppt/slideLayouts/slideLayout102.xml" ContentType="application/vnd.openxmlformats-officedocument.presentationml.slideLayout+xml"/>
  <Override PartName="/ppt/slideMasters/slideMaster8.xml" ContentType="application/vnd.openxmlformats-officedocument.presentationml.slideMaster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69.xml" ContentType="application/vnd.openxmlformats-officedocument.presentationml.slideLayout+xml"/>
  <Override PartName="/ppt/theme/theme6.xml" ContentType="application/vnd.openxmlformats-officedocument.theme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diagrams/drawing3.xml" ContentType="application/vnd.ms-office.drawingml.diagramDrawing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diagrams/quickStyle3.xml" ContentType="application/vnd.openxmlformats-officedocument.drawingml.diagramStyl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14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10.xml" ContentType="application/vnd.openxmlformats-officedocument.presentationml.slideLayout+xml"/>
  <Default Extension="wdp" ContentType="image/vnd.ms-photo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slideLayouts/slideLayout99.xml" ContentType="application/vnd.openxmlformats-officedocument.presentationml.slideLayout+xml"/>
  <Override PartName="/ppt/diagrams/data3.xml" ContentType="application/vnd.openxmlformats-officedocument.drawingml.diagramData+xml"/>
  <Override PartName="/ppt/slideMasters/slideMaster5.xml" ContentType="application/vnd.openxmlformats-officedocument.presentationml.slideMaster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slideLayouts/slideLayout59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7.xml" ContentType="application/vnd.openxmlformats-officedocument.theme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00.xml" ContentType="application/vnd.openxmlformats-officedocument.presentationml.slideLayout+xml"/>
  <Override PartName="/ppt/diagrams/layout3.xml" ContentType="application/vnd.openxmlformats-officedocument.drawingml.diagramLayout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charts/chart1.xml" ContentType="application/vnd.openxmlformats-officedocument.drawingml.char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3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4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2.xml" ContentType="application/vnd.openxmlformats-officedocument.drawingml.diagramColor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diagrams/drawing1.xml" ContentType="application/vnd.ms-office.drawingml.diagramDrawing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Masters/slideMaster7.xml" ContentType="application/vnd.openxmlformats-officedocument.presentationml.slideMaster+xml"/>
  <Override PartName="/ppt/theme/theme9.xml" ContentType="application/vnd.openxmlformats-officedocument.theme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s/slide32.xml" ContentType="application/vnd.openxmlformats-officedocument.presentationml.slide+xml"/>
  <Override PartName="/ppt/slideLayouts/slideLayout42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19" r:id="rId2"/>
    <p:sldMasterId id="2147483733" r:id="rId3"/>
    <p:sldMasterId id="2147483747" r:id="rId4"/>
    <p:sldMasterId id="2147483761" r:id="rId5"/>
    <p:sldMasterId id="2147483775" r:id="rId6"/>
    <p:sldMasterId id="2147483803" r:id="rId7"/>
    <p:sldMasterId id="2147483817" r:id="rId8"/>
    <p:sldMasterId id="2147483830" r:id="rId9"/>
  </p:sldMasterIdLst>
  <p:notesMasterIdLst>
    <p:notesMasterId r:id="rId65"/>
  </p:notesMasterIdLst>
  <p:handoutMasterIdLst>
    <p:handoutMasterId r:id="rId66"/>
  </p:handoutMasterIdLst>
  <p:sldIdLst>
    <p:sldId id="339" r:id="rId10"/>
    <p:sldId id="636" r:id="rId11"/>
    <p:sldId id="615" r:id="rId12"/>
    <p:sldId id="653" r:id="rId13"/>
    <p:sldId id="654" r:id="rId14"/>
    <p:sldId id="655" r:id="rId15"/>
    <p:sldId id="631" r:id="rId16"/>
    <p:sldId id="633" r:id="rId17"/>
    <p:sldId id="634" r:id="rId18"/>
    <p:sldId id="635" r:id="rId19"/>
    <p:sldId id="658" r:id="rId20"/>
    <p:sldId id="637" r:id="rId21"/>
    <p:sldId id="659" r:id="rId22"/>
    <p:sldId id="660" r:id="rId23"/>
    <p:sldId id="661" r:id="rId24"/>
    <p:sldId id="617" r:id="rId25"/>
    <p:sldId id="618" r:id="rId26"/>
    <p:sldId id="662" r:id="rId27"/>
    <p:sldId id="663" r:id="rId28"/>
    <p:sldId id="619" r:id="rId29"/>
    <p:sldId id="620" r:id="rId30"/>
    <p:sldId id="621" r:id="rId31"/>
    <p:sldId id="630" r:id="rId32"/>
    <p:sldId id="628" r:id="rId33"/>
    <p:sldId id="629" r:id="rId34"/>
    <p:sldId id="651" r:id="rId35"/>
    <p:sldId id="652" r:id="rId36"/>
    <p:sldId id="644" r:id="rId37"/>
    <p:sldId id="645" r:id="rId38"/>
    <p:sldId id="646" r:id="rId39"/>
    <p:sldId id="647" r:id="rId40"/>
    <p:sldId id="648" r:id="rId41"/>
    <p:sldId id="649" r:id="rId42"/>
    <p:sldId id="650" r:id="rId43"/>
    <p:sldId id="638" r:id="rId44"/>
    <p:sldId id="639" r:id="rId45"/>
    <p:sldId id="642" r:id="rId46"/>
    <p:sldId id="643" r:id="rId47"/>
    <p:sldId id="640" r:id="rId48"/>
    <p:sldId id="587" r:id="rId49"/>
    <p:sldId id="589" r:id="rId50"/>
    <p:sldId id="590" r:id="rId51"/>
    <p:sldId id="594" r:id="rId52"/>
    <p:sldId id="595" r:id="rId53"/>
    <p:sldId id="596" r:id="rId54"/>
    <p:sldId id="597" r:id="rId55"/>
    <p:sldId id="598" r:id="rId56"/>
    <p:sldId id="599" r:id="rId57"/>
    <p:sldId id="600" r:id="rId58"/>
    <p:sldId id="601" r:id="rId59"/>
    <p:sldId id="602" r:id="rId60"/>
    <p:sldId id="603" r:id="rId61"/>
    <p:sldId id="604" r:id="rId62"/>
    <p:sldId id="641" r:id="rId63"/>
    <p:sldId id="422" r:id="rId64"/>
  </p:sldIdLst>
  <p:sldSz cx="9144000" cy="5143500" type="screen16x9"/>
  <p:notesSz cx="6807200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0147" autoAdjust="0"/>
    <p:restoredTop sz="94660"/>
  </p:normalViewPr>
  <p:slideViewPr>
    <p:cSldViewPr>
      <p:cViewPr>
        <p:scale>
          <a:sx n="80" d="100"/>
          <a:sy n="80" d="100"/>
        </p:scale>
        <p:origin x="-816" y="-45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slide" Target="slides/slide30.xml"/><Relationship Id="rId21" Type="http://schemas.openxmlformats.org/officeDocument/2006/relationships/slide" Target="slides/slide12.xml"/><Relationship Id="rId34" Type="http://schemas.openxmlformats.org/officeDocument/2006/relationships/slide" Target="slides/slide25.xml"/><Relationship Id="rId42" Type="http://schemas.openxmlformats.org/officeDocument/2006/relationships/slide" Target="slides/slide33.xml"/><Relationship Id="rId47" Type="http://schemas.openxmlformats.org/officeDocument/2006/relationships/slide" Target="slides/slide38.xml"/><Relationship Id="rId50" Type="http://schemas.openxmlformats.org/officeDocument/2006/relationships/slide" Target="slides/slide41.xml"/><Relationship Id="rId55" Type="http://schemas.openxmlformats.org/officeDocument/2006/relationships/slide" Target="slides/slide46.xml"/><Relationship Id="rId63" Type="http://schemas.openxmlformats.org/officeDocument/2006/relationships/slide" Target="slides/slide54.xml"/><Relationship Id="rId68" Type="http://schemas.openxmlformats.org/officeDocument/2006/relationships/viewProps" Target="viewProps.xml"/><Relationship Id="rId7" Type="http://schemas.openxmlformats.org/officeDocument/2006/relationships/slideMaster" Target="slideMasters/slideMaster7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7.xml"/><Relationship Id="rId29" Type="http://schemas.openxmlformats.org/officeDocument/2006/relationships/slide" Target="slides/slide20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slide" Target="slides/slide28.xml"/><Relationship Id="rId40" Type="http://schemas.openxmlformats.org/officeDocument/2006/relationships/slide" Target="slides/slide31.xml"/><Relationship Id="rId45" Type="http://schemas.openxmlformats.org/officeDocument/2006/relationships/slide" Target="slides/slide36.xml"/><Relationship Id="rId53" Type="http://schemas.openxmlformats.org/officeDocument/2006/relationships/slide" Target="slides/slide44.xml"/><Relationship Id="rId58" Type="http://schemas.openxmlformats.org/officeDocument/2006/relationships/slide" Target="slides/slide49.xml"/><Relationship Id="rId66" Type="http://schemas.openxmlformats.org/officeDocument/2006/relationships/handoutMaster" Target="handoutMasters/handoutMaster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slide" Target="slides/slide27.xml"/><Relationship Id="rId49" Type="http://schemas.openxmlformats.org/officeDocument/2006/relationships/slide" Target="slides/slide40.xml"/><Relationship Id="rId57" Type="http://schemas.openxmlformats.org/officeDocument/2006/relationships/slide" Target="slides/slide48.xml"/><Relationship Id="rId61" Type="http://schemas.openxmlformats.org/officeDocument/2006/relationships/slide" Target="slides/slide52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4" Type="http://schemas.openxmlformats.org/officeDocument/2006/relationships/slide" Target="slides/slide35.xml"/><Relationship Id="rId52" Type="http://schemas.openxmlformats.org/officeDocument/2006/relationships/slide" Target="slides/slide43.xml"/><Relationship Id="rId60" Type="http://schemas.openxmlformats.org/officeDocument/2006/relationships/slide" Target="slides/slide51.xml"/><Relationship Id="rId65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slide" Target="slides/slide26.xml"/><Relationship Id="rId43" Type="http://schemas.openxmlformats.org/officeDocument/2006/relationships/slide" Target="slides/slide34.xml"/><Relationship Id="rId48" Type="http://schemas.openxmlformats.org/officeDocument/2006/relationships/slide" Target="slides/slide39.xml"/><Relationship Id="rId56" Type="http://schemas.openxmlformats.org/officeDocument/2006/relationships/slide" Target="slides/slide47.xml"/><Relationship Id="rId64" Type="http://schemas.openxmlformats.org/officeDocument/2006/relationships/slide" Target="slides/slide55.xml"/><Relationship Id="rId69" Type="http://schemas.openxmlformats.org/officeDocument/2006/relationships/theme" Target="theme/theme1.xml"/><Relationship Id="rId8" Type="http://schemas.openxmlformats.org/officeDocument/2006/relationships/slideMaster" Target="slideMasters/slideMaster8.xml"/><Relationship Id="rId51" Type="http://schemas.openxmlformats.org/officeDocument/2006/relationships/slide" Target="slides/slide42.xml"/><Relationship Id="rId3" Type="http://schemas.openxmlformats.org/officeDocument/2006/relationships/slideMaster" Target="slideMasters/slideMaster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slide" Target="slides/slide24.xml"/><Relationship Id="rId38" Type="http://schemas.openxmlformats.org/officeDocument/2006/relationships/slide" Target="slides/slide29.xml"/><Relationship Id="rId46" Type="http://schemas.openxmlformats.org/officeDocument/2006/relationships/slide" Target="slides/slide37.xml"/><Relationship Id="rId59" Type="http://schemas.openxmlformats.org/officeDocument/2006/relationships/slide" Target="slides/slide50.xml"/><Relationship Id="rId67" Type="http://schemas.openxmlformats.org/officeDocument/2006/relationships/presProps" Target="presProps.xml"/><Relationship Id="rId20" Type="http://schemas.openxmlformats.org/officeDocument/2006/relationships/slide" Target="slides/slide11.xml"/><Relationship Id="rId41" Type="http://schemas.openxmlformats.org/officeDocument/2006/relationships/slide" Target="slides/slide32.xml"/><Relationship Id="rId54" Type="http://schemas.openxmlformats.org/officeDocument/2006/relationships/slide" Target="slides/slide45.xml"/><Relationship Id="rId62" Type="http://schemas.openxmlformats.org/officeDocument/2006/relationships/slide" Target="slides/slide53.xml"/><Relationship Id="rId7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Book1" TargetMode="External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n-US"/>
  <c:clrMapOvr bg1="lt1" tx1="dk1" bg2="lt2" tx2="dk2" accent1="accent1" accent2="accent2" accent3="accent3" accent4="accent4" accent5="accent5" accent6="accent6" hlink="hlink" folHlink="folHlink"/>
  <c:chart>
    <c:plotArea>
      <c:layout>
        <c:manualLayout>
          <c:layoutTarget val="inner"/>
          <c:xMode val="edge"/>
          <c:yMode val="edge"/>
          <c:x val="6.1488117481895942E-2"/>
          <c:y val="7.5053074714439949E-2"/>
          <c:w val="0.88985062265808879"/>
          <c:h val="0.82818644511508177"/>
        </c:manualLayout>
      </c:layout>
      <c:doughnutChart>
        <c:varyColors val="1"/>
        <c:ser>
          <c:idx val="0"/>
          <c:order val="0"/>
          <c:spPr>
            <a:noFill/>
          </c:spPr>
          <c:explosion val="25"/>
          <c:val>
            <c:numRef>
              <c:f>Sheet1!$A$1:$A$10</c:f>
              <c:numCache>
                <c:formatCode>General</c:formatCode>
                <c:ptCount val="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</c:numCache>
            </c:numRef>
          </c:val>
        </c:ser>
        <c:ser>
          <c:idx val="1"/>
          <c:order val="1"/>
          <c:explosion val="25"/>
          <c:val>
            <c:numRef>
              <c:f>Sheet1!$B$1:$B$10</c:f>
              <c:numCache>
                <c:formatCode>General</c:formatCode>
                <c:ptCount val="10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</c:numCache>
            </c:numRef>
          </c:val>
        </c:ser>
        <c:dLbls/>
        <c:firstSliceAng val="0"/>
        <c:holeSize val="50"/>
      </c:doughnutChart>
    </c:plotArea>
    <c:plotVisOnly val="1"/>
    <c:dispBlanksAs val="zero"/>
  </c:chart>
  <c:externalData r:id="rId2"/>
</c:chartSpace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8.jpeg"/><Relationship Id="rId2" Type="http://schemas.openxmlformats.org/officeDocument/2006/relationships/image" Target="../media/image157.jpeg"/><Relationship Id="rId1" Type="http://schemas.openxmlformats.org/officeDocument/2006/relationships/image" Target="../media/image156.jpeg"/><Relationship Id="rId4" Type="http://schemas.openxmlformats.org/officeDocument/2006/relationships/image" Target="../media/image159.jpe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2.jpeg"/><Relationship Id="rId2" Type="http://schemas.openxmlformats.org/officeDocument/2006/relationships/image" Target="../media/image161.jpeg"/><Relationship Id="rId1" Type="http://schemas.openxmlformats.org/officeDocument/2006/relationships/image" Target="../media/image160.jpeg"/><Relationship Id="rId4" Type="http://schemas.openxmlformats.org/officeDocument/2006/relationships/image" Target="../media/image163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E5E5105-F0AC-407C-AD04-75F45F9A22F4}" type="doc">
      <dgm:prSet loTypeId="urn:microsoft.com/office/officeart/2005/8/layout/radial6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h-TH"/>
        </a:p>
      </dgm:t>
    </dgm:pt>
    <dgm:pt modelId="{7FDB3736-6114-4C0E-A0E5-8FD8B63914A8}">
      <dgm:prSet phldrT="[Text]" custT="1"/>
      <dgm:spPr>
        <a:xfrm>
          <a:off x="2068860" y="1255682"/>
          <a:ext cx="1960352" cy="1538882"/>
        </a:xfrm>
        <a:noFill/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gm:spPr>
      <dgm:t>
        <a:bodyPr/>
        <a:lstStyle/>
        <a:p>
          <a:r>
            <a:rPr lang="th-TH" sz="3600" b="1" dirty="0" smtClean="0">
              <a:solidFill>
                <a:srgbClr val="C00000"/>
              </a:solidFill>
              <a:latin typeface="TH SarabunPSK" pitchFamily="34" charset="-34"/>
              <a:ea typeface="+mn-ea"/>
              <a:cs typeface="TH SarabunPSK" pitchFamily="34" charset="-34"/>
            </a:rPr>
            <a:t>บริบทภายนอก</a:t>
          </a:r>
          <a:endParaRPr lang="th-TH" sz="3600" dirty="0">
            <a:solidFill>
              <a:srgbClr val="C00000"/>
            </a:solidFill>
            <a:latin typeface="TH SarabunPSK" pitchFamily="34" charset="-34"/>
            <a:ea typeface="+mn-ea"/>
            <a:cs typeface="TH SarabunPSK" pitchFamily="34" charset="-34"/>
          </a:endParaRPr>
        </a:p>
      </dgm:t>
    </dgm:pt>
    <dgm:pt modelId="{C2832BC5-18EF-4016-8909-C9B4D2683D12}" type="parTrans" cxnId="{2D11F3EF-071C-45EB-BD86-E8E500CAB965}">
      <dgm:prSet/>
      <dgm:spPr/>
      <dgm:t>
        <a:bodyPr/>
        <a:lstStyle/>
        <a:p>
          <a:endParaRPr lang="th-TH"/>
        </a:p>
      </dgm:t>
    </dgm:pt>
    <dgm:pt modelId="{8DB6411A-2933-4D81-AA42-C04C350E40EF}" type="sibTrans" cxnId="{2D11F3EF-071C-45EB-BD86-E8E500CAB965}">
      <dgm:prSet/>
      <dgm:spPr/>
      <dgm:t>
        <a:bodyPr/>
        <a:lstStyle/>
        <a:p>
          <a:endParaRPr lang="th-TH"/>
        </a:p>
      </dgm:t>
    </dgm:pt>
    <dgm:pt modelId="{36F199D0-3053-4D98-AF8D-DC97DBC09DF4}">
      <dgm:prSet phldrT="[Text]" custT="1"/>
      <dgm:spPr>
        <a:xfrm>
          <a:off x="2416903" y="-141494"/>
          <a:ext cx="1264266" cy="1327832"/>
        </a:xfrm>
        <a:solidFill>
          <a:srgbClr val="FADA7A">
            <a:lumMod val="75000"/>
          </a:srgb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th-TH" sz="2000" b="1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เงื่อนไขเศรษฐกิจโลก</a:t>
          </a:r>
          <a:endParaRPr lang="th-TH" sz="2000" b="1" dirty="0">
            <a:solidFill>
              <a:sysClr val="windowText" lastClr="000000"/>
            </a:solidFill>
            <a:latin typeface="TH SarabunPSK" pitchFamily="34" charset="-34"/>
            <a:ea typeface="+mn-ea"/>
            <a:cs typeface="TH SarabunPSK" pitchFamily="34" charset="-34"/>
          </a:endParaRPr>
        </a:p>
      </dgm:t>
    </dgm:pt>
    <dgm:pt modelId="{36BCFCE2-AEF0-4597-B7CC-EE7702BF63EF}" type="parTrans" cxnId="{B5F5881B-B20D-4AB4-A597-832BC100AC30}">
      <dgm:prSet/>
      <dgm:spPr/>
      <dgm:t>
        <a:bodyPr/>
        <a:lstStyle/>
        <a:p>
          <a:endParaRPr lang="th-TH"/>
        </a:p>
      </dgm:t>
    </dgm:pt>
    <dgm:pt modelId="{33F2A205-9809-4C4E-ADDE-AD8C7B7ADECD}" type="sibTrans" cxnId="{B5F5881B-B20D-4AB4-A597-832BC100AC30}">
      <dgm:prSet/>
      <dgm:spPr>
        <a:xfrm>
          <a:off x="1375962" y="483642"/>
          <a:ext cx="3346149" cy="3346149"/>
        </a:xfrm>
        <a:solidFill>
          <a:sysClr val="window" lastClr="FFFFFF">
            <a:lumMod val="85000"/>
          </a:sysClr>
        </a:solidFill>
        <a:ln>
          <a:noFill/>
        </a:ln>
        <a:effectLst/>
      </dgm:spPr>
      <dgm:t>
        <a:bodyPr/>
        <a:lstStyle/>
        <a:p>
          <a:endParaRPr lang="th-TH"/>
        </a:p>
      </dgm:t>
    </dgm:pt>
    <dgm:pt modelId="{44AFF966-ABE9-47E0-B473-83F441923E2B}">
      <dgm:prSet phldrT="[Text]" custT="1"/>
      <dgm:spPr>
        <a:xfrm>
          <a:off x="3920920" y="959417"/>
          <a:ext cx="1364845" cy="1384548"/>
        </a:xfrm>
        <a:solidFill>
          <a:srgbClr val="C0EDF8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th-TH" sz="2000" b="1" spc="-40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การเข้าสู่สังคมสูงวัยของโลก</a:t>
          </a:r>
          <a:endParaRPr lang="th-TH" sz="2000" b="1" dirty="0">
            <a:solidFill>
              <a:sysClr val="windowText" lastClr="000000"/>
            </a:solidFill>
            <a:latin typeface="TH SarabunPSK" pitchFamily="34" charset="-34"/>
            <a:ea typeface="+mn-ea"/>
            <a:cs typeface="TH SarabunPSK" pitchFamily="34" charset="-34"/>
          </a:endParaRPr>
        </a:p>
      </dgm:t>
    </dgm:pt>
    <dgm:pt modelId="{FF1E0220-9557-4145-8210-BF842BBC8142}" type="parTrans" cxnId="{41238A70-CEE9-4BF1-A2B9-CCAC07645632}">
      <dgm:prSet/>
      <dgm:spPr/>
      <dgm:t>
        <a:bodyPr/>
        <a:lstStyle/>
        <a:p>
          <a:endParaRPr lang="th-TH"/>
        </a:p>
      </dgm:t>
    </dgm:pt>
    <dgm:pt modelId="{103D0779-E1CF-4BC6-9216-AF79639D989D}" type="sibTrans" cxnId="{41238A70-CEE9-4BF1-A2B9-CCAC07645632}">
      <dgm:prSet/>
      <dgm:spPr>
        <a:xfrm>
          <a:off x="1375962" y="483642"/>
          <a:ext cx="3346149" cy="3346149"/>
        </a:xfrm>
        <a:solidFill>
          <a:sysClr val="window" lastClr="FFFFFF">
            <a:lumMod val="85000"/>
          </a:sysClr>
        </a:solidFill>
        <a:ln>
          <a:noFill/>
        </a:ln>
        <a:effectLst/>
      </dgm:spPr>
      <dgm:t>
        <a:bodyPr/>
        <a:lstStyle/>
        <a:p>
          <a:endParaRPr lang="th-TH"/>
        </a:p>
      </dgm:t>
    </dgm:pt>
    <dgm:pt modelId="{63FB1C53-5F86-47E1-AC99-45FBD3442B62}">
      <dgm:prSet phldrT="[Text]" custT="1"/>
      <dgm:spPr>
        <a:xfrm>
          <a:off x="3358155" y="2791958"/>
          <a:ext cx="1302992" cy="1373862"/>
        </a:xfrm>
        <a:solidFill>
          <a:srgbClr val="0070C0"/>
        </a:solidFill>
        <a:ln w="25400" cap="flat" cmpd="sng" algn="ctr">
          <a:solidFill>
            <a:srgbClr val="0070C0"/>
          </a:solidFill>
          <a:prstDash val="solid"/>
        </a:ln>
        <a:effectLst/>
      </dgm:spPr>
      <dgm:t>
        <a:bodyPr/>
        <a:lstStyle/>
        <a:p>
          <a:r>
            <a:rPr lang="th-TH" sz="2000" b="1" spc="-70" baseline="0" dirty="0" smtClean="0">
              <a:solidFill>
                <a:schemeClr val="bg1"/>
              </a:solidFill>
              <a:latin typeface="TH SarabunPSK" pitchFamily="34" charset="-34"/>
              <a:ea typeface="+mn-ea"/>
              <a:cs typeface="TH SarabunPSK" pitchFamily="34" charset="-34"/>
            </a:rPr>
            <a:t>เทคโนโลยี/นวัตกรรมที่เปลี่ยนแปลงอย่างรวดเร็ว</a:t>
          </a:r>
          <a:endParaRPr lang="th-TH" sz="2000" spc="-70" baseline="0" dirty="0">
            <a:solidFill>
              <a:schemeClr val="bg1"/>
            </a:solidFill>
            <a:latin typeface="TH SarabunPSK" pitchFamily="34" charset="-34"/>
            <a:ea typeface="+mn-ea"/>
            <a:cs typeface="TH SarabunPSK" pitchFamily="34" charset="-34"/>
          </a:endParaRPr>
        </a:p>
      </dgm:t>
    </dgm:pt>
    <dgm:pt modelId="{DBC596E5-1633-46D7-B53F-7A9EFA238248}" type="parTrans" cxnId="{F7346D2B-CF81-41C8-AE09-2E0C57D148A2}">
      <dgm:prSet/>
      <dgm:spPr/>
      <dgm:t>
        <a:bodyPr/>
        <a:lstStyle/>
        <a:p>
          <a:endParaRPr lang="th-TH"/>
        </a:p>
      </dgm:t>
    </dgm:pt>
    <dgm:pt modelId="{95BDD989-5A79-4D98-9E03-D1D6B7B0907B}" type="sibTrans" cxnId="{F7346D2B-CF81-41C8-AE09-2E0C57D148A2}">
      <dgm:prSet/>
      <dgm:spPr>
        <a:xfrm>
          <a:off x="1375962" y="483642"/>
          <a:ext cx="3346149" cy="3346149"/>
        </a:xfrm>
        <a:solidFill>
          <a:sysClr val="window" lastClr="FFFFFF">
            <a:lumMod val="85000"/>
          </a:sysClr>
        </a:solidFill>
        <a:ln>
          <a:noFill/>
        </a:ln>
        <a:effectLst/>
      </dgm:spPr>
      <dgm:t>
        <a:bodyPr/>
        <a:lstStyle/>
        <a:p>
          <a:endParaRPr lang="th-TH"/>
        </a:p>
      </dgm:t>
    </dgm:pt>
    <dgm:pt modelId="{0D95FADD-A92A-4810-87B5-C2789B892703}">
      <dgm:prSet phldrT="[Text]" custT="1"/>
      <dgm:spPr>
        <a:xfrm>
          <a:off x="1459914" y="2752284"/>
          <a:ext cx="1257016" cy="1453210"/>
        </a:xfrm>
        <a:solidFill>
          <a:srgbClr val="D2DA7A">
            <a:lumMod val="75000"/>
          </a:srgbClr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th-TH" sz="2000" b="1" spc="-50" baseline="0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การเปลี่ยนแปลง</a:t>
          </a:r>
          <a:r>
            <a:rPr lang="th-TH" sz="2000" b="1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สภาพภูมิอากาศ</a:t>
          </a:r>
          <a:endParaRPr lang="th-TH" sz="2000" dirty="0">
            <a:solidFill>
              <a:sysClr val="windowText" lastClr="000000"/>
            </a:solidFill>
            <a:latin typeface="TH SarabunPSK" pitchFamily="34" charset="-34"/>
            <a:ea typeface="+mn-ea"/>
            <a:cs typeface="TH SarabunPSK" pitchFamily="34" charset="-34"/>
          </a:endParaRPr>
        </a:p>
      </dgm:t>
    </dgm:pt>
    <dgm:pt modelId="{145DF1D3-07F2-404E-A0FA-0E992FBC7B45}" type="parTrans" cxnId="{C6E7A762-F322-4437-AFB4-ABBA0B3981F1}">
      <dgm:prSet/>
      <dgm:spPr/>
      <dgm:t>
        <a:bodyPr/>
        <a:lstStyle/>
        <a:p>
          <a:endParaRPr lang="th-TH"/>
        </a:p>
      </dgm:t>
    </dgm:pt>
    <dgm:pt modelId="{9EF435D0-CFD5-48E4-A369-48BB7E823B38}" type="sibTrans" cxnId="{C6E7A762-F322-4437-AFB4-ABBA0B3981F1}">
      <dgm:prSet/>
      <dgm:spPr>
        <a:xfrm>
          <a:off x="1375962" y="483642"/>
          <a:ext cx="3346149" cy="3346149"/>
        </a:xfrm>
        <a:solidFill>
          <a:sysClr val="window" lastClr="FFFFFF">
            <a:lumMod val="85000"/>
          </a:sysClr>
        </a:solidFill>
        <a:ln>
          <a:noFill/>
        </a:ln>
        <a:effectLst/>
      </dgm:spPr>
      <dgm:t>
        <a:bodyPr/>
        <a:lstStyle/>
        <a:p>
          <a:endParaRPr lang="th-TH"/>
        </a:p>
      </dgm:t>
    </dgm:pt>
    <dgm:pt modelId="{6A799372-17B5-4294-8AF0-244FE9878ED7}">
      <dgm:prSet phldrT="[Text]" custT="1"/>
      <dgm:spPr>
        <a:xfrm>
          <a:off x="810233" y="967658"/>
          <a:ext cx="1368993" cy="1368066"/>
        </a:xfrm>
        <a:solidFill>
          <a:srgbClr val="FFCCCC"/>
        </a:solidFill>
        <a:ln w="25400" cap="flat" cmpd="sng" algn="ctr">
          <a:noFill/>
          <a:prstDash val="solid"/>
        </a:ln>
        <a:effectLst/>
      </dgm:spPr>
      <dgm:t>
        <a:bodyPr/>
        <a:lstStyle/>
        <a:p>
          <a:r>
            <a:rPr lang="th-TH" sz="2000" b="1" spc="-20" baseline="0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วาระการพัฒนาของโลกภายหลัง ค.ศ. 2015</a:t>
          </a:r>
          <a:endParaRPr lang="th-TH" sz="2000" spc="-20" baseline="0" dirty="0">
            <a:solidFill>
              <a:sysClr val="windowText" lastClr="000000"/>
            </a:solidFill>
            <a:latin typeface="TH SarabunPSK" pitchFamily="34" charset="-34"/>
            <a:ea typeface="+mn-ea"/>
            <a:cs typeface="TH SarabunPSK" pitchFamily="34" charset="-34"/>
          </a:endParaRPr>
        </a:p>
      </dgm:t>
    </dgm:pt>
    <dgm:pt modelId="{A2E6F09A-9DEF-482B-B2D2-D98EE45C79DE}" type="parTrans" cxnId="{8D6217ED-8210-4285-86DC-DEE7219637E7}">
      <dgm:prSet/>
      <dgm:spPr/>
      <dgm:t>
        <a:bodyPr/>
        <a:lstStyle/>
        <a:p>
          <a:endParaRPr lang="th-TH"/>
        </a:p>
      </dgm:t>
    </dgm:pt>
    <dgm:pt modelId="{5F61AA61-4057-407F-9C67-8FFD9ACB3F2B}" type="sibTrans" cxnId="{8D6217ED-8210-4285-86DC-DEE7219637E7}">
      <dgm:prSet/>
      <dgm:spPr>
        <a:xfrm>
          <a:off x="1375962" y="483642"/>
          <a:ext cx="3346149" cy="3346149"/>
        </a:xfrm>
        <a:solidFill>
          <a:sysClr val="window" lastClr="FFFFFF">
            <a:lumMod val="85000"/>
          </a:sysClr>
        </a:solidFill>
        <a:ln>
          <a:noFill/>
        </a:ln>
        <a:effectLst/>
      </dgm:spPr>
      <dgm:t>
        <a:bodyPr/>
        <a:lstStyle/>
        <a:p>
          <a:endParaRPr lang="th-TH"/>
        </a:p>
      </dgm:t>
    </dgm:pt>
    <dgm:pt modelId="{91BEC54A-DB94-48B9-8794-A89DC38A00FE}" type="pres">
      <dgm:prSet presAssocID="{AE5E5105-F0AC-407C-AD04-75F45F9A22F4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th-TH"/>
        </a:p>
      </dgm:t>
    </dgm:pt>
    <dgm:pt modelId="{4965511B-65DD-4582-9C74-B475E410A61D}" type="pres">
      <dgm:prSet presAssocID="{7FDB3736-6114-4C0E-A0E5-8FD8B63914A8}" presName="centerShape" presStyleLbl="node0" presStyleIdx="0" presStyleCnt="1" custScaleX="127388" custLinFactNeighborY="-4026"/>
      <dgm:spPr>
        <a:prstGeom prst="ellipse">
          <a:avLst/>
        </a:prstGeom>
      </dgm:spPr>
      <dgm:t>
        <a:bodyPr/>
        <a:lstStyle/>
        <a:p>
          <a:endParaRPr lang="th-TH"/>
        </a:p>
      </dgm:t>
    </dgm:pt>
    <dgm:pt modelId="{597227B2-0BDB-4F7C-A62D-ADACD107ED06}" type="pres">
      <dgm:prSet presAssocID="{36F199D0-3053-4D98-AF8D-DC97DBC09DF4}" presName="node" presStyleLbl="node1" presStyleIdx="0" presStyleCnt="5" custScaleX="117364" custScaleY="123265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th-TH"/>
        </a:p>
      </dgm:t>
    </dgm:pt>
    <dgm:pt modelId="{D40E0E8F-8872-4A94-ADA2-CE07F4357461}" type="pres">
      <dgm:prSet presAssocID="{36F199D0-3053-4D98-AF8D-DC97DBC09DF4}" presName="dummy" presStyleCnt="0"/>
      <dgm:spPr/>
    </dgm:pt>
    <dgm:pt modelId="{4FE4297F-CCDB-44DC-AF3A-80CA8759FAAC}" type="pres">
      <dgm:prSet presAssocID="{33F2A205-9809-4C4E-ADDE-AD8C7B7ADECD}" presName="sibTrans" presStyleLbl="sibTrans2D1" presStyleIdx="0" presStyleCnt="5"/>
      <dgm:spPr>
        <a:prstGeom prst="blockArc">
          <a:avLst>
            <a:gd name="adj1" fmla="val 16200000"/>
            <a:gd name="adj2" fmla="val 20520000"/>
            <a:gd name="adj3" fmla="val 4636"/>
          </a:avLst>
        </a:prstGeom>
      </dgm:spPr>
      <dgm:t>
        <a:bodyPr/>
        <a:lstStyle/>
        <a:p>
          <a:endParaRPr lang="th-TH"/>
        </a:p>
      </dgm:t>
    </dgm:pt>
    <dgm:pt modelId="{2783BE2B-843D-47E9-97FE-C862666E8B70}" type="pres">
      <dgm:prSet presAssocID="{44AFF966-ABE9-47E0-B473-83F441923E2B}" presName="node" presStyleLbl="node1" presStyleIdx="1" presStyleCnt="5" custScaleX="126701" custScaleY="128530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th-TH"/>
        </a:p>
      </dgm:t>
    </dgm:pt>
    <dgm:pt modelId="{C2EE58C7-35C7-460F-AD60-23A9F595F6B5}" type="pres">
      <dgm:prSet presAssocID="{44AFF966-ABE9-47E0-B473-83F441923E2B}" presName="dummy" presStyleCnt="0"/>
      <dgm:spPr/>
    </dgm:pt>
    <dgm:pt modelId="{5CAAB9E0-E3FE-4034-85FC-A7FAFF3912D1}" type="pres">
      <dgm:prSet presAssocID="{103D0779-E1CF-4BC6-9216-AF79639D989D}" presName="sibTrans" presStyleLbl="sibTrans2D1" presStyleIdx="1" presStyleCnt="5"/>
      <dgm:spPr>
        <a:prstGeom prst="blockArc">
          <a:avLst>
            <a:gd name="adj1" fmla="val 20520000"/>
            <a:gd name="adj2" fmla="val 3240000"/>
            <a:gd name="adj3" fmla="val 4636"/>
          </a:avLst>
        </a:prstGeom>
      </dgm:spPr>
      <dgm:t>
        <a:bodyPr/>
        <a:lstStyle/>
        <a:p>
          <a:endParaRPr lang="th-TH"/>
        </a:p>
      </dgm:t>
    </dgm:pt>
    <dgm:pt modelId="{7979F9AE-5181-482E-87E6-113D47800410}" type="pres">
      <dgm:prSet presAssocID="{63FB1C53-5F86-47E1-AC99-45FBD3442B62}" presName="node" presStyleLbl="node1" presStyleIdx="2" presStyleCnt="5" custScaleX="134721" custScaleY="127538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th-TH"/>
        </a:p>
      </dgm:t>
    </dgm:pt>
    <dgm:pt modelId="{6ACF53B8-2513-44B9-BAC6-34BF38E984CB}" type="pres">
      <dgm:prSet presAssocID="{63FB1C53-5F86-47E1-AC99-45FBD3442B62}" presName="dummy" presStyleCnt="0"/>
      <dgm:spPr/>
    </dgm:pt>
    <dgm:pt modelId="{BC0267A5-2A91-4F20-84A0-B8650EB4AEF8}" type="pres">
      <dgm:prSet presAssocID="{95BDD989-5A79-4D98-9E03-D1D6B7B0907B}" presName="sibTrans" presStyleLbl="sibTrans2D1" presStyleIdx="2" presStyleCnt="5"/>
      <dgm:spPr>
        <a:prstGeom prst="blockArc">
          <a:avLst>
            <a:gd name="adj1" fmla="val 3240000"/>
            <a:gd name="adj2" fmla="val 7560000"/>
            <a:gd name="adj3" fmla="val 4636"/>
          </a:avLst>
        </a:prstGeom>
      </dgm:spPr>
      <dgm:t>
        <a:bodyPr/>
        <a:lstStyle/>
        <a:p>
          <a:endParaRPr lang="th-TH"/>
        </a:p>
      </dgm:t>
    </dgm:pt>
    <dgm:pt modelId="{C55B34B9-39B6-47A4-972A-CBA413FC3922}" type="pres">
      <dgm:prSet presAssocID="{0D95FADD-A92A-4810-87B5-C2789B892703}" presName="node" presStyleLbl="node1" presStyleIdx="3" presStyleCnt="5" custScaleX="142491" custScaleY="134904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th-TH"/>
        </a:p>
      </dgm:t>
    </dgm:pt>
    <dgm:pt modelId="{18D65F60-B478-4A53-84F8-8D171B7F0092}" type="pres">
      <dgm:prSet presAssocID="{0D95FADD-A92A-4810-87B5-C2789B892703}" presName="dummy" presStyleCnt="0"/>
      <dgm:spPr/>
    </dgm:pt>
    <dgm:pt modelId="{4453F976-549E-4278-B37C-8C567C733855}" type="pres">
      <dgm:prSet presAssocID="{9EF435D0-CFD5-48E4-A369-48BB7E823B38}" presName="sibTrans" presStyleLbl="sibTrans2D1" presStyleIdx="3" presStyleCnt="5"/>
      <dgm:spPr>
        <a:prstGeom prst="blockArc">
          <a:avLst>
            <a:gd name="adj1" fmla="val 7560000"/>
            <a:gd name="adj2" fmla="val 11880000"/>
            <a:gd name="adj3" fmla="val 4636"/>
          </a:avLst>
        </a:prstGeom>
      </dgm:spPr>
      <dgm:t>
        <a:bodyPr/>
        <a:lstStyle/>
        <a:p>
          <a:endParaRPr lang="th-TH"/>
        </a:p>
      </dgm:t>
    </dgm:pt>
    <dgm:pt modelId="{0745A204-46A2-4FC2-929B-C3C1892F24A6}" type="pres">
      <dgm:prSet presAssocID="{6A799372-17B5-4294-8AF0-244FE9878ED7}" presName="node" presStyleLbl="node1" presStyleIdx="4" presStyleCnt="5" custScaleX="138603" custScaleY="127000">
        <dgm:presLayoutVars>
          <dgm:bulletEnabled val="1"/>
        </dgm:presLayoutVars>
      </dgm:prSet>
      <dgm:spPr>
        <a:prstGeom prst="ellipse">
          <a:avLst/>
        </a:prstGeom>
      </dgm:spPr>
      <dgm:t>
        <a:bodyPr/>
        <a:lstStyle/>
        <a:p>
          <a:endParaRPr lang="th-TH"/>
        </a:p>
      </dgm:t>
    </dgm:pt>
    <dgm:pt modelId="{4360EEE7-8EEE-494B-8218-BFD08FC3EA05}" type="pres">
      <dgm:prSet presAssocID="{6A799372-17B5-4294-8AF0-244FE9878ED7}" presName="dummy" presStyleCnt="0"/>
      <dgm:spPr/>
    </dgm:pt>
    <dgm:pt modelId="{652488F0-9B78-4419-9CC5-1133E1A1A177}" type="pres">
      <dgm:prSet presAssocID="{5F61AA61-4057-407F-9C67-8FFD9ACB3F2B}" presName="sibTrans" presStyleLbl="sibTrans2D1" presStyleIdx="4" presStyleCnt="5"/>
      <dgm:spPr>
        <a:prstGeom prst="blockArc">
          <a:avLst>
            <a:gd name="adj1" fmla="val 11880000"/>
            <a:gd name="adj2" fmla="val 16200000"/>
            <a:gd name="adj3" fmla="val 4636"/>
          </a:avLst>
        </a:prstGeom>
      </dgm:spPr>
      <dgm:t>
        <a:bodyPr/>
        <a:lstStyle/>
        <a:p>
          <a:endParaRPr lang="th-TH"/>
        </a:p>
      </dgm:t>
    </dgm:pt>
  </dgm:ptLst>
  <dgm:cxnLst>
    <dgm:cxn modelId="{D2379D94-35F8-4427-8584-FF87B7F08B1B}" type="presOf" srcId="{63FB1C53-5F86-47E1-AC99-45FBD3442B62}" destId="{7979F9AE-5181-482E-87E6-113D47800410}" srcOrd="0" destOrd="0" presId="urn:microsoft.com/office/officeart/2005/8/layout/radial6"/>
    <dgm:cxn modelId="{B5F5881B-B20D-4AB4-A597-832BC100AC30}" srcId="{7FDB3736-6114-4C0E-A0E5-8FD8B63914A8}" destId="{36F199D0-3053-4D98-AF8D-DC97DBC09DF4}" srcOrd="0" destOrd="0" parTransId="{36BCFCE2-AEF0-4597-B7CC-EE7702BF63EF}" sibTransId="{33F2A205-9809-4C4E-ADDE-AD8C7B7ADECD}"/>
    <dgm:cxn modelId="{642DA341-D9BE-407D-9CC7-C9FFE5A5FE41}" type="presOf" srcId="{95BDD989-5A79-4D98-9E03-D1D6B7B0907B}" destId="{BC0267A5-2A91-4F20-84A0-B8650EB4AEF8}" srcOrd="0" destOrd="0" presId="urn:microsoft.com/office/officeart/2005/8/layout/radial6"/>
    <dgm:cxn modelId="{41238A70-CEE9-4BF1-A2B9-CCAC07645632}" srcId="{7FDB3736-6114-4C0E-A0E5-8FD8B63914A8}" destId="{44AFF966-ABE9-47E0-B473-83F441923E2B}" srcOrd="1" destOrd="0" parTransId="{FF1E0220-9557-4145-8210-BF842BBC8142}" sibTransId="{103D0779-E1CF-4BC6-9216-AF79639D989D}"/>
    <dgm:cxn modelId="{2D11F3EF-071C-45EB-BD86-E8E500CAB965}" srcId="{AE5E5105-F0AC-407C-AD04-75F45F9A22F4}" destId="{7FDB3736-6114-4C0E-A0E5-8FD8B63914A8}" srcOrd="0" destOrd="0" parTransId="{C2832BC5-18EF-4016-8909-C9B4D2683D12}" sibTransId="{8DB6411A-2933-4D81-AA42-C04C350E40EF}"/>
    <dgm:cxn modelId="{93D42D49-F54B-40CC-9D89-C14148E633C8}" type="presOf" srcId="{36F199D0-3053-4D98-AF8D-DC97DBC09DF4}" destId="{597227B2-0BDB-4F7C-A62D-ADACD107ED06}" srcOrd="0" destOrd="0" presId="urn:microsoft.com/office/officeart/2005/8/layout/radial6"/>
    <dgm:cxn modelId="{25860213-0B46-4946-97B4-D081EBB920AE}" type="presOf" srcId="{0D95FADD-A92A-4810-87B5-C2789B892703}" destId="{C55B34B9-39B6-47A4-972A-CBA413FC3922}" srcOrd="0" destOrd="0" presId="urn:microsoft.com/office/officeart/2005/8/layout/radial6"/>
    <dgm:cxn modelId="{367D5541-C57B-4119-82F9-A64BFA81CC82}" type="presOf" srcId="{7FDB3736-6114-4C0E-A0E5-8FD8B63914A8}" destId="{4965511B-65DD-4582-9C74-B475E410A61D}" srcOrd="0" destOrd="0" presId="urn:microsoft.com/office/officeart/2005/8/layout/radial6"/>
    <dgm:cxn modelId="{1BEC1906-2376-4020-81B6-5F5FE4135AAD}" type="presOf" srcId="{6A799372-17B5-4294-8AF0-244FE9878ED7}" destId="{0745A204-46A2-4FC2-929B-C3C1892F24A6}" srcOrd="0" destOrd="0" presId="urn:microsoft.com/office/officeart/2005/8/layout/radial6"/>
    <dgm:cxn modelId="{8D6217ED-8210-4285-86DC-DEE7219637E7}" srcId="{7FDB3736-6114-4C0E-A0E5-8FD8B63914A8}" destId="{6A799372-17B5-4294-8AF0-244FE9878ED7}" srcOrd="4" destOrd="0" parTransId="{A2E6F09A-9DEF-482B-B2D2-D98EE45C79DE}" sibTransId="{5F61AA61-4057-407F-9C67-8FFD9ACB3F2B}"/>
    <dgm:cxn modelId="{677AB4A1-370E-4D2D-9BF8-B609EB3334BA}" type="presOf" srcId="{5F61AA61-4057-407F-9C67-8FFD9ACB3F2B}" destId="{652488F0-9B78-4419-9CC5-1133E1A1A177}" srcOrd="0" destOrd="0" presId="urn:microsoft.com/office/officeart/2005/8/layout/radial6"/>
    <dgm:cxn modelId="{8260AFA9-093F-4799-8439-B4BCCEFB3200}" type="presOf" srcId="{33F2A205-9809-4C4E-ADDE-AD8C7B7ADECD}" destId="{4FE4297F-CCDB-44DC-AF3A-80CA8759FAAC}" srcOrd="0" destOrd="0" presId="urn:microsoft.com/office/officeart/2005/8/layout/radial6"/>
    <dgm:cxn modelId="{1D8E5443-8250-4F18-B93C-E238FEFC3DA5}" type="presOf" srcId="{AE5E5105-F0AC-407C-AD04-75F45F9A22F4}" destId="{91BEC54A-DB94-48B9-8794-A89DC38A00FE}" srcOrd="0" destOrd="0" presId="urn:microsoft.com/office/officeart/2005/8/layout/radial6"/>
    <dgm:cxn modelId="{909D80DF-8C65-4C58-8E12-2E1AE3FA1A99}" type="presOf" srcId="{9EF435D0-CFD5-48E4-A369-48BB7E823B38}" destId="{4453F976-549E-4278-B37C-8C567C733855}" srcOrd="0" destOrd="0" presId="urn:microsoft.com/office/officeart/2005/8/layout/radial6"/>
    <dgm:cxn modelId="{C6E7A762-F322-4437-AFB4-ABBA0B3981F1}" srcId="{7FDB3736-6114-4C0E-A0E5-8FD8B63914A8}" destId="{0D95FADD-A92A-4810-87B5-C2789B892703}" srcOrd="3" destOrd="0" parTransId="{145DF1D3-07F2-404E-A0FA-0E992FBC7B45}" sibTransId="{9EF435D0-CFD5-48E4-A369-48BB7E823B38}"/>
    <dgm:cxn modelId="{F7346D2B-CF81-41C8-AE09-2E0C57D148A2}" srcId="{7FDB3736-6114-4C0E-A0E5-8FD8B63914A8}" destId="{63FB1C53-5F86-47E1-AC99-45FBD3442B62}" srcOrd="2" destOrd="0" parTransId="{DBC596E5-1633-46D7-B53F-7A9EFA238248}" sibTransId="{95BDD989-5A79-4D98-9E03-D1D6B7B0907B}"/>
    <dgm:cxn modelId="{64C1F22F-43F8-461F-8C63-950E3B328E2C}" type="presOf" srcId="{103D0779-E1CF-4BC6-9216-AF79639D989D}" destId="{5CAAB9E0-E3FE-4034-85FC-A7FAFF3912D1}" srcOrd="0" destOrd="0" presId="urn:microsoft.com/office/officeart/2005/8/layout/radial6"/>
    <dgm:cxn modelId="{D79E95B2-A836-4788-8213-4410FA90B754}" type="presOf" srcId="{44AFF966-ABE9-47E0-B473-83F441923E2B}" destId="{2783BE2B-843D-47E9-97FE-C862666E8B70}" srcOrd="0" destOrd="0" presId="urn:microsoft.com/office/officeart/2005/8/layout/radial6"/>
    <dgm:cxn modelId="{CC00A4B9-6C2A-473F-A64E-945BD09D7204}" type="presParOf" srcId="{91BEC54A-DB94-48B9-8794-A89DC38A00FE}" destId="{4965511B-65DD-4582-9C74-B475E410A61D}" srcOrd="0" destOrd="0" presId="urn:microsoft.com/office/officeart/2005/8/layout/radial6"/>
    <dgm:cxn modelId="{881A1F3D-8C5D-4DE8-A627-96E60090DFEA}" type="presParOf" srcId="{91BEC54A-DB94-48B9-8794-A89DC38A00FE}" destId="{597227B2-0BDB-4F7C-A62D-ADACD107ED06}" srcOrd="1" destOrd="0" presId="urn:microsoft.com/office/officeart/2005/8/layout/radial6"/>
    <dgm:cxn modelId="{E3165367-766F-428B-ACE4-AE895529F92A}" type="presParOf" srcId="{91BEC54A-DB94-48B9-8794-A89DC38A00FE}" destId="{D40E0E8F-8872-4A94-ADA2-CE07F4357461}" srcOrd="2" destOrd="0" presId="urn:microsoft.com/office/officeart/2005/8/layout/radial6"/>
    <dgm:cxn modelId="{C439D38A-7790-4B6F-91E5-3069E9CE6F96}" type="presParOf" srcId="{91BEC54A-DB94-48B9-8794-A89DC38A00FE}" destId="{4FE4297F-CCDB-44DC-AF3A-80CA8759FAAC}" srcOrd="3" destOrd="0" presId="urn:microsoft.com/office/officeart/2005/8/layout/radial6"/>
    <dgm:cxn modelId="{892F02B8-D9BE-4C51-9FB4-5C48F2359C1D}" type="presParOf" srcId="{91BEC54A-DB94-48B9-8794-A89DC38A00FE}" destId="{2783BE2B-843D-47E9-97FE-C862666E8B70}" srcOrd="4" destOrd="0" presId="urn:microsoft.com/office/officeart/2005/8/layout/radial6"/>
    <dgm:cxn modelId="{E09C9C17-A570-4D8E-89CC-CB8942EDFCC1}" type="presParOf" srcId="{91BEC54A-DB94-48B9-8794-A89DC38A00FE}" destId="{C2EE58C7-35C7-460F-AD60-23A9F595F6B5}" srcOrd="5" destOrd="0" presId="urn:microsoft.com/office/officeart/2005/8/layout/radial6"/>
    <dgm:cxn modelId="{93C83F17-2E52-4523-B3B1-A9A0074F694F}" type="presParOf" srcId="{91BEC54A-DB94-48B9-8794-A89DC38A00FE}" destId="{5CAAB9E0-E3FE-4034-85FC-A7FAFF3912D1}" srcOrd="6" destOrd="0" presId="urn:microsoft.com/office/officeart/2005/8/layout/radial6"/>
    <dgm:cxn modelId="{3D44E152-1BE9-46F9-BC36-AF2872F2DDED}" type="presParOf" srcId="{91BEC54A-DB94-48B9-8794-A89DC38A00FE}" destId="{7979F9AE-5181-482E-87E6-113D47800410}" srcOrd="7" destOrd="0" presId="urn:microsoft.com/office/officeart/2005/8/layout/radial6"/>
    <dgm:cxn modelId="{D4376F21-E0B6-47E3-95AB-7E4134EA39D5}" type="presParOf" srcId="{91BEC54A-DB94-48B9-8794-A89DC38A00FE}" destId="{6ACF53B8-2513-44B9-BAC6-34BF38E984CB}" srcOrd="8" destOrd="0" presId="urn:microsoft.com/office/officeart/2005/8/layout/radial6"/>
    <dgm:cxn modelId="{1DC9352E-165D-4149-8D1A-67D5378F6DF9}" type="presParOf" srcId="{91BEC54A-DB94-48B9-8794-A89DC38A00FE}" destId="{BC0267A5-2A91-4F20-84A0-B8650EB4AEF8}" srcOrd="9" destOrd="0" presId="urn:microsoft.com/office/officeart/2005/8/layout/radial6"/>
    <dgm:cxn modelId="{3EB316A8-9476-48B6-B27F-B6B82980EB92}" type="presParOf" srcId="{91BEC54A-DB94-48B9-8794-A89DC38A00FE}" destId="{C55B34B9-39B6-47A4-972A-CBA413FC3922}" srcOrd="10" destOrd="0" presId="urn:microsoft.com/office/officeart/2005/8/layout/radial6"/>
    <dgm:cxn modelId="{3A07CCEA-1FF4-41A1-8AB9-CAE6C1863D7F}" type="presParOf" srcId="{91BEC54A-DB94-48B9-8794-A89DC38A00FE}" destId="{18D65F60-B478-4A53-84F8-8D171B7F0092}" srcOrd="11" destOrd="0" presId="urn:microsoft.com/office/officeart/2005/8/layout/radial6"/>
    <dgm:cxn modelId="{1231B10C-3F9B-4E27-B7B0-1B440C9CCAAF}" type="presParOf" srcId="{91BEC54A-DB94-48B9-8794-A89DC38A00FE}" destId="{4453F976-549E-4278-B37C-8C567C733855}" srcOrd="12" destOrd="0" presId="urn:microsoft.com/office/officeart/2005/8/layout/radial6"/>
    <dgm:cxn modelId="{AE2F444D-B70F-44CC-850F-11D1184DCDDC}" type="presParOf" srcId="{91BEC54A-DB94-48B9-8794-A89DC38A00FE}" destId="{0745A204-46A2-4FC2-929B-C3C1892F24A6}" srcOrd="13" destOrd="0" presId="urn:microsoft.com/office/officeart/2005/8/layout/radial6"/>
    <dgm:cxn modelId="{2C7A2B94-B320-4148-8DEA-196B1140C657}" type="presParOf" srcId="{91BEC54A-DB94-48B9-8794-A89DC38A00FE}" destId="{4360EEE7-8EEE-494B-8218-BFD08FC3EA05}" srcOrd="14" destOrd="0" presId="urn:microsoft.com/office/officeart/2005/8/layout/radial6"/>
    <dgm:cxn modelId="{457684CB-1281-465B-946E-7A508C6F3870}" type="presParOf" srcId="{91BEC54A-DB94-48B9-8794-A89DC38A00FE}" destId="{652488F0-9B78-4419-9CC5-1133E1A1A177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88D63AF-1816-4A75-A43E-5D5D78C214BC}" type="doc">
      <dgm:prSet loTypeId="urn:microsoft.com/office/officeart/2005/8/layout/vList3#3" loCatId="list" qsTypeId="urn:microsoft.com/office/officeart/2005/8/quickstyle/simple3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A78CC171-D24E-4E63-BCC6-6E1FDB8A329C}">
      <dgm:prSet phldrT="[Text]" custT="1"/>
      <dgm:spPr/>
      <dgm:t>
        <a:bodyPr/>
        <a:lstStyle/>
        <a:p>
          <a:pPr marL="355600" indent="0" algn="l"/>
          <a:r>
            <a:rPr lang="th-TH" sz="2000" b="1" dirty="0" smtClean="0">
              <a:effectLst/>
              <a:latin typeface="TH SarabunPSK" pitchFamily="34" charset="-34"/>
              <a:cs typeface="TH SarabunPSK" pitchFamily="34" charset="-34"/>
            </a:rPr>
            <a:t>การรักษาฟื้นฟู</a:t>
          </a:r>
          <a:r>
            <a:rPr lang="th-TH" sz="1800" b="1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ทรัพยากรธรรมชาติ </a:t>
          </a:r>
          <a:r>
            <a:rPr lang="en-US" sz="1800" b="1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/>
          </a:r>
          <a:br>
            <a:rPr lang="en-US" sz="1800" b="1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2000" b="1" dirty="0" smtClean="0">
              <a:effectLst/>
              <a:latin typeface="TH SarabunPSK" pitchFamily="34" charset="-34"/>
              <a:cs typeface="TH SarabunPSK" pitchFamily="34" charset="-34"/>
            </a:rPr>
            <a:t>สร้างสมดุลของการอนุรักษ์และ</a:t>
          </a:r>
          <a:r>
            <a:rPr lang="en-US" sz="2000" b="1" dirty="0" smtClean="0">
              <a:effectLst/>
              <a:latin typeface="TH SarabunPSK" pitchFamily="34" charset="-34"/>
              <a:cs typeface="TH SarabunPSK" pitchFamily="34" charset="-34"/>
            </a:rPr>
            <a:t/>
          </a:r>
          <a:br>
            <a:rPr lang="en-US" sz="2000" b="1" dirty="0" smtClean="0">
              <a:effectLst/>
              <a:latin typeface="TH SarabunPSK" pitchFamily="34" charset="-34"/>
              <a:cs typeface="TH SarabunPSK" pitchFamily="34" charset="-34"/>
            </a:rPr>
          </a:br>
          <a:r>
            <a:rPr lang="th-TH" sz="2000" b="1" dirty="0" smtClean="0">
              <a:effectLst/>
              <a:latin typeface="TH SarabunPSK" pitchFamily="34" charset="-34"/>
              <a:cs typeface="TH SarabunPSK" pitchFamily="34" charset="-34"/>
            </a:rPr>
            <a:t>ใช้ประโยชน์อย่างยั่งยืนและเป็นธรรม</a:t>
          </a:r>
          <a:endParaRPr lang="en-US" sz="2000" dirty="0">
            <a:effectLst/>
            <a:latin typeface="TH SarabunPSK" pitchFamily="34" charset="-34"/>
            <a:cs typeface="TH SarabunPSK" pitchFamily="34" charset="-34"/>
          </a:endParaRPr>
        </a:p>
      </dgm:t>
    </dgm:pt>
    <dgm:pt modelId="{E0815A8E-9B65-4866-A462-29F7F0232141}" type="parTrans" cxnId="{ABEE1D2B-FDA7-4C13-9C8B-606D0006818F}">
      <dgm:prSet/>
      <dgm:spPr/>
      <dgm:t>
        <a:bodyPr/>
        <a:lstStyle/>
        <a:p>
          <a:endParaRPr lang="en-US"/>
        </a:p>
      </dgm:t>
    </dgm:pt>
    <dgm:pt modelId="{53006ABB-82F1-476E-B0D0-24ED5A0D3189}" type="sibTrans" cxnId="{ABEE1D2B-FDA7-4C13-9C8B-606D0006818F}">
      <dgm:prSet/>
      <dgm:spPr/>
      <dgm:t>
        <a:bodyPr/>
        <a:lstStyle/>
        <a:p>
          <a:endParaRPr lang="en-US"/>
        </a:p>
      </dgm:t>
    </dgm:pt>
    <dgm:pt modelId="{D34D2265-BA26-4AAB-A509-770D4AC2F43D}">
      <dgm:prSet phldrT="[Text]" custT="1"/>
      <dgm:spPr/>
      <dgm:t>
        <a:bodyPr/>
        <a:lstStyle/>
        <a:p>
          <a:pPr marL="273050" indent="0" algn="l"/>
          <a:r>
            <a:rPr lang="th-TH" sz="2000" b="1" dirty="0" smtClean="0">
              <a:effectLst/>
              <a:latin typeface="TH SarabunPSK" pitchFamily="34" charset="-34"/>
              <a:cs typeface="TH SarabunPSK" pitchFamily="34" charset="-34"/>
            </a:rPr>
            <a:t>เพิ่มประสิทธิภาพ</a:t>
          </a:r>
          <a:r>
            <a:rPr lang="th-TH" sz="1800" b="1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การบริหารจัดการทรัพยากรน้ำ</a:t>
          </a:r>
          <a:r>
            <a:rPr lang="en-US" sz="1800" b="1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 </a:t>
          </a:r>
          <a:r>
            <a:rPr lang="th-TH" sz="2000" b="1" dirty="0" smtClean="0">
              <a:effectLst/>
              <a:latin typeface="TH SarabunPSK" pitchFamily="34" charset="-34"/>
              <a:cs typeface="TH SarabunPSK" pitchFamily="34" charset="-34"/>
            </a:rPr>
            <a:t>เพื่อให้เกิดความมั่นคง สมดุลและยั่งยืน</a:t>
          </a:r>
          <a:endParaRPr lang="en-US" sz="2000" b="1" dirty="0" smtClean="0">
            <a:effectLst/>
            <a:latin typeface="TH SarabunPSK" pitchFamily="34" charset="-34"/>
            <a:cs typeface="TH SarabunPSK" pitchFamily="34" charset="-34"/>
          </a:endParaRPr>
        </a:p>
      </dgm:t>
    </dgm:pt>
    <dgm:pt modelId="{25D2F4F4-27BF-4CBF-9FE7-6E81AF661CC9}" type="parTrans" cxnId="{0ECAEC6F-3FD6-41F7-ACA3-F42A58DDA11D}">
      <dgm:prSet/>
      <dgm:spPr/>
      <dgm:t>
        <a:bodyPr/>
        <a:lstStyle/>
        <a:p>
          <a:endParaRPr lang="en-US"/>
        </a:p>
      </dgm:t>
    </dgm:pt>
    <dgm:pt modelId="{A63C3553-C00B-4CBF-BCF4-F311CA89F091}" type="sibTrans" cxnId="{0ECAEC6F-3FD6-41F7-ACA3-F42A58DDA11D}">
      <dgm:prSet/>
      <dgm:spPr/>
      <dgm:t>
        <a:bodyPr/>
        <a:lstStyle/>
        <a:p>
          <a:endParaRPr lang="en-US"/>
        </a:p>
      </dgm:t>
    </dgm:pt>
    <dgm:pt modelId="{3C41C239-1309-40EC-868F-31A257610E0E}">
      <dgm:prSet phldrT="[Text]" custT="1"/>
      <dgm:spPr/>
      <dgm:t>
        <a:bodyPr/>
        <a:lstStyle/>
        <a:p>
          <a:pPr marL="450850" indent="0" algn="l"/>
          <a:r>
            <a:rPr lang="th-TH" sz="2000" b="1" dirty="0" smtClean="0">
              <a:latin typeface="TH SarabunPSK" pitchFamily="34" charset="-34"/>
              <a:cs typeface="TH SarabunPSK" pitchFamily="34" charset="-34"/>
            </a:rPr>
            <a:t>แก้ไขปัญหา</a:t>
          </a:r>
          <a:r>
            <a:rPr lang="th-TH" sz="1800" b="1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วิกฤตสิ่งแวดล้อม</a:t>
          </a:r>
          <a:endParaRPr lang="en-US" sz="1800" dirty="0">
            <a:effectLst/>
          </a:endParaRPr>
        </a:p>
      </dgm:t>
    </dgm:pt>
    <dgm:pt modelId="{EF9A3A03-132B-4EA1-8DD3-00BCC93D9F60}" type="parTrans" cxnId="{485F8D32-165D-40E2-AFAA-B18BB79ABAFD}">
      <dgm:prSet/>
      <dgm:spPr/>
      <dgm:t>
        <a:bodyPr/>
        <a:lstStyle/>
        <a:p>
          <a:endParaRPr lang="en-US"/>
        </a:p>
      </dgm:t>
    </dgm:pt>
    <dgm:pt modelId="{C5AEA0E8-228D-41E8-BB63-0E4C6D6FBFCC}" type="sibTrans" cxnId="{485F8D32-165D-40E2-AFAA-B18BB79ABAFD}">
      <dgm:prSet/>
      <dgm:spPr/>
      <dgm:t>
        <a:bodyPr/>
        <a:lstStyle/>
        <a:p>
          <a:endParaRPr lang="en-US"/>
        </a:p>
      </dgm:t>
    </dgm:pt>
    <dgm:pt modelId="{048F893D-1A79-42C9-90DD-F202362FEA88}">
      <dgm:prSet custT="1"/>
      <dgm:spPr/>
      <dgm:t>
        <a:bodyPr/>
        <a:lstStyle/>
        <a:p>
          <a:pPr marL="450850" indent="0" algn="l"/>
          <a:r>
            <a:rPr lang="th-TH" sz="2000" b="1" dirty="0" smtClean="0">
              <a:latin typeface="TH SarabunPSK" pitchFamily="34" charset="-34"/>
              <a:cs typeface="TH SarabunPSK" pitchFamily="34" charset="-34"/>
            </a:rPr>
            <a:t>ส่งเสริม</a:t>
          </a:r>
          <a:r>
            <a:rPr lang="th-TH" sz="1800" b="1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การผลิตและ</a:t>
          </a:r>
          <a:br>
            <a:rPr lang="th-TH" sz="1800" b="1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800" b="1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การบริโภค</a:t>
          </a:r>
          <a:r>
            <a:rPr lang="th-TH" sz="2000" b="1" dirty="0" smtClean="0">
              <a:latin typeface="TH SarabunPSK" pitchFamily="34" charset="-34"/>
              <a:cs typeface="TH SarabunPSK" pitchFamily="34" charset="-34"/>
            </a:rPr>
            <a:t>ที่เป็นมิตรกับสิ่งแวดล้อม</a:t>
          </a:r>
          <a:endParaRPr lang="en-US" sz="2000" b="1" dirty="0" smtClean="0">
            <a:latin typeface="TH SarabunPSK" pitchFamily="34" charset="-34"/>
            <a:cs typeface="TH SarabunPSK" pitchFamily="34" charset="-34"/>
          </a:endParaRPr>
        </a:p>
      </dgm:t>
    </dgm:pt>
    <dgm:pt modelId="{0A145D93-BD97-4300-A111-729B0CC0952A}" type="parTrans" cxnId="{C8A78D88-D2D0-4DD3-BFF9-64C58B1C4AB9}">
      <dgm:prSet/>
      <dgm:spPr/>
      <dgm:t>
        <a:bodyPr/>
        <a:lstStyle/>
        <a:p>
          <a:endParaRPr lang="en-US"/>
        </a:p>
      </dgm:t>
    </dgm:pt>
    <dgm:pt modelId="{BF6ACBF1-04A4-476C-BF3D-0ACB82DA632B}" type="sibTrans" cxnId="{C8A78D88-D2D0-4DD3-BFF9-64C58B1C4AB9}">
      <dgm:prSet/>
      <dgm:spPr/>
      <dgm:t>
        <a:bodyPr/>
        <a:lstStyle/>
        <a:p>
          <a:endParaRPr lang="en-US"/>
        </a:p>
      </dgm:t>
    </dgm:pt>
    <dgm:pt modelId="{1DB672F5-EA3B-4B52-AC9B-70EDC7B26D88}" type="pres">
      <dgm:prSet presAssocID="{B88D63AF-1816-4A75-A43E-5D5D78C214B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9560D82-3668-41B9-9C7F-517C0922F858}" type="pres">
      <dgm:prSet presAssocID="{A78CC171-D24E-4E63-BCC6-6E1FDB8A329C}" presName="composite" presStyleCnt="0"/>
      <dgm:spPr/>
    </dgm:pt>
    <dgm:pt modelId="{0F05AD00-EF3E-42C4-B1F4-227C72DDFEBD}" type="pres">
      <dgm:prSet presAssocID="{A78CC171-D24E-4E63-BCC6-6E1FDB8A329C}" presName="imgShp" presStyleLbl="fgImgPlace1" presStyleIdx="0" presStyleCnt="4" custLinFactX="-100000" custLinFactNeighborX="-105044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51E0E86B-54B7-4B6D-A207-165FC0757765}" type="pres">
      <dgm:prSet presAssocID="{A78CC171-D24E-4E63-BCC6-6E1FDB8A329C}" presName="txShp" presStyleLbl="node1" presStyleIdx="0" presStyleCnt="4" custScaleX="150376" custScaleY="12674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FCF9E2-5CBC-409F-95B5-7E049CA7F3DE}" type="pres">
      <dgm:prSet presAssocID="{53006ABB-82F1-476E-B0D0-24ED5A0D3189}" presName="spacing" presStyleCnt="0"/>
      <dgm:spPr/>
    </dgm:pt>
    <dgm:pt modelId="{25083B1F-3652-4019-B3E6-A2D6E5EFADF4}" type="pres">
      <dgm:prSet presAssocID="{D34D2265-BA26-4AAB-A509-770D4AC2F43D}" presName="composite" presStyleCnt="0"/>
      <dgm:spPr/>
    </dgm:pt>
    <dgm:pt modelId="{410C45B0-3981-4B58-B34D-021FF22638D5}" type="pres">
      <dgm:prSet presAssocID="{D34D2265-BA26-4AAB-A509-770D4AC2F43D}" presName="imgShp" presStyleLbl="fgImgPlace1" presStyleIdx="1" presStyleCnt="4" custLinFactX="-100000" custLinFactNeighborX="-105044" custLinFactNeighborY="11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4D1D9F45-DED4-4ED3-9E10-A872148C83B6}" type="pres">
      <dgm:prSet presAssocID="{D34D2265-BA26-4AAB-A509-770D4AC2F43D}" presName="txShp" presStyleLbl="node1" presStyleIdx="1" presStyleCnt="4" custScaleX="150376" custScaleY="13704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71F25D-C8E6-4DA0-9C26-B7E5603CD330}" type="pres">
      <dgm:prSet presAssocID="{A63C3553-C00B-4CBF-BCF4-F311CA89F091}" presName="spacing" presStyleCnt="0"/>
      <dgm:spPr/>
    </dgm:pt>
    <dgm:pt modelId="{1DF1962A-0B14-4CBC-A9A0-1861855602DD}" type="pres">
      <dgm:prSet presAssocID="{3C41C239-1309-40EC-868F-31A257610E0E}" presName="composite" presStyleCnt="0"/>
      <dgm:spPr/>
    </dgm:pt>
    <dgm:pt modelId="{26AB0B56-3035-4174-8D13-660A8DC0686C}" type="pres">
      <dgm:prSet presAssocID="{3C41C239-1309-40EC-868F-31A257610E0E}" presName="imgShp" presStyleLbl="fgImgPlace1" presStyleIdx="2" presStyleCnt="4" custLinFactNeighborX="-23775" custLinFactNeighborY="511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D938A07C-D29D-49FE-9BD4-881E2C0B8C91}" type="pres">
      <dgm:prSet presAssocID="{3C41C239-1309-40EC-868F-31A257610E0E}" presName="txShp" presStyleLbl="node1" presStyleIdx="2" presStyleCnt="4" custScaleX="1503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8A42AE-E53B-4365-9119-CFCB9983C6BB}" type="pres">
      <dgm:prSet presAssocID="{C5AEA0E8-228D-41E8-BB63-0E4C6D6FBFCC}" presName="spacing" presStyleCnt="0"/>
      <dgm:spPr/>
    </dgm:pt>
    <dgm:pt modelId="{CE66DBC6-05D6-4A4F-BFCD-5CD0A92D0FA5}" type="pres">
      <dgm:prSet presAssocID="{048F893D-1A79-42C9-90DD-F202362FEA88}" presName="composite" presStyleCnt="0"/>
      <dgm:spPr/>
    </dgm:pt>
    <dgm:pt modelId="{3A38CEF7-FF33-4B8B-97DD-4B4BC050F782}" type="pres">
      <dgm:prSet presAssocID="{048F893D-1A79-42C9-90DD-F202362FEA88}" presName="imgShp" presStyleLbl="fgImgPlace1" presStyleIdx="3" presStyleCnt="4" custLinFactNeighborX="-28838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89A962F9-188F-4D5E-87EE-917707EAE3FB}" type="pres">
      <dgm:prSet presAssocID="{048F893D-1A79-42C9-90DD-F202362FEA88}" presName="txShp" presStyleLbl="node1" presStyleIdx="3" presStyleCnt="4" custScaleX="150376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7B07E6A-97DC-4FCB-8DE8-80553C1ACDEB}" type="presOf" srcId="{3C41C239-1309-40EC-868F-31A257610E0E}" destId="{D938A07C-D29D-49FE-9BD4-881E2C0B8C91}" srcOrd="0" destOrd="0" presId="urn:microsoft.com/office/officeart/2005/8/layout/vList3#3"/>
    <dgm:cxn modelId="{0ECAEC6F-3FD6-41F7-ACA3-F42A58DDA11D}" srcId="{B88D63AF-1816-4A75-A43E-5D5D78C214BC}" destId="{D34D2265-BA26-4AAB-A509-770D4AC2F43D}" srcOrd="1" destOrd="0" parTransId="{25D2F4F4-27BF-4CBF-9FE7-6E81AF661CC9}" sibTransId="{A63C3553-C00B-4CBF-BCF4-F311CA89F091}"/>
    <dgm:cxn modelId="{8A284E92-C34F-446C-BC5B-1A70FC78EDC3}" type="presOf" srcId="{D34D2265-BA26-4AAB-A509-770D4AC2F43D}" destId="{4D1D9F45-DED4-4ED3-9E10-A872148C83B6}" srcOrd="0" destOrd="0" presId="urn:microsoft.com/office/officeart/2005/8/layout/vList3#3"/>
    <dgm:cxn modelId="{485F8D32-165D-40E2-AFAA-B18BB79ABAFD}" srcId="{B88D63AF-1816-4A75-A43E-5D5D78C214BC}" destId="{3C41C239-1309-40EC-868F-31A257610E0E}" srcOrd="2" destOrd="0" parTransId="{EF9A3A03-132B-4EA1-8DD3-00BCC93D9F60}" sibTransId="{C5AEA0E8-228D-41E8-BB63-0E4C6D6FBFCC}"/>
    <dgm:cxn modelId="{C8A78D88-D2D0-4DD3-BFF9-64C58B1C4AB9}" srcId="{B88D63AF-1816-4A75-A43E-5D5D78C214BC}" destId="{048F893D-1A79-42C9-90DD-F202362FEA88}" srcOrd="3" destOrd="0" parTransId="{0A145D93-BD97-4300-A111-729B0CC0952A}" sibTransId="{BF6ACBF1-04A4-476C-BF3D-0ACB82DA632B}"/>
    <dgm:cxn modelId="{ABEE1D2B-FDA7-4C13-9C8B-606D0006818F}" srcId="{B88D63AF-1816-4A75-A43E-5D5D78C214BC}" destId="{A78CC171-D24E-4E63-BCC6-6E1FDB8A329C}" srcOrd="0" destOrd="0" parTransId="{E0815A8E-9B65-4866-A462-29F7F0232141}" sibTransId="{53006ABB-82F1-476E-B0D0-24ED5A0D3189}"/>
    <dgm:cxn modelId="{28F953BF-991D-444F-8836-94BE45150ED4}" type="presOf" srcId="{A78CC171-D24E-4E63-BCC6-6E1FDB8A329C}" destId="{51E0E86B-54B7-4B6D-A207-165FC0757765}" srcOrd="0" destOrd="0" presId="urn:microsoft.com/office/officeart/2005/8/layout/vList3#3"/>
    <dgm:cxn modelId="{14179751-FCEF-4490-B627-DFDA4280E317}" type="presOf" srcId="{048F893D-1A79-42C9-90DD-F202362FEA88}" destId="{89A962F9-188F-4D5E-87EE-917707EAE3FB}" srcOrd="0" destOrd="0" presId="urn:microsoft.com/office/officeart/2005/8/layout/vList3#3"/>
    <dgm:cxn modelId="{AAF5367D-CCDF-4FA4-AF00-94560C95370E}" type="presOf" srcId="{B88D63AF-1816-4A75-A43E-5D5D78C214BC}" destId="{1DB672F5-EA3B-4B52-AC9B-70EDC7B26D88}" srcOrd="0" destOrd="0" presId="urn:microsoft.com/office/officeart/2005/8/layout/vList3#3"/>
    <dgm:cxn modelId="{AD028BD6-5869-4FC8-B535-39E8FD7BC390}" type="presParOf" srcId="{1DB672F5-EA3B-4B52-AC9B-70EDC7B26D88}" destId="{49560D82-3668-41B9-9C7F-517C0922F858}" srcOrd="0" destOrd="0" presId="urn:microsoft.com/office/officeart/2005/8/layout/vList3#3"/>
    <dgm:cxn modelId="{2986C734-8937-426C-A232-870405F91098}" type="presParOf" srcId="{49560D82-3668-41B9-9C7F-517C0922F858}" destId="{0F05AD00-EF3E-42C4-B1F4-227C72DDFEBD}" srcOrd="0" destOrd="0" presId="urn:microsoft.com/office/officeart/2005/8/layout/vList3#3"/>
    <dgm:cxn modelId="{DA40944F-CC97-4181-B2F5-A6CA2276BF37}" type="presParOf" srcId="{49560D82-3668-41B9-9C7F-517C0922F858}" destId="{51E0E86B-54B7-4B6D-A207-165FC0757765}" srcOrd="1" destOrd="0" presId="urn:microsoft.com/office/officeart/2005/8/layout/vList3#3"/>
    <dgm:cxn modelId="{840B2B41-A3B6-40FE-B2EC-018B6924C5B4}" type="presParOf" srcId="{1DB672F5-EA3B-4B52-AC9B-70EDC7B26D88}" destId="{23FCF9E2-5CBC-409F-95B5-7E049CA7F3DE}" srcOrd="1" destOrd="0" presId="urn:microsoft.com/office/officeart/2005/8/layout/vList3#3"/>
    <dgm:cxn modelId="{95B8EBE6-1D30-4EAB-AC16-9762290D5E48}" type="presParOf" srcId="{1DB672F5-EA3B-4B52-AC9B-70EDC7B26D88}" destId="{25083B1F-3652-4019-B3E6-A2D6E5EFADF4}" srcOrd="2" destOrd="0" presId="urn:microsoft.com/office/officeart/2005/8/layout/vList3#3"/>
    <dgm:cxn modelId="{1573D96C-C3E6-4EB8-B9E1-891BBA2CF034}" type="presParOf" srcId="{25083B1F-3652-4019-B3E6-A2D6E5EFADF4}" destId="{410C45B0-3981-4B58-B34D-021FF22638D5}" srcOrd="0" destOrd="0" presId="urn:microsoft.com/office/officeart/2005/8/layout/vList3#3"/>
    <dgm:cxn modelId="{84172251-1470-44B1-A1FC-C60274C0A320}" type="presParOf" srcId="{25083B1F-3652-4019-B3E6-A2D6E5EFADF4}" destId="{4D1D9F45-DED4-4ED3-9E10-A872148C83B6}" srcOrd="1" destOrd="0" presId="urn:microsoft.com/office/officeart/2005/8/layout/vList3#3"/>
    <dgm:cxn modelId="{0E0E8D4D-816F-49CD-BD4F-AACD9D277641}" type="presParOf" srcId="{1DB672F5-EA3B-4B52-AC9B-70EDC7B26D88}" destId="{6771F25D-C8E6-4DA0-9C26-B7E5603CD330}" srcOrd="3" destOrd="0" presId="urn:microsoft.com/office/officeart/2005/8/layout/vList3#3"/>
    <dgm:cxn modelId="{88EA2E04-BD9F-4F13-864A-58650A54A6E4}" type="presParOf" srcId="{1DB672F5-EA3B-4B52-AC9B-70EDC7B26D88}" destId="{1DF1962A-0B14-4CBC-A9A0-1861855602DD}" srcOrd="4" destOrd="0" presId="urn:microsoft.com/office/officeart/2005/8/layout/vList3#3"/>
    <dgm:cxn modelId="{8B862B42-9F92-4498-9097-D48F5DB8A683}" type="presParOf" srcId="{1DF1962A-0B14-4CBC-A9A0-1861855602DD}" destId="{26AB0B56-3035-4174-8D13-660A8DC0686C}" srcOrd="0" destOrd="0" presId="urn:microsoft.com/office/officeart/2005/8/layout/vList3#3"/>
    <dgm:cxn modelId="{3B329A26-8EEB-4202-A298-9FC100201C44}" type="presParOf" srcId="{1DF1962A-0B14-4CBC-A9A0-1861855602DD}" destId="{D938A07C-D29D-49FE-9BD4-881E2C0B8C91}" srcOrd="1" destOrd="0" presId="urn:microsoft.com/office/officeart/2005/8/layout/vList3#3"/>
    <dgm:cxn modelId="{98E2891B-850F-46BC-B6AB-87BF2C7221C4}" type="presParOf" srcId="{1DB672F5-EA3B-4B52-AC9B-70EDC7B26D88}" destId="{938A42AE-E53B-4365-9119-CFCB9983C6BB}" srcOrd="5" destOrd="0" presId="urn:microsoft.com/office/officeart/2005/8/layout/vList3#3"/>
    <dgm:cxn modelId="{3A691066-BB77-4217-8C92-B7213343917E}" type="presParOf" srcId="{1DB672F5-EA3B-4B52-AC9B-70EDC7B26D88}" destId="{CE66DBC6-05D6-4A4F-BFCD-5CD0A92D0FA5}" srcOrd="6" destOrd="0" presId="urn:microsoft.com/office/officeart/2005/8/layout/vList3#3"/>
    <dgm:cxn modelId="{694441CA-81AF-45B1-950E-8BBD55A83118}" type="presParOf" srcId="{CE66DBC6-05D6-4A4F-BFCD-5CD0A92D0FA5}" destId="{3A38CEF7-FF33-4B8B-97DD-4B4BC050F782}" srcOrd="0" destOrd="0" presId="urn:microsoft.com/office/officeart/2005/8/layout/vList3#3"/>
    <dgm:cxn modelId="{C84A82FB-0AC6-49DF-9145-8A73813FC3A7}" type="presParOf" srcId="{CE66DBC6-05D6-4A4F-BFCD-5CD0A92D0FA5}" destId="{89A962F9-188F-4D5E-87EE-917707EAE3FB}" srcOrd="1" destOrd="0" presId="urn:microsoft.com/office/officeart/2005/8/layout/vList3#3"/>
  </dgm:cxnLst>
  <dgm:bg>
    <a:solidFill>
      <a:schemeClr val="bg1">
        <a:lumMod val="95000"/>
      </a:schemeClr>
    </a:solidFill>
  </dgm:bg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88D63AF-1816-4A75-A43E-5D5D78C214BC}" type="doc">
      <dgm:prSet loTypeId="urn:microsoft.com/office/officeart/2005/8/layout/vList3#2" loCatId="list" qsTypeId="urn:microsoft.com/office/officeart/2005/8/quickstyle/simple3" qsCatId="simple" csTypeId="urn:microsoft.com/office/officeart/2005/8/colors/accent3_1" csCatId="accent3" phldr="1"/>
      <dgm:spPr/>
      <dgm:t>
        <a:bodyPr/>
        <a:lstStyle/>
        <a:p>
          <a:endParaRPr lang="en-US"/>
        </a:p>
      </dgm:t>
    </dgm:pt>
    <dgm:pt modelId="{A78CC171-D24E-4E63-BCC6-6E1FDB8A329C}">
      <dgm:prSet phldrT="[Text]" custT="1"/>
      <dgm:spPr/>
      <dgm:t>
        <a:bodyPr/>
        <a:lstStyle/>
        <a:p>
          <a:pPr marL="355600" indent="0" algn="l"/>
          <a:r>
            <a:rPr lang="th-TH" sz="2000" b="1" dirty="0" smtClean="0">
              <a:latin typeface="TH SarabunPSK" pitchFamily="34" charset="-34"/>
              <a:cs typeface="TH SarabunPSK" pitchFamily="34" charset="-34"/>
            </a:rPr>
            <a:t>สนับสนุนการลดการปล่อยก๊าซเรือนกระจก และเพิ่มขีดความสามารถในการปรับตัวต่อ</a:t>
          </a:r>
          <a:r>
            <a:rPr lang="th-TH" sz="1800" b="1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การเปลี่ยนแปลงสภาพภูมิอากาศ</a:t>
          </a:r>
          <a:endParaRPr lang="en-US" sz="1800" dirty="0">
            <a:effectLst/>
            <a:latin typeface="TH SarabunPSK" pitchFamily="34" charset="-34"/>
            <a:cs typeface="TH SarabunPSK" pitchFamily="34" charset="-34"/>
          </a:endParaRPr>
        </a:p>
      </dgm:t>
    </dgm:pt>
    <dgm:pt modelId="{E0815A8E-9B65-4866-A462-29F7F0232141}" type="parTrans" cxnId="{ABEE1D2B-FDA7-4C13-9C8B-606D0006818F}">
      <dgm:prSet/>
      <dgm:spPr/>
      <dgm:t>
        <a:bodyPr/>
        <a:lstStyle/>
        <a:p>
          <a:endParaRPr lang="en-US"/>
        </a:p>
      </dgm:t>
    </dgm:pt>
    <dgm:pt modelId="{53006ABB-82F1-476E-B0D0-24ED5A0D3189}" type="sibTrans" cxnId="{ABEE1D2B-FDA7-4C13-9C8B-606D0006818F}">
      <dgm:prSet/>
      <dgm:spPr/>
      <dgm:t>
        <a:bodyPr/>
        <a:lstStyle/>
        <a:p>
          <a:endParaRPr lang="en-US"/>
        </a:p>
      </dgm:t>
    </dgm:pt>
    <dgm:pt modelId="{D34D2265-BA26-4AAB-A509-770D4AC2F43D}">
      <dgm:prSet phldrT="[Text]" custT="1"/>
      <dgm:spPr/>
      <dgm:t>
        <a:bodyPr/>
        <a:lstStyle/>
        <a:p>
          <a:pPr marL="531813" indent="0" algn="l"/>
          <a:r>
            <a:rPr lang="th-TH" sz="2000" b="1" dirty="0" smtClean="0">
              <a:latin typeface="TH SarabunPSK" pitchFamily="34" charset="-34"/>
              <a:cs typeface="TH SarabunPSK" pitchFamily="34" charset="-34"/>
            </a:rPr>
            <a:t>บริหารจัดการเพื่อลด</a:t>
          </a:r>
          <a:r>
            <a:rPr lang="th-TH" sz="1800" b="1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ความเสี่ยงด้าน</a:t>
          </a:r>
          <a:br>
            <a:rPr lang="th-TH" sz="1800" b="1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</a:br>
          <a:r>
            <a:rPr lang="th-TH" sz="1800" b="1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ภัยพิบัติ</a:t>
          </a:r>
          <a:endParaRPr lang="en-US" sz="2000" b="1" dirty="0" smtClean="0">
            <a:effectLst/>
            <a:latin typeface="TH SarabunPSK" pitchFamily="34" charset="-34"/>
            <a:cs typeface="TH SarabunPSK" pitchFamily="34" charset="-34"/>
          </a:endParaRPr>
        </a:p>
      </dgm:t>
    </dgm:pt>
    <dgm:pt modelId="{25D2F4F4-27BF-4CBF-9FE7-6E81AF661CC9}" type="parTrans" cxnId="{0ECAEC6F-3FD6-41F7-ACA3-F42A58DDA11D}">
      <dgm:prSet/>
      <dgm:spPr/>
      <dgm:t>
        <a:bodyPr/>
        <a:lstStyle/>
        <a:p>
          <a:endParaRPr lang="en-US"/>
        </a:p>
      </dgm:t>
    </dgm:pt>
    <dgm:pt modelId="{A63C3553-C00B-4CBF-BCF4-F311CA89F091}" type="sibTrans" cxnId="{0ECAEC6F-3FD6-41F7-ACA3-F42A58DDA11D}">
      <dgm:prSet/>
      <dgm:spPr/>
      <dgm:t>
        <a:bodyPr/>
        <a:lstStyle/>
        <a:p>
          <a:endParaRPr lang="en-US"/>
        </a:p>
      </dgm:t>
    </dgm:pt>
    <dgm:pt modelId="{3C41C239-1309-40EC-868F-31A257610E0E}">
      <dgm:prSet phldrT="[Text]" custT="1"/>
      <dgm:spPr/>
      <dgm:t>
        <a:bodyPr/>
        <a:lstStyle/>
        <a:p>
          <a:pPr marL="355600" indent="0" algn="l"/>
          <a:r>
            <a:rPr lang="th-TH" sz="2000" b="1" dirty="0" smtClean="0">
              <a:latin typeface="TH SarabunPSK" pitchFamily="34" charset="-34"/>
              <a:cs typeface="TH SarabunPSK" pitchFamily="34" charset="-34"/>
            </a:rPr>
            <a:t>  พัฒนาระบบการบริหารจัดการ และกลไกแก้ไข </a:t>
          </a:r>
          <a:br>
            <a:rPr lang="th-TH" sz="2000" b="1" dirty="0" smtClean="0">
              <a:latin typeface="TH SarabunPSK" pitchFamily="34" charset="-34"/>
              <a:cs typeface="TH SarabunPSK" pitchFamily="34" charset="-34"/>
            </a:rPr>
          </a:br>
          <a:r>
            <a:rPr lang="th-TH" sz="2000" b="1" dirty="0" smtClean="0">
              <a:latin typeface="TH SarabunPSK" pitchFamily="34" charset="-34"/>
              <a:cs typeface="TH SarabunPSK" pitchFamily="34" charset="-34"/>
            </a:rPr>
            <a:t>   </a:t>
          </a:r>
          <a:r>
            <a:rPr lang="th-TH" sz="1800" b="1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ปัญหาความขัดแย้ง</a:t>
          </a:r>
          <a:r>
            <a:rPr lang="th-TH" sz="2000" b="1" dirty="0" smtClean="0">
              <a:latin typeface="TH SarabunPSK" pitchFamily="34" charset="-34"/>
              <a:cs typeface="TH SarabunPSK" pitchFamily="34" charset="-34"/>
            </a:rPr>
            <a:t>ด้าน</a:t>
          </a:r>
          <a:br>
            <a:rPr lang="th-TH" sz="2000" b="1" dirty="0" smtClean="0">
              <a:latin typeface="TH SarabunPSK" pitchFamily="34" charset="-34"/>
              <a:cs typeface="TH SarabunPSK" pitchFamily="34" charset="-34"/>
            </a:rPr>
          </a:br>
          <a:r>
            <a:rPr lang="th-TH" sz="2000" b="1" dirty="0" smtClean="0">
              <a:latin typeface="TH SarabunPSK" pitchFamily="34" charset="-34"/>
              <a:cs typeface="TH SarabunPSK" pitchFamily="34" charset="-34"/>
            </a:rPr>
            <a:t>   ทรัพยากรธรรมชาติและสิ่งแวดล้อม</a:t>
          </a:r>
          <a:endParaRPr lang="en-US" sz="2000" dirty="0">
            <a:effectLst/>
          </a:endParaRPr>
        </a:p>
      </dgm:t>
    </dgm:pt>
    <dgm:pt modelId="{EF9A3A03-132B-4EA1-8DD3-00BCC93D9F60}" type="parTrans" cxnId="{485F8D32-165D-40E2-AFAA-B18BB79ABAFD}">
      <dgm:prSet/>
      <dgm:spPr/>
      <dgm:t>
        <a:bodyPr/>
        <a:lstStyle/>
        <a:p>
          <a:endParaRPr lang="en-US"/>
        </a:p>
      </dgm:t>
    </dgm:pt>
    <dgm:pt modelId="{C5AEA0E8-228D-41E8-BB63-0E4C6D6FBFCC}" type="sibTrans" cxnId="{485F8D32-165D-40E2-AFAA-B18BB79ABAFD}">
      <dgm:prSet/>
      <dgm:spPr/>
      <dgm:t>
        <a:bodyPr/>
        <a:lstStyle/>
        <a:p>
          <a:endParaRPr lang="en-US"/>
        </a:p>
      </dgm:t>
    </dgm:pt>
    <dgm:pt modelId="{048F893D-1A79-42C9-90DD-F202362FEA88}">
      <dgm:prSet custT="1"/>
      <dgm:spPr/>
      <dgm:t>
        <a:bodyPr/>
        <a:lstStyle/>
        <a:p>
          <a:pPr marL="450850" indent="0" algn="l"/>
          <a:r>
            <a:rPr lang="th-TH" sz="2000" b="1" dirty="0" smtClean="0">
              <a:latin typeface="TH SarabunPSK" pitchFamily="34" charset="-34"/>
              <a:cs typeface="TH SarabunPSK" pitchFamily="34" charset="-34"/>
            </a:rPr>
            <a:t>การพัฒนาความร่วมมือด้าน</a:t>
          </a:r>
          <a:r>
            <a:rPr lang="th-TH" sz="1800" b="1" dirty="0" smtClean="0">
              <a:effectLst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rPr>
            <a:t>สิ่งแวดล้อมระหว่างประเทศ</a:t>
          </a:r>
          <a:endParaRPr lang="en-US" sz="2000" b="1" dirty="0" smtClean="0">
            <a:latin typeface="TH SarabunPSK" pitchFamily="34" charset="-34"/>
            <a:cs typeface="TH SarabunPSK" pitchFamily="34" charset="-34"/>
          </a:endParaRPr>
        </a:p>
      </dgm:t>
    </dgm:pt>
    <dgm:pt modelId="{0A145D93-BD97-4300-A111-729B0CC0952A}" type="parTrans" cxnId="{C8A78D88-D2D0-4DD3-BFF9-64C58B1C4AB9}">
      <dgm:prSet/>
      <dgm:spPr/>
      <dgm:t>
        <a:bodyPr/>
        <a:lstStyle/>
        <a:p>
          <a:endParaRPr lang="en-US"/>
        </a:p>
      </dgm:t>
    </dgm:pt>
    <dgm:pt modelId="{BF6ACBF1-04A4-476C-BF3D-0ACB82DA632B}" type="sibTrans" cxnId="{C8A78D88-D2D0-4DD3-BFF9-64C58B1C4AB9}">
      <dgm:prSet/>
      <dgm:spPr/>
      <dgm:t>
        <a:bodyPr/>
        <a:lstStyle/>
        <a:p>
          <a:endParaRPr lang="en-US"/>
        </a:p>
      </dgm:t>
    </dgm:pt>
    <dgm:pt modelId="{1DB672F5-EA3B-4B52-AC9B-70EDC7B26D88}" type="pres">
      <dgm:prSet presAssocID="{B88D63AF-1816-4A75-A43E-5D5D78C214BC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49560D82-3668-41B9-9C7F-517C0922F858}" type="pres">
      <dgm:prSet presAssocID="{A78CC171-D24E-4E63-BCC6-6E1FDB8A329C}" presName="composite" presStyleCnt="0"/>
      <dgm:spPr/>
    </dgm:pt>
    <dgm:pt modelId="{0F05AD00-EF3E-42C4-B1F4-227C72DDFEBD}" type="pres">
      <dgm:prSet presAssocID="{A78CC171-D24E-4E63-BCC6-6E1FDB8A329C}" presName="imgShp" presStyleLbl="fgImgPlace1" presStyleIdx="0" presStyleCnt="4" custScaleX="118085" custScaleY="116803" custLinFactNeighborX="-43592" custLinFactNeighborY="940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51E0E86B-54B7-4B6D-A207-165FC0757765}" type="pres">
      <dgm:prSet presAssocID="{A78CC171-D24E-4E63-BCC6-6E1FDB8A329C}" presName="txShp" presStyleLbl="node1" presStyleIdx="0" presStyleCnt="4" custScaleX="150376" custScaleY="18157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3FCF9E2-5CBC-409F-95B5-7E049CA7F3DE}" type="pres">
      <dgm:prSet presAssocID="{53006ABB-82F1-476E-B0D0-24ED5A0D3189}" presName="spacing" presStyleCnt="0"/>
      <dgm:spPr/>
    </dgm:pt>
    <dgm:pt modelId="{25083B1F-3652-4019-B3E6-A2D6E5EFADF4}" type="pres">
      <dgm:prSet presAssocID="{D34D2265-BA26-4AAB-A509-770D4AC2F43D}" presName="composite" presStyleCnt="0"/>
      <dgm:spPr/>
    </dgm:pt>
    <dgm:pt modelId="{410C45B0-3981-4B58-B34D-021FF22638D5}" type="pres">
      <dgm:prSet presAssocID="{D34D2265-BA26-4AAB-A509-770D4AC2F43D}" presName="imgShp" presStyleLbl="fgImgPlace1" presStyleIdx="1" presStyleCnt="4" custScaleX="124978" custScaleY="119874" custLinFactNeighborX="-41360" custLinFactNeighborY="1330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4D1D9F45-DED4-4ED3-9E10-A872148C83B6}" type="pres">
      <dgm:prSet presAssocID="{D34D2265-BA26-4AAB-A509-770D4AC2F43D}" presName="txShp" presStyleLbl="node1" presStyleIdx="1" presStyleCnt="4" custScaleX="150376" custScaleY="1307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71F25D-C8E6-4DA0-9C26-B7E5603CD330}" type="pres">
      <dgm:prSet presAssocID="{A63C3553-C00B-4CBF-BCF4-F311CA89F091}" presName="spacing" presStyleCnt="0"/>
      <dgm:spPr/>
    </dgm:pt>
    <dgm:pt modelId="{1DF1962A-0B14-4CBC-A9A0-1861855602DD}" type="pres">
      <dgm:prSet presAssocID="{3C41C239-1309-40EC-868F-31A257610E0E}" presName="composite" presStyleCnt="0"/>
      <dgm:spPr/>
    </dgm:pt>
    <dgm:pt modelId="{26AB0B56-3035-4174-8D13-660A8DC0686C}" type="pres">
      <dgm:prSet presAssocID="{3C41C239-1309-40EC-868F-31A257610E0E}" presName="imgShp" presStyleLbl="fgImgPlace1" presStyleIdx="2" presStyleCnt="4" custScaleX="119589" custScaleY="116892" custLinFactNeighborX="-35639" custLinFactNeighborY="-73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D938A07C-D29D-49FE-9BD4-881E2C0B8C91}" type="pres">
      <dgm:prSet presAssocID="{3C41C239-1309-40EC-868F-31A257610E0E}" presName="txShp" presStyleLbl="node1" presStyleIdx="2" presStyleCnt="4" custScaleX="150376" custScaleY="1446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8A42AE-E53B-4365-9119-CFCB9983C6BB}" type="pres">
      <dgm:prSet presAssocID="{C5AEA0E8-228D-41E8-BB63-0E4C6D6FBFCC}" presName="spacing" presStyleCnt="0"/>
      <dgm:spPr/>
    </dgm:pt>
    <dgm:pt modelId="{CE66DBC6-05D6-4A4F-BFCD-5CD0A92D0FA5}" type="pres">
      <dgm:prSet presAssocID="{048F893D-1A79-42C9-90DD-F202362FEA88}" presName="composite" presStyleCnt="0"/>
      <dgm:spPr/>
    </dgm:pt>
    <dgm:pt modelId="{3A38CEF7-FF33-4B8B-97DD-4B4BC050F782}" type="pres">
      <dgm:prSet presAssocID="{048F893D-1A79-42C9-90DD-F202362FEA88}" presName="imgShp" presStyleLbl="fgImgPlace1" presStyleIdx="3" presStyleCnt="4" custScaleX="109964" custScaleY="116803" custLinFactNeighborX="-34372" custLinFactNeighborY="-11025"/>
      <dgm:spPr>
        <a:blipFill rotWithShape="0">
          <a:blip xmlns:r="http://schemas.openxmlformats.org/officeDocument/2006/relationships" r:embed="rId4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89A962F9-188F-4D5E-87EE-917707EAE3FB}" type="pres">
      <dgm:prSet presAssocID="{048F893D-1A79-42C9-90DD-F202362FEA88}" presName="txShp" presStyleLbl="node1" presStyleIdx="3" presStyleCnt="4" custScaleX="150376" custScaleY="130704" custLinFactNeighborX="2367" custLinFactNeighborY="-889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7EE371D-D432-4A52-A916-6199C6573FAE}" type="presOf" srcId="{048F893D-1A79-42C9-90DD-F202362FEA88}" destId="{89A962F9-188F-4D5E-87EE-917707EAE3FB}" srcOrd="0" destOrd="0" presId="urn:microsoft.com/office/officeart/2005/8/layout/vList3#2"/>
    <dgm:cxn modelId="{C8A78D88-D2D0-4DD3-BFF9-64C58B1C4AB9}" srcId="{B88D63AF-1816-4A75-A43E-5D5D78C214BC}" destId="{048F893D-1A79-42C9-90DD-F202362FEA88}" srcOrd="3" destOrd="0" parTransId="{0A145D93-BD97-4300-A111-729B0CC0952A}" sibTransId="{BF6ACBF1-04A4-476C-BF3D-0ACB82DA632B}"/>
    <dgm:cxn modelId="{56DE8335-7E52-4A25-867A-1ED0032EFBD1}" type="presOf" srcId="{B88D63AF-1816-4A75-A43E-5D5D78C214BC}" destId="{1DB672F5-EA3B-4B52-AC9B-70EDC7B26D88}" srcOrd="0" destOrd="0" presId="urn:microsoft.com/office/officeart/2005/8/layout/vList3#2"/>
    <dgm:cxn modelId="{ABEE1D2B-FDA7-4C13-9C8B-606D0006818F}" srcId="{B88D63AF-1816-4A75-A43E-5D5D78C214BC}" destId="{A78CC171-D24E-4E63-BCC6-6E1FDB8A329C}" srcOrd="0" destOrd="0" parTransId="{E0815A8E-9B65-4866-A462-29F7F0232141}" sibTransId="{53006ABB-82F1-476E-B0D0-24ED5A0D3189}"/>
    <dgm:cxn modelId="{0ECAEC6F-3FD6-41F7-ACA3-F42A58DDA11D}" srcId="{B88D63AF-1816-4A75-A43E-5D5D78C214BC}" destId="{D34D2265-BA26-4AAB-A509-770D4AC2F43D}" srcOrd="1" destOrd="0" parTransId="{25D2F4F4-27BF-4CBF-9FE7-6E81AF661CC9}" sibTransId="{A63C3553-C00B-4CBF-BCF4-F311CA89F091}"/>
    <dgm:cxn modelId="{485F8D32-165D-40E2-AFAA-B18BB79ABAFD}" srcId="{B88D63AF-1816-4A75-A43E-5D5D78C214BC}" destId="{3C41C239-1309-40EC-868F-31A257610E0E}" srcOrd="2" destOrd="0" parTransId="{EF9A3A03-132B-4EA1-8DD3-00BCC93D9F60}" sibTransId="{C5AEA0E8-228D-41E8-BB63-0E4C6D6FBFCC}"/>
    <dgm:cxn modelId="{7D4F2BE2-AFAC-4286-8AB6-F02F84E2B9C1}" type="presOf" srcId="{3C41C239-1309-40EC-868F-31A257610E0E}" destId="{D938A07C-D29D-49FE-9BD4-881E2C0B8C91}" srcOrd="0" destOrd="0" presId="urn:microsoft.com/office/officeart/2005/8/layout/vList3#2"/>
    <dgm:cxn modelId="{21DD120A-FE8F-4D38-A802-A3A4C3E94E27}" type="presOf" srcId="{D34D2265-BA26-4AAB-A509-770D4AC2F43D}" destId="{4D1D9F45-DED4-4ED3-9E10-A872148C83B6}" srcOrd="0" destOrd="0" presId="urn:microsoft.com/office/officeart/2005/8/layout/vList3#2"/>
    <dgm:cxn modelId="{B3CAC83E-2253-4728-9456-495931F97B8E}" type="presOf" srcId="{A78CC171-D24E-4E63-BCC6-6E1FDB8A329C}" destId="{51E0E86B-54B7-4B6D-A207-165FC0757765}" srcOrd="0" destOrd="0" presId="urn:microsoft.com/office/officeart/2005/8/layout/vList3#2"/>
    <dgm:cxn modelId="{2B774D3C-9535-4E29-841B-83D8E6DE407D}" type="presParOf" srcId="{1DB672F5-EA3B-4B52-AC9B-70EDC7B26D88}" destId="{49560D82-3668-41B9-9C7F-517C0922F858}" srcOrd="0" destOrd="0" presId="urn:microsoft.com/office/officeart/2005/8/layout/vList3#2"/>
    <dgm:cxn modelId="{3130EE37-2F50-4DC4-8398-9421835EACFC}" type="presParOf" srcId="{49560D82-3668-41B9-9C7F-517C0922F858}" destId="{0F05AD00-EF3E-42C4-B1F4-227C72DDFEBD}" srcOrd="0" destOrd="0" presId="urn:microsoft.com/office/officeart/2005/8/layout/vList3#2"/>
    <dgm:cxn modelId="{4A52A067-B911-4EB4-9C80-8198BA1E94FC}" type="presParOf" srcId="{49560D82-3668-41B9-9C7F-517C0922F858}" destId="{51E0E86B-54B7-4B6D-A207-165FC0757765}" srcOrd="1" destOrd="0" presId="urn:microsoft.com/office/officeart/2005/8/layout/vList3#2"/>
    <dgm:cxn modelId="{CE21F36A-08DF-4F28-978F-15683D7416D9}" type="presParOf" srcId="{1DB672F5-EA3B-4B52-AC9B-70EDC7B26D88}" destId="{23FCF9E2-5CBC-409F-95B5-7E049CA7F3DE}" srcOrd="1" destOrd="0" presId="urn:microsoft.com/office/officeart/2005/8/layout/vList3#2"/>
    <dgm:cxn modelId="{C1F507BE-2C8E-4756-AB70-B0A01821BF14}" type="presParOf" srcId="{1DB672F5-EA3B-4B52-AC9B-70EDC7B26D88}" destId="{25083B1F-3652-4019-B3E6-A2D6E5EFADF4}" srcOrd="2" destOrd="0" presId="urn:microsoft.com/office/officeart/2005/8/layout/vList3#2"/>
    <dgm:cxn modelId="{B9939B68-5746-4A73-8A82-30C7AD2E48AA}" type="presParOf" srcId="{25083B1F-3652-4019-B3E6-A2D6E5EFADF4}" destId="{410C45B0-3981-4B58-B34D-021FF22638D5}" srcOrd="0" destOrd="0" presId="urn:microsoft.com/office/officeart/2005/8/layout/vList3#2"/>
    <dgm:cxn modelId="{BF966B08-A2EA-44A6-B844-0C655360AE04}" type="presParOf" srcId="{25083B1F-3652-4019-B3E6-A2D6E5EFADF4}" destId="{4D1D9F45-DED4-4ED3-9E10-A872148C83B6}" srcOrd="1" destOrd="0" presId="urn:microsoft.com/office/officeart/2005/8/layout/vList3#2"/>
    <dgm:cxn modelId="{0D4F0EFC-BAF4-438C-B735-3DD4DCAB83B0}" type="presParOf" srcId="{1DB672F5-EA3B-4B52-AC9B-70EDC7B26D88}" destId="{6771F25D-C8E6-4DA0-9C26-B7E5603CD330}" srcOrd="3" destOrd="0" presId="urn:microsoft.com/office/officeart/2005/8/layout/vList3#2"/>
    <dgm:cxn modelId="{72252799-46AE-4DAE-91C2-318C963318E3}" type="presParOf" srcId="{1DB672F5-EA3B-4B52-AC9B-70EDC7B26D88}" destId="{1DF1962A-0B14-4CBC-A9A0-1861855602DD}" srcOrd="4" destOrd="0" presId="urn:microsoft.com/office/officeart/2005/8/layout/vList3#2"/>
    <dgm:cxn modelId="{649D3A22-BBD4-4849-9123-CAF57DF6E6B9}" type="presParOf" srcId="{1DF1962A-0B14-4CBC-A9A0-1861855602DD}" destId="{26AB0B56-3035-4174-8D13-660A8DC0686C}" srcOrd="0" destOrd="0" presId="urn:microsoft.com/office/officeart/2005/8/layout/vList3#2"/>
    <dgm:cxn modelId="{0B299C54-AEFE-4B36-AA71-2A3BE9C1AA7E}" type="presParOf" srcId="{1DF1962A-0B14-4CBC-A9A0-1861855602DD}" destId="{D938A07C-D29D-49FE-9BD4-881E2C0B8C91}" srcOrd="1" destOrd="0" presId="urn:microsoft.com/office/officeart/2005/8/layout/vList3#2"/>
    <dgm:cxn modelId="{6265F36F-FABA-4DBB-8EED-A817777F42C9}" type="presParOf" srcId="{1DB672F5-EA3B-4B52-AC9B-70EDC7B26D88}" destId="{938A42AE-E53B-4365-9119-CFCB9983C6BB}" srcOrd="5" destOrd="0" presId="urn:microsoft.com/office/officeart/2005/8/layout/vList3#2"/>
    <dgm:cxn modelId="{AC33A8AC-381A-4639-8FA0-00DDD2A8EDF5}" type="presParOf" srcId="{1DB672F5-EA3B-4B52-AC9B-70EDC7B26D88}" destId="{CE66DBC6-05D6-4A4F-BFCD-5CD0A92D0FA5}" srcOrd="6" destOrd="0" presId="urn:microsoft.com/office/officeart/2005/8/layout/vList3#2"/>
    <dgm:cxn modelId="{589B69B3-D9DD-49BD-B2C6-2752F65120F0}" type="presParOf" srcId="{CE66DBC6-05D6-4A4F-BFCD-5CD0A92D0FA5}" destId="{3A38CEF7-FF33-4B8B-97DD-4B4BC050F782}" srcOrd="0" destOrd="0" presId="urn:microsoft.com/office/officeart/2005/8/layout/vList3#2"/>
    <dgm:cxn modelId="{D92CC9DD-3786-4D5C-B8CC-098036A6EF5C}" type="presParOf" srcId="{CE66DBC6-05D6-4A4F-BFCD-5CD0A92D0FA5}" destId="{89A962F9-188F-4D5E-87EE-917707EAE3FB}" srcOrd="1" destOrd="0" presId="urn:microsoft.com/office/officeart/2005/8/layout/vList3#2"/>
  </dgm:cxnLst>
  <dgm:bg>
    <a:solidFill>
      <a:schemeClr val="bg1">
        <a:lumMod val="95000"/>
      </a:schemeClr>
    </a:solidFill>
  </dgm:bg>
  <dgm:whole/>
  <dgm:extLst>
    <a:ext uri="http://schemas.microsoft.com/office/drawing/2008/diagram">
      <dsp:dataModelExt xmlns:dsp="http://schemas.microsoft.com/office/drawing/2008/diagram" xmlns="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52488F0-9B78-4419-9CC5-1133E1A1A177}">
      <dsp:nvSpPr>
        <dsp:cNvPr id="0" name=""/>
        <dsp:cNvSpPr/>
      </dsp:nvSpPr>
      <dsp:spPr>
        <a:xfrm>
          <a:off x="1570875" y="435006"/>
          <a:ext cx="3012030" cy="3012030"/>
        </a:xfrm>
        <a:prstGeom prst="blockArc">
          <a:avLst>
            <a:gd name="adj1" fmla="val 11880000"/>
            <a:gd name="adj2" fmla="val 16200000"/>
            <a:gd name="adj3" fmla="val 4636"/>
          </a:avLst>
        </a:prstGeom>
        <a:solidFill>
          <a:sysClr val="window" lastClr="FFFFFF">
            <a:lumMod val="8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453F976-549E-4278-B37C-8C567C733855}">
      <dsp:nvSpPr>
        <dsp:cNvPr id="0" name=""/>
        <dsp:cNvSpPr/>
      </dsp:nvSpPr>
      <dsp:spPr>
        <a:xfrm>
          <a:off x="1570875" y="435006"/>
          <a:ext cx="3012030" cy="3012030"/>
        </a:xfrm>
        <a:prstGeom prst="blockArc">
          <a:avLst>
            <a:gd name="adj1" fmla="val 7560000"/>
            <a:gd name="adj2" fmla="val 11880000"/>
            <a:gd name="adj3" fmla="val 4636"/>
          </a:avLst>
        </a:prstGeom>
        <a:solidFill>
          <a:sysClr val="window" lastClr="FFFFFF">
            <a:lumMod val="8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0267A5-2A91-4F20-84A0-B8650EB4AEF8}">
      <dsp:nvSpPr>
        <dsp:cNvPr id="0" name=""/>
        <dsp:cNvSpPr/>
      </dsp:nvSpPr>
      <dsp:spPr>
        <a:xfrm>
          <a:off x="1570875" y="435006"/>
          <a:ext cx="3012030" cy="3012030"/>
        </a:xfrm>
        <a:prstGeom prst="blockArc">
          <a:avLst>
            <a:gd name="adj1" fmla="val 3240000"/>
            <a:gd name="adj2" fmla="val 7560000"/>
            <a:gd name="adj3" fmla="val 4636"/>
          </a:avLst>
        </a:prstGeom>
        <a:solidFill>
          <a:sysClr val="window" lastClr="FFFFFF">
            <a:lumMod val="8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AAB9E0-E3FE-4034-85FC-A7FAFF3912D1}">
      <dsp:nvSpPr>
        <dsp:cNvPr id="0" name=""/>
        <dsp:cNvSpPr/>
      </dsp:nvSpPr>
      <dsp:spPr>
        <a:xfrm>
          <a:off x="1570875" y="435006"/>
          <a:ext cx="3012030" cy="3012030"/>
        </a:xfrm>
        <a:prstGeom prst="blockArc">
          <a:avLst>
            <a:gd name="adj1" fmla="val 20520000"/>
            <a:gd name="adj2" fmla="val 3240000"/>
            <a:gd name="adj3" fmla="val 4636"/>
          </a:avLst>
        </a:prstGeom>
        <a:solidFill>
          <a:sysClr val="window" lastClr="FFFFFF">
            <a:lumMod val="8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FE4297F-CCDB-44DC-AF3A-80CA8759FAAC}">
      <dsp:nvSpPr>
        <dsp:cNvPr id="0" name=""/>
        <dsp:cNvSpPr/>
      </dsp:nvSpPr>
      <dsp:spPr>
        <a:xfrm>
          <a:off x="1570875" y="435006"/>
          <a:ext cx="3012030" cy="3012030"/>
        </a:xfrm>
        <a:prstGeom prst="blockArc">
          <a:avLst>
            <a:gd name="adj1" fmla="val 16200000"/>
            <a:gd name="adj2" fmla="val 20520000"/>
            <a:gd name="adj3" fmla="val 4636"/>
          </a:avLst>
        </a:prstGeom>
        <a:solidFill>
          <a:sysClr val="window" lastClr="FFFFFF">
            <a:lumMod val="85000"/>
          </a:sys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965511B-65DD-4582-9C74-B475E410A61D}">
      <dsp:nvSpPr>
        <dsp:cNvPr id="0" name=""/>
        <dsp:cNvSpPr/>
      </dsp:nvSpPr>
      <dsp:spPr>
        <a:xfrm>
          <a:off x="2193405" y="1129032"/>
          <a:ext cx="1766971" cy="1387078"/>
        </a:xfrm>
        <a:prstGeom prst="ellipse">
          <a:avLst/>
        </a:prstGeom>
        <a:noFill/>
        <a:ln w="25400" cap="flat" cmpd="sng" algn="ctr">
          <a:solidFill>
            <a:sysClr val="window" lastClr="FFFFFF">
              <a:hueOff val="0"/>
              <a:satOff val="0"/>
              <a:lumOff val="0"/>
              <a:alphaOff val="0"/>
            </a:sys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3600" b="1" kern="1200" dirty="0" smtClean="0">
              <a:solidFill>
                <a:srgbClr val="C00000"/>
              </a:solidFill>
              <a:latin typeface="TH SarabunPSK" pitchFamily="34" charset="-34"/>
              <a:ea typeface="+mn-ea"/>
              <a:cs typeface="TH SarabunPSK" pitchFamily="34" charset="-34"/>
            </a:rPr>
            <a:t>บริบทภายนอก</a:t>
          </a:r>
          <a:endParaRPr lang="th-TH" sz="3600" kern="1200" dirty="0">
            <a:solidFill>
              <a:srgbClr val="C00000"/>
            </a:solidFill>
            <a:latin typeface="TH SarabunPSK" pitchFamily="34" charset="-34"/>
            <a:ea typeface="+mn-ea"/>
            <a:cs typeface="TH SarabunPSK" pitchFamily="34" charset="-34"/>
          </a:endParaRPr>
        </a:p>
      </dsp:txBody>
      <dsp:txXfrm>
        <a:off x="2452172" y="1332165"/>
        <a:ext cx="1249437" cy="980812"/>
      </dsp:txXfrm>
    </dsp:sp>
    <dsp:sp modelId="{597227B2-0BDB-4F7C-A62D-ADACD107ED06}">
      <dsp:nvSpPr>
        <dsp:cNvPr id="0" name=""/>
        <dsp:cNvSpPr/>
      </dsp:nvSpPr>
      <dsp:spPr>
        <a:xfrm>
          <a:off x="2507115" y="-128463"/>
          <a:ext cx="1139551" cy="1196847"/>
        </a:xfrm>
        <a:prstGeom prst="ellipse">
          <a:avLst/>
        </a:prstGeom>
        <a:solidFill>
          <a:srgbClr val="FADA7A">
            <a:lumMod val="75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เงื่อนไขเศรษฐกิจโลก</a:t>
          </a:r>
          <a:endParaRPr lang="th-TH" sz="2000" b="1" kern="1200" dirty="0">
            <a:solidFill>
              <a:sysClr val="windowText" lastClr="000000"/>
            </a:solidFill>
            <a:latin typeface="TH SarabunPSK" pitchFamily="34" charset="-34"/>
            <a:ea typeface="+mn-ea"/>
            <a:cs typeface="TH SarabunPSK" pitchFamily="34" charset="-34"/>
          </a:endParaRPr>
        </a:p>
      </dsp:txBody>
      <dsp:txXfrm>
        <a:off x="2673998" y="46811"/>
        <a:ext cx="805785" cy="846299"/>
      </dsp:txXfrm>
    </dsp:sp>
    <dsp:sp modelId="{2783BE2B-843D-47E9-97FE-C862666E8B70}">
      <dsp:nvSpPr>
        <dsp:cNvPr id="0" name=""/>
        <dsp:cNvSpPr/>
      </dsp:nvSpPr>
      <dsp:spPr>
        <a:xfrm>
          <a:off x="3860848" y="862454"/>
          <a:ext cx="1230209" cy="1247968"/>
        </a:xfrm>
        <a:prstGeom prst="ellipse">
          <a:avLst/>
        </a:prstGeom>
        <a:solidFill>
          <a:srgbClr val="C0EDF8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spc="-40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การเข้าสู่สังคมสูงวัยของโลก</a:t>
          </a:r>
          <a:endParaRPr lang="th-TH" sz="2000" b="1" kern="1200" dirty="0">
            <a:solidFill>
              <a:sysClr val="windowText" lastClr="000000"/>
            </a:solidFill>
            <a:latin typeface="TH SarabunPSK" pitchFamily="34" charset="-34"/>
            <a:ea typeface="+mn-ea"/>
            <a:cs typeface="TH SarabunPSK" pitchFamily="34" charset="-34"/>
          </a:endParaRPr>
        </a:p>
      </dsp:txBody>
      <dsp:txXfrm>
        <a:off x="4041008" y="1045215"/>
        <a:ext cx="869889" cy="882446"/>
      </dsp:txXfrm>
    </dsp:sp>
    <dsp:sp modelId="{7979F9AE-5181-482E-87E6-113D47800410}">
      <dsp:nvSpPr>
        <dsp:cNvPr id="0" name=""/>
        <dsp:cNvSpPr/>
      </dsp:nvSpPr>
      <dsp:spPr>
        <a:xfrm>
          <a:off x="3287518" y="2511966"/>
          <a:ext cx="1308079" cy="1238336"/>
        </a:xfrm>
        <a:prstGeom prst="ellipse">
          <a:avLst/>
        </a:prstGeom>
        <a:solidFill>
          <a:srgbClr val="0070C0"/>
        </a:solidFill>
        <a:ln w="25400" cap="flat" cmpd="sng" algn="ctr">
          <a:solidFill>
            <a:srgbClr val="0070C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spc="-70" baseline="0" dirty="0" smtClean="0">
              <a:solidFill>
                <a:schemeClr val="bg1"/>
              </a:solidFill>
              <a:latin typeface="TH SarabunPSK" pitchFamily="34" charset="-34"/>
              <a:ea typeface="+mn-ea"/>
              <a:cs typeface="TH SarabunPSK" pitchFamily="34" charset="-34"/>
            </a:rPr>
            <a:t>เทคโนโลยี/นวัตกรรมที่เปลี่ยนแปลงอย่างรวดเร็ว</a:t>
          </a:r>
          <a:endParaRPr lang="th-TH" sz="2000" kern="1200" spc="-70" baseline="0" dirty="0">
            <a:solidFill>
              <a:schemeClr val="bg1"/>
            </a:solidFill>
            <a:latin typeface="TH SarabunPSK" pitchFamily="34" charset="-34"/>
            <a:ea typeface="+mn-ea"/>
            <a:cs typeface="TH SarabunPSK" pitchFamily="34" charset="-34"/>
          </a:endParaRPr>
        </a:p>
      </dsp:txBody>
      <dsp:txXfrm>
        <a:off x="3479082" y="2693316"/>
        <a:ext cx="924951" cy="875636"/>
      </dsp:txXfrm>
    </dsp:sp>
    <dsp:sp modelId="{C55B34B9-39B6-47A4-972A-CBA413FC3922}">
      <dsp:nvSpPr>
        <dsp:cNvPr id="0" name=""/>
        <dsp:cNvSpPr/>
      </dsp:nvSpPr>
      <dsp:spPr>
        <a:xfrm>
          <a:off x="1520461" y="2476206"/>
          <a:ext cx="1383523" cy="1309856"/>
        </a:xfrm>
        <a:prstGeom prst="ellipse">
          <a:avLst/>
        </a:prstGeom>
        <a:solidFill>
          <a:srgbClr val="D2DA7A">
            <a:lumMod val="75000"/>
          </a:srgbClr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spc="-50" baseline="0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การเปลี่ยนแปลง</a:t>
          </a:r>
          <a:r>
            <a:rPr lang="th-TH" sz="2000" b="1" kern="1200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สภาพภูมิอากาศ</a:t>
          </a:r>
          <a:endParaRPr lang="th-TH" sz="2000" kern="1200" dirty="0">
            <a:solidFill>
              <a:sysClr val="windowText" lastClr="000000"/>
            </a:solidFill>
            <a:latin typeface="TH SarabunPSK" pitchFamily="34" charset="-34"/>
            <a:ea typeface="+mn-ea"/>
            <a:cs typeface="TH SarabunPSK" pitchFamily="34" charset="-34"/>
          </a:endParaRPr>
        </a:p>
      </dsp:txBody>
      <dsp:txXfrm>
        <a:off x="1723073" y="2668030"/>
        <a:ext cx="978299" cy="926208"/>
      </dsp:txXfrm>
    </dsp:sp>
    <dsp:sp modelId="{0745A204-46A2-4FC2-929B-C3C1892F24A6}">
      <dsp:nvSpPr>
        <dsp:cNvPr id="0" name=""/>
        <dsp:cNvSpPr/>
      </dsp:nvSpPr>
      <dsp:spPr>
        <a:xfrm>
          <a:off x="1004942" y="869882"/>
          <a:ext cx="1345772" cy="1233112"/>
        </a:xfrm>
        <a:prstGeom prst="ellipse">
          <a:avLst/>
        </a:prstGeom>
        <a:solidFill>
          <a:srgbClr val="FFCCCC"/>
        </a:solidFill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h-TH" sz="2000" b="1" kern="1200" spc="-20" baseline="0" dirty="0" smtClean="0">
              <a:solidFill>
                <a:sysClr val="windowText" lastClr="000000"/>
              </a:solidFill>
              <a:latin typeface="TH SarabunPSK" pitchFamily="34" charset="-34"/>
              <a:ea typeface="+mn-ea"/>
              <a:cs typeface="TH SarabunPSK" pitchFamily="34" charset="-34"/>
            </a:rPr>
            <a:t>วาระการพัฒนาของโลกภายหลัง ค.ศ. 2015</a:t>
          </a:r>
          <a:endParaRPr lang="th-TH" sz="2000" kern="1200" spc="-20" baseline="0" dirty="0">
            <a:solidFill>
              <a:sysClr val="windowText" lastClr="000000"/>
            </a:solidFill>
            <a:latin typeface="TH SarabunPSK" pitchFamily="34" charset="-34"/>
            <a:ea typeface="+mn-ea"/>
            <a:cs typeface="TH SarabunPSK" pitchFamily="34" charset="-34"/>
          </a:endParaRPr>
        </a:p>
      </dsp:txBody>
      <dsp:txXfrm>
        <a:off x="1202026" y="1050467"/>
        <a:ext cx="951604" cy="8719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3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000019-0FA3-4709-BFE2-A7C4146DF81B}" type="datetimeFigureOut">
              <a:rPr lang="th-TH" smtClean="0"/>
              <a:pPr/>
              <a:t>01/02/61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FFBBF0-1BE7-4785-9084-241D0CA091F3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13623941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786" cy="496967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5839" y="0"/>
            <a:ext cx="2949786" cy="496967"/>
          </a:xfrm>
          <a:prstGeom prst="rect">
            <a:avLst/>
          </a:prstGeom>
        </p:spPr>
        <p:txBody>
          <a:bodyPr vert="horz" lIns="91550" tIns="45775" rIns="91550" bIns="45775" rtlCol="0"/>
          <a:lstStyle>
            <a:lvl1pPr algn="r">
              <a:defRPr sz="1200"/>
            </a:lvl1pPr>
          </a:lstStyle>
          <a:p>
            <a:fld id="{6A31F5A8-07FF-4A06-8BBF-F6DEDA357169}" type="datetimeFigureOut">
              <a:rPr lang="en-US" smtClean="0"/>
              <a:pPr/>
              <a:t>2/1/2018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2075" y="746125"/>
            <a:ext cx="662305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50" tIns="45775" rIns="91550" bIns="45775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0721" y="4721186"/>
            <a:ext cx="5445760" cy="4472702"/>
          </a:xfrm>
          <a:prstGeom prst="rect">
            <a:avLst/>
          </a:prstGeom>
        </p:spPr>
        <p:txBody>
          <a:bodyPr vert="horz" lIns="91550" tIns="45775" rIns="91550" bIns="45775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40647"/>
            <a:ext cx="2949786" cy="496967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5839" y="9440647"/>
            <a:ext cx="2949786" cy="496967"/>
          </a:xfrm>
          <a:prstGeom prst="rect">
            <a:avLst/>
          </a:prstGeom>
        </p:spPr>
        <p:txBody>
          <a:bodyPr vert="horz" lIns="91550" tIns="45775" rIns="91550" bIns="45775" rtlCol="0" anchor="b"/>
          <a:lstStyle>
            <a:lvl1pPr algn="r">
              <a:defRPr sz="1200"/>
            </a:lvl1pPr>
          </a:lstStyle>
          <a:p>
            <a:fld id="{71602CD4-D140-4043-9C36-C41EE60014F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064846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378178" y="745450"/>
            <a:ext cx="6050844" cy="3727252"/>
          </a:xfrm>
        </p:spPr>
      </p:sp>
      <p:sp>
        <p:nvSpPr>
          <p:cNvPr id="3" name="ตัวยึดบันทึกย่อ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0"/>
          </p:nvPr>
        </p:nvSpPr>
        <p:spPr>
          <a:xfrm>
            <a:off x="3855083" y="9440226"/>
            <a:ext cx="2950528" cy="497522"/>
          </a:xfrm>
          <a:prstGeom prst="rect">
            <a:avLst/>
          </a:prstGeom>
        </p:spPr>
        <p:txBody>
          <a:bodyPr/>
          <a:lstStyle/>
          <a:p>
            <a:fld id="{B6F9978A-D8F3-4A9E-BF09-ABE5CDFA7B15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35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B6203A-820A-49AF-9A6B-1228F80E0FDF}" type="datetime1">
              <a:rPr lang="en-US" smtClean="0"/>
              <a:pPr/>
              <a:t>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266963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399F2C-10D6-43C8-8A70-E6A30E2DF220}" type="datetime1">
              <a:rPr lang="en-US" smtClean="0"/>
              <a:pPr/>
              <a:t>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994387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FBA77-008C-4007-B4A8-94A81CB6BAE4}" type="datetime1">
              <a:rPr lang="en-US" smtClean="0"/>
              <a:pPr/>
              <a:t>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818651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3D094-41C8-45FD-8CFA-FA0B70716047}" type="datetime1">
              <a:rPr lang="en-US" smtClean="0"/>
              <a:pPr/>
              <a:t>2/1/2018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791091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87561-937E-41E0-A2BB-BD3D472C5A6F}" type="datetime1">
              <a:rPr lang="en-US" smtClean="0"/>
              <a:pPr/>
              <a:t>2/1/2018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55085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4CF3F-4B90-4193-868B-A7F5C3A99070}" type="datetime1">
              <a:rPr lang="en-US" smtClean="0"/>
              <a:pPr/>
              <a:t>2/1/2018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860772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50546-046F-4CC3-AA27-25819F4CA765}" type="datetime1">
              <a:rPr lang="en-US" smtClean="0"/>
              <a:pPr/>
              <a:t>2/1/2018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584546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0DC681-6FDD-49A4-901D-0EC5243014D6}" type="datetime1">
              <a:rPr lang="en-US" smtClean="0"/>
              <a:pPr/>
              <a:t>2/1/2018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491060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19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882E71-6EF5-4A3F-A9D2-C6239D7EDCD6}" type="datetime1">
              <a:rPr lang="en-US" smtClean="0"/>
              <a:pPr/>
              <a:t>2/1/2018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017967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D8FDD-E333-4067-AE97-C9DE1832A46C}" type="datetime1">
              <a:rPr lang="en-US" smtClean="0"/>
              <a:pPr/>
              <a:t>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25992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145E7C-E5E3-4067-B0F4-571A3918EC99}" type="datetime1">
              <a:rPr lang="en-US" smtClean="0"/>
              <a:pPr/>
              <a:t>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034280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ndscape (Fullsc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44577935"/>
      </p:ext>
    </p:extLst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36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445204421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910620493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4170520770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752856645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4217126890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872818720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133141863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556020173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20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975044113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75390481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705742143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endParaRPr lang="th-TH" noProof="0" smtClean="0"/>
          </a:p>
        </p:txBody>
      </p:sp>
    </p:spTree>
    <p:extLst>
      <p:ext uri="{BB962C8B-B14F-4D97-AF65-F5344CB8AC3E}">
        <p14:creationId xmlns:p14="http://schemas.microsoft.com/office/powerpoint/2010/main" xmlns="" val="2241187314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150896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Click="0"/>
    </mc:Choice>
    <mc:Fallback>
      <p:transition advClick="0"/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34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512629743"/>
      </p:ext>
    </p:extLst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912618242"/>
      </p:ext>
    </p:extLst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455873944"/>
      </p:ext>
    </p:extLst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767963995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488135881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373657612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541482985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2664383193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18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990360136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523983388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203186021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endParaRPr lang="th-TH" noProof="0" smtClean="0"/>
          </a:p>
        </p:txBody>
      </p:sp>
    </p:spTree>
    <p:extLst>
      <p:ext uri="{BB962C8B-B14F-4D97-AF65-F5344CB8AC3E}">
        <p14:creationId xmlns:p14="http://schemas.microsoft.com/office/powerpoint/2010/main" xmlns="" val="542403986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63846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Click="0"/>
    </mc:Choice>
    <mc:Fallback>
      <p:transition advClick="0"/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32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208850196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892169592"/>
      </p:ext>
    </p:extLst>
  </p:cSld>
  <p:clrMapOvr>
    <a:masterClrMapping/>
  </p:clrMapOvr>
  <p:transition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665165912"/>
      </p:ext>
    </p:extLst>
  </p:cSld>
  <p:clrMapOvr>
    <a:masterClrMapping/>
  </p:clrMapOvr>
  <p:transition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371734957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560135955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232470359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901379847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724370104"/>
      </p:ext>
    </p:extLst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16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603740157"/>
      </p:ext>
    </p:extLst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527186524"/>
      </p:ext>
    </p:extLst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498969211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endParaRPr lang="th-TH" noProof="0" smtClean="0"/>
          </a:p>
        </p:txBody>
      </p:sp>
    </p:spTree>
    <p:extLst>
      <p:ext uri="{BB962C8B-B14F-4D97-AF65-F5344CB8AC3E}">
        <p14:creationId xmlns:p14="http://schemas.microsoft.com/office/powerpoint/2010/main" xmlns="" val="2554075689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605909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Click="0"/>
    </mc:Choice>
    <mc:Fallback>
      <p:transition advClick="0"/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8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957074422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4060052251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2176676601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448141178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991389208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896907102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924565354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753122362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12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2888756889"/>
      </p:ext>
    </p:extLst>
  </p:cSld>
  <p:clrMapOvr>
    <a:masterClrMapping/>
  </p:clrMapOvr>
  <p:transition/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034750195"/>
      </p:ext>
    </p:extLst>
  </p:cSld>
  <p:clrMapOvr>
    <a:masterClrMapping/>
  </p:clrMapOvr>
  <p:transition/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802712421"/>
      </p:ext>
    </p:extLst>
  </p:cSld>
  <p:clrMapOvr>
    <a:masterClrMapping/>
  </p:clrMapOvr>
  <p:transition/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endParaRPr lang="th-TH" noProof="0" smtClean="0"/>
          </a:p>
        </p:txBody>
      </p:sp>
    </p:spTree>
    <p:extLst>
      <p:ext uri="{BB962C8B-B14F-4D97-AF65-F5344CB8AC3E}">
        <p14:creationId xmlns:p14="http://schemas.microsoft.com/office/powerpoint/2010/main" xmlns="" val="3440144516"/>
      </p:ext>
    </p:extLst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341150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Click="0"/>
    </mc:Choice>
    <mc:Fallback>
      <p:transition advClick="0"/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4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539287957"/>
      </p:ext>
    </p:extLst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986232029"/>
      </p:ext>
    </p:extLst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2619914896"/>
      </p:ext>
    </p:extLst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235527381"/>
      </p:ext>
    </p:extLst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4114426945"/>
      </p:ext>
    </p:extLst>
  </p:cSld>
  <p:clrMapOvr>
    <a:masterClrMapping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178136157"/>
      </p:ext>
    </p:extLst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268730425"/>
      </p:ext>
    </p:extLst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3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260420566"/>
      </p:ext>
    </p:extLst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8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2927675739"/>
      </p:ext>
    </p:extLst>
  </p:cSld>
  <p:clrMapOvr>
    <a:masterClrMapping/>
  </p:clrMapOvr>
  <p:transition/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098726633"/>
      </p:ext>
    </p:extLst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579991255"/>
      </p:ext>
    </p:extLst>
  </p:cSld>
  <p:clrMapOvr>
    <a:masterClrMapping/>
  </p:clrMapOvr>
  <p:transition/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endParaRPr lang="th-TH" noProof="0" smtClean="0"/>
          </a:p>
        </p:txBody>
      </p:sp>
    </p:spTree>
    <p:extLst>
      <p:ext uri="{BB962C8B-B14F-4D97-AF65-F5344CB8AC3E}">
        <p14:creationId xmlns:p14="http://schemas.microsoft.com/office/powerpoint/2010/main" xmlns="" val="719838030"/>
      </p:ext>
    </p:extLst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920481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Click="0"/>
    </mc:Choice>
    <mc:Fallback>
      <p:transition advClick="0"/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6" name="Rectangle 24"/>
          <p:cNvSpPr>
            <a:spLocks noChangeArrowheads="1"/>
          </p:cNvSpPr>
          <p:nvPr userDrawn="1"/>
        </p:nvSpPr>
        <p:spPr bwMode="auto">
          <a:xfrm>
            <a:off x="0" y="3414059"/>
            <a:ext cx="9144000" cy="1749684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3089" name="Rectangle 17"/>
          <p:cNvSpPr>
            <a:spLocks noChangeArrowheads="1"/>
          </p:cNvSpPr>
          <p:nvPr/>
        </p:nvSpPr>
        <p:spPr bwMode="gray">
          <a:xfrm>
            <a:off x="0" y="3284819"/>
            <a:ext cx="9144000" cy="32385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321496" y="238691"/>
            <a:ext cx="5715000" cy="1371600"/>
          </a:xfrm>
        </p:spPr>
        <p:txBody>
          <a:bodyPr/>
          <a:lstStyle>
            <a:lvl1pPr algn="r">
              <a:defRPr sz="440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AU" alt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 bwMode="white">
          <a:xfrm>
            <a:off x="4343400" y="3414244"/>
            <a:ext cx="4572000" cy="2857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16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altLang="en-US" noProof="0" dirty="0" smtClean="0"/>
              <a:t>Click to edit Master subtitle style</a:t>
            </a:r>
            <a:endParaRPr lang="en-AU" alt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xmlns="" val="39429832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F1FBDDE-4E76-4152-A4E3-FABEB391677B}" type="datetime1">
              <a:rPr lang="en-US" altLang="en-US" smtClean="0">
                <a:solidFill>
                  <a:srgbClr val="FFFFFF"/>
                </a:solidFill>
              </a:rPr>
              <a:pPr/>
              <a:t>2/1/2018</a:t>
            </a:fld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altLang="en-US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F70844-FB13-4CCA-94F9-A95A4F089B1A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8299533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80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982B42-06DF-4660-806E-86D665E4DACB}" type="datetime1">
              <a:rPr lang="en-US" altLang="en-US" smtClean="0">
                <a:solidFill>
                  <a:srgbClr val="FFFFFF"/>
                </a:solidFill>
              </a:rPr>
              <a:pPr/>
              <a:t>2/1/2018</a:t>
            </a:fld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altLang="en-US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45ED9D-C889-47E4-A65E-0AC92660AB5C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402594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931073"/>
            <a:ext cx="4038600" cy="39362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931073"/>
            <a:ext cx="4038600" cy="393620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1389FE-95D3-40FA-A783-00CB63DE5DE9}" type="datetime1">
              <a:rPr lang="en-US" altLang="en-US" smtClean="0">
                <a:solidFill>
                  <a:srgbClr val="FFFFFF"/>
                </a:solidFill>
              </a:rPr>
              <a:pPr/>
              <a:t>2/1/2018</a:t>
            </a:fld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altLang="en-US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389BE-C6DF-4BF2-AA18-096B95BA02F5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36396537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CA1C4E2-F6B4-4B10-A5CA-EB44A60708C4}" type="datetime1">
              <a:rPr lang="en-US" altLang="en-US" smtClean="0">
                <a:solidFill>
                  <a:srgbClr val="FFFFFF"/>
                </a:solidFill>
              </a:rPr>
              <a:pPr/>
              <a:t>2/1/2018</a:t>
            </a:fld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altLang="en-US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A33C61-E9EF-4382-86A0-67F0377AA72D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834611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5D15437-0A03-4553-A439-CA712F80CB2B}" type="datetime1">
              <a:rPr lang="en-US" altLang="en-US" smtClean="0">
                <a:solidFill>
                  <a:srgbClr val="FFFFFF"/>
                </a:solidFill>
              </a:rPr>
              <a:pPr/>
              <a:t>2/1/2018</a:t>
            </a:fld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altLang="en-US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A13EE5A-4449-4531-AC8E-BBCC2679B665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0674260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74760F9-7272-4329-B5A7-0EFF8823C03E}" type="datetime1">
              <a:rPr lang="en-US" altLang="en-US" smtClean="0">
                <a:solidFill>
                  <a:srgbClr val="FFFFFF"/>
                </a:solidFill>
              </a:rPr>
              <a:pPr/>
              <a:t>2/1/2018</a:t>
            </a:fld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altLang="en-US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E61F50D-0852-4D58-B71D-58F8E1840228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9441879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311522A-9DA3-4030-9324-A3504C518CDC}" type="datetime1">
              <a:rPr lang="en-US" altLang="en-US" smtClean="0">
                <a:solidFill>
                  <a:srgbClr val="FFFFFF"/>
                </a:solidFill>
              </a:rPr>
              <a:pPr/>
              <a:t>2/1/2018</a:t>
            </a:fld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altLang="en-US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7D9F1D-EB4D-449F-B5B1-2B1A43DD3922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5025485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 smtClean="0"/>
              <a:t>Click icon to add picture</a:t>
            </a:r>
            <a:endParaRPr lang="en-AU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4F5DBD4-483E-42A3-8A93-20ED43EC1695}" type="datetime1">
              <a:rPr lang="en-US" altLang="en-US" smtClean="0">
                <a:solidFill>
                  <a:srgbClr val="FFFFFF"/>
                </a:solidFill>
              </a:rPr>
              <a:pPr/>
              <a:t>2/1/2018</a:t>
            </a:fld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altLang="en-US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E8245E-C513-4BDC-A159-A7C309A26D11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4190813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ECBC105-F3A9-4C6D-BF6B-FCCB605D00E7}" type="datetime1">
              <a:rPr lang="en-US" altLang="en-US" smtClean="0">
                <a:solidFill>
                  <a:srgbClr val="FFFFFF"/>
                </a:solidFill>
              </a:rPr>
              <a:pPr/>
              <a:t>2/1/2018</a:t>
            </a:fld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altLang="en-US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821B87-E2D2-4715-9653-8469F5FB9343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433479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10350" y="114305"/>
            <a:ext cx="2076450" cy="475297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1000" y="114305"/>
            <a:ext cx="6076950" cy="475297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04A831-D6CB-49E3-B562-2633FDECAC67}" type="datetime1">
              <a:rPr lang="en-US" altLang="en-US" smtClean="0">
                <a:solidFill>
                  <a:srgbClr val="FFFFFF"/>
                </a:solidFill>
              </a:rPr>
              <a:pPr/>
              <a:t>2/1/2018</a:t>
            </a:fld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altLang="en-US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EDC004-CD77-43D4-B4AD-0F27548548B6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342243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"/>
            <a:ext cx="7391400" cy="4226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931073"/>
            <a:ext cx="8229600" cy="3936207"/>
          </a:xfrm>
        </p:spPr>
        <p:txBody>
          <a:bodyPr/>
          <a:lstStyle/>
          <a:p>
            <a:r>
              <a:rPr lang="en-US" dirty="0" smtClean="0"/>
              <a:t>Click icon to add table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628651"/>
            <a:ext cx="5943600" cy="190500"/>
          </a:xfrm>
        </p:spPr>
        <p:txBody>
          <a:bodyPr/>
          <a:lstStyle>
            <a:lvl1pPr>
              <a:defRPr/>
            </a:lvl1pPr>
          </a:lstStyle>
          <a:p>
            <a:fld id="{1B6D6FD0-ABED-44D2-A7AD-DEAC09920A1D}" type="datetime1">
              <a:rPr lang="en-US" altLang="en-US" smtClean="0">
                <a:solidFill>
                  <a:srgbClr val="FFFFFF"/>
                </a:solidFill>
              </a:rPr>
              <a:pPr/>
              <a:t>2/1/2018</a:t>
            </a:fld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altLang="en-US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24200" y="4914909"/>
            <a:ext cx="2133600" cy="176213"/>
          </a:xfrm>
        </p:spPr>
        <p:txBody>
          <a:bodyPr/>
          <a:lstStyle>
            <a:lvl1pPr>
              <a:defRPr/>
            </a:lvl1pPr>
          </a:lstStyle>
          <a:p>
            <a:fld id="{77D99BB6-FA34-40DA-ADFA-DE3EAB49ED25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8791870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14300"/>
            <a:ext cx="7391400" cy="42267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57200" y="931073"/>
            <a:ext cx="8229600" cy="3936207"/>
          </a:xfrm>
        </p:spPr>
        <p:txBody>
          <a:bodyPr/>
          <a:lstStyle/>
          <a:p>
            <a:r>
              <a:rPr lang="en-US" dirty="0" smtClean="0"/>
              <a:t>Click icon to add chart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381000" y="628651"/>
            <a:ext cx="5943600" cy="190500"/>
          </a:xfrm>
        </p:spPr>
        <p:txBody>
          <a:bodyPr/>
          <a:lstStyle>
            <a:lvl1pPr>
              <a:defRPr/>
            </a:lvl1pPr>
          </a:lstStyle>
          <a:p>
            <a:fld id="{2BABC4A9-4EDB-4D9F-8C38-41C6B69A9D6F}" type="datetime1">
              <a:rPr lang="en-US" altLang="en-US" smtClean="0">
                <a:solidFill>
                  <a:srgbClr val="FFFFFF"/>
                </a:solidFill>
              </a:rPr>
              <a:pPr/>
              <a:t>2/1/2018</a:t>
            </a:fld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324600" y="4923235"/>
            <a:ext cx="2362200" cy="183356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altLang="en-US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124200" y="4914909"/>
            <a:ext cx="2133600" cy="176213"/>
          </a:xfrm>
        </p:spPr>
        <p:txBody>
          <a:bodyPr/>
          <a:lstStyle>
            <a:lvl1pPr>
              <a:defRPr/>
            </a:lvl1pPr>
          </a:lstStyle>
          <a:p>
            <a:fld id="{E3CFB0FA-1999-4644-8B84-D309812A43A2}" type="slidenum">
              <a:rPr lang="en-AU" altLang="en-US">
                <a:solidFill>
                  <a:srgbClr val="19426B"/>
                </a:solidFill>
              </a:rPr>
              <a:pPr/>
              <a:t>‹#›</a:t>
            </a:fld>
            <a:endParaRPr lang="en-AU" altLang="en-US" dirty="0">
              <a:solidFill>
                <a:srgbClr val="194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36476091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33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23548036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01915972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8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4946252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00129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00129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6864026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2520123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18615522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7517569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94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52048470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5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8665915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7694293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327447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andscape (Fullscreen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1068032692"/>
      </p:ext>
    </p:extLst>
  </p:cSld>
  <p:clrMapOvr>
    <a:masterClrMapping/>
  </p:clrMapOvr>
  <p:transition>
    <p:fade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097883611"/>
      </p:ext>
    </p:extLst>
  </p:cSld>
  <p:clrMapOvr>
    <a:masterClrMapping/>
  </p:clrMapOvr>
  <p:transition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094962643"/>
      </p:ext>
    </p:extLst>
  </p:cSld>
  <p:clrMapOvr>
    <a:masterClrMapping/>
  </p:clrMapOvr>
  <p:transition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3172338177"/>
      </p:ext>
    </p:extLst>
  </p:cSld>
  <p:clrMapOvr>
    <a:masterClrMapping/>
  </p:clrMapOvr>
  <p:transition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564519172"/>
      </p:ext>
    </p:extLst>
  </p:cSld>
  <p:clrMapOvr>
    <a:masterClrMapping/>
  </p:clrMapOvr>
  <p:transition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816496131"/>
      </p:ext>
    </p:extLst>
  </p:cSld>
  <p:clrMapOvr>
    <a:masterClrMapping/>
  </p:clrMapOvr>
  <p:transition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00598252"/>
      </p:ext>
    </p:extLst>
  </p:cSld>
  <p:clrMapOvr>
    <a:masterClrMapping/>
  </p:clrMapOvr>
  <p:transition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231628868"/>
      </p:ext>
    </p:extLst>
  </p:cSld>
  <p:clrMapOvr>
    <a:masterClrMapping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802036024"/>
      </p:ext>
    </p:extLst>
  </p:cSld>
  <p:clrMapOvr>
    <a:masterClrMapping/>
  </p:clrMapOvr>
  <p:transition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2414665035"/>
      </p:ext>
    </p:extLst>
  </p:cSld>
  <p:clrMapOvr>
    <a:masterClrMapping/>
  </p:clrMapOvr>
  <p:transition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531531419"/>
      </p:ext>
    </p:extLst>
  </p:cSld>
  <p:clrMapOvr>
    <a:masterClrMapping/>
  </p:clrMapOvr>
  <p:transition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653077565"/>
      </p:ext>
    </p:extLst>
  </p:cSld>
  <p:clrMapOvr>
    <a:masterClrMapping/>
  </p:clrMapOvr>
  <p:transition/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/>
          <a:lstStyle/>
          <a:p>
            <a:pPr lvl="0"/>
            <a:endParaRPr lang="th-TH" noProof="0" smtClean="0"/>
          </a:p>
        </p:txBody>
      </p:sp>
    </p:spTree>
    <p:extLst>
      <p:ext uri="{BB962C8B-B14F-4D97-AF65-F5344CB8AC3E}">
        <p14:creationId xmlns:p14="http://schemas.microsoft.com/office/powerpoint/2010/main" xmlns="" val="4278302241"/>
      </p:ext>
    </p:extLst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5486192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Click="0"/>
    </mc:Choice>
    <mc:Fallback>
      <p:transition advClick="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3" Type="http://schemas.openxmlformats.org/officeDocument/2006/relationships/slideLayout" Target="../slideLayouts/slideLayout28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2" Type="http://schemas.openxmlformats.org/officeDocument/2006/relationships/slideLayout" Target="../slideLayouts/slideLayout27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5" Type="http://schemas.openxmlformats.org/officeDocument/2006/relationships/slideLayout" Target="../slideLayouts/slideLayout30.xml"/><Relationship Id="rId10" Type="http://schemas.openxmlformats.org/officeDocument/2006/relationships/slideLayout" Target="../slideLayouts/slideLayout35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theme" Target="../theme/theme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slideLayout" Target="../slideLayouts/slideLayout51.xml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slideLayout" Target="../slideLayouts/slideLayout50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theme" Target="../theme/theme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9.xml"/><Relationship Id="rId13" Type="http://schemas.openxmlformats.org/officeDocument/2006/relationships/slideLayout" Target="../slideLayouts/slideLayout64.xml"/><Relationship Id="rId3" Type="http://schemas.openxmlformats.org/officeDocument/2006/relationships/slideLayout" Target="../slideLayouts/slideLayout54.xml"/><Relationship Id="rId7" Type="http://schemas.openxmlformats.org/officeDocument/2006/relationships/slideLayout" Target="../slideLayouts/slideLayout58.xml"/><Relationship Id="rId12" Type="http://schemas.openxmlformats.org/officeDocument/2006/relationships/slideLayout" Target="../slideLayouts/slideLayout63.xml"/><Relationship Id="rId2" Type="http://schemas.openxmlformats.org/officeDocument/2006/relationships/slideLayout" Target="../slideLayouts/slideLayout53.xml"/><Relationship Id="rId1" Type="http://schemas.openxmlformats.org/officeDocument/2006/relationships/slideLayout" Target="../slideLayouts/slideLayout52.xml"/><Relationship Id="rId6" Type="http://schemas.openxmlformats.org/officeDocument/2006/relationships/slideLayout" Target="../slideLayouts/slideLayout57.xml"/><Relationship Id="rId11" Type="http://schemas.openxmlformats.org/officeDocument/2006/relationships/slideLayout" Target="../slideLayouts/slideLayout62.xml"/><Relationship Id="rId5" Type="http://schemas.openxmlformats.org/officeDocument/2006/relationships/slideLayout" Target="../slideLayouts/slideLayout56.xml"/><Relationship Id="rId10" Type="http://schemas.openxmlformats.org/officeDocument/2006/relationships/slideLayout" Target="../slideLayouts/slideLayout61.xml"/><Relationship Id="rId4" Type="http://schemas.openxmlformats.org/officeDocument/2006/relationships/slideLayout" Target="../slideLayouts/slideLayout55.xml"/><Relationship Id="rId9" Type="http://schemas.openxmlformats.org/officeDocument/2006/relationships/slideLayout" Target="../slideLayouts/slideLayout60.xml"/><Relationship Id="rId14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2.xml"/><Relationship Id="rId13" Type="http://schemas.openxmlformats.org/officeDocument/2006/relationships/slideLayout" Target="../slideLayouts/slideLayout77.xml"/><Relationship Id="rId3" Type="http://schemas.openxmlformats.org/officeDocument/2006/relationships/slideLayout" Target="../slideLayouts/slideLayout67.xml"/><Relationship Id="rId7" Type="http://schemas.openxmlformats.org/officeDocument/2006/relationships/slideLayout" Target="../slideLayouts/slideLayout71.xml"/><Relationship Id="rId12" Type="http://schemas.openxmlformats.org/officeDocument/2006/relationships/slideLayout" Target="../slideLayouts/slideLayout76.xml"/><Relationship Id="rId2" Type="http://schemas.openxmlformats.org/officeDocument/2006/relationships/slideLayout" Target="../slideLayouts/slideLayout66.xml"/><Relationship Id="rId1" Type="http://schemas.openxmlformats.org/officeDocument/2006/relationships/slideLayout" Target="../slideLayouts/slideLayout65.xml"/><Relationship Id="rId6" Type="http://schemas.openxmlformats.org/officeDocument/2006/relationships/slideLayout" Target="../slideLayouts/slideLayout70.xml"/><Relationship Id="rId11" Type="http://schemas.openxmlformats.org/officeDocument/2006/relationships/slideLayout" Target="../slideLayouts/slideLayout75.xml"/><Relationship Id="rId5" Type="http://schemas.openxmlformats.org/officeDocument/2006/relationships/slideLayout" Target="../slideLayouts/slideLayout69.xml"/><Relationship Id="rId10" Type="http://schemas.openxmlformats.org/officeDocument/2006/relationships/slideLayout" Target="../slideLayouts/slideLayout74.xml"/><Relationship Id="rId4" Type="http://schemas.openxmlformats.org/officeDocument/2006/relationships/slideLayout" Target="../slideLayouts/slideLayout68.xml"/><Relationship Id="rId9" Type="http://schemas.openxmlformats.org/officeDocument/2006/relationships/slideLayout" Target="../slideLayouts/slideLayout73.xml"/><Relationship Id="rId14" Type="http://schemas.openxmlformats.org/officeDocument/2006/relationships/theme" Target="../theme/theme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slideLayout" Target="../slideLayouts/slideLayout90.xml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slideLayout" Target="../slideLayouts/slideLayout89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theme" Target="../theme/theme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8.xml"/><Relationship Id="rId13" Type="http://schemas.openxmlformats.org/officeDocument/2006/relationships/theme" Target="../theme/theme8.xml"/><Relationship Id="rId3" Type="http://schemas.openxmlformats.org/officeDocument/2006/relationships/slideLayout" Target="../slideLayouts/slideLayout93.xml"/><Relationship Id="rId7" Type="http://schemas.openxmlformats.org/officeDocument/2006/relationships/slideLayout" Target="../slideLayouts/slideLayout97.xml"/><Relationship Id="rId12" Type="http://schemas.openxmlformats.org/officeDocument/2006/relationships/slideLayout" Target="../slideLayouts/slideLayout102.xml"/><Relationship Id="rId2" Type="http://schemas.openxmlformats.org/officeDocument/2006/relationships/slideLayout" Target="../slideLayouts/slideLayout92.xml"/><Relationship Id="rId1" Type="http://schemas.openxmlformats.org/officeDocument/2006/relationships/slideLayout" Target="../slideLayouts/slideLayout91.xml"/><Relationship Id="rId6" Type="http://schemas.openxmlformats.org/officeDocument/2006/relationships/slideLayout" Target="../slideLayouts/slideLayout96.xml"/><Relationship Id="rId11" Type="http://schemas.openxmlformats.org/officeDocument/2006/relationships/slideLayout" Target="../slideLayouts/slideLayout101.xml"/><Relationship Id="rId5" Type="http://schemas.openxmlformats.org/officeDocument/2006/relationships/slideLayout" Target="../slideLayouts/slideLayout95.xml"/><Relationship Id="rId10" Type="http://schemas.openxmlformats.org/officeDocument/2006/relationships/slideLayout" Target="../slideLayouts/slideLayout100.xml"/><Relationship Id="rId4" Type="http://schemas.openxmlformats.org/officeDocument/2006/relationships/slideLayout" Target="../slideLayouts/slideLayout94.xml"/><Relationship Id="rId9" Type="http://schemas.openxmlformats.org/officeDocument/2006/relationships/slideLayout" Target="../slideLayouts/slideLayout9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13" Type="http://schemas.openxmlformats.org/officeDocument/2006/relationships/slideLayout" Target="../slideLayouts/slideLayout115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slideLayout" Target="../slideLayouts/slideLayout114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Relationship Id="rId14" Type="http://schemas.openxmlformats.org/officeDocument/2006/relationships/theme" Target="../theme/theme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3E90E-F4A9-42B2-B11E-E94AB20F8723}" type="datetime1">
              <a:rPr lang="en-US" smtClean="0"/>
              <a:pPr/>
              <a:t>2/1/2018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A1DAA7-0663-4602-A039-C216A7B73F6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425185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0" y="5001816"/>
            <a:ext cx="9144000" cy="141684"/>
          </a:xfrm>
          <a:prstGeom prst="rect">
            <a:avLst/>
          </a:prstGeom>
          <a:gradFill rotWithShape="1">
            <a:gsLst>
              <a:gs pos="0">
                <a:srgbClr val="0070C0"/>
              </a:gs>
              <a:gs pos="100000">
                <a:schemeClr val="bg1"/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 b="1">
              <a:solidFill>
                <a:prstClr val="black"/>
              </a:solidFill>
              <a:latin typeface="Arial" charset="0"/>
              <a:cs typeface="Tahoma" pitchFamily="34" charset="0"/>
            </a:endParaRP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2584450" y="4966115"/>
            <a:ext cx="4032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40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WWW.NESDB.GO.TH</a:t>
            </a:r>
            <a:endParaRPr lang="th-TH" sz="1400">
              <a:solidFill>
                <a:srgbClr val="00006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6804028" y="4975640"/>
            <a:ext cx="22320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th-TH" sz="140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หน้า </a:t>
            </a:r>
            <a:fld id="{0A846894-43DE-4511-81CC-430AA8A7DF0D}" type="slidenum">
              <a:rPr lang="en-US" sz="140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pPr algn="r" fontAlgn="base">
                <a:spcBef>
                  <a:spcPct val="50000"/>
                </a:spcBef>
                <a:spcAft>
                  <a:spcPct val="0"/>
                </a:spcAft>
                <a:defRPr/>
              </a:pPr>
              <a:t>‹#›</a:t>
            </a:fld>
            <a:endParaRPr lang="th-TH" sz="140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 sz="2800" b="1">
              <a:solidFill>
                <a:prstClr val="white"/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8004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0" y="5001816"/>
            <a:ext cx="9144000" cy="141684"/>
          </a:xfrm>
          <a:prstGeom prst="rect">
            <a:avLst/>
          </a:prstGeom>
          <a:gradFill rotWithShape="1">
            <a:gsLst>
              <a:gs pos="0">
                <a:srgbClr val="0070C0"/>
              </a:gs>
              <a:gs pos="100000">
                <a:schemeClr val="bg1"/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 b="1">
              <a:solidFill>
                <a:prstClr val="black"/>
              </a:solidFill>
              <a:latin typeface="Arial" charset="0"/>
              <a:cs typeface="Tahoma" pitchFamily="34" charset="0"/>
            </a:endParaRP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2584450" y="4966113"/>
            <a:ext cx="4032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40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WWW.NESDB.GO.TH</a:t>
            </a:r>
            <a:endParaRPr lang="th-TH" sz="1400">
              <a:solidFill>
                <a:srgbClr val="00006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6804028" y="4975638"/>
            <a:ext cx="22320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th-TH" sz="140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หน้า </a:t>
            </a:r>
            <a:fld id="{0A846894-43DE-4511-81CC-430AA8A7DF0D}" type="slidenum">
              <a:rPr lang="en-US" sz="140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pPr algn="r" fontAlgn="base">
                <a:spcBef>
                  <a:spcPct val="50000"/>
                </a:spcBef>
                <a:spcAft>
                  <a:spcPct val="0"/>
                </a:spcAft>
                <a:defRPr/>
              </a:pPr>
              <a:t>‹#›</a:t>
            </a:fld>
            <a:endParaRPr lang="th-TH" sz="140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 sz="2800" b="1">
              <a:solidFill>
                <a:prstClr val="white"/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0283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4" r:id="rId1"/>
    <p:sldLayoutId id="2147483735" r:id="rId2"/>
    <p:sldLayoutId id="2147483736" r:id="rId3"/>
    <p:sldLayoutId id="2147483737" r:id="rId4"/>
    <p:sldLayoutId id="2147483738" r:id="rId5"/>
    <p:sldLayoutId id="2147483739" r:id="rId6"/>
    <p:sldLayoutId id="2147483740" r:id="rId7"/>
    <p:sldLayoutId id="2147483741" r:id="rId8"/>
    <p:sldLayoutId id="2147483742" r:id="rId9"/>
    <p:sldLayoutId id="2147483743" r:id="rId10"/>
    <p:sldLayoutId id="2147483744" r:id="rId11"/>
    <p:sldLayoutId id="2147483745" r:id="rId12"/>
    <p:sldLayoutId id="2147483746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0" y="5001816"/>
            <a:ext cx="9144000" cy="141684"/>
          </a:xfrm>
          <a:prstGeom prst="rect">
            <a:avLst/>
          </a:prstGeom>
          <a:gradFill rotWithShape="1">
            <a:gsLst>
              <a:gs pos="0">
                <a:srgbClr val="0070C0"/>
              </a:gs>
              <a:gs pos="100000">
                <a:schemeClr val="bg1"/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 b="1">
              <a:solidFill>
                <a:prstClr val="black"/>
              </a:solidFill>
              <a:latin typeface="Arial" charset="0"/>
              <a:cs typeface="Tahoma" pitchFamily="34" charset="0"/>
            </a:endParaRP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2584450" y="4966111"/>
            <a:ext cx="4032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40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WWW.NESDB.GO.TH</a:t>
            </a:r>
            <a:endParaRPr lang="th-TH" sz="1400">
              <a:solidFill>
                <a:srgbClr val="00006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6804028" y="4975636"/>
            <a:ext cx="22320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th-TH" sz="140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หน้า </a:t>
            </a:r>
            <a:fld id="{0A846894-43DE-4511-81CC-430AA8A7DF0D}" type="slidenum">
              <a:rPr lang="en-US" sz="140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pPr algn="r" fontAlgn="base">
                <a:spcBef>
                  <a:spcPct val="50000"/>
                </a:spcBef>
                <a:spcAft>
                  <a:spcPct val="0"/>
                </a:spcAft>
                <a:defRPr/>
              </a:pPr>
              <a:t>‹#›</a:t>
            </a:fld>
            <a:endParaRPr lang="th-TH" sz="140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 sz="2800" b="1">
              <a:solidFill>
                <a:prstClr val="white"/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74183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  <p:sldLayoutId id="2147483751" r:id="rId4"/>
    <p:sldLayoutId id="2147483752" r:id="rId5"/>
    <p:sldLayoutId id="2147483753" r:id="rId6"/>
    <p:sldLayoutId id="2147483754" r:id="rId7"/>
    <p:sldLayoutId id="2147483755" r:id="rId8"/>
    <p:sldLayoutId id="2147483756" r:id="rId9"/>
    <p:sldLayoutId id="2147483757" r:id="rId10"/>
    <p:sldLayoutId id="2147483758" r:id="rId11"/>
    <p:sldLayoutId id="2147483759" r:id="rId12"/>
    <p:sldLayoutId id="2147483760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0" y="5001816"/>
            <a:ext cx="9144000" cy="141684"/>
          </a:xfrm>
          <a:prstGeom prst="rect">
            <a:avLst/>
          </a:prstGeom>
          <a:gradFill rotWithShape="1">
            <a:gsLst>
              <a:gs pos="0">
                <a:srgbClr val="0070C0"/>
              </a:gs>
              <a:gs pos="100000">
                <a:schemeClr val="bg1"/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 b="1">
              <a:solidFill>
                <a:prstClr val="black"/>
              </a:solidFill>
              <a:latin typeface="Arial" charset="0"/>
              <a:cs typeface="Tahoma" pitchFamily="34" charset="0"/>
            </a:endParaRP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2584450" y="4966107"/>
            <a:ext cx="4032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40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WWW.NESDB.GO.TH</a:t>
            </a:r>
            <a:endParaRPr lang="th-TH" sz="1400">
              <a:solidFill>
                <a:srgbClr val="00006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6804028" y="4975632"/>
            <a:ext cx="22320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th-TH" sz="140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หน้า </a:t>
            </a:r>
            <a:fld id="{0A846894-43DE-4511-81CC-430AA8A7DF0D}" type="slidenum">
              <a:rPr lang="en-US" sz="140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pPr algn="r" fontAlgn="base">
                <a:spcBef>
                  <a:spcPct val="50000"/>
                </a:spcBef>
                <a:spcAft>
                  <a:spcPct val="0"/>
                </a:spcAft>
                <a:defRPr/>
              </a:pPr>
              <a:t>‹#›</a:t>
            </a:fld>
            <a:endParaRPr lang="th-TH" sz="140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 sz="2800" b="1">
              <a:solidFill>
                <a:prstClr val="white"/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185277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  <p:sldLayoutId id="2147483773" r:id="rId12"/>
    <p:sldLayoutId id="2147483774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0" y="5001816"/>
            <a:ext cx="9144000" cy="141684"/>
          </a:xfrm>
          <a:prstGeom prst="rect">
            <a:avLst/>
          </a:prstGeom>
          <a:gradFill rotWithShape="1">
            <a:gsLst>
              <a:gs pos="0">
                <a:srgbClr val="0070C0"/>
              </a:gs>
              <a:gs pos="100000">
                <a:schemeClr val="bg1"/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 b="1">
              <a:solidFill>
                <a:prstClr val="black"/>
              </a:solidFill>
              <a:latin typeface="Arial" charset="0"/>
              <a:cs typeface="Tahoma" pitchFamily="34" charset="0"/>
            </a:endParaRPr>
          </a:p>
        </p:txBody>
      </p:sp>
      <p:sp>
        <p:nvSpPr>
          <p:cNvPr id="55300" name="Text Box 4"/>
          <p:cNvSpPr txBox="1">
            <a:spLocks noChangeArrowheads="1"/>
          </p:cNvSpPr>
          <p:nvPr/>
        </p:nvSpPr>
        <p:spPr bwMode="auto">
          <a:xfrm>
            <a:off x="2584450" y="4966103"/>
            <a:ext cx="40322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en-US" sz="140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WWW.NESDB.GO.TH</a:t>
            </a:r>
            <a:endParaRPr lang="th-TH" sz="1400">
              <a:solidFill>
                <a:srgbClr val="00006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6804028" y="4975628"/>
            <a:ext cx="22320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th-TH" sz="140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หน้า </a:t>
            </a:r>
            <a:fld id="{0A846894-43DE-4511-81CC-430AA8A7DF0D}" type="slidenum">
              <a:rPr lang="en-US" sz="140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pPr algn="r" fontAlgn="base">
                <a:spcBef>
                  <a:spcPct val="50000"/>
                </a:spcBef>
                <a:spcAft>
                  <a:spcPct val="0"/>
                </a:spcAft>
                <a:defRPr/>
              </a:pPr>
              <a:t>‹#›</a:t>
            </a:fld>
            <a:endParaRPr lang="th-TH" sz="140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 sz="2800" b="1">
              <a:solidFill>
                <a:prstClr val="white"/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273608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6" r:id="rId1"/>
    <p:sldLayoutId id="2147483777" r:id="rId2"/>
    <p:sldLayoutId id="2147483778" r:id="rId3"/>
    <p:sldLayoutId id="2147483779" r:id="rId4"/>
    <p:sldLayoutId id="2147483780" r:id="rId5"/>
    <p:sldLayoutId id="2147483781" r:id="rId6"/>
    <p:sldLayoutId id="2147483782" r:id="rId7"/>
    <p:sldLayoutId id="2147483783" r:id="rId8"/>
    <p:sldLayoutId id="2147483784" r:id="rId9"/>
    <p:sldLayoutId id="2147483785" r:id="rId10"/>
    <p:sldLayoutId id="2147483786" r:id="rId11"/>
    <p:sldLayoutId id="2147483787" r:id="rId12"/>
    <p:sldLayoutId id="2147483788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-1000" y="319479"/>
            <a:ext cx="630316" cy="518458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AU" dirty="0">
              <a:solidFill>
                <a:srgbClr val="FFFFFF"/>
              </a:solidFill>
            </a:endParaRPr>
          </a:p>
        </p:txBody>
      </p:sp>
      <p:sp>
        <p:nvSpPr>
          <p:cNvPr id="1039" name="Rectangle 15"/>
          <p:cNvSpPr>
            <a:spLocks noChangeArrowheads="1"/>
          </p:cNvSpPr>
          <p:nvPr/>
        </p:nvSpPr>
        <p:spPr bwMode="gray">
          <a:xfrm>
            <a:off x="323528" y="545861"/>
            <a:ext cx="8820472" cy="2916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1040" name="Rectangle 16"/>
          <p:cNvSpPr>
            <a:spLocks noChangeArrowheads="1"/>
          </p:cNvSpPr>
          <p:nvPr/>
        </p:nvSpPr>
        <p:spPr bwMode="white">
          <a:xfrm>
            <a:off x="0" y="0"/>
            <a:ext cx="9144000" cy="550800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n-AU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79512" y="931070"/>
            <a:ext cx="8774941" cy="39737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  <a:endParaRPr lang="en-AU" altLang="en-US" dirty="0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white">
          <a:xfrm>
            <a:off x="204936" y="597674"/>
            <a:ext cx="5943600" cy="190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b="1">
                <a:solidFill>
                  <a:schemeClr val="bg1"/>
                </a:solidFill>
                <a:latin typeface="+mn-lt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1EC06AE-E0C3-42C7-AC52-032F5310295B}" type="datetime1">
              <a:rPr lang="en-US" altLang="en-US" smtClean="0">
                <a:solidFill>
                  <a:srgbClr val="FFFFFF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2/1/2018</a:t>
            </a:fld>
            <a:endParaRPr lang="en-AU" altLang="en-US" dirty="0">
              <a:solidFill>
                <a:srgbClr val="FFFFFF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4969621"/>
            <a:ext cx="2133600" cy="176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5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05CF884F-1F97-4059-8BD8-F68C3598AAFD}" type="slidenum">
              <a:rPr lang="en-AU" altLang="en-US" smtClean="0">
                <a:solidFill>
                  <a:srgbClr val="19426B"/>
                </a:solidFill>
                <a:latin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AU" altLang="en-US" dirty="0">
              <a:solidFill>
                <a:srgbClr val="19426B"/>
              </a:solidFill>
              <a:latin typeface="Arial" charset="0"/>
            </a:endParaRP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black">
          <a:xfrm>
            <a:off x="204936" y="44269"/>
            <a:ext cx="7391400" cy="422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title style</a:t>
            </a:r>
            <a:endParaRPr lang="en-AU" altLang="en-US" dirty="0" smtClean="0"/>
          </a:p>
        </p:txBody>
      </p:sp>
      <p:pic>
        <p:nvPicPr>
          <p:cNvPr id="88068" name="Picture 4" descr="E:\Document\Clip Art\Logo\logo4.png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460432" y="36279"/>
            <a:ext cx="645474" cy="507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414863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4" r:id="rId1"/>
    <p:sldLayoutId id="2147483805" r:id="rId2"/>
    <p:sldLayoutId id="2147483806" r:id="rId3"/>
    <p:sldLayoutId id="2147483807" r:id="rId4"/>
    <p:sldLayoutId id="2147483808" r:id="rId5"/>
    <p:sldLayoutId id="2147483809" r:id="rId6"/>
    <p:sldLayoutId id="2147483810" r:id="rId7"/>
    <p:sldLayoutId id="2147483811" r:id="rId8"/>
    <p:sldLayoutId id="2147483812" r:id="rId9"/>
    <p:sldLayoutId id="2147483813" r:id="rId10"/>
    <p:sldLayoutId id="2147483814" r:id="rId11"/>
    <p:sldLayoutId id="2147483815" r:id="rId12"/>
    <p:sldLayoutId id="2147483816" r:id="rId13"/>
  </p:sldLayoutIdLst>
  <p:timing>
    <p:tnLst>
      <p:par>
        <p:cTn id="1" dur="indefinite" restart="never" nodeType="tmRoot"/>
      </p:par>
    </p:tnLst>
  </p:timing>
  <p:hf hdr="0" ft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v"/>
        <a:defRPr sz="2800" b="1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sz="2800">
          <a:solidFill>
            <a:schemeClr val="tx1"/>
          </a:solidFill>
          <a:latin typeface="Arial" charset="0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Char char="•"/>
        <a:defRPr sz="2400">
          <a:solidFill>
            <a:schemeClr val="tx1"/>
          </a:solidFill>
          <a:latin typeface="Arial" charset="0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Arial" charset="0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Arial" charset="0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7763B1-1535-4CF2-8926-A2B3CFA68444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7724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8" r:id="rId1"/>
    <p:sldLayoutId id="2147483819" r:id="rId2"/>
    <p:sldLayoutId id="2147483820" r:id="rId3"/>
    <p:sldLayoutId id="2147483821" r:id="rId4"/>
    <p:sldLayoutId id="2147483822" r:id="rId5"/>
    <p:sldLayoutId id="2147483823" r:id="rId6"/>
    <p:sldLayoutId id="2147483824" r:id="rId7"/>
    <p:sldLayoutId id="2147483825" r:id="rId8"/>
    <p:sldLayoutId id="2147483826" r:id="rId9"/>
    <p:sldLayoutId id="2147483827" r:id="rId10"/>
    <p:sldLayoutId id="2147483828" r:id="rId11"/>
    <p:sldLayoutId id="2147483829" r:id="rId12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ChangeArrowheads="1"/>
          </p:cNvSpPr>
          <p:nvPr/>
        </p:nvSpPr>
        <p:spPr bwMode="auto">
          <a:xfrm>
            <a:off x="0" y="5001816"/>
            <a:ext cx="9144000" cy="141684"/>
          </a:xfrm>
          <a:prstGeom prst="rect">
            <a:avLst/>
          </a:prstGeom>
          <a:gradFill rotWithShape="1">
            <a:gsLst>
              <a:gs pos="0">
                <a:srgbClr val="0070C0"/>
              </a:gs>
              <a:gs pos="100000">
                <a:schemeClr val="bg1"/>
              </a:gs>
            </a:gsLst>
            <a:lin ang="0" scaled="1"/>
          </a:gra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 b="1">
              <a:solidFill>
                <a:prstClr val="black"/>
              </a:solidFill>
              <a:latin typeface="Arial" charset="0"/>
              <a:cs typeface="Tahoma" pitchFamily="34" charset="0"/>
            </a:endParaRPr>
          </a:p>
        </p:txBody>
      </p:sp>
      <p:sp>
        <p:nvSpPr>
          <p:cNvPr id="55301" name="Text Box 5"/>
          <p:cNvSpPr txBox="1">
            <a:spLocks noChangeArrowheads="1"/>
          </p:cNvSpPr>
          <p:nvPr/>
        </p:nvSpPr>
        <p:spPr bwMode="auto">
          <a:xfrm>
            <a:off x="6804026" y="4899756"/>
            <a:ext cx="2232025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th-TH" sz="1400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หน้า </a:t>
            </a:r>
            <a:fld id="{0A846894-43DE-4511-81CC-430AA8A7DF0D}" type="slidenum">
              <a:rPr lang="en-US" sz="140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pPr algn="r" fontAlgn="base">
                <a:spcBef>
                  <a:spcPct val="50000"/>
                </a:spcBef>
                <a:spcAft>
                  <a:spcPct val="0"/>
                </a:spcAft>
                <a:defRPr/>
              </a:pPr>
              <a:t>‹#›</a:t>
            </a:fld>
            <a:endParaRPr lang="th-TH" sz="1400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0" y="0"/>
            <a:ext cx="9144000" cy="52322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  <a:defRPr/>
            </a:pPr>
            <a:endParaRPr lang="en-US" sz="2800" b="1">
              <a:solidFill>
                <a:prstClr val="white"/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977624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1" r:id="rId1"/>
    <p:sldLayoutId id="2147483832" r:id="rId2"/>
    <p:sldLayoutId id="2147483833" r:id="rId3"/>
    <p:sldLayoutId id="2147483834" r:id="rId4"/>
    <p:sldLayoutId id="2147483835" r:id="rId5"/>
    <p:sldLayoutId id="2147483836" r:id="rId6"/>
    <p:sldLayoutId id="2147483837" r:id="rId7"/>
    <p:sldLayoutId id="2147483838" r:id="rId8"/>
    <p:sldLayoutId id="2147483839" r:id="rId9"/>
    <p:sldLayoutId id="2147483840" r:id="rId10"/>
    <p:sldLayoutId id="2147483841" r:id="rId11"/>
    <p:sldLayoutId id="2147483842" r:id="rId12"/>
    <p:sldLayoutId id="2147483843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Angsana New" pitchFamily="18" charset="-34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11" Type="http://schemas.openxmlformats.org/officeDocument/2006/relationships/image" Target="../media/image15.jpeg"/><Relationship Id="rId5" Type="http://schemas.openxmlformats.org/officeDocument/2006/relationships/diagramColors" Target="../diagrams/colors1.xml"/><Relationship Id="rId10" Type="http://schemas.openxmlformats.org/officeDocument/2006/relationships/image" Target="../media/image14.png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3.png"/><Relationship Id="rId14" Type="http://schemas.microsoft.com/office/2007/relationships/diagramDrawing" Target="../diagrams/drawin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png"/><Relationship Id="rId18" Type="http://schemas.openxmlformats.org/officeDocument/2006/relationships/image" Target="../media/image34.pn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jpeg"/><Relationship Id="rId17" Type="http://schemas.openxmlformats.org/officeDocument/2006/relationships/image" Target="../media/image33.jpeg"/><Relationship Id="rId2" Type="http://schemas.openxmlformats.org/officeDocument/2006/relationships/image" Target="../media/image18.png"/><Relationship Id="rId16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5" Type="http://schemas.openxmlformats.org/officeDocument/2006/relationships/image" Target="../media/image31.png"/><Relationship Id="rId10" Type="http://schemas.openxmlformats.org/officeDocument/2006/relationships/image" Target="../media/image26.png"/><Relationship Id="rId19" Type="http://schemas.openxmlformats.org/officeDocument/2006/relationships/image" Target="../media/image35.pn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jpeg"/><Relationship Id="rId13" Type="http://schemas.openxmlformats.org/officeDocument/2006/relationships/image" Target="../media/image46.png"/><Relationship Id="rId18" Type="http://schemas.openxmlformats.org/officeDocument/2006/relationships/image" Target="../media/image51.jpeg"/><Relationship Id="rId3" Type="http://schemas.openxmlformats.org/officeDocument/2006/relationships/image" Target="../media/image36.jpeg"/><Relationship Id="rId21" Type="http://schemas.openxmlformats.org/officeDocument/2006/relationships/image" Target="../media/image54.png"/><Relationship Id="rId7" Type="http://schemas.openxmlformats.org/officeDocument/2006/relationships/image" Target="../media/image40.jpeg"/><Relationship Id="rId12" Type="http://schemas.openxmlformats.org/officeDocument/2006/relationships/image" Target="../media/image45.png"/><Relationship Id="rId17" Type="http://schemas.openxmlformats.org/officeDocument/2006/relationships/image" Target="../media/image50.jpe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49.png"/><Relationship Id="rId20" Type="http://schemas.openxmlformats.org/officeDocument/2006/relationships/image" Target="../media/image5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jpeg"/><Relationship Id="rId11" Type="http://schemas.openxmlformats.org/officeDocument/2006/relationships/image" Target="../media/image44.jpeg"/><Relationship Id="rId5" Type="http://schemas.openxmlformats.org/officeDocument/2006/relationships/image" Target="../media/image38.jpeg"/><Relationship Id="rId15" Type="http://schemas.openxmlformats.org/officeDocument/2006/relationships/image" Target="../media/image48.png"/><Relationship Id="rId10" Type="http://schemas.openxmlformats.org/officeDocument/2006/relationships/image" Target="../media/image43.jpeg"/><Relationship Id="rId19" Type="http://schemas.openxmlformats.org/officeDocument/2006/relationships/image" Target="../media/image52.png"/><Relationship Id="rId4" Type="http://schemas.openxmlformats.org/officeDocument/2006/relationships/image" Target="../media/image37.png"/><Relationship Id="rId9" Type="http://schemas.openxmlformats.org/officeDocument/2006/relationships/image" Target="../media/image42.jpeg"/><Relationship Id="rId14" Type="http://schemas.openxmlformats.org/officeDocument/2006/relationships/image" Target="../media/image47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microsoft.com/office/2007/relationships/hdphoto" Target="../media/hdphoto7.wdp"/><Relationship Id="rId18" Type="http://schemas.openxmlformats.org/officeDocument/2006/relationships/image" Target="../media/image68.png"/><Relationship Id="rId26" Type="http://schemas.openxmlformats.org/officeDocument/2006/relationships/image" Target="../media/image74.png"/><Relationship Id="rId39" Type="http://schemas.openxmlformats.org/officeDocument/2006/relationships/image" Target="../media/image82.png"/><Relationship Id="rId3" Type="http://schemas.microsoft.com/office/2007/relationships/hdphoto" Target="../media/hdphoto2.wdp"/><Relationship Id="rId21" Type="http://schemas.openxmlformats.org/officeDocument/2006/relationships/image" Target="../media/image71.png"/><Relationship Id="rId34" Type="http://schemas.openxmlformats.org/officeDocument/2006/relationships/image" Target="../media/image79.png"/><Relationship Id="rId7" Type="http://schemas.microsoft.com/office/2007/relationships/hdphoto" Target="../media/hdphoto4.wdp"/><Relationship Id="rId12" Type="http://schemas.openxmlformats.org/officeDocument/2006/relationships/image" Target="../media/image64.png"/><Relationship Id="rId17" Type="http://schemas.openxmlformats.org/officeDocument/2006/relationships/image" Target="../media/image67.png"/><Relationship Id="rId25" Type="http://schemas.openxmlformats.org/officeDocument/2006/relationships/image" Target="../media/image73.png"/><Relationship Id="rId33" Type="http://schemas.microsoft.com/office/2007/relationships/hdphoto" Target="../media/hdphoto13.wdp"/><Relationship Id="rId38" Type="http://schemas.microsoft.com/office/2007/relationships/hdphoto" Target="../media/hdphoto15.wdp"/><Relationship Id="rId2" Type="http://schemas.openxmlformats.org/officeDocument/2006/relationships/image" Target="../media/image59.png"/><Relationship Id="rId16" Type="http://schemas.microsoft.com/office/2007/relationships/hdphoto" Target="../media/hdphoto8.wdp"/><Relationship Id="rId20" Type="http://schemas.openxmlformats.org/officeDocument/2006/relationships/image" Target="../media/image70.png"/><Relationship Id="rId29" Type="http://schemas.openxmlformats.org/officeDocument/2006/relationships/image" Target="../media/image7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11" Type="http://schemas.microsoft.com/office/2007/relationships/hdphoto" Target="../media/hdphoto6.wdp"/><Relationship Id="rId24" Type="http://schemas.microsoft.com/office/2007/relationships/hdphoto" Target="../media/hdphoto10.wdp"/><Relationship Id="rId32" Type="http://schemas.openxmlformats.org/officeDocument/2006/relationships/image" Target="../media/image78.png"/><Relationship Id="rId37" Type="http://schemas.openxmlformats.org/officeDocument/2006/relationships/image" Target="../media/image81.png"/><Relationship Id="rId5" Type="http://schemas.microsoft.com/office/2007/relationships/hdphoto" Target="../media/hdphoto3.wdp"/><Relationship Id="rId15" Type="http://schemas.openxmlformats.org/officeDocument/2006/relationships/image" Target="../media/image66.png"/><Relationship Id="rId23" Type="http://schemas.openxmlformats.org/officeDocument/2006/relationships/image" Target="../media/image72.png"/><Relationship Id="rId28" Type="http://schemas.openxmlformats.org/officeDocument/2006/relationships/image" Target="../media/image75.png"/><Relationship Id="rId36" Type="http://schemas.microsoft.com/office/2007/relationships/hdphoto" Target="../media/hdphoto14.wdp"/><Relationship Id="rId10" Type="http://schemas.openxmlformats.org/officeDocument/2006/relationships/image" Target="../media/image63.png"/><Relationship Id="rId19" Type="http://schemas.openxmlformats.org/officeDocument/2006/relationships/image" Target="../media/image69.png"/><Relationship Id="rId31" Type="http://schemas.microsoft.com/office/2007/relationships/hdphoto" Target="../media/hdphoto12.wdp"/><Relationship Id="rId4" Type="http://schemas.openxmlformats.org/officeDocument/2006/relationships/image" Target="../media/image60.jpeg"/><Relationship Id="rId9" Type="http://schemas.microsoft.com/office/2007/relationships/hdphoto" Target="../media/hdphoto5.wdp"/><Relationship Id="rId14" Type="http://schemas.openxmlformats.org/officeDocument/2006/relationships/image" Target="../media/image65.png"/><Relationship Id="rId22" Type="http://schemas.microsoft.com/office/2007/relationships/hdphoto" Target="../media/hdphoto9.wdp"/><Relationship Id="rId27" Type="http://schemas.microsoft.com/office/2007/relationships/hdphoto" Target="../media/hdphoto11.wdp"/><Relationship Id="rId30" Type="http://schemas.openxmlformats.org/officeDocument/2006/relationships/image" Target="../media/image77.png"/><Relationship Id="rId35" Type="http://schemas.openxmlformats.org/officeDocument/2006/relationships/image" Target="../media/image80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13" Type="http://schemas.microsoft.com/office/2007/relationships/hdphoto" Target="../media/hdphoto19.wdp"/><Relationship Id="rId18" Type="http://schemas.openxmlformats.org/officeDocument/2006/relationships/image" Target="../media/image96.png"/><Relationship Id="rId26" Type="http://schemas.microsoft.com/office/2007/relationships/hdphoto" Target="../media/hdphoto22.wdp"/><Relationship Id="rId3" Type="http://schemas.microsoft.com/office/2007/relationships/hdphoto" Target="../media/hdphoto16.wdp"/><Relationship Id="rId21" Type="http://schemas.microsoft.com/office/2007/relationships/hdphoto" Target="../media/hdphoto21.wdp"/><Relationship Id="rId7" Type="http://schemas.openxmlformats.org/officeDocument/2006/relationships/image" Target="../media/image88.png"/><Relationship Id="rId12" Type="http://schemas.openxmlformats.org/officeDocument/2006/relationships/image" Target="../media/image92.png"/><Relationship Id="rId17" Type="http://schemas.openxmlformats.org/officeDocument/2006/relationships/image" Target="../media/image95.png"/><Relationship Id="rId25" Type="http://schemas.openxmlformats.org/officeDocument/2006/relationships/image" Target="../media/image102.png"/><Relationship Id="rId2" Type="http://schemas.openxmlformats.org/officeDocument/2006/relationships/image" Target="../media/image85.png"/><Relationship Id="rId16" Type="http://schemas.openxmlformats.org/officeDocument/2006/relationships/image" Target="../media/image94.png"/><Relationship Id="rId20" Type="http://schemas.openxmlformats.org/officeDocument/2006/relationships/image" Target="../media/image9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11" Type="http://schemas.microsoft.com/office/2007/relationships/hdphoto" Target="../media/hdphoto18.wdp"/><Relationship Id="rId24" Type="http://schemas.openxmlformats.org/officeDocument/2006/relationships/image" Target="../media/image101.png"/><Relationship Id="rId5" Type="http://schemas.microsoft.com/office/2007/relationships/hdphoto" Target="../media/hdphoto17.wdp"/><Relationship Id="rId15" Type="http://schemas.microsoft.com/office/2007/relationships/hdphoto" Target="../media/hdphoto20.wdp"/><Relationship Id="rId23" Type="http://schemas.openxmlformats.org/officeDocument/2006/relationships/image" Target="../media/image100.png"/><Relationship Id="rId28" Type="http://schemas.microsoft.com/office/2007/relationships/hdphoto" Target="../media/hdphoto23.wdp"/><Relationship Id="rId10" Type="http://schemas.openxmlformats.org/officeDocument/2006/relationships/image" Target="../media/image91.png"/><Relationship Id="rId19" Type="http://schemas.openxmlformats.org/officeDocument/2006/relationships/image" Target="../media/image97.png"/><Relationship Id="rId4" Type="http://schemas.openxmlformats.org/officeDocument/2006/relationships/image" Target="../media/image86.png"/><Relationship Id="rId9" Type="http://schemas.openxmlformats.org/officeDocument/2006/relationships/image" Target="../media/image90.png"/><Relationship Id="rId14" Type="http://schemas.openxmlformats.org/officeDocument/2006/relationships/image" Target="../media/image93.png"/><Relationship Id="rId22" Type="http://schemas.openxmlformats.org/officeDocument/2006/relationships/image" Target="../media/image99.png"/><Relationship Id="rId27" Type="http://schemas.openxmlformats.org/officeDocument/2006/relationships/image" Target="../media/image103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0.png"/><Relationship Id="rId3" Type="http://schemas.openxmlformats.org/officeDocument/2006/relationships/image" Target="../media/image105.png"/><Relationship Id="rId7" Type="http://schemas.openxmlformats.org/officeDocument/2006/relationships/image" Target="../media/image109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8.png"/><Relationship Id="rId5" Type="http://schemas.openxmlformats.org/officeDocument/2006/relationships/image" Target="../media/image107.png"/><Relationship Id="rId4" Type="http://schemas.openxmlformats.org/officeDocument/2006/relationships/image" Target="../media/image106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13" Type="http://schemas.openxmlformats.org/officeDocument/2006/relationships/image" Target="../media/image121.png"/><Relationship Id="rId3" Type="http://schemas.openxmlformats.org/officeDocument/2006/relationships/chart" Target="../charts/chart1.xml"/><Relationship Id="rId7" Type="http://schemas.openxmlformats.org/officeDocument/2006/relationships/image" Target="../media/image115.png"/><Relationship Id="rId12" Type="http://schemas.openxmlformats.org/officeDocument/2006/relationships/image" Target="../media/image120.png"/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4.png"/><Relationship Id="rId11" Type="http://schemas.openxmlformats.org/officeDocument/2006/relationships/image" Target="../media/image119.png"/><Relationship Id="rId5" Type="http://schemas.openxmlformats.org/officeDocument/2006/relationships/image" Target="../media/image113.png"/><Relationship Id="rId15" Type="http://schemas.openxmlformats.org/officeDocument/2006/relationships/image" Target="../media/image123.png"/><Relationship Id="rId10" Type="http://schemas.openxmlformats.org/officeDocument/2006/relationships/image" Target="../media/image118.png"/><Relationship Id="rId4" Type="http://schemas.openxmlformats.org/officeDocument/2006/relationships/image" Target="../media/image112.png"/><Relationship Id="rId9" Type="http://schemas.openxmlformats.org/officeDocument/2006/relationships/image" Target="../media/image117.png"/><Relationship Id="rId14" Type="http://schemas.openxmlformats.org/officeDocument/2006/relationships/image" Target="../media/image1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5.png"/><Relationship Id="rId2" Type="http://schemas.openxmlformats.org/officeDocument/2006/relationships/image" Target="../media/image1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7.png"/><Relationship Id="rId5" Type="http://schemas.microsoft.com/office/2007/relationships/hdphoto" Target="../media/hdphoto24.wdp"/><Relationship Id="rId4" Type="http://schemas.openxmlformats.org/officeDocument/2006/relationships/image" Target="../media/image126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2.png"/><Relationship Id="rId13" Type="http://schemas.openxmlformats.org/officeDocument/2006/relationships/image" Target="../media/image135.png"/><Relationship Id="rId3" Type="http://schemas.microsoft.com/office/2007/relationships/hdphoto" Target="../media/hdphoto25.wdp"/><Relationship Id="rId7" Type="http://schemas.microsoft.com/office/2007/relationships/hdphoto" Target="../media/hdphoto26.wdp"/><Relationship Id="rId12" Type="http://schemas.openxmlformats.org/officeDocument/2006/relationships/image" Target="../media/image134.png"/><Relationship Id="rId17" Type="http://schemas.openxmlformats.org/officeDocument/2006/relationships/image" Target="../media/image138.png"/><Relationship Id="rId2" Type="http://schemas.openxmlformats.org/officeDocument/2006/relationships/image" Target="../media/image128.png"/><Relationship Id="rId16" Type="http://schemas.microsoft.com/office/2007/relationships/hdphoto" Target="../media/hdphoto29.wdp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31.png"/><Relationship Id="rId11" Type="http://schemas.microsoft.com/office/2007/relationships/hdphoto" Target="../media/hdphoto28.wdp"/><Relationship Id="rId5" Type="http://schemas.openxmlformats.org/officeDocument/2006/relationships/image" Target="../media/image130.png"/><Relationship Id="rId15" Type="http://schemas.openxmlformats.org/officeDocument/2006/relationships/image" Target="../media/image137.png"/><Relationship Id="rId10" Type="http://schemas.openxmlformats.org/officeDocument/2006/relationships/image" Target="../media/image133.png"/><Relationship Id="rId4" Type="http://schemas.openxmlformats.org/officeDocument/2006/relationships/image" Target="../media/image129.png"/><Relationship Id="rId9" Type="http://schemas.microsoft.com/office/2007/relationships/hdphoto" Target="../media/hdphoto27.wdp"/><Relationship Id="rId14" Type="http://schemas.openxmlformats.org/officeDocument/2006/relationships/image" Target="../media/image136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0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1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11" Type="http://schemas.openxmlformats.org/officeDocument/2006/relationships/image" Target="../media/image6.png"/><Relationship Id="rId5" Type="http://schemas.openxmlformats.org/officeDocument/2006/relationships/image" Target="../media/image9.png"/><Relationship Id="rId10" Type="http://schemas.openxmlformats.org/officeDocument/2006/relationships/image" Target="../media/image142.png"/><Relationship Id="rId4" Type="http://schemas.openxmlformats.org/officeDocument/2006/relationships/image" Target="../media/image4.png"/><Relationship Id="rId9" Type="http://schemas.openxmlformats.org/officeDocument/2006/relationships/image" Target="../media/image14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png"/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6.jpeg"/><Relationship Id="rId4" Type="http://schemas.openxmlformats.org/officeDocument/2006/relationships/image" Target="../media/image145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3.png"/><Relationship Id="rId3" Type="http://schemas.openxmlformats.org/officeDocument/2006/relationships/image" Target="../media/image148.png"/><Relationship Id="rId7" Type="http://schemas.openxmlformats.org/officeDocument/2006/relationships/image" Target="../media/image152.png"/><Relationship Id="rId2" Type="http://schemas.openxmlformats.org/officeDocument/2006/relationships/image" Target="../media/image14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1.png"/><Relationship Id="rId11" Type="http://schemas.openxmlformats.org/officeDocument/2006/relationships/image" Target="../media/image155.png"/><Relationship Id="rId5" Type="http://schemas.openxmlformats.org/officeDocument/2006/relationships/image" Target="../media/image150.png"/><Relationship Id="rId10" Type="http://schemas.microsoft.com/office/2007/relationships/hdphoto" Target="../media/hdphoto30.wdp"/><Relationship Id="rId4" Type="http://schemas.openxmlformats.org/officeDocument/2006/relationships/image" Target="../media/image149.png"/><Relationship Id="rId9" Type="http://schemas.openxmlformats.org/officeDocument/2006/relationships/image" Target="../media/image154.png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3.xml"/><Relationship Id="rId3" Type="http://schemas.openxmlformats.org/officeDocument/2006/relationships/diagramLayout" Target="../diagrams/layout2.xml"/><Relationship Id="rId7" Type="http://schemas.openxmlformats.org/officeDocument/2006/relationships/diagramLayout" Target="../diagrams/layout3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openxmlformats.org/officeDocument/2006/relationships/diagramData" Target="../diagrams/data3.xml"/><Relationship Id="rId11" Type="http://schemas.microsoft.com/office/2007/relationships/diagramDrawing" Target="../diagrams/drawing3.xml"/><Relationship Id="rId5" Type="http://schemas.openxmlformats.org/officeDocument/2006/relationships/diagramColors" Target="../diagrams/colors2.xml"/><Relationship Id="rId10" Type="http://schemas.microsoft.com/office/2007/relationships/diagramDrawing" Target="../diagrams/drawing2.xml"/><Relationship Id="rId4" Type="http://schemas.openxmlformats.org/officeDocument/2006/relationships/diagramQuickStyle" Target="../diagrams/quickStyle2.xml"/><Relationship Id="rId9" Type="http://schemas.openxmlformats.org/officeDocument/2006/relationships/diagramColors" Target="../diagrams/colors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9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4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10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4.png"/><Relationship Id="rId1" Type="http://schemas.openxmlformats.org/officeDocument/2006/relationships/slideLayout" Target="../slideLayouts/slideLayout10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4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5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506" y="195487"/>
            <a:ext cx="965246" cy="765944"/>
          </a:xfrm>
          <a:prstGeom prst="rect">
            <a:avLst/>
          </a:prstGeom>
        </p:spPr>
      </p:pic>
      <p:sp>
        <p:nvSpPr>
          <p:cNvPr id="6" name="Title 1"/>
          <p:cNvSpPr txBox="1">
            <a:spLocks/>
          </p:cNvSpPr>
          <p:nvPr/>
        </p:nvSpPr>
        <p:spPr bwMode="auto">
          <a:xfrm>
            <a:off x="375184" y="1277938"/>
            <a:ext cx="8517296" cy="16538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r>
              <a:rPr lang="th-TH" sz="3600" b="1" dirty="0" smtClean="0">
                <a:solidFill>
                  <a:srgbClr val="006666"/>
                </a:solidFill>
                <a:latin typeface="FreesiaUPC" panose="020B0604020202020204" pitchFamily="34" charset="-34"/>
                <a:cs typeface="FreesiaUPC" panose="020B0604020202020204" pitchFamily="34" charset="-34"/>
              </a:rPr>
              <a:t>เกษตรกรรมยั่งยืน ภายใต้แผนฯ 12</a:t>
            </a:r>
          </a:p>
        </p:txBody>
      </p:sp>
      <p:sp>
        <p:nvSpPr>
          <p:cNvPr id="9" name="Rectangle 150"/>
          <p:cNvSpPr txBox="1">
            <a:spLocks noChangeArrowheads="1"/>
          </p:cNvSpPr>
          <p:nvPr/>
        </p:nvSpPr>
        <p:spPr>
          <a:xfrm>
            <a:off x="3978460" y="3418123"/>
            <a:ext cx="5130044" cy="48577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 fontAlgn="auto">
              <a:spcAft>
                <a:spcPts val="0"/>
              </a:spcAft>
            </a:pPr>
            <a:r>
              <a:rPr lang="th-TH" altLang="th-TH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anose="020B0500040200020003" pitchFamily="34" charset="-34"/>
                <a:cs typeface="TH SarabunPSK" panose="020B0500040200020003" pitchFamily="34" charset="-34"/>
              </a:rPr>
              <a:t>นางสาวธัญรส สงวนหงษ์</a:t>
            </a:r>
            <a:endParaRPr lang="es-ES" altLang="th-TH" sz="32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Subtitle 2"/>
          <p:cNvSpPr txBox="1">
            <a:spLocks/>
          </p:cNvSpPr>
          <p:nvPr/>
        </p:nvSpPr>
        <p:spPr>
          <a:xfrm>
            <a:off x="2914112" y="3989316"/>
            <a:ext cx="6194392" cy="814682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r">
              <a:lnSpc>
                <a:spcPts val="2600"/>
              </a:lnSpc>
              <a:spcBef>
                <a:spcPts val="0"/>
              </a:spcBef>
              <a:buNone/>
            </a:pPr>
            <a:r>
              <a:rPr lang="th-TH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itchFamily="34" charset="-34"/>
                <a:cs typeface="TH SarabunPSK" pitchFamily="34" charset="-34"/>
              </a:rPr>
              <a:t>ผู้เชี่ยวชาญด้านยุทธศาสตร์เกษตรกรรม</a:t>
            </a:r>
          </a:p>
          <a:p>
            <a:pPr marL="0" indent="0" algn="r">
              <a:lnSpc>
                <a:spcPts val="2600"/>
              </a:lnSpc>
              <a:spcBef>
                <a:spcPts val="0"/>
              </a:spcBef>
              <a:buNone/>
            </a:pPr>
            <a:r>
              <a:rPr lang="th-TH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สำนักงานคณะกรรมการ</a:t>
            </a:r>
            <a:r>
              <a:rPr lang="th-TH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พัฒนาการเศรษฐกิจและสังคม</a:t>
            </a:r>
            <a:r>
              <a:rPr lang="th-TH" sz="24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แห่งชาติ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825946" y="4671209"/>
            <a:ext cx="7280854" cy="3488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ts val="2000"/>
              </a:lnSpc>
            </a:pPr>
            <a:r>
              <a:rPr lang="th-TH" sz="18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1 กุมภาพันธ์ 2561  รร.ตรัง</a:t>
            </a: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46912" y="4890194"/>
            <a:ext cx="2133600" cy="273844"/>
          </a:xfrm>
        </p:spPr>
        <p:txBody>
          <a:bodyPr/>
          <a:lstStyle/>
          <a:p>
            <a:fld id="{76A1DAA7-0663-4602-A039-C216A7B73F6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684203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4006"/>
            <a:ext cx="9144000" cy="76944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th-TH" sz="4400" b="1" dirty="0">
                <a:latin typeface="TH SarabunPSK" pitchFamily="34" charset="-34"/>
                <a:cs typeface="TH SarabunPSK" pitchFamily="34" charset="-34"/>
              </a:rPr>
              <a:t>ประเด็นนำเสนอ</a:t>
            </a:r>
            <a:r>
              <a:rPr lang="en-US" sz="4400" b="1" dirty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4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971600" y="1228106"/>
            <a:ext cx="7488832" cy="108012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 algn="ctr">
            <a:solidFill>
              <a:srgbClr val="FF0000"/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marL="628650" indent="-341313" defTabSz="898525">
              <a:lnSpc>
                <a:spcPts val="3000"/>
              </a:lnSpc>
              <a:spcBef>
                <a:spcPct val="50000"/>
              </a:spcBef>
              <a:defRPr/>
            </a:pPr>
            <a:r>
              <a:rPr lang="en-US" altLang="ko-KR" sz="3200" b="1" dirty="0" smtClean="0">
                <a:solidFill>
                  <a:srgbClr val="0070C0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1.	</a:t>
            </a:r>
            <a:r>
              <a:rPr lang="th-TH" altLang="ko-KR" sz="3200" b="1" dirty="0" smtClean="0">
                <a:solidFill>
                  <a:srgbClr val="0070C0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ความสำคัญและบริบทการเปลี่ยนแปลงที่มีผลต่อการพัฒนาภาคเกษตร</a:t>
            </a:r>
            <a:endParaRPr lang="th-TH" sz="32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 Box 20"/>
          <p:cNvSpPr txBox="1">
            <a:spLocks noChangeArrowheads="1"/>
          </p:cNvSpPr>
          <p:nvPr/>
        </p:nvSpPr>
        <p:spPr bwMode="auto">
          <a:xfrm>
            <a:off x="971600" y="2571750"/>
            <a:ext cx="7488832" cy="864024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marL="628650" indent="-341313" defTabSz="898525">
              <a:lnSpc>
                <a:spcPts val="3000"/>
              </a:lnSpc>
              <a:spcBef>
                <a:spcPct val="50000"/>
              </a:spcBef>
              <a:defRPr/>
            </a:pPr>
            <a:r>
              <a:rPr lang="th-TH" altLang="ko-KR" sz="3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2.	การพัฒนาภาคเกษตรในแผนฯ 12</a:t>
            </a:r>
            <a:endParaRPr lang="th-TH" sz="32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7" name="Straight Connector 7"/>
          <p:cNvCxnSpPr>
            <a:cxnSpLocks noChangeShapeType="1"/>
          </p:cNvCxnSpPr>
          <p:nvPr/>
        </p:nvCxnSpPr>
        <p:spPr bwMode="auto">
          <a:xfrm>
            <a:off x="1928813" y="714375"/>
            <a:ext cx="7072312" cy="1588"/>
          </a:xfrm>
          <a:prstGeom prst="line">
            <a:avLst/>
          </a:prstGeom>
          <a:noFill/>
          <a:ln w="9525" algn="ctr">
            <a:solidFill>
              <a:srgbClr val="0070C0"/>
            </a:solidFill>
            <a:round/>
            <a:headEnd/>
            <a:tailEnd/>
          </a:ln>
        </p:spPr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8" name="Text Box 20"/>
          <p:cNvSpPr txBox="1">
            <a:spLocks noChangeArrowheads="1"/>
          </p:cNvSpPr>
          <p:nvPr/>
        </p:nvSpPr>
        <p:spPr bwMode="auto">
          <a:xfrm>
            <a:off x="971600" y="3723878"/>
            <a:ext cx="7488832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marL="628650" indent="-341313" defTabSz="898525">
              <a:lnSpc>
                <a:spcPts val="3000"/>
              </a:lnSpc>
              <a:spcBef>
                <a:spcPct val="50000"/>
              </a:spcBef>
              <a:defRPr/>
            </a:pPr>
            <a:r>
              <a:rPr lang="en-US" altLang="ko-KR" sz="3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altLang="ko-KR" sz="3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.	</a:t>
            </a:r>
            <a:r>
              <a:rPr lang="th-TH" altLang="ko-KR" sz="3200" b="1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การขับเคลื่อนเกษตรกรรมยั่งยืนของไทย</a:t>
            </a:r>
            <a:endParaRPr lang="th-TH" sz="32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3602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0129" y="1544384"/>
            <a:ext cx="725487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0202" y="1451536"/>
            <a:ext cx="981075" cy="101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12" name="Group 11"/>
          <p:cNvGrpSpPr/>
          <p:nvPr/>
        </p:nvGrpSpPr>
        <p:grpSpPr>
          <a:xfrm>
            <a:off x="64885" y="411510"/>
            <a:ext cx="1402721" cy="981022"/>
            <a:chOff x="64885" y="411510"/>
            <a:chExt cx="1402721" cy="981022"/>
          </a:xfrm>
        </p:grpSpPr>
        <p:pic>
          <p:nvPicPr>
            <p:cNvPr id="3" name="Picture 6" descr="http://previews.123rf.com/images/dirkercken/dirkercken1402/dirkercken140200220/25702041-export-icon-international-trade-logistics-freight-transportation-world-economy-exportation-of-produc-Stock-Photo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885" y="583907"/>
              <a:ext cx="727203" cy="75383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22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1550" y="411510"/>
              <a:ext cx="856056" cy="9810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15" name="Rectangle 35"/>
          <p:cNvSpPr/>
          <p:nvPr/>
        </p:nvSpPr>
        <p:spPr>
          <a:xfrm>
            <a:off x="1535789" y="627534"/>
            <a:ext cx="3000207" cy="6783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en-US" sz="2200" b="1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GDP </a:t>
            </a:r>
            <a:r>
              <a:rPr lang="th-TH" sz="2200" b="1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ภาคเกษตรมีสัดส่วนร้อยละ 8.3 ของ </a:t>
            </a:r>
            <a:r>
              <a:rPr lang="en-US" sz="2200" b="1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GDP </a:t>
            </a:r>
            <a:r>
              <a:rPr lang="th-TH" sz="2200" b="1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ของประเทศ</a:t>
            </a:r>
            <a:endParaRPr lang="th-TH" sz="2200" b="1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ectangle 35"/>
          <p:cNvSpPr/>
          <p:nvPr/>
        </p:nvSpPr>
        <p:spPr>
          <a:xfrm>
            <a:off x="1467606" y="1528013"/>
            <a:ext cx="3222718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th-TH" sz="2200" b="1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ประชากรในภาคเกษตรสูงถึง 25.07 ล้านคน คิดเป็นร้อยละ 38.14 ของประชากรทั้งประเทศ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4294967295"/>
          </p:nvPr>
        </p:nvSpPr>
        <p:spPr>
          <a:xfrm>
            <a:off x="7005016" y="4869657"/>
            <a:ext cx="2133600" cy="273844"/>
          </a:xfrm>
          <a:prstGeom prst="rect">
            <a:avLst/>
          </a:prstGeom>
        </p:spPr>
        <p:txBody>
          <a:bodyPr/>
          <a:lstStyle/>
          <a:p>
            <a:fld id="{F2330902-870F-4620-8AA4-CC609445475A}" type="slidenum">
              <a:rPr lang="th-TH" smtClean="0">
                <a:solidFill>
                  <a:prstClr val="black"/>
                </a:solidFill>
              </a:rPr>
              <a:pPr/>
              <a:t>3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44" name="Title 1"/>
          <p:cNvSpPr txBox="1">
            <a:spLocks/>
          </p:cNvSpPr>
          <p:nvPr/>
        </p:nvSpPr>
        <p:spPr>
          <a:xfrm>
            <a:off x="14808" y="-20538"/>
            <a:ext cx="9129192" cy="576064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ความสำคัญของภาคเกษตร</a:t>
            </a:r>
            <a:endParaRPr lang="en-US" sz="2800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Text Box 17"/>
          <p:cNvSpPr txBox="1">
            <a:spLocks noChangeArrowheads="1"/>
          </p:cNvSpPr>
          <p:nvPr/>
        </p:nvSpPr>
        <p:spPr bwMode="auto">
          <a:xfrm>
            <a:off x="2483768" y="3147814"/>
            <a:ext cx="6192688" cy="11079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42900" indent="-342900">
              <a:buClr>
                <a:schemeClr val="hlink"/>
              </a:buClr>
              <a:buFont typeface="Wingdings" pitchFamily="2" charset="2"/>
              <a:buChar char="Ø"/>
            </a:pPr>
            <a:r>
              <a:rPr lang="th-TH" sz="22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เป็น</a:t>
            </a:r>
            <a:r>
              <a:rPr lang="th-TH" sz="2200" b="1" dirty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แหล่งรองรับแรงงานที่ใหญ่</a:t>
            </a:r>
            <a:r>
              <a:rPr lang="th-TH" sz="22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ที่สุด โดยเฉพาะในช่วงวิกฤตเศรษฐกิจ</a:t>
            </a:r>
            <a:endParaRPr lang="th-TH" sz="2200" b="1" dirty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  <a:p>
            <a:pPr marL="342900" indent="-342900">
              <a:buClr>
                <a:schemeClr val="hlink"/>
              </a:buClr>
              <a:buFont typeface="Wingdings" pitchFamily="2" charset="2"/>
              <a:buChar char="Ø"/>
            </a:pPr>
            <a:r>
              <a:rPr lang="th-TH" sz="22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สร้างรายได้ให้กับเศรษฐกิจของประเทศจากการส่งออกสินค้าเกษตรและผลิตภัณฑ์ กว่า 1.21 ล้านล้านบาท ในปี 2559</a:t>
            </a:r>
            <a:endParaRPr lang="en-US" sz="2200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5723370" y="483518"/>
            <a:ext cx="3492767" cy="93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200"/>
              </a:lnSpc>
              <a:buClr>
                <a:srgbClr val="0000FF"/>
              </a:buClr>
            </a:pPr>
            <a:r>
              <a:rPr lang="en-US" sz="2200" b="1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GDP </a:t>
            </a:r>
            <a:r>
              <a:rPr lang="th-TH" sz="2200" b="1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สาขาพืชมีความสำคัญ โดยมีสัดส่วน</a:t>
            </a:r>
            <a:br>
              <a:rPr lang="th-TH" sz="2200" b="1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200" b="1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ใน </a:t>
            </a:r>
            <a:r>
              <a:rPr lang="en-US" sz="2200" b="1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GDP </a:t>
            </a:r>
            <a:r>
              <a:rPr lang="th-TH" sz="2200" b="1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การเกษตรร้อยละ 80 เช่น ข้าว ยางพารา  </a:t>
            </a:r>
          </a:p>
        </p:txBody>
      </p:sp>
      <p:sp>
        <p:nvSpPr>
          <p:cNvPr id="47" name="Rectangle 46"/>
          <p:cNvSpPr/>
          <p:nvPr/>
        </p:nvSpPr>
        <p:spPr>
          <a:xfrm>
            <a:off x="2555776" y="4360075"/>
            <a:ext cx="4824536" cy="6630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th-TH" sz="22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สร้างรายได้เงินสดทางภาคเกษตรให้กับครัวเรือนเกษตรกร </a:t>
            </a:r>
            <a:br>
              <a:rPr lang="th-TH" sz="22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200" b="1" dirty="0" smtClean="0">
                <a:solidFill>
                  <a:schemeClr val="tx2"/>
                </a:solidFill>
                <a:latin typeface="TH SarabunPSK" pitchFamily="34" charset="-34"/>
                <a:cs typeface="TH SarabunPSK" pitchFamily="34" charset="-34"/>
              </a:rPr>
              <a:t>ประมาณ 150,000 บาทต่อปี</a:t>
            </a:r>
            <a:endParaRPr lang="en-US" sz="2200" b="1" dirty="0" smtClean="0">
              <a:solidFill>
                <a:schemeClr val="tx2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8" name="Down Arrow 47"/>
          <p:cNvSpPr/>
          <p:nvPr/>
        </p:nvSpPr>
        <p:spPr>
          <a:xfrm>
            <a:off x="2987824" y="2643758"/>
            <a:ext cx="309634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197768" y="3314477"/>
            <a:ext cx="2286000" cy="76944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marL="533400" lvl="0" indent="-533400"/>
            <a:r>
              <a:rPr lang="th-TH" sz="2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ความสำคัญต่อเศรษฐกิจส่วนรวม  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0" name="Rectangle 49"/>
          <p:cNvSpPr/>
          <p:nvPr/>
        </p:nvSpPr>
        <p:spPr>
          <a:xfrm>
            <a:off x="197768" y="4322589"/>
            <a:ext cx="2286000" cy="76944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>
            <a:spAutoFit/>
          </a:bodyPr>
          <a:lstStyle/>
          <a:p>
            <a:pPr marL="533400" lvl="0" indent="-533400"/>
            <a:r>
              <a:rPr lang="th-TH" sz="2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ความสำคัญต่อครัวเรือนเกษตรกร</a:t>
            </a:r>
            <a:endParaRPr lang="en-US" sz="2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4632133" y="483518"/>
            <a:ext cx="947894" cy="956243"/>
            <a:chOff x="4632133" y="649427"/>
            <a:chExt cx="947894" cy="956243"/>
          </a:xfrm>
        </p:grpSpPr>
        <p:pic>
          <p:nvPicPr>
            <p:cNvPr id="10" name="Picture 16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89659" y="1069808"/>
              <a:ext cx="662564" cy="53586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grpSp>
          <p:nvGrpSpPr>
            <p:cNvPr id="2" name="Group 1"/>
            <p:cNvGrpSpPr/>
            <p:nvPr/>
          </p:nvGrpSpPr>
          <p:grpSpPr>
            <a:xfrm>
              <a:off x="4632133" y="649427"/>
              <a:ext cx="947894" cy="766484"/>
              <a:chOff x="95714" y="1733258"/>
              <a:chExt cx="947894" cy="766484"/>
            </a:xfrm>
          </p:grpSpPr>
          <p:pic>
            <p:nvPicPr>
              <p:cNvPr id="9" name="Picture 17"/>
              <p:cNvPicPr>
                <a:picLocks noChangeAspect="1" noChangeArrowheads="1"/>
              </p:cNvPicPr>
              <p:nvPr/>
            </p:nvPicPr>
            <p:blipFill>
              <a:blip r:embed="rId7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556946" y="1986556"/>
                <a:ext cx="486662" cy="513186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pic>
            <p:nvPicPr>
              <p:cNvPr id="19" name="Picture 18"/>
              <p:cNvPicPr>
                <a:picLocks noChangeAspect="1" noChangeArrowheads="1"/>
              </p:cNvPicPr>
              <p:nvPr/>
            </p:nvPicPr>
            <p:blipFill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5714" y="1733258"/>
                <a:ext cx="781050" cy="633413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</p:grpSp>
      <p:sp>
        <p:nvSpPr>
          <p:cNvPr id="22" name="Rectangle 21"/>
          <p:cNvSpPr/>
          <p:nvPr/>
        </p:nvSpPr>
        <p:spPr>
          <a:xfrm>
            <a:off x="5723370" y="1527255"/>
            <a:ext cx="3492767" cy="9451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ts val="2200"/>
              </a:lnSpc>
              <a:buClr>
                <a:srgbClr val="0000FF"/>
              </a:buClr>
            </a:pPr>
            <a:r>
              <a:rPr lang="th-TH" sz="2200" b="1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เป็นหลักประกันความมั่นคงทางอาหารของประเทศและสนับสนุนอุตสาหกรรมเกี่ยวเนื่องเพื่อสร้างมูลค่าเพิ่ม</a:t>
            </a:r>
          </a:p>
        </p:txBody>
      </p:sp>
    </p:spTree>
    <p:extLst>
      <p:ext uri="{BB962C8B-B14F-4D97-AF65-F5344CB8AC3E}">
        <p14:creationId xmlns:p14="http://schemas.microsoft.com/office/powerpoint/2010/main" xmlns="" val="266177934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44269"/>
            <a:ext cx="8568952" cy="479117"/>
          </a:xfrm>
        </p:spPr>
        <p:txBody>
          <a:bodyPr>
            <a:noAutofit/>
          </a:bodyPr>
          <a:lstStyle/>
          <a:p>
            <a:pPr algn="l"/>
            <a:r>
              <a:rPr lang="th-TH" altLang="en-US" sz="28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บริบทการเปลี่ยนแปลง</a:t>
            </a:r>
            <a:endParaRPr lang="en-AU" altLang="en-US" sz="28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74904" y="4818186"/>
            <a:ext cx="2133600" cy="273844"/>
          </a:xfrm>
        </p:spPr>
        <p:txBody>
          <a:bodyPr/>
          <a:lstStyle/>
          <a:p>
            <a:fld id="{47F70844-FB13-4CCA-94F9-A95A4F089B1A}" type="slidenum">
              <a:rPr lang="en-AU" altLang="en-US" smtClean="0">
                <a:solidFill>
                  <a:srgbClr val="19426B"/>
                </a:solidFill>
              </a:rPr>
              <a:pPr/>
              <a:t>4</a:t>
            </a:fld>
            <a:endParaRPr lang="en-AU" altLang="en-US">
              <a:solidFill>
                <a:srgbClr val="19426B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62010" y="75220"/>
            <a:ext cx="17540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altLang="en-US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ปัจจัยจากภายนอก</a:t>
            </a:r>
            <a:endParaRPr lang="en-AU" altLang="en-US" sz="24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28" name="Diagram 27"/>
          <p:cNvGraphicFramePr/>
          <p:nvPr>
            <p:extLst>
              <p:ext uri="{D42A27DB-BD31-4B8C-83A1-F6EECF244321}">
                <p14:modId xmlns:p14="http://schemas.microsoft.com/office/powerpoint/2010/main" xmlns="" val="2731550867"/>
              </p:ext>
            </p:extLst>
          </p:nvPr>
        </p:nvGraphicFramePr>
        <p:xfrm>
          <a:off x="1451992" y="963824"/>
          <a:ext cx="6096000" cy="3657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9" name="Rectangle 28"/>
          <p:cNvSpPr/>
          <p:nvPr/>
        </p:nvSpPr>
        <p:spPr>
          <a:xfrm>
            <a:off x="827584" y="747800"/>
            <a:ext cx="28803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การขยายตัวของเศรษฐกิจ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โลก</a:t>
            </a:r>
          </a:p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แข่งขันในตลาดการค้า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โลก</a:t>
            </a:r>
          </a:p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การเปิดเสรี</a:t>
            </a:r>
          </a:p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ความ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เสี่ยงด้านภูมิรัฐศาสตร์</a:t>
            </a:r>
          </a:p>
        </p:txBody>
      </p:sp>
      <p:sp>
        <p:nvSpPr>
          <p:cNvPr id="30" name="Rectangle 29"/>
          <p:cNvSpPr/>
          <p:nvPr/>
        </p:nvSpPr>
        <p:spPr>
          <a:xfrm>
            <a:off x="6420662" y="924743"/>
            <a:ext cx="265133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องค์การสหประชาชาติประเมินสถานการณ์ว่าในช่วงปี 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2544-2643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ประชากรอายุ 60 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ปี</a:t>
            </a:r>
            <a:r>
              <a:rPr lang="en-US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 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ขึ้นไปมีมากกว่า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ร้อยละ 10 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ของประชากรโลก</a:t>
            </a:r>
            <a:endParaRPr lang="th-TH" sz="1800" b="1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179512" y="3732879"/>
            <a:ext cx="286860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>
                <a:solidFill>
                  <a:srgbClr val="C0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ความเสื่อมโทรมของทรัพยากรธรรมชาติและสิ่งแวดล้อมให้มีความรุนแรงมาก</a:t>
            </a:r>
            <a:r>
              <a:rPr lang="th-TH" sz="1800" b="1" kern="0" dirty="0" smtClean="0">
                <a:solidFill>
                  <a:srgbClr val="C0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ขึ้น</a:t>
            </a:r>
          </a:p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rgbClr val="C0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ภัย</a:t>
            </a:r>
            <a:r>
              <a:rPr lang="th-TH" sz="1800" b="1" kern="0" dirty="0">
                <a:solidFill>
                  <a:srgbClr val="C0000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พิบัติทางธรรมชาติมีแนวโน้มเกิดบ่อยครั้งขึ้นและมีความรุนแรงมากขึ้น</a:t>
            </a:r>
          </a:p>
        </p:txBody>
      </p:sp>
      <p:sp>
        <p:nvSpPr>
          <p:cNvPr id="32" name="Rectangle 31"/>
          <p:cNvSpPr/>
          <p:nvPr/>
        </p:nvSpPr>
        <p:spPr>
          <a:xfrm>
            <a:off x="6660232" y="2836032"/>
            <a:ext cx="248376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รูปแบบ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การผลิตและ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การค้า</a:t>
            </a:r>
          </a:p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ภาค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บริการต้องปรับตัวให้ทันต่อ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การเปลี่ยนแปลง</a:t>
            </a:r>
          </a:p>
          <a:p>
            <a:pPr marL="85725" indent="-85725">
              <a:buFont typeface="Arial" pitchFamily="34" charset="0"/>
              <a:buChar char="•"/>
              <a:defRPr/>
            </a:pP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รูปแบบ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การดำเนินชีวิต 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ทำงาน และความสัมพันธ์ของคนในสังคม ตลอดจนความซับซ้อนของปัญหาทางสังคมที่จะตามมา</a:t>
            </a:r>
          </a:p>
        </p:txBody>
      </p:sp>
      <p:pic>
        <p:nvPicPr>
          <p:cNvPr id="34" name="Picture 6" descr="https://cdn0.iconfinder.com/data/icons/economy/450/world-economy-51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1840" y="1313577"/>
            <a:ext cx="432048" cy="3888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5" name="Group 34"/>
          <p:cNvGrpSpPr/>
          <p:nvPr/>
        </p:nvGrpSpPr>
        <p:grpSpPr>
          <a:xfrm>
            <a:off x="5436113" y="1328767"/>
            <a:ext cx="559923" cy="373655"/>
            <a:chOff x="6820389" y="1851670"/>
            <a:chExt cx="559923" cy="415172"/>
          </a:xfrm>
        </p:grpSpPr>
        <p:pic>
          <p:nvPicPr>
            <p:cNvPr id="36" name="Picture 8" descr="https://cdn2.iconfinder.com/data/icons/windows-8-metro-style/512/globe.pn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20389" y="1851670"/>
              <a:ext cx="415172" cy="4151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37" name="Picture 10" descr="http://www.clker.com/cliparts/Y/Y/P/O/z/F/old-people-crossing-the-road-hi.png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20272" y="1858242"/>
              <a:ext cx="360040" cy="39004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38" name="Group 37"/>
          <p:cNvGrpSpPr/>
          <p:nvPr/>
        </p:nvGrpSpPr>
        <p:grpSpPr>
          <a:xfrm>
            <a:off x="6037080" y="3257794"/>
            <a:ext cx="623152" cy="431231"/>
            <a:chOff x="6037080" y="4396861"/>
            <a:chExt cx="623152" cy="479145"/>
          </a:xfrm>
        </p:grpSpPr>
        <p:pic>
          <p:nvPicPr>
            <p:cNvPr id="39" name="Picture 12" descr="http://www.nsec.ac.in/version5/images/head-icons/it.png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7080" y="4443958"/>
              <a:ext cx="459304" cy="4320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0" name="Picture 14" descr="http://static1.squarespace.com/static/530f7096e4b024271b34a8cb/t/534ff68ce4b0bf8f552432b4/1393880463848/icon_21457.png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181087" y="4396861"/>
              <a:ext cx="479145" cy="47914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41" name="Picture 2" descr="http://llenrock.com/blog/wp-content/uploads/2014/03/Global_Warming_Icon.jpg"/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5199" t="10552" r="14825" b="9846"/>
          <a:stretch/>
        </p:blipFill>
        <p:spPr bwMode="auto">
          <a:xfrm>
            <a:off x="4283968" y="4489138"/>
            <a:ext cx="432048" cy="4423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42" name="Group 41"/>
          <p:cNvGrpSpPr/>
          <p:nvPr/>
        </p:nvGrpSpPr>
        <p:grpSpPr>
          <a:xfrm>
            <a:off x="2267744" y="3257793"/>
            <a:ext cx="593280" cy="388843"/>
            <a:chOff x="1674464" y="1779662"/>
            <a:chExt cx="593280" cy="432048"/>
          </a:xfrm>
        </p:grpSpPr>
        <p:pic>
          <p:nvPicPr>
            <p:cNvPr id="43" name="Picture 8" descr="https://cdn2.iconfinder.com/data/icons/windows-8-metro-style/512/globe.png"/>
            <p:cNvPicPr>
              <a:picLocks noChangeAspect="1" noChangeArrowheads="1"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74464" y="1845536"/>
              <a:ext cx="366174" cy="36617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44" name="Picture 6" descr="https://d30y9cdsu7xlg0.cloudfront.net/png/30979-200.png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35696" y="1779662"/>
              <a:ext cx="432048" cy="43204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45" name="Rectangle 44"/>
          <p:cNvSpPr/>
          <p:nvPr/>
        </p:nvSpPr>
        <p:spPr>
          <a:xfrm>
            <a:off x="330648" y="2285685"/>
            <a:ext cx="20811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การจัดทำเป้าหมายการพัฒนาที่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ยั่งยืนใน</a:t>
            </a:r>
            <a:r>
              <a:rPr lang="th-TH" sz="1800" b="1" kern="0" dirty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กรอบสหประชาชาติในช่วงเวลา 15 </a:t>
            </a:r>
            <a:r>
              <a:rPr lang="th-TH" sz="18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ปี</a:t>
            </a:r>
            <a:endParaRPr lang="th-TH" sz="1800" b="1" kern="0" dirty="0">
              <a:solidFill>
                <a:sysClr val="windowText" lastClr="000000">
                  <a:lumMod val="75000"/>
                  <a:lumOff val="25000"/>
                </a:sysClr>
              </a:solidFill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46" name="Isosceles Triangle 45"/>
          <p:cNvSpPr/>
          <p:nvPr/>
        </p:nvSpPr>
        <p:spPr>
          <a:xfrm rot="16650329">
            <a:off x="3720718" y="1139518"/>
            <a:ext cx="176720" cy="277682"/>
          </a:xfrm>
          <a:prstGeom prst="triangle">
            <a:avLst/>
          </a:prstGeom>
          <a:solidFill>
            <a:srgbClr val="FADA7A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th-TH" sz="1800" kern="0">
              <a:solidFill>
                <a:sysClr val="window" lastClr="FFFFFF"/>
              </a:solidFill>
              <a:latin typeface="Times New Roman"/>
            </a:endParaRPr>
          </a:p>
        </p:txBody>
      </p:sp>
      <p:sp>
        <p:nvSpPr>
          <p:cNvPr id="47" name="Isosceles Triangle 46"/>
          <p:cNvSpPr/>
          <p:nvPr/>
        </p:nvSpPr>
        <p:spPr>
          <a:xfrm rot="4610750">
            <a:off x="6701671" y="2132621"/>
            <a:ext cx="178200" cy="277200"/>
          </a:xfrm>
          <a:prstGeom prst="triangle">
            <a:avLst/>
          </a:prstGeom>
          <a:solidFill>
            <a:srgbClr val="C0EDF8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th-TH" sz="1800" kern="0">
              <a:solidFill>
                <a:sysClr val="window" lastClr="FFFFFF"/>
              </a:solidFill>
              <a:latin typeface="Times New Roman"/>
            </a:endParaRPr>
          </a:p>
        </p:txBody>
      </p:sp>
      <p:sp>
        <p:nvSpPr>
          <p:cNvPr id="48" name="Isosceles Triangle 47"/>
          <p:cNvSpPr/>
          <p:nvPr/>
        </p:nvSpPr>
        <p:spPr>
          <a:xfrm rot="14668469">
            <a:off x="2170249" y="2745579"/>
            <a:ext cx="178200" cy="277200"/>
          </a:xfrm>
          <a:prstGeom prst="triangle">
            <a:avLst/>
          </a:prstGeom>
          <a:solidFill>
            <a:srgbClr val="FFCCCC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th-TH" sz="1800" kern="0">
              <a:solidFill>
                <a:sysClr val="window" lastClr="FFFFFF"/>
              </a:solidFill>
              <a:latin typeface="Times New Roman"/>
            </a:endParaRPr>
          </a:p>
        </p:txBody>
      </p:sp>
      <p:sp>
        <p:nvSpPr>
          <p:cNvPr id="49" name="Isosceles Triangle 48"/>
          <p:cNvSpPr/>
          <p:nvPr/>
        </p:nvSpPr>
        <p:spPr>
          <a:xfrm rot="14866521">
            <a:off x="2876991" y="4469505"/>
            <a:ext cx="178200" cy="277200"/>
          </a:xfrm>
          <a:prstGeom prst="triangle">
            <a:avLst/>
          </a:prstGeom>
          <a:solidFill>
            <a:srgbClr val="D2DA7A">
              <a:lumMod val="75000"/>
            </a:srgb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th-TH" sz="1800" kern="0">
              <a:solidFill>
                <a:sysClr val="window" lastClr="FFFFFF"/>
              </a:solidFill>
              <a:latin typeface="Times New Roman"/>
            </a:endParaRPr>
          </a:p>
        </p:txBody>
      </p:sp>
      <p:sp>
        <p:nvSpPr>
          <p:cNvPr id="50" name="Isosceles Triangle 49"/>
          <p:cNvSpPr/>
          <p:nvPr/>
        </p:nvSpPr>
        <p:spPr>
          <a:xfrm rot="4610750">
            <a:off x="6113732" y="4037497"/>
            <a:ext cx="178200" cy="277200"/>
          </a:xfrm>
          <a:prstGeom prst="triangle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th-TH" sz="1800" kern="0">
              <a:solidFill>
                <a:sysClr val="window" lastClr="FFFFFF"/>
              </a:solidFill>
              <a:latin typeface="Times New Roman"/>
            </a:endParaRPr>
          </a:p>
        </p:txBody>
      </p:sp>
      <p:sp>
        <p:nvSpPr>
          <p:cNvPr id="3" name="Right Arrow 2"/>
          <p:cNvSpPr/>
          <p:nvPr/>
        </p:nvSpPr>
        <p:spPr>
          <a:xfrm>
            <a:off x="2645000" y="195486"/>
            <a:ext cx="31701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659180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974904" y="4890194"/>
            <a:ext cx="2133600" cy="273844"/>
          </a:xfrm>
        </p:spPr>
        <p:txBody>
          <a:bodyPr/>
          <a:lstStyle/>
          <a:p>
            <a:fld id="{47F70844-FB13-4CCA-94F9-A95A4F089B1A}" type="slidenum">
              <a:rPr lang="en-AU" altLang="en-US" smtClean="0">
                <a:solidFill>
                  <a:srgbClr val="19426B"/>
                </a:solidFill>
              </a:rPr>
              <a:pPr/>
              <a:t>5</a:t>
            </a:fld>
            <a:endParaRPr lang="en-AU" altLang="en-US">
              <a:solidFill>
                <a:srgbClr val="19426B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60772" y="60790"/>
            <a:ext cx="29129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altLang="en-US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ปัจจัยจากภายนอกต่อภาคเกษตร</a:t>
            </a:r>
            <a:endParaRPr lang="en-AU" altLang="en-US" sz="24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-32" y="2619250"/>
            <a:ext cx="8715436" cy="388800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</p:spPr>
        <p:txBody>
          <a:bodyPr wrap="square" rtlCol="0">
            <a:noAutofit/>
          </a:bodyPr>
          <a:lstStyle/>
          <a:p>
            <a:pPr marL="265113" indent="-265113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th-TH" sz="2000" b="1" kern="0" dirty="0" smtClean="0">
                <a:solidFill>
                  <a:srgbClr val="4F81BD"/>
                </a:solidFill>
                <a:latin typeface="TH SarabunPSK" pitchFamily="34" charset="-34"/>
                <a:cs typeface="TH SarabunPSK" pitchFamily="34" charset="-34"/>
              </a:rPr>
              <a:t>แนวโน้มรูปแบบการค้าที่เปลี่ยนแปลงไปสู่การค้าเสรีมากขึ้น ซึ่งเป็นทั้งโอกาสและข้อจำกัดของสินค้าเกษตรไทย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-32" y="771550"/>
            <a:ext cx="8715436" cy="388800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</p:spPr>
        <p:txBody>
          <a:bodyPr wrap="square" rtlCol="0">
            <a:noAutofit/>
          </a:bodyPr>
          <a:lstStyle/>
          <a:p>
            <a:pPr marL="265113" indent="-265113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th-TH" sz="2000" b="1" kern="0" dirty="0" smtClean="0">
                <a:solidFill>
                  <a:srgbClr val="4F81BD"/>
                </a:solidFill>
                <a:latin typeface="TH SarabunPSK" pitchFamily="34" charset="-34"/>
                <a:cs typeface="TH SarabunPSK" pitchFamily="34" charset="-34"/>
              </a:rPr>
              <a:t>การเปลี่ยนแปลงสภาพภูมิอากาศและภัยธรรมชาติมีความรุนแรงเพิ่มมากขึ้น ส่งผลกระทบต่อผลผลิตทางการเกษตร</a:t>
            </a:r>
            <a:endParaRPr lang="th-TH" sz="2000" b="1" kern="0" dirty="0">
              <a:solidFill>
                <a:srgbClr val="4F81BD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79512" y="2963494"/>
            <a:ext cx="8535892" cy="10002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fontAlgn="base">
              <a:spcAft>
                <a:spcPts val="600"/>
              </a:spcAft>
              <a:buFont typeface="Arial" pitchFamily="34" charset="0"/>
              <a:buChar char="•"/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รูปแบบการค้าการส่งออกระหว่างประเทศ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มีแนวโน้มที่จะเกิดการรวมกลุ่มมากขึ้น </a:t>
            </a: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เช่น </a:t>
            </a:r>
            <a:r>
              <a:rPr lang="en-US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AEC </a:t>
            </a: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อาเซียนบวกประเทศต่างๆ ซึ่งมีทั้งที่เป็นประโยชน์ และส่งผลกระทบต่อภาคเกษตรของไทย </a:t>
            </a:r>
          </a:p>
          <a:p>
            <a:pPr marL="177800" indent="-177800" fontAlgn="base">
              <a:spcAft>
                <a:spcPts val="600"/>
              </a:spcAft>
              <a:buFont typeface="Arial" pitchFamily="34" charset="0"/>
              <a:buChar char="•"/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มีการนำ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มาตรการสุขอนามัยพืช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สุขอนามัยสัตว์ และเรื่องคุณภาพอาหารมาเป็นมาตรการกีดกันการค้าที่ไม่ใช่ภาษีเพิ่มมากขึ้น</a:t>
            </a:r>
          </a:p>
        </p:txBody>
      </p:sp>
      <p:sp>
        <p:nvSpPr>
          <p:cNvPr id="17" name="Rectangle 16"/>
          <p:cNvSpPr/>
          <p:nvPr/>
        </p:nvSpPr>
        <p:spPr>
          <a:xfrm>
            <a:off x="176243" y="4506674"/>
            <a:ext cx="86820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 fontAlgn="base">
              <a:spcAft>
                <a:spcPts val="600"/>
              </a:spcAft>
              <a:buFont typeface="Arial" pitchFamily="34" charset="0"/>
              <a:buChar char="•"/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มีการนำ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มาตรการสุขอนามัยพืช</a:t>
            </a:r>
            <a:r>
              <a:rPr lang="en-US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สุขอนามัยสัตว์ และเรื่องคุณภาพอาหารมาเป็นมาตรการกีดกันการค้าที่ไม่ใช่ภาษีเพิ่มมากขึ้น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-32" y="4109226"/>
            <a:ext cx="8715436" cy="388800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</p:spPr>
        <p:txBody>
          <a:bodyPr wrap="square" rtlCol="0">
            <a:noAutofit/>
          </a:bodyPr>
          <a:lstStyle/>
          <a:p>
            <a:pPr marL="265113" indent="-265113">
              <a:spcAft>
                <a:spcPts val="600"/>
              </a:spcAft>
              <a:buFont typeface="Wingdings" pitchFamily="2" charset="2"/>
              <a:buChar char="Ø"/>
              <a:defRPr/>
            </a:pPr>
            <a:r>
              <a:rPr lang="th-TH" sz="2000" b="1" kern="0" dirty="0" smtClean="0">
                <a:solidFill>
                  <a:srgbClr val="4F81BD"/>
                </a:solidFill>
                <a:latin typeface="TH SarabunPSK" pitchFamily="34" charset="-34"/>
                <a:cs typeface="TH SarabunPSK" pitchFamily="34" charset="-34"/>
              </a:rPr>
              <a:t>กฎกติกาการผลิตการค้าที่คำนึงถึงคุณภาพมาตรฐาน และสิ่งแวดล้อมมากขึ้น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82114" y="1137857"/>
            <a:ext cx="8676166" cy="12772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Aft>
                <a:spcPts val="600"/>
              </a:spcAft>
            </a:pP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เช่น อุทกภัย ฝนทิ้งช่วง และภัยแล้ง เป็น</a:t>
            </a:r>
            <a:r>
              <a:rPr lang="th-TH" sz="18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ต้น ใน</a:t>
            </a:r>
            <a:r>
              <a:rPr lang="th-TH" sz="1800" b="1" dirty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ปี 2558 </a:t>
            </a:r>
            <a:r>
              <a:rPr lang="th-TH" sz="18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ได้ส่งผล</a:t>
            </a:r>
            <a:r>
              <a:rPr lang="th-TH" sz="1800" b="1" dirty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ให้พื้นที่การเกษตรเสียหายรวม 2,016,336 ไร่ ปริมาณผลผลิตการเกษตรเสียหาย จำนวน 5,491,122 ตัน คิดเป็นมูลค่าความเสียหายทั้งสิ้น 11,281 ล้านบาท </a:t>
            </a: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ซึ่งปัญหาภัยพิบัติทางธรรมชาติไม่</a:t>
            </a:r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สามารถควบคุมได้ แต่มีผลกระทบต่อเกษตรกร</a:t>
            </a: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ในวง</a:t>
            </a:r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กว้าง ทั้งในด้านประสิทธิภาพการผลิตและภาระงบประมาณในการบรรเทาความเดือดร้อน</a:t>
            </a:r>
            <a:endParaRPr lang="th-TH" sz="1800" b="1" dirty="0">
              <a:solidFill>
                <a:prstClr val="black">
                  <a:lumMod val="65000"/>
                  <a:lumOff val="35000"/>
                </a:prstClr>
              </a:solidFill>
              <a:latin typeface="TH SarabunPSK" pitchFamily="34" charset="-34"/>
              <a:cs typeface="TH SarabunPSK" pitchFamily="34" charset="-34"/>
            </a:endParaRPr>
          </a:p>
          <a:p>
            <a:pPr fontAlgn="base">
              <a:spcAft>
                <a:spcPts val="600"/>
              </a:spcAft>
            </a:pPr>
            <a:endParaRPr lang="th-TH" sz="18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250018" y="2053292"/>
            <a:ext cx="8714470" cy="369332"/>
          </a:xfrm>
          <a:prstGeom prst="rect">
            <a:avLst/>
          </a:prstGeom>
          <a:solidFill>
            <a:srgbClr val="FFFFCC"/>
          </a:solidFill>
        </p:spPr>
        <p:txBody>
          <a:bodyPr wrap="square" rtlCol="0">
            <a:spAutoFit/>
          </a:bodyPr>
          <a:lstStyle/>
          <a:p>
            <a:pPr fontAlgn="base">
              <a:spcAft>
                <a:spcPts val="600"/>
              </a:spcAft>
            </a:pPr>
            <a:r>
              <a:rPr lang="th-TH" sz="18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ตัวอย่าง</a:t>
            </a:r>
            <a:r>
              <a:rPr lang="th-TH" sz="18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ในปี 2558 รัฐสนับสนุนงบกลางช่วยเหลือเกษตรกรผู้ประสบภัยพิบัติด้านการเกษตรในเบื้องต้น </a:t>
            </a:r>
            <a:r>
              <a:rPr lang="th-TH" sz="18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รวมวงเงินประมาณ 2,322 ล้านบาท</a:t>
            </a:r>
          </a:p>
        </p:txBody>
      </p:sp>
      <p:sp>
        <p:nvSpPr>
          <p:cNvPr id="13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44269"/>
            <a:ext cx="8568952" cy="479117"/>
          </a:xfrm>
        </p:spPr>
        <p:txBody>
          <a:bodyPr>
            <a:noAutofit/>
          </a:bodyPr>
          <a:lstStyle/>
          <a:p>
            <a:pPr algn="l"/>
            <a:r>
              <a:rPr lang="th-TH" altLang="en-US" sz="28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บริบทการเปลี่ยนแปลง</a:t>
            </a:r>
            <a:endParaRPr lang="en-AU" altLang="en-US" sz="28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ight Arrow 20"/>
          <p:cNvSpPr/>
          <p:nvPr/>
        </p:nvSpPr>
        <p:spPr>
          <a:xfrm>
            <a:off x="2645000" y="195486"/>
            <a:ext cx="31701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321854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57158" y="4451159"/>
            <a:ext cx="893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การนำพื้นที่อุดมสมบูรณ์เหมาะสมทางการเกษตรไปใช้ประโยชน์ผิดประเภทโดยมิได้คำนึงถึงศักยภาพของ</a:t>
            </a: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พื้นที่</a:t>
            </a:r>
          </a:p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การขยายตัวของเมืองและภาคการผลิตอื่นๆ โดยไม่มีการนำผังเมืองและผังภาคมาใช้อย่างเกิดประโยชน์</a:t>
            </a:r>
          </a:p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spc="-3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การใช้ทรัพยากรธรรมชาติสิ้นเปลือง ขาด</a:t>
            </a:r>
            <a:r>
              <a:rPr lang="th-TH" sz="1600" b="1" spc="-3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1600" b="1" spc="-3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บำรุงรักษา เกิด</a:t>
            </a:r>
            <a:r>
              <a:rPr lang="th-TH" sz="1600" b="1" spc="-3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ความเสื่อม</a:t>
            </a:r>
            <a:r>
              <a:rPr lang="th-TH" sz="1600" b="1" spc="-3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โทรมเพิ่มมากขึ้น โดยเฉพาะทรัพยากรดิน เช่น ดินเค็ม ดินเปรี้ยว และดินทราย เป็นต้น</a:t>
            </a:r>
            <a:endParaRPr lang="th-TH" sz="1600" b="1" spc="-30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7046912" y="4890194"/>
            <a:ext cx="2133600" cy="273844"/>
          </a:xfrm>
        </p:spPr>
        <p:txBody>
          <a:bodyPr/>
          <a:lstStyle/>
          <a:p>
            <a:fld id="{47F70844-FB13-4CCA-94F9-A95A4F089B1A}" type="slidenum">
              <a:rPr lang="en-AU" altLang="en-US" smtClean="0">
                <a:solidFill>
                  <a:srgbClr val="19426B"/>
                </a:solidFill>
              </a:rPr>
              <a:pPr/>
              <a:t>6</a:t>
            </a:fld>
            <a:endParaRPr lang="en-AU" altLang="en-US" dirty="0">
              <a:solidFill>
                <a:srgbClr val="19426B"/>
              </a:solidFill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13616" y="1603857"/>
            <a:ext cx="8858311" cy="262063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</p:spPr>
        <p:txBody>
          <a:bodyPr wrap="square" rtlCol="0">
            <a:noAutofit/>
          </a:bodyPr>
          <a:lstStyle/>
          <a:p>
            <a:pPr marL="265113" indent="-265113">
              <a:lnSpc>
                <a:spcPts val="1800"/>
              </a:lnSpc>
              <a:buFont typeface="Wingdings" pitchFamily="2" charset="2"/>
              <a:buChar char="Ø"/>
              <a:defRPr/>
            </a:pPr>
            <a:r>
              <a:rPr lang="th-TH" sz="1800" b="1" kern="0" dirty="0" smtClean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ความสามารถ</a:t>
            </a:r>
            <a:r>
              <a:rPr lang="th-TH" sz="1800" b="1" kern="0" dirty="0" smtClean="0">
                <a:solidFill>
                  <a:srgbClr val="4F81BD"/>
                </a:solidFill>
                <a:latin typeface="TH SarabunPSK" pitchFamily="34" charset="-34"/>
                <a:cs typeface="TH SarabunPSK" pitchFamily="34" charset="-34"/>
              </a:rPr>
              <a:t>ในการแข่งขันการผลิตสินค้าเกษตรต่ำกว่าประเทศคู่แข่ง เนื่องจากประสิทธิภาพการผลิตต่ำ ต้นทุนสูง</a:t>
            </a:r>
            <a:endParaRPr lang="th-TH" sz="1800" b="1" kern="0" dirty="0">
              <a:solidFill>
                <a:srgbClr val="4F81BD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13616" y="724050"/>
            <a:ext cx="8858312" cy="240545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</p:spPr>
        <p:txBody>
          <a:bodyPr wrap="square" rtlCol="0">
            <a:noAutofit/>
          </a:bodyPr>
          <a:lstStyle/>
          <a:p>
            <a:pPr marL="265113" indent="-265113">
              <a:lnSpc>
                <a:spcPts val="1800"/>
              </a:lnSpc>
              <a:buFont typeface="Wingdings" pitchFamily="2" charset="2"/>
              <a:buChar char="Ø"/>
              <a:defRPr/>
            </a:pPr>
            <a:r>
              <a:rPr lang="th-TH" sz="1800" b="1" kern="0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ภาคเกษตรเป็นแหล่ง</a:t>
            </a:r>
            <a:r>
              <a:rPr lang="th-TH" sz="1800" b="1" kern="0" dirty="0" smtClean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ผลิตและส่งออก</a:t>
            </a:r>
            <a:r>
              <a:rPr lang="th-TH" sz="1800" b="1" kern="0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สินค้าเกษตรและอาหาร</a:t>
            </a:r>
            <a:r>
              <a:rPr lang="th-TH" sz="1800" b="1" kern="0" dirty="0" smtClean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ที่</a:t>
            </a:r>
            <a:r>
              <a:rPr lang="th-TH" sz="1800" b="1" kern="0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สำคัญของประเทศและของ</a:t>
            </a:r>
            <a:r>
              <a:rPr lang="th-TH" sz="1800" b="1" kern="0" dirty="0" smtClean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โลก แต่การเพิ่มมูลค่าผลผลิตยังมีน้อย</a:t>
            </a:r>
            <a:endParaRPr lang="th-TH" sz="1800" b="1" kern="0" dirty="0">
              <a:solidFill>
                <a:schemeClr val="accent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178837" y="989186"/>
            <a:ext cx="4508320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ส่งออกสินค้าเกษตรและอาหารอันดับ 8 ของโลก	</a:t>
            </a:r>
          </a:p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รายได้จากการส่งออก คิดเป็นร้อยละ 18 ของการส่งออกทั้งหมด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346847" y="999895"/>
            <a:ext cx="4616966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ยังประสบปัญหาด้านความปลอดภัยอาหาร ปัญหาการปนเปื้อนสารเคมี</a:t>
            </a:r>
          </a:p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การเพิ่มมูลค่าผลผลิตยังมีน้อย ยังคงส่งออกสินค้าเกษตรขั้นต้นเป็นหลัก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171302" y="1877046"/>
            <a:ext cx="86707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เช่น ข้าว ผลผลิตเฉลี่ยต่อไร่ประมาณ 459 กก./ไร่ เป็นรองจาก เวียดนาม </a:t>
            </a:r>
            <a:r>
              <a:rPr lang="th-TH" sz="1600" b="1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เมียนมา</a:t>
            </a: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และ </a:t>
            </a:r>
            <a:r>
              <a:rPr lang="th-TH" sz="1600" b="1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สปป.</a:t>
            </a: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ลาว ขณะที่มีต้นทุนการผลิตสูงกว่าประมาณร้อยละ 30-40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4990" y="2307468"/>
            <a:ext cx="8844664" cy="273150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</p:spPr>
        <p:txBody>
          <a:bodyPr wrap="square" rtlCol="0">
            <a:noAutofit/>
          </a:bodyPr>
          <a:lstStyle/>
          <a:p>
            <a:pPr marL="265113" indent="-265113">
              <a:lnSpc>
                <a:spcPts val="1800"/>
              </a:lnSpc>
              <a:buFont typeface="Wingdings" pitchFamily="2" charset="2"/>
              <a:buChar char="Ø"/>
              <a:defRPr/>
            </a:pPr>
            <a:r>
              <a:rPr lang="th-TH" sz="1800" b="1" kern="0" dirty="0" smtClean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แรงงานส่วนใหญ่ทำงานอยู่ในภาคเกษตร แต่ปัจจุบันมีแนวโน้มลดลง และเข้าสู่วัยผู้สูงอายุ</a:t>
            </a:r>
            <a:endParaRPr lang="th-TH" sz="1800" b="1" kern="0" dirty="0">
              <a:solidFill>
                <a:schemeClr val="accent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160253" y="2609326"/>
            <a:ext cx="8712968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แรงงาน</a:t>
            </a:r>
            <a:r>
              <a:rPr 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ภาค</a:t>
            </a:r>
            <a:r>
              <a:rPr lang="th-TH" sz="16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เกษต</a:t>
            </a: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รลดลง </a:t>
            </a: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จากร้อยละ 67 ของแรงงานทั้งหมดในช่วงปี 2516-2520 เหลือร้อยละ 39 ในปี 2556</a:t>
            </a:r>
            <a:endParaRPr lang="th-TH" sz="16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สมาชิกครัวเรือนเกษตรในกลุ่มผู้สูงอายุ (64 ปีขึ้นไป) </a:t>
            </a: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มีสัดส่วนเพิ่มขึ้น จากร้อยละ 7 ในปี 2544 เป็นร้อยละ 11 ในปี 2556</a:t>
            </a:r>
            <a:endParaRPr lang="th-TH" sz="16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4990" y="3225254"/>
            <a:ext cx="8844664" cy="254412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</p:spPr>
        <p:txBody>
          <a:bodyPr wrap="square" rtlCol="0">
            <a:noAutofit/>
          </a:bodyPr>
          <a:lstStyle/>
          <a:p>
            <a:pPr marL="265113" indent="-265113">
              <a:lnSpc>
                <a:spcPts val="1800"/>
              </a:lnSpc>
              <a:buFont typeface="Wingdings" pitchFamily="2" charset="2"/>
              <a:buChar char="Ø"/>
              <a:defRPr/>
            </a:pPr>
            <a:r>
              <a:rPr lang="th-TH" sz="1800" b="1" kern="0" dirty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การสูญเสียที่ดินทำกินและเปลี่ยนสถานะ</a:t>
            </a:r>
            <a:r>
              <a:rPr lang="th-TH" sz="1800" b="1" kern="0" dirty="0" smtClean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เป็นผู้เช่าที่ดินมากขึ้น</a:t>
            </a:r>
            <a:endParaRPr lang="th-TH" sz="1800" b="1" kern="0" dirty="0">
              <a:solidFill>
                <a:schemeClr val="accent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50036" y="3529454"/>
            <a:ext cx="8143932" cy="5027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พื้นที่ทำการเกษตรของตนเองมีแนวโน้มลดลง </a:t>
            </a: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จาก 81.58 ล้านไร่ ในปี 2549 เหลือ 41.80 ล้านไร่ ในปี 2556 </a:t>
            </a:r>
          </a:p>
          <a:p>
            <a:pPr marL="177800" indent="-177800" fontAlgn="base">
              <a:lnSpc>
                <a:spcPts val="1600"/>
              </a:lnSpc>
              <a:spcBef>
                <a:spcPct val="0"/>
              </a:spcBef>
              <a:spcAft>
                <a:spcPct val="0"/>
              </a:spcAft>
              <a:buFont typeface="Arial" pitchFamily="34" charset="0"/>
              <a:buChar char="•"/>
            </a:pPr>
            <a:r>
              <a:rPr lang="th-TH" sz="1600" b="1" dirty="0" smtClean="0">
                <a:solidFill>
                  <a:srgbClr val="19426B"/>
                </a:solidFill>
                <a:latin typeface="TH SarabunPSK" pitchFamily="34" charset="-34"/>
                <a:cs typeface="TH SarabunPSK" pitchFamily="34" charset="-34"/>
              </a:rPr>
              <a:t>ที่ดินที่เกษตรกรเช่าทำกินมีแนวโน้มเพิ่มขึ้น </a:t>
            </a:r>
            <a:r>
              <a:rPr lang="th-TH" sz="16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จาก 23.92 ล้านไร่ ในปี 2551 เป็น 29.25 ล้านไร่ ในปี 25556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-32" y="4150873"/>
            <a:ext cx="8786874" cy="257176"/>
          </a:xfrm>
          <a:prstGeom prst="rect">
            <a:avLst/>
          </a:prstGeom>
          <a:solidFill>
            <a:srgbClr val="F79646">
              <a:lumMod val="20000"/>
              <a:lumOff val="80000"/>
            </a:srgbClr>
          </a:solidFill>
        </p:spPr>
        <p:txBody>
          <a:bodyPr wrap="square" rtlCol="0">
            <a:noAutofit/>
          </a:bodyPr>
          <a:lstStyle/>
          <a:p>
            <a:pPr marL="265113" indent="-265113">
              <a:lnSpc>
                <a:spcPts val="1600"/>
              </a:lnSpc>
              <a:buFont typeface="Wingdings" pitchFamily="2" charset="2"/>
              <a:buChar char="Ø"/>
              <a:defRPr/>
            </a:pPr>
            <a:r>
              <a:rPr lang="th-TH" sz="1800" b="1" kern="0" dirty="0" smtClean="0">
                <a:solidFill>
                  <a:schemeClr val="accent2">
                    <a:lumMod val="75000"/>
                  </a:schemeClr>
                </a:solidFill>
                <a:latin typeface="TH SarabunPSK" pitchFamily="34" charset="-34"/>
                <a:cs typeface="TH SarabunPSK" pitchFamily="34" charset="-34"/>
              </a:rPr>
              <a:t>ฐานทรัพยากรธรรมชาติเสื่อมโทรม ถูกบุกรุก และแย่งชิงไปสู่ภาคการผลิตอื่น โดยเฉพาะที่ดินทำกิน และพื้นที่ชลประทาน</a:t>
            </a:r>
            <a:endParaRPr lang="th-TH" sz="1800" b="1" kern="0" dirty="0">
              <a:solidFill>
                <a:schemeClr val="accent2">
                  <a:lumMod val="7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3060772" y="60790"/>
            <a:ext cx="29129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altLang="en-US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ปัจจัยจากภายนอกต่อภาคเกษตร</a:t>
            </a:r>
            <a:endParaRPr lang="en-AU" altLang="en-US" sz="24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44269"/>
            <a:ext cx="8568952" cy="479117"/>
          </a:xfrm>
        </p:spPr>
        <p:txBody>
          <a:bodyPr>
            <a:noAutofit/>
          </a:bodyPr>
          <a:lstStyle/>
          <a:p>
            <a:pPr algn="l"/>
            <a:r>
              <a:rPr lang="th-TH" altLang="en-US" sz="28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บริบทการเปลี่ยนแปลง</a:t>
            </a:r>
            <a:endParaRPr lang="en-AU" altLang="en-US" sz="28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ight Arrow 18"/>
          <p:cNvSpPr/>
          <p:nvPr/>
        </p:nvSpPr>
        <p:spPr>
          <a:xfrm>
            <a:off x="2645000" y="195486"/>
            <a:ext cx="317010" cy="21602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917920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Title 1"/>
          <p:cNvSpPr txBox="1">
            <a:spLocks/>
          </p:cNvSpPr>
          <p:nvPr/>
        </p:nvSpPr>
        <p:spPr>
          <a:xfrm>
            <a:off x="14288" y="-20634"/>
            <a:ext cx="9129712" cy="576263"/>
          </a:xfrm>
          <a:prstGeom prst="rect">
            <a:avLst/>
          </a:prstGeom>
          <a:solidFill>
            <a:srgbClr val="FFFFFF">
              <a:alpha val="40000"/>
            </a:srgbClr>
          </a:solidFill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rial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rial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rial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rial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rial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rial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rial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Times New Roman" pitchFamily="18" charset="0"/>
                <a:cs typeface="Arial" pitchFamily="34" charset="0"/>
              </a:defRPr>
            </a:lvl9pPr>
          </a:lstStyle>
          <a:p>
            <a:pPr algn="l"/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สภาพแวดล้อมที่</a:t>
            </a:r>
            <a:r>
              <a:rPr lang="th-TH" sz="28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ประเทศไทยจะต้องเผชิญใน 5 ปี</a:t>
            </a:r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ข้างหน้า </a:t>
            </a:r>
            <a:r>
              <a:rPr lang="en-US" sz="28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z="2400" b="1" kern="0" dirty="0">
                <a:solidFill>
                  <a:srgbClr val="C00000"/>
                </a:solidFill>
                <a:latin typeface="TH SarabunPSK" pitchFamily="34" charset="-34"/>
                <a:ea typeface="Microsoft Sans Serif" panose="020B0604020202020204" pitchFamily="34" charset="0"/>
                <a:cs typeface="TH SarabunPSK" pitchFamily="34" charset="-34"/>
              </a:rPr>
              <a:t>เป้าหมายการพัฒนาที่</a:t>
            </a:r>
            <a:r>
              <a:rPr lang="th-TH" sz="2400" b="1" kern="0" dirty="0" smtClean="0">
                <a:solidFill>
                  <a:srgbClr val="C00000"/>
                </a:solidFill>
                <a:latin typeface="TH SarabunPSK" pitchFamily="34" charset="-34"/>
                <a:ea typeface="Microsoft Sans Serif" panose="020B0604020202020204" pitchFamily="34" charset="0"/>
                <a:cs typeface="TH SarabunPSK" pitchFamily="34" charset="-34"/>
              </a:rPr>
              <a:t>ยั่งยืน (</a:t>
            </a:r>
            <a:r>
              <a:rPr lang="en-US" sz="2400" b="1" kern="0" dirty="0">
                <a:solidFill>
                  <a:srgbClr val="C00000"/>
                </a:solidFill>
                <a:latin typeface="TH SarabunPSK" pitchFamily="34" charset="-34"/>
                <a:ea typeface="Microsoft Sans Serif" panose="020B0604020202020204" pitchFamily="34" charset="0"/>
                <a:cs typeface="TH SarabunPSK" pitchFamily="34" charset="-34"/>
              </a:rPr>
              <a:t>SDGs)</a:t>
            </a:r>
          </a:p>
          <a:p>
            <a:pPr algn="l"/>
            <a:r>
              <a:rPr lang="th-TH" sz="28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</a:br>
            <a:endParaRPr lang="en-US" sz="2800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0" y="216023"/>
            <a:ext cx="9144000" cy="138361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graphicFrame>
        <p:nvGraphicFramePr>
          <p:cNvPr id="7" name="Content Placeholder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726044902"/>
              </p:ext>
            </p:extLst>
          </p:nvPr>
        </p:nvGraphicFramePr>
        <p:xfrm>
          <a:off x="251516" y="861544"/>
          <a:ext cx="8627634" cy="41014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437939"/>
                <a:gridCol w="1437939"/>
                <a:gridCol w="1437939"/>
                <a:gridCol w="1437939"/>
                <a:gridCol w="1437939"/>
                <a:gridCol w="1437939"/>
              </a:tblGrid>
              <a:tr h="1367143"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233D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DA73A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CA146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>
                        <a:solidFill>
                          <a:schemeClr val="bg1"/>
                        </a:solidFill>
                      </a:endParaRPr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7212F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F402D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7BFE6"/>
                    </a:solidFill>
                  </a:tcPr>
                </a:tc>
              </a:tr>
              <a:tr h="1367143"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C30B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21942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6A2E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E1768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9C28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8B2E"/>
                    </a:solidFill>
                  </a:tcPr>
                </a:tc>
              </a:tr>
              <a:tr h="1367143"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07F46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F97D4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9BA47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4558D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4496B"/>
                    </a:solidFill>
                  </a:tcPr>
                </a:tc>
                <a:tc>
                  <a:txBody>
                    <a:bodyPr/>
                    <a:lstStyle/>
                    <a:p>
                      <a:endParaRPr lang="th-TH" sz="2100" dirty="0"/>
                    </a:p>
                  </a:txBody>
                  <a:tcPr marT="34290" marB="3429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pSp>
        <p:nvGrpSpPr>
          <p:cNvPr id="43" name="Group 42"/>
          <p:cNvGrpSpPr/>
          <p:nvPr/>
        </p:nvGrpSpPr>
        <p:grpSpPr>
          <a:xfrm>
            <a:off x="207061" y="884911"/>
            <a:ext cx="1542431" cy="1178099"/>
            <a:chOff x="207057" y="1025198"/>
            <a:chExt cx="1542431" cy="1570795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 rotWithShape="1">
            <a:blip r:embed="rId2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r="5114"/>
            <a:stretch/>
          </p:blipFill>
          <p:spPr>
            <a:xfrm>
              <a:off x="438273" y="1025198"/>
              <a:ext cx="1024767" cy="1080000"/>
            </a:xfrm>
            <a:prstGeom prst="rect">
              <a:avLst/>
            </a:prstGeom>
          </p:spPr>
        </p:pic>
        <p:sp>
          <p:nvSpPr>
            <p:cNvPr id="9" name="TextBox 8"/>
            <p:cNvSpPr txBox="1"/>
            <p:nvPr/>
          </p:nvSpPr>
          <p:spPr>
            <a:xfrm>
              <a:off x="207057" y="1994120"/>
              <a:ext cx="1542431" cy="60187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6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ขจัดความ</a:t>
              </a:r>
              <a:r>
                <a:rPr lang="th-TH" sz="16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ยากจน</a:t>
              </a:r>
              <a:br>
                <a:rPr lang="th-TH" sz="16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16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ทุก</a:t>
              </a:r>
              <a:r>
                <a:rPr lang="th-TH" sz="16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รูปแบบในทุกพื้นที่</a:t>
              </a: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1631172" y="872583"/>
            <a:ext cx="1542431" cy="1341158"/>
            <a:chOff x="1631164" y="1014589"/>
            <a:chExt cx="1542431" cy="1788207"/>
          </a:xfrm>
        </p:grpSpPr>
        <p:pic>
          <p:nvPicPr>
            <p:cNvPr id="10" name="Picture 9"/>
            <p:cNvPicPr>
              <a:picLocks noChangeAspect="1"/>
            </p:cNvPicPr>
            <p:nvPr/>
          </p:nvPicPr>
          <p:blipFill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l="1" r="5413"/>
            <a:stretch/>
          </p:blipFill>
          <p:spPr>
            <a:xfrm>
              <a:off x="1880408" y="1014589"/>
              <a:ext cx="1021542" cy="1080000"/>
            </a:xfrm>
            <a:prstGeom prst="rect">
              <a:avLst/>
            </a:prstGeom>
          </p:spPr>
        </p:pic>
        <p:sp>
          <p:nvSpPr>
            <p:cNvPr id="11" name="TextBox 10"/>
            <p:cNvSpPr txBox="1"/>
            <p:nvPr/>
          </p:nvSpPr>
          <p:spPr>
            <a:xfrm>
              <a:off x="1631164" y="1961542"/>
              <a:ext cx="1542431" cy="8412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2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ขจัดความหิวโหย บรรลุความมั่นคงทางอาหาร สนับสนุนเกษตรกรรมอย่างยั่งยืน</a:t>
              </a:r>
              <a:endParaRPr lang="th-TH" sz="12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3169050" y="861982"/>
            <a:ext cx="1402950" cy="1334013"/>
            <a:chOff x="3169050" y="1024114"/>
            <a:chExt cx="1402950" cy="1778686"/>
          </a:xfrm>
        </p:grpSpPr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3308895" y="1024114"/>
              <a:ext cx="1080000" cy="1080000"/>
            </a:xfrm>
            <a:prstGeom prst="rect">
              <a:avLst/>
            </a:prstGeom>
          </p:spPr>
        </p:pic>
        <p:sp>
          <p:nvSpPr>
            <p:cNvPr id="13" name="Rectangle 12"/>
            <p:cNvSpPr/>
            <p:nvPr/>
          </p:nvSpPr>
          <p:spPr>
            <a:xfrm>
              <a:off x="3169050" y="1961543"/>
              <a:ext cx="1402950" cy="8412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คน</a:t>
              </a: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มีชีวิตที่มีคุณภาพ และส่งเสริมสุขภาวะที่ดีของคนทุกเพศทุก</a:t>
              </a: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วัย</a:t>
              </a:r>
              <a:endParaRPr lang="th-TH" sz="1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46" name="Group 45"/>
          <p:cNvGrpSpPr/>
          <p:nvPr/>
        </p:nvGrpSpPr>
        <p:grpSpPr>
          <a:xfrm>
            <a:off x="4494919" y="868688"/>
            <a:ext cx="1614987" cy="1327115"/>
            <a:chOff x="4494899" y="1035074"/>
            <a:chExt cx="1614987" cy="1769487"/>
          </a:xfrm>
        </p:grpSpPr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r="5328"/>
            <a:stretch/>
          </p:blipFill>
          <p:spPr>
            <a:xfrm>
              <a:off x="4762392" y="1035074"/>
              <a:ext cx="1022458" cy="1080000"/>
            </a:xfrm>
            <a:prstGeom prst="rect">
              <a:avLst/>
            </a:prstGeom>
          </p:spPr>
        </p:pic>
        <p:sp>
          <p:nvSpPr>
            <p:cNvPr id="15" name="TextBox 14"/>
            <p:cNvSpPr txBox="1"/>
            <p:nvPr/>
          </p:nvSpPr>
          <p:spPr>
            <a:xfrm>
              <a:off x="4494899" y="1963305"/>
              <a:ext cx="1614987" cy="8412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2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การศึกษา</a:t>
              </a:r>
              <a:r>
                <a:rPr lang="th-TH" sz="12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มีคุณภาพอย่างเท่าเทียมและครอบคลุม และส่งเสริมโอกาสในการเรียนรู้ตลอด</a:t>
              </a:r>
              <a:r>
                <a:rPr lang="th-TH" sz="12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ชีวิตทุก</a:t>
              </a:r>
              <a:r>
                <a:rPr lang="th-TH" sz="12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คน</a:t>
              </a:r>
            </a:p>
          </p:txBody>
        </p:sp>
      </p:grpSp>
      <p:grpSp>
        <p:nvGrpSpPr>
          <p:cNvPr id="47" name="Group 46"/>
          <p:cNvGrpSpPr/>
          <p:nvPr/>
        </p:nvGrpSpPr>
        <p:grpSpPr>
          <a:xfrm>
            <a:off x="5901322" y="862383"/>
            <a:ext cx="1651323" cy="1315941"/>
            <a:chOff x="5939394" y="1049973"/>
            <a:chExt cx="1651323" cy="1754588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6194963" y="1049973"/>
              <a:ext cx="1021177" cy="1080000"/>
            </a:xfrm>
            <a:prstGeom prst="rect">
              <a:avLst/>
            </a:prstGeom>
          </p:spPr>
        </p:pic>
        <p:sp>
          <p:nvSpPr>
            <p:cNvPr id="17" name="Rectangle 16"/>
            <p:cNvSpPr/>
            <p:nvPr/>
          </p:nvSpPr>
          <p:spPr>
            <a:xfrm>
              <a:off x="5939394" y="1963305"/>
              <a:ext cx="1651323" cy="84125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2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บรรลุ ความเท่าเทียมระหว่างเพศ </a:t>
              </a:r>
              <a:r>
                <a:rPr lang="th-TH" sz="12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เสริมสร้าง</a:t>
              </a:r>
              <a:r>
                <a:rPr lang="th-TH" sz="12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ความเข้มแข็งให้แก่สตรีและเด็กหญิง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7308334" y="858801"/>
            <a:ext cx="1651323" cy="1323930"/>
            <a:chOff x="7488807" y="1040485"/>
            <a:chExt cx="1651323" cy="1765242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 rotWithShape="1">
            <a:blip r:embed="rId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r="2568"/>
            <a:stretch/>
          </p:blipFill>
          <p:spPr>
            <a:xfrm>
              <a:off x="7784549" y="1040485"/>
              <a:ext cx="1052260" cy="1080000"/>
            </a:xfrm>
            <a:prstGeom prst="rect">
              <a:avLst/>
            </a:prstGeom>
          </p:spPr>
        </p:pic>
        <p:sp>
          <p:nvSpPr>
            <p:cNvPr id="19" name="Rectangle 18"/>
            <p:cNvSpPr/>
            <p:nvPr/>
          </p:nvSpPr>
          <p:spPr>
            <a:xfrm>
              <a:off x="7488807" y="1964470"/>
              <a:ext cx="1651323" cy="84125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ให้</a:t>
              </a: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มีน้ำใช้ </a:t>
              </a: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และบริหาร</a:t>
              </a: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itchFamily="34" charset="-34"/>
                </a:rPr>
                <a:t>จัดการน้ำและสุขาภิบาลอย่างยั่งยืนสำหรับทุกคน</a:t>
              </a:r>
            </a:p>
          </p:txBody>
        </p:sp>
      </p:grpSp>
      <p:grpSp>
        <p:nvGrpSpPr>
          <p:cNvPr id="49" name="Group 48"/>
          <p:cNvGrpSpPr/>
          <p:nvPr/>
        </p:nvGrpSpPr>
        <p:grpSpPr>
          <a:xfrm>
            <a:off x="193996" y="2336505"/>
            <a:ext cx="1542431" cy="1348073"/>
            <a:chOff x="193994" y="2921529"/>
            <a:chExt cx="1542431" cy="1797427"/>
          </a:xfrm>
        </p:grpSpPr>
        <p:pic>
          <p:nvPicPr>
            <p:cNvPr id="20" name="Picture 19"/>
            <p:cNvPicPr>
              <a:picLocks noChangeAspect="1"/>
            </p:cNvPicPr>
            <p:nvPr/>
          </p:nvPicPr>
          <p:blipFill rotWithShape="1">
            <a:blip r:embed="rId8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r="5114"/>
            <a:stretch/>
          </p:blipFill>
          <p:spPr>
            <a:xfrm>
              <a:off x="438273" y="2921529"/>
              <a:ext cx="1024767" cy="1080000"/>
            </a:xfrm>
            <a:prstGeom prst="rect">
              <a:avLst/>
            </a:prstGeom>
          </p:spPr>
        </p:pic>
        <p:sp>
          <p:nvSpPr>
            <p:cNvPr id="21" name="TextBox 20"/>
            <p:cNvSpPr txBox="1"/>
            <p:nvPr/>
          </p:nvSpPr>
          <p:spPr>
            <a:xfrm>
              <a:off x="193994" y="3877702"/>
              <a:ext cx="1542431" cy="8412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สร้างหลักประกันให้สามารถเข้าถึงพลังงานอย่างยั่งยืนในราคาที่เหมาะสม</a:t>
              </a:r>
            </a:p>
          </p:txBody>
        </p:sp>
      </p:grpSp>
      <p:grpSp>
        <p:nvGrpSpPr>
          <p:cNvPr id="50" name="Group 49"/>
          <p:cNvGrpSpPr/>
          <p:nvPr/>
        </p:nvGrpSpPr>
        <p:grpSpPr>
          <a:xfrm>
            <a:off x="1599049" y="2331770"/>
            <a:ext cx="1542431" cy="1333785"/>
            <a:chOff x="1599044" y="2940579"/>
            <a:chExt cx="1542431" cy="1778380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1880408" y="2940579"/>
              <a:ext cx="1080000" cy="1080000"/>
            </a:xfrm>
            <a:prstGeom prst="rect">
              <a:avLst/>
            </a:prstGeom>
          </p:spPr>
        </p:pic>
        <p:sp>
          <p:nvSpPr>
            <p:cNvPr id="23" name="TextBox 22"/>
            <p:cNvSpPr txBox="1"/>
            <p:nvPr/>
          </p:nvSpPr>
          <p:spPr>
            <a:xfrm>
              <a:off x="1599044" y="3877703"/>
              <a:ext cx="1542431" cy="84125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</a:t>
              </a: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เจริญเติบโตทางเศรษฐกิจที่ยั่งยืนและทั่วถึง และการจ้างงานเต็ม</a:t>
              </a: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อัตรา</a:t>
              </a:r>
              <a:endParaRPr lang="th-TH" sz="14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3008850" y="2324617"/>
            <a:ext cx="1707185" cy="1327459"/>
            <a:chOff x="3008831" y="2931054"/>
            <a:chExt cx="1707185" cy="1769949"/>
          </a:xfrm>
        </p:grpSpPr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10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r="1264"/>
            <a:stretch/>
          </p:blipFill>
          <p:spPr>
            <a:xfrm>
              <a:off x="3322543" y="2931054"/>
              <a:ext cx="1066351" cy="1080000"/>
            </a:xfrm>
            <a:prstGeom prst="rect">
              <a:avLst/>
            </a:prstGeom>
          </p:spPr>
        </p:pic>
        <p:sp>
          <p:nvSpPr>
            <p:cNvPr id="25" name="TextBox 24"/>
            <p:cNvSpPr txBox="1"/>
            <p:nvPr/>
          </p:nvSpPr>
          <p:spPr>
            <a:xfrm>
              <a:off x="3008831" y="3859745"/>
              <a:ext cx="1707185" cy="84125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สร้างโครงสร้างพื้นฐาน</a:t>
              </a: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ที่รองรับ</a:t>
              </a: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ต่อการเปลี่ยนแปลง ส่งเสริมอุตสาหกรรมและนวัตกรรม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504565" y="2324580"/>
            <a:ext cx="1542431" cy="1148900"/>
            <a:chOff x="4504557" y="2931054"/>
            <a:chExt cx="1542431" cy="1531868"/>
          </a:xfrm>
        </p:grpSpPr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1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r="6255"/>
            <a:stretch/>
          </p:blipFill>
          <p:spPr>
            <a:xfrm>
              <a:off x="4772401" y="2931054"/>
              <a:ext cx="1012449" cy="1080000"/>
            </a:xfrm>
            <a:prstGeom prst="rect">
              <a:avLst/>
            </a:prstGeom>
          </p:spPr>
        </p:pic>
        <p:sp>
          <p:nvSpPr>
            <p:cNvPr id="27" name="TextBox 26"/>
            <p:cNvSpPr txBox="1"/>
            <p:nvPr/>
          </p:nvSpPr>
          <p:spPr>
            <a:xfrm>
              <a:off x="4504557" y="3861047"/>
              <a:ext cx="1542431" cy="6018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ลดความไม่เท่าเทียมทั้งภายในและระหว่างประเทศ</a:t>
              </a:r>
            </a:p>
          </p:txBody>
        </p:sp>
      </p:grpSp>
      <p:grpSp>
        <p:nvGrpSpPr>
          <p:cNvPr id="53" name="Group 52"/>
          <p:cNvGrpSpPr/>
          <p:nvPr/>
        </p:nvGrpSpPr>
        <p:grpSpPr>
          <a:xfrm>
            <a:off x="5964506" y="2324589"/>
            <a:ext cx="1542431" cy="1325427"/>
            <a:chOff x="6012115" y="2931054"/>
            <a:chExt cx="1542431" cy="1767238"/>
          </a:xfrm>
        </p:grpSpPr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12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6222259" y="2931054"/>
              <a:ext cx="1080000" cy="1080000"/>
            </a:xfrm>
            <a:prstGeom prst="rect">
              <a:avLst/>
            </a:prstGeom>
          </p:spPr>
        </p:pic>
        <p:sp>
          <p:nvSpPr>
            <p:cNvPr id="29" name="TextBox 28"/>
            <p:cNvSpPr txBox="1"/>
            <p:nvPr/>
          </p:nvSpPr>
          <p:spPr>
            <a:xfrm>
              <a:off x="6012115" y="3857035"/>
              <a:ext cx="1542431" cy="84125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สร้างความปลอดภัยและภูมิคุ้มกันให้เมืองและการตั้งถิ่นฐานมนุษย์</a:t>
              </a: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380327" y="2331714"/>
            <a:ext cx="1542431" cy="1136921"/>
            <a:chOff x="7380312" y="2940579"/>
            <a:chExt cx="1542431" cy="1515897"/>
          </a:xfrm>
        </p:grpSpPr>
        <p:pic>
          <p:nvPicPr>
            <p:cNvPr id="30" name="Picture 29"/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7672117" y="2940579"/>
              <a:ext cx="1080000" cy="1080000"/>
            </a:xfrm>
            <a:prstGeom prst="rect">
              <a:avLst/>
            </a:prstGeom>
          </p:spPr>
        </p:pic>
        <p:sp>
          <p:nvSpPr>
            <p:cNvPr id="31" name="TextBox 30"/>
            <p:cNvSpPr txBox="1"/>
            <p:nvPr/>
          </p:nvSpPr>
          <p:spPr>
            <a:xfrm>
              <a:off x="7380312" y="3849129"/>
              <a:ext cx="1542431" cy="6073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ส่งเสริมรูปแบบการผลิตและบริโภคที่ยั่งยืน</a:t>
              </a:r>
            </a:p>
          </p:txBody>
        </p:sp>
      </p:grpSp>
      <p:grpSp>
        <p:nvGrpSpPr>
          <p:cNvPr id="55" name="Group 54"/>
          <p:cNvGrpSpPr/>
          <p:nvPr/>
        </p:nvGrpSpPr>
        <p:grpSpPr>
          <a:xfrm>
            <a:off x="218773" y="3747142"/>
            <a:ext cx="1542431" cy="1284757"/>
            <a:chOff x="218768" y="4886067"/>
            <a:chExt cx="1542431" cy="1713006"/>
          </a:xfrm>
        </p:grpSpPr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1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438273" y="4886067"/>
              <a:ext cx="1080000" cy="1080000"/>
            </a:xfrm>
            <a:prstGeom prst="rect">
              <a:avLst/>
            </a:prstGeom>
          </p:spPr>
        </p:pic>
        <p:sp>
          <p:nvSpPr>
            <p:cNvPr id="33" name="TextBox 32"/>
            <p:cNvSpPr txBox="1"/>
            <p:nvPr/>
          </p:nvSpPr>
          <p:spPr>
            <a:xfrm>
              <a:off x="218768" y="5757818"/>
              <a:ext cx="1542431" cy="8412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เร่งรัดดำเนินการ</a:t>
              </a: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ด้าน</a:t>
              </a:r>
              <a:b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14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การ</a:t>
              </a: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เปลี่ยนแปลงสภาพภูมิอากาศและผลกระทบ</a:t>
              </a:r>
            </a:p>
          </p:txBody>
        </p:sp>
      </p:grpSp>
      <p:grpSp>
        <p:nvGrpSpPr>
          <p:cNvPr id="56" name="Group 55"/>
          <p:cNvGrpSpPr/>
          <p:nvPr/>
        </p:nvGrpSpPr>
        <p:grpSpPr>
          <a:xfrm>
            <a:off x="1646934" y="3747142"/>
            <a:ext cx="1542431" cy="1281227"/>
            <a:chOff x="1646925" y="4886067"/>
            <a:chExt cx="1542431" cy="1708301"/>
          </a:xfrm>
        </p:grpSpPr>
        <p:pic>
          <p:nvPicPr>
            <p:cNvPr id="34" name="Picture 33"/>
            <p:cNvPicPr>
              <a:picLocks noChangeAspect="1"/>
            </p:cNvPicPr>
            <p:nvPr/>
          </p:nvPicPr>
          <p:blipFill rotWithShape="1">
            <a:blip r:embed="rId1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 l="4630" t="2688" r="5413" b="7845"/>
            <a:stretch/>
          </p:blipFill>
          <p:spPr>
            <a:xfrm>
              <a:off x="1930400" y="4886067"/>
              <a:ext cx="971550" cy="966247"/>
            </a:xfrm>
            <a:prstGeom prst="rect">
              <a:avLst/>
            </a:prstGeom>
          </p:spPr>
        </p:pic>
        <p:sp>
          <p:nvSpPr>
            <p:cNvPr id="35" name="TextBox 34"/>
            <p:cNvSpPr txBox="1"/>
            <p:nvPr/>
          </p:nvSpPr>
          <p:spPr>
            <a:xfrm>
              <a:off x="1646925" y="5747641"/>
              <a:ext cx="1542431" cy="8467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อนุรักษ์และใช้ประโยชน์ทรัพยากรทางทะเล และมหาสมุทร อย่างยั่งยืน</a:t>
              </a:r>
            </a:p>
          </p:txBody>
        </p:sp>
      </p:grpSp>
      <p:grpSp>
        <p:nvGrpSpPr>
          <p:cNvPr id="57" name="Group 56"/>
          <p:cNvGrpSpPr/>
          <p:nvPr/>
        </p:nvGrpSpPr>
        <p:grpSpPr>
          <a:xfrm>
            <a:off x="3071043" y="3747155"/>
            <a:ext cx="1542431" cy="1279438"/>
            <a:chOff x="3071022" y="4886067"/>
            <a:chExt cx="1542431" cy="1705918"/>
          </a:xfrm>
        </p:grpSpPr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1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3371849" y="4886067"/>
              <a:ext cx="1017045" cy="966247"/>
            </a:xfrm>
            <a:prstGeom prst="rect">
              <a:avLst/>
            </a:prstGeom>
          </p:spPr>
        </p:pic>
        <p:sp>
          <p:nvSpPr>
            <p:cNvPr id="38" name="TextBox 37"/>
            <p:cNvSpPr txBox="1"/>
            <p:nvPr/>
          </p:nvSpPr>
          <p:spPr>
            <a:xfrm>
              <a:off x="3071022" y="5750730"/>
              <a:ext cx="1542431" cy="8412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4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ปกป้อง ฟื้นฟูและส่งเสริมการใช้ระบบนิเวศน์บนบกอย่างยั่งยืน</a:t>
              </a:r>
            </a:p>
          </p:txBody>
        </p:sp>
      </p:grpSp>
      <p:grpSp>
        <p:nvGrpSpPr>
          <p:cNvPr id="58" name="Group 57"/>
          <p:cNvGrpSpPr/>
          <p:nvPr/>
        </p:nvGrpSpPr>
        <p:grpSpPr>
          <a:xfrm>
            <a:off x="4539766" y="3667479"/>
            <a:ext cx="1542431" cy="1355753"/>
            <a:chOff x="4478078" y="4886067"/>
            <a:chExt cx="1542431" cy="1807669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1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>
            <a:xfrm>
              <a:off x="4777201" y="4886067"/>
              <a:ext cx="1007649" cy="966247"/>
            </a:xfrm>
            <a:prstGeom prst="rect">
              <a:avLst/>
            </a:prstGeom>
            <a:ln>
              <a:noFill/>
            </a:ln>
          </p:spPr>
        </p:pic>
        <p:sp>
          <p:nvSpPr>
            <p:cNvPr id="39" name="TextBox 38"/>
            <p:cNvSpPr txBox="1"/>
            <p:nvPr/>
          </p:nvSpPr>
          <p:spPr>
            <a:xfrm>
              <a:off x="4478078" y="5745186"/>
              <a:ext cx="1542431" cy="94855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200"/>
                </a:lnSpc>
              </a:pPr>
              <a:r>
                <a:rPr lang="th-TH" sz="12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ส่งเสริมสังคมที่สงบสุข </a:t>
              </a:r>
              <a:r>
                <a:rPr lang="th-TH" sz="12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/>
              </a:r>
              <a:br>
                <a:rPr lang="th-TH" sz="12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</a:br>
              <a:r>
                <a:rPr lang="th-TH" sz="12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ทุก</a:t>
              </a:r>
              <a:r>
                <a:rPr lang="th-TH" sz="12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คนเข้าถึงกระบวนการยุติธรรม สร้างสถาบันที่มีความ</a:t>
              </a:r>
              <a:r>
                <a:rPr lang="th-TH" sz="1200" b="1" dirty="0" smtClean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รับผิดชอบ</a:t>
              </a:r>
              <a:endParaRPr lang="th-TH" sz="1200" b="1" dirty="0">
                <a:solidFill>
                  <a:prstClr val="white"/>
                </a:solidFill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59" name="Group 58"/>
          <p:cNvGrpSpPr/>
          <p:nvPr/>
        </p:nvGrpSpPr>
        <p:grpSpPr>
          <a:xfrm>
            <a:off x="6008206" y="3658617"/>
            <a:ext cx="1542431" cy="1337336"/>
            <a:chOff x="5981897" y="4859648"/>
            <a:chExt cx="1542431" cy="1783111"/>
          </a:xfrm>
        </p:grpSpPr>
        <p:pic>
          <p:nvPicPr>
            <p:cNvPr id="40" name="Picture 39"/>
            <p:cNvPicPr>
              <a:picLocks noChangeAspect="1"/>
            </p:cNvPicPr>
            <p:nvPr/>
          </p:nvPicPr>
          <p:blipFill>
            <a:blip r:embed="rId18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6228184" y="4859648"/>
              <a:ext cx="1080000" cy="1080000"/>
            </a:xfrm>
            <a:prstGeom prst="rect">
              <a:avLst/>
            </a:prstGeom>
          </p:spPr>
        </p:pic>
        <p:sp>
          <p:nvSpPr>
            <p:cNvPr id="41" name="TextBox 40"/>
            <p:cNvSpPr txBox="1"/>
            <p:nvPr/>
          </p:nvSpPr>
          <p:spPr>
            <a:xfrm>
              <a:off x="5981897" y="5801505"/>
              <a:ext cx="1542431" cy="8412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1400"/>
                </a:lnSpc>
              </a:pPr>
              <a:r>
                <a:rPr lang="th-TH" sz="1200" b="1" dirty="0">
                  <a:solidFill>
                    <a:prstClr val="white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เสริมสร้างความแข็งแกร่งของกลไกดำเนินงานและหุ้นส่วนความร่วมมือระดับโลก</a:t>
              </a:r>
            </a:p>
          </p:txBody>
        </p:sp>
      </p:grpSp>
      <p:pic>
        <p:nvPicPr>
          <p:cNvPr id="42" name="Picture 41"/>
          <p:cNvPicPr>
            <a:picLocks noChangeAspect="1"/>
          </p:cNvPicPr>
          <p:nvPr/>
        </p:nvPicPr>
        <p:blipFill rotWithShape="1">
          <a:blip r:embed="rId1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 b="5462"/>
          <a:stretch/>
        </p:blipFill>
        <p:spPr>
          <a:xfrm>
            <a:off x="7459148" y="3604247"/>
            <a:ext cx="1405488" cy="1352842"/>
          </a:xfrm>
          <a:prstGeom prst="rect">
            <a:avLst/>
          </a:prstGeom>
        </p:spPr>
      </p:pic>
      <p:sp>
        <p:nvSpPr>
          <p:cNvPr id="60" name="Rectangle 59"/>
          <p:cNvSpPr/>
          <p:nvPr/>
        </p:nvSpPr>
        <p:spPr>
          <a:xfrm>
            <a:off x="107504" y="352135"/>
            <a:ext cx="9036496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</a:pPr>
            <a:r>
              <a:rPr lang="th-TH" sz="24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ประกอบด้วย  17 เป้าหมาย (</a:t>
            </a:r>
            <a:r>
              <a:rPr lang="en-US" sz="24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Goals)</a:t>
            </a:r>
            <a:r>
              <a:rPr lang="th-TH" sz="24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 169 เป้าประสงค์ (</a:t>
            </a:r>
            <a:r>
              <a:rPr lang="en-US" sz="24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Targets) </a:t>
            </a:r>
            <a:r>
              <a:rPr lang="en-US" sz="2400" b="1" dirty="0" smtClean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241 </a:t>
            </a:r>
            <a:r>
              <a:rPr lang="th-TH" sz="24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ตัวชี้วัด (</a:t>
            </a:r>
            <a:r>
              <a:rPr lang="en-US" sz="2400" b="1" dirty="0">
                <a:solidFill>
                  <a:prstClr val="black">
                    <a:lumMod val="65000"/>
                    <a:lumOff val="35000"/>
                  </a:prstClr>
                </a:solidFill>
                <a:latin typeface="TH SarabunPSK" pitchFamily="34" charset="-34"/>
                <a:cs typeface="TH SarabunPSK" pitchFamily="34" charset="-34"/>
              </a:rPr>
              <a:t>Indicators)</a:t>
            </a:r>
            <a:endParaRPr lang="en-US" b="1" dirty="0">
              <a:solidFill>
                <a:prstClr val="black">
                  <a:lumMod val="65000"/>
                  <a:lumOff val="35000"/>
                </a:prst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2" name="Rounded Rectangle 61"/>
          <p:cNvSpPr/>
          <p:nvPr/>
        </p:nvSpPr>
        <p:spPr>
          <a:xfrm>
            <a:off x="1599050" y="771550"/>
            <a:ext cx="1590316" cy="1553067"/>
          </a:xfrm>
          <a:prstGeom prst="roundRect">
            <a:avLst/>
          </a:prstGeom>
          <a:noFill/>
          <a:ln w="5080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white"/>
              </a:solidFill>
            </a:endParaRPr>
          </a:p>
        </p:txBody>
      </p:sp>
      <p:sp>
        <p:nvSpPr>
          <p:cNvPr id="63" name="Explosion 1 62"/>
          <p:cNvSpPr/>
          <p:nvPr/>
        </p:nvSpPr>
        <p:spPr>
          <a:xfrm>
            <a:off x="2627785" y="771550"/>
            <a:ext cx="2736304" cy="923363"/>
          </a:xfrm>
          <a:prstGeom prst="irregularSeal1">
            <a:avLst/>
          </a:prstGeom>
          <a:solidFill>
            <a:srgbClr val="FFFF00"/>
          </a:solidFill>
          <a:ln w="28575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r>
              <a:rPr lang="th-TH" sz="2000" b="1" dirty="0" smtClean="0">
                <a:solidFill>
                  <a:srgbClr val="000066"/>
                </a:solidFill>
                <a:latin typeface="TH SarabunPSK" pitchFamily="34" charset="-34"/>
                <a:cs typeface="TH SarabunPSK" pitchFamily="34" charset="-34"/>
              </a:rPr>
              <a:t>เกษตรกรรมยั่งยืน</a:t>
            </a:r>
            <a:endParaRPr lang="th-TH" sz="2000" b="1" dirty="0">
              <a:solidFill>
                <a:srgbClr val="00006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ight Arrow 1"/>
          <p:cNvSpPr/>
          <p:nvPr/>
        </p:nvSpPr>
        <p:spPr>
          <a:xfrm rot="8620879">
            <a:off x="2724640" y="1214474"/>
            <a:ext cx="598769" cy="360040"/>
          </a:xfrm>
          <a:prstGeom prst="rightArrow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4" name="Rounded Rectangle 63"/>
          <p:cNvSpPr/>
          <p:nvPr/>
        </p:nvSpPr>
        <p:spPr>
          <a:xfrm>
            <a:off x="7315200" y="2190750"/>
            <a:ext cx="1590316" cy="1553067"/>
          </a:xfrm>
          <a:prstGeom prst="roundRect">
            <a:avLst/>
          </a:prstGeom>
          <a:noFill/>
          <a:ln w="50800">
            <a:solidFill>
              <a:srgbClr val="C0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ctr"/>
          <a:lstStyle/>
          <a:p>
            <a:pPr algn="ctr" defTabSz="685783" fontAlgn="auto">
              <a:spcBef>
                <a:spcPts val="0"/>
              </a:spcBef>
              <a:spcAft>
                <a:spcPts val="0"/>
              </a:spcAft>
            </a:pPr>
            <a:endParaRPr lang="th-TH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143717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1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Users\pornchata\Pictures\SDG-Banner-Main.jpg"/>
          <p:cNvPicPr>
            <a:picLocks noChangeAspect="1" noChangeArrowheads="1"/>
          </p:cNvPicPr>
          <p:nvPr/>
        </p:nvPicPr>
        <p:blipFill>
          <a:blip r:embed="rId3" cstate="print"/>
          <a:srcRect l="14447" b="56282"/>
          <a:stretch>
            <a:fillRect/>
          </a:stretch>
        </p:blipFill>
        <p:spPr bwMode="auto">
          <a:xfrm>
            <a:off x="0" y="57151"/>
            <a:ext cx="3888432" cy="458318"/>
          </a:xfrm>
          <a:prstGeom prst="rect">
            <a:avLst/>
          </a:prstGeom>
          <a:noFill/>
        </p:spPr>
      </p:pic>
      <p:sp>
        <p:nvSpPr>
          <p:cNvPr id="16" name="สี่เหลี่ยมผืนผ้า 15"/>
          <p:cNvSpPr/>
          <p:nvPr/>
        </p:nvSpPr>
        <p:spPr>
          <a:xfrm>
            <a:off x="7955827" y="888646"/>
            <a:ext cx="1149675" cy="386537"/>
          </a:xfrm>
          <a:prstGeom prst="rect">
            <a:avLst/>
          </a:prstGeom>
          <a:solidFill>
            <a:srgbClr val="F3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17" name="สี่เหลี่ยมผืนผ้า 16"/>
          <p:cNvSpPr/>
          <p:nvPr/>
        </p:nvSpPr>
        <p:spPr>
          <a:xfrm>
            <a:off x="6631357" y="888646"/>
            <a:ext cx="1309344" cy="386537"/>
          </a:xfrm>
          <a:prstGeom prst="rect">
            <a:avLst/>
          </a:prstGeom>
          <a:solidFill>
            <a:srgbClr val="F3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5340752" y="888646"/>
            <a:ext cx="1266722" cy="386537"/>
          </a:xfrm>
          <a:prstGeom prst="rect">
            <a:avLst/>
          </a:prstGeom>
          <a:solidFill>
            <a:srgbClr val="F3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19" name="สี่เหลี่ยมผืนผ้า 18"/>
          <p:cNvSpPr/>
          <p:nvPr/>
        </p:nvSpPr>
        <p:spPr>
          <a:xfrm>
            <a:off x="4387158" y="888646"/>
            <a:ext cx="924175" cy="386537"/>
          </a:xfrm>
          <a:prstGeom prst="rect">
            <a:avLst/>
          </a:prstGeom>
          <a:solidFill>
            <a:srgbClr val="FEF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3247504" y="888646"/>
            <a:ext cx="1123553" cy="3865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14" name="สี่เหลี่ยมผืนผ้า 13"/>
          <p:cNvSpPr/>
          <p:nvPr/>
        </p:nvSpPr>
        <p:spPr>
          <a:xfrm>
            <a:off x="1998963" y="888646"/>
            <a:ext cx="1204886" cy="386537"/>
          </a:xfrm>
          <a:prstGeom prst="rect">
            <a:avLst/>
          </a:prstGeom>
          <a:solidFill>
            <a:srgbClr val="FFFF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1001029" y="888646"/>
            <a:ext cx="978685" cy="386537"/>
          </a:xfrm>
          <a:prstGeom prst="rect">
            <a:avLst/>
          </a:prstGeom>
          <a:solidFill>
            <a:srgbClr val="FFE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0" y="888646"/>
            <a:ext cx="972152" cy="386537"/>
          </a:xfrm>
          <a:prstGeom prst="rect">
            <a:avLst/>
          </a:prstGeom>
          <a:solidFill>
            <a:srgbClr val="F8F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4" name="สี่เหลี่ยมผืนผ้า 3"/>
          <p:cNvSpPr/>
          <p:nvPr/>
        </p:nvSpPr>
        <p:spPr>
          <a:xfrm>
            <a:off x="-80056" y="834215"/>
            <a:ext cx="1178446" cy="5575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th-TH" sz="1200" b="1" kern="0" spc="-30" dirty="0" smtClean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ยุติ</a:t>
            </a:r>
            <a:r>
              <a:rPr lang="th-TH" sz="1200" b="1" kern="0" spc="-30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ความหิวโหย</a:t>
            </a:r>
            <a:r>
              <a:rPr lang="th-TH" sz="1200" b="1" kern="0" spc="-30" dirty="0" smtClean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และ</a:t>
            </a:r>
            <a:br>
              <a:rPr lang="th-TH" sz="1200" b="1" kern="0" spc="-30" dirty="0" smtClean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</a:br>
            <a:r>
              <a:rPr lang="th-TH" sz="1200" b="1" kern="0" spc="-30" dirty="0" smtClean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สร้าง</a:t>
            </a:r>
            <a:r>
              <a:rPr lang="th-TH" sz="1200" b="1" kern="0" spc="-30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หลักประกัน</a:t>
            </a:r>
            <a:r>
              <a:rPr lang="th-TH" sz="1200" b="1" kern="0" spc="-30" dirty="0" smtClean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ให้</a:t>
            </a:r>
            <a:br>
              <a:rPr lang="th-TH" sz="1200" b="1" kern="0" spc="-30" dirty="0" smtClean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</a:br>
            <a:r>
              <a:rPr lang="th-TH" sz="1200" b="1" kern="0" spc="-30" dirty="0" smtClean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ทุกคน</a:t>
            </a:r>
            <a:endParaRPr lang="en-US" sz="1100" kern="0" spc="-30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  <a:sym typeface="Arial"/>
            </a:endParaRPr>
          </a:p>
        </p:txBody>
      </p:sp>
      <p:sp>
        <p:nvSpPr>
          <p:cNvPr id="5" name="สี่เหลี่ยมผืนผ้า 4"/>
          <p:cNvSpPr/>
          <p:nvPr/>
        </p:nvSpPr>
        <p:spPr>
          <a:xfrm>
            <a:off x="900003" y="823328"/>
            <a:ext cx="125804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th-TH" sz="1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ยุติภาวะ</a:t>
            </a:r>
            <a:r>
              <a:rPr lang="th-TH" sz="1200" b="1" kern="0" dirty="0" err="1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ทุพ</a:t>
            </a: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โภชนาการ</a:t>
            </a:r>
          </a:p>
          <a:p>
            <a:pPr algn="ctr">
              <a:lnSpc>
                <a:spcPts val="1200"/>
              </a:lnSpc>
            </a:pP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ทุกรูปแบบ</a:t>
            </a:r>
            <a:endParaRPr lang="en-US" sz="1100" kern="0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  <a:sym typeface="Arial"/>
            </a:endParaRP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1917741" y="828772"/>
            <a:ext cx="146903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th-TH" sz="1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เพิ่มผลิตภาพทางการเกษตรและรายได้ของผู้ผลิตอาหารราย</a:t>
            </a: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เล็ก</a:t>
            </a:r>
            <a:endParaRPr lang="en-US" sz="1100" kern="0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  <a:sym typeface="Arial"/>
            </a:endParaRPr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3225620" y="834215"/>
            <a:ext cx="1224136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th-TH" sz="1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สร้างหลักประกันว่าจะมีระบบการผลิตอาหารที่</a:t>
            </a: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ยั่งยืน</a:t>
            </a:r>
            <a:endParaRPr lang="en-US" sz="1100" kern="0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  <a:sym typeface="Arial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4356090" y="817592"/>
            <a:ext cx="109175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th-TH" sz="1200" b="1" kern="0" dirty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คงความหลากหลายทาง</a:t>
            </a: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ea typeface="Calibri"/>
                <a:cs typeface="TH SarabunPSK" pitchFamily="34" charset="-34"/>
                <a:sym typeface="Arial"/>
              </a:rPr>
              <a:t>พันธุกรรม (15.5)</a:t>
            </a:r>
            <a:endParaRPr lang="en-US" sz="1100" kern="0" dirty="0">
              <a:solidFill>
                <a:srgbClr val="000000"/>
              </a:solidFill>
              <a:latin typeface="TH SarabunPSK" pitchFamily="34" charset="-34"/>
              <a:ea typeface="Calibri"/>
              <a:cs typeface="TH SarabunPSK" pitchFamily="34" charset="-34"/>
              <a:sym typeface="Arial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5352765" y="823329"/>
            <a:ext cx="139203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th-TH" sz="1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เพิ่มการลงทุนตลอดจนการยกระดับความร่วมมือระหว่าง</a:t>
            </a: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ประเทศ</a:t>
            </a:r>
            <a:endParaRPr lang="en-US" sz="1100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501458" y="810900"/>
            <a:ext cx="159893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</a:pPr>
            <a:r>
              <a:rPr lang="th-TH" sz="1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แก้ไขและป้องกันการกีด</a:t>
            </a: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กัน/บิดเบือน</a:t>
            </a:r>
            <a:r>
              <a:rPr lang="th-TH" sz="1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ทาง</a:t>
            </a: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การค้า</a:t>
            </a:r>
          </a:p>
          <a:p>
            <a:pPr algn="ctr">
              <a:lnSpc>
                <a:spcPts val="1200"/>
              </a:lnSpc>
            </a:pP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ใน</a:t>
            </a:r>
            <a:r>
              <a:rPr lang="th-TH" sz="12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ตลาดเกษตร</a:t>
            </a:r>
            <a:r>
              <a:rPr lang="th-TH" sz="12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โลก</a:t>
            </a:r>
            <a:endParaRPr lang="en-US" sz="1100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7851710" y="834215"/>
            <a:ext cx="1379038" cy="477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1000"/>
              </a:lnSpc>
            </a:pPr>
            <a:r>
              <a:rPr lang="th-TH" sz="11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สร้างหลักประกันว่า</a:t>
            </a:r>
            <a:r>
              <a:rPr lang="th-TH" sz="11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ตลาดโภคภัณฑ์อาหารและตลาด</a:t>
            </a:r>
            <a:r>
              <a:rPr lang="th-TH" sz="11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อนุพันธ์ทำงาน</a:t>
            </a:r>
            <a:r>
              <a:rPr lang="th-TH" sz="1100" b="1" kern="0" dirty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ได้อย่าง</a:t>
            </a:r>
            <a:r>
              <a:rPr lang="th-TH" sz="11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เหมาะสม</a:t>
            </a:r>
            <a:endParaRPr lang="en-US" sz="1100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36" name="รูปภาพ 35" descr="untitled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9A46">
                <a:tint val="45000"/>
                <a:satMod val="400000"/>
              </a:srgbClr>
            </a:duotone>
          </a:blip>
          <a:srcRect t="34020"/>
          <a:stretch>
            <a:fillRect/>
          </a:stretch>
        </p:blipFill>
        <p:spPr>
          <a:xfrm>
            <a:off x="26510" y="519522"/>
            <a:ext cx="873082" cy="432048"/>
          </a:xfrm>
          <a:prstGeom prst="rect">
            <a:avLst/>
          </a:prstGeom>
        </p:spPr>
      </p:pic>
      <p:sp>
        <p:nvSpPr>
          <p:cNvPr id="37" name="สี่เหลี่ยมผืนผ้า 36"/>
          <p:cNvSpPr/>
          <p:nvPr/>
        </p:nvSpPr>
        <p:spPr>
          <a:xfrm>
            <a:off x="12130" y="810559"/>
            <a:ext cx="9096375" cy="54006"/>
          </a:xfrm>
          <a:prstGeom prst="rect">
            <a:avLst/>
          </a:prstGeom>
          <a:blipFill>
            <a:blip r:embed="rId5" cstate="print"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280095" y="612999"/>
            <a:ext cx="349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2.1</a:t>
            </a:r>
            <a:endParaRPr lang="en-US" sz="1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39" name="รูปภาพ 38" descr="untitled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9A46">
                <a:tint val="45000"/>
                <a:satMod val="400000"/>
              </a:srgbClr>
            </a:duotone>
          </a:blip>
          <a:srcRect t="34020"/>
          <a:stretch>
            <a:fillRect/>
          </a:stretch>
        </p:blipFill>
        <p:spPr>
          <a:xfrm>
            <a:off x="1106630" y="519522"/>
            <a:ext cx="873082" cy="432048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1360215" y="612999"/>
            <a:ext cx="349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2.2</a:t>
            </a:r>
            <a:endParaRPr lang="en-US" sz="1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41" name="รูปภาพ 40" descr="untitled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9A46">
                <a:tint val="45000"/>
                <a:satMod val="400000"/>
              </a:srgbClr>
            </a:duotone>
          </a:blip>
          <a:srcRect t="34020"/>
          <a:stretch>
            <a:fillRect/>
          </a:stretch>
        </p:blipFill>
        <p:spPr>
          <a:xfrm>
            <a:off x="2186750" y="519522"/>
            <a:ext cx="873082" cy="432048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2440335" y="612999"/>
            <a:ext cx="349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2.3</a:t>
            </a:r>
            <a:endParaRPr lang="en-US" sz="1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43" name="รูปภาพ 42" descr="untitled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9A46">
                <a:tint val="45000"/>
                <a:satMod val="400000"/>
              </a:srgbClr>
            </a:duotone>
          </a:blip>
          <a:srcRect t="34020"/>
          <a:stretch>
            <a:fillRect/>
          </a:stretch>
        </p:blipFill>
        <p:spPr>
          <a:xfrm>
            <a:off x="3366914" y="519522"/>
            <a:ext cx="873082" cy="432048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3612252" y="612999"/>
            <a:ext cx="349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2.4</a:t>
            </a:r>
            <a:endParaRPr lang="en-US" sz="1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45" name="รูปภาพ 44" descr="untitled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9A46">
                <a:tint val="45000"/>
                <a:satMod val="400000"/>
              </a:srgbClr>
            </a:duotone>
          </a:blip>
          <a:srcRect t="34020"/>
          <a:stretch>
            <a:fillRect/>
          </a:stretch>
        </p:blipFill>
        <p:spPr>
          <a:xfrm>
            <a:off x="4447034" y="519522"/>
            <a:ext cx="873082" cy="432048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4700619" y="612999"/>
            <a:ext cx="34977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2.5</a:t>
            </a:r>
            <a:endParaRPr lang="en-US" sz="1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47" name="รูปภาพ 46" descr="untitled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9A46">
                <a:tint val="45000"/>
                <a:satMod val="400000"/>
              </a:srgbClr>
            </a:duotone>
          </a:blip>
          <a:srcRect t="34020"/>
          <a:stretch>
            <a:fillRect/>
          </a:stretch>
        </p:blipFill>
        <p:spPr>
          <a:xfrm>
            <a:off x="5542551" y="519522"/>
            <a:ext cx="873082" cy="432048"/>
          </a:xfrm>
          <a:prstGeom prst="rect">
            <a:avLst/>
          </a:prstGeom>
        </p:spPr>
      </p:pic>
      <p:sp>
        <p:nvSpPr>
          <p:cNvPr id="48" name="TextBox 47"/>
          <p:cNvSpPr txBox="1"/>
          <p:nvPr/>
        </p:nvSpPr>
        <p:spPr>
          <a:xfrm>
            <a:off x="5795597" y="612999"/>
            <a:ext cx="3481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2.a</a:t>
            </a:r>
            <a:endParaRPr lang="en-US" sz="1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49" name="รูปภาพ 48" descr="untitled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9A46">
                <a:tint val="45000"/>
                <a:satMod val="400000"/>
              </a:srgbClr>
            </a:duotone>
          </a:blip>
          <a:srcRect t="34020"/>
          <a:stretch>
            <a:fillRect/>
          </a:stretch>
        </p:blipFill>
        <p:spPr>
          <a:xfrm>
            <a:off x="6867270" y="519522"/>
            <a:ext cx="873082" cy="432048"/>
          </a:xfrm>
          <a:prstGeom prst="rect">
            <a:avLst/>
          </a:prstGeom>
        </p:spPr>
      </p:pic>
      <p:sp>
        <p:nvSpPr>
          <p:cNvPr id="50" name="TextBox 49"/>
          <p:cNvSpPr txBox="1"/>
          <p:nvPr/>
        </p:nvSpPr>
        <p:spPr>
          <a:xfrm>
            <a:off x="7120855" y="612999"/>
            <a:ext cx="36099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2.b</a:t>
            </a:r>
            <a:endParaRPr lang="en-US" sz="1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51" name="รูปภาพ 50" descr="untitled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prstClr val="black"/>
              <a:srgbClr val="009A46">
                <a:tint val="45000"/>
                <a:satMod val="400000"/>
              </a:srgbClr>
            </a:duotone>
          </a:blip>
          <a:srcRect t="34020"/>
          <a:stretch>
            <a:fillRect/>
          </a:stretch>
        </p:blipFill>
        <p:spPr>
          <a:xfrm>
            <a:off x="8235422" y="519522"/>
            <a:ext cx="873082" cy="432048"/>
          </a:xfrm>
          <a:prstGeom prst="rect">
            <a:avLst/>
          </a:prstGeom>
        </p:spPr>
      </p:pic>
      <p:sp>
        <p:nvSpPr>
          <p:cNvPr id="52" name="TextBox 51"/>
          <p:cNvSpPr txBox="1"/>
          <p:nvPr/>
        </p:nvSpPr>
        <p:spPr>
          <a:xfrm>
            <a:off x="8489007" y="612999"/>
            <a:ext cx="3449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2.c</a:t>
            </a:r>
            <a:endParaRPr lang="en-US" sz="14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53" name="รูปภาพ 52" descr="E_SDG_Icons-0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211960" y="28055"/>
            <a:ext cx="691696" cy="5187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4" name="TextBox 53"/>
          <p:cNvSpPr txBox="1"/>
          <p:nvPr/>
        </p:nvSpPr>
        <p:spPr>
          <a:xfrm>
            <a:off x="5019128" y="-20538"/>
            <a:ext cx="4211960" cy="5662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th-TH" sz="20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ยุติความหิวโหย บรรลุความมั่นคงทางอาหารและยกระดับโภชนาการ และส่งเสริมเกษตรกรรมที่ยั่งยืน</a:t>
            </a:r>
            <a:endParaRPr lang="en-US" sz="2000" b="1" kern="0" dirty="0">
              <a:solidFill>
                <a:srgbClr val="0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57" name="เครื่องหมายบั้ง 56"/>
          <p:cNvSpPr/>
          <p:nvPr/>
        </p:nvSpPr>
        <p:spPr>
          <a:xfrm>
            <a:off x="3881636" y="74675"/>
            <a:ext cx="144016" cy="411510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000000"/>
              </a:solidFill>
              <a:sym typeface="Arial"/>
            </a:endParaRPr>
          </a:p>
        </p:txBody>
      </p:sp>
      <p:sp>
        <p:nvSpPr>
          <p:cNvPr id="58" name="เครื่องหมายบั้ง 57"/>
          <p:cNvSpPr/>
          <p:nvPr/>
        </p:nvSpPr>
        <p:spPr>
          <a:xfrm>
            <a:off x="3995936" y="73187"/>
            <a:ext cx="144016" cy="411510"/>
          </a:xfrm>
          <a:prstGeom prst="chevron">
            <a:avLst/>
          </a:prstGeom>
          <a:solidFill>
            <a:schemeClr val="accent3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000000"/>
              </a:solidFill>
              <a:sym typeface="Arial"/>
            </a:endParaRPr>
          </a:p>
        </p:txBody>
      </p:sp>
      <p:sp>
        <p:nvSpPr>
          <p:cNvPr id="59" name="สี่เหลี่ยมผืนผ้า 58"/>
          <p:cNvSpPr/>
          <p:nvPr/>
        </p:nvSpPr>
        <p:spPr>
          <a:xfrm>
            <a:off x="7967440" y="1498904"/>
            <a:ext cx="1149675" cy="1520663"/>
          </a:xfrm>
          <a:prstGeom prst="rect">
            <a:avLst/>
          </a:prstGeom>
          <a:solidFill>
            <a:srgbClr val="F3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60" name="สี่เหลี่ยมผืนผ้า 59"/>
          <p:cNvSpPr/>
          <p:nvPr/>
        </p:nvSpPr>
        <p:spPr>
          <a:xfrm>
            <a:off x="6642970" y="1498904"/>
            <a:ext cx="1309344" cy="1520663"/>
          </a:xfrm>
          <a:prstGeom prst="rect">
            <a:avLst/>
          </a:prstGeom>
          <a:solidFill>
            <a:srgbClr val="F3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61" name="สี่เหลี่ยมผืนผ้า 60"/>
          <p:cNvSpPr/>
          <p:nvPr/>
        </p:nvSpPr>
        <p:spPr>
          <a:xfrm>
            <a:off x="5352365" y="1498904"/>
            <a:ext cx="1266722" cy="1520663"/>
          </a:xfrm>
          <a:prstGeom prst="rect">
            <a:avLst/>
          </a:prstGeom>
          <a:solidFill>
            <a:srgbClr val="F3F2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62" name="สี่เหลี่ยมผืนผ้า 61"/>
          <p:cNvSpPr/>
          <p:nvPr/>
        </p:nvSpPr>
        <p:spPr>
          <a:xfrm>
            <a:off x="4398771" y="1498904"/>
            <a:ext cx="924175" cy="1520663"/>
          </a:xfrm>
          <a:prstGeom prst="rect">
            <a:avLst/>
          </a:prstGeom>
          <a:solidFill>
            <a:srgbClr val="FEF6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63" name="สี่เหลี่ยมผืนผ้า 62"/>
          <p:cNvSpPr/>
          <p:nvPr/>
        </p:nvSpPr>
        <p:spPr>
          <a:xfrm>
            <a:off x="3248231" y="1498904"/>
            <a:ext cx="1123553" cy="152066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64" name="สี่เหลี่ยมผืนผ้า 63"/>
          <p:cNvSpPr/>
          <p:nvPr/>
        </p:nvSpPr>
        <p:spPr>
          <a:xfrm>
            <a:off x="2010576" y="1498904"/>
            <a:ext cx="1204886" cy="1581022"/>
          </a:xfrm>
          <a:prstGeom prst="rect">
            <a:avLst/>
          </a:prstGeom>
          <a:solidFill>
            <a:srgbClr val="FFFFC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65" name="สี่เหลี่ยมผืนผ้า 64"/>
          <p:cNvSpPr/>
          <p:nvPr/>
        </p:nvSpPr>
        <p:spPr>
          <a:xfrm>
            <a:off x="1012640" y="1498904"/>
            <a:ext cx="978685" cy="1520663"/>
          </a:xfrm>
          <a:prstGeom prst="rect">
            <a:avLst/>
          </a:prstGeom>
          <a:solidFill>
            <a:srgbClr val="FFEB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66" name="สี่เหลี่ยมผืนผ้า 65"/>
          <p:cNvSpPr/>
          <p:nvPr/>
        </p:nvSpPr>
        <p:spPr>
          <a:xfrm>
            <a:off x="11613" y="1498904"/>
            <a:ext cx="972152" cy="1520663"/>
          </a:xfrm>
          <a:prstGeom prst="rect">
            <a:avLst/>
          </a:prstGeom>
          <a:solidFill>
            <a:srgbClr val="F8FF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pic>
        <p:nvPicPr>
          <p:cNvPr id="67" name="รูปภาพ 66" descr="malnutrition-graphic.jpg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7180" t="47900" r="4523" b="2751"/>
          <a:stretch>
            <a:fillRect/>
          </a:stretch>
        </p:blipFill>
        <p:spPr>
          <a:xfrm>
            <a:off x="0" y="1463854"/>
            <a:ext cx="377775" cy="475592"/>
          </a:xfrm>
          <a:prstGeom prst="rect">
            <a:avLst/>
          </a:prstGeom>
        </p:spPr>
      </p:pic>
      <p:sp>
        <p:nvSpPr>
          <p:cNvPr id="68" name="TextBox 67"/>
          <p:cNvSpPr txBox="1"/>
          <p:nvPr/>
        </p:nvSpPr>
        <p:spPr>
          <a:xfrm>
            <a:off x="233942" y="1463166"/>
            <a:ext cx="86409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900"/>
              </a:lnSpc>
            </a:pPr>
            <a:r>
              <a:rPr lang="th-TH" sz="1100" b="1" kern="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ผู้ขาดสารอาหารลดลงเหลือ 5 ล้านคน (7.4</a:t>
            </a:r>
            <a:r>
              <a:rPr lang="en-US" sz="1100" b="1" kern="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%</a:t>
            </a:r>
            <a:r>
              <a:rPr lang="th-TH" sz="1100" b="1" kern="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ของประชากรทั้งประเทศ)</a:t>
            </a:r>
            <a:endParaRPr lang="en-US" sz="1100" b="1" kern="0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-72008" y="2499742"/>
            <a:ext cx="104360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900"/>
              </a:lnSpc>
            </a:pPr>
            <a:r>
              <a:rPr lang="th-TH" sz="1100" b="1" kern="0" dirty="0" smtClean="0">
                <a:solidFill>
                  <a:srgbClr val="963334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ความไม่มั่นคงทางอาหารของไทยอยู่ในเกณฑ์ต่ำกว่าของเอเชีย </a:t>
            </a:r>
            <a:r>
              <a:rPr lang="th-TH" sz="1100" b="1" kern="0" dirty="0" err="1" smtClean="0">
                <a:solidFill>
                  <a:srgbClr val="963334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ตอ.ต.</a:t>
            </a:r>
            <a:r>
              <a:rPr lang="th-TH" sz="1100" b="1" kern="0" dirty="0" smtClean="0">
                <a:solidFill>
                  <a:srgbClr val="963334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หรือโลก</a:t>
            </a:r>
          </a:p>
        </p:txBody>
      </p:sp>
      <p:pic>
        <p:nvPicPr>
          <p:cNvPr id="76" name="รูปภาพ 75" descr="systems_thinking_and_sustainability_378x225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5720" y="2200824"/>
            <a:ext cx="713958" cy="318731"/>
          </a:xfrm>
          <a:prstGeom prst="rect">
            <a:avLst/>
          </a:prstGeom>
        </p:spPr>
      </p:pic>
      <p:pic>
        <p:nvPicPr>
          <p:cNvPr id="55" name="รูปภาพ 54" descr="de31a3e44f3edb9e63da5d95d9fdfbbe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4424" t="76672" r="35144" b="6460"/>
          <a:stretch>
            <a:fillRect/>
          </a:stretch>
        </p:blipFill>
        <p:spPr>
          <a:xfrm>
            <a:off x="1043610" y="1426314"/>
            <a:ext cx="870643" cy="378042"/>
          </a:xfrm>
          <a:prstGeom prst="rect">
            <a:avLst/>
          </a:prstGeom>
        </p:spPr>
      </p:pic>
      <p:sp>
        <p:nvSpPr>
          <p:cNvPr id="69" name="TextBox 68"/>
          <p:cNvSpPr txBox="1"/>
          <p:nvPr/>
        </p:nvSpPr>
        <p:spPr>
          <a:xfrm>
            <a:off x="958900" y="1772970"/>
            <a:ext cx="1080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900"/>
              </a:lnSpc>
            </a:pP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อัตราทารกน้ำหนักแรกเกิดน้อยกว่า 2,500 กรัมอยู่ในระดับคงที่ </a:t>
            </a:r>
          </a:p>
          <a:p>
            <a:pPr algn="ctr">
              <a:lnSpc>
                <a:spcPts val="900"/>
              </a:lnSpc>
            </a:pP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(8.3</a:t>
            </a:r>
            <a:r>
              <a:rPr lang="en-US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%</a:t>
            </a: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-11.4</a:t>
            </a:r>
            <a:r>
              <a:rPr lang="en-US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%</a:t>
            </a: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)</a:t>
            </a:r>
            <a:endParaRPr lang="en-US" sz="1100" b="1" kern="0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70" name="รูปภาพ 69" descr="de31a3e44f3edb9e63da5d95d9fdfbbe.jpg"/>
          <p:cNvPicPr>
            <a:picLocks noChangeAspect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78830" t="63801" r="3551" b="5530"/>
          <a:stretch>
            <a:fillRect/>
          </a:stretch>
        </p:blipFill>
        <p:spPr>
          <a:xfrm>
            <a:off x="849356" y="2308266"/>
            <a:ext cx="457251" cy="623524"/>
          </a:xfrm>
          <a:prstGeom prst="rect">
            <a:avLst/>
          </a:prstGeom>
        </p:spPr>
      </p:pic>
      <p:sp>
        <p:nvSpPr>
          <p:cNvPr id="72" name="TextBox 71"/>
          <p:cNvSpPr txBox="1"/>
          <p:nvPr/>
        </p:nvSpPr>
        <p:spPr>
          <a:xfrm>
            <a:off x="1108924" y="2252598"/>
            <a:ext cx="970423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900"/>
              </a:lnSpc>
            </a:pPr>
            <a:r>
              <a:rPr lang="th-TH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ความชุกของภาวะเตี้ยแคระแกร็นในเด็กอายุ</a:t>
            </a:r>
            <a:r>
              <a:rPr lang="en-US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&lt;</a:t>
            </a:r>
            <a:r>
              <a:rPr lang="th-TH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5 ปี มีแนวโน้มลดลง</a:t>
            </a:r>
          </a:p>
          <a:p>
            <a:pPr algn="ctr">
              <a:lnSpc>
                <a:spcPts val="900"/>
              </a:lnSpc>
            </a:pPr>
            <a:r>
              <a:rPr lang="th-TH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อัตราการตายของทารก</a:t>
            </a:r>
            <a:r>
              <a:rPr lang="en-US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&lt;</a:t>
            </a:r>
            <a:r>
              <a:rPr lang="th-TH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5ปีอยู่ในเกณฑ์ 8.6</a:t>
            </a:r>
            <a:r>
              <a:rPr lang="en-US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%</a:t>
            </a:r>
            <a:endParaRPr lang="en-US" sz="1100" b="1" kern="0" dirty="0">
              <a:solidFill>
                <a:srgbClr val="D89F39">
                  <a:lumMod val="75000"/>
                </a:srgbClr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1979712" y="2100352"/>
            <a:ext cx="129614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lnSpc>
                <a:spcPts val="900"/>
              </a:lnSpc>
              <a:buFont typeface="Arial" pitchFamily="34" charset="0"/>
              <a:buChar char="•"/>
            </a:pPr>
            <a:r>
              <a:rPr lang="en-US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GDP</a:t>
            </a: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เกษตร</a:t>
            </a:r>
            <a:r>
              <a:rPr lang="en-US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1.24</a:t>
            </a: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ลบ. </a:t>
            </a:r>
          </a:p>
          <a:p>
            <a:pPr marL="85725" indent="-8572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การจ้างงานภาคเกษตร 12.27 ล้านคน</a:t>
            </a:r>
          </a:p>
          <a:p>
            <a:pPr marL="85725" indent="-8572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มูลค่าการผลิตต่อหน่วยแรงงาน 100,860 บาท</a:t>
            </a:r>
          </a:p>
          <a:p>
            <a:pPr marL="85725" indent="-8572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รายได้เงินสดสุทธิทางการเกษตร 57,060 บาท/ครัวเรือน</a:t>
            </a:r>
          </a:p>
        </p:txBody>
      </p:sp>
      <p:pic>
        <p:nvPicPr>
          <p:cNvPr id="77" name="รูปภาพ 76" descr="123-1.jpg"/>
          <p:cNvPicPr>
            <a:picLocks noChangeAspect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142778" y="1441394"/>
            <a:ext cx="1061070" cy="692348"/>
          </a:xfrm>
          <a:prstGeom prst="rect">
            <a:avLst/>
          </a:prstGeom>
        </p:spPr>
      </p:pic>
      <p:pic>
        <p:nvPicPr>
          <p:cNvPr id="1026" name="Picture 2" descr="C:\Users\pornchata\Pictures\-17545.jpg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</a:blip>
          <a:srcRect l="67223" t="22472" r="8585" b="42878"/>
          <a:stretch>
            <a:fillRect/>
          </a:stretch>
        </p:blipFill>
        <p:spPr bwMode="auto">
          <a:xfrm rot="21307239">
            <a:off x="5391195" y="1474118"/>
            <a:ext cx="679584" cy="525616"/>
          </a:xfrm>
          <a:prstGeom prst="rect">
            <a:avLst/>
          </a:prstGeom>
          <a:noFill/>
        </p:spPr>
      </p:pic>
      <p:pic>
        <p:nvPicPr>
          <p:cNvPr id="1028" name="Picture 4" descr="C:\Users\pornchata\Pictures\Screen Shot 2560-05-31 at 1.27.55 PM.png"/>
          <p:cNvPicPr>
            <a:picLocks noChangeAspect="1" noChangeArrowheads="1"/>
          </p:cNvPicPr>
          <p:nvPr/>
        </p:nvPicPr>
        <p:blipFill>
          <a:blip r:embed="rId12" cstate="print"/>
          <a:srcRect l="7322" t="20250" r="8476" b="16751"/>
          <a:stretch>
            <a:fillRect/>
          </a:stretch>
        </p:blipFill>
        <p:spPr bwMode="auto">
          <a:xfrm>
            <a:off x="3260998" y="1615411"/>
            <a:ext cx="1080120" cy="493099"/>
          </a:xfrm>
          <a:prstGeom prst="rect">
            <a:avLst/>
          </a:prstGeom>
          <a:noFill/>
        </p:spPr>
      </p:pic>
      <p:sp>
        <p:nvSpPr>
          <p:cNvPr id="78" name="TextBox 77"/>
          <p:cNvSpPr txBox="1"/>
          <p:nvPr/>
        </p:nvSpPr>
        <p:spPr>
          <a:xfrm>
            <a:off x="3203848" y="2226270"/>
            <a:ext cx="1152128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dirty="0" smtClean="0">
                <a:solidFill>
                  <a:srgbClr val="963334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พื้นที่ทำเกษตรแบบยั่งยืน 961,772 ไร่ เป็น</a:t>
            </a:r>
          </a:p>
          <a:p>
            <a:pPr marL="152400" lvl="1" indent="-6667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dirty="0" smtClean="0">
                <a:solidFill>
                  <a:srgbClr val="963334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เกษตรอินทรีย์ 308,000 ไร่ </a:t>
            </a:r>
          </a:p>
          <a:p>
            <a:pPr marL="152400" lvl="1" indent="-6667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dirty="0" smtClean="0">
                <a:solidFill>
                  <a:srgbClr val="963334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เกษตรผสมผสานและทฤษฎีใหม่ 653,772 ไร่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4323318" y="1852359"/>
            <a:ext cx="1008112" cy="669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ตัวอย่างของเมล็ดเชื้อพันธุกรรมพืช 32,717 ตัวอย่างพันธุ์</a:t>
            </a:r>
          </a:p>
          <a:p>
            <a:pPr marL="85725" indent="-85725">
              <a:lnSpc>
                <a:spcPts val="900"/>
              </a:lnSpc>
            </a:pPr>
            <a:endParaRPr lang="th-TH" sz="1100" b="1" kern="0" dirty="0" smtClean="0">
              <a:solidFill>
                <a:srgbClr val="0070C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1030" name="Picture 6" descr="C:\Users\pornchata\Pictures\dna-1020670_960_720.png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27984" y="1529055"/>
            <a:ext cx="703746" cy="410392"/>
          </a:xfrm>
          <a:prstGeom prst="rect">
            <a:avLst/>
          </a:prstGeom>
          <a:noFill/>
        </p:spPr>
      </p:pic>
      <p:pic>
        <p:nvPicPr>
          <p:cNvPr id="1031" name="Picture 7" descr="C:\Users\pornchata\Pictures\biodiver-bg.jpg"/>
          <p:cNvPicPr>
            <a:picLocks noChangeAspect="1" noChangeArrowheads="1"/>
          </p:cNvPicPr>
          <p:nvPr/>
        </p:nvPicPr>
        <p:blipFill>
          <a:blip r:embed="rId1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20624"/>
          <a:stretch>
            <a:fillRect/>
          </a:stretch>
        </p:blipFill>
        <p:spPr bwMode="auto">
          <a:xfrm>
            <a:off x="4654894" y="2198048"/>
            <a:ext cx="720080" cy="444755"/>
          </a:xfrm>
          <a:prstGeom prst="rect">
            <a:avLst/>
          </a:prstGeom>
          <a:noFill/>
        </p:spPr>
      </p:pic>
      <p:sp>
        <p:nvSpPr>
          <p:cNvPr id="80" name="TextBox 79"/>
          <p:cNvSpPr txBox="1"/>
          <p:nvPr/>
        </p:nvSpPr>
        <p:spPr>
          <a:xfrm>
            <a:off x="4316452" y="2648617"/>
            <a:ext cx="114250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spc="-10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ขึ้นทะเบียนสัตว์พื้นเมืองไทยประจำถิ่น และสัตว์เลี้ยงไทยประจำถิ่นแล้ว 108 และ 10 ชนิดพันธุ์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5292080" y="2571750"/>
            <a:ext cx="129614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85725" indent="-85725">
              <a:lnSpc>
                <a:spcPts val="900"/>
              </a:lnSpc>
              <a:buFont typeface="Arial" pitchFamily="34" charset="0"/>
              <a:buChar char="•"/>
            </a:pPr>
            <a:r>
              <a:rPr lang="th-TH" sz="1100" b="1" kern="0" dirty="0" smtClean="0">
                <a:solidFill>
                  <a:srgbClr val="963334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ดัชนีการเตรียมความพร้อมทางการเกษตรต่อค่าใช้จ่ายของรัฐเพิ่มขึ้นอย่างต่อเนื่อง</a:t>
            </a:r>
          </a:p>
        </p:txBody>
      </p:sp>
      <p:pic>
        <p:nvPicPr>
          <p:cNvPr id="1032" name="Picture 8" descr="C:\Users\pornchata\Pictures\500px-Emblem-money_svg_.png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796136" y="1939446"/>
            <a:ext cx="792088" cy="594066"/>
          </a:xfrm>
          <a:prstGeom prst="rect">
            <a:avLst/>
          </a:prstGeom>
          <a:noFill/>
        </p:spPr>
      </p:pic>
      <p:pic>
        <p:nvPicPr>
          <p:cNvPr id="1038" name="Picture 14" descr="C:\Users\pornchata\Pictures\Screen Shot 2560-05-31 at 1.15.49 PM.png"/>
          <p:cNvPicPr>
            <a:picLocks noChangeAspect="1" noChangeArrowheads="1"/>
          </p:cNvPicPr>
          <p:nvPr/>
        </p:nvPicPr>
        <p:blipFill>
          <a:blip r:embed="rId16" cstate="print"/>
          <a:srcRect l="16897" r="15375"/>
          <a:stretch>
            <a:fillRect/>
          </a:stretch>
        </p:blipFill>
        <p:spPr bwMode="auto">
          <a:xfrm>
            <a:off x="8049775" y="1539748"/>
            <a:ext cx="998420" cy="615722"/>
          </a:xfrm>
          <a:prstGeom prst="rect">
            <a:avLst/>
          </a:prstGeom>
          <a:noFill/>
        </p:spPr>
      </p:pic>
      <p:sp>
        <p:nvSpPr>
          <p:cNvPr id="82" name="TextBox 81"/>
          <p:cNvSpPr txBox="1"/>
          <p:nvPr/>
        </p:nvSpPr>
        <p:spPr>
          <a:xfrm>
            <a:off x="6660232" y="2507164"/>
            <a:ext cx="129614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900"/>
              </a:lnSpc>
            </a:pPr>
            <a:r>
              <a:rPr lang="th-TH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ประเทศไทยไม่มีการอุดหนุนการส่งออกสินค้าเกษตร</a:t>
            </a:r>
            <a:endParaRPr lang="en-US" sz="1100" b="1" kern="0" dirty="0">
              <a:solidFill>
                <a:srgbClr val="D89F39">
                  <a:lumMod val="75000"/>
                </a:srgbClr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pic>
        <p:nvPicPr>
          <p:cNvPr id="1040" name="Picture 16" descr="C:\Users\pornchata\Pictures\export-gallery.jpg"/>
          <p:cNvPicPr>
            <a:picLocks noChangeAspect="1" noChangeArrowheads="1"/>
          </p:cNvPicPr>
          <p:nvPr/>
        </p:nvPicPr>
        <p:blipFill>
          <a:blip r:embed="rId17" cstate="print"/>
          <a:srcRect r="29730"/>
          <a:stretch>
            <a:fillRect/>
          </a:stretch>
        </p:blipFill>
        <p:spPr bwMode="auto">
          <a:xfrm>
            <a:off x="6684115" y="1989709"/>
            <a:ext cx="1224136" cy="391959"/>
          </a:xfrm>
          <a:prstGeom prst="rect">
            <a:avLst/>
          </a:prstGeom>
          <a:noFill/>
        </p:spPr>
      </p:pic>
      <p:pic>
        <p:nvPicPr>
          <p:cNvPr id="1034" name="Picture 10" descr="C:\Users\pornchata\Pictures\งบประมาณปี-2557-1.jpg"/>
          <p:cNvPicPr>
            <a:picLocks noChangeAspect="1" noChangeArrowheads="1"/>
          </p:cNvPicPr>
          <p:nvPr/>
        </p:nvPicPr>
        <p:blipFill>
          <a:blip r:embed="rId1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971" t="12099" r="7126" b="68044"/>
          <a:stretch>
            <a:fillRect/>
          </a:stretch>
        </p:blipFill>
        <p:spPr bwMode="auto">
          <a:xfrm>
            <a:off x="6732240" y="1507399"/>
            <a:ext cx="1152128" cy="504056"/>
          </a:xfrm>
          <a:prstGeom prst="rect">
            <a:avLst/>
          </a:prstGeom>
          <a:noFill/>
        </p:spPr>
      </p:pic>
      <p:pic>
        <p:nvPicPr>
          <p:cNvPr id="1039" name="Picture 15" descr="C:\Users\pornchata\Pictures\11untitled.png"/>
          <p:cNvPicPr>
            <a:picLocks noChangeAspect="1" noChangeArrowheads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681362">
            <a:off x="6757993" y="1580718"/>
            <a:ext cx="1102559" cy="826919"/>
          </a:xfrm>
          <a:prstGeom prst="rect">
            <a:avLst/>
          </a:prstGeom>
          <a:noFill/>
        </p:spPr>
      </p:pic>
      <p:sp>
        <p:nvSpPr>
          <p:cNvPr id="83" name="TextBox 82"/>
          <p:cNvSpPr txBox="1"/>
          <p:nvPr/>
        </p:nvSpPr>
        <p:spPr>
          <a:xfrm>
            <a:off x="7884368" y="2189938"/>
            <a:ext cx="125963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900"/>
              </a:lnSpc>
            </a:pPr>
            <a:r>
              <a:rPr lang="th-TH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รัฐรวมตลาด</a:t>
            </a:r>
            <a:r>
              <a:rPr lang="en-US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AFET</a:t>
            </a:r>
            <a:r>
              <a:rPr lang="th-TH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กับตลาด</a:t>
            </a:r>
            <a:r>
              <a:rPr lang="en-US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TFEX</a:t>
            </a:r>
            <a:r>
              <a:rPr lang="th-TH" sz="1100" b="1" kern="0" dirty="0" smtClean="0">
                <a:solidFill>
                  <a:srgbClr val="D89F3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เพื่อให้มีตลาดซื้อขายสินค้าเกษตรล่วงหน้าเพียงตลาดเดียว ซึ่งที่ผ่านมาแทบจะไม่มีผู้ค้าสนใจซื้อขายสินค้าเกษตรล่งหน้า ยกเว้นยางพารา</a:t>
            </a:r>
            <a:endParaRPr lang="en-US" sz="1100" b="1" kern="0" dirty="0">
              <a:solidFill>
                <a:srgbClr val="D89F39">
                  <a:lumMod val="75000"/>
                </a:srgbClr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84" name="สี่เหลี่ยมมุมมน 83"/>
          <p:cNvSpPr/>
          <p:nvPr/>
        </p:nvSpPr>
        <p:spPr>
          <a:xfrm>
            <a:off x="9625" y="1344050"/>
            <a:ext cx="9095874" cy="128616"/>
          </a:xfrm>
          <a:prstGeom prst="roundRect">
            <a:avLst/>
          </a:prstGeom>
          <a:ln/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3930926" y="1250051"/>
            <a:ext cx="1269899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1600" b="1" kern="0" dirty="0" smtClean="0">
                <a:latin typeface="TH SarabunPSK" pitchFamily="34" charset="-34"/>
                <a:cs typeface="TH SarabunPSK" pitchFamily="34" charset="-34"/>
                <a:sym typeface="Arial"/>
              </a:rPr>
              <a:t>สถานการณ์ปัจจุบัน</a:t>
            </a:r>
            <a:endParaRPr lang="en-US" sz="1600" b="1" kern="0" dirty="0"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216025" y="3124481"/>
            <a:ext cx="370790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kern="0" dirty="0" smtClean="0">
                <a:solidFill>
                  <a:srgbClr val="904406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ความท้าทาย</a:t>
            </a:r>
            <a:r>
              <a:rPr lang="th-TH" sz="1800" b="1" kern="0" dirty="0" smtClean="0">
                <a:solidFill>
                  <a:srgbClr val="904406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..เพื่อยุติความหิวโหย</a:t>
            </a:r>
            <a:endParaRPr lang="en-US" sz="1800" b="1" kern="0" dirty="0">
              <a:solidFill>
                <a:srgbClr val="904406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124" name="TextBox 123"/>
          <p:cNvSpPr txBox="1"/>
          <p:nvPr/>
        </p:nvSpPr>
        <p:spPr>
          <a:xfrm>
            <a:off x="52758" y="3459917"/>
            <a:ext cx="3405214" cy="16321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69875" indent="-269875">
              <a:lnSpc>
                <a:spcPts val="1500"/>
              </a:lnSpc>
              <a:buFont typeface="Wingdings" pitchFamily="2" charset="2"/>
              <a:buChar char="M"/>
            </a:pPr>
            <a:r>
              <a:rPr lang="th-TH" sz="1400" b="1" kern="0" dirty="0" smtClean="0">
                <a:solidFill>
                  <a:srgbClr val="D16309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ลดความเหลื่อมล้ำและการสร้างโอกาสให้ทุกคนเข้าถึงอาหารที่เพียงพอในแต่ละมื้อ</a:t>
            </a:r>
          </a:p>
          <a:p>
            <a:pPr marL="269875" indent="-269875">
              <a:lnSpc>
                <a:spcPts val="1500"/>
              </a:lnSpc>
              <a:buFont typeface="Wingdings" pitchFamily="2" charset="2"/>
              <a:buChar char="M"/>
            </a:pPr>
            <a:r>
              <a:rPr lang="th-TH" sz="1400" b="1" kern="0" spc="-100" dirty="0" smtClean="0">
                <a:solidFill>
                  <a:srgbClr val="8B81D2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ความเสี่ยงจากการเปลี่ยนแปลงสภาพภูมิอากาศส่งผลกระทบต่อความหลากหลายทางชีวภาพและการเกิดภัยธรรมชาติต่างๆ</a:t>
            </a:r>
          </a:p>
          <a:p>
            <a:pPr marL="269875" indent="-269875">
              <a:lnSpc>
                <a:spcPts val="1500"/>
              </a:lnSpc>
              <a:buFont typeface="Wingdings" pitchFamily="2" charset="2"/>
              <a:buChar char="M"/>
            </a:pPr>
            <a:r>
              <a:rPr lang="th-TH" sz="1400" b="1" kern="0" dirty="0" smtClean="0">
                <a:solidFill>
                  <a:srgbClr val="D16309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การผลิตที่เป็นมิตรกับสิ่งแวดล้อมและลดการใช้สารเคมีเกษตร</a:t>
            </a:r>
          </a:p>
          <a:p>
            <a:pPr marL="269875" indent="-269875">
              <a:lnSpc>
                <a:spcPts val="1500"/>
              </a:lnSpc>
              <a:buFont typeface="Wingdings" pitchFamily="2" charset="2"/>
              <a:buChar char="M"/>
            </a:pPr>
            <a:r>
              <a:rPr lang="th-TH" sz="1400" b="1" kern="0" dirty="0" smtClean="0">
                <a:solidFill>
                  <a:srgbClr val="8B81D2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ยกระดับรายได้ต่อหัวของเกษตรกรรายย่อยให้พึ่งพาตนเองได้</a:t>
            </a:r>
          </a:p>
          <a:p>
            <a:pPr marL="269875" indent="-269875">
              <a:lnSpc>
                <a:spcPts val="1500"/>
              </a:lnSpc>
              <a:buFont typeface="Wingdings" pitchFamily="2" charset="2"/>
              <a:buChar char="M"/>
            </a:pPr>
            <a:r>
              <a:rPr lang="th-TH" sz="1400" b="1" kern="0" dirty="0" smtClean="0">
                <a:solidFill>
                  <a:srgbClr val="D16309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สร้างความร่วมมือระหว่างประเทศด้านการค้าสินค้าเกษตรและอาหารอย่างเข้มแข็งและแบ่งปันผลประโยชน์ร่วมกัน</a:t>
            </a:r>
            <a:endParaRPr lang="en-US" sz="1400" b="1" kern="0" dirty="0">
              <a:solidFill>
                <a:srgbClr val="D16309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grpSp>
        <p:nvGrpSpPr>
          <p:cNvPr id="125" name="กลุ่ม 124"/>
          <p:cNvGrpSpPr/>
          <p:nvPr/>
        </p:nvGrpSpPr>
        <p:grpSpPr>
          <a:xfrm>
            <a:off x="3437450" y="3921902"/>
            <a:ext cx="2575779" cy="1188132"/>
            <a:chOff x="6277510" y="5157192"/>
            <a:chExt cx="2808313" cy="1584176"/>
          </a:xfrm>
        </p:grpSpPr>
        <p:sp>
          <p:nvSpPr>
            <p:cNvPr id="126" name="ตัดมุมสี่เหลี่ยมด้านเดียวกัน 125"/>
            <p:cNvSpPr/>
            <p:nvPr/>
          </p:nvSpPr>
          <p:spPr>
            <a:xfrm rot="10800000">
              <a:off x="6277510" y="6237312"/>
              <a:ext cx="2808312" cy="504056"/>
            </a:xfrm>
            <a:prstGeom prst="snip2SameRect">
              <a:avLst>
                <a:gd name="adj1" fmla="val 22336"/>
                <a:gd name="adj2" fmla="val 0"/>
              </a:avLst>
            </a:prstGeom>
            <a:gradFill flip="none" rotWithShape="1">
              <a:gsLst>
                <a:gs pos="0">
                  <a:srgbClr val="FF0000">
                    <a:shade val="30000"/>
                    <a:satMod val="115000"/>
                  </a:srgbClr>
                </a:gs>
                <a:gs pos="50000">
                  <a:srgbClr val="FF0000">
                    <a:shade val="67500"/>
                    <a:satMod val="115000"/>
                  </a:srgbClr>
                </a:gs>
                <a:gs pos="100000">
                  <a:srgbClr val="FF0000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kern="0" dirty="0">
                <a:solidFill>
                  <a:srgbClr val="FFFFFF"/>
                </a:solidFill>
                <a:sym typeface="Arial"/>
              </a:endParaRPr>
            </a:p>
          </p:txBody>
        </p:sp>
        <p:sp>
          <p:nvSpPr>
            <p:cNvPr id="129" name="สี่เหลี่ยมผืนผ้า 128"/>
            <p:cNvSpPr/>
            <p:nvPr/>
          </p:nvSpPr>
          <p:spPr>
            <a:xfrm>
              <a:off x="6640886" y="6309320"/>
              <a:ext cx="1896696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sz="1400" b="1" kern="0" dirty="0" smtClean="0">
                  <a:solidFill>
                    <a:srgbClr val="FFFFC5"/>
                  </a:solidFill>
                  <a:latin typeface="TH SarabunPSK" pitchFamily="34" charset="-34"/>
                  <a:cs typeface="TH SarabunPSK" pitchFamily="34" charset="-34"/>
                  <a:sym typeface="Arial"/>
                </a:rPr>
                <a:t>รักษาความหลายหลายทางชีวภาพ</a:t>
              </a:r>
              <a:endParaRPr lang="en-US" sz="1400" kern="0" dirty="0">
                <a:solidFill>
                  <a:srgbClr val="FFFFC5"/>
                </a:solidFill>
                <a:cs typeface="Arial"/>
                <a:sym typeface="Arial"/>
              </a:endParaRPr>
            </a:p>
          </p:txBody>
        </p:sp>
        <p:sp>
          <p:nvSpPr>
            <p:cNvPr id="130" name="ตัดมุมสี่เหลี่ยมด้านเดียวกัน 129"/>
            <p:cNvSpPr/>
            <p:nvPr/>
          </p:nvSpPr>
          <p:spPr>
            <a:xfrm>
              <a:off x="6277511" y="5157192"/>
              <a:ext cx="2808312" cy="504056"/>
            </a:xfrm>
            <a:prstGeom prst="snip2SameRect">
              <a:avLst>
                <a:gd name="adj1" fmla="val 22336"/>
                <a:gd name="adj2" fmla="val 0"/>
              </a:avLst>
            </a:prstGeom>
            <a:gradFill flip="none" rotWithShape="1">
              <a:gsLst>
                <a:gs pos="0">
                  <a:srgbClr val="F90B11">
                    <a:shade val="30000"/>
                    <a:satMod val="115000"/>
                  </a:srgbClr>
                </a:gs>
                <a:gs pos="50000">
                  <a:srgbClr val="F90B11">
                    <a:shade val="67500"/>
                    <a:satMod val="115000"/>
                  </a:srgbClr>
                </a:gs>
                <a:gs pos="100000">
                  <a:srgbClr val="F90B11">
                    <a:shade val="100000"/>
                    <a:satMod val="115000"/>
                  </a:srgbClr>
                </a:gs>
              </a:gsLst>
              <a:lin ang="5400000" scaled="1"/>
              <a:tileRect/>
            </a:gradFill>
            <a:ln/>
          </p:spPr>
          <p:style>
            <a:lnRef idx="1">
              <a:schemeClr val="accent2"/>
            </a:lnRef>
            <a:fillRef idx="3">
              <a:schemeClr val="accent2"/>
            </a:fillRef>
            <a:effectRef idx="2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400" kern="0" dirty="0">
                <a:solidFill>
                  <a:srgbClr val="FFFFFF"/>
                </a:solidFill>
                <a:sym typeface="Arial"/>
              </a:endParaRPr>
            </a:p>
          </p:txBody>
        </p:sp>
        <p:sp>
          <p:nvSpPr>
            <p:cNvPr id="131" name="สี่เหลี่ยมผืนผ้า 130"/>
            <p:cNvSpPr/>
            <p:nvPr/>
          </p:nvSpPr>
          <p:spPr>
            <a:xfrm>
              <a:off x="6963682" y="5248251"/>
              <a:ext cx="1338749" cy="41036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sz="1400" b="1" kern="0" dirty="0" smtClean="0">
                  <a:solidFill>
                    <a:srgbClr val="FFFFC5"/>
                  </a:solidFill>
                  <a:latin typeface="TH SarabunPSK" pitchFamily="34" charset="-34"/>
                  <a:cs typeface="TH SarabunPSK" pitchFamily="34" charset="-34"/>
                  <a:sym typeface="Arial"/>
                </a:rPr>
                <a:t>คนไทยหุ่นดี มีสุขภาพดี</a:t>
              </a:r>
            </a:p>
          </p:txBody>
        </p:sp>
        <p:grpSp>
          <p:nvGrpSpPr>
            <p:cNvPr id="132" name="กลุ่ม 106"/>
            <p:cNvGrpSpPr/>
            <p:nvPr/>
          </p:nvGrpSpPr>
          <p:grpSpPr>
            <a:xfrm>
              <a:off x="6277510" y="5742781"/>
              <a:ext cx="2808312" cy="463328"/>
              <a:chOff x="6277510" y="5752306"/>
              <a:chExt cx="2808312" cy="463328"/>
            </a:xfrm>
          </p:grpSpPr>
          <p:sp>
            <p:nvSpPr>
              <p:cNvPr id="133" name="สี่เหลี่ยมผืนผ้า 132"/>
              <p:cNvSpPr/>
              <p:nvPr/>
            </p:nvSpPr>
            <p:spPr>
              <a:xfrm>
                <a:off x="6277510" y="5752306"/>
                <a:ext cx="2808312" cy="432048"/>
              </a:xfrm>
              <a:prstGeom prst="rect">
                <a:avLst/>
              </a:prstGeom>
              <a:ln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sz="1400" kern="0">
                  <a:solidFill>
                    <a:srgbClr val="FFFFFF"/>
                  </a:solidFill>
                  <a:sym typeface="Arial"/>
                </a:endParaRPr>
              </a:p>
            </p:txBody>
          </p:sp>
          <p:sp>
            <p:nvSpPr>
              <p:cNvPr id="134" name="สี่เหลี่ยมผืนผ้า 133"/>
              <p:cNvSpPr/>
              <p:nvPr/>
            </p:nvSpPr>
            <p:spPr>
              <a:xfrm>
                <a:off x="6277510" y="5805265"/>
                <a:ext cx="2587177" cy="41036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th-TH" sz="1400" b="1" kern="0" dirty="0" smtClean="0">
                    <a:solidFill>
                      <a:srgbClr val="FFFFC5"/>
                    </a:solidFill>
                    <a:latin typeface="TH SarabunPSK" pitchFamily="34" charset="-34"/>
                    <a:cs typeface="TH SarabunPSK" pitchFamily="34" charset="-34"/>
                    <a:sym typeface="Arial"/>
                  </a:rPr>
                  <a:t>เป็นแหล่งผลิตอาหารที่มีคุณภาพที่สำคัญของโลก</a:t>
                </a:r>
                <a:endParaRPr lang="en-US" sz="1400" b="1" kern="0" dirty="0" smtClean="0">
                  <a:solidFill>
                    <a:srgbClr val="FFFFC5"/>
                  </a:solidFill>
                  <a:latin typeface="TH SarabunPSK" pitchFamily="34" charset="-34"/>
                  <a:cs typeface="TH SarabunPSK" pitchFamily="34" charset="-34"/>
                  <a:sym typeface="Arial"/>
                </a:endParaRPr>
              </a:p>
            </p:txBody>
          </p:sp>
        </p:grpSp>
      </p:grpSp>
      <p:grpSp>
        <p:nvGrpSpPr>
          <p:cNvPr id="135" name="กลุ่ม 134"/>
          <p:cNvGrpSpPr/>
          <p:nvPr/>
        </p:nvGrpSpPr>
        <p:grpSpPr>
          <a:xfrm>
            <a:off x="3389736" y="3115412"/>
            <a:ext cx="1008458" cy="849664"/>
            <a:chOff x="3105904" y="4162986"/>
            <a:chExt cx="671901" cy="714563"/>
          </a:xfrm>
        </p:grpSpPr>
        <p:pic>
          <p:nvPicPr>
            <p:cNvPr id="136" name="Picture 17" descr="C:\Users\pornchata\Pictures\global-goals-logo-2.png"/>
            <p:cNvPicPr>
              <a:picLocks noChangeAspect="1" noChangeArrowheads="1"/>
            </p:cNvPicPr>
            <p:nvPr/>
          </p:nvPicPr>
          <p:blipFill>
            <a:blip r:embed="rId20" cstate="print"/>
            <a:srcRect r="71145"/>
            <a:stretch>
              <a:fillRect/>
            </a:stretch>
          </p:blipFill>
          <p:spPr bwMode="auto">
            <a:xfrm>
              <a:off x="3105904" y="4214694"/>
              <a:ext cx="671901" cy="622140"/>
            </a:xfrm>
            <a:prstGeom prst="rect">
              <a:avLst/>
            </a:prstGeom>
            <a:noFill/>
          </p:spPr>
        </p:pic>
        <p:sp>
          <p:nvSpPr>
            <p:cNvPr id="137" name="TextBox 136"/>
            <p:cNvSpPr txBox="1"/>
            <p:nvPr/>
          </p:nvSpPr>
          <p:spPr>
            <a:xfrm>
              <a:off x="3238585" y="4162986"/>
              <a:ext cx="360040" cy="7145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ts val="2700"/>
                </a:lnSpc>
              </a:pPr>
              <a:r>
                <a:rPr lang="en-US" sz="1100" kern="0" dirty="0" smtClean="0">
                  <a:solidFill>
                    <a:srgbClr val="FF0000"/>
                  </a:solidFill>
                  <a:latin typeface="Arial Black" pitchFamily="34" charset="0"/>
                  <a:cs typeface="Arial"/>
                  <a:sym typeface="Arial"/>
                </a:rPr>
                <a:t>Goal</a:t>
              </a:r>
              <a:endParaRPr lang="en-US" sz="3200" kern="0" dirty="0" smtClean="0">
                <a:solidFill>
                  <a:srgbClr val="FF0000"/>
                </a:solidFill>
                <a:latin typeface="Arial Black" pitchFamily="34" charset="0"/>
                <a:cs typeface="Arial"/>
                <a:sym typeface="Arial"/>
              </a:endParaRPr>
            </a:p>
            <a:p>
              <a:pPr algn="ctr">
                <a:lnSpc>
                  <a:spcPts val="2700"/>
                </a:lnSpc>
              </a:pPr>
              <a:r>
                <a:rPr lang="en-US" sz="3200" kern="0" dirty="0" smtClean="0">
                  <a:solidFill>
                    <a:srgbClr val="FF0000"/>
                  </a:solidFill>
                  <a:latin typeface="Arial Black" pitchFamily="34" charset="0"/>
                  <a:cs typeface="Arial"/>
                  <a:sym typeface="Arial"/>
                </a:rPr>
                <a:t>2</a:t>
              </a:r>
              <a:endParaRPr lang="en-US" sz="3200" kern="0" dirty="0">
                <a:solidFill>
                  <a:srgbClr val="FF0000"/>
                </a:solidFill>
                <a:latin typeface="Arial Black" pitchFamily="34" charset="0"/>
                <a:cs typeface="Arial"/>
                <a:sym typeface="Arial"/>
              </a:endParaRPr>
            </a:p>
          </p:txBody>
        </p:sp>
      </p:grpSp>
      <p:sp>
        <p:nvSpPr>
          <p:cNvPr id="138" name="TextBox 137"/>
          <p:cNvSpPr txBox="1"/>
          <p:nvPr/>
        </p:nvSpPr>
        <p:spPr>
          <a:xfrm>
            <a:off x="6487752" y="3007118"/>
            <a:ext cx="269477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kern="0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ปัญหา..ที่ต้องดำเนินการต่อไป</a:t>
            </a:r>
            <a:endParaRPr lang="en-US" sz="1200" b="1" kern="0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153" name="สี่เหลี่ยมมุมมน 152"/>
          <p:cNvSpPr/>
          <p:nvPr/>
        </p:nvSpPr>
        <p:spPr>
          <a:xfrm>
            <a:off x="52758" y="3176895"/>
            <a:ext cx="3347864" cy="1926755"/>
          </a:xfrm>
          <a:prstGeom prst="roundRect">
            <a:avLst>
              <a:gd name="adj" fmla="val 5617"/>
            </a:avLst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FFFFFF"/>
              </a:solidFill>
              <a:sym typeface="Arial"/>
            </a:endParaRPr>
          </a:p>
        </p:txBody>
      </p:sp>
      <p:pic>
        <p:nvPicPr>
          <p:cNvPr id="2051" name="Picture 3" descr="C:\Users\pornchata\Pictures\Challenge_logo_2017.png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>
            <a:off x="1" y="3176842"/>
            <a:ext cx="405269" cy="356978"/>
          </a:xfrm>
          <a:prstGeom prst="rect">
            <a:avLst/>
          </a:prstGeom>
          <a:noFill/>
        </p:spPr>
      </p:pic>
      <p:sp>
        <p:nvSpPr>
          <p:cNvPr id="154" name="TextBox 153"/>
          <p:cNvSpPr txBox="1"/>
          <p:nvPr/>
        </p:nvSpPr>
        <p:spPr>
          <a:xfrm>
            <a:off x="6013137" y="3270346"/>
            <a:ext cx="3180759" cy="1891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9525" indent="-9525">
              <a:lnSpc>
                <a:spcPts val="1400"/>
              </a:lnSpc>
              <a:buSzPct val="90000"/>
            </a:pPr>
            <a:r>
              <a:rPr lang="th-TH" sz="14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พัฒนาความร่วมมือในประเด็นตัวชี้วัดและเทคนิคเชิงวิชาการจากองค์กรระหว่างประเทศ (</a:t>
            </a:r>
            <a:r>
              <a:rPr lang="en-US" sz="14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FAO,UNICEF) </a:t>
            </a:r>
            <a:r>
              <a:rPr lang="th-TH" sz="14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อาทิ</a:t>
            </a:r>
          </a:p>
          <a:p>
            <a:pPr marL="241300" indent="-241300">
              <a:lnSpc>
                <a:spcPts val="1400"/>
              </a:lnSpc>
              <a:buSzPct val="90000"/>
              <a:buFont typeface="Wingdings" pitchFamily="2" charset="2"/>
              <a:buChar char=""/>
            </a:pPr>
            <a:r>
              <a:rPr lang="th-TH" sz="1400" b="1" kern="0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ตัวชี้วัดบางตัว (2.1.1, 2.1.2) ยังคงใช้ฐานข้อมูลอ้างอิงจาก</a:t>
            </a:r>
            <a:r>
              <a:rPr lang="en-US" sz="1400" b="1" kern="0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 FAO</a:t>
            </a:r>
          </a:p>
          <a:p>
            <a:pPr marL="241300" indent="-241300">
              <a:lnSpc>
                <a:spcPts val="1400"/>
              </a:lnSpc>
              <a:buSzPct val="90000"/>
              <a:buFont typeface="Wingdings" pitchFamily="2" charset="2"/>
              <a:buChar char=""/>
            </a:pPr>
            <a:r>
              <a:rPr lang="th-TH" sz="1400" b="1" kern="0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เกณฑ์ในการจัดเก็บตัวชี้วัด (2.4.1) เป็นไปตามบริบทของประเทศไทย เนื่องจากยังไม่มีการกำหนดคำนิยามของตัวชี้วัดระดับโลก</a:t>
            </a:r>
          </a:p>
          <a:p>
            <a:pPr>
              <a:lnSpc>
                <a:spcPts val="1400"/>
              </a:lnSpc>
              <a:buSzPct val="90000"/>
            </a:pPr>
            <a:r>
              <a:rPr lang="th-TH" sz="1400" b="1" kern="0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สร้างความรู้และความเข้าใจตามเป้าหมายการพัฒนาที่ยั่งยืน</a:t>
            </a:r>
          </a:p>
          <a:p>
            <a:pPr marL="241300" indent="-241300">
              <a:lnSpc>
                <a:spcPts val="1400"/>
              </a:lnSpc>
              <a:buSzPct val="90000"/>
              <a:buFont typeface="Wingdings" pitchFamily="2" charset="2"/>
              <a:buChar char=""/>
            </a:pPr>
            <a:r>
              <a:rPr lang="th-TH" sz="1400" b="1" kern="0" dirty="0" smtClean="0">
                <a:solidFill>
                  <a:srgbClr val="7030A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ความร่วมมือ/แผนงาน/โครงการที่สนับสนุนเป้าหมายที่2 จากภาคเอกชนและประชาสังคม</a:t>
            </a:r>
            <a:endParaRPr lang="en-US" sz="1400" b="1" kern="0" dirty="0">
              <a:solidFill>
                <a:srgbClr val="7030A0"/>
              </a:solidFill>
              <a:latin typeface="TH SarabunPSK" pitchFamily="34" charset="-34"/>
              <a:cs typeface="TH SarabunPSK" pitchFamily="34" charset="-34"/>
              <a:sym typeface="Arial"/>
            </a:endParaRPr>
          </a:p>
        </p:txBody>
      </p:sp>
      <p:sp>
        <p:nvSpPr>
          <p:cNvPr id="155" name="สี่เหลี่ยมมุมมน 154"/>
          <p:cNvSpPr/>
          <p:nvPr/>
        </p:nvSpPr>
        <p:spPr>
          <a:xfrm>
            <a:off x="6048783" y="3079926"/>
            <a:ext cx="3031718" cy="2063574"/>
          </a:xfrm>
          <a:prstGeom prst="roundRect">
            <a:avLst>
              <a:gd name="adj" fmla="val 5480"/>
            </a:avLst>
          </a:prstGeom>
          <a:noFill/>
          <a:ln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sz="1400" kern="0">
              <a:solidFill>
                <a:srgbClr val="000000"/>
              </a:solidFill>
              <a:sym typeface="Arial"/>
            </a:endParaRPr>
          </a:p>
        </p:txBody>
      </p:sp>
      <p:sp>
        <p:nvSpPr>
          <p:cNvPr id="156" name="สี่เหลี่ยมผืนผ้า 155"/>
          <p:cNvSpPr/>
          <p:nvPr/>
        </p:nvSpPr>
        <p:spPr>
          <a:xfrm>
            <a:off x="4075285" y="3147814"/>
            <a:ext cx="2008883" cy="584775"/>
          </a:xfrm>
          <a:prstGeom prst="rect">
            <a:avLst/>
          </a:prstGeom>
          <a:noFill/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pPr algn="ctr"/>
            <a:r>
              <a:rPr lang="th-TH" sz="1600" b="1" kern="0" dirty="0" smtClean="0">
                <a:solidFill>
                  <a:srgbClr val="1A0595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ประเทศไทย</a:t>
            </a:r>
            <a:r>
              <a:rPr lang="th-TH" sz="1600" b="1" kern="0" dirty="0" smtClean="0">
                <a:solidFill>
                  <a:srgbClr val="000000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กับ</a:t>
            </a:r>
            <a:r>
              <a:rPr lang="th-TH" sz="1600" b="1" kern="0" dirty="0" smtClean="0">
                <a:solidFill>
                  <a:srgbClr val="009A46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การพัฒนาที่ยั่งยืน</a:t>
            </a:r>
            <a:br>
              <a:rPr lang="th-TH" sz="1600" b="1" kern="0" dirty="0" smtClean="0">
                <a:solidFill>
                  <a:srgbClr val="009A46"/>
                </a:solidFill>
                <a:latin typeface="TH SarabunPSK" pitchFamily="34" charset="-34"/>
                <a:cs typeface="TH SarabunPSK" pitchFamily="34" charset="-34"/>
                <a:sym typeface="Arial"/>
              </a:rPr>
            </a:br>
            <a:r>
              <a:rPr lang="th-TH" sz="1600" b="1" kern="0" dirty="0" smtClean="0">
                <a:solidFill>
                  <a:srgbClr val="FF00FF"/>
                </a:solidFill>
                <a:latin typeface="TH SarabunPSK" pitchFamily="34" charset="-34"/>
                <a:cs typeface="TH SarabunPSK" pitchFamily="34" charset="-34"/>
                <a:sym typeface="Arial"/>
              </a:rPr>
              <a:t>ในปี 2573</a:t>
            </a:r>
            <a:endParaRPr lang="en-US" sz="1600" kern="0" dirty="0">
              <a:solidFill>
                <a:srgbClr val="FF00FF"/>
              </a:solidFill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553043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9913" y="90820"/>
            <a:ext cx="8809893" cy="665330"/>
          </a:xfrm>
        </p:spPr>
        <p:txBody>
          <a:bodyPr>
            <a:noAutofit/>
          </a:bodyPr>
          <a:lstStyle/>
          <a:p>
            <a:pPr>
              <a:lnSpc>
                <a:spcPts val="2625"/>
              </a:lnSpc>
            </a:pP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SDG 2 </a:t>
            </a:r>
            <a:r>
              <a:rPr lang="th-TH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>ยุติ</a:t>
            </a:r>
            <a:r>
              <a:rPr lang="th-TH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ความหิวโหย บรรลุความมั่นคงทางอาหารและยกระดับโภชนาการ </a:t>
            </a:r>
            <a:r>
              <a:rPr lang="th-TH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ส่งเสริมเกษตรกรรมที่ยั่งยืน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5FA8A-F5C5-4D2D-AFC5-9CACC3B6EB1D}" type="slidenum">
              <a:rPr lang="th-TH" smtClean="0"/>
              <a:pPr/>
              <a:t>9</a:t>
            </a:fld>
            <a:endParaRPr lang="th-TH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79512" y="916324"/>
            <a:ext cx="8784976" cy="3709454"/>
          </a:xfrm>
          <a:prstGeom prst="rect">
            <a:avLst/>
          </a:prstGeom>
        </p:spPr>
        <p:txBody>
          <a:bodyPr vert="horz" lIns="0" tIns="34289" rIns="0" bIns="34289" rtlCol="0">
            <a:noAutofit/>
          </a:bodyPr>
          <a:lstStyle>
            <a:defPPr>
              <a:defRPr lang="th-TH"/>
            </a:defPPr>
            <a:lvl1pPr marL="450850" lvl="0" indent="-4508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tabLst>
                <a:tab pos="450850" algn="l"/>
              </a:tabLst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384048" indent="-18288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4400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66928" indent="-18288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749808" indent="-18288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932688" indent="-18288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  <a:lvl6pPr marL="11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  <a:lvl7pPr marL="13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7pPr>
            <a:lvl8pPr marL="15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8pPr>
            <a:lvl9pPr marL="17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9pPr>
          </a:lstStyle>
          <a:p>
            <a:pPr algn="thaiDist" defTabSz="685783" fontAlgn="auto">
              <a:lnSpc>
                <a:spcPts val="2200"/>
              </a:lnSpc>
              <a:spcBef>
                <a:spcPts val="600"/>
              </a:spcBef>
              <a:spcAft>
                <a:spcPts val="0"/>
              </a:spcAft>
              <a:buClr>
                <a:srgbClr val="99CB38"/>
              </a:buClr>
            </a:pPr>
            <a:r>
              <a:rPr lang="en-US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2.1	</a:t>
            </a:r>
            <a:r>
              <a:rPr lang="th-TH" sz="2000" dirty="0">
                <a:solidFill>
                  <a:srgbClr val="C00000"/>
                </a:solidFill>
              </a:rPr>
              <a:t>ยุติความหิวโหยและสร้างหลักประกันให้ทุกคน 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โดยเฉพาะที่ยากจนและอยู่ในภาวะเปราะบางอันรวมถึงทารกได้เข้าถึง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อาหารที่ปลอดภัย 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มีโภชนาการ และเพียงพอตลอดทั้งปี ภายใน ปี 2573</a:t>
            </a:r>
            <a:endParaRPr lang="en-US" sz="200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thaiDist" defTabSz="685783" fontAlgn="auto">
              <a:lnSpc>
                <a:spcPts val="2200"/>
              </a:lnSpc>
              <a:spcBef>
                <a:spcPts val="600"/>
              </a:spcBef>
              <a:spcAft>
                <a:spcPts val="0"/>
              </a:spcAft>
              <a:buClr>
                <a:srgbClr val="99CB38"/>
              </a:buClr>
            </a:pPr>
            <a:r>
              <a:rPr lang="en-US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2.2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th-TH" sz="2000" dirty="0">
                <a:solidFill>
                  <a:srgbClr val="C00000"/>
                </a:solidFill>
              </a:rPr>
              <a:t>ยุติภาวะทุพโภชนาการทุกรูปแบบและแก้ไขปัญหาความต้องการสารอาหาร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ของหญิงวัยรุ่น หญิงตั้งครรภ์และให้นมบุตร และผู้สูงอายุ ภายในปี 2573 รวมถึงบรรลุเป้าหมายที่ตกลงร่วมกันระหว่างประเทศว่าด้วยภาวะแคระแกร็นและผอมแห้งในเด็กอายุต่ำกว่า 5 ปี 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ภายใน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ปี 2568</a:t>
            </a:r>
            <a:endParaRPr lang="en-US" sz="2000" dirty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thaiDist" defTabSz="685783" fontAlgn="auto">
              <a:lnSpc>
                <a:spcPts val="2200"/>
              </a:lnSpc>
              <a:spcBef>
                <a:spcPts val="600"/>
              </a:spcBef>
              <a:spcAft>
                <a:spcPts val="0"/>
              </a:spcAft>
              <a:buClr>
                <a:srgbClr val="99CB38"/>
              </a:buClr>
            </a:pPr>
            <a:r>
              <a:rPr lang="en-US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2.3	</a:t>
            </a:r>
            <a:r>
              <a:rPr lang="th-TH" sz="2000" dirty="0">
                <a:solidFill>
                  <a:srgbClr val="C00000"/>
                </a:solidFill>
              </a:rPr>
              <a:t>เพิ่มผลิตภาพทางการเกษตรและรายได้ของผู้ผลิตอาหารรายเล็ก 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โดยเฉพาะผู้หญิง คนพื้นเมือง เกษตรกรแบบครอบครัว คน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เลี้ยงปศุ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สัตว์ ชาวประมง ให้เพิ่มขึ้นเป็น 2 เท่า โดยรวมถึงการเข้าถึงที่ดินและทรัพยากรและปัจจัยนำเข้าในการผลิต ความรู้ บริการ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ทางการ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เงิน ตลาด และโอกาสสำหรับการเพิ่มมูลค่าและการจ้างงานนอกฟาร์ม อย่างปลอดภัยและเท่าเทียม ภายในปี 2573</a:t>
            </a:r>
          </a:p>
          <a:p>
            <a:pPr algn="thaiDist" defTabSz="685783" fontAlgn="auto">
              <a:lnSpc>
                <a:spcPts val="2200"/>
              </a:lnSpc>
              <a:spcBef>
                <a:spcPts val="600"/>
              </a:spcBef>
              <a:spcAft>
                <a:spcPts val="0"/>
              </a:spcAft>
              <a:buClr>
                <a:srgbClr val="99CB38"/>
              </a:buClr>
            </a:pPr>
            <a:r>
              <a:rPr lang="en-US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2.4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th-TH" sz="2000" dirty="0">
                <a:solidFill>
                  <a:srgbClr val="C00000"/>
                </a:solidFill>
              </a:rPr>
              <a:t>สร้างหลักประกันว่าจะมีระบบการผลิตอาหารที่ยั่งยืนและดำเนินการตามแนวปฏิบัติทางการเกษตรที่มีภูมิคุ้มกันที่จะเพิ่มผลิตภาพและการผลิต 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ซึ่งจะช่วยรักษาระบบนิเวศ เสริมขีดความสามารถในการปรับตัวต่อการเปลี่ยนแปลงสภาพภูมิอากาศ ภาวะอากาศรุนแรง 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ภัย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แล้ง อุทกภัย และภัยพิบัติอื่น ๆ และจะช่วยพัฒนาที่ดินและคุณภาพดินอย่างต่อเนื่อง ภายในปี 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2573</a:t>
            </a:r>
            <a:endParaRPr lang="th-TH" sz="2000" dirty="0">
              <a:solidFill>
                <a:prstClr val="black">
                  <a:lumMod val="75000"/>
                  <a:lumOff val="25000"/>
                </a:prstClr>
              </a:solidFill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82894" y="832672"/>
            <a:ext cx="90364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0701687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1D5FA8A-F5C5-4D2D-AFC5-9CACC3B6EB1D}" type="slidenum">
              <a:rPr lang="th-TH" smtClean="0"/>
              <a:pPr/>
              <a:t>10</a:t>
            </a:fld>
            <a:endParaRPr lang="th-TH" dirty="0"/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07504" y="950528"/>
            <a:ext cx="8784976" cy="3709454"/>
          </a:xfrm>
          <a:prstGeom prst="rect">
            <a:avLst/>
          </a:prstGeom>
        </p:spPr>
        <p:txBody>
          <a:bodyPr vert="horz" lIns="0" tIns="34289" rIns="0" bIns="34289" rtlCol="0">
            <a:noAutofit/>
          </a:bodyPr>
          <a:lstStyle>
            <a:defPPr>
              <a:defRPr lang="th-TH"/>
            </a:defPPr>
            <a:lvl1pPr marL="450850" lvl="0" indent="-450850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None/>
              <a:tabLst>
                <a:tab pos="450850" algn="l"/>
              </a:tabLst>
              <a:defRPr sz="2400" b="1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  <a:lvl2pPr marL="384048" indent="-18288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4400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2pPr>
            <a:lvl3pPr marL="566928" indent="-18288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3pPr>
            <a:lvl4pPr marL="749808" indent="-18288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4pPr>
            <a:lvl5pPr marL="932688" indent="-18288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3600">
                <a:solidFill>
                  <a:schemeClr val="tx1">
                    <a:lumMod val="75000"/>
                    <a:lumOff val="25000"/>
                  </a:schemeClr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5pPr>
            <a:lvl6pPr marL="11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6pPr>
            <a:lvl7pPr marL="13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7pPr>
            <a:lvl8pPr marL="15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8pPr>
            <a:lvl9pPr marL="1700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9pPr>
          </a:lstStyle>
          <a:p>
            <a:pPr algn="thaiDist" defTabSz="685783" fontAlgn="auto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>
                <a:srgbClr val="99CB38"/>
              </a:buClr>
            </a:pP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2.5	</a:t>
            </a:r>
            <a:r>
              <a:rPr lang="th-TH" sz="2000" dirty="0" smtClean="0">
                <a:solidFill>
                  <a:srgbClr val="C00000"/>
                </a:solidFill>
              </a:rPr>
              <a:t>คงความหลากหลายทางพันธุกรรมของเมล็ดพันธุ์พืชที่ใช้เพาะปลูก สัตว์ในไร่นาและที่เลี้ยงตามบ้านเรือน และชนิดพันธุ์ตามธรรมชาติ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ที่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เกี่ยวข้องกับพืชและสัตว์เหล่านั้น รวมถึงให้มีธนาคารเมล็ดพันธุ์และพืชที่มีการจัดการที่ดีและมีความหลากหลาย ทั้งในระดับประเทศ 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ระดับภูมิภาค และระดับนานาชาติ และสร้างหลักประกันว่าจะมีการเข้าถึงและแบ่งปันผลประโยชน์ที่เกิดจากการใช้ทรัพยากรทางพันธุกรรมและองค์ความรู้ท้องถิ่นที่เกี่ยวข้องอย่างธรรมและเท่าเทียม ตามที่ตกลงกันระหว่างประเทศ ภายในปี 2573</a:t>
            </a:r>
          </a:p>
          <a:p>
            <a:pPr algn="thaiDist" defTabSz="685783" fontAlgn="auto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>
                <a:srgbClr val="99CB38"/>
              </a:buClr>
            </a:pP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2.</a:t>
            </a: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6</a:t>
            </a:r>
            <a:r>
              <a:rPr lang="en-US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เพิ่ม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การลงทุนตลอดจนการยกระดับความร่วมมือระหว่างประเทศ</a:t>
            </a:r>
            <a:r>
              <a:rPr lang="th-TH" sz="2000" dirty="0">
                <a:solidFill>
                  <a:srgbClr val="C00000"/>
                </a:solidFill>
              </a:rPr>
              <a:t>ในเรื่องโครงสร้างพื้นฐานในชนบท การวิจัยเกษตรและการขยายการบริการ การพัฒนาเทคโนโลยี และการทำธนาคารยีนของพืชและสัตว์ 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เพื่อยกระดับขีดความสามารถในการผลิตสินค้าเกษตรในประเทศกำลังพัฒนา โดยเฉพาะอย่างยิ่งในประเทศพัฒนาน้อย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ที่สุด</a:t>
            </a:r>
            <a:endParaRPr lang="th-TH" sz="2000" dirty="0">
              <a:solidFill>
                <a:srgbClr val="C00000"/>
              </a:solidFill>
            </a:endParaRPr>
          </a:p>
          <a:p>
            <a:pPr algn="thaiDist" defTabSz="685783" fontAlgn="auto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>
                <a:srgbClr val="99CB38"/>
              </a:buClr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2.7</a:t>
            </a:r>
            <a:r>
              <a:rPr lang="en-US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th-TH" sz="2000" dirty="0" smtClean="0">
                <a:solidFill>
                  <a:srgbClr val="C00000"/>
                </a:solidFill>
              </a:rPr>
              <a:t>แก้ไข</a:t>
            </a:r>
            <a:r>
              <a:rPr lang="th-TH" sz="2000" dirty="0">
                <a:solidFill>
                  <a:srgbClr val="C00000"/>
                </a:solidFill>
              </a:rPr>
              <a:t>และป้องกันการกีดกันและการบิดเบือนทางการค้าในตลาดเกษตรโลก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 รวมถึงทางการขจัดการอุดหนุนสินค้าเกษตรเพื่อการส่งออกทุกรูปแบบและมาตรการเพื่อการส่งออกทุกแบบที่ให้ผลในลักษณะเดียวกัน โดยให้เป็นไปตามอาณัติของรอบการพัฒนาโดฮา</a:t>
            </a:r>
            <a:endParaRPr lang="th-TH" sz="2000" dirty="0" smtClean="0">
              <a:solidFill>
                <a:prstClr val="black">
                  <a:lumMod val="75000"/>
                  <a:lumOff val="25000"/>
                </a:prstClr>
              </a:solidFill>
            </a:endParaRPr>
          </a:p>
          <a:p>
            <a:pPr algn="thaiDist" defTabSz="685783" fontAlgn="auto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Clr>
                <a:srgbClr val="99CB38"/>
              </a:buClr>
            </a:pPr>
            <a:r>
              <a:rPr lang="en-US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2.8</a:t>
            </a:r>
            <a:r>
              <a:rPr lang="en-US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	</a:t>
            </a:r>
            <a:r>
              <a:rPr lang="th-TH" sz="2000" dirty="0" smtClean="0">
                <a:solidFill>
                  <a:srgbClr val="C00000"/>
                </a:solidFill>
              </a:rPr>
              <a:t>เลือกใช้</a:t>
            </a:r>
            <a:r>
              <a:rPr lang="th-TH" sz="2000" dirty="0">
                <a:solidFill>
                  <a:srgbClr val="C00000"/>
                </a:solidFill>
              </a:rPr>
              <a:t>มาตรการที่สร้างหลักประกันได้ว่าตลาดโภคภัณฑ์อาหารและตลาด</a:t>
            </a:r>
            <a:r>
              <a:rPr lang="th-TH" sz="2000" dirty="0" smtClean="0">
                <a:solidFill>
                  <a:srgbClr val="C00000"/>
                </a:solidFill>
              </a:rPr>
              <a:t>อนุพันธ์สามารถ</a:t>
            </a:r>
            <a:r>
              <a:rPr lang="th-TH" sz="2000" dirty="0">
                <a:solidFill>
                  <a:srgbClr val="C00000"/>
                </a:solidFill>
              </a:rPr>
              <a:t>ทำงานได้อย่างเหมาะสม 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และ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อำนวยความ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สะดวกในการเข้าถึงข้อมูลของตลาดและข้อมูลสำรองอาหารได้อย่างทันการณ์ เพื่อจำกัดความผันผวนของราคา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อาหารอ</a:t>
            </a:r>
            <a:r>
              <a:rPr lang="th-TH" sz="2000" dirty="0">
                <a:solidFill>
                  <a:prstClr val="black">
                    <a:lumMod val="75000"/>
                    <a:lumOff val="25000"/>
                  </a:prstClr>
                </a:solidFill>
              </a:rPr>
              <a:t>ย่าง</a:t>
            </a:r>
            <a:r>
              <a:rPr lang="th-TH" sz="20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รุนแรง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89913" y="90820"/>
            <a:ext cx="8809893" cy="665330"/>
          </a:xfrm>
        </p:spPr>
        <p:txBody>
          <a:bodyPr>
            <a:noAutofit/>
          </a:bodyPr>
          <a:lstStyle/>
          <a:p>
            <a:pPr>
              <a:lnSpc>
                <a:spcPts val="2625"/>
              </a:lnSpc>
            </a:pP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SDG 2 </a:t>
            </a:r>
            <a:r>
              <a:rPr lang="th-TH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>ยุติ</a:t>
            </a:r>
            <a:r>
              <a:rPr lang="th-TH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>ความหิวโหย บรรลุความมั่นคงทางอาหารและยกระดับโภชนาการ </a:t>
            </a:r>
            <a:r>
              <a:rPr lang="th-TH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th-TH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H SarabunPSK" pitchFamily="34" charset="-34"/>
                <a:cs typeface="TH SarabunPSK" pitchFamily="34" charset="-34"/>
              </a:rPr>
              <a:t>และ</a:t>
            </a:r>
            <a:r>
              <a:rPr lang="th-TH" sz="28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ส่งเสริมเกษตรกรรมที่ยั่งยืน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82894" y="832672"/>
            <a:ext cx="903649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654784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11</a:t>
            </a:fld>
            <a:endParaRPr lang="en-US"/>
          </a:p>
        </p:txBody>
      </p:sp>
      <p:pic>
        <p:nvPicPr>
          <p:cNvPr id="1026" name="Picture 2" descr="E:\วี\005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905000" y="0"/>
            <a:ext cx="4953000" cy="5145161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7086600" y="2876550"/>
            <a:ext cx="1905000" cy="1354217"/>
          </a:xfrm>
          <a:prstGeom prst="rect">
            <a:avLst/>
          </a:prstGeom>
          <a:noFill/>
          <a:ln>
            <a:solidFill>
              <a:schemeClr val="accent3"/>
            </a:solidFill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rgbClr val="00B050"/>
                </a:solidFill>
                <a:latin typeface="Arial Narrow" pitchFamily="34" charset="0"/>
                <a:cs typeface="+mj-cs"/>
              </a:rPr>
              <a:t>เป้าประสงค์</a:t>
            </a:r>
          </a:p>
          <a:p>
            <a:r>
              <a:rPr lang="th-TH" dirty="0" smtClean="0"/>
              <a:t>    </a:t>
            </a:r>
            <a:r>
              <a:rPr lang="en-US" dirty="0" smtClean="0"/>
              <a:t>2.1, 2.4, 2.5</a:t>
            </a:r>
          </a:p>
          <a:p>
            <a:r>
              <a:rPr lang="th-TH" dirty="0" smtClean="0"/>
              <a:t>     </a:t>
            </a:r>
            <a:r>
              <a:rPr lang="en-US" dirty="0" smtClean="0"/>
              <a:t>13.1,  15. 1</a:t>
            </a:r>
          </a:p>
          <a:p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4006"/>
            <a:ext cx="9144000" cy="76944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th-TH" sz="4400" b="1" dirty="0">
                <a:latin typeface="TH SarabunPSK" pitchFamily="34" charset="-34"/>
                <a:cs typeface="TH SarabunPSK" pitchFamily="34" charset="-34"/>
              </a:rPr>
              <a:t>ประเด็นนำเสนอ</a:t>
            </a:r>
            <a:r>
              <a:rPr lang="en-US" sz="4400" b="1" dirty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4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971600" y="1228106"/>
            <a:ext cx="7488832" cy="108012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marL="628650" indent="-341313" defTabSz="898525">
              <a:lnSpc>
                <a:spcPts val="3000"/>
              </a:lnSpc>
              <a:spcBef>
                <a:spcPct val="50000"/>
              </a:spcBef>
              <a:defRPr/>
            </a:pPr>
            <a:r>
              <a:rPr lang="en-US" altLang="ko-KR" sz="3200" b="1" dirty="0" smtClean="0">
                <a:solidFill>
                  <a:srgbClr val="0070C0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1.	</a:t>
            </a:r>
            <a:r>
              <a:rPr lang="th-TH" altLang="ko-KR" sz="3200" b="1" dirty="0" smtClean="0">
                <a:solidFill>
                  <a:srgbClr val="0070C0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ความสำคัญและบริบทการเปลี่ยนแปลงที่มีผลต่อการพัฒนาภาคเกษตร</a:t>
            </a:r>
            <a:endParaRPr lang="th-TH" sz="32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 Box 20"/>
          <p:cNvSpPr txBox="1">
            <a:spLocks noChangeArrowheads="1"/>
          </p:cNvSpPr>
          <p:nvPr/>
        </p:nvSpPr>
        <p:spPr bwMode="auto">
          <a:xfrm>
            <a:off x="971600" y="2571750"/>
            <a:ext cx="7488832" cy="864024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 algn="ctr">
            <a:solidFill>
              <a:srgbClr val="FF0000"/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marL="628650" indent="-341313" defTabSz="898525">
              <a:lnSpc>
                <a:spcPts val="3000"/>
              </a:lnSpc>
              <a:spcBef>
                <a:spcPct val="50000"/>
              </a:spcBef>
              <a:defRPr/>
            </a:pPr>
            <a:r>
              <a:rPr lang="th-TH" altLang="ko-KR" sz="3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2.	การพัฒนาภาคเกษตรในแผนฯ 12</a:t>
            </a:r>
            <a:endParaRPr lang="th-TH" sz="32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7" name="Straight Connector 7"/>
          <p:cNvCxnSpPr>
            <a:cxnSpLocks noChangeShapeType="1"/>
          </p:cNvCxnSpPr>
          <p:nvPr/>
        </p:nvCxnSpPr>
        <p:spPr bwMode="auto">
          <a:xfrm>
            <a:off x="1928813" y="714375"/>
            <a:ext cx="7072312" cy="1588"/>
          </a:xfrm>
          <a:prstGeom prst="line">
            <a:avLst/>
          </a:prstGeom>
          <a:noFill/>
          <a:ln w="9525" algn="ctr">
            <a:solidFill>
              <a:srgbClr val="0070C0"/>
            </a:solidFill>
            <a:round/>
            <a:headEnd/>
            <a:tailEnd/>
          </a:ln>
        </p:spPr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8" name="Text Box 20"/>
          <p:cNvSpPr txBox="1">
            <a:spLocks noChangeArrowheads="1"/>
          </p:cNvSpPr>
          <p:nvPr/>
        </p:nvSpPr>
        <p:spPr bwMode="auto">
          <a:xfrm>
            <a:off x="971600" y="3723878"/>
            <a:ext cx="7488832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marL="628650" indent="-341313" defTabSz="898525">
              <a:lnSpc>
                <a:spcPts val="3000"/>
              </a:lnSpc>
              <a:spcBef>
                <a:spcPct val="50000"/>
              </a:spcBef>
              <a:defRPr/>
            </a:pPr>
            <a:r>
              <a:rPr lang="en-US" altLang="ko-KR" sz="3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altLang="ko-KR" sz="3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.	</a:t>
            </a:r>
            <a:r>
              <a:rPr lang="th-TH" altLang="ko-KR" sz="32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การขับเคลื่อนเกษตรกรรมยั่งยืนของไทย</a:t>
            </a:r>
            <a:endParaRPr lang="th-TH" sz="32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7312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13</a:t>
            </a:fld>
            <a:endParaRPr lang="en-US"/>
          </a:p>
        </p:txBody>
      </p:sp>
      <p:pic>
        <p:nvPicPr>
          <p:cNvPr id="2050" name="Picture 2" descr="E:\วี\0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0"/>
            <a:ext cx="7110132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14</a:t>
            </a:fld>
            <a:endParaRPr lang="en-US"/>
          </a:p>
        </p:txBody>
      </p:sp>
      <p:pic>
        <p:nvPicPr>
          <p:cNvPr id="3074" name="Picture 2" descr="E:\วี\00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28712" y="33337"/>
            <a:ext cx="6886575" cy="50768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 noChangeArrowheads="1"/>
          </p:cNvPicPr>
          <p:nvPr/>
        </p:nvPicPr>
        <p:blipFill rotWithShape="1">
          <a:blip r:embed="rId2" cstate="email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2073446" y="812262"/>
            <a:ext cx="5004000" cy="3901806"/>
          </a:xfrm>
          <a:prstGeom prst="ellipse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7"/>
          <p:cNvSpPr/>
          <p:nvPr/>
        </p:nvSpPr>
        <p:spPr>
          <a:xfrm>
            <a:off x="26170" y="-59185"/>
            <a:ext cx="9149731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r"/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H SarabunPSK" pitchFamily="34" charset="-34"/>
                <a:cs typeface="TH SarabunPSK" pitchFamily="34" charset="-34"/>
              </a:rPr>
              <a:t>#</a:t>
            </a:r>
            <a:r>
              <a:rPr lang="th-TH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H SarabunPSK" pitchFamily="34" charset="-34"/>
                <a:cs typeface="TH SarabunPSK" pitchFamily="34" charset="-34"/>
              </a:rPr>
              <a:t>หลักการสำคัญของ</a:t>
            </a:r>
            <a:r>
              <a:rPr lang="th-TH" sz="24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แผนฯ 12</a:t>
            </a:r>
          </a:p>
        </p:txBody>
      </p:sp>
      <p:grpSp>
        <p:nvGrpSpPr>
          <p:cNvPr id="3" name="Group 18"/>
          <p:cNvGrpSpPr/>
          <p:nvPr/>
        </p:nvGrpSpPr>
        <p:grpSpPr>
          <a:xfrm>
            <a:off x="742203" y="771601"/>
            <a:ext cx="2520281" cy="1200329"/>
            <a:chOff x="742188" y="1028738"/>
            <a:chExt cx="2520281" cy="1600437"/>
          </a:xfrm>
        </p:grpSpPr>
        <p:sp>
          <p:nvSpPr>
            <p:cNvPr id="7" name="Rectangle 6"/>
            <p:cNvSpPr/>
            <p:nvPr/>
          </p:nvSpPr>
          <p:spPr>
            <a:xfrm>
              <a:off x="742188" y="1028738"/>
              <a:ext cx="2520281" cy="160043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sz="2400" b="1" dirty="0">
                  <a:solidFill>
                    <a:srgbClr val="0070C0"/>
                  </a:solidFill>
                  <a:latin typeface="TH SarabunPSK" pitchFamily="34" charset="-34"/>
                  <a:cs typeface="TH SarabunPSK" pitchFamily="34" charset="-34"/>
                </a:rPr>
                <a:t>นำไปสู่การปฏิบัติให้เกิด</a:t>
              </a:r>
              <a:r>
                <a:rPr lang="en-US" sz="2400" b="1" dirty="0">
                  <a:solidFill>
                    <a:srgbClr val="0070C0"/>
                  </a:solidFill>
                  <a:latin typeface="TH SarabunPSK" pitchFamily="34" charset="-34"/>
                  <a:cs typeface="TH SarabunPSK" pitchFamily="34" charset="-34"/>
                </a:rPr>
                <a:t/>
              </a:r>
              <a:br>
                <a:rPr lang="en-US" sz="2400" b="1" dirty="0">
                  <a:solidFill>
                    <a:srgbClr val="0070C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400" b="1" dirty="0">
                  <a:solidFill>
                    <a:srgbClr val="0070C0"/>
                  </a:solidFill>
                  <a:latin typeface="TH SarabunPSK" pitchFamily="34" charset="-34"/>
                  <a:cs typeface="TH SarabunPSK" pitchFamily="34" charset="-34"/>
                </a:rPr>
                <a:t>ผลสัมฤทธิ์อย่างจริงจัง</a:t>
              </a:r>
              <a:r>
                <a:rPr lang="en-US" sz="2400" b="1" dirty="0">
                  <a:solidFill>
                    <a:srgbClr val="0070C0"/>
                  </a:solidFill>
                  <a:latin typeface="TH SarabunPSK" pitchFamily="34" charset="-34"/>
                  <a:cs typeface="TH SarabunPSK" pitchFamily="34" charset="-34"/>
                </a:rPr>
                <a:t/>
              </a:r>
              <a:br>
                <a:rPr lang="en-US" sz="2400" b="1" dirty="0">
                  <a:solidFill>
                    <a:srgbClr val="0070C0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400" b="1" dirty="0">
                  <a:solidFill>
                    <a:srgbClr val="0070C0"/>
                  </a:solidFill>
                  <a:latin typeface="TH SarabunPSK" pitchFamily="34" charset="-34"/>
                  <a:cs typeface="TH SarabunPSK" pitchFamily="34" charset="-34"/>
                </a:rPr>
                <a:t>ใน 5 ปี และต่อยอด</a:t>
              </a:r>
            </a:p>
          </p:txBody>
        </p:sp>
        <p:cxnSp>
          <p:nvCxnSpPr>
            <p:cNvPr id="9" name="Straight Connector 8"/>
            <p:cNvCxnSpPr>
              <a:endCxn id="10" idx="6"/>
            </p:cNvCxnSpPr>
            <p:nvPr/>
          </p:nvCxnSpPr>
          <p:spPr>
            <a:xfrm flipH="1">
              <a:off x="1619671" y="2473408"/>
              <a:ext cx="792089" cy="0"/>
            </a:xfrm>
            <a:prstGeom prst="line">
              <a:avLst/>
            </a:prstGeom>
            <a:ln w="19050">
              <a:solidFill>
                <a:srgbClr val="0070C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Oval 9"/>
            <p:cNvSpPr/>
            <p:nvPr/>
          </p:nvSpPr>
          <p:spPr>
            <a:xfrm>
              <a:off x="1451022" y="2348880"/>
              <a:ext cx="168651" cy="249059"/>
            </a:xfrm>
            <a:prstGeom prst="ellipse">
              <a:avLst/>
            </a:prstGeom>
            <a:ln w="38100">
              <a:solidFill>
                <a:srgbClr val="0070C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prstClr val="black"/>
                </a:solidFill>
              </a:endParaRPr>
            </a:p>
          </p:txBody>
        </p:sp>
      </p:grpSp>
      <p:grpSp>
        <p:nvGrpSpPr>
          <p:cNvPr id="19" name="Group 2"/>
          <p:cNvGrpSpPr/>
          <p:nvPr/>
        </p:nvGrpSpPr>
        <p:grpSpPr>
          <a:xfrm>
            <a:off x="6105659" y="1103495"/>
            <a:ext cx="2750824" cy="583146"/>
            <a:chOff x="6105658" y="1471341"/>
            <a:chExt cx="2750824" cy="777528"/>
          </a:xfrm>
        </p:grpSpPr>
        <p:sp>
          <p:nvSpPr>
            <p:cNvPr id="4" name="Rectangle 3"/>
            <p:cNvSpPr/>
            <p:nvPr/>
          </p:nvSpPr>
          <p:spPr>
            <a:xfrm>
              <a:off x="6192185" y="1633316"/>
              <a:ext cx="2664297" cy="6155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th-TH" sz="2400" b="1" dirty="0">
                  <a:solidFill>
                    <a:srgbClr val="7030A0"/>
                  </a:solidFill>
                  <a:latin typeface="TH SarabunPSK" pitchFamily="34" charset="-34"/>
                  <a:cs typeface="TH SarabunPSK" pitchFamily="34" charset="-34"/>
                </a:rPr>
                <a:t>คนเป็นศูนย์กลางการพัฒนา</a:t>
              </a:r>
            </a:p>
          </p:txBody>
        </p:sp>
        <p:cxnSp>
          <p:nvCxnSpPr>
            <p:cNvPr id="11" name="Straight Connector 10"/>
            <p:cNvCxnSpPr/>
            <p:nvPr/>
          </p:nvCxnSpPr>
          <p:spPr>
            <a:xfrm flipH="1">
              <a:off x="6105658" y="1595871"/>
              <a:ext cx="1440160" cy="0"/>
            </a:xfrm>
            <a:prstGeom prst="line">
              <a:avLst/>
            </a:prstGeom>
            <a:ln w="19050">
              <a:solidFill>
                <a:srgbClr val="7030A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" name="Oval 11"/>
            <p:cNvSpPr/>
            <p:nvPr/>
          </p:nvSpPr>
          <p:spPr>
            <a:xfrm>
              <a:off x="7524334" y="1471341"/>
              <a:ext cx="168651" cy="249059"/>
            </a:xfrm>
            <a:prstGeom prst="ellipse">
              <a:avLst/>
            </a:prstGeom>
            <a:ln w="38100">
              <a:solidFill>
                <a:srgbClr val="7030A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prstClr val="black"/>
                </a:solidFill>
              </a:endParaRPr>
            </a:p>
          </p:txBody>
        </p:sp>
      </p:grpSp>
      <p:grpSp>
        <p:nvGrpSpPr>
          <p:cNvPr id="20" name="Group 20"/>
          <p:cNvGrpSpPr/>
          <p:nvPr/>
        </p:nvGrpSpPr>
        <p:grpSpPr>
          <a:xfrm>
            <a:off x="4139954" y="3507860"/>
            <a:ext cx="4269355" cy="932272"/>
            <a:chOff x="4139952" y="4677143"/>
            <a:chExt cx="4269355" cy="1243029"/>
          </a:xfrm>
        </p:grpSpPr>
        <p:sp>
          <p:nvSpPr>
            <p:cNvPr id="5" name="Rectangle 4"/>
            <p:cNvSpPr/>
            <p:nvPr/>
          </p:nvSpPr>
          <p:spPr>
            <a:xfrm>
              <a:off x="4139952" y="4677143"/>
              <a:ext cx="4269355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/>
              <a:r>
                <a:rPr lang="th-TH" sz="2400" b="1" dirty="0">
                  <a:solidFill>
                    <a:srgbClr val="339966"/>
                  </a:solidFill>
                  <a:latin typeface="TH SarabunPSK" pitchFamily="34" charset="-34"/>
                  <a:cs typeface="TH SarabunPSK" pitchFamily="34" charset="-34"/>
                </a:rPr>
                <a:t>วิสัยทัศน์ภายใต้</a:t>
              </a:r>
              <a:r>
                <a:rPr lang="en-US" sz="2400" b="1" dirty="0">
                  <a:solidFill>
                    <a:srgbClr val="339966"/>
                  </a:solidFill>
                  <a:latin typeface="TH SarabunPSK" pitchFamily="34" charset="-34"/>
                  <a:cs typeface="TH SarabunPSK" pitchFamily="34" charset="-34"/>
                </a:rPr>
                <a:t/>
              </a:r>
              <a:br>
                <a:rPr lang="en-US" sz="2400" b="1" dirty="0">
                  <a:solidFill>
                    <a:srgbClr val="339966"/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400" b="1" dirty="0">
                  <a:solidFill>
                    <a:srgbClr val="339966"/>
                  </a:solidFill>
                  <a:latin typeface="TH SarabunPSK" pitchFamily="34" charset="-34"/>
                  <a:cs typeface="TH SarabunPSK" pitchFamily="34" charset="-34"/>
                </a:rPr>
                <a:t>ยุทธศาสตร์ชาติ 20 ปี</a:t>
              </a: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>
              <a:off x="5938693" y="5813653"/>
              <a:ext cx="1440160" cy="0"/>
            </a:xfrm>
            <a:prstGeom prst="line">
              <a:avLst/>
            </a:prstGeom>
            <a:ln w="19050">
              <a:solidFill>
                <a:srgbClr val="0066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Oval 13"/>
            <p:cNvSpPr/>
            <p:nvPr/>
          </p:nvSpPr>
          <p:spPr>
            <a:xfrm>
              <a:off x="7289673" y="5671113"/>
              <a:ext cx="168651" cy="249059"/>
            </a:xfrm>
            <a:prstGeom prst="ellipse">
              <a:avLst/>
            </a:prstGeom>
            <a:ln w="38100">
              <a:solidFill>
                <a:srgbClr val="0066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prstClr val="black"/>
                </a:solidFill>
              </a:endParaRPr>
            </a:p>
          </p:txBody>
        </p:sp>
      </p:grpSp>
      <p:grpSp>
        <p:nvGrpSpPr>
          <p:cNvPr id="21" name="Group 19"/>
          <p:cNvGrpSpPr/>
          <p:nvPr/>
        </p:nvGrpSpPr>
        <p:grpSpPr>
          <a:xfrm>
            <a:off x="827599" y="3579901"/>
            <a:ext cx="2100545" cy="852865"/>
            <a:chOff x="827584" y="4773154"/>
            <a:chExt cx="2100545" cy="1137153"/>
          </a:xfrm>
        </p:grpSpPr>
        <p:sp>
          <p:nvSpPr>
            <p:cNvPr id="6" name="Rectangle 5"/>
            <p:cNvSpPr/>
            <p:nvPr/>
          </p:nvSpPr>
          <p:spPr>
            <a:xfrm>
              <a:off x="827584" y="4773154"/>
              <a:ext cx="2016224" cy="110799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th-TH" sz="2400" b="1" dirty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เป้าหมายอนาคต</a:t>
              </a:r>
            </a:p>
            <a:p>
              <a:r>
                <a:rPr lang="th-TH" sz="2400" b="1" dirty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ประเทศไทยปี 2579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 flipH="1">
              <a:off x="1487969" y="5785778"/>
              <a:ext cx="1440160" cy="0"/>
            </a:xfrm>
            <a:prstGeom prst="line">
              <a:avLst/>
            </a:prstGeom>
            <a:ln w="19050">
              <a:solidFill>
                <a:srgbClr val="C0000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6" name="Oval 15"/>
            <p:cNvSpPr/>
            <p:nvPr/>
          </p:nvSpPr>
          <p:spPr>
            <a:xfrm>
              <a:off x="1403648" y="5661248"/>
              <a:ext cx="168651" cy="249059"/>
            </a:xfrm>
            <a:prstGeom prst="ellipse">
              <a:avLst/>
            </a:prstGeom>
            <a:ln w="38100">
              <a:solidFill>
                <a:srgbClr val="C00000"/>
              </a:solidFill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prstClr val="black"/>
                </a:solidFill>
              </a:endParaRPr>
            </a:p>
          </p:txBody>
        </p:sp>
      </p:grpSp>
      <p:sp>
        <p:nvSpPr>
          <p:cNvPr id="17" name="Subtitle 2"/>
          <p:cNvSpPr txBox="1">
            <a:spLocks/>
          </p:cNvSpPr>
          <p:nvPr/>
        </p:nvSpPr>
        <p:spPr>
          <a:xfrm>
            <a:off x="3419885" y="1940589"/>
            <a:ext cx="2315625" cy="201622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th-TH" sz="2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หลักปรัชญาของ</a:t>
            </a:r>
            <a:br>
              <a:rPr lang="th-TH" sz="2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เศรษฐกิจพอเพียง</a:t>
            </a:r>
          </a:p>
          <a:p>
            <a:pPr marL="0" indent="0" algn="ctr">
              <a:buNone/>
            </a:pPr>
            <a:r>
              <a:rPr lang="th-TH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เพื่อให้เกิด</a:t>
            </a:r>
            <a:r>
              <a:rPr lang="th-TH" sz="18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บูรณา</a:t>
            </a:r>
            <a:r>
              <a:rPr lang="th-TH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การการพัฒนาในทุกมิติอย่างสมเหตุสมผล </a:t>
            </a:r>
            <a: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8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TH SarabunPSK" pitchFamily="34" charset="-34"/>
                <a:cs typeface="TH SarabunPSK" pitchFamily="34" charset="-34"/>
              </a:rPr>
              <a:t>มีความพอประมาณ และมีระบบภูมิคุ้มกันและการบริหารจัดการความเสี่ยงที่ดี </a:t>
            </a:r>
            <a:endParaRPr lang="th-TH" sz="2000" b="1" dirty="0">
              <a:solidFill>
                <a:schemeClr val="tx1">
                  <a:lumMod val="75000"/>
                  <a:lumOff val="2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79084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/>
        </p:nvGrpSpPr>
        <p:grpSpPr>
          <a:xfrm>
            <a:off x="26170" y="-1964732"/>
            <a:ext cx="9149731" cy="10095071"/>
            <a:chOff x="26169" y="-1964754"/>
            <a:chExt cx="9149730" cy="10095070"/>
          </a:xfrm>
        </p:grpSpPr>
        <p:sp>
          <p:nvSpPr>
            <p:cNvPr id="22" name="Rectangle 21"/>
            <p:cNvSpPr/>
            <p:nvPr/>
          </p:nvSpPr>
          <p:spPr>
            <a:xfrm>
              <a:off x="86238" y="-1964754"/>
              <a:ext cx="2627782" cy="10095070"/>
            </a:xfrm>
            <a:prstGeom prst="rect">
              <a:avLst/>
            </a:prstGeom>
          </p:spPr>
          <p:txBody>
            <a:bodyPr wrap="square" anchor="ctr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65000" b="1" i="0" u="none" strike="noStrike" kern="0" cap="none" spc="0" normalizeH="0" baseline="0" noProof="0" dirty="0">
                  <a:ln>
                    <a:noFill/>
                  </a:ln>
                  <a:solidFill>
                    <a:srgbClr val="A7D9FF"/>
                  </a:solidFill>
                  <a:effectLst/>
                  <a:uLnTx/>
                  <a:uFillTx/>
                  <a:latin typeface="TH Niramit AS" pitchFamily="2" charset="-34"/>
                  <a:cs typeface="TH Niramit AS" pitchFamily="2" charset="-34"/>
                </a:rPr>
                <a:t>6</a:t>
              </a:r>
              <a:endParaRPr kumimoji="0" lang="en-US" sz="65000" b="1" i="0" u="none" strike="noStrike" kern="0" cap="none" spc="0" normalizeH="0" baseline="0" noProof="0" dirty="0">
                <a:ln>
                  <a:noFill/>
                </a:ln>
                <a:solidFill>
                  <a:srgbClr val="A7D9FF"/>
                </a:solidFill>
                <a:effectLst/>
                <a:uLnTx/>
                <a:uFillTx/>
                <a:latin typeface="TH Niramit AS" pitchFamily="2" charset="-34"/>
                <a:cs typeface="TH Niramit AS" pitchFamily="2" charset="-34"/>
              </a:endParaRPr>
            </a:p>
          </p:txBody>
        </p:sp>
        <p:grpSp>
          <p:nvGrpSpPr>
            <p:cNvPr id="23" name="Group 22"/>
            <p:cNvGrpSpPr/>
            <p:nvPr/>
          </p:nvGrpSpPr>
          <p:grpSpPr>
            <a:xfrm>
              <a:off x="26169" y="-59197"/>
              <a:ext cx="9149730" cy="3855083"/>
              <a:chOff x="26169" y="-59197"/>
              <a:chExt cx="9149730" cy="3855083"/>
            </a:xfrm>
          </p:grpSpPr>
          <p:cxnSp>
            <p:nvCxnSpPr>
              <p:cNvPr id="25" name="Straight Connector 24"/>
              <p:cNvCxnSpPr>
                <a:stCxn id="30" idx="0"/>
                <a:endCxn id="29" idx="4"/>
              </p:cNvCxnSpPr>
              <p:nvPr/>
            </p:nvCxnSpPr>
            <p:spPr>
              <a:xfrm flipH="1" flipV="1">
                <a:off x="7480213" y="1563638"/>
                <a:ext cx="33114" cy="1611113"/>
              </a:xfrm>
              <a:prstGeom prst="line">
                <a:avLst/>
              </a:prstGeom>
              <a:noFill/>
              <a:ln w="34925" cap="flat" cmpd="sng" algn="ctr">
                <a:solidFill>
                  <a:srgbClr val="727CA3">
                    <a:lumMod val="50000"/>
                  </a:srgbClr>
                </a:solidFill>
                <a:prstDash val="sysDot"/>
                <a:tailEnd type="none"/>
              </a:ln>
              <a:effectLst/>
            </p:spPr>
          </p:cxnSp>
          <p:sp>
            <p:nvSpPr>
              <p:cNvPr id="26" name="Rectangle 25"/>
              <p:cNvSpPr/>
              <p:nvPr/>
            </p:nvSpPr>
            <p:spPr>
              <a:xfrm>
                <a:off x="26169" y="-59197"/>
                <a:ext cx="9149730" cy="461665"/>
              </a:xfrm>
              <a:prstGeom prst="rect">
                <a:avLst/>
              </a:prstGeom>
            </p:spPr>
            <p:txBody>
              <a:bodyPr wrap="square" anchor="ctr">
                <a:spAutoFit/>
              </a:bodyPr>
              <a:lstStyle/>
              <a:p>
                <a:pPr marL="0" marR="0" lvl="0" indent="0" algn="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2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#</a:t>
                </a:r>
                <a:r>
                  <a:rPr kumimoji="0" lang="th-TH" sz="24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ประเทศไทยปี</a:t>
                </a:r>
                <a:r>
                  <a:rPr kumimoji="0" lang="th-TH" sz="24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H SarabunPSK" pitchFamily="34" charset="-34"/>
                    <a:cs typeface="TH SarabunPSK" pitchFamily="34" charset="-34"/>
                  </a:rPr>
                  <a:t> 2564</a:t>
                </a:r>
                <a:endParaRPr kumimoji="0" 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0070C0"/>
                  </a:solidFill>
                  <a:effectLst/>
                  <a:uLnTx/>
                  <a:uFillTx/>
                  <a:latin typeface="TH SarabunPSK" pitchFamily="34" charset="-34"/>
                  <a:cs typeface="TH SarabunPSK" pitchFamily="34" charset="-34"/>
                </a:endParaRPr>
              </a:p>
            </p:txBody>
          </p:sp>
          <p:sp>
            <p:nvSpPr>
              <p:cNvPr id="27" name="TextBox 11"/>
              <p:cNvSpPr txBox="1">
                <a:spLocks noChangeArrowheads="1"/>
              </p:cNvSpPr>
              <p:nvPr/>
            </p:nvSpPr>
            <p:spPr bwMode="auto">
              <a:xfrm>
                <a:off x="467544" y="2859782"/>
                <a:ext cx="2016224" cy="715089"/>
              </a:xfrm>
              <a:prstGeom prst="roundRect">
                <a:avLst/>
              </a:prstGeom>
              <a:noFill/>
              <a:ln w="3175">
                <a:noFill/>
                <a:miter lim="800000"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36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>
                        <a:lumMod val="50000"/>
                      </a:prstClr>
                    </a:solidFill>
                    <a:effectLst/>
                    <a:uLnTx/>
                    <a:uFillTx/>
                    <a:latin typeface="TH SarabunPSK" pitchFamily="34" charset="-34"/>
                    <a:ea typeface="Tahoma" pitchFamily="34" charset="0"/>
                    <a:cs typeface="TH SarabunPSK" pitchFamily="34" charset="-34"/>
                  </a:rPr>
                  <a:t>ยุทธศาสตร์</a:t>
                </a:r>
              </a:p>
            </p:txBody>
          </p:sp>
          <p:sp>
            <p:nvSpPr>
              <p:cNvPr id="28" name="Plus 27"/>
              <p:cNvSpPr/>
              <p:nvPr/>
            </p:nvSpPr>
            <p:spPr>
              <a:xfrm>
                <a:off x="2627784" y="1995686"/>
                <a:ext cx="792088" cy="789592"/>
              </a:xfrm>
              <a:prstGeom prst="mathPlus">
                <a:avLst/>
              </a:prstGeom>
              <a:solidFill>
                <a:srgbClr val="9FB8CD">
                  <a:lumMod val="5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2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+mn-ea"/>
                </a:endParaRPr>
              </a:p>
            </p:txBody>
          </p:sp>
          <p:sp>
            <p:nvSpPr>
              <p:cNvPr id="29" name="Oval 28"/>
              <p:cNvSpPr/>
              <p:nvPr/>
            </p:nvSpPr>
            <p:spPr>
              <a:xfrm>
                <a:off x="7181179" y="942503"/>
                <a:ext cx="598067" cy="621135"/>
              </a:xfrm>
              <a:prstGeom prst="ellipse">
                <a:avLst/>
              </a:prstGeom>
              <a:solidFill>
                <a:srgbClr val="FADA7A">
                  <a:lumMod val="20000"/>
                  <a:lumOff val="80000"/>
                </a:srgbClr>
              </a:solidFill>
              <a:ln w="53975" cap="flat" cmpd="thickThin" algn="ctr">
                <a:solidFill>
                  <a:srgbClr val="727CA3">
                    <a:lumMod val="50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+mn-ea"/>
                  <a:cs typeface="Arial"/>
                </a:endParaRPr>
              </a:p>
            </p:txBody>
          </p:sp>
          <p:sp>
            <p:nvSpPr>
              <p:cNvPr id="30" name="Oval 29"/>
              <p:cNvSpPr/>
              <p:nvPr/>
            </p:nvSpPr>
            <p:spPr>
              <a:xfrm>
                <a:off x="7214293" y="3174751"/>
                <a:ext cx="598067" cy="621135"/>
              </a:xfrm>
              <a:prstGeom prst="ellipse">
                <a:avLst/>
              </a:prstGeom>
              <a:solidFill>
                <a:srgbClr val="FADA7A">
                  <a:lumMod val="20000"/>
                  <a:lumOff val="80000"/>
                </a:srgbClr>
              </a:solidFill>
              <a:ln w="53975" cap="flat" cmpd="thickThin" algn="ctr">
                <a:solidFill>
                  <a:srgbClr val="727CA3">
                    <a:lumMod val="50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+mn-ea"/>
                  <a:cs typeface="Arial"/>
                </a:endParaRPr>
              </a:p>
            </p:txBody>
          </p:sp>
          <p:sp>
            <p:nvSpPr>
              <p:cNvPr id="31" name="TextBox 11"/>
              <p:cNvSpPr txBox="1">
                <a:spLocks noChangeArrowheads="1"/>
              </p:cNvSpPr>
              <p:nvPr/>
            </p:nvSpPr>
            <p:spPr bwMode="auto">
              <a:xfrm>
                <a:off x="7020272" y="1086519"/>
                <a:ext cx="936103" cy="300792"/>
              </a:xfrm>
              <a:prstGeom prst="roundRect">
                <a:avLst/>
              </a:prstGeom>
              <a:solidFill>
                <a:srgbClr val="9FB8CD">
                  <a:lumMod val="75000"/>
                </a:srgbClr>
              </a:solidFill>
              <a:ln w="3175">
                <a:noFill/>
                <a:miter lim="800000"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H SarabunPSK" pitchFamily="34" charset="-34"/>
                    <a:ea typeface="Tahoma" pitchFamily="34" charset="0"/>
                    <a:cs typeface="TH SarabunPSK" pitchFamily="34" charset="-34"/>
                  </a:rPr>
                  <a:t>แผนปฏิรูป</a:t>
                </a:r>
              </a:p>
            </p:txBody>
          </p:sp>
          <p:sp>
            <p:nvSpPr>
              <p:cNvPr id="32" name="TextBox 11"/>
              <p:cNvSpPr txBox="1">
                <a:spLocks noChangeArrowheads="1"/>
              </p:cNvSpPr>
              <p:nvPr/>
            </p:nvSpPr>
            <p:spPr bwMode="auto">
              <a:xfrm>
                <a:off x="6948263" y="3375553"/>
                <a:ext cx="1152128" cy="300792"/>
              </a:xfrm>
              <a:prstGeom prst="roundRect">
                <a:avLst/>
              </a:prstGeom>
              <a:solidFill>
                <a:srgbClr val="9FB8CD">
                  <a:lumMod val="75000"/>
                </a:srgbClr>
              </a:solidFill>
              <a:ln w="3175">
                <a:noFill/>
                <a:miter lim="800000"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H SarabunPSK" pitchFamily="34" charset="-34"/>
                    <a:ea typeface="Tahoma" pitchFamily="34" charset="0"/>
                    <a:cs typeface="TH SarabunPSK" pitchFamily="34" charset="-34"/>
                  </a:rPr>
                  <a:t>Thailand 4.0</a:t>
                </a:r>
                <a:endParaRPr kumimoji="0" lang="th-TH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H SarabunPSK" pitchFamily="34" charset="-34"/>
                  <a:ea typeface="Tahoma" pitchFamily="34" charset="0"/>
                  <a:cs typeface="TH SarabunPSK" pitchFamily="34" charset="-34"/>
                </a:endParaRPr>
              </a:p>
            </p:txBody>
          </p:sp>
          <p:sp>
            <p:nvSpPr>
              <p:cNvPr id="33" name="Equal 32"/>
              <p:cNvSpPr/>
              <p:nvPr/>
            </p:nvSpPr>
            <p:spPr>
              <a:xfrm>
                <a:off x="5148064" y="1995686"/>
                <a:ext cx="792088" cy="789592"/>
              </a:xfrm>
              <a:prstGeom prst="mathEqual">
                <a:avLst/>
              </a:prstGeom>
              <a:solidFill>
                <a:srgbClr val="9FB8CD">
                  <a:lumMod val="50000"/>
                </a:srgbClr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th-TH" sz="2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+mn-ea"/>
                </a:endParaRPr>
              </a:p>
            </p:txBody>
          </p:sp>
          <p:sp>
            <p:nvSpPr>
              <p:cNvPr id="34" name="Oval 33"/>
              <p:cNvSpPr/>
              <p:nvPr/>
            </p:nvSpPr>
            <p:spPr>
              <a:xfrm rot="10800000">
                <a:off x="7020272" y="1862224"/>
                <a:ext cx="936104" cy="997558"/>
              </a:xfrm>
              <a:prstGeom prst="ellipse">
                <a:avLst/>
              </a:prstGeom>
              <a:solidFill>
                <a:srgbClr val="FADA7A">
                  <a:lumMod val="20000"/>
                  <a:lumOff val="80000"/>
                </a:srgbClr>
              </a:solidFill>
              <a:ln w="53975" cap="flat" cmpd="thickThin" algn="ctr">
                <a:solidFill>
                  <a:srgbClr val="727CA3">
                    <a:lumMod val="50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+mn-ea"/>
                  <a:cs typeface="Arial"/>
                </a:endParaRPr>
              </a:p>
            </p:txBody>
          </p:sp>
          <p:sp>
            <p:nvSpPr>
              <p:cNvPr id="35" name="TextBox 11"/>
              <p:cNvSpPr txBox="1">
                <a:spLocks noChangeArrowheads="1"/>
              </p:cNvSpPr>
              <p:nvPr/>
            </p:nvSpPr>
            <p:spPr bwMode="auto">
              <a:xfrm rot="16200000">
                <a:off x="3425183" y="2422421"/>
                <a:ext cx="2016224" cy="442674"/>
              </a:xfrm>
              <a:prstGeom prst="roundRect">
                <a:avLst/>
              </a:prstGeom>
              <a:noFill/>
              <a:ln w="3175">
                <a:noFill/>
                <a:miter lim="800000"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>
                        <a:lumMod val="50000"/>
                      </a:prstClr>
                    </a:solidFill>
                    <a:effectLst/>
                    <a:uLnTx/>
                    <a:uFillTx/>
                    <a:latin typeface="TH SarabunPSK" pitchFamily="34" charset="-34"/>
                    <a:ea typeface="Tahoma" pitchFamily="34" charset="0"/>
                    <a:cs typeface="TH SarabunPSK" pitchFamily="34" charset="-34"/>
                  </a:rPr>
                  <a:t>ยุทธศาสตร์</a:t>
                </a:r>
              </a:p>
            </p:txBody>
          </p:sp>
          <p:cxnSp>
            <p:nvCxnSpPr>
              <p:cNvPr id="36" name="Straight Connector 35"/>
              <p:cNvCxnSpPr/>
              <p:nvPr/>
            </p:nvCxnSpPr>
            <p:spPr>
              <a:xfrm flipH="1">
                <a:off x="6444208" y="2353038"/>
                <a:ext cx="2232248" cy="7965"/>
              </a:xfrm>
              <a:prstGeom prst="line">
                <a:avLst/>
              </a:prstGeom>
              <a:noFill/>
              <a:ln w="34925" cap="flat" cmpd="sng" algn="ctr">
                <a:solidFill>
                  <a:srgbClr val="727CA3">
                    <a:lumMod val="50000"/>
                  </a:srgbClr>
                </a:solidFill>
                <a:prstDash val="sysDot"/>
                <a:tailEnd type="none"/>
              </a:ln>
              <a:effectLst/>
            </p:spPr>
          </p:cxnSp>
          <p:sp>
            <p:nvSpPr>
              <p:cNvPr id="37" name="TextBox 11"/>
              <p:cNvSpPr txBox="1">
                <a:spLocks noChangeArrowheads="1"/>
              </p:cNvSpPr>
              <p:nvPr/>
            </p:nvSpPr>
            <p:spPr bwMode="auto">
              <a:xfrm>
                <a:off x="6988374" y="2211710"/>
                <a:ext cx="1008112" cy="300792"/>
              </a:xfrm>
              <a:prstGeom prst="roundRect">
                <a:avLst/>
              </a:prstGeom>
              <a:solidFill>
                <a:srgbClr val="9FB8CD">
                  <a:lumMod val="75000"/>
                </a:srgbClr>
              </a:solidFill>
              <a:ln w="3175">
                <a:noFill/>
                <a:miter lim="800000"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H SarabunPSK" pitchFamily="34" charset="-34"/>
                    <a:ea typeface="Tahoma" pitchFamily="34" charset="0"/>
                    <a:cs typeface="TH SarabunPSK" pitchFamily="34" charset="-34"/>
                  </a:rPr>
                  <a:t>แผนฯ</a:t>
                </a:r>
                <a:r>
                  <a:rPr kumimoji="0" 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H SarabunPSK" pitchFamily="34" charset="-34"/>
                    <a:ea typeface="Tahoma" pitchFamily="34" charset="0"/>
                    <a:cs typeface="TH SarabunPSK" pitchFamily="34" charset="-34"/>
                  </a:rPr>
                  <a:t>12</a:t>
                </a:r>
                <a:endParaRPr kumimoji="0" lang="th-TH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H SarabunPSK" pitchFamily="34" charset="-34"/>
                  <a:ea typeface="Tahoma" pitchFamily="34" charset="0"/>
                  <a:cs typeface="TH SarabunPSK" pitchFamily="34" charset="-34"/>
                </a:endParaRPr>
              </a:p>
            </p:txBody>
          </p:sp>
          <p:sp>
            <p:nvSpPr>
              <p:cNvPr id="38" name="Oval 37"/>
              <p:cNvSpPr/>
              <p:nvPr/>
            </p:nvSpPr>
            <p:spPr>
              <a:xfrm>
                <a:off x="6062165" y="2067694"/>
                <a:ext cx="598067" cy="621135"/>
              </a:xfrm>
              <a:prstGeom prst="ellipse">
                <a:avLst/>
              </a:prstGeom>
              <a:solidFill>
                <a:srgbClr val="FADA7A">
                  <a:lumMod val="20000"/>
                  <a:lumOff val="80000"/>
                </a:srgbClr>
              </a:solidFill>
              <a:ln w="53975" cap="flat" cmpd="thickThin" algn="ctr">
                <a:solidFill>
                  <a:srgbClr val="727CA3">
                    <a:lumMod val="50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+mn-ea"/>
                  <a:cs typeface="Arial"/>
                </a:endParaRPr>
              </a:p>
            </p:txBody>
          </p:sp>
          <p:sp>
            <p:nvSpPr>
              <p:cNvPr id="39" name="TextBox 11"/>
              <p:cNvSpPr txBox="1">
                <a:spLocks noChangeArrowheads="1"/>
              </p:cNvSpPr>
              <p:nvPr/>
            </p:nvSpPr>
            <p:spPr bwMode="auto">
              <a:xfrm>
                <a:off x="6012161" y="2244021"/>
                <a:ext cx="720080" cy="300792"/>
              </a:xfrm>
              <a:prstGeom prst="roundRect">
                <a:avLst/>
              </a:prstGeom>
              <a:solidFill>
                <a:srgbClr val="9FB8CD">
                  <a:lumMod val="75000"/>
                </a:srgbClr>
              </a:solidFill>
              <a:ln w="3175">
                <a:noFill/>
                <a:miter lim="800000"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H SarabunPSK" pitchFamily="34" charset="-34"/>
                    <a:ea typeface="Tahoma" pitchFamily="34" charset="0"/>
                    <a:cs typeface="TH SarabunPSK" pitchFamily="34" charset="-34"/>
                  </a:rPr>
                  <a:t>SDGs</a:t>
                </a:r>
                <a:endParaRPr kumimoji="0" lang="th-TH" sz="1800" b="1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uLnTx/>
                  <a:uFillTx/>
                  <a:latin typeface="TH SarabunPSK" pitchFamily="34" charset="-34"/>
                  <a:ea typeface="Tahoma" pitchFamily="34" charset="0"/>
                  <a:cs typeface="TH SarabunPSK" pitchFamily="34" charset="-34"/>
                </a:endParaRPr>
              </a:p>
            </p:txBody>
          </p:sp>
          <p:sp>
            <p:nvSpPr>
              <p:cNvPr id="40" name="Oval 39"/>
              <p:cNvSpPr/>
              <p:nvPr/>
            </p:nvSpPr>
            <p:spPr>
              <a:xfrm>
                <a:off x="8316416" y="2022623"/>
                <a:ext cx="598067" cy="621135"/>
              </a:xfrm>
              <a:prstGeom prst="ellipse">
                <a:avLst/>
              </a:prstGeom>
              <a:solidFill>
                <a:srgbClr val="FADA7A">
                  <a:lumMod val="20000"/>
                  <a:lumOff val="80000"/>
                </a:srgbClr>
              </a:solidFill>
              <a:ln w="53975" cap="flat" cmpd="thickThin" algn="ctr">
                <a:solidFill>
                  <a:srgbClr val="727CA3">
                    <a:lumMod val="50000"/>
                  </a:srgbClr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28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imes New Roman"/>
                  <a:ea typeface="+mn-ea"/>
                  <a:cs typeface="Arial"/>
                </a:endParaRPr>
              </a:p>
            </p:txBody>
          </p:sp>
          <p:sp>
            <p:nvSpPr>
              <p:cNvPr id="41" name="TextBox 11"/>
              <p:cNvSpPr txBox="1">
                <a:spLocks noChangeArrowheads="1"/>
              </p:cNvSpPr>
              <p:nvPr/>
            </p:nvSpPr>
            <p:spPr bwMode="auto">
              <a:xfrm>
                <a:off x="8172400" y="2176640"/>
                <a:ext cx="886100" cy="300792"/>
              </a:xfrm>
              <a:prstGeom prst="roundRect">
                <a:avLst/>
              </a:prstGeom>
              <a:solidFill>
                <a:srgbClr val="9FB8CD">
                  <a:lumMod val="75000"/>
                </a:srgbClr>
              </a:solidFill>
              <a:ln w="3175">
                <a:noFill/>
                <a:miter lim="800000"/>
                <a:headEnd/>
                <a:tailEnd/>
              </a:ln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ts val="14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>
                      <a:outerShdw blurRad="38100" dist="38100" dir="2700000" algn="tl">
                        <a:srgbClr val="000000">
                          <a:alpha val="43137"/>
                        </a:srgbClr>
                      </a:outerShdw>
                    </a:effectLst>
                    <a:uLnTx/>
                    <a:uFillTx/>
                    <a:latin typeface="TH SarabunPSK" pitchFamily="34" charset="-34"/>
                    <a:ea typeface="Tahoma" pitchFamily="34" charset="0"/>
                    <a:cs typeface="TH SarabunPSK" pitchFamily="34" charset="-34"/>
                  </a:rPr>
                  <a:t>ประชารัฐ</a:t>
                </a:r>
              </a:p>
            </p:txBody>
          </p:sp>
        </p:grpSp>
      </p:grpSp>
      <p:sp>
        <p:nvSpPr>
          <p:cNvPr id="42" name="Rectangle 41"/>
          <p:cNvSpPr/>
          <p:nvPr/>
        </p:nvSpPr>
        <p:spPr>
          <a:xfrm>
            <a:off x="2915849" y="-1978688"/>
            <a:ext cx="2627785" cy="1009507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ctr"/>
            <a:r>
              <a:rPr lang="th-TH" sz="65000" b="1" dirty="0">
                <a:solidFill>
                  <a:srgbClr val="9FB8CD">
                    <a:lumMod val="60000"/>
                    <a:lumOff val="40000"/>
                  </a:srgbClr>
                </a:solidFill>
                <a:latin typeface="TH Niramit AS" pitchFamily="2" charset="-34"/>
                <a:cs typeface="TH Niramit AS" pitchFamily="2" charset="-34"/>
              </a:rPr>
              <a:t>4</a:t>
            </a:r>
            <a:endParaRPr lang="en-US" sz="65000" b="1" dirty="0">
              <a:solidFill>
                <a:srgbClr val="9FB8CD">
                  <a:lumMod val="60000"/>
                  <a:lumOff val="40000"/>
                </a:srgbClr>
              </a:solidFill>
              <a:latin typeface="TH Niramit AS" pitchFamily="2" charset="-34"/>
              <a:cs typeface="TH Niramit AS" pitchFamily="2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414110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http://cdn.greentoplawncare.com/media/sprite-grass.png"/>
          <p:cNvPicPr>
            <a:picLocks noChangeAspect="1" noChangeArrowheads="1"/>
          </p:cNvPicPr>
          <p:nvPr/>
        </p:nvPicPr>
        <p:blipFill rotWithShape="1">
          <a:blip r:embed="rId2" cstate="email">
            <a:lum bright="70000" contrast="-70000"/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179513" y="2284760"/>
            <a:ext cx="8784976" cy="791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s://www.colourbox.com/preview/12730580-spring-urban-and-countryside-landscape-city-village-real-estate-summer-day-background-flat-design-concept-icon-template-vector-illustration.jpg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35499" y="2859790"/>
            <a:ext cx="9108505" cy="2052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ounded Rectangle 3"/>
          <p:cNvSpPr/>
          <p:nvPr/>
        </p:nvSpPr>
        <p:spPr>
          <a:xfrm>
            <a:off x="275484" y="3902232"/>
            <a:ext cx="6081711" cy="390408"/>
          </a:xfrm>
          <a:prstGeom prst="roundRect">
            <a:avLst/>
          </a:prstGeom>
          <a:solidFill>
            <a:srgbClr val="FEF8E4">
              <a:alpha val="60000"/>
            </a:srgbClr>
          </a:solidFill>
          <a:ln w="25400" cap="flat" cmpd="sng" algn="ctr">
            <a:solidFill>
              <a:srgbClr val="FADA7A">
                <a:lumMod val="40000"/>
                <a:lumOff val="6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imes New Roman"/>
              <a:ea typeface="+mn-ea"/>
              <a:cs typeface="Arial"/>
            </a:endParaRP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-36512" y="339516"/>
            <a:ext cx="8229600" cy="576064"/>
          </a:xfrm>
        </p:spPr>
        <p:txBody>
          <a:bodyPr>
            <a:noAutofit/>
          </a:bodyPr>
          <a:lstStyle/>
          <a:p>
            <a:pPr algn="l"/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6-6-4 ยุทธศาสตร์ชาติ </a:t>
            </a:r>
            <a:r>
              <a:rPr lang="en-US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20 </a:t>
            </a:r>
            <a:r>
              <a:rPr lang="th-TH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ปี สู่ยุทธศาสตร์ของแผนพัฒนาฯ ฉบับที่ </a:t>
            </a:r>
            <a:r>
              <a:rPr lang="en-US" sz="32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12</a:t>
            </a:r>
            <a:endParaRPr lang="th-TH" sz="32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Text Placeholder 5"/>
          <p:cNvSpPr txBox="1">
            <a:spLocks/>
          </p:cNvSpPr>
          <p:nvPr/>
        </p:nvSpPr>
        <p:spPr>
          <a:xfrm>
            <a:off x="6948300" y="950590"/>
            <a:ext cx="2195737" cy="397034"/>
          </a:xfrm>
          <a:prstGeom prst="rect">
            <a:avLst/>
          </a:prstGeom>
          <a:solidFill>
            <a:srgbClr val="9FB8CD">
              <a:lumMod val="20000"/>
              <a:lumOff val="80000"/>
            </a:srgbClr>
          </a:solidFill>
          <a:ln w="9525" cap="flat" cmpd="sng" algn="ctr">
            <a:noFill/>
            <a:prstDash val="solid"/>
          </a:ln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p:spPr>
        <p:txBody>
          <a:bodyPr anchor="b"/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 b="1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 b="1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800" b="1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b="1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b="1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 algn="l" rtl="0" fontAlgn="base">
              <a:spcBef>
                <a:spcPct val="20000"/>
              </a:spcBef>
              <a:spcAft>
                <a:spcPct val="0"/>
              </a:spcAft>
              <a:buNone/>
              <a:defRPr sz="1600" b="1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 algn="l" rtl="0" fontAlgn="base">
              <a:spcBef>
                <a:spcPct val="20000"/>
              </a:spcBef>
              <a:spcAft>
                <a:spcPct val="0"/>
              </a:spcAft>
              <a:buNone/>
              <a:defRPr sz="1600" b="1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 algn="l" rtl="0" fontAlgn="base">
              <a:spcBef>
                <a:spcPct val="20000"/>
              </a:spcBef>
              <a:spcAft>
                <a:spcPct val="0"/>
              </a:spcAft>
              <a:buNone/>
              <a:defRPr sz="1600" b="1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 algn="l" rtl="0" fontAlgn="base">
              <a:spcBef>
                <a:spcPct val="20000"/>
              </a:spcBef>
              <a:spcAft>
                <a:spcPct val="0"/>
              </a:spcAft>
              <a:buNone/>
              <a:defRPr sz="1600" b="1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ยุทธศาสตร์ชาติ 20 ปี</a:t>
            </a:r>
            <a:endParaRPr kumimoji="0" lang="th-TH" sz="2400" b="1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itchFamily="34" charset="-34"/>
              <a:ea typeface="+mn-ea"/>
              <a:cs typeface="TH SarabunPSK" pitchFamily="34" charset="-34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275480" y="2119899"/>
            <a:ext cx="8544999" cy="883912"/>
            <a:chOff x="-324889" y="1743875"/>
            <a:chExt cx="8546129" cy="467835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8" name="Group 7"/>
            <p:cNvGrpSpPr/>
            <p:nvPr/>
          </p:nvGrpSpPr>
          <p:grpSpPr>
            <a:xfrm>
              <a:off x="-324889" y="1743876"/>
              <a:ext cx="8546129" cy="467834"/>
              <a:chOff x="-324889" y="1743876"/>
              <a:chExt cx="8546129" cy="467834"/>
            </a:xfrm>
          </p:grpSpPr>
          <p:grpSp>
            <p:nvGrpSpPr>
              <p:cNvPr id="10" name="Group 9"/>
              <p:cNvGrpSpPr/>
              <p:nvPr/>
            </p:nvGrpSpPr>
            <p:grpSpPr>
              <a:xfrm>
                <a:off x="1497280" y="1743876"/>
                <a:ext cx="6321653" cy="467834"/>
                <a:chOff x="1609312" y="1229828"/>
                <a:chExt cx="7361749" cy="467834"/>
              </a:xfrm>
            </p:grpSpPr>
            <p:pic>
              <p:nvPicPr>
                <p:cNvPr id="13" name="Picture 2" descr="Historic and contemporary trams and trains vector illustration Stock Vector - 36575972"/>
                <p:cNvPicPr>
                  <a:picLocks noChangeAspect="1" noChangeArrowheads="1"/>
                </p:cNvPicPr>
                <p:nvPr/>
              </p:nvPicPr>
              <p:blipFill rotWithShape="1">
                <a:blip r:embed="rId6" cstate="email">
                  <a:extLst>
                    <a:ext uri="{BEBA8EAE-BF5A-486C-A8C5-ECC9F3942E4B}">
                      <a14:imgProps xmlns:a14="http://schemas.microsoft.com/office/drawing/2010/main" xmlns="">
                        <a14:imgLayer r:embed="rId7">
                          <a14:imgEffect>
                            <a14:backgroundRemoval t="0" b="89796" l="0" r="10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/>
              </p:blipFill>
              <p:spPr bwMode="auto">
                <a:xfrm flipH="1">
                  <a:off x="4746921" y="1229829"/>
                  <a:ext cx="4224140" cy="46783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14" name="Picture 2" descr="Historic and contemporary trams and trains vector illustration Stock Vector - 36575972"/>
                <p:cNvPicPr>
                  <a:picLocks noChangeAspect="1" noChangeArrowheads="1"/>
                </p:cNvPicPr>
                <p:nvPr/>
              </p:nvPicPr>
              <p:blipFill rotWithShape="1">
                <a:blip r:embed="rId8" cstate="email">
                  <a:extLst>
                    <a:ext uri="{BEBA8EAE-BF5A-486C-A8C5-ECC9F3942E4B}">
                      <a14:imgProps xmlns:a14="http://schemas.microsoft.com/office/drawing/2010/main" xmlns="">
                        <a14:imgLayer r:embed="rId9">
                          <a14:imgEffect>
                            <a14:backgroundRemoval t="0" b="89796" l="0" r="10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/>
              </p:blipFill>
              <p:spPr bwMode="auto">
                <a:xfrm flipH="1">
                  <a:off x="1609312" y="1229828"/>
                  <a:ext cx="3317206" cy="46783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pic>
            <p:nvPicPr>
              <p:cNvPr id="11" name="Picture 2" descr="Historic and contemporary trams and trains vector illustration Stock Vector - 36575972"/>
              <p:cNvPicPr>
                <a:picLocks noChangeAspect="1" noChangeArrowheads="1"/>
              </p:cNvPicPr>
              <p:nvPr/>
            </p:nvPicPr>
            <p:blipFill rotWithShape="1">
              <a:blip r:embed="rId10" cstate="email">
                <a:extLst>
                  <a:ext uri="{BEBA8EAE-BF5A-486C-A8C5-ECC9F3942E4B}">
                    <a14:imgProps xmlns:a14="http://schemas.microsoft.com/office/drawing/2010/main" xmlns="">
                      <a14:imgLayer r:embed="rId11">
                        <a14:imgEffect>
                          <a14:backgroundRemoval t="0" b="8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/>
            </p:blipFill>
            <p:spPr bwMode="auto">
              <a:xfrm flipH="1">
                <a:off x="-324889" y="2116842"/>
                <a:ext cx="2074085" cy="457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" descr="Historic and contemporary trams and trains vector illustration Stock Vector - 36575972"/>
              <p:cNvPicPr>
                <a:picLocks noChangeAspect="1" noChangeArrowheads="1"/>
              </p:cNvPicPr>
              <p:nvPr/>
            </p:nvPicPr>
            <p:blipFill rotWithShape="1">
              <a:blip r:embed="rId10" cstate="email">
                <a:extLst>
                  <a:ext uri="{BEBA8EAE-BF5A-486C-A8C5-ECC9F3942E4B}">
                    <a14:imgProps xmlns:a14="http://schemas.microsoft.com/office/drawing/2010/main" xmlns="">
                      <a14:imgLayer r:embed="rId11">
                        <a14:imgEffect>
                          <a14:backgroundRemoval t="0" b="8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/>
            </p:blipFill>
            <p:spPr bwMode="auto">
              <a:xfrm flipH="1">
                <a:off x="6147153" y="2122943"/>
                <a:ext cx="2074087" cy="457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9" name="Picture 2" descr="Historic and contemporary trams and trains vector illustration Stock Vector - 36575972"/>
            <p:cNvPicPr>
              <a:picLocks noChangeAspect="1" noChangeArrowheads="1"/>
            </p:cNvPicPr>
            <p:nvPr/>
          </p:nvPicPr>
          <p:blipFill rotWithShape="1">
            <a:blip r:embed="rId12" cstate="email">
              <a:extLst>
                <a:ext uri="{BEBA8EAE-BF5A-486C-A8C5-ECC9F3942E4B}">
                  <a14:imgProps xmlns:a14="http://schemas.microsoft.com/office/drawing/2010/main" xmlns="">
                    <a14:imgLayer r:embed="rId13">
                      <a14:imgEffect>
                        <a14:backgroundRemoval t="0" b="89796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 bwMode="auto">
            <a:xfrm flipH="1">
              <a:off x="96807" y="1743875"/>
              <a:ext cx="1558097" cy="46783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15" name="Group 14"/>
          <p:cNvGrpSpPr/>
          <p:nvPr/>
        </p:nvGrpSpPr>
        <p:grpSpPr>
          <a:xfrm>
            <a:off x="1965509" y="1357457"/>
            <a:ext cx="495459" cy="422239"/>
            <a:chOff x="188640" y="1064568"/>
            <a:chExt cx="459007" cy="422239"/>
          </a:xfrm>
        </p:grpSpPr>
        <p:sp>
          <p:nvSpPr>
            <p:cNvPr id="16" name="Oval 15"/>
            <p:cNvSpPr/>
            <p:nvPr/>
          </p:nvSpPr>
          <p:spPr>
            <a:xfrm>
              <a:off x="188640" y="1064568"/>
              <a:ext cx="450368" cy="422239"/>
            </a:xfrm>
            <a:prstGeom prst="ellipse">
              <a:avLst/>
            </a:prstGeom>
            <a:gradFill rotWithShape="1">
              <a:gsLst>
                <a:gs pos="20000">
                  <a:srgbClr val="D2DA7A">
                    <a:tint val="9000"/>
                  </a:srgbClr>
                </a:gs>
                <a:gs pos="100000">
                  <a:srgbClr val="D2DA7A">
                    <a:tint val="70000"/>
                    <a:satMod val="100000"/>
                  </a:srgbClr>
                </a:gs>
              </a:gsLst>
              <a:path path="circle">
                <a:fillToRect l="-15000" t="-15000" r="115000" b="115000"/>
              </a:path>
            </a:gradFill>
            <a:ln w="9525" cap="flat" cmpd="sng" algn="ctr">
              <a:solidFill>
                <a:srgbClr val="D2DA7A">
                  <a:shade val="48000"/>
                  <a:satMod val="110000"/>
                </a:srgbClr>
              </a:solidFill>
              <a:prstDash val="solid"/>
            </a:ln>
            <a:effectLst>
              <a:outerShdw blurRad="130000" dist="101600" dir="2700000" algn="tl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Arial"/>
              </a:endParaRPr>
            </a:p>
          </p:txBody>
        </p:sp>
        <p:pic>
          <p:nvPicPr>
            <p:cNvPr id="17" name="Picture 20" descr="http://www.wheelift.com/images/default-source/features-advantages/features-advantages-ind/stability.png?sfvrsn=4"/>
            <p:cNvPicPr>
              <a:picLocks noChangeAspect="1" noChangeArrowheads="1"/>
            </p:cNvPicPr>
            <p:nvPr/>
          </p:nvPicPr>
          <p:blipFill>
            <a:blip r:embed="rId14" cstate="email">
              <a:duotone>
                <a:srgbClr val="727CA3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8640" y="1114859"/>
              <a:ext cx="459007" cy="3216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8" name="Group 17"/>
          <p:cNvGrpSpPr/>
          <p:nvPr/>
        </p:nvGrpSpPr>
        <p:grpSpPr>
          <a:xfrm>
            <a:off x="4985315" y="1362567"/>
            <a:ext cx="554469" cy="446989"/>
            <a:chOff x="908720" y="1130377"/>
            <a:chExt cx="513678" cy="446989"/>
          </a:xfrm>
        </p:grpSpPr>
        <p:sp>
          <p:nvSpPr>
            <p:cNvPr id="19" name="Oval 18"/>
            <p:cNvSpPr/>
            <p:nvPr/>
          </p:nvSpPr>
          <p:spPr>
            <a:xfrm>
              <a:off x="953592" y="1130377"/>
              <a:ext cx="450368" cy="422239"/>
            </a:xfrm>
            <a:prstGeom prst="ellipse">
              <a:avLst/>
            </a:prstGeom>
            <a:gradFill rotWithShape="1">
              <a:gsLst>
                <a:gs pos="20000">
                  <a:srgbClr val="D2DA7A">
                    <a:tint val="9000"/>
                  </a:srgbClr>
                </a:gs>
                <a:gs pos="100000">
                  <a:srgbClr val="D2DA7A">
                    <a:tint val="70000"/>
                    <a:satMod val="100000"/>
                  </a:srgbClr>
                </a:gs>
              </a:gsLst>
              <a:path path="circle">
                <a:fillToRect l="-15000" t="-15000" r="115000" b="115000"/>
              </a:path>
            </a:gradFill>
            <a:ln w="9525" cap="flat" cmpd="sng" algn="ctr">
              <a:solidFill>
                <a:srgbClr val="D2DA7A">
                  <a:shade val="48000"/>
                  <a:satMod val="110000"/>
                </a:srgbClr>
              </a:solidFill>
              <a:prstDash val="solid"/>
            </a:ln>
            <a:effectLst>
              <a:outerShdw blurRad="130000" dist="101600" dir="2700000" algn="tl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Arial"/>
              </a:endParaRPr>
            </a:p>
          </p:txBody>
        </p:sp>
        <p:pic>
          <p:nvPicPr>
            <p:cNvPr id="20" name="Picture 22" descr="http://listcrux.com/wp-content/uploads/2013/11/2013-11-24-11-12-53-356141517.jpeg"/>
            <p:cNvPicPr>
              <a:picLocks noChangeAspect="1" noChangeArrowheads="1"/>
            </p:cNvPicPr>
            <p:nvPr/>
          </p:nvPicPr>
          <p:blipFill>
            <a:blip r:embed="rId15" cstate="email">
              <a:duotone>
                <a:srgbClr val="727CA3">
                  <a:shade val="45000"/>
                  <a:satMod val="135000"/>
                </a:srgbClr>
                <a:prstClr val="white"/>
              </a:duotone>
              <a:extLst>
                <a:ext uri="{BEBA8EAE-BF5A-486C-A8C5-ECC9F3942E4B}">
                  <a14:imgProps xmlns:a14="http://schemas.microsoft.com/office/drawing/2010/main" xmlns="">
                    <a14:imgLayer r:embed="rId16">
                      <a14:imgEffect>
                        <a14:backgroundRemoval t="0" b="94565" l="0" r="9655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8720" y="1165577"/>
              <a:ext cx="513678" cy="4117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1" name="Group 20"/>
          <p:cNvGrpSpPr/>
          <p:nvPr/>
        </p:nvGrpSpPr>
        <p:grpSpPr>
          <a:xfrm>
            <a:off x="8064359" y="1383872"/>
            <a:ext cx="628423" cy="422239"/>
            <a:chOff x="2054722" y="1179416"/>
            <a:chExt cx="582190" cy="422239"/>
          </a:xfrm>
        </p:grpSpPr>
        <p:sp>
          <p:nvSpPr>
            <p:cNvPr id="22" name="Oval 21"/>
            <p:cNvSpPr/>
            <p:nvPr/>
          </p:nvSpPr>
          <p:spPr>
            <a:xfrm>
              <a:off x="2120633" y="1179416"/>
              <a:ext cx="450368" cy="422239"/>
            </a:xfrm>
            <a:prstGeom prst="ellipse">
              <a:avLst/>
            </a:prstGeom>
            <a:gradFill rotWithShape="1">
              <a:gsLst>
                <a:gs pos="20000">
                  <a:srgbClr val="D2DA7A">
                    <a:tint val="9000"/>
                  </a:srgbClr>
                </a:gs>
                <a:gs pos="100000">
                  <a:srgbClr val="D2DA7A">
                    <a:tint val="70000"/>
                    <a:satMod val="100000"/>
                  </a:srgbClr>
                </a:gs>
              </a:gsLst>
              <a:path path="circle">
                <a:fillToRect l="-15000" t="-15000" r="115000" b="115000"/>
              </a:path>
            </a:gradFill>
            <a:ln w="9525" cap="flat" cmpd="sng" algn="ctr">
              <a:solidFill>
                <a:srgbClr val="D2DA7A">
                  <a:shade val="48000"/>
                  <a:satMod val="110000"/>
                </a:srgbClr>
              </a:solidFill>
              <a:prstDash val="solid"/>
            </a:ln>
            <a:effectLst>
              <a:outerShdw blurRad="130000" dist="101600" dir="2700000" algn="tl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Arial"/>
              </a:endParaRPr>
            </a:p>
          </p:txBody>
        </p:sp>
        <p:pic>
          <p:nvPicPr>
            <p:cNvPr id="23" name="Picture 2" descr="https://strommestiftelsen.no/image/icon-education.png?w=1170&amp;h="/>
            <p:cNvPicPr>
              <a:picLocks noChangeAspect="1" noChangeArrowheads="1"/>
            </p:cNvPicPr>
            <p:nvPr/>
          </p:nvPicPr>
          <p:blipFill>
            <a:blip r:embed="rId17" cstate="email">
              <a:duotone>
                <a:srgbClr val="727CA3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4722" y="1212448"/>
              <a:ext cx="582190" cy="3561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4" name="Group 23"/>
          <p:cNvGrpSpPr/>
          <p:nvPr/>
        </p:nvGrpSpPr>
        <p:grpSpPr>
          <a:xfrm>
            <a:off x="6579555" y="1383839"/>
            <a:ext cx="501788" cy="507702"/>
            <a:chOff x="3212976" y="1069664"/>
            <a:chExt cx="464872" cy="507702"/>
          </a:xfrm>
        </p:grpSpPr>
        <p:sp>
          <p:nvSpPr>
            <p:cNvPr id="25" name="Oval 24"/>
            <p:cNvSpPr/>
            <p:nvPr/>
          </p:nvSpPr>
          <p:spPr>
            <a:xfrm>
              <a:off x="3225317" y="1155127"/>
              <a:ext cx="450368" cy="422239"/>
            </a:xfrm>
            <a:prstGeom prst="ellipse">
              <a:avLst/>
            </a:prstGeom>
            <a:gradFill rotWithShape="1">
              <a:gsLst>
                <a:gs pos="20000">
                  <a:srgbClr val="D2DA7A">
                    <a:tint val="9000"/>
                  </a:srgbClr>
                </a:gs>
                <a:gs pos="100000">
                  <a:srgbClr val="D2DA7A">
                    <a:tint val="70000"/>
                    <a:satMod val="100000"/>
                  </a:srgbClr>
                </a:gs>
              </a:gsLst>
              <a:path path="circle">
                <a:fillToRect l="-15000" t="-15000" r="115000" b="115000"/>
              </a:path>
            </a:gradFill>
            <a:ln w="9525" cap="flat" cmpd="sng" algn="ctr">
              <a:solidFill>
                <a:srgbClr val="D2DA7A">
                  <a:shade val="48000"/>
                  <a:satMod val="110000"/>
                </a:srgbClr>
              </a:solidFill>
              <a:prstDash val="solid"/>
            </a:ln>
            <a:effectLst>
              <a:outerShdw blurRad="130000" dist="101600" dir="2700000" algn="tl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Arial"/>
              </a:endParaRPr>
            </a:p>
          </p:txBody>
        </p:sp>
        <p:pic>
          <p:nvPicPr>
            <p:cNvPr id="26" name="Picture 24" descr="https://cdn0.iconfinder.com/data/icons/finance-volume-1-4/100/1-512.png"/>
            <p:cNvPicPr>
              <a:picLocks noChangeAspect="1" noChangeArrowheads="1"/>
            </p:cNvPicPr>
            <p:nvPr/>
          </p:nvPicPr>
          <p:blipFill>
            <a:blip r:embed="rId18" cstate="email">
              <a:duotone>
                <a:srgbClr val="727CA3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12976" y="1069664"/>
              <a:ext cx="464872" cy="49896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7" name="Group 26"/>
          <p:cNvGrpSpPr/>
          <p:nvPr/>
        </p:nvGrpSpPr>
        <p:grpSpPr>
          <a:xfrm>
            <a:off x="3405371" y="1340670"/>
            <a:ext cx="530724" cy="422239"/>
            <a:chOff x="4581128" y="1118274"/>
            <a:chExt cx="491679" cy="422239"/>
          </a:xfrm>
        </p:grpSpPr>
        <p:sp>
          <p:nvSpPr>
            <p:cNvPr id="28" name="Oval 27"/>
            <p:cNvSpPr/>
            <p:nvPr/>
          </p:nvSpPr>
          <p:spPr>
            <a:xfrm>
              <a:off x="4622439" y="1118274"/>
              <a:ext cx="450368" cy="422239"/>
            </a:xfrm>
            <a:prstGeom prst="ellipse">
              <a:avLst/>
            </a:prstGeom>
            <a:gradFill rotWithShape="1">
              <a:gsLst>
                <a:gs pos="20000">
                  <a:srgbClr val="D2DA7A">
                    <a:tint val="9000"/>
                  </a:srgbClr>
                </a:gs>
                <a:gs pos="100000">
                  <a:srgbClr val="D2DA7A">
                    <a:tint val="70000"/>
                    <a:satMod val="100000"/>
                  </a:srgbClr>
                </a:gs>
              </a:gsLst>
              <a:path path="circle">
                <a:fillToRect l="-15000" t="-15000" r="115000" b="115000"/>
              </a:path>
            </a:gradFill>
            <a:ln w="9525" cap="flat" cmpd="sng" algn="ctr">
              <a:solidFill>
                <a:srgbClr val="D2DA7A">
                  <a:shade val="48000"/>
                  <a:satMod val="110000"/>
                </a:srgbClr>
              </a:solidFill>
              <a:prstDash val="solid"/>
            </a:ln>
            <a:effectLst>
              <a:outerShdw blurRad="130000" dist="101600" dir="2700000" algn="tl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Arial"/>
              </a:endParaRPr>
            </a:p>
          </p:txBody>
        </p:sp>
        <p:pic>
          <p:nvPicPr>
            <p:cNvPr id="29" name="Picture 30" descr="http://www.ictf2014.org/wp-content/uploads/2015/10/logo.png"/>
            <p:cNvPicPr>
              <a:picLocks noChangeAspect="1" noChangeArrowheads="1"/>
            </p:cNvPicPr>
            <p:nvPr/>
          </p:nvPicPr>
          <p:blipFill>
            <a:blip r:embed="rId19" cstate="email">
              <a:duotone>
                <a:srgbClr val="727CA3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81128" y="1136576"/>
              <a:ext cx="439942" cy="4032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0" name="Group 29"/>
          <p:cNvGrpSpPr/>
          <p:nvPr/>
        </p:nvGrpSpPr>
        <p:grpSpPr>
          <a:xfrm>
            <a:off x="625017" y="1321828"/>
            <a:ext cx="486133" cy="444731"/>
            <a:chOff x="5983726" y="1141524"/>
            <a:chExt cx="450368" cy="444731"/>
          </a:xfrm>
        </p:grpSpPr>
        <p:sp>
          <p:nvSpPr>
            <p:cNvPr id="31" name="Oval 30"/>
            <p:cNvSpPr/>
            <p:nvPr/>
          </p:nvSpPr>
          <p:spPr>
            <a:xfrm>
              <a:off x="5983726" y="1164016"/>
              <a:ext cx="450368" cy="422239"/>
            </a:xfrm>
            <a:prstGeom prst="ellipse">
              <a:avLst/>
            </a:prstGeom>
            <a:gradFill rotWithShape="1">
              <a:gsLst>
                <a:gs pos="20000">
                  <a:srgbClr val="D2DA7A">
                    <a:tint val="9000"/>
                  </a:srgbClr>
                </a:gs>
                <a:gs pos="100000">
                  <a:srgbClr val="D2DA7A">
                    <a:tint val="70000"/>
                    <a:satMod val="100000"/>
                  </a:srgbClr>
                </a:gs>
              </a:gsLst>
              <a:path path="circle">
                <a:fillToRect l="-15000" t="-15000" r="115000" b="115000"/>
              </a:path>
            </a:gradFill>
            <a:ln w="9525" cap="flat" cmpd="sng" algn="ctr">
              <a:solidFill>
                <a:srgbClr val="D2DA7A">
                  <a:shade val="48000"/>
                  <a:satMod val="110000"/>
                </a:srgbClr>
              </a:solidFill>
              <a:prstDash val="solid"/>
            </a:ln>
            <a:effectLst>
              <a:outerShdw blurRad="130000" dist="101600" dir="2700000" algn="tl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/>
                <a:ea typeface="+mn-ea"/>
                <a:cs typeface="Arial"/>
              </a:endParaRPr>
            </a:p>
          </p:txBody>
        </p:sp>
        <p:pic>
          <p:nvPicPr>
            <p:cNvPr id="32" name="Picture 32" descr="http://innfinision.net/en/images/gov-icon.png"/>
            <p:cNvPicPr>
              <a:picLocks noChangeAspect="1" noChangeArrowheads="1"/>
            </p:cNvPicPr>
            <p:nvPr/>
          </p:nvPicPr>
          <p:blipFill>
            <a:blip r:embed="rId20" cstate="email">
              <a:duotone>
                <a:srgbClr val="727CA3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26637" y="1141524"/>
              <a:ext cx="384216" cy="4110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3" name="Rectangle 32"/>
          <p:cNvSpPr/>
          <p:nvPr/>
        </p:nvSpPr>
        <p:spPr>
          <a:xfrm>
            <a:off x="1871332" y="1876624"/>
            <a:ext cx="756487" cy="400110"/>
          </a:xfrm>
          <a:prstGeom prst="rect">
            <a:avLst/>
          </a:prstGeom>
          <a:solidFill>
            <a:srgbClr val="FFCC99">
              <a:alpha val="60000"/>
            </a:srgbClr>
          </a:solidFill>
          <a:ln>
            <a:solidFill>
              <a:srgbClr val="8ADCDE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  <a:defRPr/>
            </a:pPr>
            <a:r>
              <a:rPr lang="th-TH" sz="13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ความมั่นคง</a:t>
            </a:r>
            <a:endParaRPr lang="en-US" sz="13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lnSpc>
                <a:spcPts val="1200"/>
              </a:lnSpc>
              <a:defRPr/>
            </a:pPr>
            <a:r>
              <a:rPr lang="th-TH" sz="13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  <p:sp>
        <p:nvSpPr>
          <p:cNvPr id="34" name="Rectangle 33"/>
          <p:cNvSpPr/>
          <p:nvPr/>
        </p:nvSpPr>
        <p:spPr>
          <a:xfrm>
            <a:off x="4716016" y="1891545"/>
            <a:ext cx="1118528" cy="400110"/>
          </a:xfrm>
          <a:prstGeom prst="rect">
            <a:avLst/>
          </a:prstGeom>
          <a:solidFill>
            <a:srgbClr val="FFCC99">
              <a:alpha val="60000"/>
            </a:srgbClr>
          </a:solidFill>
          <a:ln>
            <a:solidFill>
              <a:srgbClr val="8ADCDE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  <a:defRPr/>
            </a:pPr>
            <a:r>
              <a:rPr lang="th-TH" sz="13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สร้างความสามารถ</a:t>
            </a:r>
            <a:br>
              <a:rPr lang="th-TH" sz="13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3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ในการแข่งขัน </a:t>
            </a:r>
          </a:p>
        </p:txBody>
      </p:sp>
      <p:sp>
        <p:nvSpPr>
          <p:cNvPr id="35" name="Rectangle 34"/>
          <p:cNvSpPr/>
          <p:nvPr/>
        </p:nvSpPr>
        <p:spPr>
          <a:xfrm>
            <a:off x="7812380" y="1919839"/>
            <a:ext cx="1080259" cy="400110"/>
          </a:xfrm>
          <a:prstGeom prst="rect">
            <a:avLst/>
          </a:prstGeom>
          <a:solidFill>
            <a:srgbClr val="FFCC99">
              <a:alpha val="60000"/>
            </a:srgbClr>
          </a:solidFill>
          <a:ln>
            <a:solidFill>
              <a:srgbClr val="8ADCDE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  <a:defRPr/>
            </a:pPr>
            <a:r>
              <a:rPr lang="th-TH" sz="1300" b="1" spc="-4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พัฒนาและเสริมสร้าง</a:t>
            </a:r>
            <a:endParaRPr lang="en-US" sz="1300" b="1" spc="-4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lnSpc>
                <a:spcPts val="1200"/>
              </a:lnSpc>
              <a:defRPr/>
            </a:pPr>
            <a:r>
              <a:rPr lang="th-TH" sz="1300" b="1" spc="-4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ศักยภาพคน 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156206" y="1919829"/>
            <a:ext cx="1297727" cy="400110"/>
          </a:xfrm>
          <a:prstGeom prst="rect">
            <a:avLst/>
          </a:prstGeom>
          <a:solidFill>
            <a:srgbClr val="FFCC99">
              <a:alpha val="60000"/>
            </a:srgbClr>
          </a:solidFill>
          <a:ln>
            <a:solidFill>
              <a:srgbClr val="8ADCDE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  <a:defRPr/>
            </a:pPr>
            <a:r>
              <a:rPr lang="th-TH" sz="1300" b="1" spc="-5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สร้างโอกาสความเสมอภาค</a:t>
            </a:r>
            <a:endParaRPr lang="en-US" sz="1300" b="1" spc="-5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lnSpc>
                <a:spcPts val="1200"/>
              </a:lnSpc>
              <a:defRPr/>
            </a:pPr>
            <a:r>
              <a:rPr lang="th-TH" sz="1300" b="1" spc="-5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และเท่าเทียมกันทางสังคม</a:t>
            </a:r>
          </a:p>
        </p:txBody>
      </p:sp>
      <p:sp>
        <p:nvSpPr>
          <p:cNvPr id="37" name="Rectangle 36"/>
          <p:cNvSpPr/>
          <p:nvPr/>
        </p:nvSpPr>
        <p:spPr>
          <a:xfrm>
            <a:off x="2963249" y="1876619"/>
            <a:ext cx="1464791" cy="400110"/>
          </a:xfrm>
          <a:prstGeom prst="rect">
            <a:avLst/>
          </a:prstGeom>
          <a:solidFill>
            <a:srgbClr val="FFCC99">
              <a:alpha val="60000"/>
            </a:srgbClr>
          </a:solidFill>
          <a:ln>
            <a:solidFill>
              <a:srgbClr val="8ADCDE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  <a:defRPr/>
            </a:pPr>
            <a:r>
              <a:rPr lang="th-TH" sz="1300" b="1" spc="-5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สร้างการเติบโตบนคุณภาพ</a:t>
            </a:r>
            <a:endParaRPr lang="en-US" sz="1300" b="1" spc="-5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lnSpc>
                <a:spcPts val="1200"/>
              </a:lnSpc>
              <a:defRPr/>
            </a:pPr>
            <a:r>
              <a:rPr lang="th-TH" sz="1300" b="1" spc="-5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ชีวิตที่เป็นมิตรกับสิ่งแวดล้อม </a:t>
            </a:r>
          </a:p>
        </p:txBody>
      </p:sp>
      <p:sp>
        <p:nvSpPr>
          <p:cNvPr id="38" name="Rectangle 37"/>
          <p:cNvSpPr/>
          <p:nvPr/>
        </p:nvSpPr>
        <p:spPr>
          <a:xfrm>
            <a:off x="35504" y="1870474"/>
            <a:ext cx="1444959" cy="400110"/>
          </a:xfrm>
          <a:prstGeom prst="rect">
            <a:avLst/>
          </a:prstGeom>
          <a:solidFill>
            <a:srgbClr val="FFCC99">
              <a:alpha val="60000"/>
            </a:srgbClr>
          </a:solidFill>
          <a:ln>
            <a:solidFill>
              <a:srgbClr val="8ADCDE"/>
            </a:solidFill>
          </a:ln>
        </p:spPr>
        <p:txBody>
          <a:bodyPr wrap="square">
            <a:spAutoFit/>
          </a:bodyPr>
          <a:lstStyle/>
          <a:p>
            <a:pPr algn="ctr">
              <a:lnSpc>
                <a:spcPts val="1200"/>
              </a:lnSpc>
              <a:defRPr/>
            </a:pPr>
            <a:r>
              <a:rPr lang="th-TH" sz="1200" b="1" spc="-5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การปรับสมดุลและพัฒนา</a:t>
            </a:r>
            <a:endParaRPr lang="en-US" sz="1200" b="1" spc="-5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lnSpc>
                <a:spcPts val="1200"/>
              </a:lnSpc>
              <a:defRPr/>
            </a:pPr>
            <a:r>
              <a:rPr lang="th-TH" sz="1200" b="1" spc="-5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ระบบการบริหารจัดการภาครัฐ</a:t>
            </a:r>
          </a:p>
        </p:txBody>
      </p:sp>
      <p:sp>
        <p:nvSpPr>
          <p:cNvPr id="39" name="Text Placeholder 7"/>
          <p:cNvSpPr txBox="1">
            <a:spLocks/>
          </p:cNvSpPr>
          <p:nvPr/>
        </p:nvSpPr>
        <p:spPr>
          <a:xfrm>
            <a:off x="6948300" y="4474098"/>
            <a:ext cx="2195737" cy="390574"/>
          </a:xfrm>
          <a:prstGeom prst="rect">
            <a:avLst/>
          </a:prstGeom>
          <a:gradFill rotWithShape="1">
            <a:gsLst>
              <a:gs pos="20000">
                <a:srgbClr val="9FB8CD">
                  <a:tint val="9000"/>
                </a:srgbClr>
              </a:gs>
              <a:gs pos="100000">
                <a:srgbClr val="9FB8CD">
                  <a:tint val="70000"/>
                  <a:satMod val="100000"/>
                </a:srgbClr>
              </a:gs>
            </a:gsLst>
            <a:path path="circle">
              <a:fillToRect l="-15000" t="-15000" r="115000" b="115000"/>
            </a:path>
          </a:gradFill>
          <a:ln w="9525" cap="flat" cmpd="sng" algn="ctr">
            <a:noFill/>
            <a:prstDash val="solid"/>
          </a:ln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p:spPr>
        <p:txBody>
          <a:bodyPr anchor="b"/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400" b="1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2000" b="1">
                <a:solidFill>
                  <a:schemeClr val="tx1"/>
                </a:solidFill>
                <a:latin typeface="+mn-lt"/>
                <a:cs typeface="+mn-cs"/>
              </a:defRPr>
            </a:lvl2pPr>
            <a:lvl3pPr marL="9144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800" b="1">
                <a:solidFill>
                  <a:schemeClr val="tx1"/>
                </a:solidFill>
                <a:latin typeface="+mn-lt"/>
                <a:cs typeface="+mn-cs"/>
              </a:defRPr>
            </a:lvl3pPr>
            <a:lvl4pPr marL="13716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b="1">
                <a:solidFill>
                  <a:schemeClr val="tx1"/>
                </a:solidFill>
                <a:latin typeface="+mn-lt"/>
                <a:cs typeface="+mn-cs"/>
              </a:defRPr>
            </a:lvl4pPr>
            <a:lvl5pPr marL="1828800" indent="0" algn="l" rtl="0" eaLnBrk="0" fontAlgn="base" hangingPunct="0">
              <a:spcBef>
                <a:spcPct val="20000"/>
              </a:spcBef>
              <a:spcAft>
                <a:spcPct val="0"/>
              </a:spcAft>
              <a:buNone/>
              <a:defRPr sz="1600" b="1">
                <a:solidFill>
                  <a:schemeClr val="tx1"/>
                </a:solidFill>
                <a:latin typeface="+mn-lt"/>
                <a:cs typeface="+mn-cs"/>
              </a:defRPr>
            </a:lvl5pPr>
            <a:lvl6pPr marL="2286000" indent="0" algn="l" rtl="0" fontAlgn="base">
              <a:spcBef>
                <a:spcPct val="20000"/>
              </a:spcBef>
              <a:spcAft>
                <a:spcPct val="0"/>
              </a:spcAft>
              <a:buNone/>
              <a:defRPr sz="1600" b="1">
                <a:solidFill>
                  <a:schemeClr val="tx1"/>
                </a:solidFill>
                <a:latin typeface="+mn-lt"/>
                <a:cs typeface="+mn-cs"/>
              </a:defRPr>
            </a:lvl6pPr>
            <a:lvl7pPr marL="2743200" indent="0" algn="l" rtl="0" fontAlgn="base">
              <a:spcBef>
                <a:spcPct val="20000"/>
              </a:spcBef>
              <a:spcAft>
                <a:spcPct val="0"/>
              </a:spcAft>
              <a:buNone/>
              <a:defRPr sz="1600" b="1">
                <a:solidFill>
                  <a:schemeClr val="tx1"/>
                </a:solidFill>
                <a:latin typeface="+mn-lt"/>
                <a:cs typeface="+mn-cs"/>
              </a:defRPr>
            </a:lvl7pPr>
            <a:lvl8pPr marL="3200400" indent="0" algn="l" rtl="0" fontAlgn="base">
              <a:spcBef>
                <a:spcPct val="20000"/>
              </a:spcBef>
              <a:spcAft>
                <a:spcPct val="0"/>
              </a:spcAft>
              <a:buNone/>
              <a:defRPr sz="1600" b="1">
                <a:solidFill>
                  <a:schemeClr val="tx1"/>
                </a:solidFill>
                <a:latin typeface="+mn-lt"/>
                <a:cs typeface="+mn-cs"/>
              </a:defRPr>
            </a:lvl8pPr>
            <a:lvl9pPr marL="3657600" indent="0" algn="l" rtl="0" fontAlgn="base">
              <a:spcBef>
                <a:spcPct val="20000"/>
              </a:spcBef>
              <a:spcAft>
                <a:spcPct val="0"/>
              </a:spcAft>
              <a:buNone/>
              <a:defRPr sz="1600" b="1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H SarabunPSK" pitchFamily="34" charset="-34"/>
                <a:ea typeface="+mn-ea"/>
                <a:cs typeface="TH SarabunPSK" pitchFamily="34" charset="-34"/>
              </a:rPr>
              <a:t>แผนพัฒนาฯ ฉบับที่ 12</a:t>
            </a:r>
          </a:p>
        </p:txBody>
      </p:sp>
      <p:sp>
        <p:nvSpPr>
          <p:cNvPr id="40" name="Rectangle 11"/>
          <p:cNvSpPr>
            <a:spLocks noChangeArrowheads="1"/>
          </p:cNvSpPr>
          <p:nvPr/>
        </p:nvSpPr>
        <p:spPr bwMode="auto">
          <a:xfrm>
            <a:off x="1621229" y="3363838"/>
            <a:ext cx="742511" cy="425758"/>
          </a:xfrm>
          <a:prstGeom prst="rect">
            <a:avLst/>
          </a:prstGeom>
          <a:solidFill>
            <a:srgbClr val="A9E5F1">
              <a:alpha val="40000"/>
            </a:srgbClr>
          </a:solidFill>
          <a:ln>
            <a:noFill/>
          </a:ln>
          <a:extLst/>
        </p:spPr>
        <p:txBody>
          <a:bodyPr wrap="none">
            <a:spAutoFit/>
          </a:bodyPr>
          <a:lstStyle/>
          <a:p>
            <a:pPr>
              <a:lnSpc>
                <a:spcPts val="1300"/>
              </a:lnSpc>
              <a:defRPr/>
            </a:pPr>
            <a:r>
              <a:rPr lang="th-TH" sz="14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ความมั่นคง</a:t>
            </a:r>
          </a:p>
          <a:p>
            <a:pPr>
              <a:lnSpc>
                <a:spcPts val="1300"/>
              </a:lnSpc>
              <a:defRPr/>
            </a:pPr>
            <a:endParaRPr lang="th-TH" sz="1400" b="1" dirty="0">
              <a:solidFill>
                <a:prstClr val="black">
                  <a:lumMod val="95000"/>
                  <a:lumOff val="5000"/>
                </a:prst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1" name="Rectangle 17"/>
          <p:cNvSpPr>
            <a:spLocks noChangeArrowheads="1"/>
          </p:cNvSpPr>
          <p:nvPr/>
        </p:nvSpPr>
        <p:spPr bwMode="auto">
          <a:xfrm>
            <a:off x="4307933" y="3353093"/>
            <a:ext cx="1763269" cy="425758"/>
          </a:xfrm>
          <a:prstGeom prst="rect">
            <a:avLst/>
          </a:prstGeom>
          <a:solidFill>
            <a:srgbClr val="A9E5F1">
              <a:alpha val="40000"/>
            </a:srgbClr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defRPr/>
            </a:pPr>
            <a:r>
              <a:rPr lang="th-TH" sz="1400" b="1" spc="-70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การสร้างความเข้มแข็งทาง</a:t>
            </a:r>
            <a:r>
              <a:rPr lang="th-TH" sz="1400" b="1" spc="-50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เศรษฐกิจและแข่งขันได้อย่างยั่งยืน</a:t>
            </a:r>
          </a:p>
        </p:txBody>
      </p:sp>
      <p:sp>
        <p:nvSpPr>
          <p:cNvPr id="42" name="Rectangle 24"/>
          <p:cNvSpPr>
            <a:spLocks noChangeArrowheads="1"/>
          </p:cNvSpPr>
          <p:nvPr/>
        </p:nvSpPr>
        <p:spPr bwMode="auto">
          <a:xfrm>
            <a:off x="6104103" y="3356210"/>
            <a:ext cx="1516215" cy="425758"/>
          </a:xfrm>
          <a:prstGeom prst="rect">
            <a:avLst/>
          </a:prstGeom>
          <a:solidFill>
            <a:srgbClr val="A9E5F1">
              <a:alpha val="40000"/>
            </a:srgbClr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 marL="0" lvl="1" algn="thaiDist">
              <a:lnSpc>
                <a:spcPts val="1300"/>
              </a:lnSpc>
              <a:defRPr/>
            </a:pPr>
            <a:r>
              <a:rPr lang="th-TH" sz="14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การสร้างความเป็นธรรม</a:t>
            </a:r>
            <a:r>
              <a:rPr lang="en-US" sz="14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4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ลดความเหลื่อมล้ำในสังคม</a:t>
            </a:r>
            <a:endParaRPr lang="en-US" sz="1400" b="1" dirty="0">
              <a:solidFill>
                <a:prstClr val="black">
                  <a:lumMod val="95000"/>
                  <a:lumOff val="5000"/>
                </a:prst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Rectangle 30"/>
          <p:cNvSpPr>
            <a:spLocks noChangeArrowheads="1"/>
          </p:cNvSpPr>
          <p:nvPr/>
        </p:nvSpPr>
        <p:spPr bwMode="auto">
          <a:xfrm>
            <a:off x="7642179" y="3353093"/>
            <a:ext cx="1418276" cy="425758"/>
          </a:xfrm>
          <a:prstGeom prst="rect">
            <a:avLst/>
          </a:prstGeom>
          <a:solidFill>
            <a:srgbClr val="A9E5F1">
              <a:alpha val="40000"/>
            </a:srgbClr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defRPr/>
            </a:pPr>
            <a:r>
              <a:rPr lang="th-TH" sz="14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การเสริมสร้างและพัฒนา</a:t>
            </a:r>
            <a:r>
              <a:rPr lang="en-US" sz="14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/>
            </a:r>
            <a:br>
              <a:rPr lang="en-US" sz="14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4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ศักยภาพทุนมนุษย์</a:t>
            </a:r>
          </a:p>
        </p:txBody>
      </p:sp>
      <p:sp>
        <p:nvSpPr>
          <p:cNvPr id="44" name="Rectangle 34"/>
          <p:cNvSpPr>
            <a:spLocks noChangeArrowheads="1"/>
          </p:cNvSpPr>
          <p:nvPr/>
        </p:nvSpPr>
        <p:spPr bwMode="auto">
          <a:xfrm>
            <a:off x="2405426" y="3362820"/>
            <a:ext cx="1853159" cy="425758"/>
          </a:xfrm>
          <a:prstGeom prst="rect">
            <a:avLst/>
          </a:prstGeom>
          <a:solidFill>
            <a:srgbClr val="A9E5F1">
              <a:alpha val="40000"/>
            </a:srgbClr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defRPr/>
            </a:pPr>
            <a:r>
              <a:rPr lang="th-TH" sz="1400" b="1" spc="-20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การเติบโตที่เป็นมิตรกับสิงแวดล้อม</a:t>
            </a:r>
            <a:r>
              <a:rPr lang="th-TH" sz="14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เพื่อการพัฒนาอย่างยั่งยืน </a:t>
            </a:r>
          </a:p>
        </p:txBody>
      </p:sp>
      <p:sp>
        <p:nvSpPr>
          <p:cNvPr id="45" name="Rectangle 40"/>
          <p:cNvSpPr>
            <a:spLocks noChangeArrowheads="1"/>
          </p:cNvSpPr>
          <p:nvPr/>
        </p:nvSpPr>
        <p:spPr bwMode="auto">
          <a:xfrm>
            <a:off x="275481" y="3361803"/>
            <a:ext cx="1323445" cy="425758"/>
          </a:xfrm>
          <a:prstGeom prst="rect">
            <a:avLst/>
          </a:prstGeom>
          <a:solidFill>
            <a:srgbClr val="A9E5F1">
              <a:alpha val="40000"/>
            </a:srgbClr>
          </a:solidFill>
          <a:ln>
            <a:noFill/>
          </a:ln>
          <a:extLst/>
        </p:spPr>
        <p:txBody>
          <a:bodyPr wrap="square">
            <a:spAutoFit/>
          </a:bodyPr>
          <a:lstStyle/>
          <a:p>
            <a:pPr algn="thaiDist">
              <a:lnSpc>
                <a:spcPts val="1300"/>
              </a:lnSpc>
              <a:defRPr/>
            </a:pPr>
            <a:r>
              <a:rPr lang="th-TH" sz="1400" b="1" spc="-40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การเพิ่มระสิทธิภาพ</a:t>
            </a:r>
            <a:r>
              <a:rPr lang="th-TH" sz="14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และธรรมาภิบาลในภาครัฐ</a:t>
            </a:r>
          </a:p>
        </p:txBody>
      </p:sp>
      <p:sp>
        <p:nvSpPr>
          <p:cNvPr id="46" name="Rectangle 47"/>
          <p:cNvSpPr>
            <a:spLocks noChangeArrowheads="1"/>
          </p:cNvSpPr>
          <p:nvPr/>
        </p:nvSpPr>
        <p:spPr bwMode="auto">
          <a:xfrm>
            <a:off x="4567993" y="3894400"/>
            <a:ext cx="1498633" cy="425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defRPr/>
            </a:pPr>
            <a:r>
              <a:rPr lang="th-TH" sz="1400" b="1" spc="-70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การพัฒนา</a:t>
            </a:r>
            <a:r>
              <a:rPr lang="th-TH" sz="1400" b="1" spc="-60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โครงสร้างพื้นฐานและระบบโลจิสติกส์</a:t>
            </a:r>
          </a:p>
        </p:txBody>
      </p:sp>
      <p:sp>
        <p:nvSpPr>
          <p:cNvPr id="47" name="Rectangle 48"/>
          <p:cNvSpPr>
            <a:spLocks noChangeArrowheads="1"/>
          </p:cNvSpPr>
          <p:nvPr/>
        </p:nvSpPr>
        <p:spPr bwMode="auto">
          <a:xfrm>
            <a:off x="3297850" y="3894400"/>
            <a:ext cx="1237235" cy="425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defRPr/>
            </a:pPr>
            <a:r>
              <a:rPr lang="th-TH" sz="1400" b="1" spc="-50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วิทยาศาสตร์ เทคโนโลยี วิจัยและนวัตกรรม</a:t>
            </a:r>
          </a:p>
        </p:txBody>
      </p:sp>
      <p:sp>
        <p:nvSpPr>
          <p:cNvPr id="48" name="Rectangle 64"/>
          <p:cNvSpPr>
            <a:spLocks noChangeArrowheads="1"/>
          </p:cNvSpPr>
          <p:nvPr/>
        </p:nvSpPr>
        <p:spPr bwMode="auto">
          <a:xfrm>
            <a:off x="1809659" y="3902235"/>
            <a:ext cx="1240340" cy="425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defRPr/>
            </a:pPr>
            <a:r>
              <a:rPr lang="th-TH" sz="1400" b="1" spc="-60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การพัฒนาภูมิภาค เมือง และพื้นที่พิเศษ </a:t>
            </a:r>
          </a:p>
        </p:txBody>
      </p:sp>
      <p:sp>
        <p:nvSpPr>
          <p:cNvPr id="49" name="Rectangle 82"/>
          <p:cNvSpPr>
            <a:spLocks noChangeArrowheads="1"/>
          </p:cNvSpPr>
          <p:nvPr/>
        </p:nvSpPr>
        <p:spPr bwMode="auto">
          <a:xfrm>
            <a:off x="179513" y="3910632"/>
            <a:ext cx="1556000" cy="4257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>
              <a:lnSpc>
                <a:spcPts val="1300"/>
              </a:lnSpc>
              <a:defRPr/>
            </a:pPr>
            <a:r>
              <a:rPr lang="th-TH" sz="14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การต่างประเทศ ประเทศเพื่อนบ้าน และภูมิภาค </a:t>
            </a:r>
            <a:r>
              <a:rPr lang="en-US" sz="14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400" b="1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  <p:pic>
        <p:nvPicPr>
          <p:cNvPr id="50" name="Picture 6" descr="https://cdn3.iconfinder.com/data/icons/simple-toolbar/512/police_sheriff_policy_user_officer_lock_law-512.png"/>
          <p:cNvPicPr>
            <a:picLocks noChangeAspect="1" noChangeArrowheads="1"/>
          </p:cNvPicPr>
          <p:nvPr/>
        </p:nvPicPr>
        <p:blipFill>
          <a:blip r:embed="rId21" cstate="email">
            <a:duotone>
              <a:srgbClr val="8E736A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22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32038" y="3052860"/>
            <a:ext cx="287691" cy="3290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10" descr="http://heroinvoice.com/wp-content/uploads/2014/06/Save-money-Icon.png"/>
          <p:cNvPicPr>
            <a:picLocks noChangeAspect="1" noChangeArrowheads="1"/>
          </p:cNvPicPr>
          <p:nvPr/>
        </p:nvPicPr>
        <p:blipFill>
          <a:blip r:embed="rId23" cstate="email">
            <a:duotone>
              <a:srgbClr val="8E736A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24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050082" y="3000196"/>
            <a:ext cx="265956" cy="35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" name="Picture 6" descr="https://cdn0.iconfinder.com/data/icons/education-15/500/reader-512.png"/>
          <p:cNvPicPr>
            <a:picLocks noChangeAspect="1" noChangeArrowheads="1"/>
          </p:cNvPicPr>
          <p:nvPr/>
        </p:nvPicPr>
        <p:blipFill>
          <a:blip r:embed="rId25" cstate="email">
            <a:duotone>
              <a:srgbClr val="8E736A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8136641" y="3003807"/>
            <a:ext cx="347787" cy="352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3" name="Picture 8" descr="https://data.gov.in/sites/default/files/environment-and-forest512X512.png"/>
          <p:cNvPicPr>
            <a:picLocks noChangeAspect="1" noChangeArrowheads="1"/>
          </p:cNvPicPr>
          <p:nvPr/>
        </p:nvPicPr>
        <p:blipFill>
          <a:blip r:embed="rId26" cstate="email">
            <a:duotone>
              <a:srgbClr val="8E736A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27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155799" y="3002785"/>
            <a:ext cx="315820" cy="4210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4" name="Group 53"/>
          <p:cNvGrpSpPr/>
          <p:nvPr/>
        </p:nvGrpSpPr>
        <p:grpSpPr>
          <a:xfrm>
            <a:off x="851539" y="3002784"/>
            <a:ext cx="264592" cy="362662"/>
            <a:chOff x="5076751" y="2639069"/>
            <a:chExt cx="287337" cy="429891"/>
          </a:xfrm>
        </p:grpSpPr>
        <p:pic>
          <p:nvPicPr>
            <p:cNvPr id="55" name="Picture 14" descr="federal, government, politics, rule, washington icon"/>
            <p:cNvPicPr>
              <a:picLocks noChangeAspect="1" noChangeArrowheads="1"/>
            </p:cNvPicPr>
            <p:nvPr/>
          </p:nvPicPr>
          <p:blipFill>
            <a:blip r:embed="rId28" cstate="email">
              <a:duotone>
                <a:srgbClr val="8E736A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751" y="2685843"/>
              <a:ext cx="287337" cy="3831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6" name="Picture 6" descr="http://sawanbanna.bizhat.com/sara/images/flag-trirong.gif"/>
            <p:cNvPicPr>
              <a:picLocks noChangeAspect="1" noChangeArrowheads="1"/>
            </p:cNvPicPr>
            <p:nvPr/>
          </p:nvPicPr>
          <p:blipFill>
            <a:blip r:embed="rId29" cstate="email">
              <a:duotone>
                <a:srgbClr val="8E736A">
                  <a:shade val="45000"/>
                  <a:satMod val="135000"/>
                </a:srgb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14292" y="2639069"/>
              <a:ext cx="77788" cy="69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57" name="Picture 16" descr="http://ircp.com/files/images/Our%20Business/updated/ICON_Development-Infrastructure_v2.png"/>
          <p:cNvPicPr>
            <a:picLocks noChangeAspect="1" noChangeArrowheads="1"/>
          </p:cNvPicPr>
          <p:nvPr/>
        </p:nvPicPr>
        <p:blipFill>
          <a:blip r:embed="rId30" cstate="email">
            <a:duotone>
              <a:srgbClr val="8E736A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31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959793" y="3953288"/>
            <a:ext cx="364409" cy="315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18" descr="http://neat-marketing.s3.amazonaws.com/neatlabs/icon-innovation.png"/>
          <p:cNvPicPr>
            <a:picLocks noChangeAspect="1" noChangeArrowheads="1"/>
          </p:cNvPicPr>
          <p:nvPr/>
        </p:nvPicPr>
        <p:blipFill>
          <a:blip r:embed="rId32" cstate="email">
            <a:duotone>
              <a:srgbClr val="8E736A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33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451972" y="3902232"/>
            <a:ext cx="288031" cy="3904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20" descr="http://cdn.mysitemyway.com/icons-watermarks/simple-black/ocha/ocha_socioeconomic-urban/ocha_socioeconomic-urban_simple-black_128x128.png"/>
          <p:cNvPicPr>
            <a:picLocks noChangeAspect="1" noChangeArrowheads="1"/>
          </p:cNvPicPr>
          <p:nvPr/>
        </p:nvPicPr>
        <p:blipFill>
          <a:blip r:embed="rId34" cstate="email">
            <a:duotone>
              <a:srgbClr val="8E736A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967752" y="3880553"/>
            <a:ext cx="314543" cy="4193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" name="Picture 22" descr="http://www.thaigoodview.com/files/u77157/ASEAN_Flag.png"/>
          <p:cNvPicPr>
            <a:picLocks noChangeAspect="1" noChangeArrowheads="1"/>
          </p:cNvPicPr>
          <p:nvPr/>
        </p:nvPicPr>
        <p:blipFill>
          <a:blip r:embed="rId35" cstate="email">
            <a:duotone>
              <a:srgbClr val="8E736A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36"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588839" y="3965342"/>
            <a:ext cx="293344" cy="303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24" descr="http://dreamcenters.com/assets/icon-homeless.png"/>
          <p:cNvPicPr>
            <a:picLocks noChangeAspect="1" noChangeArrowheads="1"/>
          </p:cNvPicPr>
          <p:nvPr/>
        </p:nvPicPr>
        <p:blipFill>
          <a:blip r:embed="rId37" cstate="email">
            <a:duotone>
              <a:srgbClr val="8E736A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3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568416" y="2971412"/>
            <a:ext cx="475813" cy="4104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62" name="Group 61"/>
          <p:cNvGrpSpPr/>
          <p:nvPr/>
        </p:nvGrpSpPr>
        <p:grpSpPr>
          <a:xfrm>
            <a:off x="611575" y="4299957"/>
            <a:ext cx="8303753" cy="683859"/>
            <a:chOff x="588727" y="4515967"/>
            <a:chExt cx="8303753" cy="467834"/>
          </a:xfrm>
        </p:grpSpPr>
        <p:grpSp>
          <p:nvGrpSpPr>
            <p:cNvPr id="63" name="Group 62"/>
            <p:cNvGrpSpPr/>
            <p:nvPr/>
          </p:nvGrpSpPr>
          <p:grpSpPr>
            <a:xfrm>
              <a:off x="588727" y="4515967"/>
              <a:ext cx="6248491" cy="467834"/>
              <a:chOff x="-182748" y="1743876"/>
              <a:chExt cx="8536618" cy="467834"/>
            </a:xfrm>
          </p:grpSpPr>
          <p:grpSp>
            <p:nvGrpSpPr>
              <p:cNvPr id="66" name="Group 65"/>
              <p:cNvGrpSpPr/>
              <p:nvPr/>
            </p:nvGrpSpPr>
            <p:grpSpPr>
              <a:xfrm>
                <a:off x="185203" y="1743876"/>
                <a:ext cx="6321653" cy="467834"/>
                <a:chOff x="81357" y="1229828"/>
                <a:chExt cx="7361750" cy="467834"/>
              </a:xfrm>
            </p:grpSpPr>
            <p:pic>
              <p:nvPicPr>
                <p:cNvPr id="69" name="Picture 2" descr="Historic and contemporary trams and trains vector illustration Stock Vector - 36575972"/>
                <p:cNvPicPr>
                  <a:picLocks noChangeAspect="1" noChangeArrowheads="1"/>
                </p:cNvPicPr>
                <p:nvPr/>
              </p:nvPicPr>
              <p:blipFill rotWithShape="1">
                <a:blip r:embed="rId6" cstate="email">
                  <a:extLst>
                    <a:ext uri="{BEBA8EAE-BF5A-486C-A8C5-ECC9F3942E4B}">
                      <a14:imgProps xmlns:a14="http://schemas.microsoft.com/office/drawing/2010/main" xmlns="">
                        <a14:imgLayer r:embed="rId7">
                          <a14:imgEffect>
                            <a14:backgroundRemoval t="0" b="89796" l="0" r="10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/>
              </p:blipFill>
              <p:spPr bwMode="auto">
                <a:xfrm flipH="1">
                  <a:off x="3218966" y="1229829"/>
                  <a:ext cx="4224141" cy="46783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  <p:pic>
              <p:nvPicPr>
                <p:cNvPr id="70" name="Picture 2" descr="Historic and contemporary trams and trains vector illustration Stock Vector - 36575972"/>
                <p:cNvPicPr>
                  <a:picLocks noChangeAspect="1" noChangeArrowheads="1"/>
                </p:cNvPicPr>
                <p:nvPr/>
              </p:nvPicPr>
              <p:blipFill rotWithShape="1">
                <a:blip r:embed="rId8" cstate="email">
                  <a:extLst>
                    <a:ext uri="{BEBA8EAE-BF5A-486C-A8C5-ECC9F3942E4B}">
                      <a14:imgProps xmlns:a14="http://schemas.microsoft.com/office/drawing/2010/main" xmlns="">
                        <a14:imgLayer r:embed="rId9">
                          <a14:imgEffect>
                            <a14:backgroundRemoval t="0" b="89796" l="0" r="100000"/>
                          </a14:imgEffect>
                        </a14:imgLayer>
                      </a14:imgProps>
                    </a:ext>
                    <a:ext uri="{28A0092B-C50C-407E-A947-70E740481C1C}">
                      <a14:useLocalDpi xmlns:a14="http://schemas.microsoft.com/office/drawing/2010/main" xmlns=""/>
                    </a:ext>
                  </a:extLst>
                </a:blip>
                <a:srcRect/>
                <a:stretch/>
              </p:blipFill>
              <p:spPr bwMode="auto">
                <a:xfrm flipH="1">
                  <a:off x="81357" y="1229828"/>
                  <a:ext cx="3317205" cy="467833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</p:pic>
          </p:grpSp>
          <p:pic>
            <p:nvPicPr>
              <p:cNvPr id="67" name="Picture 2" descr="Historic and contemporary trams and trains vector illustration Stock Vector - 36575972"/>
              <p:cNvPicPr>
                <a:picLocks noChangeAspect="1" noChangeArrowheads="1"/>
              </p:cNvPicPr>
              <p:nvPr/>
            </p:nvPicPr>
            <p:blipFill rotWithShape="1">
              <a:blip r:embed="rId10" cstate="email">
                <a:extLst>
                  <a:ext uri="{BEBA8EAE-BF5A-486C-A8C5-ECC9F3942E4B}">
                    <a14:imgProps xmlns:a14="http://schemas.microsoft.com/office/drawing/2010/main" xmlns="">
                      <a14:imgLayer r:embed="rId11">
                        <a14:imgEffect>
                          <a14:backgroundRemoval t="0" b="8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/>
            </p:blipFill>
            <p:spPr bwMode="auto">
              <a:xfrm flipH="1">
                <a:off x="-182748" y="2116842"/>
                <a:ext cx="2074085" cy="457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68" name="Picture 2" descr="Historic and contemporary trams and trains vector illustration Stock Vector - 36575972"/>
              <p:cNvPicPr>
                <a:picLocks noChangeAspect="1" noChangeArrowheads="1"/>
              </p:cNvPicPr>
              <p:nvPr/>
            </p:nvPicPr>
            <p:blipFill rotWithShape="1">
              <a:blip r:embed="rId10" cstate="email">
                <a:extLst>
                  <a:ext uri="{BEBA8EAE-BF5A-486C-A8C5-ECC9F3942E4B}">
                    <a14:imgProps xmlns:a14="http://schemas.microsoft.com/office/drawing/2010/main" xmlns="">
                      <a14:imgLayer r:embed="rId11">
                        <a14:imgEffect>
                          <a14:backgroundRemoval t="0" b="80000" l="0" r="10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/>
            </p:blipFill>
            <p:spPr bwMode="auto">
              <a:xfrm flipH="1">
                <a:off x="6279783" y="2122943"/>
                <a:ext cx="2074087" cy="4571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64" name="Picture 2" descr="Historic and contemporary trams and trains vector illustration Stock Vector - 36575972"/>
            <p:cNvPicPr>
              <a:picLocks noChangeAspect="1" noChangeArrowheads="1"/>
            </p:cNvPicPr>
            <p:nvPr/>
          </p:nvPicPr>
          <p:blipFill rotWithShape="1">
            <a:blip r:embed="rId10" cstate="email">
              <a:extLst>
                <a:ext uri="{BEBA8EAE-BF5A-486C-A8C5-ECC9F3942E4B}">
                  <a14:imgProps xmlns:a14="http://schemas.microsoft.com/office/drawing/2010/main" xmlns="">
                    <a14:imgLayer r:embed="rId11">
                      <a14:imgEffect>
                        <a14:backgroundRemoval t="0" b="8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 bwMode="auto">
            <a:xfrm flipH="1">
              <a:off x="6798260" y="4902295"/>
              <a:ext cx="1518156" cy="457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5" name="Picture 2" descr="Historic and contemporary trams and trains vector illustration Stock Vector - 36575972"/>
            <p:cNvPicPr>
              <a:picLocks noChangeAspect="1" noChangeArrowheads="1"/>
            </p:cNvPicPr>
            <p:nvPr/>
          </p:nvPicPr>
          <p:blipFill rotWithShape="1">
            <a:blip r:embed="rId10" cstate="email">
              <a:extLst>
                <a:ext uri="{BEBA8EAE-BF5A-486C-A8C5-ECC9F3942E4B}">
                  <a14:imgProps xmlns:a14="http://schemas.microsoft.com/office/drawing/2010/main" xmlns="">
                    <a14:imgLayer r:embed="rId11">
                      <a14:imgEffect>
                        <a14:backgroundRemoval t="0" b="80000" l="0" r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 bwMode="auto">
            <a:xfrm flipH="1">
              <a:off x="7374324" y="4902295"/>
              <a:ext cx="1518156" cy="4571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1" name="Picture 2" descr="https://cdn3.iconfinder.com/data/icons/softwaredemo/PNG/256x256/Plus__Orange.png"/>
          <p:cNvPicPr>
            <a:picLocks noChangeAspect="1" noChangeArrowheads="1"/>
          </p:cNvPicPr>
          <p:nvPr/>
        </p:nvPicPr>
        <p:blipFill>
          <a:blip r:embed="rId3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6612552" y="3927855"/>
            <a:ext cx="324857" cy="324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2" name="Rectangle 71"/>
          <p:cNvSpPr/>
          <p:nvPr/>
        </p:nvSpPr>
        <p:spPr>
          <a:xfrm>
            <a:off x="26170" y="-59185"/>
            <a:ext cx="9149731" cy="461665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algn="r"/>
            <a:r>
              <a:rPr lang="en-US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H SarabunPSK" pitchFamily="34" charset="-34"/>
                <a:cs typeface="TH SarabunPSK" pitchFamily="34" charset="-34"/>
              </a:rPr>
              <a:t>#</a:t>
            </a:r>
            <a:r>
              <a:rPr lang="th-TH" sz="2400" b="1" dirty="0">
                <a:solidFill>
                  <a:prstClr val="black">
                    <a:lumMod val="75000"/>
                    <a:lumOff val="25000"/>
                  </a:prstClr>
                </a:solidFill>
                <a:latin typeface="TH SarabunPSK" pitchFamily="34" charset="-34"/>
                <a:cs typeface="TH SarabunPSK" pitchFamily="34" charset="-34"/>
              </a:rPr>
              <a:t>ประเทศไทยปี</a:t>
            </a:r>
            <a:r>
              <a:rPr lang="th-TH" sz="24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 2564</a:t>
            </a:r>
            <a:endParaRPr lang="en-US" sz="24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3" name="Slide Number Placeholder 7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160011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18</a:t>
            </a:fld>
            <a:endParaRPr lang="en-US"/>
          </a:p>
        </p:txBody>
      </p:sp>
      <p:pic>
        <p:nvPicPr>
          <p:cNvPr id="5122" name="Picture 2" descr="E:\วี\0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347979"/>
            <a:ext cx="7696200" cy="440393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19</a:t>
            </a:fld>
            <a:endParaRPr lang="en-US"/>
          </a:p>
        </p:txBody>
      </p:sp>
      <p:pic>
        <p:nvPicPr>
          <p:cNvPr id="6146" name="Picture 2" descr="E:\วี\0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1" y="0"/>
            <a:ext cx="6272080" cy="5143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ผลการค้นหารูปภาพ"/>
          <p:cNvPicPr>
            <a:picLocks noChangeAspect="1" noChangeArrowheads="1"/>
          </p:cNvPicPr>
          <p:nvPr/>
        </p:nvPicPr>
        <p:blipFill>
          <a:blip r:embed="rId2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sharpenSoften amount="-27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67555" y="411516"/>
            <a:ext cx="8280921" cy="36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3"/>
          <p:cNvSpPr txBox="1">
            <a:spLocks noChangeArrowheads="1"/>
          </p:cNvSpPr>
          <p:nvPr/>
        </p:nvSpPr>
        <p:spPr bwMode="auto">
          <a:xfrm>
            <a:off x="71808" y="-20538"/>
            <a:ext cx="9108704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th-TH" sz="30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จุดเน้นและประเด็นการพัฒนาสำคัญ</a:t>
            </a:r>
            <a:r>
              <a:rPr lang="th-TH" sz="3000" b="1" dirty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ในช่วงแผนพัฒนาฯ ฉบับที่ </a:t>
            </a:r>
            <a:r>
              <a:rPr lang="th-TH" sz="30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12 </a:t>
            </a:r>
            <a:endParaRPr lang="th-TH" sz="3000" b="1" dirty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656358548"/>
              </p:ext>
            </p:extLst>
          </p:nvPr>
        </p:nvGraphicFramePr>
        <p:xfrm>
          <a:off x="290039" y="3225894"/>
          <a:ext cx="3980340" cy="1725930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3980340"/>
              </a:tblGrid>
              <a:tr h="274320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  <a:tr h="354330">
                <a:tc>
                  <a:txBody>
                    <a:bodyPr/>
                    <a:lstStyle/>
                    <a:p>
                      <a:endParaRPr lang="th-TH" sz="1200" dirty="0" smtClean="0"/>
                    </a:p>
                    <a:p>
                      <a:endParaRPr lang="en-US" sz="5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88412511"/>
              </p:ext>
            </p:extLst>
          </p:nvPr>
        </p:nvGraphicFramePr>
        <p:xfrm>
          <a:off x="4952847" y="3219822"/>
          <a:ext cx="3867635" cy="1645920"/>
        </p:xfrm>
        <a:graphic>
          <a:graphicData uri="http://schemas.openxmlformats.org/drawingml/2006/table">
            <a:tbl>
              <a:tblPr firstRow="1" bandRow="1">
                <a:tableStyleId>{0E3FDE45-AF77-4B5C-9715-49D594BDF05E}</a:tableStyleId>
              </a:tblPr>
              <a:tblGrid>
                <a:gridCol w="3867635"/>
              </a:tblGrid>
              <a:tr h="274320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endParaRPr lang="en-US" sz="12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6" name="Picture 9" descr="http://www.kensholidays.com/images/8-background-travel-concept-potowizard-thailand%20-%20Copy.pn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artisticPlasticWrap/>
                    </a14:imgEffect>
                    <a14:imgEffect>
                      <a14:saturation sat="300000"/>
                    </a14:imgEffect>
                    <a14:imgEffect>
                      <a14:brightnessContrast bright="-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960084" y="4515970"/>
            <a:ext cx="3860443" cy="411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Group 6"/>
          <p:cNvGrpSpPr/>
          <p:nvPr/>
        </p:nvGrpSpPr>
        <p:grpSpPr>
          <a:xfrm>
            <a:off x="4056369" y="3482731"/>
            <a:ext cx="212299" cy="308129"/>
            <a:chOff x="382634" y="1467417"/>
            <a:chExt cx="410599" cy="535590"/>
          </a:xfrm>
        </p:grpSpPr>
        <p:pic>
          <p:nvPicPr>
            <p:cNvPr id="8" name="Picture 1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634" y="1467417"/>
              <a:ext cx="410599" cy="535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" name="Oval 8"/>
            <p:cNvSpPr/>
            <p:nvPr/>
          </p:nvSpPr>
          <p:spPr>
            <a:xfrm>
              <a:off x="503568" y="1563638"/>
              <a:ext cx="180000" cy="18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10" name="Rectangle 9"/>
          <p:cNvSpPr/>
          <p:nvPr/>
        </p:nvSpPr>
        <p:spPr>
          <a:xfrm>
            <a:off x="438522" y="3479104"/>
            <a:ext cx="416948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เตรียมพร้อมด้านกำลังคนและเสริมสร้างศักยภาพของประชากร</a:t>
            </a:r>
            <a:endParaRPr lang="en-US" sz="18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467559" y="3755483"/>
            <a:ext cx="36718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สร้างความเป็นธรรมและลดความเหลื่อมล้ำ </a:t>
            </a:r>
            <a:endParaRPr lang="en-US" sz="18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67551" y="4011911"/>
            <a:ext cx="43924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พัฒนาด้านเศรษฐกิจ</a:t>
            </a:r>
            <a:endParaRPr lang="en-US" sz="18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67544" y="4299942"/>
            <a:ext cx="419473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สร้างความมั่นคงของฐานทรัพยากรธรรมชาติและสิ่งแวดล้อม</a:t>
            </a:r>
            <a:endParaRPr lang="en-US" sz="18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67544" y="4628919"/>
            <a:ext cx="3802831" cy="4514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400"/>
              </a:lnSpc>
            </a:pPr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ฟื้นฟูพื้นฐานด้านความมั่นคงที่เป็นปัจจัยสำคัญต่อการพัฒนา</a:t>
            </a: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เศรษฐกิจและ</a:t>
            </a:r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สังคม</a:t>
            </a:r>
            <a:endParaRPr lang="en-US" sz="18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32041" y="3189045"/>
            <a:ext cx="27834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บริหารจัดการในภาครัฐ </a:t>
            </a:r>
            <a:endParaRPr lang="en-US" sz="18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232041" y="3468504"/>
            <a:ext cx="328750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พัฒนาโครงสร้างพื้นฐานและระบบโลจิสติกส์</a:t>
            </a:r>
            <a:endParaRPr lang="en-US" sz="18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5252004" y="3732296"/>
            <a:ext cx="33843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พัฒนาภาค เมือง และพื้นที่เศรษฐกิจ </a:t>
            </a:r>
            <a:endParaRPr lang="en-US" sz="18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5232041" y="4011913"/>
            <a:ext cx="27834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สร้างความร่วมมือระหว่างประเทศ</a:t>
            </a:r>
            <a:endParaRPr lang="en-US" sz="18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5232041" y="4299942"/>
            <a:ext cx="2783455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พัฒนาเศรษฐกิจมหภาค</a:t>
            </a:r>
            <a:endParaRPr lang="en-US" sz="18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80455" y="3191072"/>
            <a:ext cx="348956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พัฒนาวิทยาศาสตร์และเทคโนโลยีและนวัตกรรม</a:t>
            </a:r>
            <a:endParaRPr lang="en-US" sz="18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21" name="Group 20"/>
          <p:cNvGrpSpPr/>
          <p:nvPr/>
        </p:nvGrpSpPr>
        <p:grpSpPr>
          <a:xfrm>
            <a:off x="323552" y="3199769"/>
            <a:ext cx="212299" cy="308129"/>
            <a:chOff x="382634" y="1467417"/>
            <a:chExt cx="410599" cy="535590"/>
          </a:xfrm>
        </p:grpSpPr>
        <p:pic>
          <p:nvPicPr>
            <p:cNvPr id="22" name="Picture 1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634" y="1467417"/>
              <a:ext cx="410599" cy="535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3" name="Oval 22"/>
            <p:cNvSpPr/>
            <p:nvPr/>
          </p:nvSpPr>
          <p:spPr>
            <a:xfrm>
              <a:off x="503568" y="1563638"/>
              <a:ext cx="180000" cy="18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prstClr val="white"/>
                </a:solidFill>
              </a:endParaRPr>
            </a:p>
          </p:txBody>
        </p:sp>
      </p:grpSp>
      <p:grpSp>
        <p:nvGrpSpPr>
          <p:cNvPr id="24" name="Group 23"/>
          <p:cNvGrpSpPr/>
          <p:nvPr/>
        </p:nvGrpSpPr>
        <p:grpSpPr>
          <a:xfrm>
            <a:off x="323552" y="3723922"/>
            <a:ext cx="212299" cy="308129"/>
            <a:chOff x="382634" y="1467417"/>
            <a:chExt cx="410599" cy="535590"/>
          </a:xfrm>
        </p:grpSpPr>
        <p:pic>
          <p:nvPicPr>
            <p:cNvPr id="25" name="Picture 1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634" y="1467417"/>
              <a:ext cx="410599" cy="535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6" name="Oval 25"/>
            <p:cNvSpPr/>
            <p:nvPr/>
          </p:nvSpPr>
          <p:spPr>
            <a:xfrm>
              <a:off x="503568" y="1563638"/>
              <a:ext cx="180000" cy="18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prstClr val="white"/>
                </a:solidFill>
              </a:endParaRP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4072250" y="4011955"/>
            <a:ext cx="212299" cy="308129"/>
            <a:chOff x="382634" y="1467417"/>
            <a:chExt cx="410599" cy="535590"/>
          </a:xfrm>
        </p:grpSpPr>
        <p:pic>
          <p:nvPicPr>
            <p:cNvPr id="28" name="Picture 1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634" y="1467417"/>
              <a:ext cx="410599" cy="535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9" name="Oval 28"/>
            <p:cNvSpPr/>
            <p:nvPr/>
          </p:nvSpPr>
          <p:spPr>
            <a:xfrm>
              <a:off x="503568" y="1563638"/>
              <a:ext cx="180000" cy="18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prstClr val="white"/>
                </a:solidFill>
              </a:endParaRPr>
            </a:p>
          </p:txBody>
        </p:sp>
      </p:grpSp>
      <p:grpSp>
        <p:nvGrpSpPr>
          <p:cNvPr id="30" name="Group 29"/>
          <p:cNvGrpSpPr/>
          <p:nvPr/>
        </p:nvGrpSpPr>
        <p:grpSpPr>
          <a:xfrm>
            <a:off x="323552" y="4299991"/>
            <a:ext cx="212299" cy="308129"/>
            <a:chOff x="382634" y="1467417"/>
            <a:chExt cx="410599" cy="535590"/>
          </a:xfrm>
        </p:grpSpPr>
        <p:pic>
          <p:nvPicPr>
            <p:cNvPr id="31" name="Picture 1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634" y="1467417"/>
              <a:ext cx="410599" cy="535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2" name="Oval 31"/>
            <p:cNvSpPr/>
            <p:nvPr/>
          </p:nvSpPr>
          <p:spPr>
            <a:xfrm>
              <a:off x="503568" y="1563638"/>
              <a:ext cx="180000" cy="18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prstClr val="white"/>
                </a:solidFill>
              </a:endParaRPr>
            </a:p>
          </p:txBody>
        </p:sp>
      </p:grpSp>
      <p:grpSp>
        <p:nvGrpSpPr>
          <p:cNvPr id="33" name="Group 32"/>
          <p:cNvGrpSpPr/>
          <p:nvPr/>
        </p:nvGrpSpPr>
        <p:grpSpPr>
          <a:xfrm>
            <a:off x="4068557" y="4639930"/>
            <a:ext cx="212299" cy="308129"/>
            <a:chOff x="382634" y="1467417"/>
            <a:chExt cx="410599" cy="535590"/>
          </a:xfrm>
        </p:grpSpPr>
        <p:pic>
          <p:nvPicPr>
            <p:cNvPr id="34" name="Picture 1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634" y="1467417"/>
              <a:ext cx="410599" cy="535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5" name="Oval 34"/>
            <p:cNvSpPr/>
            <p:nvPr/>
          </p:nvSpPr>
          <p:spPr>
            <a:xfrm>
              <a:off x="503568" y="1563638"/>
              <a:ext cx="180000" cy="18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prstClr val="white"/>
                </a:solidFill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022197" y="3198104"/>
            <a:ext cx="212299" cy="308129"/>
            <a:chOff x="382634" y="1467417"/>
            <a:chExt cx="410599" cy="535590"/>
          </a:xfrm>
        </p:grpSpPr>
        <p:pic>
          <p:nvPicPr>
            <p:cNvPr id="37" name="Picture 1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634" y="1467417"/>
              <a:ext cx="410599" cy="535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8" name="Oval 37"/>
            <p:cNvSpPr/>
            <p:nvPr/>
          </p:nvSpPr>
          <p:spPr>
            <a:xfrm>
              <a:off x="503568" y="1563638"/>
              <a:ext cx="180000" cy="18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prstClr val="white"/>
                </a:solidFill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8590850" y="3459303"/>
            <a:ext cx="212299" cy="308129"/>
            <a:chOff x="382634" y="1467417"/>
            <a:chExt cx="410599" cy="535590"/>
          </a:xfrm>
        </p:grpSpPr>
        <p:pic>
          <p:nvPicPr>
            <p:cNvPr id="40" name="Picture 1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634" y="1467417"/>
              <a:ext cx="410599" cy="535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1" name="Oval 40"/>
            <p:cNvSpPr/>
            <p:nvPr/>
          </p:nvSpPr>
          <p:spPr>
            <a:xfrm>
              <a:off x="503568" y="1563638"/>
              <a:ext cx="180000" cy="18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prstClr val="white"/>
                </a:solidFill>
              </a:endParaRP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5025116" y="3723921"/>
            <a:ext cx="212299" cy="308129"/>
            <a:chOff x="382634" y="1467417"/>
            <a:chExt cx="410599" cy="535590"/>
          </a:xfrm>
        </p:grpSpPr>
        <p:pic>
          <p:nvPicPr>
            <p:cNvPr id="43" name="Picture 1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634" y="1467417"/>
              <a:ext cx="410599" cy="535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4" name="Oval 43"/>
            <p:cNvSpPr/>
            <p:nvPr/>
          </p:nvSpPr>
          <p:spPr>
            <a:xfrm>
              <a:off x="503568" y="1563638"/>
              <a:ext cx="180000" cy="18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prstClr val="white"/>
                </a:solidFill>
              </a:endParaRP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8584342" y="4027166"/>
            <a:ext cx="212299" cy="308129"/>
            <a:chOff x="382634" y="1467417"/>
            <a:chExt cx="410599" cy="535590"/>
          </a:xfrm>
        </p:grpSpPr>
        <p:pic>
          <p:nvPicPr>
            <p:cNvPr id="46" name="Picture 1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634" y="1467417"/>
              <a:ext cx="410599" cy="535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7" name="Oval 46"/>
            <p:cNvSpPr/>
            <p:nvPr/>
          </p:nvSpPr>
          <p:spPr>
            <a:xfrm>
              <a:off x="503568" y="1563638"/>
              <a:ext cx="180000" cy="18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prstClr val="white"/>
                </a:solidFill>
              </a:endParaRP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028009" y="4299985"/>
            <a:ext cx="212299" cy="308129"/>
            <a:chOff x="382634" y="1467417"/>
            <a:chExt cx="410599" cy="535590"/>
          </a:xfrm>
        </p:grpSpPr>
        <p:pic>
          <p:nvPicPr>
            <p:cNvPr id="49" name="Picture 17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82634" y="1467417"/>
              <a:ext cx="410599" cy="53559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0" name="Oval 49"/>
            <p:cNvSpPr/>
            <p:nvPr/>
          </p:nvSpPr>
          <p:spPr>
            <a:xfrm>
              <a:off x="503568" y="1563638"/>
              <a:ext cx="180000" cy="1800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solidFill>
                  <a:prstClr val="white"/>
                </a:solidFill>
              </a:endParaRP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1331648" y="503622"/>
            <a:ext cx="6345067" cy="2563001"/>
            <a:chOff x="2064622" y="627534"/>
            <a:chExt cx="5003089" cy="2296023"/>
          </a:xfrm>
        </p:grpSpPr>
        <p:grpSp>
          <p:nvGrpSpPr>
            <p:cNvPr id="52" name="Group 51"/>
            <p:cNvGrpSpPr/>
            <p:nvPr/>
          </p:nvGrpSpPr>
          <p:grpSpPr>
            <a:xfrm>
              <a:off x="2064622" y="627534"/>
              <a:ext cx="5003089" cy="2296023"/>
              <a:chOff x="2233612" y="759602"/>
              <a:chExt cx="4676775" cy="2100180"/>
            </a:xfrm>
          </p:grpSpPr>
          <p:pic>
            <p:nvPicPr>
              <p:cNvPr id="79" name="Picture 5"/>
              <p:cNvPicPr>
                <a:picLocks noChangeAspect="1" noChangeArrowheads="1"/>
              </p:cNvPicPr>
              <p:nvPr/>
            </p:nvPicPr>
            <p:blipFill rotWithShape="1">
              <a:blip r:embed="rId7" cstate="email"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/>
            </p:blipFill>
            <p:spPr bwMode="auto">
              <a:xfrm>
                <a:off x="2233612" y="759602"/>
                <a:ext cx="4676775" cy="210018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  <p:cxnSp>
            <p:nvCxnSpPr>
              <p:cNvPr id="80" name="Straight Connector 79"/>
              <p:cNvCxnSpPr/>
              <p:nvPr/>
            </p:nvCxnSpPr>
            <p:spPr>
              <a:xfrm flipH="1" flipV="1">
                <a:off x="4139952" y="759605"/>
                <a:ext cx="288032" cy="1147532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 flipV="1">
                <a:off x="4707092" y="759604"/>
                <a:ext cx="80932" cy="1147533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 flipH="1" flipV="1">
                <a:off x="2555776" y="1754738"/>
                <a:ext cx="1250887" cy="726591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 flipH="1" flipV="1">
                <a:off x="2354031" y="2296834"/>
                <a:ext cx="1259664" cy="36899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 flipH="1" flipV="1">
                <a:off x="3047019" y="1284650"/>
                <a:ext cx="876909" cy="874318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5" name="Straight Connector 84"/>
              <p:cNvCxnSpPr/>
              <p:nvPr/>
            </p:nvCxnSpPr>
            <p:spPr>
              <a:xfrm flipH="1" flipV="1">
                <a:off x="3545382" y="966961"/>
                <a:ext cx="594570" cy="1096616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6" name="Straight Connector 85"/>
              <p:cNvCxnSpPr/>
              <p:nvPr/>
            </p:nvCxnSpPr>
            <p:spPr>
              <a:xfrm flipV="1">
                <a:off x="5004048" y="912005"/>
                <a:ext cx="438166" cy="995132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7" name="Straight Connector 86"/>
              <p:cNvCxnSpPr/>
              <p:nvPr/>
            </p:nvCxnSpPr>
            <p:spPr>
              <a:xfrm flipV="1">
                <a:off x="5295014" y="1193912"/>
                <a:ext cx="711156" cy="965056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8" name="Straight Connector 87"/>
              <p:cNvCxnSpPr/>
              <p:nvPr/>
            </p:nvCxnSpPr>
            <p:spPr>
              <a:xfrm flipV="1">
                <a:off x="5496125" y="1676440"/>
                <a:ext cx="1020091" cy="774274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89" name="Straight Connector 88"/>
              <p:cNvCxnSpPr/>
              <p:nvPr/>
            </p:nvCxnSpPr>
            <p:spPr>
              <a:xfrm flipV="1">
                <a:off x="5530302" y="2259924"/>
                <a:ext cx="1219786" cy="405900"/>
              </a:xfrm>
              <a:prstGeom prst="line">
                <a:avLst/>
              </a:prstGeom>
              <a:ln w="19050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90" name="Picture 5"/>
              <p:cNvPicPr>
                <a:picLocks noChangeAspect="1" noChangeArrowheads="1"/>
              </p:cNvPicPr>
              <p:nvPr/>
            </p:nvPicPr>
            <p:blipFill rotWithShape="1">
              <a:blip r:embed="rId8" cstate="email">
                <a:duotone>
                  <a:schemeClr val="accent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 t="-2"/>
              <a:stretch/>
            </p:blipFill>
            <p:spPr bwMode="auto">
              <a:xfrm>
                <a:off x="3613695" y="1809692"/>
                <a:ext cx="1916607" cy="105009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pic>
        </p:grpSp>
        <p:pic>
          <p:nvPicPr>
            <p:cNvPr id="53" name="Picture 13" descr="ผลการค้นหารูปภาพ"/>
            <p:cNvPicPr>
              <a:picLocks noChangeAspect="1" noChangeArrowheads="1"/>
            </p:cNvPicPr>
            <p:nvPr/>
          </p:nvPicPr>
          <p:blipFill>
            <a:blip r:embed="rId9" cstate="email">
              <a:biLevel thresh="25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38788" y="2378475"/>
              <a:ext cx="458584" cy="509442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4" name="Rectangle 53"/>
            <p:cNvSpPr/>
            <p:nvPr/>
          </p:nvSpPr>
          <p:spPr>
            <a:xfrm>
              <a:off x="2640686" y="2571750"/>
              <a:ext cx="608222" cy="3170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sz="17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นวัตกรรม</a:t>
              </a:r>
              <a:endParaRPr lang="en-US" sz="17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55" name="Picture 23" descr="ผลการค้นหารูปภาพ"/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BEBA8EAE-BF5A-486C-A8C5-ECC9F3942E4B}">
                  <a14:imgProps xmlns:a14="http://schemas.microsoft.com/office/drawing/2010/main" xmlns="">
                    <a14:imgLayer r:embed="rId11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23728" y="1807125"/>
              <a:ext cx="800094" cy="596592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6" name="Rectangle 55"/>
            <p:cNvSpPr/>
            <p:nvPr/>
          </p:nvSpPr>
          <p:spPr>
            <a:xfrm rot="1316016">
              <a:off x="2729296" y="2163919"/>
              <a:ext cx="590526" cy="3170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sz="17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ประชากร</a:t>
              </a:r>
              <a:endParaRPr lang="en-US" sz="17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grpSp>
          <p:nvGrpSpPr>
            <p:cNvPr id="57" name="Group 56"/>
            <p:cNvGrpSpPr/>
            <p:nvPr/>
          </p:nvGrpSpPr>
          <p:grpSpPr>
            <a:xfrm>
              <a:off x="2532696" y="1347614"/>
              <a:ext cx="640360" cy="496673"/>
              <a:chOff x="2235448" y="6979931"/>
              <a:chExt cx="1446336" cy="925397"/>
            </a:xfrm>
            <a:effectLst>
              <a:outerShdw blurRad="50800" dist="38100" algn="l" rotWithShape="0">
                <a:prstClr val="black">
                  <a:alpha val="40000"/>
                </a:prstClr>
              </a:outerShdw>
            </a:effectLst>
          </p:grpSpPr>
          <p:pic>
            <p:nvPicPr>
              <p:cNvPr id="77" name="Picture 26" descr="https://d30y9cdsu7xlg0.cloudfront.net/png/55503-200.png"/>
              <p:cNvPicPr>
                <a:picLocks noChangeAspect="1" noChangeArrowheads="1"/>
              </p:cNvPicPr>
              <p:nvPr/>
            </p:nvPicPr>
            <p:blipFill>
              <a:blip r:embed="rId12" cstate="email">
                <a:lum bright="70000" contrast="-70000"/>
                <a:extLst>
                  <a:ext uri="{BEBA8EAE-BF5A-486C-A8C5-ECC9F3942E4B}">
                    <a14:imgProps xmlns:a14="http://schemas.microsoft.com/office/drawing/2010/main" xmlns="">
                      <a14:imgLayer r:embed="rId13">
                        <a14:imgEffect>
                          <a14:saturation sat="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235448" y="6979931"/>
                <a:ext cx="925398" cy="925397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78" name="Picture 24" descr="http://dreamcenters.com/assets/icon-homeless.png"/>
              <p:cNvPicPr>
                <a:picLocks noChangeAspect="1" noChangeArrowheads="1"/>
              </p:cNvPicPr>
              <p:nvPr/>
            </p:nvPicPr>
            <p:blipFill>
              <a:blip r:embed="rId14" cstate="email">
                <a:lum bright="70000" contrast="-70000"/>
                <a:extLst>
                  <a:ext uri="{BEBA8EAE-BF5A-486C-A8C5-ECC9F3942E4B}">
                    <a14:imgProps xmlns:a14="http://schemas.microsoft.com/office/drawing/2010/main" xmlns="">
                      <a14:imgLayer r:embed="rId15">
                        <a14:imgEffect>
                          <a14:brightnessContrast bright="-2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839565" y="7106772"/>
                <a:ext cx="842219" cy="726549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</a:extLst>
            </p:spPr>
          </p:pic>
        </p:grpSp>
        <p:sp>
          <p:nvSpPr>
            <p:cNvPr id="58" name="Rectangle 57"/>
            <p:cNvSpPr/>
            <p:nvPr/>
          </p:nvSpPr>
          <p:spPr>
            <a:xfrm rot="2047845">
              <a:off x="2963057" y="1852744"/>
              <a:ext cx="857224" cy="3170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sz="17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ความเหลื่อมล้ำ</a:t>
              </a:r>
              <a:endParaRPr lang="en-US" sz="17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59" name="Rectangle 58"/>
            <p:cNvSpPr/>
            <p:nvPr/>
          </p:nvSpPr>
          <p:spPr>
            <a:xfrm rot="3142605">
              <a:off x="3325473" y="1520529"/>
              <a:ext cx="665166" cy="27908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sz="17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เศรษฐกิจ</a:t>
              </a:r>
              <a:endParaRPr lang="en-US" sz="17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60" name="Picture 17"/>
            <p:cNvPicPr>
              <a:picLocks noChangeAspect="1" noChangeArrowheads="1"/>
            </p:cNvPicPr>
            <p:nvPr/>
          </p:nvPicPr>
          <p:blipFill>
            <a:blip r:embed="rId16" cstate="email">
              <a:biLevel thresh="25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32297" y="803052"/>
              <a:ext cx="505618" cy="408781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1" name="Rectangle 60"/>
            <p:cNvSpPr/>
            <p:nvPr/>
          </p:nvSpPr>
          <p:spPr>
            <a:xfrm rot="3653482">
              <a:off x="3708000" y="1389721"/>
              <a:ext cx="772869" cy="27908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sz="17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สิ่งแวดล้อม</a:t>
              </a:r>
              <a:endParaRPr lang="en-US" sz="17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62" name="Picture 7" descr="http://vignette4.wikia.nocookie.net/ztreasureisle/images/0/00/Flag_thailand-icon.png/revision/latest?cb=20100610021829"/>
            <p:cNvPicPr>
              <a:picLocks noChangeAspect="1" noChangeArrowheads="1"/>
            </p:cNvPicPr>
            <p:nvPr/>
          </p:nvPicPr>
          <p:blipFill>
            <a:blip r:embed="rId17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3928" y="1867019"/>
              <a:ext cx="494183" cy="10461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3" name="Picture 9"/>
            <p:cNvPicPr>
              <a:picLocks noChangeAspect="1" noChangeArrowheads="1"/>
            </p:cNvPicPr>
            <p:nvPr/>
          </p:nvPicPr>
          <p:blipFill rotWithShape="1">
            <a:blip r:embed="rId18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/>
          </p:blipFill>
          <p:spPr bwMode="auto">
            <a:xfrm>
              <a:off x="3413675" y="2003007"/>
              <a:ext cx="2141097" cy="88490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64" name="Picture 5"/>
            <p:cNvPicPr>
              <a:picLocks noChangeAspect="1" noChangeArrowheads="1"/>
            </p:cNvPicPr>
            <p:nvPr/>
          </p:nvPicPr>
          <p:blipFill>
            <a:blip r:embed="rId19" cstate="email">
              <a:biLevel thresh="25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3968" y="697637"/>
              <a:ext cx="406856" cy="404707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5" name="Rectangle 64"/>
            <p:cNvSpPr/>
            <p:nvPr/>
          </p:nvSpPr>
          <p:spPr>
            <a:xfrm rot="5051030">
              <a:off x="4159542" y="1327187"/>
              <a:ext cx="774304" cy="27908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sz="17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ความมั่นคง</a:t>
              </a:r>
              <a:endParaRPr lang="en-US" sz="17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66" name="Picture 25" descr="ผลการค้นหารูปภาพ"/>
            <p:cNvPicPr>
              <a:picLocks noChangeAspect="1" noChangeArrowheads="1"/>
            </p:cNvPicPr>
            <p:nvPr/>
          </p:nvPicPr>
          <p:blipFill>
            <a:blip r:embed="rId20" cstate="email">
              <a:extLst>
                <a:ext uri="{BEBA8EAE-BF5A-486C-A8C5-ECC9F3942E4B}">
                  <a14:imgProps xmlns:a14="http://schemas.microsoft.com/office/drawing/2010/main" xmlns="">
                    <a14:imgLayer r:embed="rId21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 rot="779743">
              <a:off x="4932040" y="815948"/>
              <a:ext cx="315642" cy="315642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7" name="Rectangle 66"/>
            <p:cNvSpPr/>
            <p:nvPr/>
          </p:nvSpPr>
          <p:spPr>
            <a:xfrm rot="16823089">
              <a:off x="4686614" y="1373856"/>
              <a:ext cx="531616" cy="27908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sz="17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ภาครัฐ</a:t>
              </a:r>
              <a:endParaRPr lang="en-US" sz="17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68" name="Picture 39"/>
            <p:cNvPicPr>
              <a:picLocks noChangeAspect="1" noChangeArrowheads="1"/>
            </p:cNvPicPr>
            <p:nvPr/>
          </p:nvPicPr>
          <p:blipFill>
            <a:blip r:embed="rId22" cstate="email">
              <a:biLevel thresh="25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52059" y="843558"/>
              <a:ext cx="588093" cy="446139"/>
            </a:xfrm>
            <a:prstGeom prst="rect">
              <a:avLst/>
            </a:prstGeom>
            <a:noFill/>
            <a:ln>
              <a:noFill/>
            </a:ln>
            <a:effectLst>
              <a:outerShdw dist="35921" dir="2700000" algn="ctr" rotWithShape="0">
                <a:schemeClr val="bg2"/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9" name="Rectangle 68"/>
            <p:cNvSpPr/>
            <p:nvPr/>
          </p:nvSpPr>
          <p:spPr>
            <a:xfrm rot="18114731">
              <a:off x="4862338" y="1441719"/>
              <a:ext cx="1093102" cy="27908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sz="17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โครงสร้างพื้นฐาน</a:t>
              </a:r>
              <a:endParaRPr lang="en-US" sz="17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70" name="Picture 4" descr="http://www.jdpools.com/images/about/thaimap.png"/>
            <p:cNvPicPr>
              <a:picLocks noChangeAspect="1" noChangeArrowheads="1"/>
            </p:cNvPicPr>
            <p:nvPr/>
          </p:nvPicPr>
          <p:blipFill>
            <a:blip r:embed="rId23" cstate="email">
              <a:biLevel thresh="25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12160" y="1287938"/>
              <a:ext cx="512317" cy="635740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1" name="Rectangle 70"/>
            <p:cNvSpPr/>
            <p:nvPr/>
          </p:nvSpPr>
          <p:spPr>
            <a:xfrm rot="18750234">
              <a:off x="5401518" y="1801758"/>
              <a:ext cx="699631" cy="27908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sz="17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ภาค เมือง</a:t>
              </a:r>
              <a:endParaRPr lang="en-US" sz="17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72" name="Picture 9" descr="http://4.bp.blogspot.com/-P3aVEnrhVEE/UnpGWCpm1sI/AAAAAAAAACI/-AWKxYBWYpA/s320/gms.png"/>
            <p:cNvPicPr>
              <a:picLocks noChangeAspect="1" noChangeArrowheads="1"/>
            </p:cNvPicPr>
            <p:nvPr/>
          </p:nvPicPr>
          <p:blipFill>
            <a:blip r:embed="rId24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17885" y="1815081"/>
              <a:ext cx="526968" cy="526968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3" name="Rectangle 72"/>
            <p:cNvSpPr/>
            <p:nvPr/>
          </p:nvSpPr>
          <p:spPr>
            <a:xfrm rot="19846030">
              <a:off x="5537366" y="2195163"/>
              <a:ext cx="887559" cy="3170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sz="17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ระหว่างประเทศ</a:t>
              </a:r>
              <a:endParaRPr lang="en-US" sz="17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74" name="Picture 4"/>
            <p:cNvPicPr>
              <a:picLocks noChangeAspect="1" noChangeArrowheads="1"/>
            </p:cNvPicPr>
            <p:nvPr/>
          </p:nvPicPr>
          <p:blipFill>
            <a:blip r:embed="rId25" cstate="email">
              <a:lum bright="70000" contrast="-70000"/>
              <a:extLst>
                <a:ext uri="{BEBA8EAE-BF5A-486C-A8C5-ECC9F3942E4B}">
                  <a14:imgProps xmlns:a14="http://schemas.microsoft.com/office/drawing/2010/main" xmlns="">
                    <a14:imgLayer r:embed="rId26">
                      <a14:imgEffect>
                        <a14:backgroundRemoval t="4688" b="94336" l="8594" r="89844">
                          <a14:foregroundMark x1="70117" y1="29297" x2="70117" y2="29297"/>
                          <a14:foregroundMark x1="82813" y1="15820" x2="82813" y2="15820"/>
                          <a14:foregroundMark x1="85547" y1="14453" x2="85547" y2="14453"/>
                          <a14:foregroundMark x1="86523" y1="12891" x2="86523" y2="12891"/>
                          <a14:foregroundMark x1="60156" y1="12305" x2="60156" y2="12305"/>
                          <a14:foregroundMark x1="58203" y1="15625" x2="58203" y2="15625"/>
                          <a14:foregroundMark x1="31250" y1="42188" x2="31250" y2="42188"/>
                          <a14:foregroundMark x1="17188" y1="58984" x2="17188" y2="58984"/>
                          <a14:foregroundMark x1="23242" y1="77930" x2="23242" y2="77930"/>
                          <a14:foregroundMark x1="50586" y1="76172" x2="50586" y2="76172"/>
                          <a14:foregroundMark x1="77930" y1="70703" x2="77930" y2="70703"/>
                        </a14:backgroundRemoval>
                      </a14:imgEffect>
                      <a14:imgEffect>
                        <a14:brightnessContrast bright="-40000" contrast="-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63894" y="2445461"/>
              <a:ext cx="384370" cy="384370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5" name="Picture 15" descr="http://www.freeiconspng.com/uploads/agriculture-allergy-animal-animals-bread-bull-cow-diet-farm--1.png"/>
            <p:cNvPicPr>
              <a:picLocks noChangeAspect="1" noChangeArrowheads="1"/>
            </p:cNvPicPr>
            <p:nvPr/>
          </p:nvPicPr>
          <p:blipFill>
            <a:blip r:embed="rId27" cstate="email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BEBA8EAE-BF5A-486C-A8C5-ECC9F3942E4B}">
                  <a14:imgProps xmlns:a14="http://schemas.microsoft.com/office/drawing/2010/main" xmlns="">
                    <a14:imgLayer r:embed="rId28">
                      <a14:imgEffect>
                        <a14:brightnessContrast bright="40000" contrast="4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158553" y="1059581"/>
              <a:ext cx="407149" cy="407149"/>
            </a:xfrm>
            <a:prstGeom prst="rect">
              <a:avLst/>
            </a:prstGeom>
            <a:noFill/>
            <a:effectLst>
              <a:outerShdw blurRad="50800" dist="38100" dir="8100000" algn="tr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6" name="Rectangle 75"/>
            <p:cNvSpPr/>
            <p:nvPr/>
          </p:nvSpPr>
          <p:spPr>
            <a:xfrm rot="21163272">
              <a:off x="5655574" y="2546208"/>
              <a:ext cx="934326" cy="317074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th-TH" sz="1700" b="1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เศรษฐกิจมหภาค</a:t>
              </a:r>
              <a:endParaRPr lang="en-US" sz="17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91" name="Slide Number Placeholder 9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01771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23767" y="1235023"/>
            <a:ext cx="30466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th-TH" sz="2000" b="1" kern="0" spc="-20" dirty="0">
                <a:solidFill>
                  <a:srgbClr val="FF7C80"/>
                </a:solidFill>
                <a:latin typeface="Times New Roman"/>
                <a:ea typeface="Calibri"/>
                <a:cs typeface="TH SarabunPSK"/>
              </a:rPr>
              <a:t>เพื่อให้คนไทยมีความมั่นคงทางเศรษฐกิจและสังคม </a:t>
            </a:r>
            <a:endParaRPr lang="en-US" sz="2000" kern="0" dirty="0">
              <a:solidFill>
                <a:srgbClr val="FF7C80"/>
              </a:solidFill>
              <a:latin typeface="Times New Roman"/>
              <a:cs typeface="Arial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123731" y="1845239"/>
            <a:ext cx="2901996" cy="6565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2200"/>
              </a:lnSpc>
              <a:defRPr/>
            </a:pPr>
            <a:r>
              <a:rPr lang="th-TH" sz="2000" b="1" kern="0" dirty="0">
                <a:solidFill>
                  <a:srgbClr val="FADA7A">
                    <a:lumMod val="75000"/>
                  </a:srgbClr>
                </a:solidFill>
                <a:latin typeface="Times New Roman"/>
                <a:ea typeface="Calibri"/>
                <a:cs typeface="TH SarabunPSK"/>
              </a:rPr>
              <a:t>เพื่อให้เศรษฐกิจเข้มแข็ง แข่งขันได้ </a:t>
            </a:r>
          </a:p>
          <a:p>
            <a:pPr>
              <a:lnSpc>
                <a:spcPts val="2200"/>
              </a:lnSpc>
              <a:defRPr/>
            </a:pPr>
            <a:r>
              <a:rPr lang="th-TH" sz="2000" b="1" kern="0" dirty="0">
                <a:solidFill>
                  <a:srgbClr val="FADA7A">
                    <a:lumMod val="75000"/>
                  </a:srgbClr>
                </a:solidFill>
                <a:latin typeface="Times New Roman"/>
                <a:ea typeface="Calibri"/>
                <a:cs typeface="TH SarabunPSK"/>
              </a:rPr>
              <a:t>มีเสถียรภาพ และมีความยั่งยืน </a:t>
            </a:r>
            <a:endParaRPr lang="en-US" sz="2000" kern="0" dirty="0">
              <a:solidFill>
                <a:srgbClr val="FADA7A">
                  <a:lumMod val="75000"/>
                </a:srgbClr>
              </a:solidFill>
              <a:latin typeface="Times New Roman"/>
              <a:cs typeface="Arial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123730" y="2604492"/>
            <a:ext cx="3124492" cy="656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th-TH" sz="2000" b="1" dirty="0">
                <a:solidFill>
                  <a:srgbClr val="727CA3">
                    <a:lumMod val="75000"/>
                  </a:srgbClr>
                </a:solidFill>
                <a:latin typeface="Arial" charset="0"/>
                <a:ea typeface="Calibri" panose="020F0502020204030204" pitchFamily="34" charset="0"/>
                <a:cs typeface="TH SarabunPSK" panose="020B0500040200020003" pitchFamily="34" charset="-34"/>
              </a:rPr>
              <a:t>เพื่อรักษาและฟื้นฟูทรัพยากรธรรมชาติและคุณภาพสิ่งแวดล้อม</a:t>
            </a:r>
            <a:endParaRPr lang="th-TH" sz="2000" dirty="0">
              <a:solidFill>
                <a:srgbClr val="727CA3">
                  <a:lumMod val="75000"/>
                </a:srgbClr>
              </a:solidFill>
              <a:latin typeface="Arial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123731" y="3236923"/>
            <a:ext cx="30448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dirty="0">
                <a:solidFill>
                  <a:srgbClr val="8E736A">
                    <a:lumMod val="75000"/>
                  </a:srgbClr>
                </a:solidFill>
                <a:latin typeface="Arial" charset="0"/>
                <a:ea typeface="Calibri" panose="020F0502020204030204" pitchFamily="34" charset="0"/>
                <a:cs typeface="TH SarabunPSK" panose="020B0500040200020003" pitchFamily="34" charset="-34"/>
              </a:rPr>
              <a:t>เพื่อให้การบริหารราชการแผ่นดินมีประสิทธิภาพ โปร่งใส ทันสมัย </a:t>
            </a:r>
            <a:endParaRPr lang="th-TH" sz="2000" dirty="0">
              <a:solidFill>
                <a:srgbClr val="8E736A">
                  <a:lumMod val="75000"/>
                </a:srgbClr>
              </a:solidFill>
              <a:latin typeface="Arial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123739" y="4013694"/>
            <a:ext cx="3003829" cy="374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th-TH" sz="2000" b="1" spc="-50" dirty="0">
                <a:solidFill>
                  <a:srgbClr val="002060"/>
                </a:solidFill>
                <a:latin typeface="Arial" charset="0"/>
                <a:ea typeface="Calibri" panose="020F0502020204030204" pitchFamily="34" charset="0"/>
                <a:cs typeface="TH SarabunPSK" panose="020B0500040200020003" pitchFamily="34" charset="-34"/>
              </a:rPr>
              <a:t>เพื่อให้มีการกระจายความเจริญไปสู่ภูมิภาค</a:t>
            </a:r>
            <a:endParaRPr lang="th-TH" sz="2000" spc="-50" dirty="0">
              <a:solidFill>
                <a:srgbClr val="002060"/>
              </a:solidFill>
              <a:latin typeface="Arial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3" y="725005"/>
            <a:ext cx="2171700" cy="4219574"/>
            <a:chOff x="0" y="923926"/>
            <a:chExt cx="2171700" cy="4166946"/>
          </a:xfrm>
        </p:grpSpPr>
        <p:pic>
          <p:nvPicPr>
            <p:cNvPr id="8" name="Picture 7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0" y="923926"/>
              <a:ext cx="2171700" cy="4166946"/>
            </a:xfrm>
            <a:prstGeom prst="rect">
              <a:avLst/>
            </a:prstGeom>
          </p:spPr>
        </p:pic>
        <p:pic>
          <p:nvPicPr>
            <p:cNvPr id="9" name="Picture 8"/>
            <p:cNvPicPr>
              <a:picLocks noChangeAspect="1"/>
            </p:cNvPicPr>
            <p:nvPr/>
          </p:nvPicPr>
          <p:blipFill>
            <a:blip r:embed="rId3" cstate="email">
              <a:biLevel thresh="75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584044" y="2091736"/>
              <a:ext cx="501806" cy="337140"/>
            </a:xfrm>
            <a:prstGeom prst="rect">
              <a:avLst/>
            </a:prstGeom>
          </p:spPr>
        </p:pic>
        <p:pic>
          <p:nvPicPr>
            <p:cNvPr id="10" name="Picture 9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903768" y="2567762"/>
              <a:ext cx="499730" cy="414669"/>
            </a:xfrm>
            <a:prstGeom prst="rect">
              <a:avLst/>
            </a:prstGeom>
          </p:spPr>
        </p:pic>
        <p:pic>
          <p:nvPicPr>
            <p:cNvPr id="11" name="Picture 10"/>
            <p:cNvPicPr>
              <a:picLocks noChangeAspect="1"/>
            </p:cNvPicPr>
            <p:nvPr/>
          </p:nvPicPr>
          <p:blipFill>
            <a:blip r:embed="rId5" cstate="email">
              <a:biLevel thresh="25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925866" y="3121317"/>
              <a:ext cx="455533" cy="355308"/>
            </a:xfrm>
            <a:prstGeom prst="rect">
              <a:avLst/>
            </a:prstGeom>
          </p:spPr>
        </p:pic>
        <p:pic>
          <p:nvPicPr>
            <p:cNvPr id="12" name="Picture 11"/>
            <p:cNvPicPr>
              <a:picLocks noChangeAspect="1"/>
            </p:cNvPicPr>
            <p:nvPr/>
          </p:nvPicPr>
          <p:blipFill>
            <a:blip r:embed="rId6" cstate="email">
              <a:biLevel thresh="50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649915" y="3686175"/>
              <a:ext cx="435935" cy="305906"/>
            </a:xfrm>
            <a:prstGeom prst="rect">
              <a:avLst/>
            </a:prstGeom>
          </p:spPr>
        </p:pic>
        <p:pic>
          <p:nvPicPr>
            <p:cNvPr id="13" name="Picture 12"/>
            <p:cNvPicPr>
              <a:picLocks noChangeAspect="1"/>
            </p:cNvPicPr>
            <p:nvPr/>
          </p:nvPicPr>
          <p:blipFill>
            <a:blip r:embed="rId7" cstate="email">
              <a:biLevel thresh="50000"/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3460" y="3992081"/>
              <a:ext cx="552893" cy="341857"/>
            </a:xfrm>
            <a:prstGeom prst="rect">
              <a:avLst/>
            </a:prstGeom>
          </p:spPr>
        </p:pic>
        <p:pic>
          <p:nvPicPr>
            <p:cNvPr id="14" name="Picture 13"/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tretch>
              <a:fillRect/>
            </a:stretch>
          </p:blipFill>
          <p:spPr>
            <a:xfrm>
              <a:off x="83460" y="1701210"/>
              <a:ext cx="488040" cy="488040"/>
            </a:xfrm>
            <a:prstGeom prst="rect">
              <a:avLst/>
            </a:prstGeom>
          </p:spPr>
        </p:pic>
        <p:sp>
          <p:nvSpPr>
            <p:cNvPr id="15" name="Oval 14"/>
            <p:cNvSpPr/>
            <p:nvPr/>
          </p:nvSpPr>
          <p:spPr>
            <a:xfrm>
              <a:off x="372976" y="1306685"/>
              <a:ext cx="158758" cy="10772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800">
                <a:solidFill>
                  <a:prstClr val="white"/>
                </a:solidFill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1211435" y="1789380"/>
              <a:ext cx="158758" cy="107722"/>
            </a:xfrm>
            <a:prstGeom prst="ellipse">
              <a:avLst/>
            </a:prstGeom>
            <a:solidFill>
              <a:srgbClr val="FF999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800">
                <a:solidFill>
                  <a:prstClr val="white"/>
                </a:solidFill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1678659" y="2519634"/>
              <a:ext cx="158758" cy="107722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800">
                <a:solidFill>
                  <a:prstClr val="white"/>
                </a:solidFill>
              </a:endParaRPr>
            </a:p>
          </p:txBody>
        </p:sp>
        <p:sp>
          <p:nvSpPr>
            <p:cNvPr id="18" name="Oval 17"/>
            <p:cNvSpPr/>
            <p:nvPr/>
          </p:nvSpPr>
          <p:spPr>
            <a:xfrm>
              <a:off x="1662503" y="3428497"/>
              <a:ext cx="158758" cy="107722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800">
                <a:solidFill>
                  <a:prstClr val="white"/>
                </a:solidFill>
              </a:endParaRPr>
            </a:p>
          </p:txBody>
        </p:sp>
        <p:sp>
          <p:nvSpPr>
            <p:cNvPr id="19" name="Oval 18"/>
            <p:cNvSpPr/>
            <p:nvPr/>
          </p:nvSpPr>
          <p:spPr>
            <a:xfrm>
              <a:off x="1251664" y="4200548"/>
              <a:ext cx="158758" cy="107722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800">
                <a:solidFill>
                  <a:prstClr val="white"/>
                </a:solidFill>
              </a:endParaRPr>
            </a:p>
          </p:txBody>
        </p:sp>
        <p:sp>
          <p:nvSpPr>
            <p:cNvPr id="20" name="Oval 19"/>
            <p:cNvSpPr/>
            <p:nvPr/>
          </p:nvSpPr>
          <p:spPr>
            <a:xfrm>
              <a:off x="418965" y="4656894"/>
              <a:ext cx="158758" cy="107722"/>
            </a:xfrm>
            <a:prstGeom prst="ellipse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800">
                <a:solidFill>
                  <a:prstClr val="white"/>
                </a:solidFill>
              </a:endParaRPr>
            </a:p>
          </p:txBody>
        </p:sp>
        <p:grpSp>
          <p:nvGrpSpPr>
            <p:cNvPr id="21" name="Group 20"/>
            <p:cNvGrpSpPr/>
            <p:nvPr/>
          </p:nvGrpSpPr>
          <p:grpSpPr>
            <a:xfrm>
              <a:off x="455061" y="1046747"/>
              <a:ext cx="1678404" cy="259939"/>
              <a:chOff x="455061" y="1046747"/>
              <a:chExt cx="1678404" cy="259939"/>
            </a:xfrm>
          </p:grpSpPr>
          <p:cxnSp>
            <p:nvCxnSpPr>
              <p:cNvPr id="32" name="Straight Connector 31"/>
              <p:cNvCxnSpPr/>
              <p:nvPr/>
            </p:nvCxnSpPr>
            <p:spPr>
              <a:xfrm flipV="1">
                <a:off x="455061" y="1046747"/>
                <a:ext cx="0" cy="259939"/>
              </a:xfrm>
              <a:prstGeom prst="line">
                <a:avLst/>
              </a:prstGeom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2"/>
              </a:lnRef>
              <a:fillRef idx="0">
                <a:schemeClr val="accent2"/>
              </a:fillRef>
              <a:effectRef idx="0">
                <a:schemeClr val="accent2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455061" y="1046747"/>
                <a:ext cx="1678404" cy="0"/>
              </a:xfrm>
              <a:prstGeom prst="line">
                <a:avLst/>
              </a:prstGeom>
              <a:ln>
                <a:solidFill>
                  <a:schemeClr val="accent2">
                    <a:lumMod val="7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22" name="Straight Connector 21"/>
            <p:cNvCxnSpPr/>
            <p:nvPr/>
          </p:nvCxnSpPr>
          <p:spPr>
            <a:xfrm flipV="1">
              <a:off x="1282915" y="1497542"/>
              <a:ext cx="0" cy="286677"/>
            </a:xfrm>
            <a:prstGeom prst="line">
              <a:avLst/>
            </a:prstGeom>
            <a:ln>
              <a:solidFill>
                <a:srgbClr val="FF9999"/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V="1">
              <a:off x="1282915" y="1482031"/>
              <a:ext cx="858332" cy="15511"/>
            </a:xfrm>
            <a:prstGeom prst="line">
              <a:avLst/>
            </a:prstGeom>
            <a:ln>
              <a:solidFill>
                <a:srgbClr val="FF9999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flipV="1">
              <a:off x="1780702" y="2189250"/>
              <a:ext cx="0" cy="286677"/>
            </a:xfrm>
            <a:prstGeom prst="line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flipV="1">
              <a:off x="1780702" y="2189119"/>
              <a:ext cx="376109" cy="131"/>
            </a:xfrm>
            <a:prstGeom prst="line">
              <a:avLst/>
            </a:prstGeom>
            <a:ln>
              <a:solidFill>
                <a:schemeClr val="accent4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flipV="1">
              <a:off x="1702750" y="3141820"/>
              <a:ext cx="0" cy="286677"/>
            </a:xfrm>
            <a:prstGeom prst="line">
              <a:avLst/>
            </a:prstGeom>
            <a:ln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1702750" y="3141820"/>
              <a:ext cx="468950" cy="0"/>
            </a:xfrm>
            <a:prstGeom prst="line">
              <a:avLst/>
            </a:prstGeom>
            <a:ln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flipV="1">
              <a:off x="1340396" y="3937171"/>
              <a:ext cx="0" cy="286677"/>
            </a:xfrm>
            <a:prstGeom prst="line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2"/>
            </a:lnRef>
            <a:fillRef idx="0">
              <a:schemeClr val="accent2"/>
            </a:fillRef>
            <a:effectRef idx="0">
              <a:schemeClr val="accent2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1340396" y="3937171"/>
              <a:ext cx="831304" cy="0"/>
            </a:xfrm>
            <a:prstGeom prst="line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498344" y="4499811"/>
              <a:ext cx="2707" cy="157083"/>
            </a:xfrm>
            <a:prstGeom prst="line">
              <a:avLst/>
            </a:prstGeom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>
              <a:off x="498344" y="4499811"/>
              <a:ext cx="1673356" cy="0"/>
            </a:xfrm>
            <a:prstGeom prst="line">
              <a:avLst/>
            </a:prstGeom>
            <a:ln>
              <a:solidFill>
                <a:schemeClr val="accent5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TextBox 33"/>
          <p:cNvSpPr txBox="1"/>
          <p:nvPr/>
        </p:nvSpPr>
        <p:spPr>
          <a:xfrm>
            <a:off x="5510995" y="639457"/>
            <a:ext cx="3348404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th-TH" sz="2000" b="1" dirty="0">
                <a:solidFill>
                  <a:srgbClr val="B88472">
                    <a:lumMod val="75000"/>
                  </a:srgbClr>
                </a:solidFill>
                <a:latin typeface="Arial" charset="0"/>
                <a:ea typeface="Calibri" panose="020F0502020204030204" pitchFamily="34" charset="0"/>
                <a:cs typeface="TH SarabunPSK" panose="020B0500040200020003" pitchFamily="34" charset="-34"/>
              </a:rPr>
              <a:t>คนไทยมีคุณลักษณะเป็นคนไทยที่สมบูรณ์ </a:t>
            </a:r>
            <a:endParaRPr lang="th-TH" sz="2000" b="1" dirty="0">
              <a:solidFill>
                <a:srgbClr val="B88472">
                  <a:lumMod val="75000"/>
                </a:srgbClr>
              </a:solidFill>
              <a:latin typeface="Arial" charset="0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530937" y="1845437"/>
            <a:ext cx="276401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th-TH" sz="2000" b="1" dirty="0">
                <a:solidFill>
                  <a:srgbClr val="B88472">
                    <a:lumMod val="75000"/>
                  </a:srgbClr>
                </a:solidFill>
                <a:latin typeface="Arial" charset="0"/>
                <a:ea typeface="Calibri" panose="020F0502020204030204" pitchFamily="34" charset="0"/>
                <a:cs typeface="TH SarabunPSK" panose="020B0500040200020003" pitchFamily="34" charset="-34"/>
              </a:rPr>
              <a:t>ระบบเศรษฐกิจมีความเข้มแข็งและแข่งขันได้ </a:t>
            </a:r>
            <a:endParaRPr lang="th-TH" sz="2000" b="1" dirty="0">
              <a:solidFill>
                <a:srgbClr val="B88472">
                  <a:lumMod val="75000"/>
                </a:srgb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36" name="Group 35"/>
          <p:cNvGrpSpPr/>
          <p:nvPr/>
        </p:nvGrpSpPr>
        <p:grpSpPr>
          <a:xfrm>
            <a:off x="5169542" y="483108"/>
            <a:ext cx="338553" cy="704423"/>
            <a:chOff x="5253776" y="788229"/>
            <a:chExt cx="338552" cy="704423"/>
          </a:xfrm>
        </p:grpSpPr>
        <p:sp>
          <p:nvSpPr>
            <p:cNvPr id="37" name="Rectangle 36"/>
            <p:cNvSpPr/>
            <p:nvPr/>
          </p:nvSpPr>
          <p:spPr>
            <a:xfrm>
              <a:off x="5348207" y="875798"/>
              <a:ext cx="184839" cy="5386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glow rad="101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800">
                <a:solidFill>
                  <a:prstClr val="white"/>
                </a:solidFill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 rot="16200000">
              <a:off x="5070840" y="971165"/>
              <a:ext cx="704423" cy="33855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เป้าหมาย</a:t>
              </a: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5169542" y="1181184"/>
            <a:ext cx="338553" cy="721300"/>
            <a:chOff x="5261819" y="776889"/>
            <a:chExt cx="338552" cy="721300"/>
          </a:xfrm>
        </p:grpSpPr>
        <p:sp>
          <p:nvSpPr>
            <p:cNvPr id="40" name="Rectangle 39"/>
            <p:cNvSpPr/>
            <p:nvPr/>
          </p:nvSpPr>
          <p:spPr>
            <a:xfrm>
              <a:off x="5348207" y="875798"/>
              <a:ext cx="184839" cy="5386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glow rad="101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800">
                <a:solidFill>
                  <a:prstClr val="white"/>
                </a:solidFill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 rot="16200000">
              <a:off x="5070445" y="968263"/>
              <a:ext cx="721300" cy="33855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เป้าหมาย</a:t>
              </a:r>
            </a:p>
          </p:txBody>
        </p:sp>
      </p:grpSp>
      <p:grpSp>
        <p:nvGrpSpPr>
          <p:cNvPr id="42" name="Group 41"/>
          <p:cNvGrpSpPr/>
          <p:nvPr/>
        </p:nvGrpSpPr>
        <p:grpSpPr>
          <a:xfrm>
            <a:off x="5168558" y="1903885"/>
            <a:ext cx="338553" cy="694247"/>
            <a:chOff x="5266056" y="789438"/>
            <a:chExt cx="338552" cy="694247"/>
          </a:xfrm>
        </p:grpSpPr>
        <p:sp>
          <p:nvSpPr>
            <p:cNvPr id="43" name="Rectangle 42"/>
            <p:cNvSpPr/>
            <p:nvPr/>
          </p:nvSpPr>
          <p:spPr>
            <a:xfrm>
              <a:off x="5348207" y="875798"/>
              <a:ext cx="184839" cy="5386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glow rad="101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800">
                <a:solidFill>
                  <a:prstClr val="white"/>
                </a:solidFill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 rot="16200000">
              <a:off x="5088208" y="967286"/>
              <a:ext cx="694247" cy="33855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เป้าหมาย</a:t>
              </a:r>
            </a:p>
          </p:txBody>
        </p:sp>
      </p:grpSp>
      <p:grpSp>
        <p:nvGrpSpPr>
          <p:cNvPr id="45" name="Group 44"/>
          <p:cNvGrpSpPr/>
          <p:nvPr/>
        </p:nvGrpSpPr>
        <p:grpSpPr>
          <a:xfrm>
            <a:off x="5170401" y="2646987"/>
            <a:ext cx="338553" cy="723310"/>
            <a:chOff x="5276581" y="807573"/>
            <a:chExt cx="338552" cy="723310"/>
          </a:xfrm>
        </p:grpSpPr>
        <p:sp>
          <p:nvSpPr>
            <p:cNvPr id="46" name="Rectangle 45"/>
            <p:cNvSpPr/>
            <p:nvPr/>
          </p:nvSpPr>
          <p:spPr>
            <a:xfrm>
              <a:off x="5348207" y="875798"/>
              <a:ext cx="184839" cy="5386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glow rad="101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800">
                <a:solidFill>
                  <a:prstClr val="white"/>
                </a:solidFill>
              </a:endParaRPr>
            </a:p>
          </p:txBody>
        </p:sp>
        <p:sp>
          <p:nvSpPr>
            <p:cNvPr id="47" name="TextBox 46"/>
            <p:cNvSpPr txBox="1"/>
            <p:nvPr/>
          </p:nvSpPr>
          <p:spPr>
            <a:xfrm rot="16200000">
              <a:off x="5084202" y="999952"/>
              <a:ext cx="723310" cy="33855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เป้าหมาย</a:t>
              </a:r>
            </a:p>
          </p:txBody>
        </p:sp>
      </p:grpSp>
      <p:grpSp>
        <p:nvGrpSpPr>
          <p:cNvPr id="48" name="Group 47"/>
          <p:cNvGrpSpPr/>
          <p:nvPr/>
        </p:nvGrpSpPr>
        <p:grpSpPr>
          <a:xfrm>
            <a:off x="5167869" y="3426032"/>
            <a:ext cx="338553" cy="700554"/>
            <a:chOff x="5266306" y="770827"/>
            <a:chExt cx="338552" cy="700554"/>
          </a:xfrm>
        </p:grpSpPr>
        <p:sp>
          <p:nvSpPr>
            <p:cNvPr id="49" name="Rectangle 48"/>
            <p:cNvSpPr/>
            <p:nvPr/>
          </p:nvSpPr>
          <p:spPr>
            <a:xfrm>
              <a:off x="5348207" y="875798"/>
              <a:ext cx="184839" cy="5386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glow rad="101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800">
                <a:solidFill>
                  <a:prstClr val="white"/>
                </a:solidFill>
              </a:endParaRPr>
            </a:p>
          </p:txBody>
        </p:sp>
        <p:sp>
          <p:nvSpPr>
            <p:cNvPr id="50" name="TextBox 49"/>
            <p:cNvSpPr txBox="1"/>
            <p:nvPr/>
          </p:nvSpPr>
          <p:spPr>
            <a:xfrm rot="16200000">
              <a:off x="5085305" y="951828"/>
              <a:ext cx="700554" cy="33855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เป้าหมาย</a:t>
              </a:r>
            </a:p>
          </p:txBody>
        </p:sp>
      </p:grpSp>
      <p:grpSp>
        <p:nvGrpSpPr>
          <p:cNvPr id="51" name="Group 50"/>
          <p:cNvGrpSpPr/>
          <p:nvPr/>
        </p:nvGrpSpPr>
        <p:grpSpPr>
          <a:xfrm>
            <a:off x="5179047" y="4152100"/>
            <a:ext cx="338553" cy="692060"/>
            <a:chOff x="5276580" y="805481"/>
            <a:chExt cx="338552" cy="692060"/>
          </a:xfrm>
        </p:grpSpPr>
        <p:sp>
          <p:nvSpPr>
            <p:cNvPr id="52" name="Rectangle 51"/>
            <p:cNvSpPr/>
            <p:nvPr/>
          </p:nvSpPr>
          <p:spPr>
            <a:xfrm>
              <a:off x="5348207" y="875798"/>
              <a:ext cx="184839" cy="53861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glow rad="101600">
                <a:schemeClr val="accent3">
                  <a:satMod val="175000"/>
                  <a:alpha val="40000"/>
                </a:scheme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800">
                <a:solidFill>
                  <a:prstClr val="white"/>
                </a:solidFill>
              </a:endParaRPr>
            </a:p>
          </p:txBody>
        </p:sp>
        <p:sp>
          <p:nvSpPr>
            <p:cNvPr id="53" name="TextBox 52"/>
            <p:cNvSpPr txBox="1"/>
            <p:nvPr/>
          </p:nvSpPr>
          <p:spPr>
            <a:xfrm rot="16200000">
              <a:off x="5099826" y="982235"/>
              <a:ext cx="692060" cy="33855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th-TH" sz="1600" dirty="0">
                  <a:solidFill>
                    <a:prstClr val="black"/>
                  </a:solidFill>
                  <a:latin typeface="TH SarabunPSK" panose="020B0500040200020003" pitchFamily="34" charset="-34"/>
                  <a:cs typeface="TH SarabunPSK" panose="020B0500040200020003" pitchFamily="34" charset="-34"/>
                </a:rPr>
                <a:t>เป้าหมาย</a:t>
              </a:r>
            </a:p>
          </p:txBody>
        </p:sp>
      </p:grpSp>
      <p:sp>
        <p:nvSpPr>
          <p:cNvPr id="54" name="Rectangle 53"/>
          <p:cNvSpPr/>
          <p:nvPr/>
        </p:nvSpPr>
        <p:spPr>
          <a:xfrm>
            <a:off x="5547512" y="1262419"/>
            <a:ext cx="331188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th-TH" sz="2000" b="1" dirty="0">
                <a:solidFill>
                  <a:srgbClr val="B88472">
                    <a:lumMod val="75000"/>
                  </a:srgbClr>
                </a:solidFill>
                <a:latin typeface="Arial" charset="0"/>
                <a:ea typeface="Calibri" panose="020F0502020204030204" pitchFamily="34" charset="0"/>
                <a:cs typeface="TH SarabunPSK" panose="020B0500040200020003" pitchFamily="34" charset="-34"/>
              </a:rPr>
              <a:t>ความเหลื่อมล้ำทางด้านรายได้และความยากจนลดลง </a:t>
            </a:r>
            <a:endParaRPr lang="th-TH" sz="2000" b="1" dirty="0">
              <a:solidFill>
                <a:srgbClr val="B88472">
                  <a:lumMod val="75000"/>
                </a:srgbClr>
              </a:solidFill>
              <a:latin typeface="Arial" charset="0"/>
            </a:endParaRPr>
          </a:p>
        </p:txBody>
      </p:sp>
      <p:sp>
        <p:nvSpPr>
          <p:cNvPr id="55" name="Rectangle 54"/>
          <p:cNvSpPr/>
          <p:nvPr/>
        </p:nvSpPr>
        <p:spPr>
          <a:xfrm>
            <a:off x="5519406" y="2541291"/>
            <a:ext cx="351709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th-TH" sz="2000" b="1" dirty="0">
                <a:solidFill>
                  <a:srgbClr val="B88472">
                    <a:lumMod val="75000"/>
                  </a:srgb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ทุนทางธรรมชาติและคุณภาพสิ่งแวดล้อมสามารถสนับสนุนการเติบโตที่เป็นมิตรกับสิ่งแวดล้อม มีความมั่นคงทางอาหาร พลังงาน และน้ำ </a:t>
            </a:r>
            <a:endParaRPr lang="en-US" sz="2000" b="1" dirty="0">
              <a:solidFill>
                <a:srgbClr val="B88472">
                  <a:lumMod val="75000"/>
                </a:srgb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6" name="Rectangle 55"/>
          <p:cNvSpPr/>
          <p:nvPr/>
        </p:nvSpPr>
        <p:spPr>
          <a:xfrm>
            <a:off x="5493080" y="3454819"/>
            <a:ext cx="3650927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th-TH" sz="2000" b="1" dirty="0">
                <a:solidFill>
                  <a:srgbClr val="B88472">
                    <a:lumMod val="75000"/>
                  </a:srgbClr>
                </a:solidFill>
                <a:latin typeface="TH SarabunPSK" panose="020B0500040200020003" pitchFamily="34" charset="-34"/>
                <a:ea typeface="Calibri" panose="020F0502020204030204" pitchFamily="34" charset="0"/>
                <a:cs typeface="TH SarabunPSK" panose="020B0500040200020003" pitchFamily="34" charset="-34"/>
              </a:rPr>
              <a:t>มีระบบบริหารจัดการภาครัฐที่มีประสิทธิภาพ ทันสมัย โปร่งใส ตรวจสอบได้ กระจายอำนาจและมีส่วนร่วมจากประชาชน </a:t>
            </a:r>
            <a:endParaRPr lang="th-TH" sz="2000" b="1" dirty="0">
              <a:solidFill>
                <a:srgbClr val="B88472">
                  <a:lumMod val="75000"/>
                </a:srgb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57" name="Rectangle 56"/>
          <p:cNvSpPr/>
          <p:nvPr/>
        </p:nvSpPr>
        <p:spPr>
          <a:xfrm>
            <a:off x="5512441" y="4159339"/>
            <a:ext cx="3524083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th-TH" sz="2000" b="1" dirty="0">
                <a:solidFill>
                  <a:srgbClr val="B88472">
                    <a:lumMod val="75000"/>
                  </a:srgbClr>
                </a:solidFill>
                <a:latin typeface="Arial" charset="0"/>
                <a:ea typeface="Calibri" panose="020F0502020204030204" pitchFamily="34" charset="0"/>
                <a:cs typeface="TH SarabunPSK" panose="020B0500040200020003" pitchFamily="34" charset="-34"/>
              </a:rPr>
              <a:t>มีความมั่นคงในเอกราชและอธิปไตย สังคมปลอดภัย สามัคคี สร้างภาพลักษณ์ดี และเพิ่มความเชื่อมั่นของนานาชาติต่อประเทศไทย </a:t>
            </a:r>
            <a:endParaRPr lang="th-TH" sz="2000" b="1" dirty="0">
              <a:solidFill>
                <a:srgbClr val="B88472">
                  <a:lumMod val="75000"/>
                </a:srgbClr>
              </a:solidFill>
              <a:latin typeface="Arial" charset="0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2073004" y="628747"/>
            <a:ext cx="3293887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th-TH" sz="2000" b="1" dirty="0">
                <a:solidFill>
                  <a:srgbClr val="9FB8CD">
                    <a:lumMod val="75000"/>
                  </a:srgbClr>
                </a:solidFill>
                <a:latin typeface="Arial" charset="0"/>
                <a:ea typeface="Calibri"/>
                <a:cs typeface="TH SarabunPSK"/>
              </a:rPr>
              <a:t>เพื่อวางรากฐานให้คนไทยเป็นคนที่สมบูรณ์ </a:t>
            </a:r>
          </a:p>
        </p:txBody>
      </p:sp>
      <p:cxnSp>
        <p:nvCxnSpPr>
          <p:cNvPr id="59" name="Straight Connector 58"/>
          <p:cNvCxnSpPr/>
          <p:nvPr/>
        </p:nvCxnSpPr>
        <p:spPr>
          <a:xfrm>
            <a:off x="4878448" y="1094785"/>
            <a:ext cx="313911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4890747" y="1817990"/>
            <a:ext cx="313911" cy="0"/>
          </a:xfrm>
          <a:prstGeom prst="line">
            <a:avLst/>
          </a:prstGeom>
          <a:ln>
            <a:solidFill>
              <a:srgbClr val="FF7C8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4890747" y="2526914"/>
            <a:ext cx="313911" cy="0"/>
          </a:xfrm>
          <a:prstGeom prst="line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4868792" y="3253812"/>
            <a:ext cx="313911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4878861" y="4001624"/>
            <a:ext cx="313911" cy="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4" name="Straight Connector 63"/>
          <p:cNvCxnSpPr/>
          <p:nvPr/>
        </p:nvCxnSpPr>
        <p:spPr>
          <a:xfrm>
            <a:off x="4879104" y="4761016"/>
            <a:ext cx="313911" cy="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65" name="Straight Connector 64"/>
          <p:cNvCxnSpPr/>
          <p:nvPr/>
        </p:nvCxnSpPr>
        <p:spPr>
          <a:xfrm>
            <a:off x="2133465" y="644949"/>
            <a:ext cx="0" cy="426568"/>
          </a:xfrm>
          <a:prstGeom prst="line">
            <a:avLst/>
          </a:prstGeom>
          <a:ln>
            <a:solidFill>
              <a:schemeClr val="accent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2133465" y="1228678"/>
            <a:ext cx="0" cy="426568"/>
          </a:xfrm>
          <a:prstGeom prst="line">
            <a:avLst/>
          </a:prstGeom>
          <a:ln>
            <a:solidFill>
              <a:srgbClr val="FF7C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2141247" y="1845240"/>
            <a:ext cx="0" cy="426568"/>
          </a:xfrm>
          <a:prstGeom prst="line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2156811" y="2733999"/>
            <a:ext cx="0" cy="426568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2167203" y="3380949"/>
            <a:ext cx="0" cy="426568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2167203" y="3957012"/>
            <a:ext cx="0" cy="426568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 flipV="1">
            <a:off x="5448841" y="1187577"/>
            <a:ext cx="3410571" cy="1"/>
          </a:xfrm>
          <a:prstGeom prst="line">
            <a:avLst/>
          </a:prstGeom>
          <a:ln>
            <a:solidFill>
              <a:srgbClr val="FF7C8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 flipV="1">
            <a:off x="5449446" y="1902483"/>
            <a:ext cx="3409948" cy="1630"/>
          </a:xfrm>
          <a:prstGeom prst="line">
            <a:avLst/>
          </a:prstGeom>
          <a:ln>
            <a:solidFill>
              <a:schemeClr val="accent4">
                <a:lumMod val="75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5449446" y="2582753"/>
            <a:ext cx="3409948" cy="0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5473209" y="3498222"/>
            <a:ext cx="3386197" cy="0"/>
          </a:xfrm>
          <a:prstGeom prst="line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V="1">
            <a:off x="5474413" y="4170297"/>
            <a:ext cx="3384997" cy="2740"/>
          </a:xfrm>
          <a:prstGeom prst="line">
            <a:avLst/>
          </a:prstGeom>
          <a:ln>
            <a:solidFill>
              <a:srgbClr val="00206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76" name="Rectangle 75"/>
          <p:cNvSpPr/>
          <p:nvPr/>
        </p:nvSpPr>
        <p:spPr>
          <a:xfrm rot="16200000">
            <a:off x="-352057" y="2684717"/>
            <a:ext cx="1249010" cy="3488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2000"/>
              </a:lnSpc>
            </a:pPr>
            <a:r>
              <a:rPr lang="th-TH" sz="2400" b="1" dirty="0">
                <a:solidFill>
                  <a:srgbClr val="41719C"/>
                </a:solidFill>
                <a:latin typeface="Arial" charset="0"/>
                <a:ea typeface="Calibri"/>
                <a:cs typeface="TH SarabunPSK"/>
              </a:rPr>
              <a:t>วัตถุประสงค์</a:t>
            </a:r>
            <a:endParaRPr lang="en-US" sz="2400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-36505" y="-20538"/>
            <a:ext cx="3357009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th-TH" sz="3000" b="1" dirty="0">
                <a:solidFill>
                  <a:srgbClr val="0070C0"/>
                </a:solidFill>
                <a:latin typeface="Arial" charset="0"/>
                <a:ea typeface="Calibri"/>
                <a:cs typeface="TH SarabunPSK"/>
              </a:rPr>
              <a:t>เป้าหมายและวัตถุประสงค์รวม</a:t>
            </a:r>
          </a:p>
        </p:txBody>
      </p:sp>
      <p:cxnSp>
        <p:nvCxnSpPr>
          <p:cNvPr id="78" name="Straight Connector 77"/>
          <p:cNvCxnSpPr/>
          <p:nvPr/>
        </p:nvCxnSpPr>
        <p:spPr>
          <a:xfrm>
            <a:off x="2167203" y="4461069"/>
            <a:ext cx="0" cy="426568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467547" y="4498450"/>
            <a:ext cx="1673356" cy="0"/>
          </a:xfrm>
          <a:prstGeom prst="line">
            <a:avLst/>
          </a:prstGeom>
          <a:ln>
            <a:solidFill>
              <a:schemeClr val="accent5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Rectangle 79"/>
          <p:cNvSpPr/>
          <p:nvPr/>
        </p:nvSpPr>
        <p:spPr>
          <a:xfrm>
            <a:off x="2144264" y="4461102"/>
            <a:ext cx="3003829" cy="3744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th-TH" sz="2000" b="1" spc="-50" dirty="0">
                <a:solidFill>
                  <a:srgbClr val="00B050"/>
                </a:solidFill>
                <a:latin typeface="Arial" charset="0"/>
                <a:ea typeface="Calibri" panose="020F0502020204030204" pitchFamily="34" charset="0"/>
                <a:cs typeface="TH SarabunPSK" panose="020B0500040200020003" pitchFamily="34" charset="-34"/>
              </a:rPr>
              <a:t>เพื่อผลักดันให้ประเทศไทยมีความเชื่อมโยง</a:t>
            </a:r>
            <a:endParaRPr lang="th-TH" sz="2000" spc="-50" dirty="0">
              <a:solidFill>
                <a:srgbClr val="00B050"/>
              </a:solidFill>
              <a:latin typeface="Arial" charset="0"/>
            </a:endParaRPr>
          </a:p>
        </p:txBody>
      </p:sp>
      <p:sp>
        <p:nvSpPr>
          <p:cNvPr id="81" name="Slide Number Placeholder 8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99476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4" descr="http://img.freeflagicons.com/thumb/flag_pin/thailand/thailand_640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284677" y="772961"/>
            <a:ext cx="1035051" cy="6543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" name="Rectangle 80"/>
          <p:cNvSpPr/>
          <p:nvPr/>
        </p:nvSpPr>
        <p:spPr>
          <a:xfrm>
            <a:off x="2606679" y="1600200"/>
            <a:ext cx="3854451" cy="317611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graphicFrame>
        <p:nvGraphicFramePr>
          <p:cNvPr id="6" name="Chart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3369711918"/>
              </p:ext>
            </p:extLst>
          </p:nvPr>
        </p:nvGraphicFramePr>
        <p:xfrm>
          <a:off x="2411765" y="1600204"/>
          <a:ext cx="4085995" cy="31909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1028" name="Picture 4" descr="http://www.gsacapital.com/images/icons/Book-Open-256.png"/>
          <p:cNvPicPr>
            <a:picLocks noChangeAspect="1" noChangeArrowheads="1"/>
          </p:cNvPicPr>
          <p:nvPr/>
        </p:nvPicPr>
        <p:blipFill>
          <a:blip r:embed="rId4" cstate="email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644411" y="2572826"/>
            <a:ext cx="1800200" cy="1620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77830" name="Rectangle 4"/>
          <p:cNvSpPr>
            <a:spLocks noChangeArrowheads="1"/>
          </p:cNvSpPr>
          <p:nvPr/>
        </p:nvSpPr>
        <p:spPr bwMode="auto">
          <a:xfrm>
            <a:off x="3939254" y="2960371"/>
            <a:ext cx="1308370" cy="759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marL="0" lvl="1" indent="-2509838" algn="ctr" defTabSz="912813">
              <a:lnSpc>
                <a:spcPts val="2300"/>
              </a:lnSpc>
              <a:spcBef>
                <a:spcPts val="600"/>
              </a:spcBef>
            </a:pPr>
            <a:r>
              <a:rPr lang="th-TH" altLang="th-TH" sz="24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แผน</a:t>
            </a:r>
            <a:r>
              <a:rPr lang="th-TH" altLang="th-TH" sz="24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พัฒนาฯ </a:t>
            </a:r>
          </a:p>
          <a:p>
            <a:pPr marL="0" lvl="1" indent="-2509838" algn="ctr" defTabSz="912813">
              <a:lnSpc>
                <a:spcPts val="2300"/>
              </a:lnSpc>
              <a:spcBef>
                <a:spcPts val="600"/>
              </a:spcBef>
            </a:pPr>
            <a:r>
              <a:rPr lang="th-TH" altLang="th-TH" sz="2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ฉบับที่ 12</a:t>
            </a:r>
          </a:p>
        </p:txBody>
      </p:sp>
      <p:sp>
        <p:nvSpPr>
          <p:cNvPr id="10" name="Oval 9"/>
          <p:cNvSpPr/>
          <p:nvPr/>
        </p:nvSpPr>
        <p:spPr>
          <a:xfrm>
            <a:off x="4126931" y="1827904"/>
            <a:ext cx="290883" cy="22665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anchor="ctr"/>
          <a:lstStyle/>
          <a:p>
            <a:pPr algn="ctr">
              <a:spcBef>
                <a:spcPts val="600"/>
              </a:spcBef>
              <a:defRPr/>
            </a:pPr>
            <a:r>
              <a:rPr lang="en-US" b="1" spc="-5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</a:t>
            </a:r>
          </a:p>
        </p:txBody>
      </p:sp>
      <p:sp>
        <p:nvSpPr>
          <p:cNvPr id="77834" name="Rectangle 11"/>
          <p:cNvSpPr>
            <a:spLocks noChangeArrowheads="1"/>
          </p:cNvSpPr>
          <p:nvPr/>
        </p:nvSpPr>
        <p:spPr bwMode="auto">
          <a:xfrm>
            <a:off x="34928" y="4527215"/>
            <a:ext cx="2008883" cy="348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>
              <a:lnSpc>
                <a:spcPts val="2000"/>
              </a:lnSpc>
            </a:pPr>
            <a:r>
              <a:rPr lang="th-TH" altLang="th-TH" sz="20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5 </a:t>
            </a:r>
            <a:r>
              <a:rPr lang="th-TH" alt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ความมั่นคง</a:t>
            </a:r>
          </a:p>
        </p:txBody>
      </p:sp>
      <p:sp>
        <p:nvSpPr>
          <p:cNvPr id="19" name="Oval 18"/>
          <p:cNvSpPr/>
          <p:nvPr/>
        </p:nvSpPr>
        <p:spPr>
          <a:xfrm>
            <a:off x="3273033" y="2118100"/>
            <a:ext cx="290883" cy="22665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anchor="ctr"/>
          <a:lstStyle/>
          <a:p>
            <a:pPr algn="ctr">
              <a:spcBef>
                <a:spcPts val="600"/>
              </a:spcBef>
              <a:defRPr/>
            </a:pPr>
            <a:r>
              <a:rPr lang="th-TH" b="1" spc="-5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en-US" b="1" spc="-5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7838" name="Rectangle 17"/>
          <p:cNvSpPr>
            <a:spLocks noChangeArrowheads="1"/>
          </p:cNvSpPr>
          <p:nvPr/>
        </p:nvSpPr>
        <p:spPr bwMode="auto">
          <a:xfrm>
            <a:off x="34929" y="2934111"/>
            <a:ext cx="2473325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thaiDist">
              <a:lnSpc>
                <a:spcPts val="2000"/>
              </a:lnSpc>
            </a:pPr>
            <a:r>
              <a:rPr lang="th-TH" altLang="th-TH" sz="20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3 </a:t>
            </a:r>
          </a:p>
          <a:p>
            <a:pPr algn="thaiDist">
              <a:lnSpc>
                <a:spcPts val="2000"/>
              </a:lnSpc>
            </a:pPr>
            <a:r>
              <a:rPr lang="th-TH" alt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การสร้างความเข้มแข็งทางเศรษฐกิจและแข่งขันได้อย่างยั่งยืน</a:t>
            </a:r>
          </a:p>
        </p:txBody>
      </p:sp>
      <p:sp>
        <p:nvSpPr>
          <p:cNvPr id="27" name="Oval 26"/>
          <p:cNvSpPr/>
          <p:nvPr/>
        </p:nvSpPr>
        <p:spPr>
          <a:xfrm>
            <a:off x="2843811" y="2830981"/>
            <a:ext cx="290883" cy="22665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anchor="ctr"/>
          <a:lstStyle/>
          <a:p>
            <a:pPr algn="ctr">
              <a:spcBef>
                <a:spcPts val="600"/>
              </a:spcBef>
              <a:defRPr/>
            </a:pPr>
            <a:r>
              <a:rPr lang="th-TH" b="1" spc="-5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en-US" b="1" spc="-5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7842" name="Rectangle 24"/>
          <p:cNvSpPr>
            <a:spLocks noChangeArrowheads="1"/>
          </p:cNvSpPr>
          <p:nvPr/>
        </p:nvSpPr>
        <p:spPr bwMode="auto">
          <a:xfrm>
            <a:off x="34928" y="2142024"/>
            <a:ext cx="2517775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0" lvl="1" algn="thaiDist">
              <a:lnSpc>
                <a:spcPts val="2000"/>
              </a:lnSpc>
            </a:pPr>
            <a:r>
              <a:rPr lang="th-TH" altLang="th-TH" sz="20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2 </a:t>
            </a:r>
            <a:endParaRPr lang="en-US" altLang="th-TH" sz="2000" b="1" dirty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endParaRPr>
          </a:p>
          <a:p>
            <a:pPr marL="0" lvl="1" algn="thaiDist">
              <a:lnSpc>
                <a:spcPts val="2000"/>
              </a:lnSpc>
            </a:pPr>
            <a:r>
              <a:rPr lang="th-TH" alt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การสร้างความเป็นธรรมลดความเหลื่อม</a:t>
            </a:r>
            <a:r>
              <a:rPr lang="th-TH" alt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ล้ำใน</a:t>
            </a:r>
            <a:r>
              <a:rPr lang="th-TH" alt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สังคม</a:t>
            </a:r>
            <a:endParaRPr lang="en-US" altLang="th-TH" sz="1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2993495" y="3597868"/>
            <a:ext cx="290883" cy="22665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anchor="ctr"/>
          <a:lstStyle/>
          <a:p>
            <a:pPr algn="ctr">
              <a:spcBef>
                <a:spcPts val="600"/>
              </a:spcBef>
              <a:defRPr/>
            </a:pPr>
            <a:r>
              <a:rPr lang="th-TH" b="1" spc="-5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en-US" b="1" spc="-5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431" name="Rectangle 30"/>
          <p:cNvSpPr>
            <a:spLocks noChangeArrowheads="1"/>
          </p:cNvSpPr>
          <p:nvPr/>
        </p:nvSpPr>
        <p:spPr bwMode="auto">
          <a:xfrm>
            <a:off x="34924" y="1405890"/>
            <a:ext cx="2647951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ts val="2000"/>
              </a:lnSpc>
              <a:defRPr/>
            </a:pPr>
            <a:r>
              <a:rPr lang="th-TH" sz="20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 1 </a:t>
            </a:r>
            <a:endParaRPr lang="en-US" sz="2000" b="1" dirty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2000"/>
              </a:lnSpc>
              <a:defRPr/>
            </a:pPr>
            <a:r>
              <a:rPr lang="th-TH" sz="1800" b="1" spc="-2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การเสริมสร้างและพัฒนาศักยภาพทุนมนุษย์</a:t>
            </a:r>
          </a:p>
        </p:txBody>
      </p:sp>
      <p:sp>
        <p:nvSpPr>
          <p:cNvPr id="38" name="Oval 37"/>
          <p:cNvSpPr/>
          <p:nvPr/>
        </p:nvSpPr>
        <p:spPr>
          <a:xfrm>
            <a:off x="3707929" y="4137925"/>
            <a:ext cx="290883" cy="22665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anchor="ctr"/>
          <a:lstStyle/>
          <a:p>
            <a:pPr algn="ctr">
              <a:spcBef>
                <a:spcPts val="600"/>
              </a:spcBef>
              <a:defRPr/>
            </a:pPr>
            <a:r>
              <a:rPr lang="th-TH" b="1" spc="-5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en-US" b="1" spc="-5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435" name="Rectangle 34"/>
          <p:cNvSpPr>
            <a:spLocks noChangeArrowheads="1"/>
          </p:cNvSpPr>
          <p:nvPr/>
        </p:nvSpPr>
        <p:spPr bwMode="auto">
          <a:xfrm>
            <a:off x="34929" y="3726200"/>
            <a:ext cx="2473325" cy="861774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/>
          <a:p>
            <a:pPr algn="thaiDist">
              <a:lnSpc>
                <a:spcPts val="2000"/>
              </a:lnSpc>
              <a:defRPr/>
            </a:pPr>
            <a:r>
              <a:rPr lang="th-TH" sz="20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</a:t>
            </a:r>
            <a:r>
              <a:rPr lang="th-TH" sz="2000" b="1" spc="-20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ที่  4 </a:t>
            </a:r>
          </a:p>
          <a:p>
            <a:pPr algn="thaiDist">
              <a:lnSpc>
                <a:spcPts val="2000"/>
              </a:lnSpc>
              <a:defRPr/>
            </a:pPr>
            <a:r>
              <a:rPr lang="th-TH" sz="1800" b="1" spc="-2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การเติบโตที่เป็นมิตรกับสิงแวดล้อม</a:t>
            </a:r>
            <a:r>
              <a:rPr 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เพื่อการ</a:t>
            </a:r>
            <a:r>
              <a:rPr 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พัฒนาอย่างยั่งยืน </a:t>
            </a:r>
          </a:p>
        </p:txBody>
      </p:sp>
      <p:pic>
        <p:nvPicPr>
          <p:cNvPr id="77851" name="Picture 6" descr="https://cdn3.iconfinder.com/data/icons/simple-toolbar/512/police_sheriff_policy_user_officer_lock_law-512.png"/>
          <p:cNvPicPr>
            <a:picLocks noChangeAspect="1" noChangeArrowheads="1"/>
          </p:cNvPicPr>
          <p:nvPr/>
        </p:nvPicPr>
        <p:blipFill>
          <a:blip r:embed="rId5" cstate="email">
            <a:grayscl/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052893" y="4192643"/>
            <a:ext cx="357187" cy="2757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52" name="Picture 10" descr="http://heroinvoice.com/wp-content/uploads/2014/06/Save-money-Icon.png"/>
          <p:cNvPicPr>
            <a:picLocks noChangeAspect="1" noChangeArrowheads="1"/>
          </p:cNvPicPr>
          <p:nvPr/>
        </p:nvPicPr>
        <p:blipFill>
          <a:blip r:embed="rId6" cstate="email">
            <a:grayscl/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835275" y="3130392"/>
            <a:ext cx="330200" cy="298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53" name="Picture 12" descr="https://cdn2.iconfinder.com/data/icons/business-attitude/512/poor-512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955926" y="2306053"/>
            <a:ext cx="414339" cy="372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54" name="Picture 6" descr="https://cdn0.iconfinder.com/data/icons/education-15/500/reader-512.png"/>
          <p:cNvPicPr>
            <a:picLocks noChangeAspect="1" noChangeArrowheads="1"/>
          </p:cNvPicPr>
          <p:nvPr/>
        </p:nvPicPr>
        <p:blipFill>
          <a:blip r:embed="rId8" cstate="email">
            <a:grayscl/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690939" y="1897956"/>
            <a:ext cx="431800" cy="295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55" name="Picture 8" descr="https://data.gov.in/sites/default/files/environment-and-forest512X512.png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171863" y="3751901"/>
            <a:ext cx="392113" cy="352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7" name="Oval 46"/>
          <p:cNvSpPr/>
          <p:nvPr/>
        </p:nvSpPr>
        <p:spPr>
          <a:xfrm>
            <a:off x="4644009" y="1859053"/>
            <a:ext cx="290883" cy="22665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anchor="ctr"/>
          <a:lstStyle/>
          <a:p>
            <a:pPr algn="ctr">
              <a:spcBef>
                <a:spcPts val="600"/>
              </a:spcBef>
              <a:defRPr/>
            </a:pPr>
            <a:r>
              <a:rPr lang="th-TH" b="1" spc="-5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6</a:t>
            </a:r>
            <a:endParaRPr lang="en-US" b="1" spc="-5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7859" name="Rectangle 40"/>
          <p:cNvSpPr>
            <a:spLocks noChangeArrowheads="1"/>
          </p:cNvSpPr>
          <p:nvPr/>
        </p:nvSpPr>
        <p:spPr bwMode="auto">
          <a:xfrm>
            <a:off x="6588143" y="1405942"/>
            <a:ext cx="2546351" cy="964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ts val="1700"/>
              </a:lnSpc>
            </a:pPr>
            <a:r>
              <a:rPr lang="th-TH" altLang="th-TH" sz="20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 6 </a:t>
            </a:r>
          </a:p>
          <a:p>
            <a:pPr>
              <a:lnSpc>
                <a:spcPts val="1700"/>
              </a:lnSpc>
            </a:pPr>
            <a:r>
              <a:rPr lang="th-TH" alt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การเพิ่มประสิทธิภาพการบริหาร</a:t>
            </a:r>
            <a:r>
              <a:rPr lang="th-TH" altLang="th-TH" sz="1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จัดการใน</a:t>
            </a:r>
            <a:r>
              <a:rPr lang="th-TH" alt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ภาครัฐและ</a:t>
            </a:r>
            <a:r>
              <a:rPr lang="th-TH" altLang="th-TH" sz="1800" b="1" dirty="0" err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ธรรมาภิ</a:t>
            </a:r>
            <a:r>
              <a:rPr lang="th-TH" alt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บาลในสังคมไทย</a:t>
            </a:r>
          </a:p>
        </p:txBody>
      </p:sp>
      <p:grpSp>
        <p:nvGrpSpPr>
          <p:cNvPr id="77860" name="Group 1"/>
          <p:cNvGrpSpPr>
            <a:grpSpLocks/>
          </p:cNvGrpSpPr>
          <p:nvPr/>
        </p:nvGrpSpPr>
        <p:grpSpPr bwMode="auto">
          <a:xfrm>
            <a:off x="5073750" y="1922485"/>
            <a:ext cx="287339" cy="258605"/>
            <a:chOff x="5076751" y="1707654"/>
            <a:chExt cx="287337" cy="288032"/>
          </a:xfrm>
        </p:grpSpPr>
        <p:pic>
          <p:nvPicPr>
            <p:cNvPr id="77895" name="Picture 14" descr="federal, government, politics, rule, washington icon"/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76751" y="1708348"/>
              <a:ext cx="287337" cy="2873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7896" name="Picture 6" descr="http://sawanbanna.bizhat.com/sara/images/flag-trirong.gif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20767" y="1707654"/>
              <a:ext cx="77788" cy="523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59" name="Oval 58"/>
          <p:cNvSpPr/>
          <p:nvPr/>
        </p:nvSpPr>
        <p:spPr>
          <a:xfrm>
            <a:off x="5505254" y="2085868"/>
            <a:ext cx="290883" cy="22665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anchor="ctr"/>
          <a:lstStyle/>
          <a:p>
            <a:pPr algn="ctr">
              <a:spcBef>
                <a:spcPts val="600"/>
              </a:spcBef>
              <a:defRPr/>
            </a:pPr>
            <a:r>
              <a:rPr lang="th-TH" b="1" spc="-5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7</a:t>
            </a:r>
            <a:endParaRPr lang="en-US" b="1" spc="-5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7864" name="Rectangle 47"/>
          <p:cNvSpPr>
            <a:spLocks noChangeArrowheads="1"/>
          </p:cNvSpPr>
          <p:nvPr/>
        </p:nvSpPr>
        <p:spPr bwMode="auto">
          <a:xfrm>
            <a:off x="6588143" y="2189957"/>
            <a:ext cx="2546351" cy="7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ts val="1700"/>
              </a:lnSpc>
            </a:pPr>
            <a:r>
              <a:rPr lang="th-TH" altLang="th-TH" sz="20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 7 </a:t>
            </a:r>
          </a:p>
          <a:p>
            <a:pPr>
              <a:lnSpc>
                <a:spcPts val="1700"/>
              </a:lnSpc>
            </a:pPr>
            <a:r>
              <a:rPr lang="th-TH" alt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การพัฒนาโครงสร้างพื้นฐานและ</a:t>
            </a:r>
            <a:br>
              <a:rPr lang="th-TH" alt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altLang="th-TH" sz="1800" b="1" dirty="0" err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ระบบโล</a:t>
            </a:r>
            <a:r>
              <a:rPr lang="th-TH" alt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จิ</a:t>
            </a:r>
            <a:r>
              <a:rPr lang="th-TH" altLang="th-TH" sz="1800" b="1" dirty="0" err="1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สติกส์</a:t>
            </a:r>
            <a:endParaRPr lang="th-TH" altLang="th-TH" sz="1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77865" name="Picture 16" descr="http://ircp.com/files/images/Our%20Business/updated/ICON_Development-Infrastructure_v2.png"/>
          <p:cNvPicPr>
            <a:picLocks noChangeAspect="1" noChangeArrowheads="1"/>
          </p:cNvPicPr>
          <p:nvPr/>
        </p:nvPicPr>
        <p:blipFill>
          <a:blip r:embed="rId12" cstate="email">
            <a:grayscl/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703936" y="2377450"/>
            <a:ext cx="452437" cy="264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4" name="Oval 63"/>
          <p:cNvSpPr/>
          <p:nvPr/>
        </p:nvSpPr>
        <p:spPr>
          <a:xfrm>
            <a:off x="5937303" y="2830981"/>
            <a:ext cx="290883" cy="22665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anchor="ctr"/>
          <a:lstStyle/>
          <a:p>
            <a:pPr algn="ctr">
              <a:spcBef>
                <a:spcPts val="600"/>
              </a:spcBef>
              <a:defRPr/>
            </a:pPr>
            <a:r>
              <a:rPr lang="th-TH" b="1" spc="-5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endParaRPr lang="en-US" b="1" spc="-5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7869" name="Rectangle 48"/>
          <p:cNvSpPr>
            <a:spLocks noChangeArrowheads="1"/>
          </p:cNvSpPr>
          <p:nvPr/>
        </p:nvSpPr>
        <p:spPr bwMode="auto">
          <a:xfrm>
            <a:off x="6588171" y="2853935"/>
            <a:ext cx="2492375" cy="7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ts val="1700"/>
              </a:lnSpc>
            </a:pPr>
            <a:r>
              <a:rPr lang="th-TH" altLang="th-TH" sz="20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 8 </a:t>
            </a:r>
          </a:p>
          <a:p>
            <a:pPr>
              <a:lnSpc>
                <a:spcPts val="1700"/>
              </a:lnSpc>
            </a:pPr>
            <a:r>
              <a:rPr lang="th-TH" alt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วิทยาศาสตร์ เทคโนโลยี วิจัย และนวัตกรรม</a:t>
            </a:r>
          </a:p>
        </p:txBody>
      </p:sp>
      <p:pic>
        <p:nvPicPr>
          <p:cNvPr id="77870" name="Picture 18" descr="http://neat-marketing.s3.amazonaws.com/neatlabs/icon-innovation.png"/>
          <p:cNvPicPr>
            <a:picLocks noChangeAspect="1" noChangeArrowheads="1"/>
          </p:cNvPicPr>
          <p:nvPr/>
        </p:nvPicPr>
        <p:blipFill>
          <a:blip r:embed="rId13" cstate="email">
            <a:grayscl/>
            <a:biLevel thresh="50000"/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953139" y="3154731"/>
            <a:ext cx="274639" cy="3271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" name="Oval 76"/>
          <p:cNvSpPr/>
          <p:nvPr/>
        </p:nvSpPr>
        <p:spPr>
          <a:xfrm>
            <a:off x="5793293" y="3597868"/>
            <a:ext cx="290883" cy="226658"/>
          </a:xfrm>
          <a:prstGeom prst="ellipse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anchor="ctr"/>
          <a:lstStyle/>
          <a:p>
            <a:pPr algn="ctr">
              <a:spcBef>
                <a:spcPts val="600"/>
              </a:spcBef>
              <a:defRPr/>
            </a:pPr>
            <a:r>
              <a:rPr lang="th-TH" b="1" spc="-5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9</a:t>
            </a:r>
            <a:endParaRPr lang="en-US" b="1" spc="-5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9508" name="Rectangle 64"/>
          <p:cNvSpPr>
            <a:spLocks noChangeArrowheads="1"/>
          </p:cNvSpPr>
          <p:nvPr/>
        </p:nvSpPr>
        <p:spPr bwMode="auto">
          <a:xfrm>
            <a:off x="6588151" y="3451600"/>
            <a:ext cx="2484439" cy="7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ts val="1700"/>
              </a:lnSpc>
              <a:defRPr/>
            </a:pPr>
            <a:r>
              <a:rPr lang="th-TH" sz="20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 9 </a:t>
            </a:r>
          </a:p>
          <a:p>
            <a:pPr>
              <a:lnSpc>
                <a:spcPts val="1700"/>
              </a:lnSpc>
              <a:defRPr/>
            </a:pPr>
            <a:r>
              <a:rPr lang="th-TH" sz="1800" b="1" spc="-6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การพัฒนาภูมิภาค เมือง และพื้นที่เศรษฐกิจ </a:t>
            </a:r>
          </a:p>
        </p:txBody>
      </p:sp>
      <p:pic>
        <p:nvPicPr>
          <p:cNvPr id="77875" name="Picture 20" descr="http://cdn.mysitemyway.com/icons-watermarks/simple-black/ocha/ocha_socioeconomic-urban/ocha_socioeconomic-urban_simple-black_128x128.png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508664" y="3786496"/>
            <a:ext cx="390525" cy="3514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5014942" y="4058416"/>
            <a:ext cx="349251" cy="338554"/>
            <a:chOff x="5014913" y="5373216"/>
            <a:chExt cx="349250" cy="451403"/>
          </a:xfrm>
        </p:grpSpPr>
        <p:sp>
          <p:nvSpPr>
            <p:cNvPr id="82" name="Oval 81"/>
            <p:cNvSpPr/>
            <p:nvPr/>
          </p:nvSpPr>
          <p:spPr>
            <a:xfrm>
              <a:off x="5034962" y="5405646"/>
              <a:ext cx="290882" cy="302210"/>
            </a:xfrm>
            <a:prstGeom prst="ellipse">
              <a:avLst/>
            </a:prstGeom>
            <a:solidFill>
              <a:schemeClr val="accent6">
                <a:lumMod val="60000"/>
                <a:lumOff val="40000"/>
              </a:schemeClr>
            </a:solidFill>
            <a:ln w="9525">
              <a:noFill/>
              <a:miter lim="800000"/>
              <a:headEnd/>
              <a:tailEnd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txBody>
            <a:bodyPr anchor="ctr"/>
            <a:lstStyle/>
            <a:p>
              <a:pPr algn="ctr">
                <a:spcBef>
                  <a:spcPts val="600"/>
                </a:spcBef>
                <a:defRPr/>
              </a:pPr>
              <a:endParaRPr lang="en-US" sz="1400" b="1" spc="-5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7879" name="TextBox 66"/>
            <p:cNvSpPr txBox="1">
              <a:spLocks noChangeArrowheads="1"/>
            </p:cNvSpPr>
            <p:nvPr/>
          </p:nvSpPr>
          <p:spPr bwMode="auto">
            <a:xfrm>
              <a:off x="5014913" y="5373216"/>
              <a:ext cx="349250" cy="451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r>
                <a:rPr lang="th-TH" altLang="th-TH" sz="16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10</a:t>
              </a:r>
              <a:endParaRPr lang="en-US" altLang="th-TH" sz="16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77880" name="Rectangle 82"/>
          <p:cNvSpPr>
            <a:spLocks noChangeArrowheads="1"/>
          </p:cNvSpPr>
          <p:nvPr/>
        </p:nvSpPr>
        <p:spPr bwMode="auto">
          <a:xfrm>
            <a:off x="6584976" y="4082299"/>
            <a:ext cx="2513013" cy="7463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ts val="1700"/>
              </a:lnSpc>
            </a:pPr>
            <a:r>
              <a:rPr lang="th-TH" altLang="th-TH" sz="2000" b="1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 10 </a:t>
            </a:r>
            <a:endParaRPr lang="en-US" altLang="th-TH" sz="2000" b="1" dirty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1700"/>
              </a:lnSpc>
            </a:pPr>
            <a:r>
              <a:rPr lang="th-TH" alt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การต่างประเทศ ประเทศเพื่อนบ้าน และภูมิภาค </a:t>
            </a:r>
            <a:r>
              <a:rPr lang="en-US" alt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altLang="th-TH" sz="1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  <p:pic>
        <p:nvPicPr>
          <p:cNvPr id="77881" name="Picture 22" descr="http://www.thaigoodview.com/files/u77157/ASEAN_Flag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4643465" y="4172797"/>
            <a:ext cx="346075" cy="31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8" name="Isosceles Triangle 87"/>
          <p:cNvSpPr/>
          <p:nvPr/>
        </p:nvSpPr>
        <p:spPr>
          <a:xfrm>
            <a:off x="2606679" y="1145868"/>
            <a:ext cx="3854451" cy="402908"/>
          </a:xfrm>
          <a:prstGeom prst="triangle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200">
              <a:solidFill>
                <a:prstClr val="white"/>
              </a:solidFill>
            </a:endParaRPr>
          </a:p>
        </p:txBody>
      </p:sp>
      <p:cxnSp>
        <p:nvCxnSpPr>
          <p:cNvPr id="90" name="Straight Connector 89"/>
          <p:cNvCxnSpPr/>
          <p:nvPr/>
        </p:nvCxnSpPr>
        <p:spPr>
          <a:xfrm flipH="1" flipV="1">
            <a:off x="36512" y="1318777"/>
            <a:ext cx="2482851" cy="157163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Connector 109"/>
          <p:cNvCxnSpPr/>
          <p:nvPr/>
        </p:nvCxnSpPr>
        <p:spPr>
          <a:xfrm flipV="1">
            <a:off x="2508254" y="1468761"/>
            <a:ext cx="20646" cy="3343522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Connector 111"/>
          <p:cNvCxnSpPr/>
          <p:nvPr/>
        </p:nvCxnSpPr>
        <p:spPr>
          <a:xfrm flipH="1">
            <a:off x="49214" y="4812304"/>
            <a:ext cx="2487612" cy="135731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 flipH="1" flipV="1">
            <a:off x="44451" y="1318738"/>
            <a:ext cx="7938" cy="3629276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Straight Connector 119"/>
          <p:cNvCxnSpPr/>
          <p:nvPr/>
        </p:nvCxnSpPr>
        <p:spPr>
          <a:xfrm flipH="1" flipV="1">
            <a:off x="6588153" y="1484472"/>
            <a:ext cx="33" cy="3293274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Straight Connector 120"/>
          <p:cNvCxnSpPr/>
          <p:nvPr/>
        </p:nvCxnSpPr>
        <p:spPr>
          <a:xfrm flipH="1">
            <a:off x="6588157" y="1318777"/>
            <a:ext cx="2520951" cy="157163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Straight Connector 122"/>
          <p:cNvCxnSpPr/>
          <p:nvPr/>
        </p:nvCxnSpPr>
        <p:spPr>
          <a:xfrm flipH="1" flipV="1">
            <a:off x="6584976" y="4838860"/>
            <a:ext cx="2495551" cy="37148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5" name="Straight Connector 124"/>
          <p:cNvCxnSpPr/>
          <p:nvPr/>
        </p:nvCxnSpPr>
        <p:spPr>
          <a:xfrm flipV="1">
            <a:off x="9082091" y="1318738"/>
            <a:ext cx="0" cy="3557268"/>
          </a:xfrm>
          <a:prstGeom prst="line">
            <a:avLst/>
          </a:prstGeom>
          <a:ln w="19050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Rectangle 2"/>
          <p:cNvSpPr txBox="1">
            <a:spLocks noChangeArrowheads="1"/>
          </p:cNvSpPr>
          <p:nvPr/>
        </p:nvSpPr>
        <p:spPr>
          <a:xfrm>
            <a:off x="107504" y="202333"/>
            <a:ext cx="9036496" cy="428625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ts val="3900"/>
              </a:lnSpc>
              <a:defRPr/>
            </a:pPr>
            <a:r>
              <a:rPr lang="th-TH" sz="32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icrosoft Sans Serif" pitchFamily="34" charset="0"/>
                <a:cs typeface="FreesiaUPC" pitchFamily="34" charset="-34"/>
              </a:rPr>
              <a:t>แผนพัฒนาเศรษฐกิจและสังคมแห่งชาติ ฉบับที่ 12 (พ.ศ. 2560-2564)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4" name="Rounded Rectangle 3"/>
          <p:cNvSpPr/>
          <p:nvPr/>
        </p:nvSpPr>
        <p:spPr>
          <a:xfrm>
            <a:off x="16917" y="2967416"/>
            <a:ext cx="2491337" cy="1571674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418442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 flipV="1">
            <a:off x="4" y="1377540"/>
            <a:ext cx="3538847" cy="0"/>
          </a:xfrm>
          <a:prstGeom prst="line">
            <a:avLst/>
          </a:prstGeom>
          <a:ln w="127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 flipV="1">
            <a:off x="6" y="3099456"/>
            <a:ext cx="5165765" cy="0"/>
          </a:xfrm>
          <a:prstGeom prst="line">
            <a:avLst/>
          </a:prstGeom>
          <a:ln w="127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728869" y="1056909"/>
            <a:ext cx="1745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rgbClr val="8064A2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ยุทธศาสตร์ที่ 3</a:t>
            </a:r>
            <a:endParaRPr lang="en-US" sz="2800" b="1" dirty="0">
              <a:solidFill>
                <a:srgbClr val="8064A2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360723" y="1779694"/>
            <a:ext cx="5783284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ts val="3500"/>
              </a:lnSpc>
            </a:pPr>
            <a:r>
              <a:rPr lang="th-TH" sz="3600" b="1" dirty="0" smtClean="0">
                <a:solidFill>
                  <a:srgbClr val="8064A2">
                    <a:lumMod val="75000"/>
                  </a:srgbClr>
                </a:solidFill>
                <a:ea typeface="Calibri"/>
                <a:cs typeface="TH SarabunPSK"/>
              </a:rPr>
              <a:t>การ</a:t>
            </a:r>
            <a:r>
              <a:rPr lang="th-TH" altLang="ja-JP" sz="3600" b="1" dirty="0">
                <a:solidFill>
                  <a:srgbClr val="8064A2">
                    <a:lumMod val="75000"/>
                  </a:srgbClr>
                </a:solidFill>
                <a:ea typeface="Calibri"/>
                <a:cs typeface="TH SarabunPSK"/>
              </a:rPr>
              <a:t>สร้างความเข้มแข็งทาง</a:t>
            </a:r>
            <a:r>
              <a:rPr lang="th-TH" altLang="ja-JP" sz="3600" b="1" dirty="0" smtClean="0">
                <a:solidFill>
                  <a:srgbClr val="8064A2">
                    <a:lumMod val="75000"/>
                  </a:srgbClr>
                </a:solidFill>
                <a:ea typeface="Calibri"/>
                <a:cs typeface="TH SarabunPSK"/>
              </a:rPr>
              <a:t>เศรษฐกิจ</a:t>
            </a:r>
            <a:br>
              <a:rPr lang="th-TH" altLang="ja-JP" sz="3600" b="1" dirty="0" smtClean="0">
                <a:solidFill>
                  <a:srgbClr val="8064A2">
                    <a:lumMod val="75000"/>
                  </a:srgbClr>
                </a:solidFill>
                <a:ea typeface="Calibri"/>
                <a:cs typeface="TH SarabunPSK"/>
              </a:rPr>
            </a:br>
            <a:r>
              <a:rPr lang="th-TH" altLang="ja-JP" sz="3600" b="1" dirty="0" smtClean="0">
                <a:solidFill>
                  <a:srgbClr val="8064A2">
                    <a:lumMod val="75000"/>
                  </a:srgbClr>
                </a:solidFill>
                <a:ea typeface="Calibri"/>
                <a:cs typeface="TH SarabunPSK"/>
              </a:rPr>
              <a:t>และ</a:t>
            </a:r>
            <a:r>
              <a:rPr lang="th-TH" altLang="ja-JP" sz="3600" b="1" dirty="0">
                <a:solidFill>
                  <a:srgbClr val="8064A2">
                    <a:lumMod val="75000"/>
                  </a:srgbClr>
                </a:solidFill>
                <a:ea typeface="Calibri"/>
                <a:cs typeface="TH SarabunPSK"/>
              </a:rPr>
              <a:t>แข่งขันได้อย่างยั่งยืน</a:t>
            </a:r>
            <a:endParaRPr lang="en-US" sz="3600" b="1" dirty="0">
              <a:solidFill>
                <a:srgbClr val="8064A2">
                  <a:lumMod val="75000"/>
                </a:srgbClr>
              </a:solidFill>
              <a:ea typeface="Calibri"/>
              <a:cs typeface="TH SarabunPSK"/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5438905" y="1389416"/>
            <a:ext cx="3705107" cy="0"/>
          </a:xfrm>
          <a:prstGeom prst="line">
            <a:avLst/>
          </a:prstGeom>
          <a:ln w="127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292106" y="2873491"/>
            <a:ext cx="2755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8064A2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ในแผนพัฒนาฯ ฉบับที่ 12</a:t>
            </a:r>
            <a:endParaRPr lang="en-US" sz="2400" b="1" dirty="0">
              <a:solidFill>
                <a:srgbClr val="8064A2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7825859" y="3099456"/>
            <a:ext cx="1341911" cy="0"/>
          </a:xfrm>
          <a:prstGeom prst="line">
            <a:avLst/>
          </a:prstGeom>
          <a:ln w="12700"/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23" name="Rectangle 22"/>
          <p:cNvSpPr/>
          <p:nvPr/>
        </p:nvSpPr>
        <p:spPr>
          <a:xfrm>
            <a:off x="-108517" y="3977711"/>
            <a:ext cx="907571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sz="2400" b="1" i="1" dirty="0" smtClean="0">
                <a:solidFill>
                  <a:srgbClr val="F79646">
                    <a:lumMod val="75000"/>
                  </a:srgbClr>
                </a:solidFill>
                <a:ea typeface="Calibri"/>
                <a:cs typeface="TH SarabunPSK"/>
              </a:rPr>
              <a:t>“</a:t>
            </a:r>
            <a:r>
              <a:rPr lang="th-TH" sz="2400" b="1" i="1" dirty="0">
                <a:solidFill>
                  <a:srgbClr val="F79646">
                    <a:lumMod val="75000"/>
                  </a:srgbClr>
                </a:solidFill>
                <a:ea typeface="Calibri"/>
                <a:cs typeface="TH SarabunPSK"/>
              </a:rPr>
              <a:t>พัฒนาเศรษฐกิจให้เข้มแข็งและทั่วถึง เพื่อมุ่งสู่การมีรายได้</a:t>
            </a:r>
            <a:r>
              <a:rPr lang="th-TH" sz="2400" b="1" i="1" dirty="0" smtClean="0">
                <a:solidFill>
                  <a:srgbClr val="F79646">
                    <a:lumMod val="75000"/>
                  </a:srgbClr>
                </a:solidFill>
                <a:ea typeface="Calibri"/>
                <a:cs typeface="TH SarabunPSK"/>
              </a:rPr>
              <a:t>สูง</a:t>
            </a:r>
          </a:p>
          <a:p>
            <a:pPr algn="r"/>
            <a:r>
              <a:rPr lang="th-TH" sz="2400" b="1" i="1" dirty="0" smtClean="0">
                <a:solidFill>
                  <a:srgbClr val="F79646">
                    <a:lumMod val="75000"/>
                  </a:srgbClr>
                </a:solidFill>
                <a:ea typeface="Calibri"/>
                <a:cs typeface="TH SarabunPSK"/>
              </a:rPr>
              <a:t>อย่าง</a:t>
            </a:r>
            <a:r>
              <a:rPr lang="th-TH" sz="2400" b="1" i="1" dirty="0">
                <a:solidFill>
                  <a:srgbClr val="F79646">
                    <a:lumMod val="75000"/>
                  </a:srgbClr>
                </a:solidFill>
                <a:ea typeface="Calibri"/>
                <a:cs typeface="TH SarabunPSK"/>
              </a:rPr>
              <a:t>มีเสถียรภาพ เป็นธรรม และยั่งยืน ด้วย</a:t>
            </a:r>
            <a:r>
              <a:rPr lang="th-TH" sz="2400" b="1" i="1" dirty="0" smtClean="0">
                <a:solidFill>
                  <a:srgbClr val="F79646">
                    <a:lumMod val="75000"/>
                  </a:srgbClr>
                </a:solidFill>
                <a:ea typeface="Calibri"/>
                <a:cs typeface="TH SarabunPSK"/>
              </a:rPr>
              <a:t>นวัตกรรม”</a:t>
            </a:r>
            <a:endParaRPr lang="en-US" sz="2400" b="1" i="1" dirty="0">
              <a:solidFill>
                <a:srgbClr val="F79646">
                  <a:lumMod val="75000"/>
                </a:srgbClr>
              </a:solidFill>
              <a:ea typeface="Calibri"/>
              <a:cs typeface="TH SarabunPSK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219695" y="1817181"/>
            <a:ext cx="843148" cy="864000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1" name="Oval 20"/>
          <p:cNvSpPr/>
          <p:nvPr/>
        </p:nvSpPr>
        <p:spPr>
          <a:xfrm>
            <a:off x="1271766" y="1823808"/>
            <a:ext cx="843148" cy="864000"/>
          </a:xfrm>
          <a:prstGeom prst="ellipse">
            <a:avLst/>
          </a:prstGeom>
          <a:solidFill>
            <a:srgbClr val="FFFFC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2286002" y="1809750"/>
            <a:ext cx="843148" cy="864000"/>
          </a:xfrm>
          <a:prstGeom prst="ellipse">
            <a:avLst/>
          </a:prstGeom>
          <a:solidFill>
            <a:srgbClr val="FCE6E4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27" name="Picture 2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>
            <a:off x="308720" y="2064276"/>
            <a:ext cx="374869" cy="383091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tretch>
            <a:fillRect/>
          </a:stretch>
        </p:blipFill>
        <p:spPr>
          <a:xfrm rot="381027">
            <a:off x="677917" y="2168465"/>
            <a:ext cx="264887" cy="270697"/>
          </a:xfrm>
          <a:prstGeom prst="rect">
            <a:avLst/>
          </a:prstGeom>
        </p:spPr>
      </p:pic>
      <p:pic>
        <p:nvPicPr>
          <p:cNvPr id="33" name="Picture 10" descr="https://p2bi.com/wp-content/uploads/2014/06/market-increase-flat-icon-346sq.jpg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 xmlns="">
                  <a14:imgLayer r:embed="rId5">
                    <a14:imgEffect>
                      <a14:backgroundRemoval t="0" b="97110" l="0" r="96532">
                        <a14:foregroundMark x1="21098" y1="41329" x2="21098" y2="41329"/>
                        <a14:foregroundMark x1="37283" y1="36127" x2="37283" y2="36127"/>
                        <a14:foregroundMark x1="43064" y1="36416" x2="43064" y2="36416"/>
                        <a14:foregroundMark x1="59827" y1="39017" x2="59827" y2="39017"/>
                        <a14:foregroundMark x1="70809" y1="30636" x2="70809" y2="3063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331651" y="1923678"/>
            <a:ext cx="648073" cy="6480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8" descr="http://www.pactera.com/sites/all/themes/pactera/images/menu/380_icon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2329710" y="1764436"/>
            <a:ext cx="778389" cy="1035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75686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3" name="Picture 9" descr="https://upload.wikimedia.org/wikipedia/commons/1/10/World_map_blank_black_lines_4500px_monochrome.png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605"/>
          <a:stretch/>
        </p:blipFill>
        <p:spPr bwMode="auto">
          <a:xfrm>
            <a:off x="2" y="576141"/>
            <a:ext cx="9143999" cy="4227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Freeform 98"/>
          <p:cNvSpPr/>
          <p:nvPr/>
        </p:nvSpPr>
        <p:spPr>
          <a:xfrm>
            <a:off x="5147018" y="1652421"/>
            <a:ext cx="361652" cy="2286000"/>
          </a:xfrm>
          <a:custGeom>
            <a:avLst/>
            <a:gdLst>
              <a:gd name="connsiteX0" fmla="*/ 10633 w 361652"/>
              <a:gd name="connsiteY0" fmla="*/ 0 h 2286000"/>
              <a:gd name="connsiteX1" fmla="*/ 116959 w 361652"/>
              <a:gd name="connsiteY1" fmla="*/ 138223 h 2286000"/>
              <a:gd name="connsiteX2" fmla="*/ 308345 w 361652"/>
              <a:gd name="connsiteY2" fmla="*/ 627321 h 2286000"/>
              <a:gd name="connsiteX3" fmla="*/ 361507 w 361652"/>
              <a:gd name="connsiteY3" fmla="*/ 1105786 h 2286000"/>
              <a:gd name="connsiteX4" fmla="*/ 297712 w 361652"/>
              <a:gd name="connsiteY4" fmla="*/ 1562986 h 2286000"/>
              <a:gd name="connsiteX5" fmla="*/ 148856 w 361652"/>
              <a:gd name="connsiteY5" fmla="*/ 1977656 h 2286000"/>
              <a:gd name="connsiteX6" fmla="*/ 0 w 361652"/>
              <a:gd name="connsiteY6" fmla="*/ 2286000 h 2286000"/>
              <a:gd name="connsiteX7" fmla="*/ 0 w 361652"/>
              <a:gd name="connsiteY7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1652" h="2286000">
                <a:moveTo>
                  <a:pt x="10633" y="0"/>
                </a:moveTo>
                <a:cubicBezTo>
                  <a:pt x="38986" y="16835"/>
                  <a:pt x="67340" y="33670"/>
                  <a:pt x="116959" y="138223"/>
                </a:cubicBezTo>
                <a:cubicBezTo>
                  <a:pt x="166578" y="242776"/>
                  <a:pt x="267587" y="466060"/>
                  <a:pt x="308345" y="627321"/>
                </a:cubicBezTo>
                <a:cubicBezTo>
                  <a:pt x="349103" y="788582"/>
                  <a:pt x="363279" y="949842"/>
                  <a:pt x="361507" y="1105786"/>
                </a:cubicBezTo>
                <a:cubicBezTo>
                  <a:pt x="359735" y="1261730"/>
                  <a:pt x="333154" y="1417674"/>
                  <a:pt x="297712" y="1562986"/>
                </a:cubicBezTo>
                <a:cubicBezTo>
                  <a:pt x="262270" y="1708298"/>
                  <a:pt x="198475" y="1857154"/>
                  <a:pt x="148856" y="1977656"/>
                </a:cubicBezTo>
                <a:cubicBezTo>
                  <a:pt x="99237" y="2098158"/>
                  <a:pt x="0" y="2286000"/>
                  <a:pt x="0" y="2286000"/>
                </a:cubicBezTo>
                <a:lnTo>
                  <a:pt x="0" y="2286000"/>
                </a:lnTo>
              </a:path>
            </a:pathLst>
          </a:custGeom>
          <a:ln w="34925">
            <a:solidFill>
              <a:srgbClr val="FACC8E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" name="Straight Connector 2"/>
          <p:cNvCxnSpPr/>
          <p:nvPr/>
        </p:nvCxnSpPr>
        <p:spPr>
          <a:xfrm>
            <a:off x="0" y="339508"/>
            <a:ext cx="539553" cy="1"/>
          </a:xfrm>
          <a:prstGeom prst="line">
            <a:avLst/>
          </a:prstGeom>
          <a:ln w="53975" cmpd="thickThin">
            <a:solidFill>
              <a:srgbClr val="E576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539552" y="-92546"/>
            <a:ext cx="813690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ยุทธศาสตร์ที่ </a:t>
            </a:r>
            <a:r>
              <a:rPr lang="en-US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sz="30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0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สร้างความเข้มแข็งทางเศรษฐกิจและแข่งขันได้อย่างยั่งยืน</a:t>
            </a:r>
            <a:endParaRPr lang="en-US" sz="3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8604462" y="339503"/>
            <a:ext cx="539550" cy="6"/>
          </a:xfrm>
          <a:prstGeom prst="line">
            <a:avLst/>
          </a:prstGeom>
          <a:ln w="53975" cmpd="thickThin">
            <a:solidFill>
              <a:srgbClr val="E576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4" name="Group 23"/>
          <p:cNvGrpSpPr/>
          <p:nvPr/>
        </p:nvGrpSpPr>
        <p:grpSpPr>
          <a:xfrm>
            <a:off x="394359" y="4461190"/>
            <a:ext cx="8498121" cy="558832"/>
            <a:chOff x="1043609" y="3957355"/>
            <a:chExt cx="7575844" cy="1134675"/>
          </a:xfrm>
        </p:grpSpPr>
        <p:pic>
          <p:nvPicPr>
            <p:cNvPr id="1028" name="Picture 4"/>
            <p:cNvPicPr>
              <a:picLocks noChangeAspect="1" noChangeArrowheads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8514"/>
            <a:stretch/>
          </p:blipFill>
          <p:spPr bwMode="auto">
            <a:xfrm>
              <a:off x="1043609" y="4213567"/>
              <a:ext cx="7575844" cy="8784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1031" name="Picture 7"/>
            <p:cNvPicPr>
              <a:picLocks noChangeAspect="1" noChangeArrowheads="1"/>
            </p:cNvPicPr>
            <p:nvPr/>
          </p:nvPicPr>
          <p:blipFill rotWithShape="1"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6546"/>
            <a:stretch/>
          </p:blipFill>
          <p:spPr bwMode="auto">
            <a:xfrm>
              <a:off x="6313367" y="3957355"/>
              <a:ext cx="1715017" cy="7026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aphicFrame>
        <p:nvGraphicFramePr>
          <p:cNvPr id="44" name="Table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9727038"/>
              </p:ext>
            </p:extLst>
          </p:nvPr>
        </p:nvGraphicFramePr>
        <p:xfrm>
          <a:off x="36008" y="584832"/>
          <a:ext cx="9047819" cy="2759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53572"/>
                <a:gridCol w="2906559"/>
                <a:gridCol w="3287688"/>
              </a:tblGrid>
              <a:tr h="275960"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>
                    <a:solidFill>
                      <a:srgbClr val="FACC8E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>
                    <a:solidFill>
                      <a:srgbClr val="FCE2C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000" dirty="0"/>
                    </a:p>
                  </a:txBody>
                  <a:tcPr>
                    <a:solidFill>
                      <a:srgbClr val="FACC8E"/>
                    </a:solidFill>
                  </a:tcPr>
                </a:tc>
              </a:tr>
            </a:tbl>
          </a:graphicData>
        </a:graphic>
      </p:graphicFrame>
      <p:sp>
        <p:nvSpPr>
          <p:cNvPr id="77" name="Rectangle 76"/>
          <p:cNvSpPr/>
          <p:nvPr/>
        </p:nvSpPr>
        <p:spPr>
          <a:xfrm>
            <a:off x="3072586" y="576142"/>
            <a:ext cx="2507526" cy="297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600"/>
              </a:lnSpc>
            </a:pPr>
            <a:r>
              <a:rPr lang="th-TH" sz="1400" b="1" dirty="0">
                <a:latin typeface="TH SarabunPSK" pitchFamily="34" charset="-34"/>
                <a:cs typeface="TH SarabunPSK" pitchFamily="34" charset="-34"/>
              </a:rPr>
              <a:t>เศรษฐกิจขยายตัว</a:t>
            </a:r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อย่างมี</a:t>
            </a:r>
            <a:r>
              <a:rPr lang="th-TH" sz="1400" b="1" dirty="0">
                <a:latin typeface="TH SarabunPSK" pitchFamily="34" charset="-34"/>
                <a:cs typeface="TH SarabunPSK" pitchFamily="34" charset="-34"/>
              </a:rPr>
              <a:t>เสถียรภาพและยั่งยืน</a:t>
            </a:r>
          </a:p>
        </p:txBody>
      </p:sp>
      <p:sp>
        <p:nvSpPr>
          <p:cNvPr id="78" name="Rectangle 77"/>
          <p:cNvSpPr/>
          <p:nvPr/>
        </p:nvSpPr>
        <p:spPr>
          <a:xfrm>
            <a:off x="6307757" y="563280"/>
            <a:ext cx="2512729" cy="297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600"/>
              </a:lnSpc>
            </a:pPr>
            <a:r>
              <a:rPr lang="th-TH" sz="1400" b="1" dirty="0">
                <a:latin typeface="TH SarabunPSK" pitchFamily="34" charset="-34"/>
                <a:cs typeface="TH SarabunPSK" pitchFamily="34" charset="-34"/>
              </a:rPr>
              <a:t>การสร้างความเข้มแข็งให้เศรษฐกิจรายสาขา</a:t>
            </a:r>
          </a:p>
        </p:txBody>
      </p:sp>
      <p:cxnSp>
        <p:nvCxnSpPr>
          <p:cNvPr id="46" name="Straight Connector 45"/>
          <p:cNvCxnSpPr/>
          <p:nvPr/>
        </p:nvCxnSpPr>
        <p:spPr>
          <a:xfrm flipH="1">
            <a:off x="5796136" y="860797"/>
            <a:ext cx="14" cy="3675017"/>
          </a:xfrm>
          <a:prstGeom prst="line">
            <a:avLst/>
          </a:prstGeom>
          <a:ln w="15875">
            <a:solidFill>
              <a:srgbClr val="CF6A1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2871020" y="932798"/>
            <a:ext cx="1628972" cy="6565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200"/>
              </a:lnSpc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เศรษฐกิจขยายตัวเฉลี่ย</a:t>
            </a:r>
            <a:endParaRPr lang="en-US" sz="1800" b="1" dirty="0" smtClean="0"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2200"/>
              </a:lnSpc>
            </a:pPr>
            <a:endParaRPr lang="th-TH" sz="32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0" name="Rectangle 79"/>
          <p:cNvSpPr/>
          <p:nvPr/>
        </p:nvSpPr>
        <p:spPr>
          <a:xfrm>
            <a:off x="2843808" y="1295460"/>
            <a:ext cx="676788" cy="348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000"/>
              </a:lnSpc>
            </a:pPr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5%</a:t>
            </a:r>
            <a:endParaRPr lang="en-US" sz="3600" b="1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81" name="Group 80"/>
          <p:cNvGrpSpPr/>
          <p:nvPr/>
        </p:nvGrpSpPr>
        <p:grpSpPr>
          <a:xfrm>
            <a:off x="4626977" y="1094123"/>
            <a:ext cx="679842" cy="561377"/>
            <a:chOff x="4860032" y="930253"/>
            <a:chExt cx="747311" cy="616081"/>
          </a:xfrm>
        </p:grpSpPr>
        <p:sp>
          <p:nvSpPr>
            <p:cNvPr id="88" name="Oval 87"/>
            <p:cNvSpPr/>
            <p:nvPr/>
          </p:nvSpPr>
          <p:spPr>
            <a:xfrm>
              <a:off x="4882454" y="930253"/>
              <a:ext cx="657420" cy="616081"/>
            </a:xfrm>
            <a:prstGeom prst="ellipse">
              <a:avLst/>
            </a:prstGeom>
            <a:noFill/>
            <a:ln w="53975" cmpd="thickThin">
              <a:solidFill>
                <a:srgbClr val="E5761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89" name="Picture 2" descr="F:\Icon PPT\เศรษฐกิจ\business-people-icons-management-human-resources-marketing-e-commerce-EMYRM1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extLst>
                <a:ext uri="{BEBA8EAE-BF5A-486C-A8C5-ECC9F3942E4B}">
                  <a14:imgProps xmlns:a14="http://schemas.microsoft.com/office/drawing/2010/main" xmlns="">
                    <a14:imgLayer r:embed="rId7">
                      <a14:imgEffect>
                        <a14:backgroundRemoval t="31155" b="48784" l="30462" r="53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3536" t="31509" r="50000" b="54397"/>
            <a:stretch/>
          </p:blipFill>
          <p:spPr bwMode="auto">
            <a:xfrm>
              <a:off x="4860032" y="987574"/>
              <a:ext cx="747311" cy="50405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82" name="Rectangle 81"/>
          <p:cNvSpPr/>
          <p:nvPr/>
        </p:nvSpPr>
        <p:spPr>
          <a:xfrm>
            <a:off x="3275864" y="1799509"/>
            <a:ext cx="13890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รายได้ต่อหัว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เป็น</a:t>
            </a:r>
            <a:endParaRPr lang="en-US" sz="18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endParaRPr lang="en-US" sz="1800" b="1" dirty="0" smtClean="0">
              <a:latin typeface="TH SarabunPSK" pitchFamily="34" charset="-34"/>
              <a:cs typeface="TH SarabunPSK" pitchFamily="34" charset="-34"/>
            </a:endParaRPr>
          </a:p>
          <a:p>
            <a:r>
              <a:rPr lang="th-TH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itchFamily="34" charset="-34"/>
                <a:cs typeface="TH SarabunPSK" pitchFamily="34" charset="-34"/>
              </a:rPr>
              <a:t>ใน</a:t>
            </a:r>
            <a:r>
              <a:rPr lang="th-TH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itchFamily="34" charset="-34"/>
                <a:cs typeface="TH SarabunPSK" pitchFamily="34" charset="-34"/>
              </a:rPr>
              <a:t>ปี </a:t>
            </a:r>
            <a:r>
              <a:rPr lang="en-US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itchFamily="34" charset="-34"/>
                <a:cs typeface="TH SarabunPSK" pitchFamily="34" charset="-34"/>
              </a:rPr>
              <a:t>2564</a:t>
            </a:r>
            <a:r>
              <a:rPr lang="th-TH" sz="1800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en-US" sz="1800" b="1" dirty="0">
              <a:solidFill>
                <a:schemeClr val="tx1">
                  <a:lumMod val="65000"/>
                  <a:lumOff val="3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2" name="Rectangle 91"/>
          <p:cNvSpPr/>
          <p:nvPr/>
        </p:nvSpPr>
        <p:spPr>
          <a:xfrm>
            <a:off x="3275856" y="2140246"/>
            <a:ext cx="1265090" cy="348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000"/>
              </a:lnSpc>
            </a:pPr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8,200</a:t>
            </a:r>
            <a:r>
              <a:rPr lang="en-US" sz="1800" b="1" dirty="0" smtClean="0">
                <a:latin typeface="TH SarabunPSK" pitchFamily="34" charset="-34"/>
                <a:cs typeface="TH SarabunPSK" pitchFamily="34" charset="-34"/>
              </a:rPr>
              <a:t>USD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87" name="Group 86"/>
          <p:cNvGrpSpPr/>
          <p:nvPr/>
        </p:nvGrpSpPr>
        <p:grpSpPr>
          <a:xfrm>
            <a:off x="5059024" y="1910895"/>
            <a:ext cx="598067" cy="608694"/>
            <a:chOff x="5220072" y="1804353"/>
            <a:chExt cx="598067" cy="608694"/>
          </a:xfrm>
        </p:grpSpPr>
        <p:pic>
          <p:nvPicPr>
            <p:cNvPr id="95" name="Picture 2" descr="F:\Icon PPT\เศรษฐกิจ\business-people-icons-management-human-resources-marketing-e-commerce-EMYRM1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BEBA8EAE-BF5A-486C-A8C5-ECC9F3942E4B}">
                  <a14:imgProps xmlns:a14="http://schemas.microsoft.com/office/drawing/2010/main" xmlns="">
                    <a14:imgLayer r:embed="rId9">
                      <a14:imgEffect>
                        <a14:backgroundRemoval t="67494" b="95782" l="30151" r="5175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2571" t="77084" r="50000" b="4316"/>
            <a:stretch/>
          </p:blipFill>
          <p:spPr bwMode="auto">
            <a:xfrm>
              <a:off x="5244975" y="1804353"/>
              <a:ext cx="551161" cy="5954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6" name="Oval 95"/>
            <p:cNvSpPr/>
            <p:nvPr/>
          </p:nvSpPr>
          <p:spPr>
            <a:xfrm>
              <a:off x="5220072" y="1851670"/>
              <a:ext cx="598067" cy="561377"/>
            </a:xfrm>
            <a:prstGeom prst="ellipse">
              <a:avLst/>
            </a:prstGeom>
            <a:noFill/>
            <a:ln w="53975" cmpd="thickThin">
              <a:solidFill>
                <a:srgbClr val="E5761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84" name="Rectangle 83"/>
          <p:cNvSpPr/>
          <p:nvPr/>
        </p:nvSpPr>
        <p:spPr>
          <a:xfrm>
            <a:off x="3270489" y="2807628"/>
            <a:ext cx="173357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ผลิตภาพการผลิตของปัจจัยการผลิตโดยรวม</a:t>
            </a:r>
            <a:endParaRPr lang="en-US" sz="1800" b="1" dirty="0"/>
          </a:p>
        </p:txBody>
      </p:sp>
      <p:sp>
        <p:nvSpPr>
          <p:cNvPr id="86" name="Rectangle 85"/>
          <p:cNvSpPr/>
          <p:nvPr/>
        </p:nvSpPr>
        <p:spPr>
          <a:xfrm>
            <a:off x="3380316" y="1260785"/>
            <a:ext cx="471604" cy="3744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200"/>
              </a:lnSpc>
            </a:pPr>
            <a:r>
              <a:rPr lang="th-TH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ต่อปี</a:t>
            </a:r>
          </a:p>
        </p:txBody>
      </p:sp>
      <p:sp>
        <p:nvSpPr>
          <p:cNvPr id="90" name="Right Arrow 89"/>
          <p:cNvSpPr/>
          <p:nvPr/>
        </p:nvSpPr>
        <p:spPr>
          <a:xfrm rot="16200000">
            <a:off x="4672456" y="3029264"/>
            <a:ext cx="409223" cy="253970"/>
          </a:xfrm>
          <a:prstGeom prst="rightArrow">
            <a:avLst/>
          </a:prstGeom>
          <a:solidFill>
            <a:srgbClr val="E5761B"/>
          </a:solidFill>
          <a:ln>
            <a:solidFill>
              <a:srgbClr val="FACC8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3" name="Rectangle 102"/>
          <p:cNvSpPr/>
          <p:nvPr/>
        </p:nvSpPr>
        <p:spPr>
          <a:xfrm>
            <a:off x="3275867" y="3405115"/>
            <a:ext cx="931665" cy="348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000"/>
              </a:lnSpc>
            </a:pPr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2.5%</a:t>
            </a:r>
            <a:endParaRPr lang="en-US" sz="3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4" name="Rectangle 103"/>
          <p:cNvSpPr/>
          <p:nvPr/>
        </p:nvSpPr>
        <p:spPr>
          <a:xfrm>
            <a:off x="4100396" y="3376837"/>
            <a:ext cx="471604" cy="37446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200"/>
              </a:lnSpc>
            </a:pPr>
            <a:r>
              <a:rPr lang="th-TH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ต่อปี</a:t>
            </a:r>
          </a:p>
        </p:txBody>
      </p:sp>
      <p:grpSp>
        <p:nvGrpSpPr>
          <p:cNvPr id="91" name="Group 90"/>
          <p:cNvGrpSpPr/>
          <p:nvPr/>
        </p:nvGrpSpPr>
        <p:grpSpPr>
          <a:xfrm>
            <a:off x="5113314" y="2951637"/>
            <a:ext cx="665797" cy="699306"/>
            <a:chOff x="5292080" y="2643758"/>
            <a:chExt cx="665797" cy="699306"/>
          </a:xfrm>
        </p:grpSpPr>
        <p:pic>
          <p:nvPicPr>
            <p:cNvPr id="105" name="Picture 2" descr="F:\Icon PPT\เศรษฐกิจ\business-people-icons-management-human-resources-marketing-e-commerce-EMYRM1.jpg"/>
            <p:cNvPicPr>
              <a:picLocks noChangeAspect="1" noChangeArrowheads="1"/>
            </p:cNvPicPr>
            <p:nvPr/>
          </p:nvPicPr>
          <p:blipFill rotWithShape="1">
            <a:blip r:embed="rId10" cstate="print">
              <a:extLst>
                <a:ext uri="{BEBA8EAE-BF5A-486C-A8C5-ECC9F3942E4B}">
                  <a14:imgProps xmlns:a14="http://schemas.microsoft.com/office/drawing/2010/main" xmlns="">
                    <a14:imgLayer r:embed="rId11">
                      <a14:imgEffect>
                        <a14:backgroundRemoval t="0" b="13151" l="47739" r="7035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2855" r="33089" b="85876"/>
            <a:stretch/>
          </p:blipFill>
          <p:spPr bwMode="auto">
            <a:xfrm>
              <a:off x="5317295" y="2691473"/>
              <a:ext cx="640582" cy="6515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6" name="Oval 105"/>
            <p:cNvSpPr/>
            <p:nvPr/>
          </p:nvSpPr>
          <p:spPr>
            <a:xfrm>
              <a:off x="5292080" y="2643758"/>
              <a:ext cx="598067" cy="561377"/>
            </a:xfrm>
            <a:prstGeom prst="ellipse">
              <a:avLst/>
            </a:prstGeom>
            <a:noFill/>
            <a:ln w="53975" cmpd="thickThin">
              <a:solidFill>
                <a:srgbClr val="E5761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9" name="TextBox 108"/>
          <p:cNvSpPr txBox="1"/>
          <p:nvPr/>
        </p:nvSpPr>
        <p:spPr>
          <a:xfrm>
            <a:off x="2915816" y="3828645"/>
            <a:ext cx="1351652" cy="37446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200"/>
              </a:lnSpc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กรอบอัตราเงินเฟ้อ</a:t>
            </a:r>
            <a:endParaRPr lang="th-TH" sz="3200" b="1" dirty="0" smtClean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0" name="Rectangle 109"/>
          <p:cNvSpPr/>
          <p:nvPr/>
        </p:nvSpPr>
        <p:spPr>
          <a:xfrm>
            <a:off x="2901604" y="4175780"/>
            <a:ext cx="1455848" cy="348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000"/>
              </a:lnSpc>
            </a:pPr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2.5 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± </a:t>
            </a:r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1.5</a:t>
            </a:r>
            <a:endParaRPr lang="en-US" sz="3600" b="1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98" name="Group 97"/>
          <p:cNvGrpSpPr/>
          <p:nvPr/>
        </p:nvGrpSpPr>
        <p:grpSpPr>
          <a:xfrm>
            <a:off x="4676989" y="3821077"/>
            <a:ext cx="612911" cy="592143"/>
            <a:chOff x="4910037" y="3491775"/>
            <a:chExt cx="612911" cy="592143"/>
          </a:xfrm>
        </p:grpSpPr>
        <p:pic>
          <p:nvPicPr>
            <p:cNvPr id="111" name="Picture 2" descr="F:\Icon PPT\เศรษฐกิจ\business-people-icons-management-human-resources-marketing-e-commerce-EMYRM1.jpg"/>
            <p:cNvPicPr>
              <a:picLocks noChangeAspect="1" noChangeArrowheads="1"/>
            </p:cNvPicPr>
            <p:nvPr/>
          </p:nvPicPr>
          <p:blipFill rotWithShape="1">
            <a:blip r:embed="rId12" cstate="print">
              <a:extLst>
                <a:ext uri="{BEBA8EAE-BF5A-486C-A8C5-ECC9F3942E4B}">
                  <a14:imgProps xmlns:a14="http://schemas.microsoft.com/office/drawing/2010/main" xmlns="">
                    <a14:imgLayer r:embed="rId11">
                      <a14:imgEffect>
                        <a14:backgroundRemoval t="22581" b="47643" l="0" r="2236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29858" r="84917" b="54504"/>
            <a:stretch/>
          </p:blipFill>
          <p:spPr bwMode="auto">
            <a:xfrm>
              <a:off x="4972133" y="3491775"/>
              <a:ext cx="550815" cy="5781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2" name="Oval 111"/>
            <p:cNvSpPr/>
            <p:nvPr/>
          </p:nvSpPr>
          <p:spPr>
            <a:xfrm>
              <a:off x="4910037" y="3522541"/>
              <a:ext cx="598067" cy="561377"/>
            </a:xfrm>
            <a:prstGeom prst="ellipse">
              <a:avLst/>
            </a:prstGeom>
            <a:noFill/>
            <a:ln w="53975" cmpd="thickThin">
              <a:solidFill>
                <a:srgbClr val="E5761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1" name="Rectangle 100"/>
          <p:cNvSpPr/>
          <p:nvPr/>
        </p:nvSpPr>
        <p:spPr>
          <a:xfrm>
            <a:off x="5796136" y="935413"/>
            <a:ext cx="25239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ภาคเกษตร อุตสาหกรรมและบริการ 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2" name="Rectangle 101"/>
          <p:cNvSpPr/>
          <p:nvPr/>
        </p:nvSpPr>
        <p:spPr>
          <a:xfrm>
            <a:off x="5796136" y="1214153"/>
            <a:ext cx="16193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itchFamily="34" charset="-34"/>
                <a:cs typeface="TH SarabunPSK" pitchFamily="34" charset="-34"/>
              </a:rPr>
              <a:t>ขยายตัวเฉลี่ยไม่ต่ำกว่า</a:t>
            </a:r>
            <a:endParaRPr lang="en-US" sz="1800" b="1" dirty="0">
              <a:solidFill>
                <a:schemeClr val="tx1">
                  <a:lumMod val="65000"/>
                  <a:lumOff val="3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8" name="Rectangle 117"/>
          <p:cNvSpPr/>
          <p:nvPr/>
        </p:nvSpPr>
        <p:spPr>
          <a:xfrm>
            <a:off x="5796136" y="1583491"/>
            <a:ext cx="2076209" cy="348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000"/>
              </a:lnSpc>
            </a:pPr>
            <a:r>
              <a:rPr lang="en-US" sz="3600" b="1" dirty="0">
                <a:latin typeface="TH SarabunPSK" pitchFamily="34" charset="-34"/>
                <a:cs typeface="TH SarabunPSK" pitchFamily="34" charset="-34"/>
              </a:rPr>
              <a:t>3</a:t>
            </a:r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%,4.5%,6%</a:t>
            </a:r>
            <a:endParaRPr lang="en-US" sz="36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8" name="Rectangle 107"/>
          <p:cNvSpPr/>
          <p:nvPr/>
        </p:nvSpPr>
        <p:spPr>
          <a:xfrm>
            <a:off x="6372200" y="1934233"/>
            <a:ext cx="193193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เกษตรกรมีรายได้เงินสดสุทธิ</a:t>
            </a:r>
            <a:endParaRPr lang="en-US" sz="1800" b="1" dirty="0"/>
          </a:p>
        </p:txBody>
      </p:sp>
      <p:sp>
        <p:nvSpPr>
          <p:cNvPr id="121" name="Rectangle 120"/>
          <p:cNvSpPr/>
          <p:nvPr/>
        </p:nvSpPr>
        <p:spPr>
          <a:xfrm>
            <a:off x="6372214" y="2252987"/>
            <a:ext cx="1624163" cy="34881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ts val="2000"/>
              </a:lnSpc>
            </a:pPr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59,460 </a:t>
            </a:r>
            <a:r>
              <a:rPr lang="en-US" sz="2000" b="1" dirty="0" smtClean="0">
                <a:latin typeface="TH SarabunPSK" pitchFamily="34" charset="-34"/>
                <a:cs typeface="TH SarabunPSK" pitchFamily="34" charset="-34"/>
              </a:rPr>
              <a:t>bath</a:t>
            </a:r>
            <a:endParaRPr lang="en-US" sz="11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3" name="Rectangle 112"/>
          <p:cNvSpPr/>
          <p:nvPr/>
        </p:nvSpPr>
        <p:spPr>
          <a:xfrm>
            <a:off x="6372206" y="2461229"/>
            <a:ext cx="93968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itchFamily="34" charset="-34"/>
                <a:cs typeface="TH SarabunPSK" pitchFamily="34" charset="-34"/>
              </a:rPr>
              <a:t>ต่อครัวเรือน</a:t>
            </a:r>
            <a:endParaRPr lang="en-US" sz="1800" b="1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119" name="Rectangle 118"/>
          <p:cNvSpPr/>
          <p:nvPr/>
        </p:nvSpPr>
        <p:spPr>
          <a:xfrm>
            <a:off x="6372214" y="2879636"/>
            <a:ext cx="18298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พื้นที่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ที่ได้รับการพัฒนาสู่เมืองอุตสาหกรรม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นิเวศ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0" name="Rectangle 119"/>
          <p:cNvSpPr/>
          <p:nvPr/>
        </p:nvSpPr>
        <p:spPr>
          <a:xfrm>
            <a:off x="6378700" y="3239676"/>
            <a:ext cx="15071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itchFamily="34" charset="-34"/>
                <a:cs typeface="TH SarabunPSK" pitchFamily="34" charset="-34"/>
              </a:rPr>
              <a:t>จำนวน</a:t>
            </a:r>
            <a:r>
              <a:rPr lang="th-TH" sz="3600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3600" b="1" dirty="0" smtClean="0">
                <a:latin typeface="TH SarabunPSK" pitchFamily="34" charset="-34"/>
                <a:cs typeface="TH SarabunPSK" pitchFamily="34" charset="-34"/>
              </a:rPr>
              <a:t>15</a:t>
            </a:r>
            <a:r>
              <a:rPr lang="th-TH" sz="36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TH SarabunPSK" pitchFamily="34" charset="-34"/>
                <a:cs typeface="TH SarabunPSK" pitchFamily="34" charset="-34"/>
              </a:rPr>
              <a:t>พื้นที่</a:t>
            </a:r>
            <a:endParaRPr lang="en-US" sz="1800" b="1" dirty="0">
              <a:solidFill>
                <a:schemeClr val="tx1">
                  <a:lumMod val="65000"/>
                  <a:lumOff val="35000"/>
                </a:scheme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3" name="Freeform 142"/>
          <p:cNvSpPr/>
          <p:nvPr/>
        </p:nvSpPr>
        <p:spPr>
          <a:xfrm>
            <a:off x="8460432" y="1601741"/>
            <a:ext cx="361652" cy="2286000"/>
          </a:xfrm>
          <a:custGeom>
            <a:avLst/>
            <a:gdLst>
              <a:gd name="connsiteX0" fmla="*/ 10633 w 361652"/>
              <a:gd name="connsiteY0" fmla="*/ 0 h 2286000"/>
              <a:gd name="connsiteX1" fmla="*/ 116959 w 361652"/>
              <a:gd name="connsiteY1" fmla="*/ 138223 h 2286000"/>
              <a:gd name="connsiteX2" fmla="*/ 308345 w 361652"/>
              <a:gd name="connsiteY2" fmla="*/ 627321 h 2286000"/>
              <a:gd name="connsiteX3" fmla="*/ 361507 w 361652"/>
              <a:gd name="connsiteY3" fmla="*/ 1105786 h 2286000"/>
              <a:gd name="connsiteX4" fmla="*/ 297712 w 361652"/>
              <a:gd name="connsiteY4" fmla="*/ 1562986 h 2286000"/>
              <a:gd name="connsiteX5" fmla="*/ 148856 w 361652"/>
              <a:gd name="connsiteY5" fmla="*/ 1977656 h 2286000"/>
              <a:gd name="connsiteX6" fmla="*/ 0 w 361652"/>
              <a:gd name="connsiteY6" fmla="*/ 2286000 h 2286000"/>
              <a:gd name="connsiteX7" fmla="*/ 0 w 361652"/>
              <a:gd name="connsiteY7" fmla="*/ 2286000 h 2286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61652" h="2286000">
                <a:moveTo>
                  <a:pt x="10633" y="0"/>
                </a:moveTo>
                <a:cubicBezTo>
                  <a:pt x="38986" y="16835"/>
                  <a:pt x="67340" y="33670"/>
                  <a:pt x="116959" y="138223"/>
                </a:cubicBezTo>
                <a:cubicBezTo>
                  <a:pt x="166578" y="242776"/>
                  <a:pt x="267587" y="466060"/>
                  <a:pt x="308345" y="627321"/>
                </a:cubicBezTo>
                <a:cubicBezTo>
                  <a:pt x="349103" y="788582"/>
                  <a:pt x="363279" y="949842"/>
                  <a:pt x="361507" y="1105786"/>
                </a:cubicBezTo>
                <a:cubicBezTo>
                  <a:pt x="359735" y="1261730"/>
                  <a:pt x="333154" y="1417674"/>
                  <a:pt x="297712" y="1562986"/>
                </a:cubicBezTo>
                <a:cubicBezTo>
                  <a:pt x="262270" y="1708298"/>
                  <a:pt x="198475" y="1857154"/>
                  <a:pt x="148856" y="1977656"/>
                </a:cubicBezTo>
                <a:cubicBezTo>
                  <a:pt x="99237" y="2098158"/>
                  <a:pt x="0" y="2286000"/>
                  <a:pt x="0" y="2286000"/>
                </a:cubicBezTo>
                <a:lnTo>
                  <a:pt x="0" y="2286000"/>
                </a:lnTo>
              </a:path>
            </a:pathLst>
          </a:custGeom>
          <a:ln w="34925">
            <a:solidFill>
              <a:srgbClr val="FACC8E"/>
            </a:solidFill>
            <a:prstDash val="das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44" name="Group 143"/>
          <p:cNvGrpSpPr/>
          <p:nvPr/>
        </p:nvGrpSpPr>
        <p:grpSpPr>
          <a:xfrm>
            <a:off x="8454781" y="2015540"/>
            <a:ext cx="598067" cy="561377"/>
            <a:chOff x="8454767" y="1976378"/>
            <a:chExt cx="598067" cy="561377"/>
          </a:xfrm>
        </p:grpSpPr>
        <p:pic>
          <p:nvPicPr>
            <p:cNvPr id="145" name="Picture 15" descr="http://www.freeiconspng.com/uploads/agriculture-allergy-animal-animals-bread-bull-cow-diet-farm--1.png"/>
            <p:cNvPicPr>
              <a:picLocks noChangeAspect="1" noChangeArrowheads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22617" y="2028247"/>
              <a:ext cx="490872" cy="490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6" name="Oval 145"/>
            <p:cNvSpPr/>
            <p:nvPr/>
          </p:nvSpPr>
          <p:spPr>
            <a:xfrm>
              <a:off x="8454767" y="1976378"/>
              <a:ext cx="598067" cy="561377"/>
            </a:xfrm>
            <a:prstGeom prst="ellipse">
              <a:avLst/>
            </a:prstGeom>
            <a:noFill/>
            <a:ln w="53975" cmpd="thickThin">
              <a:solidFill>
                <a:srgbClr val="E5761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47" name="Group 146"/>
          <p:cNvGrpSpPr/>
          <p:nvPr/>
        </p:nvGrpSpPr>
        <p:grpSpPr>
          <a:xfrm>
            <a:off x="8028653" y="1060938"/>
            <a:ext cx="633413" cy="595748"/>
            <a:chOff x="8028639" y="897073"/>
            <a:chExt cx="633413" cy="595748"/>
          </a:xfrm>
        </p:grpSpPr>
        <p:sp>
          <p:nvSpPr>
            <p:cNvPr id="148" name="Oval 147"/>
            <p:cNvSpPr/>
            <p:nvPr/>
          </p:nvSpPr>
          <p:spPr>
            <a:xfrm>
              <a:off x="8046313" y="931444"/>
              <a:ext cx="598067" cy="561377"/>
            </a:xfrm>
            <a:prstGeom prst="ellipse">
              <a:avLst/>
            </a:prstGeom>
            <a:noFill/>
            <a:ln w="53975" cmpd="thickThin">
              <a:solidFill>
                <a:srgbClr val="E5761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pic>
          <p:nvPicPr>
            <p:cNvPr id="149" name="Picture 18"/>
            <p:cNvPicPr>
              <a:picLocks noChangeAspect="1" noChangeArrowheads="1"/>
            </p:cNvPicPr>
            <p:nvPr/>
          </p:nvPicPr>
          <p:blipFill>
            <a:blip r:embed="rId14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28639" y="897073"/>
              <a:ext cx="633413" cy="56673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grpSp>
        <p:nvGrpSpPr>
          <p:cNvPr id="150" name="Group 149"/>
          <p:cNvGrpSpPr/>
          <p:nvPr/>
        </p:nvGrpSpPr>
        <p:grpSpPr>
          <a:xfrm>
            <a:off x="8439621" y="3023648"/>
            <a:ext cx="643041" cy="561377"/>
            <a:chOff x="8439607" y="2966923"/>
            <a:chExt cx="643041" cy="561377"/>
          </a:xfrm>
        </p:grpSpPr>
        <p:pic>
          <p:nvPicPr>
            <p:cNvPr id="151" name="Picture 20" descr="http://www.redroostergroup.com/wp-content/uploads/2010/09/GCC-Icons.jpg"/>
            <p:cNvPicPr>
              <a:picLocks noChangeAspect="1" noChangeArrowheads="1"/>
            </p:cNvPicPr>
            <p:nvPr/>
          </p:nvPicPr>
          <p:blipFill rotWithShape="1">
            <a:blip r:embed="rId15" cstate="print">
              <a:extLst>
                <a:ext uri="{BEBA8EAE-BF5A-486C-A8C5-ECC9F3942E4B}">
                  <a14:imgProps xmlns:a14="http://schemas.microsoft.com/office/drawing/2010/main" xmlns="">
                    <a14:imgLayer r:embed="rId16">
                      <a14:imgEffect>
                        <a14:backgroundRemoval t="5093" b="75000" l="38000" r="64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8224" t="11570" r="36409" b="31119"/>
            <a:stretch/>
          </p:blipFill>
          <p:spPr bwMode="auto">
            <a:xfrm>
              <a:off x="8465031" y="2984758"/>
              <a:ext cx="617617" cy="5023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2" name="Oval 151"/>
            <p:cNvSpPr/>
            <p:nvPr/>
          </p:nvSpPr>
          <p:spPr>
            <a:xfrm>
              <a:off x="8439607" y="2966923"/>
              <a:ext cx="598067" cy="561377"/>
            </a:xfrm>
            <a:prstGeom prst="ellipse">
              <a:avLst/>
            </a:prstGeom>
            <a:noFill/>
            <a:ln w="53975" cmpd="thickThin">
              <a:solidFill>
                <a:srgbClr val="E5761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24" name="Rectangle 1023"/>
          <p:cNvSpPr/>
          <p:nvPr/>
        </p:nvSpPr>
        <p:spPr>
          <a:xfrm>
            <a:off x="5796136" y="3887748"/>
            <a:ext cx="207620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ไม่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ต่ำกว่า </a:t>
            </a:r>
            <a:r>
              <a:rPr lang="en-US" sz="3600" b="1" dirty="0"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ล้านล้านบาท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25" name="Rectangle 1024"/>
          <p:cNvSpPr/>
          <p:nvPr/>
        </p:nvSpPr>
        <p:spPr>
          <a:xfrm>
            <a:off x="5796150" y="3815733"/>
            <a:ext cx="166904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รายได้จากการท่องเที่ยว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032" name="Group 1031"/>
          <p:cNvGrpSpPr/>
          <p:nvPr/>
        </p:nvGrpSpPr>
        <p:grpSpPr>
          <a:xfrm>
            <a:off x="8006395" y="3887748"/>
            <a:ext cx="598067" cy="561377"/>
            <a:chOff x="8006381" y="3723878"/>
            <a:chExt cx="598067" cy="561377"/>
          </a:xfrm>
        </p:grpSpPr>
        <p:pic>
          <p:nvPicPr>
            <p:cNvPr id="1046" name="Picture 22" descr="https://cdn1.iconfinder.com/data/icons/travel-colored-icons-vol-1/48/040-128.png"/>
            <p:cNvPicPr>
              <a:picLocks noChangeAspect="1" noChangeArrowheads="1"/>
            </p:cNvPicPr>
            <p:nvPr/>
          </p:nvPicPr>
          <p:blipFill>
            <a:blip r:embed="rId1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051196" y="3774558"/>
              <a:ext cx="481244" cy="48124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6" name="Oval 155"/>
            <p:cNvSpPr/>
            <p:nvPr/>
          </p:nvSpPr>
          <p:spPr>
            <a:xfrm>
              <a:off x="8006381" y="3723878"/>
              <a:ext cx="598067" cy="561377"/>
            </a:xfrm>
            <a:prstGeom prst="ellipse">
              <a:avLst/>
            </a:prstGeom>
            <a:noFill/>
            <a:ln w="53975" cmpd="thickThin">
              <a:solidFill>
                <a:srgbClr val="E5761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35" name="Rectangle 1034"/>
          <p:cNvSpPr/>
          <p:nvPr/>
        </p:nvSpPr>
        <p:spPr>
          <a:xfrm>
            <a:off x="36004" y="1007421"/>
            <a:ext cx="2844316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 algn="thaiDist">
              <a:buFont typeface="Wingdings" pitchFamily="2" charset="2"/>
              <a:buChar char="q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ยกระดับการผลิต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สินค้าเกษตรและอาหารเข้าสู่ระบบ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มาตรฐาน</a:t>
            </a:r>
            <a:endParaRPr lang="en-US" sz="1600" dirty="0" smtClean="0">
              <a:latin typeface="TH SarabunPSK" pitchFamily="34" charset="-34"/>
              <a:cs typeface="TH SarabunPSK" pitchFamily="34" charset="-34"/>
            </a:endParaRPr>
          </a:p>
          <a:p>
            <a:pPr marL="285750" lvl="0" indent="-285750" algn="thaiDist">
              <a:buFont typeface="Wingdings" pitchFamily="2" charset="2"/>
              <a:buChar char="q"/>
            </a:pPr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ต่อ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ยอดความเข้มแข็งของอุตสาหกรรม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ที่มีศักยภาพปัจจุบันเพื่อยกระดับไปสู่อุตสาหกรรมที่ใช้เทคโนโลยีขั้น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สูง</a:t>
            </a:r>
            <a:endParaRPr lang="en-US" sz="1600" dirty="0">
              <a:latin typeface="TH SarabunPSK" pitchFamily="34" charset="-34"/>
              <a:cs typeface="TH SarabunPSK" pitchFamily="34" charset="-34"/>
            </a:endParaRPr>
          </a:p>
          <a:p>
            <a:pPr marL="285750" indent="-285750" algn="thaiDist">
              <a:buFont typeface="Wingdings" pitchFamily="2" charset="2"/>
              <a:buChar char="q"/>
            </a:pPr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วางอนาคตรากฐาน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การพัฒนา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อุตสาหกรรม</a:t>
            </a:r>
            <a:endParaRPr lang="en-US" sz="1600" dirty="0" smtClean="0">
              <a:latin typeface="TH SarabunPSK" pitchFamily="34" charset="-34"/>
              <a:cs typeface="TH SarabunPSK" pitchFamily="34" charset="-34"/>
            </a:endParaRPr>
          </a:p>
          <a:p>
            <a:pPr marL="285750" indent="-285750" algn="thaiDist">
              <a:buFont typeface="Wingdings" pitchFamily="2" charset="2"/>
              <a:buChar char="q"/>
            </a:pPr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เสริมสร้าง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ขีดความสามารถการแข่งขัน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ในเชิงธุรกิจของภาค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บริการ</a:t>
            </a:r>
            <a:endParaRPr lang="en-US" sz="1600" dirty="0" smtClean="0">
              <a:latin typeface="TH SarabunPSK" pitchFamily="34" charset="-34"/>
              <a:cs typeface="TH SarabunPSK" pitchFamily="34" charset="-34"/>
            </a:endParaRPr>
          </a:p>
          <a:p>
            <a:pPr marL="285750" indent="-285750" algn="thaiDist">
              <a:buFont typeface="Wingdings" pitchFamily="2" charset="2"/>
              <a:buChar char="q"/>
            </a:pPr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ปรับปรุง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แก้ไขกฎหมายและ</a:t>
            </a:r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กฎระเบียบ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เพื่อส่งเสริมการค้าที่เป็นธรรมและอำนวยความสะดวกการค้าการลงทุน </a:t>
            </a:r>
            <a:endParaRPr lang="en-US" sz="1600" dirty="0" smtClean="0">
              <a:latin typeface="TH SarabunPSK" pitchFamily="34" charset="-34"/>
              <a:cs typeface="TH SarabunPSK" pitchFamily="34" charset="-34"/>
            </a:endParaRPr>
          </a:p>
          <a:p>
            <a:pPr marL="285750" indent="-285750" algn="thaiDist">
              <a:buFont typeface="Wingdings" pitchFamily="2" charset="2"/>
              <a:buChar char="q"/>
            </a:pPr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เพิ่ม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ประสิทธิภาพของระบบการเงิน</a:t>
            </a:r>
            <a:r>
              <a:rPr lang="th-TH" sz="1600" dirty="0">
                <a:latin typeface="TH SarabunPSK" pitchFamily="34" charset="-34"/>
                <a:cs typeface="TH SarabunPSK" pitchFamily="34" charset="-34"/>
              </a:rPr>
              <a:t>และสถาบันการเงินทั้งในตลาดเงินและตลาดทุนให้สามารถสนับสนุนการขยายตัวทางเศรษฐกิจ ลดต้นทุนในการ</a:t>
            </a:r>
            <a:r>
              <a:rPr lang="th-TH" sz="1600" dirty="0" smtClean="0">
                <a:latin typeface="TH SarabunPSK" pitchFamily="34" charset="-34"/>
                <a:cs typeface="TH SarabunPSK" pitchFamily="34" charset="-34"/>
              </a:rPr>
              <a:t>ให้บริการ</a:t>
            </a:r>
            <a:endParaRPr lang="en-US" sz="1600" dirty="0"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61" name="Straight Connector 160"/>
          <p:cNvCxnSpPr/>
          <p:nvPr/>
        </p:nvCxnSpPr>
        <p:spPr>
          <a:xfrm>
            <a:off x="2880320" y="860797"/>
            <a:ext cx="0" cy="3737285"/>
          </a:xfrm>
          <a:prstGeom prst="line">
            <a:avLst/>
          </a:prstGeom>
          <a:ln w="15875">
            <a:solidFill>
              <a:srgbClr val="CF6A1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2" name="Rectangle 161"/>
          <p:cNvSpPr/>
          <p:nvPr/>
        </p:nvSpPr>
        <p:spPr>
          <a:xfrm>
            <a:off x="479788" y="563280"/>
            <a:ext cx="2147997" cy="297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600"/>
              </a:lnSpc>
            </a:pPr>
            <a:r>
              <a:rPr lang="th-TH" sz="1400" b="1" dirty="0">
                <a:latin typeface="TH SarabunPSK" pitchFamily="34" charset="-34"/>
                <a:cs typeface="TH SarabunPSK" pitchFamily="34" charset="-34"/>
              </a:rPr>
              <a:t>แนวทางการพัฒนาที่มีความสำคัญ</a:t>
            </a:r>
            <a:r>
              <a:rPr lang="th-TH" sz="1400" b="1" dirty="0" smtClean="0">
                <a:latin typeface="TH SarabunPSK" pitchFamily="34" charset="-34"/>
                <a:cs typeface="TH SarabunPSK" pitchFamily="34" charset="-34"/>
              </a:rPr>
              <a:t>สูง</a:t>
            </a:r>
            <a:endParaRPr lang="th-TH" sz="14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32641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7504" y="-62266"/>
            <a:ext cx="7944888" cy="5411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0" tIns="45715" rIns="91430" bIns="45715">
            <a:spAutoFit/>
          </a:bodyPr>
          <a:lstStyle/>
          <a:p>
            <a:pPr algn="thaiDist" defTabSz="914288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th-TH" sz="2400" b="1" dirty="0">
                <a:solidFill>
                  <a:srgbClr val="00206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วัตถุประสงค์และเป้าหมายที่เกี่ยวข้องกับภาคเกษตร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114932" y="1062449"/>
            <a:ext cx="4896763" cy="50119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36" tIns="45718" rIns="91436" bIns="45718"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6204" indent="-176204">
              <a:lnSpc>
                <a:spcPts val="1600"/>
              </a:lnSpc>
              <a:spcBef>
                <a:spcPts val="0"/>
              </a:spcBef>
              <a:buNone/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1.	ส่งเสริมการพัฒนานวัตกรรมในการสร้างมูลค่าและเพิ่มประสิทธิภาพการผลิตของสินค้าและบริการ</a:t>
            </a:r>
            <a:endParaRPr lang="en-US" sz="180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113452" y="1685777"/>
            <a:ext cx="4897472" cy="91787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36" tIns="45718" rIns="91436" bIns="45718"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6204" indent="-176204" algn="thaiDist">
              <a:lnSpc>
                <a:spcPts val="1600"/>
              </a:lnSpc>
              <a:spcBef>
                <a:spcPts val="0"/>
              </a:spcBef>
              <a:buNone/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2.	ส่งเสริมและพัฒนาเศรษฐกิจชีวภาพให้เป็นรายได้ใหม่ที่สำคัญ พัฒนาระบบการบริหารจัดการความเสี่ยงและมีการปรับตัวให้พร้อมรับการเปลี่ยนแปลงของสภาพภูมิอากาศ เพื่อให้ฐานการผลิตภาคเกษตรและรายได้เกษตรกรมีความมั่นคง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32529" y="2725785"/>
            <a:ext cx="4897472" cy="594460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36" tIns="45718" rIns="91436" bIns="45718"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6204" indent="-176204" algn="thaiDist">
              <a:lnSpc>
                <a:spcPts val="1600"/>
              </a:lnSpc>
              <a:spcBef>
                <a:spcPts val="0"/>
              </a:spcBef>
              <a:buNone/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3.	ผลักดันให้สินค้าเกษตรและอาหารของไทยมีความโดดเด่นในด้านคุณภาพมาตรฐานและความปลอดภัยในตลาดโลก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" name="Content Placeholder 2"/>
          <p:cNvSpPr txBox="1">
            <a:spLocks/>
          </p:cNvSpPr>
          <p:nvPr/>
        </p:nvSpPr>
        <p:spPr>
          <a:xfrm>
            <a:off x="107505" y="3442384"/>
            <a:ext cx="4897472" cy="820445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91436" tIns="45718" rIns="91436" bIns="45718"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6204" indent="-176204">
              <a:lnSpc>
                <a:spcPts val="1600"/>
              </a:lnSpc>
              <a:spcBef>
                <a:spcPts val="0"/>
              </a:spcBef>
              <a:buNone/>
              <a:defRPr/>
            </a:pPr>
            <a:r>
              <a:rPr lang="th-TH" sz="1800" b="1" spc="-30" dirty="0">
                <a:latin typeface="TH SarabunPSK" pitchFamily="34" charset="-34"/>
                <a:cs typeface="TH SarabunPSK" pitchFamily="34" charset="-34"/>
              </a:rPr>
              <a:t>4.	เพิ่มศักยภาพของอุตสาหกรรมสำคัญเดิมให้สามารถต่อยอดไปสู่อุตสาหกรรมแห่งอนาคตที่ใช้เทคโนโลยีสมัยใหม่อย่างเข้มข้น และสร้างรากฐานในการพัฒนาอุตสาหกรรมใหม่บนฐานของความเป็นมิตรต่อ สวล.</a:t>
            </a:r>
            <a:endParaRPr lang="en-US" sz="1800" b="1" spc="-30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107505" y="4384966"/>
            <a:ext cx="4897472" cy="604613"/>
          </a:xfrm>
          <a:prstGeom prst="rect">
            <a:avLst/>
          </a:prstGeom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lIns="91436" tIns="45718" rIns="91436" bIns="45718"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6204" indent="-176204">
              <a:lnSpc>
                <a:spcPts val="1600"/>
              </a:lnSpc>
              <a:spcBef>
                <a:spcPts val="0"/>
              </a:spcBef>
              <a:buNone/>
              <a:defRPr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5.	สร้างความเข้มแข็งขององค์กรการเงินฐานรากและระบบสหกรณ์ ให้สนับสนุนบริการทางการเงินในระดับฐานรากและเกษตรกรรายย่อย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264809" y="1064975"/>
            <a:ext cx="3771689" cy="35464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1436" tIns="45718" rIns="91436" bIns="45718" rtlCol="0">
            <a:spAutoFit/>
          </a:bodyPr>
          <a:lstStyle/>
          <a:p>
            <a:pPr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SzPct val="75000"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ภาคเกษตรมีอัตราการขยายตัวทางเศรษฐกิจอย่างต่อเนื่อง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220074" y="2571751"/>
            <a:ext cx="3781349" cy="682238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1436" tIns="45718" rIns="91436" bIns="45718" rtlCol="0">
            <a:spAutoFit/>
          </a:bodyPr>
          <a:lstStyle/>
          <a:p>
            <a:pPr marL="182554" indent="-182554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FontTx/>
              <a:buChar char="-"/>
              <a:tabLst>
                <a:tab pos="177791" algn="l"/>
              </a:tabLst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เกษตรกรมีรายได้เงินสดสุทธทางการเกษตรเพิ่มขึ้น</a:t>
            </a:r>
          </a:p>
          <a:p>
            <a:pPr marL="182554" indent="-182554">
              <a:lnSpc>
                <a:spcPts val="2000"/>
              </a:lnSpc>
              <a:spcBef>
                <a:spcPts val="600"/>
              </a:spcBef>
              <a:spcAft>
                <a:spcPts val="0"/>
              </a:spcAft>
              <a:buFontTx/>
              <a:buChar char="-"/>
              <a:tabLst>
                <a:tab pos="177791" algn="l"/>
              </a:tabLst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พื้นที่การทำเกษตรกรรมยั่งยืนเพิ่มขึ้นต่อเนื่อง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5537458" y="1623925"/>
            <a:ext cx="3499038" cy="611703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  <a:spAutoFit/>
          </a:bodyPr>
          <a:lstStyle/>
          <a:p>
            <a:pPr defTabSz="914355">
              <a:lnSpc>
                <a:spcPts val="2000"/>
              </a:lnSpc>
              <a:spcBef>
                <a:spcPts val="600"/>
              </a:spcBef>
              <a:tabLst>
                <a:tab pos="450828" algn="l"/>
              </a:tabLst>
            </a:pPr>
            <a:r>
              <a:rPr lang="th-TH" sz="1800" b="1" spc="-20" dirty="0">
                <a:latin typeface="TH SarabunPSK" pitchFamily="34" charset="-34"/>
                <a:cs typeface="TH SarabunPSK" pitchFamily="34" charset="-34"/>
              </a:rPr>
              <a:t>ภาคเกษตร มีอัตราการขยายตัวทางเศรษฐกิจเฉลี่ยไม่ต่ำกว่าร้อยละ 3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ต่อปี</a:t>
            </a: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5399165" y="3386367"/>
            <a:ext cx="3637333" cy="120802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36" tIns="45718" rIns="91436" bIns="45718" numCol="1" anchor="ctr" anchorCtr="0" compatLnSpc="1">
            <a:prstTxWarp prst="textNoShape">
              <a:avLst/>
            </a:prstTxWarp>
            <a:spAutoFit/>
          </a:bodyPr>
          <a:lstStyle/>
          <a:p>
            <a:pPr marL="176204" indent="-176204" defTabSz="914355">
              <a:lnSpc>
                <a:spcPts val="2000"/>
              </a:lnSpc>
              <a:spcBef>
                <a:spcPts val="600"/>
              </a:spcBef>
            </a:pPr>
            <a:r>
              <a:rPr lang="en-US" sz="1800" b="1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1.	</a:t>
            </a:r>
            <a:r>
              <a:rPr lang="th-TH" sz="1800" b="1" spc="-3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รายได้เงินสดสุทธิทางการเกษตรเพิ่มขึ้นเป็น 59,460 บาท</a:t>
            </a:r>
            <a:r>
              <a:rPr lang="th-TH" sz="1800" b="1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ต่อครัวเรือน ในปี 2564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  <a:p>
            <a:pPr marL="176204" indent="-176204" defTabSz="914355" eaLnBrk="0" hangingPunct="0">
              <a:lnSpc>
                <a:spcPts val="2000"/>
              </a:lnSpc>
              <a:spcBef>
                <a:spcPts val="600"/>
              </a:spcBef>
            </a:pPr>
            <a:r>
              <a:rPr lang="en-US" sz="1800" b="1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2.</a:t>
            </a:r>
            <a:r>
              <a:rPr lang="th-TH" sz="1800" b="1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	</a:t>
            </a:r>
            <a:r>
              <a:rPr lang="th-TH" sz="1800" b="1" spc="-30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พื้นที่การทำเกษตรกรรมยั่งยืนเพิ่มขึ้นเป็น 5,000,000 ไร่ </a:t>
            </a:r>
            <a:r>
              <a:rPr lang="th-TH" sz="1800" b="1" dirty="0">
                <a:latin typeface="TH SarabunPSK" pitchFamily="34" charset="-34"/>
                <a:ea typeface="Calibri" pitchFamily="34" charset="0"/>
                <a:cs typeface="TH SarabunPSK" pitchFamily="34" charset="-34"/>
              </a:rPr>
              <a:t>ในปี 2564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Content Placeholder 2"/>
          <p:cNvSpPr txBox="1">
            <a:spLocks/>
          </p:cNvSpPr>
          <p:nvPr/>
        </p:nvSpPr>
        <p:spPr>
          <a:xfrm>
            <a:off x="6300194" y="532147"/>
            <a:ext cx="2209821" cy="37230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9050">
            <a:noFill/>
            <a:prstDash val="sysDot"/>
          </a:ln>
        </p:spPr>
        <p:txBody>
          <a:bodyPr lIns="91436" tIns="45718" rIns="91436" bIns="45718"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  <a:defRPr/>
            </a:pP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   เป้าหมาย/ตัวชี้วัด</a:t>
            </a:r>
          </a:p>
        </p:txBody>
      </p:sp>
      <p:sp>
        <p:nvSpPr>
          <p:cNvPr id="27" name="Content Placeholder 2"/>
          <p:cNvSpPr txBox="1">
            <a:spLocks/>
          </p:cNvSpPr>
          <p:nvPr/>
        </p:nvSpPr>
        <p:spPr>
          <a:xfrm>
            <a:off x="1043608" y="532147"/>
            <a:ext cx="2751566" cy="372302"/>
          </a:xfrm>
          <a:prstGeom prst="rect">
            <a:avLst/>
          </a:prstGeom>
          <a:solidFill>
            <a:schemeClr val="accent1">
              <a:lumMod val="75000"/>
            </a:schemeClr>
          </a:solidFill>
          <a:ln w="19050">
            <a:noFill/>
            <a:prstDash val="sysDot"/>
          </a:ln>
        </p:spPr>
        <p:txBody>
          <a:bodyPr lIns="91436" tIns="45718" rIns="91436" bIns="45718" anchor="ctr"/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buNone/>
              <a:defRPr/>
            </a:pPr>
            <a:r>
              <a:rPr lang="th-TH" sz="2400" b="1" dirty="0">
                <a:solidFill>
                  <a:schemeClr val="bg1"/>
                </a:solidFill>
                <a:latin typeface="TH SarabunPSK" pitchFamily="34" charset="-34"/>
                <a:cs typeface="TH SarabunPSK" pitchFamily="34" charset="-34"/>
              </a:rPr>
              <a:t>วัตถุประสงค์ (ด้านเกษตร)</a:t>
            </a:r>
          </a:p>
        </p:txBody>
      </p:sp>
      <p:sp>
        <p:nvSpPr>
          <p:cNvPr id="6" name="Oval 5"/>
          <p:cNvSpPr/>
          <p:nvPr/>
        </p:nvSpPr>
        <p:spPr>
          <a:xfrm>
            <a:off x="4860030" y="3819636"/>
            <a:ext cx="4248474" cy="900286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145534164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8" name="ลูกศรเชื่อมต่อแบบตรง 77"/>
          <p:cNvCxnSpPr/>
          <p:nvPr/>
        </p:nvCxnSpPr>
        <p:spPr>
          <a:xfrm flipV="1">
            <a:off x="6484182" y="915569"/>
            <a:ext cx="0" cy="1195572"/>
          </a:xfrm>
          <a:prstGeom prst="straightConnector1">
            <a:avLst/>
          </a:prstGeom>
          <a:ln>
            <a:solidFill>
              <a:schemeClr val="tx2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ลูกศรเชื่อมต่อแบบตรง 71"/>
          <p:cNvCxnSpPr/>
          <p:nvPr/>
        </p:nvCxnSpPr>
        <p:spPr>
          <a:xfrm flipV="1">
            <a:off x="7267127" y="1701689"/>
            <a:ext cx="0" cy="616268"/>
          </a:xfrm>
          <a:prstGeom prst="straightConnector1">
            <a:avLst/>
          </a:prstGeom>
          <a:ln>
            <a:solidFill>
              <a:schemeClr val="tx2">
                <a:lumMod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ลูกศรเชื่อมต่อแบบตรง 38"/>
          <p:cNvCxnSpPr/>
          <p:nvPr/>
        </p:nvCxnSpPr>
        <p:spPr>
          <a:xfrm flipV="1">
            <a:off x="503790" y="1399746"/>
            <a:ext cx="0" cy="1675201"/>
          </a:xfrm>
          <a:prstGeom prst="straightConnector1">
            <a:avLst/>
          </a:prstGeom>
          <a:ln>
            <a:solidFill>
              <a:srgbClr val="990000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บล็อกส่วนโค้ง 1"/>
          <p:cNvSpPr/>
          <p:nvPr/>
        </p:nvSpPr>
        <p:spPr>
          <a:xfrm flipV="1">
            <a:off x="376897" y="1194244"/>
            <a:ext cx="3880575" cy="3828360"/>
          </a:xfrm>
          <a:prstGeom prst="blockArc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800" dirty="0">
              <a:solidFill>
                <a:prstClr val="black"/>
              </a:solidFill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580416" y="3719924"/>
            <a:ext cx="2093756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th-TH" sz="28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เพิ่มศักยภาพ</a:t>
            </a:r>
            <a:endParaRPr lang="th-TH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9" name="กลุ่ม 8"/>
          <p:cNvGrpSpPr/>
          <p:nvPr/>
        </p:nvGrpSpPr>
        <p:grpSpPr>
          <a:xfrm>
            <a:off x="3533232" y="1014389"/>
            <a:ext cx="4030754" cy="3825100"/>
            <a:chOff x="3998670" y="1020048"/>
            <a:chExt cx="4029750" cy="3912096"/>
          </a:xfrm>
        </p:grpSpPr>
        <p:sp>
          <p:nvSpPr>
            <p:cNvPr id="6" name="บล็อกส่วนโค้ง 5"/>
            <p:cNvSpPr/>
            <p:nvPr/>
          </p:nvSpPr>
          <p:spPr>
            <a:xfrm>
              <a:off x="3998670" y="1059582"/>
              <a:ext cx="4029750" cy="3872562"/>
            </a:xfrm>
            <a:prstGeom prst="blockArc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7" name="สี่เหลี่ยมผืนผ้า 6"/>
            <p:cNvSpPr/>
            <p:nvPr/>
          </p:nvSpPr>
          <p:spPr>
            <a:xfrm>
              <a:off x="5052821" y="1020048"/>
              <a:ext cx="1820877" cy="97580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th-TH" sz="2800" b="1" dirty="0" smtClean="0">
                  <a:solidFill>
                    <a:srgbClr val="1F497D">
                      <a:lumMod val="50000"/>
                    </a:srgbClr>
                  </a:solidFill>
                  <a:latin typeface="TH SarabunPSK" pitchFamily="34" charset="-34"/>
                  <a:cs typeface="TH SarabunPSK" pitchFamily="34" charset="-34"/>
                </a:rPr>
                <a:t>ต่อยอดสู่เกษตร</a:t>
              </a:r>
              <a:br>
                <a:rPr lang="th-TH" sz="2800" b="1" dirty="0" smtClean="0">
                  <a:solidFill>
                    <a:srgbClr val="1F497D">
                      <a:lumMod val="50000"/>
                    </a:srgbClr>
                  </a:solidFill>
                  <a:latin typeface="TH SarabunPSK" pitchFamily="34" charset="-34"/>
                  <a:cs typeface="TH SarabunPSK" pitchFamily="34" charset="-34"/>
                </a:rPr>
              </a:br>
              <a:r>
                <a:rPr lang="th-TH" sz="2800" b="1" dirty="0" smtClean="0">
                  <a:solidFill>
                    <a:srgbClr val="1F497D">
                      <a:lumMod val="50000"/>
                    </a:srgbClr>
                  </a:solidFill>
                  <a:latin typeface="TH SarabunPSK" pitchFamily="34" charset="-34"/>
                  <a:cs typeface="TH SarabunPSK" pitchFamily="34" charset="-34"/>
                </a:rPr>
                <a:t>อุตสาหกรรม</a:t>
              </a:r>
              <a:r>
                <a:rPr lang="th-TH" sz="2800" b="1" dirty="0">
                  <a:solidFill>
                    <a:srgbClr val="1F497D">
                      <a:lumMod val="50000"/>
                    </a:srgbClr>
                  </a:solidFill>
                  <a:latin typeface="TH SarabunPSK" pitchFamily="34" charset="-34"/>
                  <a:cs typeface="TH SarabunPSK" pitchFamily="34" charset="-34"/>
                </a:rPr>
                <a:t>ใหม่</a:t>
              </a:r>
            </a:p>
          </p:txBody>
        </p:sp>
      </p:grpSp>
      <p:grpSp>
        <p:nvGrpSpPr>
          <p:cNvPr id="34" name="กลุ่ม 33"/>
          <p:cNvGrpSpPr/>
          <p:nvPr/>
        </p:nvGrpSpPr>
        <p:grpSpPr>
          <a:xfrm>
            <a:off x="2147549" y="2253046"/>
            <a:ext cx="5383820" cy="1718727"/>
            <a:chOff x="2147549" y="2283722"/>
            <a:chExt cx="5383820" cy="1590906"/>
          </a:xfrm>
        </p:grpSpPr>
        <p:sp>
          <p:nvSpPr>
            <p:cNvPr id="4" name="สี่เหลี่ยมผืนผ้ามุมมน 3"/>
            <p:cNvSpPr/>
            <p:nvPr/>
          </p:nvSpPr>
          <p:spPr>
            <a:xfrm>
              <a:off x="2147549" y="2283722"/>
              <a:ext cx="4320480" cy="1590906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  <a:ln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r>
                <a:rPr lang="th-TH" sz="2400" b="1" dirty="0" smtClean="0">
                  <a:solidFill>
                    <a:prstClr val="black">
                      <a:lumMod val="95000"/>
                      <a:lumOff val="5000"/>
                    </a:prstClr>
                  </a:solidFill>
                  <a:latin typeface="TH SarabunPSK" pitchFamily="34" charset="-34"/>
                  <a:cs typeface="TH SarabunPSK" pitchFamily="34" charset="-34"/>
                </a:rPr>
                <a:t>        </a:t>
              </a:r>
              <a:endParaRPr lang="th-TH" sz="2400" b="1" u="sng" dirty="0">
                <a:solidFill>
                  <a:prstClr val="black">
                    <a:lumMod val="95000"/>
                    <a:lumOff val="5000"/>
                  </a:prstClr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5" name="Rectangle 35"/>
            <p:cNvSpPr/>
            <p:nvPr/>
          </p:nvSpPr>
          <p:spPr>
            <a:xfrm>
              <a:off x="2214949" y="2854364"/>
              <a:ext cx="1048488" cy="299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แหล่งน้ำ</a:t>
              </a:r>
              <a:endPara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6" name="Rectangle 35"/>
            <p:cNvSpPr/>
            <p:nvPr/>
          </p:nvSpPr>
          <p:spPr>
            <a:xfrm>
              <a:off x="3405362" y="3020199"/>
              <a:ext cx="1048488" cy="299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ที่ดิน</a:t>
              </a:r>
              <a:endPara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7" name="Rectangle 35"/>
            <p:cNvSpPr/>
            <p:nvPr/>
          </p:nvSpPr>
          <p:spPr>
            <a:xfrm>
              <a:off x="4185911" y="3225088"/>
              <a:ext cx="1277510" cy="299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มาตรฐาน</a:t>
              </a:r>
              <a:endPara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8" name="Rectangle 35"/>
            <p:cNvSpPr/>
            <p:nvPr/>
          </p:nvSpPr>
          <p:spPr>
            <a:xfrm>
              <a:off x="2793873" y="3552493"/>
              <a:ext cx="4737496" cy="299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ฐานข้อมูลเพื่อวางแผนการผลิตอย่างแม่นยำ</a:t>
              </a:r>
              <a:endPara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9" name="Rectangle 35"/>
            <p:cNvSpPr/>
            <p:nvPr/>
          </p:nvSpPr>
          <p:spPr>
            <a:xfrm>
              <a:off x="3061539" y="2683246"/>
              <a:ext cx="3519075" cy="299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th-TH" sz="2400" b="1" dirty="0" smtClean="0">
                  <a:solidFill>
                    <a:srgbClr val="C00000"/>
                  </a:solidFill>
                  <a:latin typeface="TH SarabunPSK" pitchFamily="34" charset="-34"/>
                  <a:cs typeface="TH SarabunPSK" pitchFamily="34" charset="-34"/>
                </a:rPr>
                <a:t>เกษตรพอเพียง/ผสมผสาน/ยั่งยืน</a:t>
              </a:r>
              <a:endParaRPr lang="th-TH" sz="2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30" name="Rectangle 35"/>
            <p:cNvSpPr/>
            <p:nvPr/>
          </p:nvSpPr>
          <p:spPr>
            <a:xfrm>
              <a:off x="2194372" y="3265026"/>
              <a:ext cx="2178874" cy="299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ภูมิปัญญาท้องถิ่น</a:t>
              </a:r>
              <a:endPara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pic>
          <p:nvPicPr>
            <p:cNvPr id="4098" name="Picture 2" descr="https://cdn1.iconfinder.com/data/icons/athlete-sport-exercise/334/athlete_pictogram_muscle_man_strong_sport-512.png"/>
            <p:cNvPicPr>
              <a:picLocks noChangeAspect="1" noChangeArrowheads="1"/>
            </p:cNvPicPr>
            <p:nvPr/>
          </p:nvPicPr>
          <p:blipFill>
            <a:blip r:embed="rId2" cstate="print">
              <a:duotone>
                <a:schemeClr val="accent1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39752" y="2345018"/>
              <a:ext cx="387720" cy="44212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6" name="Rectangle 35"/>
            <p:cNvSpPr/>
            <p:nvPr/>
          </p:nvSpPr>
          <p:spPr>
            <a:xfrm>
              <a:off x="5533059" y="3239394"/>
              <a:ext cx="1110124" cy="2991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ts val="1800"/>
                </a:lnSpc>
              </a:pP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ตลาด</a:t>
              </a:r>
              <a:endPara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41" name="Rectangle 35"/>
          <p:cNvSpPr/>
          <p:nvPr/>
        </p:nvSpPr>
        <p:spPr>
          <a:xfrm>
            <a:off x="147880" y="656218"/>
            <a:ext cx="3557327" cy="656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200"/>
              </a:lnSpc>
            </a:pPr>
            <a:r>
              <a:rPr lang="th-TH" sz="2000" b="1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เสริมสร้างขีดความสามารถการผลิต</a:t>
            </a:r>
          </a:p>
          <a:p>
            <a:pPr>
              <a:lnSpc>
                <a:spcPts val="2200"/>
              </a:lnSpc>
            </a:pPr>
            <a:r>
              <a:rPr lang="th-TH" sz="2000" b="1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ตลอดห่วงโซ่อุตสาหกรรมเกษตร</a:t>
            </a:r>
            <a:endParaRPr lang="th-TH" sz="2000" b="1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4" name="Rectangle 26"/>
          <p:cNvSpPr/>
          <p:nvPr/>
        </p:nvSpPr>
        <p:spPr>
          <a:xfrm>
            <a:off x="545950" y="1232513"/>
            <a:ext cx="3146916" cy="10669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900"/>
              </a:lnSpc>
              <a:tabLst>
                <a:tab pos="182563" algn="l"/>
              </a:tabLst>
            </a:pPr>
            <a:r>
              <a:rPr lang="th-TH" spc="-30" dirty="0" smtClean="0">
                <a:solidFill>
                  <a:srgbClr val="CC3300"/>
                </a:solidFill>
                <a:latin typeface="TH SarabunPSK" pitchFamily="34" charset="-34"/>
                <a:cs typeface="TH SarabunPSK" pitchFamily="34" charset="-34"/>
              </a:rPr>
              <a:t>รวมกลุ่ม/สถาบันเกษตรกร</a:t>
            </a:r>
          </a:p>
          <a:p>
            <a:pPr>
              <a:lnSpc>
                <a:spcPts val="1900"/>
              </a:lnSpc>
              <a:tabLst>
                <a:tab pos="182563" algn="l"/>
              </a:tabLst>
            </a:pPr>
            <a:r>
              <a:rPr lang="th-TH" spc="-30" dirty="0" smtClean="0">
                <a:solidFill>
                  <a:srgbClr val="CC3300"/>
                </a:solidFill>
                <a:latin typeface="TH SarabunPSK" pitchFamily="34" charset="-34"/>
                <a:cs typeface="TH SarabunPSK" pitchFamily="34" charset="-34"/>
              </a:rPr>
              <a:t>บริหารพื้นที่การเกษตรครบวงจร</a:t>
            </a:r>
          </a:p>
          <a:p>
            <a:pPr>
              <a:lnSpc>
                <a:spcPts val="1900"/>
              </a:lnSpc>
              <a:tabLst>
                <a:tab pos="182563" algn="l"/>
              </a:tabLst>
            </a:pPr>
            <a:r>
              <a:rPr lang="th-TH" spc="-30" dirty="0" smtClean="0">
                <a:solidFill>
                  <a:srgbClr val="CC3300"/>
                </a:solidFill>
                <a:latin typeface="TH SarabunPSK" pitchFamily="34" charset="-34"/>
                <a:cs typeface="TH SarabunPSK" pitchFamily="34" charset="-34"/>
              </a:rPr>
              <a:t>ใช้เทคโนโลยีแม่นยำ</a:t>
            </a:r>
            <a:r>
              <a:rPr lang="en-US" spc="-30" dirty="0" smtClean="0">
                <a:solidFill>
                  <a:srgbClr val="CC3300"/>
                </a:solidFill>
                <a:latin typeface="TH SarabunPSK" pitchFamily="34" charset="-34"/>
                <a:cs typeface="TH SarabunPSK" pitchFamily="34" charset="-34"/>
              </a:rPr>
              <a:t> / </a:t>
            </a:r>
            <a:r>
              <a:rPr lang="th-TH" spc="-30" dirty="0" smtClean="0">
                <a:solidFill>
                  <a:srgbClr val="CC3300"/>
                </a:solidFill>
                <a:latin typeface="TH SarabunPSK" pitchFamily="34" charset="-34"/>
                <a:cs typeface="TH SarabunPSK" pitchFamily="34" charset="-34"/>
              </a:rPr>
              <a:t>จัดการความเสี่ยง</a:t>
            </a:r>
          </a:p>
          <a:p>
            <a:pPr>
              <a:lnSpc>
                <a:spcPts val="1900"/>
              </a:lnSpc>
              <a:tabLst>
                <a:tab pos="182563" algn="l"/>
              </a:tabLst>
            </a:pPr>
            <a:r>
              <a:rPr lang="th-TH" spc="-30" dirty="0" smtClean="0">
                <a:solidFill>
                  <a:srgbClr val="CC3300"/>
                </a:solidFill>
                <a:latin typeface="TH SarabunPSK" pitchFamily="34" charset="-34"/>
                <a:cs typeface="TH SarabunPSK" pitchFamily="34" charset="-34"/>
              </a:rPr>
              <a:t>ร่วมมือกับประเทศเพื่อนบ้าน</a:t>
            </a:r>
            <a:endParaRPr lang="en-US" spc="-30" dirty="0">
              <a:solidFill>
                <a:srgbClr val="CC33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12" name="Group 11"/>
          <p:cNvGrpSpPr/>
          <p:nvPr/>
        </p:nvGrpSpPr>
        <p:grpSpPr>
          <a:xfrm>
            <a:off x="6514285" y="2282138"/>
            <a:ext cx="2424265" cy="1443062"/>
            <a:chOff x="6410542" y="2282138"/>
            <a:chExt cx="2424265" cy="1443062"/>
          </a:xfrm>
        </p:grpSpPr>
        <p:sp>
          <p:nvSpPr>
            <p:cNvPr id="42" name="กระจาย 2 41"/>
            <p:cNvSpPr/>
            <p:nvPr/>
          </p:nvSpPr>
          <p:spPr>
            <a:xfrm>
              <a:off x="6410542" y="2282138"/>
              <a:ext cx="2407523" cy="1443062"/>
            </a:xfrm>
            <a:prstGeom prst="irregularSeal2">
              <a:avLst/>
            </a:prstGeom>
            <a:solidFill>
              <a:schemeClr val="tx2"/>
            </a:solidFill>
            <a:ln w="952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6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0" name="Rectangle 35"/>
            <p:cNvSpPr/>
            <p:nvPr/>
          </p:nvSpPr>
          <p:spPr>
            <a:xfrm>
              <a:off x="6989931" y="2653460"/>
              <a:ext cx="1175832" cy="42575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th-TH" sz="2400" b="1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นวัตกรรม</a:t>
              </a:r>
              <a:endParaRPr lang="th-TH" sz="2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1" name="Rectangle 35"/>
            <p:cNvSpPr/>
            <p:nvPr/>
          </p:nvSpPr>
          <p:spPr>
            <a:xfrm>
              <a:off x="6701899" y="2947782"/>
              <a:ext cx="2132908" cy="42575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square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th-TH" sz="2400" b="1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สร้างมูลค่าเพิ่ม</a:t>
              </a:r>
              <a:endParaRPr lang="th-TH" sz="2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grpSp>
        <p:nvGrpSpPr>
          <p:cNvPr id="67" name="กลุ่ม 66"/>
          <p:cNvGrpSpPr/>
          <p:nvPr/>
        </p:nvGrpSpPr>
        <p:grpSpPr>
          <a:xfrm>
            <a:off x="-10612" y="2273443"/>
            <a:ext cx="2379620" cy="1443062"/>
            <a:chOff x="6584899" y="1768380"/>
            <a:chExt cx="2468215" cy="1443062"/>
          </a:xfrm>
          <a:solidFill>
            <a:srgbClr val="C00000"/>
          </a:solidFill>
        </p:grpSpPr>
        <p:sp>
          <p:nvSpPr>
            <p:cNvPr id="68" name="กระจาย 2 67"/>
            <p:cNvSpPr/>
            <p:nvPr/>
          </p:nvSpPr>
          <p:spPr>
            <a:xfrm>
              <a:off x="6584899" y="1768380"/>
              <a:ext cx="2295621" cy="1443062"/>
            </a:xfrm>
            <a:prstGeom prst="irregularSeal2">
              <a:avLst/>
            </a:prstGeom>
            <a:grpFill/>
            <a:ln w="9525">
              <a:solidFill>
                <a:schemeClr val="tx1"/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h-TH" sz="16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69" name="Rectangle 35"/>
            <p:cNvSpPr/>
            <p:nvPr/>
          </p:nvSpPr>
          <p:spPr>
            <a:xfrm>
              <a:off x="7175578" y="2096158"/>
              <a:ext cx="1602217" cy="42575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th-TH" sz="2400" b="1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ลดต้นทุน </a:t>
              </a:r>
              <a:endParaRPr lang="th-TH" sz="2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70" name="Rectangle 35"/>
            <p:cNvSpPr/>
            <p:nvPr/>
          </p:nvSpPr>
          <p:spPr>
            <a:xfrm>
              <a:off x="6920206" y="2390480"/>
              <a:ext cx="2132908" cy="425758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ts val="2600"/>
                </a:lnSpc>
              </a:pPr>
              <a:r>
                <a:rPr lang="th-TH" sz="2400" b="1" dirty="0" smtClean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 เพิ่มมาตรฐาน</a:t>
              </a:r>
              <a:endParaRPr lang="th-TH" sz="24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74" name="Rectangle 35"/>
          <p:cNvSpPr/>
          <p:nvPr/>
        </p:nvSpPr>
        <p:spPr>
          <a:xfrm>
            <a:off x="7014896" y="1310823"/>
            <a:ext cx="2088232" cy="425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600"/>
              </a:lnSpc>
            </a:pPr>
            <a:r>
              <a:rPr lang="th-TH" sz="2000" b="1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เกษตรทางเลือกใหม่</a:t>
            </a:r>
            <a:endParaRPr lang="th-TH" sz="2000" b="1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6" name="Rectangle 35"/>
          <p:cNvSpPr/>
          <p:nvPr/>
        </p:nvSpPr>
        <p:spPr>
          <a:xfrm>
            <a:off x="5915151" y="533733"/>
            <a:ext cx="3212958" cy="425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2600"/>
              </a:lnSpc>
            </a:pPr>
            <a:r>
              <a:rPr lang="th-TH" sz="2000" b="1" dirty="0" smtClean="0">
                <a:solidFill>
                  <a:srgbClr val="1F497D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วิจัย/พัฒนา/ผลิตสินค้าเกษตรขั้นสูง</a:t>
            </a:r>
            <a:endParaRPr lang="th-TH" sz="2000" b="1" dirty="0">
              <a:solidFill>
                <a:srgbClr val="1F497D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0" name="Rectangle 26"/>
          <p:cNvSpPr/>
          <p:nvPr/>
        </p:nvSpPr>
        <p:spPr>
          <a:xfrm>
            <a:off x="7209661" y="1755919"/>
            <a:ext cx="206949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  <a:tabLst>
                <a:tab pos="182563" algn="l"/>
              </a:tabLst>
            </a:pPr>
            <a:r>
              <a:rPr lang="th-TH" b="1" spc="-30" dirty="0" smtClean="0">
                <a:solidFill>
                  <a:srgbClr val="CC3300"/>
                </a:solidFill>
                <a:latin typeface="TH SarabunPSK" pitchFamily="34" charset="-34"/>
                <a:cs typeface="TH SarabunPSK" pitchFamily="34" charset="-34"/>
              </a:rPr>
              <a:t>หาโอกาส/ผลิตสินค้าใหม่</a:t>
            </a:r>
          </a:p>
          <a:p>
            <a:pPr>
              <a:lnSpc>
                <a:spcPts val="1800"/>
              </a:lnSpc>
              <a:tabLst>
                <a:tab pos="182563" algn="l"/>
              </a:tabLst>
            </a:pPr>
            <a:r>
              <a:rPr lang="th-TH" b="1" spc="-30" dirty="0">
                <a:solidFill>
                  <a:srgbClr val="CC33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spc="-30" dirty="0" smtClean="0">
                <a:solidFill>
                  <a:srgbClr val="CC33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pc="-30" dirty="0" smtClean="0">
                <a:solidFill>
                  <a:srgbClr val="CC3300"/>
                </a:solidFill>
                <a:latin typeface="TH SarabunPSK" pitchFamily="34" charset="-34"/>
                <a:cs typeface="TH SarabunPSK" pitchFamily="34" charset="-34"/>
              </a:rPr>
              <a:t>อาทิ สาหร่าย สมุนไพร</a:t>
            </a:r>
            <a:endParaRPr lang="en-US" b="1" spc="-30" dirty="0">
              <a:solidFill>
                <a:srgbClr val="CC33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1" name="Rectangle 26"/>
          <p:cNvSpPr/>
          <p:nvPr/>
        </p:nvSpPr>
        <p:spPr>
          <a:xfrm>
            <a:off x="6553067" y="843558"/>
            <a:ext cx="248483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>
              <a:lnSpc>
                <a:spcPts val="1800"/>
              </a:lnSpc>
              <a:tabLst>
                <a:tab pos="182563" algn="l"/>
              </a:tabLst>
            </a:pPr>
            <a:r>
              <a:rPr lang="th-TH" b="1" spc="-30" dirty="0" smtClean="0">
                <a:solidFill>
                  <a:srgbClr val="CC3300"/>
                </a:solidFill>
                <a:latin typeface="TH SarabunPSK" pitchFamily="34" charset="-34"/>
                <a:cs typeface="TH SarabunPSK" pitchFamily="34" charset="-34"/>
              </a:rPr>
              <a:t>แปรรูปผลิตภัณฑ์ขั้นสูง</a:t>
            </a:r>
            <a:r>
              <a:rPr lang="en-US" b="1" spc="-30" dirty="0" smtClean="0">
                <a:solidFill>
                  <a:srgbClr val="CC3300"/>
                </a:solidFill>
                <a:latin typeface="TH SarabunPSK" pitchFamily="34" charset="-34"/>
                <a:cs typeface="TH SarabunPSK" pitchFamily="34" charset="-34"/>
              </a:rPr>
              <a:t>: </a:t>
            </a:r>
            <a:r>
              <a:rPr lang="th-TH" spc="-30" dirty="0" smtClean="0">
                <a:solidFill>
                  <a:srgbClr val="CC3300"/>
                </a:solidFill>
                <a:latin typeface="TH SarabunPSK" pitchFamily="34" charset="-34"/>
                <a:cs typeface="TH SarabunPSK" pitchFamily="34" charset="-34"/>
              </a:rPr>
              <a:t>สินค้าชีวภาพ ยา เครื่องสำอาง</a:t>
            </a:r>
            <a:endParaRPr lang="en-US" b="1" spc="-30" dirty="0">
              <a:solidFill>
                <a:srgbClr val="CC33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108" name="กลุ่ม 4107"/>
          <p:cNvGrpSpPr/>
          <p:nvPr/>
        </p:nvGrpSpPr>
        <p:grpSpPr>
          <a:xfrm>
            <a:off x="4823330" y="4201368"/>
            <a:ext cx="1434485" cy="649800"/>
            <a:chOff x="5082507" y="4155926"/>
            <a:chExt cx="1434485" cy="649800"/>
          </a:xfrm>
        </p:grpSpPr>
        <p:cxnSp>
          <p:nvCxnSpPr>
            <p:cNvPr id="4106" name="ตัวเชื่อมต่อตรง 4105"/>
            <p:cNvCxnSpPr/>
            <p:nvPr/>
          </p:nvCxnSpPr>
          <p:spPr>
            <a:xfrm>
              <a:off x="5241719" y="4155926"/>
              <a:ext cx="1202489" cy="0"/>
            </a:xfrm>
            <a:prstGeom prst="line">
              <a:avLst/>
            </a:prstGeom>
            <a:ln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ตัวเชื่อมต่อตรง 99"/>
            <p:cNvCxnSpPr/>
            <p:nvPr/>
          </p:nvCxnSpPr>
          <p:spPr>
            <a:xfrm>
              <a:off x="5282468" y="4289053"/>
              <a:ext cx="1202489" cy="0"/>
            </a:xfrm>
            <a:prstGeom prst="line">
              <a:avLst/>
            </a:prstGeom>
            <a:ln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ตัวเชื่อมต่อตรง 100"/>
            <p:cNvCxnSpPr/>
            <p:nvPr/>
          </p:nvCxnSpPr>
          <p:spPr>
            <a:xfrm>
              <a:off x="5282468" y="4392759"/>
              <a:ext cx="1202489" cy="0"/>
            </a:xfrm>
            <a:prstGeom prst="line">
              <a:avLst/>
            </a:prstGeom>
            <a:ln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ตัวเชื่อมต่อตรง 101"/>
            <p:cNvCxnSpPr/>
            <p:nvPr/>
          </p:nvCxnSpPr>
          <p:spPr>
            <a:xfrm>
              <a:off x="5314503" y="4564269"/>
              <a:ext cx="1202489" cy="0"/>
            </a:xfrm>
            <a:prstGeom prst="line">
              <a:avLst/>
            </a:prstGeom>
            <a:ln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ตัวเชื่อมต่อตรง 102"/>
            <p:cNvCxnSpPr/>
            <p:nvPr/>
          </p:nvCxnSpPr>
          <p:spPr>
            <a:xfrm>
              <a:off x="5241718" y="4659982"/>
              <a:ext cx="1202489" cy="0"/>
            </a:xfrm>
            <a:prstGeom prst="line">
              <a:avLst/>
            </a:prstGeom>
            <a:ln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ตัวเชื่อมต่อตรง 103"/>
            <p:cNvCxnSpPr/>
            <p:nvPr/>
          </p:nvCxnSpPr>
          <p:spPr>
            <a:xfrm>
              <a:off x="5082507" y="4805726"/>
              <a:ext cx="1202489" cy="0"/>
            </a:xfrm>
            <a:prstGeom prst="line">
              <a:avLst/>
            </a:prstGeom>
            <a:ln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111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1884" y="4088459"/>
            <a:ext cx="725487" cy="847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2" name="Picture 1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93439" y="3893944"/>
            <a:ext cx="981075" cy="101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15" name="Picture 18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94910" y="3678385"/>
            <a:ext cx="781050" cy="633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4120" name="กลุ่ม 4119"/>
          <p:cNvGrpSpPr/>
          <p:nvPr/>
        </p:nvGrpSpPr>
        <p:grpSpPr>
          <a:xfrm>
            <a:off x="6370191" y="3732686"/>
            <a:ext cx="2771694" cy="1327098"/>
            <a:chOff x="6370191" y="3732681"/>
            <a:chExt cx="2771694" cy="1327098"/>
          </a:xfrm>
        </p:grpSpPr>
        <p:pic>
          <p:nvPicPr>
            <p:cNvPr id="4114" name="Picture 17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05475" y="3761019"/>
              <a:ext cx="658813" cy="6826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13" name="Picture 16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0191" y="4307230"/>
              <a:ext cx="896937" cy="71278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16" name="Picture 19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98034" y="4165332"/>
              <a:ext cx="738187" cy="6651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17" name="Picture 20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317629" y="4400966"/>
              <a:ext cx="682625" cy="6588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18" name="Picture 21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452903" y="3893941"/>
              <a:ext cx="646113" cy="6588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pic>
          <p:nvPicPr>
            <p:cNvPr id="4119" name="Picture 22"/>
            <p:cNvPicPr>
              <a:picLocks noChangeAspect="1" noChangeArrowheads="1"/>
            </p:cNvPicPr>
            <p:nvPr/>
          </p:nvPicPr>
          <p:blipFill>
            <a:blip r:embed="rId11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83010" y="3732681"/>
              <a:ext cx="1158875" cy="130492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5" name="Rectangle 4"/>
          <p:cNvSpPr/>
          <p:nvPr/>
        </p:nvSpPr>
        <p:spPr>
          <a:xfrm>
            <a:off x="2692199" y="2255713"/>
            <a:ext cx="32191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i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เสริมความเข้มแข็งของปัจจัยพื้นฐาน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241445" y="4493211"/>
            <a:ext cx="2695532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ข้าว 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มันสำปะหลัง อ้อย ข้าวโพด ปาล์มน้ำมัน 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ยางพารา </a:t>
            </a:r>
            <a:endParaRPr lang="en-US" sz="2000" dirty="0">
              <a:solidFill>
                <a:prstClr val="black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524351" y="3976196"/>
            <a:ext cx="2008883" cy="5283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400"/>
              </a:lnSpc>
            </a:pP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ฐานการผลิตเดิม</a:t>
            </a:r>
            <a:endParaRPr lang="en-US" sz="28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136C9-D692-4DD7-9615-A6C00BBBBE23}" type="slidenum">
              <a:rPr lang="th-TH" smtClean="0">
                <a:solidFill>
                  <a:prstClr val="black"/>
                </a:solidFill>
              </a:rPr>
              <a:pPr/>
              <a:t>26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13" name="Oval 12"/>
          <p:cNvSpPr/>
          <p:nvPr/>
        </p:nvSpPr>
        <p:spPr>
          <a:xfrm>
            <a:off x="4307792" y="2895786"/>
            <a:ext cx="1898691" cy="438215"/>
          </a:xfrm>
          <a:prstGeom prst="ellipse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2800">
              <a:solidFill>
                <a:prstClr val="white"/>
              </a:solidFill>
            </a:endParaRPr>
          </a:p>
        </p:txBody>
      </p:sp>
      <p:sp>
        <p:nvSpPr>
          <p:cNvPr id="55" name="Rectangle 35"/>
          <p:cNvSpPr/>
          <p:nvPr/>
        </p:nvSpPr>
        <p:spPr>
          <a:xfrm>
            <a:off x="4528576" y="2965419"/>
            <a:ext cx="162760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1800"/>
              </a:lnSpc>
            </a:pPr>
            <a:r>
              <a:rPr lang="en-US" sz="2400" b="1" dirty="0" smtClean="0">
                <a:solidFill>
                  <a:srgbClr val="9BBB59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Smart Farmer</a:t>
            </a:r>
            <a:endParaRPr lang="th-TH" sz="2400" b="1" dirty="0">
              <a:solidFill>
                <a:srgbClr val="9BBB59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8" name="Rectangle 57"/>
          <p:cNvSpPr/>
          <p:nvPr/>
        </p:nvSpPr>
        <p:spPr>
          <a:xfrm>
            <a:off x="11216" y="130090"/>
            <a:ext cx="8953275" cy="42543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lvl="1" indent="-2509838" defTabSz="914287">
              <a:lnSpc>
                <a:spcPts val="2300"/>
              </a:lnSpc>
              <a:spcBef>
                <a:spcPct val="50000"/>
              </a:spcBef>
              <a:defRPr/>
            </a:pPr>
            <a:r>
              <a:rPr lang="th-TH" sz="3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แนวคิดพัฒนาภาคเกษตรในช่วงแผนพัฒนาฯ ฉบับที่ 12</a:t>
            </a:r>
            <a:endParaRPr lang="th-TH" sz="3200" b="1" dirty="0">
              <a:solidFill>
                <a:srgbClr val="F79646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607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9136C9-D692-4DD7-9615-A6C00BBBBE23}" type="slidenum">
              <a:rPr lang="th-TH" smtClean="0">
                <a:solidFill>
                  <a:prstClr val="black"/>
                </a:solidFill>
              </a:rPr>
              <a:pPr/>
              <a:t>27</a:t>
            </a:fld>
            <a:endParaRPr lang="th-TH">
              <a:solidFill>
                <a:prstClr val="black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216" y="130090"/>
            <a:ext cx="8953275" cy="42543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lvl="1" indent="-2509838" defTabSz="914287">
              <a:lnSpc>
                <a:spcPts val="2300"/>
              </a:lnSpc>
              <a:spcBef>
                <a:spcPct val="50000"/>
              </a:spcBef>
              <a:defRPr/>
            </a:pPr>
            <a:r>
              <a:rPr lang="th-TH" sz="3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แนวคิดพัฒนาภาคเกษตรในช่วงแผนพัฒนาฯ ฉบับที่ 12</a:t>
            </a:r>
            <a:endParaRPr lang="th-TH" sz="3200" b="1" dirty="0">
              <a:solidFill>
                <a:srgbClr val="F79646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타원 44"/>
          <p:cNvSpPr/>
          <p:nvPr/>
        </p:nvSpPr>
        <p:spPr>
          <a:xfrm>
            <a:off x="2430792" y="4373738"/>
            <a:ext cx="488969" cy="440071"/>
          </a:xfrm>
          <a:prstGeom prst="ellipse">
            <a:avLst/>
          </a:prstGeom>
          <a:solidFill>
            <a:srgbClr val="4F81BD">
              <a:lumMod val="50000"/>
            </a:srgbClr>
          </a:solidFill>
          <a:ln w="9525" cap="flat" cmpd="sng" algn="ctr">
            <a:noFill/>
            <a:prstDash val="solid"/>
          </a:ln>
          <a:effectLst>
            <a:outerShdw blurRad="63500" sx="102000" sy="102000" algn="ctr" rotWithShape="0">
              <a:sysClr val="window" lastClr="FFFFFF">
                <a:lumMod val="75000"/>
                <a:alpha val="40000"/>
              </a:sys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ko-KR" altLang="en-US" kern="0">
              <a:solidFill>
                <a:sysClr val="window" lastClr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타원 36"/>
          <p:cNvSpPr/>
          <p:nvPr/>
        </p:nvSpPr>
        <p:spPr>
          <a:xfrm>
            <a:off x="2919759" y="3765021"/>
            <a:ext cx="488969" cy="440071"/>
          </a:xfrm>
          <a:prstGeom prst="ellipse">
            <a:avLst/>
          </a:prstGeom>
          <a:solidFill>
            <a:srgbClr val="4F81BD">
              <a:lumMod val="75000"/>
            </a:srgbClr>
          </a:solidFill>
          <a:ln w="9525" cap="flat" cmpd="sng" algn="ctr">
            <a:noFill/>
            <a:prstDash val="solid"/>
          </a:ln>
          <a:effectLst>
            <a:outerShdw blurRad="63500" sx="102000" sy="102000" algn="ctr" rotWithShape="0">
              <a:sysClr val="window" lastClr="FFFFFF">
                <a:lumMod val="75000"/>
                <a:alpha val="40000"/>
              </a:sys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ko-KR" altLang="en-US" kern="0">
              <a:solidFill>
                <a:sysClr val="window" lastClr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타원 28"/>
          <p:cNvSpPr/>
          <p:nvPr/>
        </p:nvSpPr>
        <p:spPr>
          <a:xfrm>
            <a:off x="3150874" y="2989088"/>
            <a:ext cx="488969" cy="440071"/>
          </a:xfrm>
          <a:prstGeom prst="ellipse">
            <a:avLst/>
          </a:prstGeom>
          <a:solidFill>
            <a:srgbClr val="4F81BD"/>
          </a:solidFill>
          <a:ln w="9525" cap="flat" cmpd="sng" algn="ctr">
            <a:noFill/>
            <a:prstDash val="solid"/>
          </a:ln>
          <a:effectLst>
            <a:outerShdw blurRad="63500" sx="102000" sy="102000" algn="ctr" rotWithShape="0">
              <a:sysClr val="window" lastClr="FFFFFF">
                <a:lumMod val="75000"/>
                <a:alpha val="40000"/>
              </a:sys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ko-KR" altLang="en-US" kern="0">
              <a:solidFill>
                <a:sysClr val="window" lastClr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타원 20"/>
          <p:cNvSpPr/>
          <p:nvPr/>
        </p:nvSpPr>
        <p:spPr>
          <a:xfrm>
            <a:off x="3176850" y="2210154"/>
            <a:ext cx="488969" cy="440071"/>
          </a:xfrm>
          <a:prstGeom prst="ellipse">
            <a:avLst/>
          </a:prstGeom>
          <a:solidFill>
            <a:srgbClr val="4F81BD">
              <a:lumMod val="60000"/>
              <a:lumOff val="40000"/>
            </a:srgbClr>
          </a:solidFill>
          <a:ln w="9525" cap="flat" cmpd="sng" algn="ctr">
            <a:noFill/>
            <a:prstDash val="solid"/>
          </a:ln>
          <a:effectLst>
            <a:outerShdw blurRad="63500" sx="102000" sy="102000" algn="ctr" rotWithShape="0">
              <a:sysClr val="window" lastClr="FFFFFF">
                <a:lumMod val="75000"/>
                <a:alpha val="40000"/>
              </a:sys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ko-KR" altLang="en-US" kern="0">
              <a:solidFill>
                <a:sysClr val="window" lastClr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타원 12"/>
          <p:cNvSpPr/>
          <p:nvPr/>
        </p:nvSpPr>
        <p:spPr>
          <a:xfrm>
            <a:off x="2574815" y="719394"/>
            <a:ext cx="488969" cy="440071"/>
          </a:xfrm>
          <a:prstGeom prst="ellipse">
            <a:avLst/>
          </a:prstGeom>
          <a:solidFill>
            <a:srgbClr val="4F81BD">
              <a:lumMod val="20000"/>
              <a:lumOff val="80000"/>
            </a:srgbClr>
          </a:solidFill>
          <a:ln w="9525" cap="flat" cmpd="sng" algn="ctr">
            <a:noFill/>
            <a:prstDash val="solid"/>
          </a:ln>
          <a:effectLst>
            <a:outerShdw blurRad="63500" sx="102000" sy="102000" algn="ctr" rotWithShape="0">
              <a:sysClr val="window" lastClr="FFFFFF">
                <a:lumMod val="75000"/>
                <a:alpha val="40000"/>
              </a:sys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ko-KR" altLang="en-US" kern="0">
              <a:solidFill>
                <a:sysClr val="window" lastClr="FFFFFF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9" name="그룹 60"/>
          <p:cNvGrpSpPr/>
          <p:nvPr/>
        </p:nvGrpSpPr>
        <p:grpSpPr>
          <a:xfrm>
            <a:off x="2555776" y="688661"/>
            <a:ext cx="539422" cy="440071"/>
            <a:chOff x="5075123" y="3442121"/>
            <a:chExt cx="2481953" cy="2249809"/>
          </a:xfrm>
        </p:grpSpPr>
        <p:sp>
          <p:nvSpPr>
            <p:cNvPr id="10" name="타원 14"/>
            <p:cNvSpPr/>
            <p:nvPr/>
          </p:nvSpPr>
          <p:spPr>
            <a:xfrm>
              <a:off x="5159815" y="3442121"/>
              <a:ext cx="2249809" cy="2249809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0"/>
                  </a:sysClr>
                </a:gs>
                <a:gs pos="65000">
                  <a:sysClr val="window" lastClr="FFFFFF">
                    <a:alpha val="0"/>
                  </a:sysClr>
                </a:gs>
                <a:gs pos="74000">
                  <a:sysClr val="window" lastClr="FFFFFF"/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ysClr val="window" lastClr="FFFFFF">
                  <a:alpha val="25000"/>
                </a:sys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1" name="Oval 26"/>
            <p:cNvSpPr>
              <a:spLocks noChangeAspect="1" noChangeArrowheads="1"/>
            </p:cNvSpPr>
            <p:nvPr/>
          </p:nvSpPr>
          <p:spPr bwMode="auto">
            <a:xfrm rot="18900000">
              <a:off x="5075123" y="3760891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10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2" name="Oval 28"/>
            <p:cNvSpPr>
              <a:spLocks noChangeArrowheads="1"/>
            </p:cNvSpPr>
            <p:nvPr/>
          </p:nvSpPr>
          <p:spPr bwMode="auto">
            <a:xfrm flipH="1">
              <a:off x="5386741" y="3670248"/>
              <a:ext cx="713227" cy="639276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65000"/>
                  </a:sysClr>
                </a:gs>
                <a:gs pos="100000">
                  <a:srgbClr val="67ABF5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13" name="자유형 17"/>
            <p:cNvSpPr/>
            <p:nvPr/>
          </p:nvSpPr>
          <p:spPr>
            <a:xfrm rot="5398342">
              <a:off x="5955277" y="3558568"/>
              <a:ext cx="1424934" cy="1382488"/>
            </a:xfrm>
            <a:custGeom>
              <a:avLst/>
              <a:gdLst>
                <a:gd name="connsiteX0" fmla="*/ 0 w 1800225"/>
                <a:gd name="connsiteY0" fmla="*/ 1285875 h 1409700"/>
                <a:gd name="connsiteX1" fmla="*/ 723900 w 1800225"/>
                <a:gd name="connsiteY1" fmla="*/ 1409700 h 1409700"/>
                <a:gd name="connsiteX2" fmla="*/ 1800225 w 1800225"/>
                <a:gd name="connsiteY2" fmla="*/ 428625 h 1409700"/>
                <a:gd name="connsiteX3" fmla="*/ 1323975 w 1800225"/>
                <a:gd name="connsiteY3" fmla="*/ 0 h 1409700"/>
                <a:gd name="connsiteX4" fmla="*/ 342900 w 1800225"/>
                <a:gd name="connsiteY4" fmla="*/ 419100 h 1409700"/>
                <a:gd name="connsiteX5" fmla="*/ 0 w 1800225"/>
                <a:gd name="connsiteY5" fmla="*/ 1285875 h 1409700"/>
                <a:gd name="connsiteX0" fmla="*/ 63500 w 1863725"/>
                <a:gd name="connsiteY0" fmla="*/ 1287462 h 1411287"/>
                <a:gd name="connsiteX1" fmla="*/ 787400 w 1863725"/>
                <a:gd name="connsiteY1" fmla="*/ 1411287 h 1411287"/>
                <a:gd name="connsiteX2" fmla="*/ 1863725 w 1863725"/>
                <a:gd name="connsiteY2" fmla="*/ 430212 h 1411287"/>
                <a:gd name="connsiteX3" fmla="*/ 1387475 w 1863725"/>
                <a:gd name="connsiteY3" fmla="*/ 1587 h 1411287"/>
                <a:gd name="connsiteX4" fmla="*/ 406400 w 1863725"/>
                <a:gd name="connsiteY4" fmla="*/ 420687 h 1411287"/>
                <a:gd name="connsiteX5" fmla="*/ 63500 w 1863725"/>
                <a:gd name="connsiteY5" fmla="*/ 1287462 h 1411287"/>
                <a:gd name="connsiteX0" fmla="*/ 63500 w 1963738"/>
                <a:gd name="connsiteY0" fmla="*/ 1287462 h 1411287"/>
                <a:gd name="connsiteX1" fmla="*/ 787400 w 1963738"/>
                <a:gd name="connsiteY1" fmla="*/ 1411287 h 1411287"/>
                <a:gd name="connsiteX2" fmla="*/ 1863725 w 1963738"/>
                <a:gd name="connsiteY2" fmla="*/ 430212 h 1411287"/>
                <a:gd name="connsiteX3" fmla="*/ 1387475 w 1963738"/>
                <a:gd name="connsiteY3" fmla="*/ 1587 h 1411287"/>
                <a:gd name="connsiteX4" fmla="*/ 406400 w 1963738"/>
                <a:gd name="connsiteY4" fmla="*/ 420687 h 1411287"/>
                <a:gd name="connsiteX5" fmla="*/ 63500 w 1963738"/>
                <a:gd name="connsiteY5" fmla="*/ 1287462 h 1411287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41717 w 1963737"/>
                <a:gd name="connsiteY0" fmla="*/ 1287462 h 1689794"/>
                <a:gd name="connsiteX1" fmla="*/ 634920 w 1963737"/>
                <a:gd name="connsiteY1" fmla="*/ 1546919 h 1689794"/>
                <a:gd name="connsiteX2" fmla="*/ 1841942 w 1963737"/>
                <a:gd name="connsiteY2" fmla="*/ 430212 h 1689794"/>
                <a:gd name="connsiteX3" fmla="*/ 1365692 w 1963737"/>
                <a:gd name="connsiteY3" fmla="*/ 1587 h 1689794"/>
                <a:gd name="connsiteX4" fmla="*/ 384617 w 1963737"/>
                <a:gd name="connsiteY4" fmla="*/ 420687 h 1689794"/>
                <a:gd name="connsiteX5" fmla="*/ 41717 w 1963737"/>
                <a:gd name="connsiteY5" fmla="*/ 1287462 h 1689794"/>
                <a:gd name="connsiteX0" fmla="*/ 41717 w 1860992"/>
                <a:gd name="connsiteY0" fmla="*/ 1287462 h 1689794"/>
                <a:gd name="connsiteX1" fmla="*/ 634920 w 1860992"/>
                <a:gd name="connsiteY1" fmla="*/ 1546919 h 1689794"/>
                <a:gd name="connsiteX2" fmla="*/ 1479991 w 1860992"/>
                <a:gd name="connsiteY2" fmla="*/ 896937 h 1689794"/>
                <a:gd name="connsiteX3" fmla="*/ 1841942 w 1860992"/>
                <a:gd name="connsiteY3" fmla="*/ 430212 h 1689794"/>
                <a:gd name="connsiteX4" fmla="*/ 1365692 w 1860992"/>
                <a:gd name="connsiteY4" fmla="*/ 1587 h 1689794"/>
                <a:gd name="connsiteX5" fmla="*/ 384617 w 1860992"/>
                <a:gd name="connsiteY5" fmla="*/ 420687 h 1689794"/>
                <a:gd name="connsiteX6" fmla="*/ 41717 w 1860992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55725"/>
                <a:gd name="connsiteY0" fmla="*/ 1287462 h 1689794"/>
                <a:gd name="connsiteX1" fmla="*/ 634920 w 1855725"/>
                <a:gd name="connsiteY1" fmla="*/ 1546919 h 1689794"/>
                <a:gd name="connsiteX2" fmla="*/ 1282992 w 1855725"/>
                <a:gd name="connsiteY2" fmla="*/ 322783 h 1689794"/>
                <a:gd name="connsiteX3" fmla="*/ 1841942 w 1855725"/>
                <a:gd name="connsiteY3" fmla="*/ 430212 h 1689794"/>
                <a:gd name="connsiteX4" fmla="*/ 1365692 w 1855725"/>
                <a:gd name="connsiteY4" fmla="*/ 1587 h 1689794"/>
                <a:gd name="connsiteX5" fmla="*/ 384617 w 1855725"/>
                <a:gd name="connsiteY5" fmla="*/ 420687 h 1689794"/>
                <a:gd name="connsiteX6" fmla="*/ 41717 w 1855725"/>
                <a:gd name="connsiteY6" fmla="*/ 1287462 h 1689794"/>
                <a:gd name="connsiteX0" fmla="*/ 41717 w 1876164"/>
                <a:gd name="connsiteY0" fmla="*/ 1287462 h 1689794"/>
                <a:gd name="connsiteX1" fmla="*/ 634920 w 1876164"/>
                <a:gd name="connsiteY1" fmla="*/ 1546919 h 1689794"/>
                <a:gd name="connsiteX2" fmla="*/ 1571024 w 1876164"/>
                <a:gd name="connsiteY2" fmla="*/ 538807 h 1689794"/>
                <a:gd name="connsiteX3" fmla="*/ 1841942 w 1876164"/>
                <a:gd name="connsiteY3" fmla="*/ 430212 h 1689794"/>
                <a:gd name="connsiteX4" fmla="*/ 1365692 w 1876164"/>
                <a:gd name="connsiteY4" fmla="*/ 1587 h 1689794"/>
                <a:gd name="connsiteX5" fmla="*/ 384617 w 1876164"/>
                <a:gd name="connsiteY5" fmla="*/ 420687 h 1689794"/>
                <a:gd name="connsiteX6" fmla="*/ 41717 w 1876164"/>
                <a:gd name="connsiteY6" fmla="*/ 1287462 h 1689794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06006"/>
                <a:gd name="connsiteX1" fmla="*/ 718928 w 1888165"/>
                <a:gd name="connsiteY1" fmla="*/ 1618927 h 1706006"/>
                <a:gd name="connsiteX2" fmla="*/ 1583025 w 1888165"/>
                <a:gd name="connsiteY2" fmla="*/ 538807 h 1706006"/>
                <a:gd name="connsiteX3" fmla="*/ 1853943 w 1888165"/>
                <a:gd name="connsiteY3" fmla="*/ 430212 h 1706006"/>
                <a:gd name="connsiteX4" fmla="*/ 1377693 w 1888165"/>
                <a:gd name="connsiteY4" fmla="*/ 1587 h 1706006"/>
                <a:gd name="connsiteX5" fmla="*/ 396618 w 1888165"/>
                <a:gd name="connsiteY5" fmla="*/ 420687 h 1706006"/>
                <a:gd name="connsiteX6" fmla="*/ 53718 w 1888165"/>
                <a:gd name="connsiteY6" fmla="*/ 1287462 h 1706006"/>
                <a:gd name="connsiteX0" fmla="*/ 53718 w 1888165"/>
                <a:gd name="connsiteY0" fmla="*/ 1287462 h 1618927"/>
                <a:gd name="connsiteX1" fmla="*/ 718928 w 1888165"/>
                <a:gd name="connsiteY1" fmla="*/ 1618927 h 1618927"/>
                <a:gd name="connsiteX2" fmla="*/ 1583025 w 1888165"/>
                <a:gd name="connsiteY2" fmla="*/ 538807 h 1618927"/>
                <a:gd name="connsiteX3" fmla="*/ 1853943 w 1888165"/>
                <a:gd name="connsiteY3" fmla="*/ 430212 h 1618927"/>
                <a:gd name="connsiteX4" fmla="*/ 1377693 w 1888165"/>
                <a:gd name="connsiteY4" fmla="*/ 1587 h 1618927"/>
                <a:gd name="connsiteX5" fmla="*/ 396618 w 1888165"/>
                <a:gd name="connsiteY5" fmla="*/ 420687 h 1618927"/>
                <a:gd name="connsiteX6" fmla="*/ 53718 w 1888165"/>
                <a:gd name="connsiteY6" fmla="*/ 1287462 h 1618927"/>
                <a:gd name="connsiteX0" fmla="*/ 5223 w 1839670"/>
                <a:gd name="connsiteY0" fmla="*/ 1287462 h 1780287"/>
                <a:gd name="connsiteX1" fmla="*/ 379464 w 1839670"/>
                <a:gd name="connsiteY1" fmla="*/ 1506969 h 1780287"/>
                <a:gd name="connsiteX2" fmla="*/ 670433 w 1839670"/>
                <a:gd name="connsiteY2" fmla="*/ 1618927 h 1780287"/>
                <a:gd name="connsiteX3" fmla="*/ 1534530 w 1839670"/>
                <a:gd name="connsiteY3" fmla="*/ 538807 h 1780287"/>
                <a:gd name="connsiteX4" fmla="*/ 1805448 w 1839670"/>
                <a:gd name="connsiteY4" fmla="*/ 430212 h 1780287"/>
                <a:gd name="connsiteX5" fmla="*/ 1329198 w 1839670"/>
                <a:gd name="connsiteY5" fmla="*/ 1587 h 1780287"/>
                <a:gd name="connsiteX6" fmla="*/ 348123 w 1839670"/>
                <a:gd name="connsiteY6" fmla="*/ 420687 h 1780287"/>
                <a:gd name="connsiteX7" fmla="*/ 5223 w 1839670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34947" h="1780287">
                  <a:moveTo>
                    <a:pt x="500" y="1287462"/>
                  </a:moveTo>
                  <a:cubicBezTo>
                    <a:pt x="1000" y="1451572"/>
                    <a:pt x="235534" y="1350106"/>
                    <a:pt x="346402" y="1405350"/>
                  </a:cubicBezTo>
                  <a:cubicBezTo>
                    <a:pt x="457270" y="1460594"/>
                    <a:pt x="473199" y="1780287"/>
                    <a:pt x="665710" y="1618927"/>
                  </a:cubicBezTo>
                  <a:cubicBezTo>
                    <a:pt x="905422" y="1553840"/>
                    <a:pt x="1238695" y="627021"/>
                    <a:pt x="1529807" y="538807"/>
                  </a:cubicBezTo>
                  <a:cubicBezTo>
                    <a:pt x="1820919" y="450593"/>
                    <a:pt x="1834947" y="519749"/>
                    <a:pt x="1800725" y="430212"/>
                  </a:cubicBezTo>
                  <a:cubicBezTo>
                    <a:pt x="1766503" y="340675"/>
                    <a:pt x="1567362" y="3174"/>
                    <a:pt x="1324475" y="1587"/>
                  </a:cubicBezTo>
                  <a:cubicBezTo>
                    <a:pt x="1081588" y="0"/>
                    <a:pt x="564063" y="206375"/>
                    <a:pt x="343400" y="420687"/>
                  </a:cubicBezTo>
                  <a:cubicBezTo>
                    <a:pt x="122738" y="635000"/>
                    <a:pt x="0" y="1123352"/>
                    <a:pt x="500" y="1287462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9000"/>
                  </a:sysClr>
                </a:gs>
                <a:gs pos="5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circle">
                <a:fillToRect l="100000" t="100000"/>
              </a:path>
              <a:tileRect r="-100000" b="-10000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4" name="자유형 18"/>
            <p:cNvSpPr/>
            <p:nvPr/>
          </p:nvSpPr>
          <p:spPr>
            <a:xfrm rot="5839189">
              <a:off x="4992668" y="4233137"/>
              <a:ext cx="1574505" cy="1185188"/>
            </a:xfrm>
            <a:custGeom>
              <a:avLst/>
              <a:gdLst>
                <a:gd name="connsiteX0" fmla="*/ 0 w 2171700"/>
                <a:gd name="connsiteY0" fmla="*/ 1038225 h 1914525"/>
                <a:gd name="connsiteX1" fmla="*/ 390525 w 2171700"/>
                <a:gd name="connsiteY1" fmla="*/ 1571625 h 1914525"/>
                <a:gd name="connsiteX2" fmla="*/ 819150 w 2171700"/>
                <a:gd name="connsiteY2" fmla="*/ 1914525 h 1914525"/>
                <a:gd name="connsiteX3" fmla="*/ 1409700 w 2171700"/>
                <a:gd name="connsiteY3" fmla="*/ 1771650 h 1914525"/>
                <a:gd name="connsiteX4" fmla="*/ 1876425 w 2171700"/>
                <a:gd name="connsiteY4" fmla="*/ 1371600 h 1914525"/>
                <a:gd name="connsiteX5" fmla="*/ 2171700 w 2171700"/>
                <a:gd name="connsiteY5" fmla="*/ 752475 h 1914525"/>
                <a:gd name="connsiteX6" fmla="*/ 2105025 w 2171700"/>
                <a:gd name="connsiteY6" fmla="*/ 0 h 1914525"/>
                <a:gd name="connsiteX7" fmla="*/ 1990725 w 2171700"/>
                <a:gd name="connsiteY7" fmla="*/ 209550 h 1914525"/>
                <a:gd name="connsiteX8" fmla="*/ 1733550 w 2171700"/>
                <a:gd name="connsiteY8" fmla="*/ 514350 h 1914525"/>
                <a:gd name="connsiteX9" fmla="*/ 1428750 w 2171700"/>
                <a:gd name="connsiteY9" fmla="*/ 533400 h 1914525"/>
                <a:gd name="connsiteX10" fmla="*/ 790575 w 2171700"/>
                <a:gd name="connsiteY10" fmla="*/ 942975 h 1914525"/>
                <a:gd name="connsiteX11" fmla="*/ 209550 w 2171700"/>
                <a:gd name="connsiteY11" fmla="*/ 1047750 h 1914525"/>
                <a:gd name="connsiteX12" fmla="*/ 0 w 2171700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128712 h 2005012"/>
                <a:gd name="connsiteX1" fmla="*/ 420687 w 2201862"/>
                <a:gd name="connsiteY1" fmla="*/ 1662112 h 2005012"/>
                <a:gd name="connsiteX2" fmla="*/ 849312 w 2201862"/>
                <a:gd name="connsiteY2" fmla="*/ 2005012 h 2005012"/>
                <a:gd name="connsiteX3" fmla="*/ 1439862 w 2201862"/>
                <a:gd name="connsiteY3" fmla="*/ 1862137 h 2005012"/>
                <a:gd name="connsiteX4" fmla="*/ 1906587 w 2201862"/>
                <a:gd name="connsiteY4" fmla="*/ 1462087 h 2005012"/>
                <a:gd name="connsiteX5" fmla="*/ 2201862 w 2201862"/>
                <a:gd name="connsiteY5" fmla="*/ 842962 h 2005012"/>
                <a:gd name="connsiteX6" fmla="*/ 2135187 w 2201862"/>
                <a:gd name="connsiteY6" fmla="*/ 90487 h 2005012"/>
                <a:gd name="connsiteX7" fmla="*/ 2020887 w 2201862"/>
                <a:gd name="connsiteY7" fmla="*/ 300037 h 2005012"/>
                <a:gd name="connsiteX8" fmla="*/ 1763712 w 2201862"/>
                <a:gd name="connsiteY8" fmla="*/ 604837 h 2005012"/>
                <a:gd name="connsiteX9" fmla="*/ 1458912 w 2201862"/>
                <a:gd name="connsiteY9" fmla="*/ 623887 h 2005012"/>
                <a:gd name="connsiteX10" fmla="*/ 820737 w 2201862"/>
                <a:gd name="connsiteY10" fmla="*/ 1033462 h 2005012"/>
                <a:gd name="connsiteX11" fmla="*/ 239712 w 2201862"/>
                <a:gd name="connsiteY11" fmla="*/ 1138237 h 2005012"/>
                <a:gd name="connsiteX12" fmla="*/ 30162 w 22018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312374"/>
                <a:gd name="connsiteY0" fmla="*/ 869819 h 1779457"/>
                <a:gd name="connsiteX1" fmla="*/ 420687 w 2312374"/>
                <a:gd name="connsiteY1" fmla="*/ 1403219 h 1779457"/>
                <a:gd name="connsiteX2" fmla="*/ 849312 w 2312374"/>
                <a:gd name="connsiteY2" fmla="*/ 1746119 h 1779457"/>
                <a:gd name="connsiteX3" fmla="*/ 1439862 w 2312374"/>
                <a:gd name="connsiteY3" fmla="*/ 1603244 h 1779457"/>
                <a:gd name="connsiteX4" fmla="*/ 1906587 w 2312374"/>
                <a:gd name="connsiteY4" fmla="*/ 1203194 h 1779457"/>
                <a:gd name="connsiteX5" fmla="*/ 2201862 w 2312374"/>
                <a:gd name="connsiteY5" fmla="*/ 584069 h 1779457"/>
                <a:gd name="connsiteX6" fmla="*/ 2239349 w 2312374"/>
                <a:gd name="connsiteY6" fmla="*/ 39687 h 1779457"/>
                <a:gd name="connsiteX7" fmla="*/ 1763712 w 2312374"/>
                <a:gd name="connsiteY7" fmla="*/ 345944 h 1779457"/>
                <a:gd name="connsiteX8" fmla="*/ 820737 w 2312374"/>
                <a:gd name="connsiteY8" fmla="*/ 774569 h 1779457"/>
                <a:gd name="connsiteX9" fmla="*/ 239712 w 2312374"/>
                <a:gd name="connsiteY9" fmla="*/ 879344 h 1779457"/>
                <a:gd name="connsiteX10" fmla="*/ 30162 w 2312374"/>
                <a:gd name="connsiteY10" fmla="*/ 869819 h 1779457"/>
                <a:gd name="connsiteX0" fmla="*/ 30162 w 2332627"/>
                <a:gd name="connsiteY0" fmla="*/ 846217 h 1755855"/>
                <a:gd name="connsiteX1" fmla="*/ 420687 w 2332627"/>
                <a:gd name="connsiteY1" fmla="*/ 1379617 h 1755855"/>
                <a:gd name="connsiteX2" fmla="*/ 849312 w 2332627"/>
                <a:gd name="connsiteY2" fmla="*/ 1722517 h 1755855"/>
                <a:gd name="connsiteX3" fmla="*/ 1439862 w 2332627"/>
                <a:gd name="connsiteY3" fmla="*/ 1579642 h 1755855"/>
                <a:gd name="connsiteX4" fmla="*/ 1906587 w 2332627"/>
                <a:gd name="connsiteY4" fmla="*/ 1179592 h 1755855"/>
                <a:gd name="connsiteX5" fmla="*/ 2201862 w 2332627"/>
                <a:gd name="connsiteY5" fmla="*/ 560467 h 1755855"/>
                <a:gd name="connsiteX6" fmla="*/ 2239349 w 2332627"/>
                <a:gd name="connsiteY6" fmla="*/ 16085 h 1755855"/>
                <a:gd name="connsiteX7" fmla="*/ 1642189 w 2332627"/>
                <a:gd name="connsiteY7" fmla="*/ 463955 h 1755855"/>
                <a:gd name="connsiteX8" fmla="*/ 820737 w 2332627"/>
                <a:gd name="connsiteY8" fmla="*/ 750967 h 1755855"/>
                <a:gd name="connsiteX9" fmla="*/ 239712 w 2332627"/>
                <a:gd name="connsiteY9" fmla="*/ 855742 h 1755855"/>
                <a:gd name="connsiteX10" fmla="*/ 30162 w 2332627"/>
                <a:gd name="connsiteY10" fmla="*/ 846217 h 1755855"/>
                <a:gd name="connsiteX0" fmla="*/ 30162 w 2332628"/>
                <a:gd name="connsiteY0" fmla="*/ 846217 h 1755855"/>
                <a:gd name="connsiteX1" fmla="*/ 420687 w 2332628"/>
                <a:gd name="connsiteY1" fmla="*/ 1379617 h 1755855"/>
                <a:gd name="connsiteX2" fmla="*/ 849312 w 2332628"/>
                <a:gd name="connsiteY2" fmla="*/ 1722517 h 1755855"/>
                <a:gd name="connsiteX3" fmla="*/ 1439862 w 2332628"/>
                <a:gd name="connsiteY3" fmla="*/ 1579642 h 1755855"/>
                <a:gd name="connsiteX4" fmla="*/ 1906587 w 2332628"/>
                <a:gd name="connsiteY4" fmla="*/ 1179592 h 1755855"/>
                <a:gd name="connsiteX5" fmla="*/ 2201862 w 2332628"/>
                <a:gd name="connsiteY5" fmla="*/ 560467 h 1755855"/>
                <a:gd name="connsiteX6" fmla="*/ 2239349 w 2332628"/>
                <a:gd name="connsiteY6" fmla="*/ 16085 h 1755855"/>
                <a:gd name="connsiteX7" fmla="*/ 1642189 w 2332628"/>
                <a:gd name="connsiteY7" fmla="*/ 463955 h 1755855"/>
                <a:gd name="connsiteX8" fmla="*/ 970384 w 2332628"/>
                <a:gd name="connsiteY8" fmla="*/ 538600 h 1755855"/>
                <a:gd name="connsiteX9" fmla="*/ 239712 w 2332628"/>
                <a:gd name="connsiteY9" fmla="*/ 855742 h 1755855"/>
                <a:gd name="connsiteX10" fmla="*/ 30162 w 2332628"/>
                <a:gd name="connsiteY10" fmla="*/ 846217 h 1755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32628" h="1755855">
                  <a:moveTo>
                    <a:pt x="30162" y="846217"/>
                  </a:moveTo>
                  <a:cubicBezTo>
                    <a:pt x="60324" y="933529"/>
                    <a:pt x="284162" y="1233567"/>
                    <a:pt x="420687" y="1379617"/>
                  </a:cubicBezTo>
                  <a:cubicBezTo>
                    <a:pt x="557212" y="1525667"/>
                    <a:pt x="679449" y="1689179"/>
                    <a:pt x="849312" y="1722517"/>
                  </a:cubicBezTo>
                  <a:cubicBezTo>
                    <a:pt x="1019175" y="1755855"/>
                    <a:pt x="1263650" y="1670129"/>
                    <a:pt x="1439862" y="1579642"/>
                  </a:cubicBezTo>
                  <a:cubicBezTo>
                    <a:pt x="1616074" y="1489155"/>
                    <a:pt x="1779587" y="1349455"/>
                    <a:pt x="1906587" y="1179592"/>
                  </a:cubicBezTo>
                  <a:cubicBezTo>
                    <a:pt x="2033587" y="1009729"/>
                    <a:pt x="2146402" y="754385"/>
                    <a:pt x="2201862" y="560467"/>
                  </a:cubicBezTo>
                  <a:cubicBezTo>
                    <a:pt x="2257322" y="366549"/>
                    <a:pt x="2332628" y="32170"/>
                    <a:pt x="2239349" y="16085"/>
                  </a:cubicBezTo>
                  <a:cubicBezTo>
                    <a:pt x="2146070" y="0"/>
                    <a:pt x="1853683" y="376869"/>
                    <a:pt x="1642189" y="463955"/>
                  </a:cubicBezTo>
                  <a:cubicBezTo>
                    <a:pt x="1430695" y="551041"/>
                    <a:pt x="1204130" y="473302"/>
                    <a:pt x="970384" y="538600"/>
                  </a:cubicBezTo>
                  <a:cubicBezTo>
                    <a:pt x="736638" y="603898"/>
                    <a:pt x="396416" y="804472"/>
                    <a:pt x="239712" y="855742"/>
                  </a:cubicBezTo>
                  <a:cubicBezTo>
                    <a:pt x="83008" y="907012"/>
                    <a:pt x="0" y="758905"/>
                    <a:pt x="30162" y="846217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1000"/>
                  </a:sysClr>
                </a:gs>
                <a:gs pos="28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</a:gsLst>
              <a:lin ang="270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 dirty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Oval 26"/>
            <p:cNvSpPr>
              <a:spLocks noChangeAspect="1" noChangeArrowheads="1"/>
            </p:cNvSpPr>
            <p:nvPr/>
          </p:nvSpPr>
          <p:spPr bwMode="auto">
            <a:xfrm rot="8100000">
              <a:off x="6006543" y="4665226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2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16" name="그룹 60"/>
          <p:cNvGrpSpPr/>
          <p:nvPr/>
        </p:nvGrpSpPr>
        <p:grpSpPr>
          <a:xfrm>
            <a:off x="3157806" y="2209047"/>
            <a:ext cx="539422" cy="440071"/>
            <a:chOff x="5075123" y="3442121"/>
            <a:chExt cx="2481953" cy="2249809"/>
          </a:xfrm>
        </p:grpSpPr>
        <p:sp>
          <p:nvSpPr>
            <p:cNvPr id="17" name="타원 22"/>
            <p:cNvSpPr/>
            <p:nvPr/>
          </p:nvSpPr>
          <p:spPr>
            <a:xfrm>
              <a:off x="5159815" y="3442121"/>
              <a:ext cx="2249809" cy="2249809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0"/>
                  </a:sysClr>
                </a:gs>
                <a:gs pos="65000">
                  <a:sysClr val="window" lastClr="FFFFFF">
                    <a:alpha val="0"/>
                  </a:sysClr>
                </a:gs>
                <a:gs pos="74000">
                  <a:sysClr val="window" lastClr="FFFFFF"/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ysClr val="window" lastClr="FFFFFF">
                  <a:alpha val="25000"/>
                </a:sys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8" name="Oval 26"/>
            <p:cNvSpPr>
              <a:spLocks noChangeAspect="1" noChangeArrowheads="1"/>
            </p:cNvSpPr>
            <p:nvPr/>
          </p:nvSpPr>
          <p:spPr bwMode="auto">
            <a:xfrm rot="18900000">
              <a:off x="5075123" y="3760891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10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9" name="Oval 28"/>
            <p:cNvSpPr>
              <a:spLocks noChangeArrowheads="1"/>
            </p:cNvSpPr>
            <p:nvPr/>
          </p:nvSpPr>
          <p:spPr bwMode="auto">
            <a:xfrm flipH="1">
              <a:off x="5386741" y="3670248"/>
              <a:ext cx="713227" cy="639276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65000"/>
                  </a:sysClr>
                </a:gs>
                <a:gs pos="100000">
                  <a:srgbClr val="67ABF5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20" name="자유형 25"/>
            <p:cNvSpPr/>
            <p:nvPr/>
          </p:nvSpPr>
          <p:spPr>
            <a:xfrm rot="5398342">
              <a:off x="5955277" y="3558568"/>
              <a:ext cx="1424934" cy="1382488"/>
            </a:xfrm>
            <a:custGeom>
              <a:avLst/>
              <a:gdLst>
                <a:gd name="connsiteX0" fmla="*/ 0 w 1800225"/>
                <a:gd name="connsiteY0" fmla="*/ 1285875 h 1409700"/>
                <a:gd name="connsiteX1" fmla="*/ 723900 w 1800225"/>
                <a:gd name="connsiteY1" fmla="*/ 1409700 h 1409700"/>
                <a:gd name="connsiteX2" fmla="*/ 1800225 w 1800225"/>
                <a:gd name="connsiteY2" fmla="*/ 428625 h 1409700"/>
                <a:gd name="connsiteX3" fmla="*/ 1323975 w 1800225"/>
                <a:gd name="connsiteY3" fmla="*/ 0 h 1409700"/>
                <a:gd name="connsiteX4" fmla="*/ 342900 w 1800225"/>
                <a:gd name="connsiteY4" fmla="*/ 419100 h 1409700"/>
                <a:gd name="connsiteX5" fmla="*/ 0 w 1800225"/>
                <a:gd name="connsiteY5" fmla="*/ 1285875 h 1409700"/>
                <a:gd name="connsiteX0" fmla="*/ 63500 w 1863725"/>
                <a:gd name="connsiteY0" fmla="*/ 1287462 h 1411287"/>
                <a:gd name="connsiteX1" fmla="*/ 787400 w 1863725"/>
                <a:gd name="connsiteY1" fmla="*/ 1411287 h 1411287"/>
                <a:gd name="connsiteX2" fmla="*/ 1863725 w 1863725"/>
                <a:gd name="connsiteY2" fmla="*/ 430212 h 1411287"/>
                <a:gd name="connsiteX3" fmla="*/ 1387475 w 1863725"/>
                <a:gd name="connsiteY3" fmla="*/ 1587 h 1411287"/>
                <a:gd name="connsiteX4" fmla="*/ 406400 w 1863725"/>
                <a:gd name="connsiteY4" fmla="*/ 420687 h 1411287"/>
                <a:gd name="connsiteX5" fmla="*/ 63500 w 1863725"/>
                <a:gd name="connsiteY5" fmla="*/ 1287462 h 1411287"/>
                <a:gd name="connsiteX0" fmla="*/ 63500 w 1963738"/>
                <a:gd name="connsiteY0" fmla="*/ 1287462 h 1411287"/>
                <a:gd name="connsiteX1" fmla="*/ 787400 w 1963738"/>
                <a:gd name="connsiteY1" fmla="*/ 1411287 h 1411287"/>
                <a:gd name="connsiteX2" fmla="*/ 1863725 w 1963738"/>
                <a:gd name="connsiteY2" fmla="*/ 430212 h 1411287"/>
                <a:gd name="connsiteX3" fmla="*/ 1387475 w 1963738"/>
                <a:gd name="connsiteY3" fmla="*/ 1587 h 1411287"/>
                <a:gd name="connsiteX4" fmla="*/ 406400 w 1963738"/>
                <a:gd name="connsiteY4" fmla="*/ 420687 h 1411287"/>
                <a:gd name="connsiteX5" fmla="*/ 63500 w 1963738"/>
                <a:gd name="connsiteY5" fmla="*/ 1287462 h 1411287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41717 w 1963737"/>
                <a:gd name="connsiteY0" fmla="*/ 1287462 h 1689794"/>
                <a:gd name="connsiteX1" fmla="*/ 634920 w 1963737"/>
                <a:gd name="connsiteY1" fmla="*/ 1546919 h 1689794"/>
                <a:gd name="connsiteX2" fmla="*/ 1841942 w 1963737"/>
                <a:gd name="connsiteY2" fmla="*/ 430212 h 1689794"/>
                <a:gd name="connsiteX3" fmla="*/ 1365692 w 1963737"/>
                <a:gd name="connsiteY3" fmla="*/ 1587 h 1689794"/>
                <a:gd name="connsiteX4" fmla="*/ 384617 w 1963737"/>
                <a:gd name="connsiteY4" fmla="*/ 420687 h 1689794"/>
                <a:gd name="connsiteX5" fmla="*/ 41717 w 1963737"/>
                <a:gd name="connsiteY5" fmla="*/ 1287462 h 1689794"/>
                <a:gd name="connsiteX0" fmla="*/ 41717 w 1860992"/>
                <a:gd name="connsiteY0" fmla="*/ 1287462 h 1689794"/>
                <a:gd name="connsiteX1" fmla="*/ 634920 w 1860992"/>
                <a:gd name="connsiteY1" fmla="*/ 1546919 h 1689794"/>
                <a:gd name="connsiteX2" fmla="*/ 1479991 w 1860992"/>
                <a:gd name="connsiteY2" fmla="*/ 896937 h 1689794"/>
                <a:gd name="connsiteX3" fmla="*/ 1841942 w 1860992"/>
                <a:gd name="connsiteY3" fmla="*/ 430212 h 1689794"/>
                <a:gd name="connsiteX4" fmla="*/ 1365692 w 1860992"/>
                <a:gd name="connsiteY4" fmla="*/ 1587 h 1689794"/>
                <a:gd name="connsiteX5" fmla="*/ 384617 w 1860992"/>
                <a:gd name="connsiteY5" fmla="*/ 420687 h 1689794"/>
                <a:gd name="connsiteX6" fmla="*/ 41717 w 1860992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55725"/>
                <a:gd name="connsiteY0" fmla="*/ 1287462 h 1689794"/>
                <a:gd name="connsiteX1" fmla="*/ 634920 w 1855725"/>
                <a:gd name="connsiteY1" fmla="*/ 1546919 h 1689794"/>
                <a:gd name="connsiteX2" fmla="*/ 1282992 w 1855725"/>
                <a:gd name="connsiteY2" fmla="*/ 322783 h 1689794"/>
                <a:gd name="connsiteX3" fmla="*/ 1841942 w 1855725"/>
                <a:gd name="connsiteY3" fmla="*/ 430212 h 1689794"/>
                <a:gd name="connsiteX4" fmla="*/ 1365692 w 1855725"/>
                <a:gd name="connsiteY4" fmla="*/ 1587 h 1689794"/>
                <a:gd name="connsiteX5" fmla="*/ 384617 w 1855725"/>
                <a:gd name="connsiteY5" fmla="*/ 420687 h 1689794"/>
                <a:gd name="connsiteX6" fmla="*/ 41717 w 1855725"/>
                <a:gd name="connsiteY6" fmla="*/ 1287462 h 1689794"/>
                <a:gd name="connsiteX0" fmla="*/ 41717 w 1876164"/>
                <a:gd name="connsiteY0" fmla="*/ 1287462 h 1689794"/>
                <a:gd name="connsiteX1" fmla="*/ 634920 w 1876164"/>
                <a:gd name="connsiteY1" fmla="*/ 1546919 h 1689794"/>
                <a:gd name="connsiteX2" fmla="*/ 1571024 w 1876164"/>
                <a:gd name="connsiteY2" fmla="*/ 538807 h 1689794"/>
                <a:gd name="connsiteX3" fmla="*/ 1841942 w 1876164"/>
                <a:gd name="connsiteY3" fmla="*/ 430212 h 1689794"/>
                <a:gd name="connsiteX4" fmla="*/ 1365692 w 1876164"/>
                <a:gd name="connsiteY4" fmla="*/ 1587 h 1689794"/>
                <a:gd name="connsiteX5" fmla="*/ 384617 w 1876164"/>
                <a:gd name="connsiteY5" fmla="*/ 420687 h 1689794"/>
                <a:gd name="connsiteX6" fmla="*/ 41717 w 1876164"/>
                <a:gd name="connsiteY6" fmla="*/ 1287462 h 1689794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06006"/>
                <a:gd name="connsiteX1" fmla="*/ 718928 w 1888165"/>
                <a:gd name="connsiteY1" fmla="*/ 1618927 h 1706006"/>
                <a:gd name="connsiteX2" fmla="*/ 1583025 w 1888165"/>
                <a:gd name="connsiteY2" fmla="*/ 538807 h 1706006"/>
                <a:gd name="connsiteX3" fmla="*/ 1853943 w 1888165"/>
                <a:gd name="connsiteY3" fmla="*/ 430212 h 1706006"/>
                <a:gd name="connsiteX4" fmla="*/ 1377693 w 1888165"/>
                <a:gd name="connsiteY4" fmla="*/ 1587 h 1706006"/>
                <a:gd name="connsiteX5" fmla="*/ 396618 w 1888165"/>
                <a:gd name="connsiteY5" fmla="*/ 420687 h 1706006"/>
                <a:gd name="connsiteX6" fmla="*/ 53718 w 1888165"/>
                <a:gd name="connsiteY6" fmla="*/ 1287462 h 1706006"/>
                <a:gd name="connsiteX0" fmla="*/ 53718 w 1888165"/>
                <a:gd name="connsiteY0" fmla="*/ 1287462 h 1618927"/>
                <a:gd name="connsiteX1" fmla="*/ 718928 w 1888165"/>
                <a:gd name="connsiteY1" fmla="*/ 1618927 h 1618927"/>
                <a:gd name="connsiteX2" fmla="*/ 1583025 w 1888165"/>
                <a:gd name="connsiteY2" fmla="*/ 538807 h 1618927"/>
                <a:gd name="connsiteX3" fmla="*/ 1853943 w 1888165"/>
                <a:gd name="connsiteY3" fmla="*/ 430212 h 1618927"/>
                <a:gd name="connsiteX4" fmla="*/ 1377693 w 1888165"/>
                <a:gd name="connsiteY4" fmla="*/ 1587 h 1618927"/>
                <a:gd name="connsiteX5" fmla="*/ 396618 w 1888165"/>
                <a:gd name="connsiteY5" fmla="*/ 420687 h 1618927"/>
                <a:gd name="connsiteX6" fmla="*/ 53718 w 1888165"/>
                <a:gd name="connsiteY6" fmla="*/ 1287462 h 1618927"/>
                <a:gd name="connsiteX0" fmla="*/ 5223 w 1839670"/>
                <a:gd name="connsiteY0" fmla="*/ 1287462 h 1780287"/>
                <a:gd name="connsiteX1" fmla="*/ 379464 w 1839670"/>
                <a:gd name="connsiteY1" fmla="*/ 1506969 h 1780287"/>
                <a:gd name="connsiteX2" fmla="*/ 670433 w 1839670"/>
                <a:gd name="connsiteY2" fmla="*/ 1618927 h 1780287"/>
                <a:gd name="connsiteX3" fmla="*/ 1534530 w 1839670"/>
                <a:gd name="connsiteY3" fmla="*/ 538807 h 1780287"/>
                <a:gd name="connsiteX4" fmla="*/ 1805448 w 1839670"/>
                <a:gd name="connsiteY4" fmla="*/ 430212 h 1780287"/>
                <a:gd name="connsiteX5" fmla="*/ 1329198 w 1839670"/>
                <a:gd name="connsiteY5" fmla="*/ 1587 h 1780287"/>
                <a:gd name="connsiteX6" fmla="*/ 348123 w 1839670"/>
                <a:gd name="connsiteY6" fmla="*/ 420687 h 1780287"/>
                <a:gd name="connsiteX7" fmla="*/ 5223 w 1839670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34947" h="1780287">
                  <a:moveTo>
                    <a:pt x="500" y="1287462"/>
                  </a:moveTo>
                  <a:cubicBezTo>
                    <a:pt x="1000" y="1451572"/>
                    <a:pt x="235534" y="1350106"/>
                    <a:pt x="346402" y="1405350"/>
                  </a:cubicBezTo>
                  <a:cubicBezTo>
                    <a:pt x="457270" y="1460594"/>
                    <a:pt x="473199" y="1780287"/>
                    <a:pt x="665710" y="1618927"/>
                  </a:cubicBezTo>
                  <a:cubicBezTo>
                    <a:pt x="905422" y="1553840"/>
                    <a:pt x="1238695" y="627021"/>
                    <a:pt x="1529807" y="538807"/>
                  </a:cubicBezTo>
                  <a:cubicBezTo>
                    <a:pt x="1820919" y="450593"/>
                    <a:pt x="1834947" y="519749"/>
                    <a:pt x="1800725" y="430212"/>
                  </a:cubicBezTo>
                  <a:cubicBezTo>
                    <a:pt x="1766503" y="340675"/>
                    <a:pt x="1567362" y="3174"/>
                    <a:pt x="1324475" y="1587"/>
                  </a:cubicBezTo>
                  <a:cubicBezTo>
                    <a:pt x="1081588" y="0"/>
                    <a:pt x="564063" y="206375"/>
                    <a:pt x="343400" y="420687"/>
                  </a:cubicBezTo>
                  <a:cubicBezTo>
                    <a:pt x="122738" y="635000"/>
                    <a:pt x="0" y="1123352"/>
                    <a:pt x="500" y="1287462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9000"/>
                  </a:sysClr>
                </a:gs>
                <a:gs pos="5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circle">
                <a:fillToRect l="100000" t="100000"/>
              </a:path>
              <a:tileRect r="-100000" b="-10000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1" name="자유형 26"/>
            <p:cNvSpPr/>
            <p:nvPr/>
          </p:nvSpPr>
          <p:spPr>
            <a:xfrm rot="5839189">
              <a:off x="4992668" y="4233137"/>
              <a:ext cx="1574505" cy="1185188"/>
            </a:xfrm>
            <a:custGeom>
              <a:avLst/>
              <a:gdLst>
                <a:gd name="connsiteX0" fmla="*/ 0 w 2171700"/>
                <a:gd name="connsiteY0" fmla="*/ 1038225 h 1914525"/>
                <a:gd name="connsiteX1" fmla="*/ 390525 w 2171700"/>
                <a:gd name="connsiteY1" fmla="*/ 1571625 h 1914525"/>
                <a:gd name="connsiteX2" fmla="*/ 819150 w 2171700"/>
                <a:gd name="connsiteY2" fmla="*/ 1914525 h 1914525"/>
                <a:gd name="connsiteX3" fmla="*/ 1409700 w 2171700"/>
                <a:gd name="connsiteY3" fmla="*/ 1771650 h 1914525"/>
                <a:gd name="connsiteX4" fmla="*/ 1876425 w 2171700"/>
                <a:gd name="connsiteY4" fmla="*/ 1371600 h 1914525"/>
                <a:gd name="connsiteX5" fmla="*/ 2171700 w 2171700"/>
                <a:gd name="connsiteY5" fmla="*/ 752475 h 1914525"/>
                <a:gd name="connsiteX6" fmla="*/ 2105025 w 2171700"/>
                <a:gd name="connsiteY6" fmla="*/ 0 h 1914525"/>
                <a:gd name="connsiteX7" fmla="*/ 1990725 w 2171700"/>
                <a:gd name="connsiteY7" fmla="*/ 209550 h 1914525"/>
                <a:gd name="connsiteX8" fmla="*/ 1733550 w 2171700"/>
                <a:gd name="connsiteY8" fmla="*/ 514350 h 1914525"/>
                <a:gd name="connsiteX9" fmla="*/ 1428750 w 2171700"/>
                <a:gd name="connsiteY9" fmla="*/ 533400 h 1914525"/>
                <a:gd name="connsiteX10" fmla="*/ 790575 w 2171700"/>
                <a:gd name="connsiteY10" fmla="*/ 942975 h 1914525"/>
                <a:gd name="connsiteX11" fmla="*/ 209550 w 2171700"/>
                <a:gd name="connsiteY11" fmla="*/ 1047750 h 1914525"/>
                <a:gd name="connsiteX12" fmla="*/ 0 w 2171700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128712 h 2005012"/>
                <a:gd name="connsiteX1" fmla="*/ 420687 w 2201862"/>
                <a:gd name="connsiteY1" fmla="*/ 1662112 h 2005012"/>
                <a:gd name="connsiteX2" fmla="*/ 849312 w 2201862"/>
                <a:gd name="connsiteY2" fmla="*/ 2005012 h 2005012"/>
                <a:gd name="connsiteX3" fmla="*/ 1439862 w 2201862"/>
                <a:gd name="connsiteY3" fmla="*/ 1862137 h 2005012"/>
                <a:gd name="connsiteX4" fmla="*/ 1906587 w 2201862"/>
                <a:gd name="connsiteY4" fmla="*/ 1462087 h 2005012"/>
                <a:gd name="connsiteX5" fmla="*/ 2201862 w 2201862"/>
                <a:gd name="connsiteY5" fmla="*/ 842962 h 2005012"/>
                <a:gd name="connsiteX6" fmla="*/ 2135187 w 2201862"/>
                <a:gd name="connsiteY6" fmla="*/ 90487 h 2005012"/>
                <a:gd name="connsiteX7" fmla="*/ 2020887 w 2201862"/>
                <a:gd name="connsiteY7" fmla="*/ 300037 h 2005012"/>
                <a:gd name="connsiteX8" fmla="*/ 1763712 w 2201862"/>
                <a:gd name="connsiteY8" fmla="*/ 604837 h 2005012"/>
                <a:gd name="connsiteX9" fmla="*/ 1458912 w 2201862"/>
                <a:gd name="connsiteY9" fmla="*/ 623887 h 2005012"/>
                <a:gd name="connsiteX10" fmla="*/ 820737 w 2201862"/>
                <a:gd name="connsiteY10" fmla="*/ 1033462 h 2005012"/>
                <a:gd name="connsiteX11" fmla="*/ 239712 w 2201862"/>
                <a:gd name="connsiteY11" fmla="*/ 1138237 h 2005012"/>
                <a:gd name="connsiteX12" fmla="*/ 30162 w 22018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312374"/>
                <a:gd name="connsiteY0" fmla="*/ 869819 h 1779457"/>
                <a:gd name="connsiteX1" fmla="*/ 420687 w 2312374"/>
                <a:gd name="connsiteY1" fmla="*/ 1403219 h 1779457"/>
                <a:gd name="connsiteX2" fmla="*/ 849312 w 2312374"/>
                <a:gd name="connsiteY2" fmla="*/ 1746119 h 1779457"/>
                <a:gd name="connsiteX3" fmla="*/ 1439862 w 2312374"/>
                <a:gd name="connsiteY3" fmla="*/ 1603244 h 1779457"/>
                <a:gd name="connsiteX4" fmla="*/ 1906587 w 2312374"/>
                <a:gd name="connsiteY4" fmla="*/ 1203194 h 1779457"/>
                <a:gd name="connsiteX5" fmla="*/ 2201862 w 2312374"/>
                <a:gd name="connsiteY5" fmla="*/ 584069 h 1779457"/>
                <a:gd name="connsiteX6" fmla="*/ 2239349 w 2312374"/>
                <a:gd name="connsiteY6" fmla="*/ 39687 h 1779457"/>
                <a:gd name="connsiteX7" fmla="*/ 1763712 w 2312374"/>
                <a:gd name="connsiteY7" fmla="*/ 345944 h 1779457"/>
                <a:gd name="connsiteX8" fmla="*/ 820737 w 2312374"/>
                <a:gd name="connsiteY8" fmla="*/ 774569 h 1779457"/>
                <a:gd name="connsiteX9" fmla="*/ 239712 w 2312374"/>
                <a:gd name="connsiteY9" fmla="*/ 879344 h 1779457"/>
                <a:gd name="connsiteX10" fmla="*/ 30162 w 2312374"/>
                <a:gd name="connsiteY10" fmla="*/ 869819 h 1779457"/>
                <a:gd name="connsiteX0" fmla="*/ 30162 w 2332627"/>
                <a:gd name="connsiteY0" fmla="*/ 846217 h 1755855"/>
                <a:gd name="connsiteX1" fmla="*/ 420687 w 2332627"/>
                <a:gd name="connsiteY1" fmla="*/ 1379617 h 1755855"/>
                <a:gd name="connsiteX2" fmla="*/ 849312 w 2332627"/>
                <a:gd name="connsiteY2" fmla="*/ 1722517 h 1755855"/>
                <a:gd name="connsiteX3" fmla="*/ 1439862 w 2332627"/>
                <a:gd name="connsiteY3" fmla="*/ 1579642 h 1755855"/>
                <a:gd name="connsiteX4" fmla="*/ 1906587 w 2332627"/>
                <a:gd name="connsiteY4" fmla="*/ 1179592 h 1755855"/>
                <a:gd name="connsiteX5" fmla="*/ 2201862 w 2332627"/>
                <a:gd name="connsiteY5" fmla="*/ 560467 h 1755855"/>
                <a:gd name="connsiteX6" fmla="*/ 2239349 w 2332627"/>
                <a:gd name="connsiteY6" fmla="*/ 16085 h 1755855"/>
                <a:gd name="connsiteX7" fmla="*/ 1642189 w 2332627"/>
                <a:gd name="connsiteY7" fmla="*/ 463955 h 1755855"/>
                <a:gd name="connsiteX8" fmla="*/ 820737 w 2332627"/>
                <a:gd name="connsiteY8" fmla="*/ 750967 h 1755855"/>
                <a:gd name="connsiteX9" fmla="*/ 239712 w 2332627"/>
                <a:gd name="connsiteY9" fmla="*/ 855742 h 1755855"/>
                <a:gd name="connsiteX10" fmla="*/ 30162 w 2332627"/>
                <a:gd name="connsiteY10" fmla="*/ 846217 h 1755855"/>
                <a:gd name="connsiteX0" fmla="*/ 30162 w 2332628"/>
                <a:gd name="connsiteY0" fmla="*/ 846217 h 1755855"/>
                <a:gd name="connsiteX1" fmla="*/ 420687 w 2332628"/>
                <a:gd name="connsiteY1" fmla="*/ 1379617 h 1755855"/>
                <a:gd name="connsiteX2" fmla="*/ 849312 w 2332628"/>
                <a:gd name="connsiteY2" fmla="*/ 1722517 h 1755855"/>
                <a:gd name="connsiteX3" fmla="*/ 1439862 w 2332628"/>
                <a:gd name="connsiteY3" fmla="*/ 1579642 h 1755855"/>
                <a:gd name="connsiteX4" fmla="*/ 1906587 w 2332628"/>
                <a:gd name="connsiteY4" fmla="*/ 1179592 h 1755855"/>
                <a:gd name="connsiteX5" fmla="*/ 2201862 w 2332628"/>
                <a:gd name="connsiteY5" fmla="*/ 560467 h 1755855"/>
                <a:gd name="connsiteX6" fmla="*/ 2239349 w 2332628"/>
                <a:gd name="connsiteY6" fmla="*/ 16085 h 1755855"/>
                <a:gd name="connsiteX7" fmla="*/ 1642189 w 2332628"/>
                <a:gd name="connsiteY7" fmla="*/ 463955 h 1755855"/>
                <a:gd name="connsiteX8" fmla="*/ 970384 w 2332628"/>
                <a:gd name="connsiteY8" fmla="*/ 538600 h 1755855"/>
                <a:gd name="connsiteX9" fmla="*/ 239712 w 2332628"/>
                <a:gd name="connsiteY9" fmla="*/ 855742 h 1755855"/>
                <a:gd name="connsiteX10" fmla="*/ 30162 w 2332628"/>
                <a:gd name="connsiteY10" fmla="*/ 846217 h 1755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32628" h="1755855">
                  <a:moveTo>
                    <a:pt x="30162" y="846217"/>
                  </a:moveTo>
                  <a:cubicBezTo>
                    <a:pt x="60324" y="933529"/>
                    <a:pt x="284162" y="1233567"/>
                    <a:pt x="420687" y="1379617"/>
                  </a:cubicBezTo>
                  <a:cubicBezTo>
                    <a:pt x="557212" y="1525667"/>
                    <a:pt x="679449" y="1689179"/>
                    <a:pt x="849312" y="1722517"/>
                  </a:cubicBezTo>
                  <a:cubicBezTo>
                    <a:pt x="1019175" y="1755855"/>
                    <a:pt x="1263650" y="1670129"/>
                    <a:pt x="1439862" y="1579642"/>
                  </a:cubicBezTo>
                  <a:cubicBezTo>
                    <a:pt x="1616074" y="1489155"/>
                    <a:pt x="1779587" y="1349455"/>
                    <a:pt x="1906587" y="1179592"/>
                  </a:cubicBezTo>
                  <a:cubicBezTo>
                    <a:pt x="2033587" y="1009729"/>
                    <a:pt x="2146402" y="754385"/>
                    <a:pt x="2201862" y="560467"/>
                  </a:cubicBezTo>
                  <a:cubicBezTo>
                    <a:pt x="2257322" y="366549"/>
                    <a:pt x="2332628" y="32170"/>
                    <a:pt x="2239349" y="16085"/>
                  </a:cubicBezTo>
                  <a:cubicBezTo>
                    <a:pt x="2146070" y="0"/>
                    <a:pt x="1853683" y="376869"/>
                    <a:pt x="1642189" y="463955"/>
                  </a:cubicBezTo>
                  <a:cubicBezTo>
                    <a:pt x="1430695" y="551041"/>
                    <a:pt x="1204130" y="473302"/>
                    <a:pt x="970384" y="538600"/>
                  </a:cubicBezTo>
                  <a:cubicBezTo>
                    <a:pt x="736638" y="603898"/>
                    <a:pt x="396416" y="804472"/>
                    <a:pt x="239712" y="855742"/>
                  </a:cubicBezTo>
                  <a:cubicBezTo>
                    <a:pt x="83008" y="907012"/>
                    <a:pt x="0" y="758905"/>
                    <a:pt x="30162" y="846217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1000"/>
                  </a:sysClr>
                </a:gs>
                <a:gs pos="28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</a:gsLst>
              <a:lin ang="270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 dirty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2" name="Oval 26"/>
            <p:cNvSpPr>
              <a:spLocks noChangeAspect="1" noChangeArrowheads="1"/>
            </p:cNvSpPr>
            <p:nvPr/>
          </p:nvSpPr>
          <p:spPr bwMode="auto">
            <a:xfrm rot="8100000">
              <a:off x="6006543" y="4665226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2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23" name="그룹 60"/>
          <p:cNvGrpSpPr/>
          <p:nvPr/>
        </p:nvGrpSpPr>
        <p:grpSpPr>
          <a:xfrm>
            <a:off x="3131840" y="2987982"/>
            <a:ext cx="539422" cy="440071"/>
            <a:chOff x="5075123" y="3442121"/>
            <a:chExt cx="2481953" cy="2249809"/>
          </a:xfrm>
        </p:grpSpPr>
        <p:sp>
          <p:nvSpPr>
            <p:cNvPr id="24" name="타원 30"/>
            <p:cNvSpPr/>
            <p:nvPr/>
          </p:nvSpPr>
          <p:spPr>
            <a:xfrm>
              <a:off x="5159815" y="3442121"/>
              <a:ext cx="2249809" cy="2249809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0"/>
                  </a:sysClr>
                </a:gs>
                <a:gs pos="65000">
                  <a:sysClr val="window" lastClr="FFFFFF">
                    <a:alpha val="0"/>
                  </a:sysClr>
                </a:gs>
                <a:gs pos="74000">
                  <a:sysClr val="window" lastClr="FFFFFF"/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ysClr val="window" lastClr="FFFFFF">
                  <a:alpha val="25000"/>
                </a:sys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5" name="Oval 26"/>
            <p:cNvSpPr>
              <a:spLocks noChangeAspect="1" noChangeArrowheads="1"/>
            </p:cNvSpPr>
            <p:nvPr/>
          </p:nvSpPr>
          <p:spPr bwMode="auto">
            <a:xfrm rot="18900000">
              <a:off x="5075123" y="3760891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10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6" name="Oval 28"/>
            <p:cNvSpPr>
              <a:spLocks noChangeArrowheads="1"/>
            </p:cNvSpPr>
            <p:nvPr/>
          </p:nvSpPr>
          <p:spPr bwMode="auto">
            <a:xfrm flipH="1">
              <a:off x="5386741" y="3670248"/>
              <a:ext cx="713227" cy="639276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65000"/>
                  </a:sysClr>
                </a:gs>
                <a:gs pos="100000">
                  <a:srgbClr val="67ABF5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27" name="자유형 33"/>
            <p:cNvSpPr/>
            <p:nvPr/>
          </p:nvSpPr>
          <p:spPr>
            <a:xfrm rot="5398342">
              <a:off x="5955277" y="3558568"/>
              <a:ext cx="1424934" cy="1382488"/>
            </a:xfrm>
            <a:custGeom>
              <a:avLst/>
              <a:gdLst>
                <a:gd name="connsiteX0" fmla="*/ 0 w 1800225"/>
                <a:gd name="connsiteY0" fmla="*/ 1285875 h 1409700"/>
                <a:gd name="connsiteX1" fmla="*/ 723900 w 1800225"/>
                <a:gd name="connsiteY1" fmla="*/ 1409700 h 1409700"/>
                <a:gd name="connsiteX2" fmla="*/ 1800225 w 1800225"/>
                <a:gd name="connsiteY2" fmla="*/ 428625 h 1409700"/>
                <a:gd name="connsiteX3" fmla="*/ 1323975 w 1800225"/>
                <a:gd name="connsiteY3" fmla="*/ 0 h 1409700"/>
                <a:gd name="connsiteX4" fmla="*/ 342900 w 1800225"/>
                <a:gd name="connsiteY4" fmla="*/ 419100 h 1409700"/>
                <a:gd name="connsiteX5" fmla="*/ 0 w 1800225"/>
                <a:gd name="connsiteY5" fmla="*/ 1285875 h 1409700"/>
                <a:gd name="connsiteX0" fmla="*/ 63500 w 1863725"/>
                <a:gd name="connsiteY0" fmla="*/ 1287462 h 1411287"/>
                <a:gd name="connsiteX1" fmla="*/ 787400 w 1863725"/>
                <a:gd name="connsiteY1" fmla="*/ 1411287 h 1411287"/>
                <a:gd name="connsiteX2" fmla="*/ 1863725 w 1863725"/>
                <a:gd name="connsiteY2" fmla="*/ 430212 h 1411287"/>
                <a:gd name="connsiteX3" fmla="*/ 1387475 w 1863725"/>
                <a:gd name="connsiteY3" fmla="*/ 1587 h 1411287"/>
                <a:gd name="connsiteX4" fmla="*/ 406400 w 1863725"/>
                <a:gd name="connsiteY4" fmla="*/ 420687 h 1411287"/>
                <a:gd name="connsiteX5" fmla="*/ 63500 w 1863725"/>
                <a:gd name="connsiteY5" fmla="*/ 1287462 h 1411287"/>
                <a:gd name="connsiteX0" fmla="*/ 63500 w 1963738"/>
                <a:gd name="connsiteY0" fmla="*/ 1287462 h 1411287"/>
                <a:gd name="connsiteX1" fmla="*/ 787400 w 1963738"/>
                <a:gd name="connsiteY1" fmla="*/ 1411287 h 1411287"/>
                <a:gd name="connsiteX2" fmla="*/ 1863725 w 1963738"/>
                <a:gd name="connsiteY2" fmla="*/ 430212 h 1411287"/>
                <a:gd name="connsiteX3" fmla="*/ 1387475 w 1963738"/>
                <a:gd name="connsiteY3" fmla="*/ 1587 h 1411287"/>
                <a:gd name="connsiteX4" fmla="*/ 406400 w 1963738"/>
                <a:gd name="connsiteY4" fmla="*/ 420687 h 1411287"/>
                <a:gd name="connsiteX5" fmla="*/ 63500 w 1963738"/>
                <a:gd name="connsiteY5" fmla="*/ 1287462 h 1411287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41717 w 1963737"/>
                <a:gd name="connsiteY0" fmla="*/ 1287462 h 1689794"/>
                <a:gd name="connsiteX1" fmla="*/ 634920 w 1963737"/>
                <a:gd name="connsiteY1" fmla="*/ 1546919 h 1689794"/>
                <a:gd name="connsiteX2" fmla="*/ 1841942 w 1963737"/>
                <a:gd name="connsiteY2" fmla="*/ 430212 h 1689794"/>
                <a:gd name="connsiteX3" fmla="*/ 1365692 w 1963737"/>
                <a:gd name="connsiteY3" fmla="*/ 1587 h 1689794"/>
                <a:gd name="connsiteX4" fmla="*/ 384617 w 1963737"/>
                <a:gd name="connsiteY4" fmla="*/ 420687 h 1689794"/>
                <a:gd name="connsiteX5" fmla="*/ 41717 w 1963737"/>
                <a:gd name="connsiteY5" fmla="*/ 1287462 h 1689794"/>
                <a:gd name="connsiteX0" fmla="*/ 41717 w 1860992"/>
                <a:gd name="connsiteY0" fmla="*/ 1287462 h 1689794"/>
                <a:gd name="connsiteX1" fmla="*/ 634920 w 1860992"/>
                <a:gd name="connsiteY1" fmla="*/ 1546919 h 1689794"/>
                <a:gd name="connsiteX2" fmla="*/ 1479991 w 1860992"/>
                <a:gd name="connsiteY2" fmla="*/ 896937 h 1689794"/>
                <a:gd name="connsiteX3" fmla="*/ 1841942 w 1860992"/>
                <a:gd name="connsiteY3" fmla="*/ 430212 h 1689794"/>
                <a:gd name="connsiteX4" fmla="*/ 1365692 w 1860992"/>
                <a:gd name="connsiteY4" fmla="*/ 1587 h 1689794"/>
                <a:gd name="connsiteX5" fmla="*/ 384617 w 1860992"/>
                <a:gd name="connsiteY5" fmla="*/ 420687 h 1689794"/>
                <a:gd name="connsiteX6" fmla="*/ 41717 w 1860992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55725"/>
                <a:gd name="connsiteY0" fmla="*/ 1287462 h 1689794"/>
                <a:gd name="connsiteX1" fmla="*/ 634920 w 1855725"/>
                <a:gd name="connsiteY1" fmla="*/ 1546919 h 1689794"/>
                <a:gd name="connsiteX2" fmla="*/ 1282992 w 1855725"/>
                <a:gd name="connsiteY2" fmla="*/ 322783 h 1689794"/>
                <a:gd name="connsiteX3" fmla="*/ 1841942 w 1855725"/>
                <a:gd name="connsiteY3" fmla="*/ 430212 h 1689794"/>
                <a:gd name="connsiteX4" fmla="*/ 1365692 w 1855725"/>
                <a:gd name="connsiteY4" fmla="*/ 1587 h 1689794"/>
                <a:gd name="connsiteX5" fmla="*/ 384617 w 1855725"/>
                <a:gd name="connsiteY5" fmla="*/ 420687 h 1689794"/>
                <a:gd name="connsiteX6" fmla="*/ 41717 w 1855725"/>
                <a:gd name="connsiteY6" fmla="*/ 1287462 h 1689794"/>
                <a:gd name="connsiteX0" fmla="*/ 41717 w 1876164"/>
                <a:gd name="connsiteY0" fmla="*/ 1287462 h 1689794"/>
                <a:gd name="connsiteX1" fmla="*/ 634920 w 1876164"/>
                <a:gd name="connsiteY1" fmla="*/ 1546919 h 1689794"/>
                <a:gd name="connsiteX2" fmla="*/ 1571024 w 1876164"/>
                <a:gd name="connsiteY2" fmla="*/ 538807 h 1689794"/>
                <a:gd name="connsiteX3" fmla="*/ 1841942 w 1876164"/>
                <a:gd name="connsiteY3" fmla="*/ 430212 h 1689794"/>
                <a:gd name="connsiteX4" fmla="*/ 1365692 w 1876164"/>
                <a:gd name="connsiteY4" fmla="*/ 1587 h 1689794"/>
                <a:gd name="connsiteX5" fmla="*/ 384617 w 1876164"/>
                <a:gd name="connsiteY5" fmla="*/ 420687 h 1689794"/>
                <a:gd name="connsiteX6" fmla="*/ 41717 w 1876164"/>
                <a:gd name="connsiteY6" fmla="*/ 1287462 h 1689794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06006"/>
                <a:gd name="connsiteX1" fmla="*/ 718928 w 1888165"/>
                <a:gd name="connsiteY1" fmla="*/ 1618927 h 1706006"/>
                <a:gd name="connsiteX2" fmla="*/ 1583025 w 1888165"/>
                <a:gd name="connsiteY2" fmla="*/ 538807 h 1706006"/>
                <a:gd name="connsiteX3" fmla="*/ 1853943 w 1888165"/>
                <a:gd name="connsiteY3" fmla="*/ 430212 h 1706006"/>
                <a:gd name="connsiteX4" fmla="*/ 1377693 w 1888165"/>
                <a:gd name="connsiteY4" fmla="*/ 1587 h 1706006"/>
                <a:gd name="connsiteX5" fmla="*/ 396618 w 1888165"/>
                <a:gd name="connsiteY5" fmla="*/ 420687 h 1706006"/>
                <a:gd name="connsiteX6" fmla="*/ 53718 w 1888165"/>
                <a:gd name="connsiteY6" fmla="*/ 1287462 h 1706006"/>
                <a:gd name="connsiteX0" fmla="*/ 53718 w 1888165"/>
                <a:gd name="connsiteY0" fmla="*/ 1287462 h 1618927"/>
                <a:gd name="connsiteX1" fmla="*/ 718928 w 1888165"/>
                <a:gd name="connsiteY1" fmla="*/ 1618927 h 1618927"/>
                <a:gd name="connsiteX2" fmla="*/ 1583025 w 1888165"/>
                <a:gd name="connsiteY2" fmla="*/ 538807 h 1618927"/>
                <a:gd name="connsiteX3" fmla="*/ 1853943 w 1888165"/>
                <a:gd name="connsiteY3" fmla="*/ 430212 h 1618927"/>
                <a:gd name="connsiteX4" fmla="*/ 1377693 w 1888165"/>
                <a:gd name="connsiteY4" fmla="*/ 1587 h 1618927"/>
                <a:gd name="connsiteX5" fmla="*/ 396618 w 1888165"/>
                <a:gd name="connsiteY5" fmla="*/ 420687 h 1618927"/>
                <a:gd name="connsiteX6" fmla="*/ 53718 w 1888165"/>
                <a:gd name="connsiteY6" fmla="*/ 1287462 h 1618927"/>
                <a:gd name="connsiteX0" fmla="*/ 5223 w 1839670"/>
                <a:gd name="connsiteY0" fmla="*/ 1287462 h 1780287"/>
                <a:gd name="connsiteX1" fmla="*/ 379464 w 1839670"/>
                <a:gd name="connsiteY1" fmla="*/ 1506969 h 1780287"/>
                <a:gd name="connsiteX2" fmla="*/ 670433 w 1839670"/>
                <a:gd name="connsiteY2" fmla="*/ 1618927 h 1780287"/>
                <a:gd name="connsiteX3" fmla="*/ 1534530 w 1839670"/>
                <a:gd name="connsiteY3" fmla="*/ 538807 h 1780287"/>
                <a:gd name="connsiteX4" fmla="*/ 1805448 w 1839670"/>
                <a:gd name="connsiteY4" fmla="*/ 430212 h 1780287"/>
                <a:gd name="connsiteX5" fmla="*/ 1329198 w 1839670"/>
                <a:gd name="connsiteY5" fmla="*/ 1587 h 1780287"/>
                <a:gd name="connsiteX6" fmla="*/ 348123 w 1839670"/>
                <a:gd name="connsiteY6" fmla="*/ 420687 h 1780287"/>
                <a:gd name="connsiteX7" fmla="*/ 5223 w 1839670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34947" h="1780287">
                  <a:moveTo>
                    <a:pt x="500" y="1287462"/>
                  </a:moveTo>
                  <a:cubicBezTo>
                    <a:pt x="1000" y="1451572"/>
                    <a:pt x="235534" y="1350106"/>
                    <a:pt x="346402" y="1405350"/>
                  </a:cubicBezTo>
                  <a:cubicBezTo>
                    <a:pt x="457270" y="1460594"/>
                    <a:pt x="473199" y="1780287"/>
                    <a:pt x="665710" y="1618927"/>
                  </a:cubicBezTo>
                  <a:cubicBezTo>
                    <a:pt x="905422" y="1553840"/>
                    <a:pt x="1238695" y="627021"/>
                    <a:pt x="1529807" y="538807"/>
                  </a:cubicBezTo>
                  <a:cubicBezTo>
                    <a:pt x="1820919" y="450593"/>
                    <a:pt x="1834947" y="519749"/>
                    <a:pt x="1800725" y="430212"/>
                  </a:cubicBezTo>
                  <a:cubicBezTo>
                    <a:pt x="1766503" y="340675"/>
                    <a:pt x="1567362" y="3174"/>
                    <a:pt x="1324475" y="1587"/>
                  </a:cubicBezTo>
                  <a:cubicBezTo>
                    <a:pt x="1081588" y="0"/>
                    <a:pt x="564063" y="206375"/>
                    <a:pt x="343400" y="420687"/>
                  </a:cubicBezTo>
                  <a:cubicBezTo>
                    <a:pt x="122738" y="635000"/>
                    <a:pt x="0" y="1123352"/>
                    <a:pt x="500" y="1287462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9000"/>
                  </a:sysClr>
                </a:gs>
                <a:gs pos="5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circle">
                <a:fillToRect l="100000" t="100000"/>
              </a:path>
              <a:tileRect r="-100000" b="-10000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8" name="자유형 34"/>
            <p:cNvSpPr/>
            <p:nvPr/>
          </p:nvSpPr>
          <p:spPr>
            <a:xfrm rot="5839189">
              <a:off x="4992668" y="4233137"/>
              <a:ext cx="1574505" cy="1185188"/>
            </a:xfrm>
            <a:custGeom>
              <a:avLst/>
              <a:gdLst>
                <a:gd name="connsiteX0" fmla="*/ 0 w 2171700"/>
                <a:gd name="connsiteY0" fmla="*/ 1038225 h 1914525"/>
                <a:gd name="connsiteX1" fmla="*/ 390525 w 2171700"/>
                <a:gd name="connsiteY1" fmla="*/ 1571625 h 1914525"/>
                <a:gd name="connsiteX2" fmla="*/ 819150 w 2171700"/>
                <a:gd name="connsiteY2" fmla="*/ 1914525 h 1914525"/>
                <a:gd name="connsiteX3" fmla="*/ 1409700 w 2171700"/>
                <a:gd name="connsiteY3" fmla="*/ 1771650 h 1914525"/>
                <a:gd name="connsiteX4" fmla="*/ 1876425 w 2171700"/>
                <a:gd name="connsiteY4" fmla="*/ 1371600 h 1914525"/>
                <a:gd name="connsiteX5" fmla="*/ 2171700 w 2171700"/>
                <a:gd name="connsiteY5" fmla="*/ 752475 h 1914525"/>
                <a:gd name="connsiteX6" fmla="*/ 2105025 w 2171700"/>
                <a:gd name="connsiteY6" fmla="*/ 0 h 1914525"/>
                <a:gd name="connsiteX7" fmla="*/ 1990725 w 2171700"/>
                <a:gd name="connsiteY7" fmla="*/ 209550 h 1914525"/>
                <a:gd name="connsiteX8" fmla="*/ 1733550 w 2171700"/>
                <a:gd name="connsiteY8" fmla="*/ 514350 h 1914525"/>
                <a:gd name="connsiteX9" fmla="*/ 1428750 w 2171700"/>
                <a:gd name="connsiteY9" fmla="*/ 533400 h 1914525"/>
                <a:gd name="connsiteX10" fmla="*/ 790575 w 2171700"/>
                <a:gd name="connsiteY10" fmla="*/ 942975 h 1914525"/>
                <a:gd name="connsiteX11" fmla="*/ 209550 w 2171700"/>
                <a:gd name="connsiteY11" fmla="*/ 1047750 h 1914525"/>
                <a:gd name="connsiteX12" fmla="*/ 0 w 2171700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128712 h 2005012"/>
                <a:gd name="connsiteX1" fmla="*/ 420687 w 2201862"/>
                <a:gd name="connsiteY1" fmla="*/ 1662112 h 2005012"/>
                <a:gd name="connsiteX2" fmla="*/ 849312 w 2201862"/>
                <a:gd name="connsiteY2" fmla="*/ 2005012 h 2005012"/>
                <a:gd name="connsiteX3" fmla="*/ 1439862 w 2201862"/>
                <a:gd name="connsiteY3" fmla="*/ 1862137 h 2005012"/>
                <a:gd name="connsiteX4" fmla="*/ 1906587 w 2201862"/>
                <a:gd name="connsiteY4" fmla="*/ 1462087 h 2005012"/>
                <a:gd name="connsiteX5" fmla="*/ 2201862 w 2201862"/>
                <a:gd name="connsiteY5" fmla="*/ 842962 h 2005012"/>
                <a:gd name="connsiteX6" fmla="*/ 2135187 w 2201862"/>
                <a:gd name="connsiteY6" fmla="*/ 90487 h 2005012"/>
                <a:gd name="connsiteX7" fmla="*/ 2020887 w 2201862"/>
                <a:gd name="connsiteY7" fmla="*/ 300037 h 2005012"/>
                <a:gd name="connsiteX8" fmla="*/ 1763712 w 2201862"/>
                <a:gd name="connsiteY8" fmla="*/ 604837 h 2005012"/>
                <a:gd name="connsiteX9" fmla="*/ 1458912 w 2201862"/>
                <a:gd name="connsiteY9" fmla="*/ 623887 h 2005012"/>
                <a:gd name="connsiteX10" fmla="*/ 820737 w 2201862"/>
                <a:gd name="connsiteY10" fmla="*/ 1033462 h 2005012"/>
                <a:gd name="connsiteX11" fmla="*/ 239712 w 2201862"/>
                <a:gd name="connsiteY11" fmla="*/ 1138237 h 2005012"/>
                <a:gd name="connsiteX12" fmla="*/ 30162 w 22018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312374"/>
                <a:gd name="connsiteY0" fmla="*/ 869819 h 1779457"/>
                <a:gd name="connsiteX1" fmla="*/ 420687 w 2312374"/>
                <a:gd name="connsiteY1" fmla="*/ 1403219 h 1779457"/>
                <a:gd name="connsiteX2" fmla="*/ 849312 w 2312374"/>
                <a:gd name="connsiteY2" fmla="*/ 1746119 h 1779457"/>
                <a:gd name="connsiteX3" fmla="*/ 1439862 w 2312374"/>
                <a:gd name="connsiteY3" fmla="*/ 1603244 h 1779457"/>
                <a:gd name="connsiteX4" fmla="*/ 1906587 w 2312374"/>
                <a:gd name="connsiteY4" fmla="*/ 1203194 h 1779457"/>
                <a:gd name="connsiteX5" fmla="*/ 2201862 w 2312374"/>
                <a:gd name="connsiteY5" fmla="*/ 584069 h 1779457"/>
                <a:gd name="connsiteX6" fmla="*/ 2239349 w 2312374"/>
                <a:gd name="connsiteY6" fmla="*/ 39687 h 1779457"/>
                <a:gd name="connsiteX7" fmla="*/ 1763712 w 2312374"/>
                <a:gd name="connsiteY7" fmla="*/ 345944 h 1779457"/>
                <a:gd name="connsiteX8" fmla="*/ 820737 w 2312374"/>
                <a:gd name="connsiteY8" fmla="*/ 774569 h 1779457"/>
                <a:gd name="connsiteX9" fmla="*/ 239712 w 2312374"/>
                <a:gd name="connsiteY9" fmla="*/ 879344 h 1779457"/>
                <a:gd name="connsiteX10" fmla="*/ 30162 w 2312374"/>
                <a:gd name="connsiteY10" fmla="*/ 869819 h 1779457"/>
                <a:gd name="connsiteX0" fmla="*/ 30162 w 2332627"/>
                <a:gd name="connsiteY0" fmla="*/ 846217 h 1755855"/>
                <a:gd name="connsiteX1" fmla="*/ 420687 w 2332627"/>
                <a:gd name="connsiteY1" fmla="*/ 1379617 h 1755855"/>
                <a:gd name="connsiteX2" fmla="*/ 849312 w 2332627"/>
                <a:gd name="connsiteY2" fmla="*/ 1722517 h 1755855"/>
                <a:gd name="connsiteX3" fmla="*/ 1439862 w 2332627"/>
                <a:gd name="connsiteY3" fmla="*/ 1579642 h 1755855"/>
                <a:gd name="connsiteX4" fmla="*/ 1906587 w 2332627"/>
                <a:gd name="connsiteY4" fmla="*/ 1179592 h 1755855"/>
                <a:gd name="connsiteX5" fmla="*/ 2201862 w 2332627"/>
                <a:gd name="connsiteY5" fmla="*/ 560467 h 1755855"/>
                <a:gd name="connsiteX6" fmla="*/ 2239349 w 2332627"/>
                <a:gd name="connsiteY6" fmla="*/ 16085 h 1755855"/>
                <a:gd name="connsiteX7" fmla="*/ 1642189 w 2332627"/>
                <a:gd name="connsiteY7" fmla="*/ 463955 h 1755855"/>
                <a:gd name="connsiteX8" fmla="*/ 820737 w 2332627"/>
                <a:gd name="connsiteY8" fmla="*/ 750967 h 1755855"/>
                <a:gd name="connsiteX9" fmla="*/ 239712 w 2332627"/>
                <a:gd name="connsiteY9" fmla="*/ 855742 h 1755855"/>
                <a:gd name="connsiteX10" fmla="*/ 30162 w 2332627"/>
                <a:gd name="connsiteY10" fmla="*/ 846217 h 1755855"/>
                <a:gd name="connsiteX0" fmla="*/ 30162 w 2332628"/>
                <a:gd name="connsiteY0" fmla="*/ 846217 h 1755855"/>
                <a:gd name="connsiteX1" fmla="*/ 420687 w 2332628"/>
                <a:gd name="connsiteY1" fmla="*/ 1379617 h 1755855"/>
                <a:gd name="connsiteX2" fmla="*/ 849312 w 2332628"/>
                <a:gd name="connsiteY2" fmla="*/ 1722517 h 1755855"/>
                <a:gd name="connsiteX3" fmla="*/ 1439862 w 2332628"/>
                <a:gd name="connsiteY3" fmla="*/ 1579642 h 1755855"/>
                <a:gd name="connsiteX4" fmla="*/ 1906587 w 2332628"/>
                <a:gd name="connsiteY4" fmla="*/ 1179592 h 1755855"/>
                <a:gd name="connsiteX5" fmla="*/ 2201862 w 2332628"/>
                <a:gd name="connsiteY5" fmla="*/ 560467 h 1755855"/>
                <a:gd name="connsiteX6" fmla="*/ 2239349 w 2332628"/>
                <a:gd name="connsiteY6" fmla="*/ 16085 h 1755855"/>
                <a:gd name="connsiteX7" fmla="*/ 1642189 w 2332628"/>
                <a:gd name="connsiteY7" fmla="*/ 463955 h 1755855"/>
                <a:gd name="connsiteX8" fmla="*/ 970384 w 2332628"/>
                <a:gd name="connsiteY8" fmla="*/ 538600 h 1755855"/>
                <a:gd name="connsiteX9" fmla="*/ 239712 w 2332628"/>
                <a:gd name="connsiteY9" fmla="*/ 855742 h 1755855"/>
                <a:gd name="connsiteX10" fmla="*/ 30162 w 2332628"/>
                <a:gd name="connsiteY10" fmla="*/ 846217 h 1755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32628" h="1755855">
                  <a:moveTo>
                    <a:pt x="30162" y="846217"/>
                  </a:moveTo>
                  <a:cubicBezTo>
                    <a:pt x="60324" y="933529"/>
                    <a:pt x="284162" y="1233567"/>
                    <a:pt x="420687" y="1379617"/>
                  </a:cubicBezTo>
                  <a:cubicBezTo>
                    <a:pt x="557212" y="1525667"/>
                    <a:pt x="679449" y="1689179"/>
                    <a:pt x="849312" y="1722517"/>
                  </a:cubicBezTo>
                  <a:cubicBezTo>
                    <a:pt x="1019175" y="1755855"/>
                    <a:pt x="1263650" y="1670129"/>
                    <a:pt x="1439862" y="1579642"/>
                  </a:cubicBezTo>
                  <a:cubicBezTo>
                    <a:pt x="1616074" y="1489155"/>
                    <a:pt x="1779587" y="1349455"/>
                    <a:pt x="1906587" y="1179592"/>
                  </a:cubicBezTo>
                  <a:cubicBezTo>
                    <a:pt x="2033587" y="1009729"/>
                    <a:pt x="2146402" y="754385"/>
                    <a:pt x="2201862" y="560467"/>
                  </a:cubicBezTo>
                  <a:cubicBezTo>
                    <a:pt x="2257322" y="366549"/>
                    <a:pt x="2332628" y="32170"/>
                    <a:pt x="2239349" y="16085"/>
                  </a:cubicBezTo>
                  <a:cubicBezTo>
                    <a:pt x="2146070" y="0"/>
                    <a:pt x="1853683" y="376869"/>
                    <a:pt x="1642189" y="463955"/>
                  </a:cubicBezTo>
                  <a:cubicBezTo>
                    <a:pt x="1430695" y="551041"/>
                    <a:pt x="1204130" y="473302"/>
                    <a:pt x="970384" y="538600"/>
                  </a:cubicBezTo>
                  <a:cubicBezTo>
                    <a:pt x="736638" y="603898"/>
                    <a:pt x="396416" y="804472"/>
                    <a:pt x="239712" y="855742"/>
                  </a:cubicBezTo>
                  <a:cubicBezTo>
                    <a:pt x="83008" y="907012"/>
                    <a:pt x="0" y="758905"/>
                    <a:pt x="30162" y="846217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1000"/>
                  </a:sysClr>
                </a:gs>
                <a:gs pos="28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</a:gsLst>
              <a:lin ang="270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 dirty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9" name="Oval 26"/>
            <p:cNvSpPr>
              <a:spLocks noChangeAspect="1" noChangeArrowheads="1"/>
            </p:cNvSpPr>
            <p:nvPr/>
          </p:nvSpPr>
          <p:spPr bwMode="auto">
            <a:xfrm rot="8100000">
              <a:off x="6006543" y="4665226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2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0" name="그룹 60"/>
          <p:cNvGrpSpPr/>
          <p:nvPr/>
        </p:nvGrpSpPr>
        <p:grpSpPr>
          <a:xfrm>
            <a:off x="2900736" y="3763914"/>
            <a:ext cx="539422" cy="440071"/>
            <a:chOff x="5075123" y="3442121"/>
            <a:chExt cx="2481953" cy="2249809"/>
          </a:xfrm>
        </p:grpSpPr>
        <p:sp>
          <p:nvSpPr>
            <p:cNvPr id="31" name="타원 38"/>
            <p:cNvSpPr/>
            <p:nvPr/>
          </p:nvSpPr>
          <p:spPr>
            <a:xfrm>
              <a:off x="5159815" y="3442121"/>
              <a:ext cx="2249809" cy="2249809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0"/>
                  </a:sysClr>
                </a:gs>
                <a:gs pos="65000">
                  <a:sysClr val="window" lastClr="FFFFFF">
                    <a:alpha val="0"/>
                  </a:sysClr>
                </a:gs>
                <a:gs pos="74000">
                  <a:sysClr val="window" lastClr="FFFFFF"/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ysClr val="window" lastClr="FFFFFF">
                  <a:alpha val="25000"/>
                </a:sys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2" name="Oval 26"/>
            <p:cNvSpPr>
              <a:spLocks noChangeAspect="1" noChangeArrowheads="1"/>
            </p:cNvSpPr>
            <p:nvPr/>
          </p:nvSpPr>
          <p:spPr bwMode="auto">
            <a:xfrm rot="18900000">
              <a:off x="5075123" y="3760891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10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3" name="Oval 28"/>
            <p:cNvSpPr>
              <a:spLocks noChangeArrowheads="1"/>
            </p:cNvSpPr>
            <p:nvPr/>
          </p:nvSpPr>
          <p:spPr bwMode="auto">
            <a:xfrm flipH="1">
              <a:off x="5386741" y="3670248"/>
              <a:ext cx="713227" cy="639276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65000"/>
                  </a:sysClr>
                </a:gs>
                <a:gs pos="100000">
                  <a:srgbClr val="67ABF5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34" name="자유형 41"/>
            <p:cNvSpPr/>
            <p:nvPr/>
          </p:nvSpPr>
          <p:spPr>
            <a:xfrm rot="5398342">
              <a:off x="5955277" y="3558568"/>
              <a:ext cx="1424934" cy="1382488"/>
            </a:xfrm>
            <a:custGeom>
              <a:avLst/>
              <a:gdLst>
                <a:gd name="connsiteX0" fmla="*/ 0 w 1800225"/>
                <a:gd name="connsiteY0" fmla="*/ 1285875 h 1409700"/>
                <a:gd name="connsiteX1" fmla="*/ 723900 w 1800225"/>
                <a:gd name="connsiteY1" fmla="*/ 1409700 h 1409700"/>
                <a:gd name="connsiteX2" fmla="*/ 1800225 w 1800225"/>
                <a:gd name="connsiteY2" fmla="*/ 428625 h 1409700"/>
                <a:gd name="connsiteX3" fmla="*/ 1323975 w 1800225"/>
                <a:gd name="connsiteY3" fmla="*/ 0 h 1409700"/>
                <a:gd name="connsiteX4" fmla="*/ 342900 w 1800225"/>
                <a:gd name="connsiteY4" fmla="*/ 419100 h 1409700"/>
                <a:gd name="connsiteX5" fmla="*/ 0 w 1800225"/>
                <a:gd name="connsiteY5" fmla="*/ 1285875 h 1409700"/>
                <a:gd name="connsiteX0" fmla="*/ 63500 w 1863725"/>
                <a:gd name="connsiteY0" fmla="*/ 1287462 h 1411287"/>
                <a:gd name="connsiteX1" fmla="*/ 787400 w 1863725"/>
                <a:gd name="connsiteY1" fmla="*/ 1411287 h 1411287"/>
                <a:gd name="connsiteX2" fmla="*/ 1863725 w 1863725"/>
                <a:gd name="connsiteY2" fmla="*/ 430212 h 1411287"/>
                <a:gd name="connsiteX3" fmla="*/ 1387475 w 1863725"/>
                <a:gd name="connsiteY3" fmla="*/ 1587 h 1411287"/>
                <a:gd name="connsiteX4" fmla="*/ 406400 w 1863725"/>
                <a:gd name="connsiteY4" fmla="*/ 420687 h 1411287"/>
                <a:gd name="connsiteX5" fmla="*/ 63500 w 1863725"/>
                <a:gd name="connsiteY5" fmla="*/ 1287462 h 1411287"/>
                <a:gd name="connsiteX0" fmla="*/ 63500 w 1963738"/>
                <a:gd name="connsiteY0" fmla="*/ 1287462 h 1411287"/>
                <a:gd name="connsiteX1" fmla="*/ 787400 w 1963738"/>
                <a:gd name="connsiteY1" fmla="*/ 1411287 h 1411287"/>
                <a:gd name="connsiteX2" fmla="*/ 1863725 w 1963738"/>
                <a:gd name="connsiteY2" fmla="*/ 430212 h 1411287"/>
                <a:gd name="connsiteX3" fmla="*/ 1387475 w 1963738"/>
                <a:gd name="connsiteY3" fmla="*/ 1587 h 1411287"/>
                <a:gd name="connsiteX4" fmla="*/ 406400 w 1963738"/>
                <a:gd name="connsiteY4" fmla="*/ 420687 h 1411287"/>
                <a:gd name="connsiteX5" fmla="*/ 63500 w 1963738"/>
                <a:gd name="connsiteY5" fmla="*/ 1287462 h 1411287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41717 w 1963737"/>
                <a:gd name="connsiteY0" fmla="*/ 1287462 h 1689794"/>
                <a:gd name="connsiteX1" fmla="*/ 634920 w 1963737"/>
                <a:gd name="connsiteY1" fmla="*/ 1546919 h 1689794"/>
                <a:gd name="connsiteX2" fmla="*/ 1841942 w 1963737"/>
                <a:gd name="connsiteY2" fmla="*/ 430212 h 1689794"/>
                <a:gd name="connsiteX3" fmla="*/ 1365692 w 1963737"/>
                <a:gd name="connsiteY3" fmla="*/ 1587 h 1689794"/>
                <a:gd name="connsiteX4" fmla="*/ 384617 w 1963737"/>
                <a:gd name="connsiteY4" fmla="*/ 420687 h 1689794"/>
                <a:gd name="connsiteX5" fmla="*/ 41717 w 1963737"/>
                <a:gd name="connsiteY5" fmla="*/ 1287462 h 1689794"/>
                <a:gd name="connsiteX0" fmla="*/ 41717 w 1860992"/>
                <a:gd name="connsiteY0" fmla="*/ 1287462 h 1689794"/>
                <a:gd name="connsiteX1" fmla="*/ 634920 w 1860992"/>
                <a:gd name="connsiteY1" fmla="*/ 1546919 h 1689794"/>
                <a:gd name="connsiteX2" fmla="*/ 1479991 w 1860992"/>
                <a:gd name="connsiteY2" fmla="*/ 896937 h 1689794"/>
                <a:gd name="connsiteX3" fmla="*/ 1841942 w 1860992"/>
                <a:gd name="connsiteY3" fmla="*/ 430212 h 1689794"/>
                <a:gd name="connsiteX4" fmla="*/ 1365692 w 1860992"/>
                <a:gd name="connsiteY4" fmla="*/ 1587 h 1689794"/>
                <a:gd name="connsiteX5" fmla="*/ 384617 w 1860992"/>
                <a:gd name="connsiteY5" fmla="*/ 420687 h 1689794"/>
                <a:gd name="connsiteX6" fmla="*/ 41717 w 1860992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55725"/>
                <a:gd name="connsiteY0" fmla="*/ 1287462 h 1689794"/>
                <a:gd name="connsiteX1" fmla="*/ 634920 w 1855725"/>
                <a:gd name="connsiteY1" fmla="*/ 1546919 h 1689794"/>
                <a:gd name="connsiteX2" fmla="*/ 1282992 w 1855725"/>
                <a:gd name="connsiteY2" fmla="*/ 322783 h 1689794"/>
                <a:gd name="connsiteX3" fmla="*/ 1841942 w 1855725"/>
                <a:gd name="connsiteY3" fmla="*/ 430212 h 1689794"/>
                <a:gd name="connsiteX4" fmla="*/ 1365692 w 1855725"/>
                <a:gd name="connsiteY4" fmla="*/ 1587 h 1689794"/>
                <a:gd name="connsiteX5" fmla="*/ 384617 w 1855725"/>
                <a:gd name="connsiteY5" fmla="*/ 420687 h 1689794"/>
                <a:gd name="connsiteX6" fmla="*/ 41717 w 1855725"/>
                <a:gd name="connsiteY6" fmla="*/ 1287462 h 1689794"/>
                <a:gd name="connsiteX0" fmla="*/ 41717 w 1876164"/>
                <a:gd name="connsiteY0" fmla="*/ 1287462 h 1689794"/>
                <a:gd name="connsiteX1" fmla="*/ 634920 w 1876164"/>
                <a:gd name="connsiteY1" fmla="*/ 1546919 h 1689794"/>
                <a:gd name="connsiteX2" fmla="*/ 1571024 w 1876164"/>
                <a:gd name="connsiteY2" fmla="*/ 538807 h 1689794"/>
                <a:gd name="connsiteX3" fmla="*/ 1841942 w 1876164"/>
                <a:gd name="connsiteY3" fmla="*/ 430212 h 1689794"/>
                <a:gd name="connsiteX4" fmla="*/ 1365692 w 1876164"/>
                <a:gd name="connsiteY4" fmla="*/ 1587 h 1689794"/>
                <a:gd name="connsiteX5" fmla="*/ 384617 w 1876164"/>
                <a:gd name="connsiteY5" fmla="*/ 420687 h 1689794"/>
                <a:gd name="connsiteX6" fmla="*/ 41717 w 1876164"/>
                <a:gd name="connsiteY6" fmla="*/ 1287462 h 1689794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06006"/>
                <a:gd name="connsiteX1" fmla="*/ 718928 w 1888165"/>
                <a:gd name="connsiteY1" fmla="*/ 1618927 h 1706006"/>
                <a:gd name="connsiteX2" fmla="*/ 1583025 w 1888165"/>
                <a:gd name="connsiteY2" fmla="*/ 538807 h 1706006"/>
                <a:gd name="connsiteX3" fmla="*/ 1853943 w 1888165"/>
                <a:gd name="connsiteY3" fmla="*/ 430212 h 1706006"/>
                <a:gd name="connsiteX4" fmla="*/ 1377693 w 1888165"/>
                <a:gd name="connsiteY4" fmla="*/ 1587 h 1706006"/>
                <a:gd name="connsiteX5" fmla="*/ 396618 w 1888165"/>
                <a:gd name="connsiteY5" fmla="*/ 420687 h 1706006"/>
                <a:gd name="connsiteX6" fmla="*/ 53718 w 1888165"/>
                <a:gd name="connsiteY6" fmla="*/ 1287462 h 1706006"/>
                <a:gd name="connsiteX0" fmla="*/ 53718 w 1888165"/>
                <a:gd name="connsiteY0" fmla="*/ 1287462 h 1618927"/>
                <a:gd name="connsiteX1" fmla="*/ 718928 w 1888165"/>
                <a:gd name="connsiteY1" fmla="*/ 1618927 h 1618927"/>
                <a:gd name="connsiteX2" fmla="*/ 1583025 w 1888165"/>
                <a:gd name="connsiteY2" fmla="*/ 538807 h 1618927"/>
                <a:gd name="connsiteX3" fmla="*/ 1853943 w 1888165"/>
                <a:gd name="connsiteY3" fmla="*/ 430212 h 1618927"/>
                <a:gd name="connsiteX4" fmla="*/ 1377693 w 1888165"/>
                <a:gd name="connsiteY4" fmla="*/ 1587 h 1618927"/>
                <a:gd name="connsiteX5" fmla="*/ 396618 w 1888165"/>
                <a:gd name="connsiteY5" fmla="*/ 420687 h 1618927"/>
                <a:gd name="connsiteX6" fmla="*/ 53718 w 1888165"/>
                <a:gd name="connsiteY6" fmla="*/ 1287462 h 1618927"/>
                <a:gd name="connsiteX0" fmla="*/ 5223 w 1839670"/>
                <a:gd name="connsiteY0" fmla="*/ 1287462 h 1780287"/>
                <a:gd name="connsiteX1" fmla="*/ 379464 w 1839670"/>
                <a:gd name="connsiteY1" fmla="*/ 1506969 h 1780287"/>
                <a:gd name="connsiteX2" fmla="*/ 670433 w 1839670"/>
                <a:gd name="connsiteY2" fmla="*/ 1618927 h 1780287"/>
                <a:gd name="connsiteX3" fmla="*/ 1534530 w 1839670"/>
                <a:gd name="connsiteY3" fmla="*/ 538807 h 1780287"/>
                <a:gd name="connsiteX4" fmla="*/ 1805448 w 1839670"/>
                <a:gd name="connsiteY4" fmla="*/ 430212 h 1780287"/>
                <a:gd name="connsiteX5" fmla="*/ 1329198 w 1839670"/>
                <a:gd name="connsiteY5" fmla="*/ 1587 h 1780287"/>
                <a:gd name="connsiteX6" fmla="*/ 348123 w 1839670"/>
                <a:gd name="connsiteY6" fmla="*/ 420687 h 1780287"/>
                <a:gd name="connsiteX7" fmla="*/ 5223 w 1839670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34947" h="1780287">
                  <a:moveTo>
                    <a:pt x="500" y="1287462"/>
                  </a:moveTo>
                  <a:cubicBezTo>
                    <a:pt x="1000" y="1451572"/>
                    <a:pt x="235534" y="1350106"/>
                    <a:pt x="346402" y="1405350"/>
                  </a:cubicBezTo>
                  <a:cubicBezTo>
                    <a:pt x="457270" y="1460594"/>
                    <a:pt x="473199" y="1780287"/>
                    <a:pt x="665710" y="1618927"/>
                  </a:cubicBezTo>
                  <a:cubicBezTo>
                    <a:pt x="905422" y="1553840"/>
                    <a:pt x="1238695" y="627021"/>
                    <a:pt x="1529807" y="538807"/>
                  </a:cubicBezTo>
                  <a:cubicBezTo>
                    <a:pt x="1820919" y="450593"/>
                    <a:pt x="1834947" y="519749"/>
                    <a:pt x="1800725" y="430212"/>
                  </a:cubicBezTo>
                  <a:cubicBezTo>
                    <a:pt x="1766503" y="340675"/>
                    <a:pt x="1567362" y="3174"/>
                    <a:pt x="1324475" y="1587"/>
                  </a:cubicBezTo>
                  <a:cubicBezTo>
                    <a:pt x="1081588" y="0"/>
                    <a:pt x="564063" y="206375"/>
                    <a:pt x="343400" y="420687"/>
                  </a:cubicBezTo>
                  <a:cubicBezTo>
                    <a:pt x="122738" y="635000"/>
                    <a:pt x="0" y="1123352"/>
                    <a:pt x="500" y="1287462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9000"/>
                  </a:sysClr>
                </a:gs>
                <a:gs pos="5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circle">
                <a:fillToRect l="100000" t="100000"/>
              </a:path>
              <a:tileRect r="-100000" b="-10000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5" name="자유형 42"/>
            <p:cNvSpPr/>
            <p:nvPr/>
          </p:nvSpPr>
          <p:spPr>
            <a:xfrm rot="5839189">
              <a:off x="4992668" y="4233137"/>
              <a:ext cx="1574505" cy="1185188"/>
            </a:xfrm>
            <a:custGeom>
              <a:avLst/>
              <a:gdLst>
                <a:gd name="connsiteX0" fmla="*/ 0 w 2171700"/>
                <a:gd name="connsiteY0" fmla="*/ 1038225 h 1914525"/>
                <a:gd name="connsiteX1" fmla="*/ 390525 w 2171700"/>
                <a:gd name="connsiteY1" fmla="*/ 1571625 h 1914525"/>
                <a:gd name="connsiteX2" fmla="*/ 819150 w 2171700"/>
                <a:gd name="connsiteY2" fmla="*/ 1914525 h 1914525"/>
                <a:gd name="connsiteX3" fmla="*/ 1409700 w 2171700"/>
                <a:gd name="connsiteY3" fmla="*/ 1771650 h 1914525"/>
                <a:gd name="connsiteX4" fmla="*/ 1876425 w 2171700"/>
                <a:gd name="connsiteY4" fmla="*/ 1371600 h 1914525"/>
                <a:gd name="connsiteX5" fmla="*/ 2171700 w 2171700"/>
                <a:gd name="connsiteY5" fmla="*/ 752475 h 1914525"/>
                <a:gd name="connsiteX6" fmla="*/ 2105025 w 2171700"/>
                <a:gd name="connsiteY6" fmla="*/ 0 h 1914525"/>
                <a:gd name="connsiteX7" fmla="*/ 1990725 w 2171700"/>
                <a:gd name="connsiteY7" fmla="*/ 209550 h 1914525"/>
                <a:gd name="connsiteX8" fmla="*/ 1733550 w 2171700"/>
                <a:gd name="connsiteY8" fmla="*/ 514350 h 1914525"/>
                <a:gd name="connsiteX9" fmla="*/ 1428750 w 2171700"/>
                <a:gd name="connsiteY9" fmla="*/ 533400 h 1914525"/>
                <a:gd name="connsiteX10" fmla="*/ 790575 w 2171700"/>
                <a:gd name="connsiteY10" fmla="*/ 942975 h 1914525"/>
                <a:gd name="connsiteX11" fmla="*/ 209550 w 2171700"/>
                <a:gd name="connsiteY11" fmla="*/ 1047750 h 1914525"/>
                <a:gd name="connsiteX12" fmla="*/ 0 w 2171700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128712 h 2005012"/>
                <a:gd name="connsiteX1" fmla="*/ 420687 w 2201862"/>
                <a:gd name="connsiteY1" fmla="*/ 1662112 h 2005012"/>
                <a:gd name="connsiteX2" fmla="*/ 849312 w 2201862"/>
                <a:gd name="connsiteY2" fmla="*/ 2005012 h 2005012"/>
                <a:gd name="connsiteX3" fmla="*/ 1439862 w 2201862"/>
                <a:gd name="connsiteY3" fmla="*/ 1862137 h 2005012"/>
                <a:gd name="connsiteX4" fmla="*/ 1906587 w 2201862"/>
                <a:gd name="connsiteY4" fmla="*/ 1462087 h 2005012"/>
                <a:gd name="connsiteX5" fmla="*/ 2201862 w 2201862"/>
                <a:gd name="connsiteY5" fmla="*/ 842962 h 2005012"/>
                <a:gd name="connsiteX6" fmla="*/ 2135187 w 2201862"/>
                <a:gd name="connsiteY6" fmla="*/ 90487 h 2005012"/>
                <a:gd name="connsiteX7" fmla="*/ 2020887 w 2201862"/>
                <a:gd name="connsiteY7" fmla="*/ 300037 h 2005012"/>
                <a:gd name="connsiteX8" fmla="*/ 1763712 w 2201862"/>
                <a:gd name="connsiteY8" fmla="*/ 604837 h 2005012"/>
                <a:gd name="connsiteX9" fmla="*/ 1458912 w 2201862"/>
                <a:gd name="connsiteY9" fmla="*/ 623887 h 2005012"/>
                <a:gd name="connsiteX10" fmla="*/ 820737 w 2201862"/>
                <a:gd name="connsiteY10" fmla="*/ 1033462 h 2005012"/>
                <a:gd name="connsiteX11" fmla="*/ 239712 w 2201862"/>
                <a:gd name="connsiteY11" fmla="*/ 1138237 h 2005012"/>
                <a:gd name="connsiteX12" fmla="*/ 30162 w 22018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312374"/>
                <a:gd name="connsiteY0" fmla="*/ 869819 h 1779457"/>
                <a:gd name="connsiteX1" fmla="*/ 420687 w 2312374"/>
                <a:gd name="connsiteY1" fmla="*/ 1403219 h 1779457"/>
                <a:gd name="connsiteX2" fmla="*/ 849312 w 2312374"/>
                <a:gd name="connsiteY2" fmla="*/ 1746119 h 1779457"/>
                <a:gd name="connsiteX3" fmla="*/ 1439862 w 2312374"/>
                <a:gd name="connsiteY3" fmla="*/ 1603244 h 1779457"/>
                <a:gd name="connsiteX4" fmla="*/ 1906587 w 2312374"/>
                <a:gd name="connsiteY4" fmla="*/ 1203194 h 1779457"/>
                <a:gd name="connsiteX5" fmla="*/ 2201862 w 2312374"/>
                <a:gd name="connsiteY5" fmla="*/ 584069 h 1779457"/>
                <a:gd name="connsiteX6" fmla="*/ 2239349 w 2312374"/>
                <a:gd name="connsiteY6" fmla="*/ 39687 h 1779457"/>
                <a:gd name="connsiteX7" fmla="*/ 1763712 w 2312374"/>
                <a:gd name="connsiteY7" fmla="*/ 345944 h 1779457"/>
                <a:gd name="connsiteX8" fmla="*/ 820737 w 2312374"/>
                <a:gd name="connsiteY8" fmla="*/ 774569 h 1779457"/>
                <a:gd name="connsiteX9" fmla="*/ 239712 w 2312374"/>
                <a:gd name="connsiteY9" fmla="*/ 879344 h 1779457"/>
                <a:gd name="connsiteX10" fmla="*/ 30162 w 2312374"/>
                <a:gd name="connsiteY10" fmla="*/ 869819 h 1779457"/>
                <a:gd name="connsiteX0" fmla="*/ 30162 w 2332627"/>
                <a:gd name="connsiteY0" fmla="*/ 846217 h 1755855"/>
                <a:gd name="connsiteX1" fmla="*/ 420687 w 2332627"/>
                <a:gd name="connsiteY1" fmla="*/ 1379617 h 1755855"/>
                <a:gd name="connsiteX2" fmla="*/ 849312 w 2332627"/>
                <a:gd name="connsiteY2" fmla="*/ 1722517 h 1755855"/>
                <a:gd name="connsiteX3" fmla="*/ 1439862 w 2332627"/>
                <a:gd name="connsiteY3" fmla="*/ 1579642 h 1755855"/>
                <a:gd name="connsiteX4" fmla="*/ 1906587 w 2332627"/>
                <a:gd name="connsiteY4" fmla="*/ 1179592 h 1755855"/>
                <a:gd name="connsiteX5" fmla="*/ 2201862 w 2332627"/>
                <a:gd name="connsiteY5" fmla="*/ 560467 h 1755855"/>
                <a:gd name="connsiteX6" fmla="*/ 2239349 w 2332627"/>
                <a:gd name="connsiteY6" fmla="*/ 16085 h 1755855"/>
                <a:gd name="connsiteX7" fmla="*/ 1642189 w 2332627"/>
                <a:gd name="connsiteY7" fmla="*/ 463955 h 1755855"/>
                <a:gd name="connsiteX8" fmla="*/ 820737 w 2332627"/>
                <a:gd name="connsiteY8" fmla="*/ 750967 h 1755855"/>
                <a:gd name="connsiteX9" fmla="*/ 239712 w 2332627"/>
                <a:gd name="connsiteY9" fmla="*/ 855742 h 1755855"/>
                <a:gd name="connsiteX10" fmla="*/ 30162 w 2332627"/>
                <a:gd name="connsiteY10" fmla="*/ 846217 h 1755855"/>
                <a:gd name="connsiteX0" fmla="*/ 30162 w 2332628"/>
                <a:gd name="connsiteY0" fmla="*/ 846217 h 1755855"/>
                <a:gd name="connsiteX1" fmla="*/ 420687 w 2332628"/>
                <a:gd name="connsiteY1" fmla="*/ 1379617 h 1755855"/>
                <a:gd name="connsiteX2" fmla="*/ 849312 w 2332628"/>
                <a:gd name="connsiteY2" fmla="*/ 1722517 h 1755855"/>
                <a:gd name="connsiteX3" fmla="*/ 1439862 w 2332628"/>
                <a:gd name="connsiteY3" fmla="*/ 1579642 h 1755855"/>
                <a:gd name="connsiteX4" fmla="*/ 1906587 w 2332628"/>
                <a:gd name="connsiteY4" fmla="*/ 1179592 h 1755855"/>
                <a:gd name="connsiteX5" fmla="*/ 2201862 w 2332628"/>
                <a:gd name="connsiteY5" fmla="*/ 560467 h 1755855"/>
                <a:gd name="connsiteX6" fmla="*/ 2239349 w 2332628"/>
                <a:gd name="connsiteY6" fmla="*/ 16085 h 1755855"/>
                <a:gd name="connsiteX7" fmla="*/ 1642189 w 2332628"/>
                <a:gd name="connsiteY7" fmla="*/ 463955 h 1755855"/>
                <a:gd name="connsiteX8" fmla="*/ 970384 w 2332628"/>
                <a:gd name="connsiteY8" fmla="*/ 538600 h 1755855"/>
                <a:gd name="connsiteX9" fmla="*/ 239712 w 2332628"/>
                <a:gd name="connsiteY9" fmla="*/ 855742 h 1755855"/>
                <a:gd name="connsiteX10" fmla="*/ 30162 w 2332628"/>
                <a:gd name="connsiteY10" fmla="*/ 846217 h 1755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32628" h="1755855">
                  <a:moveTo>
                    <a:pt x="30162" y="846217"/>
                  </a:moveTo>
                  <a:cubicBezTo>
                    <a:pt x="60324" y="933529"/>
                    <a:pt x="284162" y="1233567"/>
                    <a:pt x="420687" y="1379617"/>
                  </a:cubicBezTo>
                  <a:cubicBezTo>
                    <a:pt x="557212" y="1525667"/>
                    <a:pt x="679449" y="1689179"/>
                    <a:pt x="849312" y="1722517"/>
                  </a:cubicBezTo>
                  <a:cubicBezTo>
                    <a:pt x="1019175" y="1755855"/>
                    <a:pt x="1263650" y="1670129"/>
                    <a:pt x="1439862" y="1579642"/>
                  </a:cubicBezTo>
                  <a:cubicBezTo>
                    <a:pt x="1616074" y="1489155"/>
                    <a:pt x="1779587" y="1349455"/>
                    <a:pt x="1906587" y="1179592"/>
                  </a:cubicBezTo>
                  <a:cubicBezTo>
                    <a:pt x="2033587" y="1009729"/>
                    <a:pt x="2146402" y="754385"/>
                    <a:pt x="2201862" y="560467"/>
                  </a:cubicBezTo>
                  <a:cubicBezTo>
                    <a:pt x="2257322" y="366549"/>
                    <a:pt x="2332628" y="32170"/>
                    <a:pt x="2239349" y="16085"/>
                  </a:cubicBezTo>
                  <a:cubicBezTo>
                    <a:pt x="2146070" y="0"/>
                    <a:pt x="1853683" y="376869"/>
                    <a:pt x="1642189" y="463955"/>
                  </a:cubicBezTo>
                  <a:cubicBezTo>
                    <a:pt x="1430695" y="551041"/>
                    <a:pt x="1204130" y="473302"/>
                    <a:pt x="970384" y="538600"/>
                  </a:cubicBezTo>
                  <a:cubicBezTo>
                    <a:pt x="736638" y="603898"/>
                    <a:pt x="396416" y="804472"/>
                    <a:pt x="239712" y="855742"/>
                  </a:cubicBezTo>
                  <a:cubicBezTo>
                    <a:pt x="83008" y="907012"/>
                    <a:pt x="0" y="758905"/>
                    <a:pt x="30162" y="846217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1000"/>
                  </a:sysClr>
                </a:gs>
                <a:gs pos="28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</a:gsLst>
              <a:lin ang="270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 dirty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6" name="Oval 26"/>
            <p:cNvSpPr>
              <a:spLocks noChangeAspect="1" noChangeArrowheads="1"/>
            </p:cNvSpPr>
            <p:nvPr/>
          </p:nvSpPr>
          <p:spPr bwMode="auto">
            <a:xfrm rot="8100000">
              <a:off x="6006543" y="4665226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2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37" name="그룹 60"/>
          <p:cNvGrpSpPr/>
          <p:nvPr/>
        </p:nvGrpSpPr>
        <p:grpSpPr>
          <a:xfrm>
            <a:off x="2411760" y="4372632"/>
            <a:ext cx="539422" cy="440071"/>
            <a:chOff x="5075123" y="3442121"/>
            <a:chExt cx="2481953" cy="2249809"/>
          </a:xfrm>
        </p:grpSpPr>
        <p:sp>
          <p:nvSpPr>
            <p:cNvPr id="38" name="타원 46"/>
            <p:cNvSpPr/>
            <p:nvPr/>
          </p:nvSpPr>
          <p:spPr>
            <a:xfrm>
              <a:off x="5159815" y="3442121"/>
              <a:ext cx="2249809" cy="2249809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0"/>
                  </a:sysClr>
                </a:gs>
                <a:gs pos="65000">
                  <a:sysClr val="window" lastClr="FFFFFF">
                    <a:alpha val="0"/>
                  </a:sysClr>
                </a:gs>
                <a:gs pos="74000">
                  <a:sysClr val="window" lastClr="FFFFFF"/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ysClr val="window" lastClr="FFFFFF">
                  <a:alpha val="25000"/>
                </a:sys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39" name="Oval 26"/>
            <p:cNvSpPr>
              <a:spLocks noChangeAspect="1" noChangeArrowheads="1"/>
            </p:cNvSpPr>
            <p:nvPr/>
          </p:nvSpPr>
          <p:spPr bwMode="auto">
            <a:xfrm rot="18900000">
              <a:off x="5075123" y="3760891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10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0" name="Oval 28"/>
            <p:cNvSpPr>
              <a:spLocks noChangeArrowheads="1"/>
            </p:cNvSpPr>
            <p:nvPr/>
          </p:nvSpPr>
          <p:spPr bwMode="auto">
            <a:xfrm flipH="1">
              <a:off x="5386741" y="3670248"/>
              <a:ext cx="713227" cy="639276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65000"/>
                  </a:sysClr>
                </a:gs>
                <a:gs pos="100000">
                  <a:srgbClr val="67ABF5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41" name="자유형 49"/>
            <p:cNvSpPr/>
            <p:nvPr/>
          </p:nvSpPr>
          <p:spPr>
            <a:xfrm rot="5398342">
              <a:off x="5955277" y="3558568"/>
              <a:ext cx="1424934" cy="1382488"/>
            </a:xfrm>
            <a:custGeom>
              <a:avLst/>
              <a:gdLst>
                <a:gd name="connsiteX0" fmla="*/ 0 w 1800225"/>
                <a:gd name="connsiteY0" fmla="*/ 1285875 h 1409700"/>
                <a:gd name="connsiteX1" fmla="*/ 723900 w 1800225"/>
                <a:gd name="connsiteY1" fmla="*/ 1409700 h 1409700"/>
                <a:gd name="connsiteX2" fmla="*/ 1800225 w 1800225"/>
                <a:gd name="connsiteY2" fmla="*/ 428625 h 1409700"/>
                <a:gd name="connsiteX3" fmla="*/ 1323975 w 1800225"/>
                <a:gd name="connsiteY3" fmla="*/ 0 h 1409700"/>
                <a:gd name="connsiteX4" fmla="*/ 342900 w 1800225"/>
                <a:gd name="connsiteY4" fmla="*/ 419100 h 1409700"/>
                <a:gd name="connsiteX5" fmla="*/ 0 w 1800225"/>
                <a:gd name="connsiteY5" fmla="*/ 1285875 h 1409700"/>
                <a:gd name="connsiteX0" fmla="*/ 63500 w 1863725"/>
                <a:gd name="connsiteY0" fmla="*/ 1287462 h 1411287"/>
                <a:gd name="connsiteX1" fmla="*/ 787400 w 1863725"/>
                <a:gd name="connsiteY1" fmla="*/ 1411287 h 1411287"/>
                <a:gd name="connsiteX2" fmla="*/ 1863725 w 1863725"/>
                <a:gd name="connsiteY2" fmla="*/ 430212 h 1411287"/>
                <a:gd name="connsiteX3" fmla="*/ 1387475 w 1863725"/>
                <a:gd name="connsiteY3" fmla="*/ 1587 h 1411287"/>
                <a:gd name="connsiteX4" fmla="*/ 406400 w 1863725"/>
                <a:gd name="connsiteY4" fmla="*/ 420687 h 1411287"/>
                <a:gd name="connsiteX5" fmla="*/ 63500 w 1863725"/>
                <a:gd name="connsiteY5" fmla="*/ 1287462 h 1411287"/>
                <a:gd name="connsiteX0" fmla="*/ 63500 w 1963738"/>
                <a:gd name="connsiteY0" fmla="*/ 1287462 h 1411287"/>
                <a:gd name="connsiteX1" fmla="*/ 787400 w 1963738"/>
                <a:gd name="connsiteY1" fmla="*/ 1411287 h 1411287"/>
                <a:gd name="connsiteX2" fmla="*/ 1863725 w 1963738"/>
                <a:gd name="connsiteY2" fmla="*/ 430212 h 1411287"/>
                <a:gd name="connsiteX3" fmla="*/ 1387475 w 1963738"/>
                <a:gd name="connsiteY3" fmla="*/ 1587 h 1411287"/>
                <a:gd name="connsiteX4" fmla="*/ 406400 w 1963738"/>
                <a:gd name="connsiteY4" fmla="*/ 420687 h 1411287"/>
                <a:gd name="connsiteX5" fmla="*/ 63500 w 1963738"/>
                <a:gd name="connsiteY5" fmla="*/ 1287462 h 1411287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41717 w 1963737"/>
                <a:gd name="connsiteY0" fmla="*/ 1287462 h 1689794"/>
                <a:gd name="connsiteX1" fmla="*/ 634920 w 1963737"/>
                <a:gd name="connsiteY1" fmla="*/ 1546919 h 1689794"/>
                <a:gd name="connsiteX2" fmla="*/ 1841942 w 1963737"/>
                <a:gd name="connsiteY2" fmla="*/ 430212 h 1689794"/>
                <a:gd name="connsiteX3" fmla="*/ 1365692 w 1963737"/>
                <a:gd name="connsiteY3" fmla="*/ 1587 h 1689794"/>
                <a:gd name="connsiteX4" fmla="*/ 384617 w 1963737"/>
                <a:gd name="connsiteY4" fmla="*/ 420687 h 1689794"/>
                <a:gd name="connsiteX5" fmla="*/ 41717 w 1963737"/>
                <a:gd name="connsiteY5" fmla="*/ 1287462 h 1689794"/>
                <a:gd name="connsiteX0" fmla="*/ 41717 w 1860992"/>
                <a:gd name="connsiteY0" fmla="*/ 1287462 h 1689794"/>
                <a:gd name="connsiteX1" fmla="*/ 634920 w 1860992"/>
                <a:gd name="connsiteY1" fmla="*/ 1546919 h 1689794"/>
                <a:gd name="connsiteX2" fmla="*/ 1479991 w 1860992"/>
                <a:gd name="connsiteY2" fmla="*/ 896937 h 1689794"/>
                <a:gd name="connsiteX3" fmla="*/ 1841942 w 1860992"/>
                <a:gd name="connsiteY3" fmla="*/ 430212 h 1689794"/>
                <a:gd name="connsiteX4" fmla="*/ 1365692 w 1860992"/>
                <a:gd name="connsiteY4" fmla="*/ 1587 h 1689794"/>
                <a:gd name="connsiteX5" fmla="*/ 384617 w 1860992"/>
                <a:gd name="connsiteY5" fmla="*/ 420687 h 1689794"/>
                <a:gd name="connsiteX6" fmla="*/ 41717 w 1860992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55725"/>
                <a:gd name="connsiteY0" fmla="*/ 1287462 h 1689794"/>
                <a:gd name="connsiteX1" fmla="*/ 634920 w 1855725"/>
                <a:gd name="connsiteY1" fmla="*/ 1546919 h 1689794"/>
                <a:gd name="connsiteX2" fmla="*/ 1282992 w 1855725"/>
                <a:gd name="connsiteY2" fmla="*/ 322783 h 1689794"/>
                <a:gd name="connsiteX3" fmla="*/ 1841942 w 1855725"/>
                <a:gd name="connsiteY3" fmla="*/ 430212 h 1689794"/>
                <a:gd name="connsiteX4" fmla="*/ 1365692 w 1855725"/>
                <a:gd name="connsiteY4" fmla="*/ 1587 h 1689794"/>
                <a:gd name="connsiteX5" fmla="*/ 384617 w 1855725"/>
                <a:gd name="connsiteY5" fmla="*/ 420687 h 1689794"/>
                <a:gd name="connsiteX6" fmla="*/ 41717 w 1855725"/>
                <a:gd name="connsiteY6" fmla="*/ 1287462 h 1689794"/>
                <a:gd name="connsiteX0" fmla="*/ 41717 w 1876164"/>
                <a:gd name="connsiteY0" fmla="*/ 1287462 h 1689794"/>
                <a:gd name="connsiteX1" fmla="*/ 634920 w 1876164"/>
                <a:gd name="connsiteY1" fmla="*/ 1546919 h 1689794"/>
                <a:gd name="connsiteX2" fmla="*/ 1571024 w 1876164"/>
                <a:gd name="connsiteY2" fmla="*/ 538807 h 1689794"/>
                <a:gd name="connsiteX3" fmla="*/ 1841942 w 1876164"/>
                <a:gd name="connsiteY3" fmla="*/ 430212 h 1689794"/>
                <a:gd name="connsiteX4" fmla="*/ 1365692 w 1876164"/>
                <a:gd name="connsiteY4" fmla="*/ 1587 h 1689794"/>
                <a:gd name="connsiteX5" fmla="*/ 384617 w 1876164"/>
                <a:gd name="connsiteY5" fmla="*/ 420687 h 1689794"/>
                <a:gd name="connsiteX6" fmla="*/ 41717 w 1876164"/>
                <a:gd name="connsiteY6" fmla="*/ 1287462 h 1689794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06006"/>
                <a:gd name="connsiteX1" fmla="*/ 718928 w 1888165"/>
                <a:gd name="connsiteY1" fmla="*/ 1618927 h 1706006"/>
                <a:gd name="connsiteX2" fmla="*/ 1583025 w 1888165"/>
                <a:gd name="connsiteY2" fmla="*/ 538807 h 1706006"/>
                <a:gd name="connsiteX3" fmla="*/ 1853943 w 1888165"/>
                <a:gd name="connsiteY3" fmla="*/ 430212 h 1706006"/>
                <a:gd name="connsiteX4" fmla="*/ 1377693 w 1888165"/>
                <a:gd name="connsiteY4" fmla="*/ 1587 h 1706006"/>
                <a:gd name="connsiteX5" fmla="*/ 396618 w 1888165"/>
                <a:gd name="connsiteY5" fmla="*/ 420687 h 1706006"/>
                <a:gd name="connsiteX6" fmla="*/ 53718 w 1888165"/>
                <a:gd name="connsiteY6" fmla="*/ 1287462 h 1706006"/>
                <a:gd name="connsiteX0" fmla="*/ 53718 w 1888165"/>
                <a:gd name="connsiteY0" fmla="*/ 1287462 h 1618927"/>
                <a:gd name="connsiteX1" fmla="*/ 718928 w 1888165"/>
                <a:gd name="connsiteY1" fmla="*/ 1618927 h 1618927"/>
                <a:gd name="connsiteX2" fmla="*/ 1583025 w 1888165"/>
                <a:gd name="connsiteY2" fmla="*/ 538807 h 1618927"/>
                <a:gd name="connsiteX3" fmla="*/ 1853943 w 1888165"/>
                <a:gd name="connsiteY3" fmla="*/ 430212 h 1618927"/>
                <a:gd name="connsiteX4" fmla="*/ 1377693 w 1888165"/>
                <a:gd name="connsiteY4" fmla="*/ 1587 h 1618927"/>
                <a:gd name="connsiteX5" fmla="*/ 396618 w 1888165"/>
                <a:gd name="connsiteY5" fmla="*/ 420687 h 1618927"/>
                <a:gd name="connsiteX6" fmla="*/ 53718 w 1888165"/>
                <a:gd name="connsiteY6" fmla="*/ 1287462 h 1618927"/>
                <a:gd name="connsiteX0" fmla="*/ 5223 w 1839670"/>
                <a:gd name="connsiteY0" fmla="*/ 1287462 h 1780287"/>
                <a:gd name="connsiteX1" fmla="*/ 379464 w 1839670"/>
                <a:gd name="connsiteY1" fmla="*/ 1506969 h 1780287"/>
                <a:gd name="connsiteX2" fmla="*/ 670433 w 1839670"/>
                <a:gd name="connsiteY2" fmla="*/ 1618927 h 1780287"/>
                <a:gd name="connsiteX3" fmla="*/ 1534530 w 1839670"/>
                <a:gd name="connsiteY3" fmla="*/ 538807 h 1780287"/>
                <a:gd name="connsiteX4" fmla="*/ 1805448 w 1839670"/>
                <a:gd name="connsiteY4" fmla="*/ 430212 h 1780287"/>
                <a:gd name="connsiteX5" fmla="*/ 1329198 w 1839670"/>
                <a:gd name="connsiteY5" fmla="*/ 1587 h 1780287"/>
                <a:gd name="connsiteX6" fmla="*/ 348123 w 1839670"/>
                <a:gd name="connsiteY6" fmla="*/ 420687 h 1780287"/>
                <a:gd name="connsiteX7" fmla="*/ 5223 w 1839670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34947" h="1780287">
                  <a:moveTo>
                    <a:pt x="500" y="1287462"/>
                  </a:moveTo>
                  <a:cubicBezTo>
                    <a:pt x="1000" y="1451572"/>
                    <a:pt x="235534" y="1350106"/>
                    <a:pt x="346402" y="1405350"/>
                  </a:cubicBezTo>
                  <a:cubicBezTo>
                    <a:pt x="457270" y="1460594"/>
                    <a:pt x="473199" y="1780287"/>
                    <a:pt x="665710" y="1618927"/>
                  </a:cubicBezTo>
                  <a:cubicBezTo>
                    <a:pt x="905422" y="1553840"/>
                    <a:pt x="1238695" y="627021"/>
                    <a:pt x="1529807" y="538807"/>
                  </a:cubicBezTo>
                  <a:cubicBezTo>
                    <a:pt x="1820919" y="450593"/>
                    <a:pt x="1834947" y="519749"/>
                    <a:pt x="1800725" y="430212"/>
                  </a:cubicBezTo>
                  <a:cubicBezTo>
                    <a:pt x="1766503" y="340675"/>
                    <a:pt x="1567362" y="3174"/>
                    <a:pt x="1324475" y="1587"/>
                  </a:cubicBezTo>
                  <a:cubicBezTo>
                    <a:pt x="1081588" y="0"/>
                    <a:pt x="564063" y="206375"/>
                    <a:pt x="343400" y="420687"/>
                  </a:cubicBezTo>
                  <a:cubicBezTo>
                    <a:pt x="122738" y="635000"/>
                    <a:pt x="0" y="1123352"/>
                    <a:pt x="500" y="1287462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9000"/>
                  </a:sysClr>
                </a:gs>
                <a:gs pos="5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circle">
                <a:fillToRect l="100000" t="100000"/>
              </a:path>
              <a:tileRect r="-100000" b="-10000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2" name="자유형 50"/>
            <p:cNvSpPr/>
            <p:nvPr/>
          </p:nvSpPr>
          <p:spPr>
            <a:xfrm rot="5839189">
              <a:off x="4992668" y="4233137"/>
              <a:ext cx="1574505" cy="1185188"/>
            </a:xfrm>
            <a:custGeom>
              <a:avLst/>
              <a:gdLst>
                <a:gd name="connsiteX0" fmla="*/ 0 w 2171700"/>
                <a:gd name="connsiteY0" fmla="*/ 1038225 h 1914525"/>
                <a:gd name="connsiteX1" fmla="*/ 390525 w 2171700"/>
                <a:gd name="connsiteY1" fmla="*/ 1571625 h 1914525"/>
                <a:gd name="connsiteX2" fmla="*/ 819150 w 2171700"/>
                <a:gd name="connsiteY2" fmla="*/ 1914525 h 1914525"/>
                <a:gd name="connsiteX3" fmla="*/ 1409700 w 2171700"/>
                <a:gd name="connsiteY3" fmla="*/ 1771650 h 1914525"/>
                <a:gd name="connsiteX4" fmla="*/ 1876425 w 2171700"/>
                <a:gd name="connsiteY4" fmla="*/ 1371600 h 1914525"/>
                <a:gd name="connsiteX5" fmla="*/ 2171700 w 2171700"/>
                <a:gd name="connsiteY5" fmla="*/ 752475 h 1914525"/>
                <a:gd name="connsiteX6" fmla="*/ 2105025 w 2171700"/>
                <a:gd name="connsiteY6" fmla="*/ 0 h 1914525"/>
                <a:gd name="connsiteX7" fmla="*/ 1990725 w 2171700"/>
                <a:gd name="connsiteY7" fmla="*/ 209550 h 1914525"/>
                <a:gd name="connsiteX8" fmla="*/ 1733550 w 2171700"/>
                <a:gd name="connsiteY8" fmla="*/ 514350 h 1914525"/>
                <a:gd name="connsiteX9" fmla="*/ 1428750 w 2171700"/>
                <a:gd name="connsiteY9" fmla="*/ 533400 h 1914525"/>
                <a:gd name="connsiteX10" fmla="*/ 790575 w 2171700"/>
                <a:gd name="connsiteY10" fmla="*/ 942975 h 1914525"/>
                <a:gd name="connsiteX11" fmla="*/ 209550 w 2171700"/>
                <a:gd name="connsiteY11" fmla="*/ 1047750 h 1914525"/>
                <a:gd name="connsiteX12" fmla="*/ 0 w 2171700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128712 h 2005012"/>
                <a:gd name="connsiteX1" fmla="*/ 420687 w 2201862"/>
                <a:gd name="connsiteY1" fmla="*/ 1662112 h 2005012"/>
                <a:gd name="connsiteX2" fmla="*/ 849312 w 2201862"/>
                <a:gd name="connsiteY2" fmla="*/ 2005012 h 2005012"/>
                <a:gd name="connsiteX3" fmla="*/ 1439862 w 2201862"/>
                <a:gd name="connsiteY3" fmla="*/ 1862137 h 2005012"/>
                <a:gd name="connsiteX4" fmla="*/ 1906587 w 2201862"/>
                <a:gd name="connsiteY4" fmla="*/ 1462087 h 2005012"/>
                <a:gd name="connsiteX5" fmla="*/ 2201862 w 2201862"/>
                <a:gd name="connsiteY5" fmla="*/ 842962 h 2005012"/>
                <a:gd name="connsiteX6" fmla="*/ 2135187 w 2201862"/>
                <a:gd name="connsiteY6" fmla="*/ 90487 h 2005012"/>
                <a:gd name="connsiteX7" fmla="*/ 2020887 w 2201862"/>
                <a:gd name="connsiteY7" fmla="*/ 300037 h 2005012"/>
                <a:gd name="connsiteX8" fmla="*/ 1763712 w 2201862"/>
                <a:gd name="connsiteY8" fmla="*/ 604837 h 2005012"/>
                <a:gd name="connsiteX9" fmla="*/ 1458912 w 2201862"/>
                <a:gd name="connsiteY9" fmla="*/ 623887 h 2005012"/>
                <a:gd name="connsiteX10" fmla="*/ 820737 w 2201862"/>
                <a:gd name="connsiteY10" fmla="*/ 1033462 h 2005012"/>
                <a:gd name="connsiteX11" fmla="*/ 239712 w 2201862"/>
                <a:gd name="connsiteY11" fmla="*/ 1138237 h 2005012"/>
                <a:gd name="connsiteX12" fmla="*/ 30162 w 22018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312374"/>
                <a:gd name="connsiteY0" fmla="*/ 869819 h 1779457"/>
                <a:gd name="connsiteX1" fmla="*/ 420687 w 2312374"/>
                <a:gd name="connsiteY1" fmla="*/ 1403219 h 1779457"/>
                <a:gd name="connsiteX2" fmla="*/ 849312 w 2312374"/>
                <a:gd name="connsiteY2" fmla="*/ 1746119 h 1779457"/>
                <a:gd name="connsiteX3" fmla="*/ 1439862 w 2312374"/>
                <a:gd name="connsiteY3" fmla="*/ 1603244 h 1779457"/>
                <a:gd name="connsiteX4" fmla="*/ 1906587 w 2312374"/>
                <a:gd name="connsiteY4" fmla="*/ 1203194 h 1779457"/>
                <a:gd name="connsiteX5" fmla="*/ 2201862 w 2312374"/>
                <a:gd name="connsiteY5" fmla="*/ 584069 h 1779457"/>
                <a:gd name="connsiteX6" fmla="*/ 2239349 w 2312374"/>
                <a:gd name="connsiteY6" fmla="*/ 39687 h 1779457"/>
                <a:gd name="connsiteX7" fmla="*/ 1763712 w 2312374"/>
                <a:gd name="connsiteY7" fmla="*/ 345944 h 1779457"/>
                <a:gd name="connsiteX8" fmla="*/ 820737 w 2312374"/>
                <a:gd name="connsiteY8" fmla="*/ 774569 h 1779457"/>
                <a:gd name="connsiteX9" fmla="*/ 239712 w 2312374"/>
                <a:gd name="connsiteY9" fmla="*/ 879344 h 1779457"/>
                <a:gd name="connsiteX10" fmla="*/ 30162 w 2312374"/>
                <a:gd name="connsiteY10" fmla="*/ 869819 h 1779457"/>
                <a:gd name="connsiteX0" fmla="*/ 30162 w 2332627"/>
                <a:gd name="connsiteY0" fmla="*/ 846217 h 1755855"/>
                <a:gd name="connsiteX1" fmla="*/ 420687 w 2332627"/>
                <a:gd name="connsiteY1" fmla="*/ 1379617 h 1755855"/>
                <a:gd name="connsiteX2" fmla="*/ 849312 w 2332627"/>
                <a:gd name="connsiteY2" fmla="*/ 1722517 h 1755855"/>
                <a:gd name="connsiteX3" fmla="*/ 1439862 w 2332627"/>
                <a:gd name="connsiteY3" fmla="*/ 1579642 h 1755855"/>
                <a:gd name="connsiteX4" fmla="*/ 1906587 w 2332627"/>
                <a:gd name="connsiteY4" fmla="*/ 1179592 h 1755855"/>
                <a:gd name="connsiteX5" fmla="*/ 2201862 w 2332627"/>
                <a:gd name="connsiteY5" fmla="*/ 560467 h 1755855"/>
                <a:gd name="connsiteX6" fmla="*/ 2239349 w 2332627"/>
                <a:gd name="connsiteY6" fmla="*/ 16085 h 1755855"/>
                <a:gd name="connsiteX7" fmla="*/ 1642189 w 2332627"/>
                <a:gd name="connsiteY7" fmla="*/ 463955 h 1755855"/>
                <a:gd name="connsiteX8" fmla="*/ 820737 w 2332627"/>
                <a:gd name="connsiteY8" fmla="*/ 750967 h 1755855"/>
                <a:gd name="connsiteX9" fmla="*/ 239712 w 2332627"/>
                <a:gd name="connsiteY9" fmla="*/ 855742 h 1755855"/>
                <a:gd name="connsiteX10" fmla="*/ 30162 w 2332627"/>
                <a:gd name="connsiteY10" fmla="*/ 846217 h 1755855"/>
                <a:gd name="connsiteX0" fmla="*/ 30162 w 2332628"/>
                <a:gd name="connsiteY0" fmla="*/ 846217 h 1755855"/>
                <a:gd name="connsiteX1" fmla="*/ 420687 w 2332628"/>
                <a:gd name="connsiteY1" fmla="*/ 1379617 h 1755855"/>
                <a:gd name="connsiteX2" fmla="*/ 849312 w 2332628"/>
                <a:gd name="connsiteY2" fmla="*/ 1722517 h 1755855"/>
                <a:gd name="connsiteX3" fmla="*/ 1439862 w 2332628"/>
                <a:gd name="connsiteY3" fmla="*/ 1579642 h 1755855"/>
                <a:gd name="connsiteX4" fmla="*/ 1906587 w 2332628"/>
                <a:gd name="connsiteY4" fmla="*/ 1179592 h 1755855"/>
                <a:gd name="connsiteX5" fmla="*/ 2201862 w 2332628"/>
                <a:gd name="connsiteY5" fmla="*/ 560467 h 1755855"/>
                <a:gd name="connsiteX6" fmla="*/ 2239349 w 2332628"/>
                <a:gd name="connsiteY6" fmla="*/ 16085 h 1755855"/>
                <a:gd name="connsiteX7" fmla="*/ 1642189 w 2332628"/>
                <a:gd name="connsiteY7" fmla="*/ 463955 h 1755855"/>
                <a:gd name="connsiteX8" fmla="*/ 970384 w 2332628"/>
                <a:gd name="connsiteY8" fmla="*/ 538600 h 1755855"/>
                <a:gd name="connsiteX9" fmla="*/ 239712 w 2332628"/>
                <a:gd name="connsiteY9" fmla="*/ 855742 h 1755855"/>
                <a:gd name="connsiteX10" fmla="*/ 30162 w 2332628"/>
                <a:gd name="connsiteY10" fmla="*/ 846217 h 1755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32628" h="1755855">
                  <a:moveTo>
                    <a:pt x="30162" y="846217"/>
                  </a:moveTo>
                  <a:cubicBezTo>
                    <a:pt x="60324" y="933529"/>
                    <a:pt x="284162" y="1233567"/>
                    <a:pt x="420687" y="1379617"/>
                  </a:cubicBezTo>
                  <a:cubicBezTo>
                    <a:pt x="557212" y="1525667"/>
                    <a:pt x="679449" y="1689179"/>
                    <a:pt x="849312" y="1722517"/>
                  </a:cubicBezTo>
                  <a:cubicBezTo>
                    <a:pt x="1019175" y="1755855"/>
                    <a:pt x="1263650" y="1670129"/>
                    <a:pt x="1439862" y="1579642"/>
                  </a:cubicBezTo>
                  <a:cubicBezTo>
                    <a:pt x="1616074" y="1489155"/>
                    <a:pt x="1779587" y="1349455"/>
                    <a:pt x="1906587" y="1179592"/>
                  </a:cubicBezTo>
                  <a:cubicBezTo>
                    <a:pt x="2033587" y="1009729"/>
                    <a:pt x="2146402" y="754385"/>
                    <a:pt x="2201862" y="560467"/>
                  </a:cubicBezTo>
                  <a:cubicBezTo>
                    <a:pt x="2257322" y="366549"/>
                    <a:pt x="2332628" y="32170"/>
                    <a:pt x="2239349" y="16085"/>
                  </a:cubicBezTo>
                  <a:cubicBezTo>
                    <a:pt x="2146070" y="0"/>
                    <a:pt x="1853683" y="376869"/>
                    <a:pt x="1642189" y="463955"/>
                  </a:cubicBezTo>
                  <a:cubicBezTo>
                    <a:pt x="1430695" y="551041"/>
                    <a:pt x="1204130" y="473302"/>
                    <a:pt x="970384" y="538600"/>
                  </a:cubicBezTo>
                  <a:cubicBezTo>
                    <a:pt x="736638" y="603898"/>
                    <a:pt x="396416" y="804472"/>
                    <a:pt x="239712" y="855742"/>
                  </a:cubicBezTo>
                  <a:cubicBezTo>
                    <a:pt x="83008" y="907012"/>
                    <a:pt x="0" y="758905"/>
                    <a:pt x="30162" y="846217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1000"/>
                  </a:sysClr>
                </a:gs>
                <a:gs pos="28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</a:gsLst>
              <a:lin ang="270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 dirty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43" name="Oval 26"/>
            <p:cNvSpPr>
              <a:spLocks noChangeAspect="1" noChangeArrowheads="1"/>
            </p:cNvSpPr>
            <p:nvPr/>
          </p:nvSpPr>
          <p:spPr bwMode="auto">
            <a:xfrm rot="8100000">
              <a:off x="6006543" y="4665226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2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grpSp>
        <p:nvGrpSpPr>
          <p:cNvPr id="44" name="그룹 80"/>
          <p:cNvGrpSpPr/>
          <p:nvPr/>
        </p:nvGrpSpPr>
        <p:grpSpPr>
          <a:xfrm flipH="1">
            <a:off x="395536" y="1410137"/>
            <a:ext cx="1018926" cy="976980"/>
            <a:chOff x="7429151" y="3841679"/>
            <a:chExt cx="1260141" cy="1342516"/>
          </a:xfrm>
        </p:grpSpPr>
        <p:grpSp>
          <p:nvGrpSpPr>
            <p:cNvPr id="45" name="그룹 65"/>
            <p:cNvGrpSpPr/>
            <p:nvPr/>
          </p:nvGrpSpPr>
          <p:grpSpPr>
            <a:xfrm rot="16591653" flipH="1" flipV="1">
              <a:off x="8047007" y="4541911"/>
              <a:ext cx="454915" cy="829654"/>
              <a:chOff x="8436353" y="5585513"/>
              <a:chExt cx="834470" cy="1521869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6" name="자유형 66"/>
              <p:cNvSpPr/>
              <p:nvPr/>
            </p:nvSpPr>
            <p:spPr>
              <a:xfrm>
                <a:off x="8436353" y="5585513"/>
                <a:ext cx="834470" cy="1406770"/>
              </a:xfrm>
              <a:custGeom>
                <a:avLst/>
                <a:gdLst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15" fmla="*/ 263236 w 834470"/>
                  <a:gd name="connsiteY15" fmla="*/ 1371600 h 1406770"/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15" fmla="*/ 263236 w 834470"/>
                  <a:gd name="connsiteY15" fmla="*/ 1371600 h 14067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834470" h="1406770">
                    <a:moveTo>
                      <a:pt x="263236" y="1371600"/>
                    </a:moveTo>
                    <a:cubicBezTo>
                      <a:pt x="171050" y="1227726"/>
                      <a:pt x="78864" y="1083852"/>
                      <a:pt x="39432" y="959161"/>
                    </a:cubicBezTo>
                    <a:cubicBezTo>
                      <a:pt x="0" y="834470"/>
                      <a:pt x="20249" y="707648"/>
                      <a:pt x="26643" y="623455"/>
                    </a:cubicBezTo>
                    <a:cubicBezTo>
                      <a:pt x="33037" y="539262"/>
                      <a:pt x="51687" y="506224"/>
                      <a:pt x="77798" y="454003"/>
                    </a:cubicBezTo>
                    <a:cubicBezTo>
                      <a:pt x="103909" y="401782"/>
                      <a:pt x="156663" y="352758"/>
                      <a:pt x="183306" y="310129"/>
                    </a:cubicBezTo>
                    <a:cubicBezTo>
                      <a:pt x="209949" y="267500"/>
                      <a:pt x="224336" y="237126"/>
                      <a:pt x="237658" y="198227"/>
                    </a:cubicBezTo>
                    <a:cubicBezTo>
                      <a:pt x="250980" y="159328"/>
                      <a:pt x="261637" y="109238"/>
                      <a:pt x="263236" y="76733"/>
                    </a:cubicBezTo>
                    <a:cubicBezTo>
                      <a:pt x="264835" y="44228"/>
                      <a:pt x="242454" y="0"/>
                      <a:pt x="247250" y="3197"/>
                    </a:cubicBezTo>
                    <a:cubicBezTo>
                      <a:pt x="252046" y="6394"/>
                      <a:pt x="257908" y="59681"/>
                      <a:pt x="292011" y="95916"/>
                    </a:cubicBezTo>
                    <a:cubicBezTo>
                      <a:pt x="326114" y="132151"/>
                      <a:pt x="388993" y="168386"/>
                      <a:pt x="451871" y="220607"/>
                    </a:cubicBezTo>
                    <a:cubicBezTo>
                      <a:pt x="514749" y="272828"/>
                      <a:pt x="609067" y="347962"/>
                      <a:pt x="669281" y="409242"/>
                    </a:cubicBezTo>
                    <a:cubicBezTo>
                      <a:pt x="729495" y="470522"/>
                      <a:pt x="791840" y="504626"/>
                      <a:pt x="813155" y="588286"/>
                    </a:cubicBezTo>
                    <a:cubicBezTo>
                      <a:pt x="834470" y="671946"/>
                      <a:pt x="832338" y="794505"/>
                      <a:pt x="797169" y="911203"/>
                    </a:cubicBezTo>
                    <a:cubicBezTo>
                      <a:pt x="762000" y="1027901"/>
                      <a:pt x="673010" y="1205879"/>
                      <a:pt x="602139" y="1288473"/>
                    </a:cubicBezTo>
                    <a:cubicBezTo>
                      <a:pt x="531268" y="1371068"/>
                      <a:pt x="371941" y="1406770"/>
                      <a:pt x="371941" y="1406770"/>
                    </a:cubicBezTo>
                    <a:lnTo>
                      <a:pt x="263236" y="1371600"/>
                    </a:lnTo>
                    <a:close/>
                  </a:path>
                </a:pathLst>
              </a:custGeom>
              <a:gradFill>
                <a:gsLst>
                  <a:gs pos="0">
                    <a:srgbClr val="336600"/>
                  </a:gs>
                  <a:gs pos="100000">
                    <a:srgbClr val="9BD121"/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kern="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7" name="자유형 67"/>
              <p:cNvSpPr/>
              <p:nvPr/>
            </p:nvSpPr>
            <p:spPr>
              <a:xfrm>
                <a:off x="8526940" y="5761359"/>
                <a:ext cx="646368" cy="1136073"/>
              </a:xfrm>
              <a:custGeom>
                <a:avLst/>
                <a:gdLst>
                  <a:gd name="connsiteX0" fmla="*/ 338903 w 646368"/>
                  <a:gd name="connsiteY0" fmla="*/ 549919 h 1136073"/>
                  <a:gd name="connsiteX1" fmla="*/ 578694 w 646368"/>
                  <a:gd name="connsiteY1" fmla="*/ 326115 h 1136073"/>
                  <a:gd name="connsiteX2" fmla="*/ 393256 w 646368"/>
                  <a:gd name="connsiteY2" fmla="*/ 572300 h 1136073"/>
                  <a:gd name="connsiteX3" fmla="*/ 316523 w 646368"/>
                  <a:gd name="connsiteY3" fmla="*/ 687399 h 1136073"/>
                  <a:gd name="connsiteX4" fmla="*/ 642638 w 646368"/>
                  <a:gd name="connsiteY4" fmla="*/ 511553 h 1136073"/>
                  <a:gd name="connsiteX5" fmla="*/ 338903 w 646368"/>
                  <a:gd name="connsiteY5" fmla="*/ 764132 h 1136073"/>
                  <a:gd name="connsiteX6" fmla="*/ 636243 w 646368"/>
                  <a:gd name="connsiteY6" fmla="*/ 677807 h 1136073"/>
                  <a:gd name="connsiteX7" fmla="*/ 348495 w 646368"/>
                  <a:gd name="connsiteY7" fmla="*/ 847259 h 1136073"/>
                  <a:gd name="connsiteX8" fmla="*/ 610666 w 646368"/>
                  <a:gd name="connsiteY8" fmla="*/ 802498 h 1136073"/>
                  <a:gd name="connsiteX9" fmla="*/ 335706 w 646368"/>
                  <a:gd name="connsiteY9" fmla="*/ 930386 h 1136073"/>
                  <a:gd name="connsiteX10" fmla="*/ 268565 w 646368"/>
                  <a:gd name="connsiteY10" fmla="*/ 1131810 h 1136073"/>
                  <a:gd name="connsiteX11" fmla="*/ 281354 w 646368"/>
                  <a:gd name="connsiteY11" fmla="*/ 904809 h 1136073"/>
                  <a:gd name="connsiteX12" fmla="*/ 3197 w 646368"/>
                  <a:gd name="connsiteY12" fmla="*/ 639441 h 1136073"/>
                  <a:gd name="connsiteX13" fmla="*/ 262170 w 646368"/>
                  <a:gd name="connsiteY13" fmla="*/ 837668 h 1136073"/>
                  <a:gd name="connsiteX14" fmla="*/ 15986 w 646368"/>
                  <a:gd name="connsiteY14" fmla="*/ 501961 h 1136073"/>
                  <a:gd name="connsiteX15" fmla="*/ 294143 w 646368"/>
                  <a:gd name="connsiteY15" fmla="*/ 764132 h 1136073"/>
                  <a:gd name="connsiteX16" fmla="*/ 63944 w 646368"/>
                  <a:gd name="connsiteY16" fmla="*/ 287749 h 1136073"/>
                  <a:gd name="connsiteX17" fmla="*/ 268565 w 646368"/>
                  <a:gd name="connsiteY17" fmla="*/ 588286 h 1136073"/>
                  <a:gd name="connsiteX18" fmla="*/ 118296 w 646368"/>
                  <a:gd name="connsiteY18" fmla="*/ 159861 h 1136073"/>
                  <a:gd name="connsiteX19" fmla="*/ 265368 w 646368"/>
                  <a:gd name="connsiteY19" fmla="*/ 444412 h 1136073"/>
                  <a:gd name="connsiteX20" fmla="*/ 211015 w 646368"/>
                  <a:gd name="connsiteY20" fmla="*/ 9592 h 1136073"/>
                  <a:gd name="connsiteX21" fmla="*/ 303734 w 646368"/>
                  <a:gd name="connsiteY21" fmla="*/ 386862 h 1136073"/>
                  <a:gd name="connsiteX22" fmla="*/ 409242 w 646368"/>
                  <a:gd name="connsiteY22" fmla="*/ 150269 h 1136073"/>
                  <a:gd name="connsiteX23" fmla="*/ 335706 w 646368"/>
                  <a:gd name="connsiteY23" fmla="*/ 450806 h 1136073"/>
                  <a:gd name="connsiteX24" fmla="*/ 498763 w 646368"/>
                  <a:gd name="connsiteY24" fmla="*/ 242988 h 1136073"/>
                  <a:gd name="connsiteX25" fmla="*/ 338903 w 646368"/>
                  <a:gd name="connsiteY25" fmla="*/ 549919 h 1136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46368" h="1136073">
                    <a:moveTo>
                      <a:pt x="338903" y="549919"/>
                    </a:moveTo>
                    <a:cubicBezTo>
                      <a:pt x="352225" y="563773"/>
                      <a:pt x="569635" y="322385"/>
                      <a:pt x="578694" y="326115"/>
                    </a:cubicBezTo>
                    <a:cubicBezTo>
                      <a:pt x="587753" y="329845"/>
                      <a:pt x="436951" y="512086"/>
                      <a:pt x="393256" y="572300"/>
                    </a:cubicBezTo>
                    <a:cubicBezTo>
                      <a:pt x="349561" y="632514"/>
                      <a:pt x="274959" y="697523"/>
                      <a:pt x="316523" y="687399"/>
                    </a:cubicBezTo>
                    <a:cubicBezTo>
                      <a:pt x="358087" y="677275"/>
                      <a:pt x="638908" y="498764"/>
                      <a:pt x="642638" y="511553"/>
                    </a:cubicBezTo>
                    <a:cubicBezTo>
                      <a:pt x="646368" y="524342"/>
                      <a:pt x="339969" y="736423"/>
                      <a:pt x="338903" y="764132"/>
                    </a:cubicBezTo>
                    <a:cubicBezTo>
                      <a:pt x="337837" y="791841"/>
                      <a:pt x="634644" y="663953"/>
                      <a:pt x="636243" y="677807"/>
                    </a:cubicBezTo>
                    <a:cubicBezTo>
                      <a:pt x="637842" y="691662"/>
                      <a:pt x="352758" y="826477"/>
                      <a:pt x="348495" y="847259"/>
                    </a:cubicBezTo>
                    <a:cubicBezTo>
                      <a:pt x="344232" y="868041"/>
                      <a:pt x="612797" y="788644"/>
                      <a:pt x="610666" y="802498"/>
                    </a:cubicBezTo>
                    <a:cubicBezTo>
                      <a:pt x="608535" y="816352"/>
                      <a:pt x="392723" y="875501"/>
                      <a:pt x="335706" y="930386"/>
                    </a:cubicBezTo>
                    <a:cubicBezTo>
                      <a:pt x="278689" y="985271"/>
                      <a:pt x="277624" y="1136073"/>
                      <a:pt x="268565" y="1131810"/>
                    </a:cubicBezTo>
                    <a:cubicBezTo>
                      <a:pt x="259506" y="1127547"/>
                      <a:pt x="325582" y="986870"/>
                      <a:pt x="281354" y="904809"/>
                    </a:cubicBezTo>
                    <a:cubicBezTo>
                      <a:pt x="237126" y="822748"/>
                      <a:pt x="6394" y="650631"/>
                      <a:pt x="3197" y="639441"/>
                    </a:cubicBezTo>
                    <a:cubicBezTo>
                      <a:pt x="0" y="628251"/>
                      <a:pt x="260039" y="860581"/>
                      <a:pt x="262170" y="837668"/>
                    </a:cubicBezTo>
                    <a:cubicBezTo>
                      <a:pt x="264302" y="814755"/>
                      <a:pt x="10657" y="514217"/>
                      <a:pt x="15986" y="501961"/>
                    </a:cubicBezTo>
                    <a:cubicBezTo>
                      <a:pt x="21315" y="489705"/>
                      <a:pt x="286150" y="799834"/>
                      <a:pt x="294143" y="764132"/>
                    </a:cubicBezTo>
                    <a:cubicBezTo>
                      <a:pt x="302136" y="728430"/>
                      <a:pt x="68207" y="317057"/>
                      <a:pt x="63944" y="287749"/>
                    </a:cubicBezTo>
                    <a:cubicBezTo>
                      <a:pt x="59681" y="258441"/>
                      <a:pt x="259506" y="609601"/>
                      <a:pt x="268565" y="588286"/>
                    </a:cubicBezTo>
                    <a:cubicBezTo>
                      <a:pt x="277624" y="566971"/>
                      <a:pt x="118829" y="183840"/>
                      <a:pt x="118296" y="159861"/>
                    </a:cubicBezTo>
                    <a:cubicBezTo>
                      <a:pt x="117763" y="135882"/>
                      <a:pt x="249915" y="469457"/>
                      <a:pt x="265368" y="444412"/>
                    </a:cubicBezTo>
                    <a:cubicBezTo>
                      <a:pt x="280821" y="419367"/>
                      <a:pt x="204621" y="19184"/>
                      <a:pt x="211015" y="9592"/>
                    </a:cubicBezTo>
                    <a:cubicBezTo>
                      <a:pt x="217409" y="0"/>
                      <a:pt x="270696" y="363416"/>
                      <a:pt x="303734" y="386862"/>
                    </a:cubicBezTo>
                    <a:cubicBezTo>
                      <a:pt x="336772" y="410308"/>
                      <a:pt x="403913" y="139612"/>
                      <a:pt x="409242" y="150269"/>
                    </a:cubicBezTo>
                    <a:cubicBezTo>
                      <a:pt x="414571" y="160926"/>
                      <a:pt x="320786" y="435353"/>
                      <a:pt x="335706" y="450806"/>
                    </a:cubicBezTo>
                    <a:cubicBezTo>
                      <a:pt x="350626" y="466259"/>
                      <a:pt x="499296" y="227002"/>
                      <a:pt x="498763" y="242988"/>
                    </a:cubicBezTo>
                    <a:cubicBezTo>
                      <a:pt x="498230" y="258974"/>
                      <a:pt x="325581" y="536065"/>
                      <a:pt x="338903" y="549919"/>
                    </a:cubicBezTo>
                    <a:close/>
                  </a:path>
                </a:pathLst>
              </a:custGeom>
              <a:gradFill>
                <a:gsLst>
                  <a:gs pos="9000">
                    <a:sysClr val="window" lastClr="FFFFFF">
                      <a:alpha val="36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lin ang="162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8" name="자유형 68"/>
              <p:cNvSpPr/>
              <p:nvPr/>
            </p:nvSpPr>
            <p:spPr>
              <a:xfrm>
                <a:off x="8535998" y="5801325"/>
                <a:ext cx="485975" cy="1144065"/>
              </a:xfrm>
              <a:custGeom>
                <a:avLst/>
                <a:gdLst>
                  <a:gd name="connsiteX0" fmla="*/ 253112 w 485975"/>
                  <a:gd name="connsiteY0" fmla="*/ 1136605 h 1144065"/>
                  <a:gd name="connsiteX1" fmla="*/ 288282 w 485975"/>
                  <a:gd name="connsiteY1" fmla="*/ 884026 h 1144065"/>
                  <a:gd name="connsiteX2" fmla="*/ 208352 w 485975"/>
                  <a:gd name="connsiteY2" fmla="*/ 688997 h 1144065"/>
                  <a:gd name="connsiteX3" fmla="*/ 13322 w 485975"/>
                  <a:gd name="connsiteY3" fmla="*/ 449206 h 1144065"/>
                  <a:gd name="connsiteX4" fmla="*/ 288282 w 485975"/>
                  <a:gd name="connsiteY4" fmla="*/ 746546 h 1144065"/>
                  <a:gd name="connsiteX5" fmla="*/ 275493 w 485975"/>
                  <a:gd name="connsiteY5" fmla="*/ 580292 h 1144065"/>
                  <a:gd name="connsiteX6" fmla="*/ 182774 w 485975"/>
                  <a:gd name="connsiteY6" fmla="*/ 423629 h 1144065"/>
                  <a:gd name="connsiteX7" fmla="*/ 67675 w 485975"/>
                  <a:gd name="connsiteY7" fmla="*/ 270163 h 1144065"/>
                  <a:gd name="connsiteX8" fmla="*/ 198760 w 485975"/>
                  <a:gd name="connsiteY8" fmla="*/ 410840 h 1144065"/>
                  <a:gd name="connsiteX9" fmla="*/ 272296 w 485975"/>
                  <a:gd name="connsiteY9" fmla="*/ 330910 h 1144065"/>
                  <a:gd name="connsiteX10" fmla="*/ 243521 w 485975"/>
                  <a:gd name="connsiteY10" fmla="*/ 14387 h 1144065"/>
                  <a:gd name="connsiteX11" fmla="*/ 307465 w 485975"/>
                  <a:gd name="connsiteY11" fmla="*/ 244585 h 1144065"/>
                  <a:gd name="connsiteX12" fmla="*/ 412973 w 485975"/>
                  <a:gd name="connsiteY12" fmla="*/ 123092 h 1144065"/>
                  <a:gd name="connsiteX13" fmla="*/ 320254 w 485975"/>
                  <a:gd name="connsiteY13" fmla="*/ 327713 h 1144065"/>
                  <a:gd name="connsiteX14" fmla="*/ 317057 w 485975"/>
                  <a:gd name="connsiteY14" fmla="*/ 529137 h 1144065"/>
                  <a:gd name="connsiteX15" fmla="*/ 483311 w 485975"/>
                  <a:gd name="connsiteY15" fmla="*/ 398051 h 1144065"/>
                  <a:gd name="connsiteX16" fmla="*/ 333043 w 485975"/>
                  <a:gd name="connsiteY16" fmla="*/ 561109 h 1144065"/>
                  <a:gd name="connsiteX17" fmla="*/ 320254 w 485975"/>
                  <a:gd name="connsiteY17" fmla="*/ 647433 h 1144065"/>
                  <a:gd name="connsiteX18" fmla="*/ 342634 w 485975"/>
                  <a:gd name="connsiteY18" fmla="*/ 839265 h 1144065"/>
                  <a:gd name="connsiteX19" fmla="*/ 253112 w 485975"/>
                  <a:gd name="connsiteY19" fmla="*/ 1136605 h 11440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85975" h="1144065">
                    <a:moveTo>
                      <a:pt x="253112" y="1136605"/>
                    </a:moveTo>
                    <a:cubicBezTo>
                      <a:pt x="244053" y="1144065"/>
                      <a:pt x="295742" y="958627"/>
                      <a:pt x="288282" y="884026"/>
                    </a:cubicBezTo>
                    <a:cubicBezTo>
                      <a:pt x="280822" y="809425"/>
                      <a:pt x="254179" y="761467"/>
                      <a:pt x="208352" y="688997"/>
                    </a:cubicBezTo>
                    <a:cubicBezTo>
                      <a:pt x="162525" y="616527"/>
                      <a:pt x="0" y="439615"/>
                      <a:pt x="13322" y="449206"/>
                    </a:cubicBezTo>
                    <a:cubicBezTo>
                      <a:pt x="26644" y="458797"/>
                      <a:pt x="244587" y="724698"/>
                      <a:pt x="288282" y="746546"/>
                    </a:cubicBezTo>
                    <a:cubicBezTo>
                      <a:pt x="331977" y="768394"/>
                      <a:pt x="293078" y="634111"/>
                      <a:pt x="275493" y="580292"/>
                    </a:cubicBezTo>
                    <a:cubicBezTo>
                      <a:pt x="257908" y="526473"/>
                      <a:pt x="217410" y="475317"/>
                      <a:pt x="182774" y="423629"/>
                    </a:cubicBezTo>
                    <a:cubicBezTo>
                      <a:pt x="148138" y="371941"/>
                      <a:pt x="65011" y="272294"/>
                      <a:pt x="67675" y="270163"/>
                    </a:cubicBezTo>
                    <a:cubicBezTo>
                      <a:pt x="70339" y="268032"/>
                      <a:pt x="164657" y="400716"/>
                      <a:pt x="198760" y="410840"/>
                    </a:cubicBezTo>
                    <a:cubicBezTo>
                      <a:pt x="232863" y="420964"/>
                      <a:pt x="264836" y="396986"/>
                      <a:pt x="272296" y="330910"/>
                    </a:cubicBezTo>
                    <a:cubicBezTo>
                      <a:pt x="279756" y="264835"/>
                      <a:pt x="237660" y="28774"/>
                      <a:pt x="243521" y="14387"/>
                    </a:cubicBezTo>
                    <a:cubicBezTo>
                      <a:pt x="249382" y="0"/>
                      <a:pt x="279223" y="226468"/>
                      <a:pt x="307465" y="244585"/>
                    </a:cubicBezTo>
                    <a:cubicBezTo>
                      <a:pt x="335707" y="262702"/>
                      <a:pt x="410841" y="109237"/>
                      <a:pt x="412973" y="123092"/>
                    </a:cubicBezTo>
                    <a:cubicBezTo>
                      <a:pt x="415105" y="136947"/>
                      <a:pt x="336240" y="260039"/>
                      <a:pt x="320254" y="327713"/>
                    </a:cubicBezTo>
                    <a:cubicBezTo>
                      <a:pt x="304268" y="395387"/>
                      <a:pt x="289881" y="517414"/>
                      <a:pt x="317057" y="529137"/>
                    </a:cubicBezTo>
                    <a:cubicBezTo>
                      <a:pt x="344233" y="540860"/>
                      <a:pt x="480647" y="392722"/>
                      <a:pt x="483311" y="398051"/>
                    </a:cubicBezTo>
                    <a:cubicBezTo>
                      <a:pt x="485975" y="403380"/>
                      <a:pt x="360219" y="519545"/>
                      <a:pt x="333043" y="561109"/>
                    </a:cubicBezTo>
                    <a:cubicBezTo>
                      <a:pt x="305867" y="602673"/>
                      <a:pt x="318656" y="601074"/>
                      <a:pt x="320254" y="647433"/>
                    </a:cubicBezTo>
                    <a:cubicBezTo>
                      <a:pt x="321852" y="693792"/>
                      <a:pt x="350627" y="764131"/>
                      <a:pt x="342634" y="839265"/>
                    </a:cubicBezTo>
                    <a:cubicBezTo>
                      <a:pt x="334641" y="914399"/>
                      <a:pt x="262171" y="1129145"/>
                      <a:pt x="253112" y="1136605"/>
                    </a:cubicBezTo>
                    <a:close/>
                  </a:path>
                </a:pathLst>
              </a:custGeom>
              <a:gradFill>
                <a:gsLst>
                  <a:gs pos="9000">
                    <a:srgbClr val="336600"/>
                  </a:gs>
                  <a:gs pos="100000">
                    <a:srgbClr val="80AD1B"/>
                  </a:gs>
                </a:gsLst>
                <a:lin ang="162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9" name="자유형 69"/>
              <p:cNvSpPr/>
              <p:nvPr/>
            </p:nvSpPr>
            <p:spPr>
              <a:xfrm>
                <a:off x="8705983" y="5684627"/>
                <a:ext cx="166788" cy="1422755"/>
              </a:xfrm>
              <a:custGeom>
                <a:avLst/>
                <a:gdLst>
                  <a:gd name="connsiteX0" fmla="*/ 35169 w 166788"/>
                  <a:gd name="connsiteY0" fmla="*/ 1377994 h 1422755"/>
                  <a:gd name="connsiteX1" fmla="*/ 127888 w 166788"/>
                  <a:gd name="connsiteY1" fmla="*/ 1035893 h 1422755"/>
                  <a:gd name="connsiteX2" fmla="*/ 131086 w 166788"/>
                  <a:gd name="connsiteY2" fmla="*/ 732159 h 1422755"/>
                  <a:gd name="connsiteX3" fmla="*/ 92719 w 166788"/>
                  <a:gd name="connsiteY3" fmla="*/ 521144 h 1422755"/>
                  <a:gd name="connsiteX4" fmla="*/ 105508 w 166788"/>
                  <a:gd name="connsiteY4" fmla="*/ 313325 h 1422755"/>
                  <a:gd name="connsiteX5" fmla="*/ 3197 w 166788"/>
                  <a:gd name="connsiteY5" fmla="*/ 15986 h 1422755"/>
                  <a:gd name="connsiteX6" fmla="*/ 124691 w 166788"/>
                  <a:gd name="connsiteY6" fmla="*/ 217409 h 1422755"/>
                  <a:gd name="connsiteX7" fmla="*/ 115100 w 166788"/>
                  <a:gd name="connsiteY7" fmla="*/ 514749 h 1422755"/>
                  <a:gd name="connsiteX8" fmla="*/ 163058 w 166788"/>
                  <a:gd name="connsiteY8" fmla="*/ 824878 h 1422755"/>
                  <a:gd name="connsiteX9" fmla="*/ 92719 w 166788"/>
                  <a:gd name="connsiteY9" fmla="*/ 1304458 h 1422755"/>
                  <a:gd name="connsiteX10" fmla="*/ 35169 w 166788"/>
                  <a:gd name="connsiteY10" fmla="*/ 1377994 h 1422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88" h="1422755">
                    <a:moveTo>
                      <a:pt x="35169" y="1377994"/>
                    </a:moveTo>
                    <a:cubicBezTo>
                      <a:pt x="41031" y="1333233"/>
                      <a:pt x="111902" y="1143532"/>
                      <a:pt x="127888" y="1035893"/>
                    </a:cubicBezTo>
                    <a:cubicBezTo>
                      <a:pt x="143874" y="928254"/>
                      <a:pt x="136947" y="817950"/>
                      <a:pt x="131086" y="732159"/>
                    </a:cubicBezTo>
                    <a:cubicBezTo>
                      <a:pt x="125225" y="646368"/>
                      <a:pt x="96982" y="590950"/>
                      <a:pt x="92719" y="521144"/>
                    </a:cubicBezTo>
                    <a:cubicBezTo>
                      <a:pt x="88456" y="451338"/>
                      <a:pt x="120428" y="397518"/>
                      <a:pt x="105508" y="313325"/>
                    </a:cubicBezTo>
                    <a:cubicBezTo>
                      <a:pt x="90588" y="229132"/>
                      <a:pt x="0" y="31972"/>
                      <a:pt x="3197" y="15986"/>
                    </a:cubicBezTo>
                    <a:cubicBezTo>
                      <a:pt x="6394" y="0"/>
                      <a:pt x="106041" y="134282"/>
                      <a:pt x="124691" y="217409"/>
                    </a:cubicBezTo>
                    <a:cubicBezTo>
                      <a:pt x="143341" y="300536"/>
                      <a:pt x="108706" y="413504"/>
                      <a:pt x="115100" y="514749"/>
                    </a:cubicBezTo>
                    <a:cubicBezTo>
                      <a:pt x="121494" y="615994"/>
                      <a:pt x="166788" y="693260"/>
                      <a:pt x="163058" y="824878"/>
                    </a:cubicBezTo>
                    <a:cubicBezTo>
                      <a:pt x="159328" y="956496"/>
                      <a:pt x="114567" y="1217068"/>
                      <a:pt x="92719" y="1304458"/>
                    </a:cubicBezTo>
                    <a:cubicBezTo>
                      <a:pt x="70871" y="1391848"/>
                      <a:pt x="29307" y="1422755"/>
                      <a:pt x="35169" y="1377994"/>
                    </a:cubicBezTo>
                    <a:close/>
                  </a:path>
                </a:pathLst>
              </a:custGeom>
              <a:solidFill>
                <a:srgbClr val="58771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46" name="그룹 70"/>
            <p:cNvGrpSpPr/>
            <p:nvPr/>
          </p:nvGrpSpPr>
          <p:grpSpPr>
            <a:xfrm rot="1800000" flipH="1">
              <a:off x="7842690" y="4046955"/>
              <a:ext cx="533779" cy="973482"/>
              <a:chOff x="8436353" y="5585513"/>
              <a:chExt cx="834470" cy="1521869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52" name="자유형 71"/>
              <p:cNvSpPr/>
              <p:nvPr/>
            </p:nvSpPr>
            <p:spPr>
              <a:xfrm>
                <a:off x="8436353" y="5585513"/>
                <a:ext cx="834470" cy="1406770"/>
              </a:xfrm>
              <a:custGeom>
                <a:avLst/>
                <a:gdLst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15" fmla="*/ 263236 w 834470"/>
                  <a:gd name="connsiteY15" fmla="*/ 1371600 h 1406770"/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15" fmla="*/ 263236 w 834470"/>
                  <a:gd name="connsiteY15" fmla="*/ 1371600 h 14067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834470" h="1406770">
                    <a:moveTo>
                      <a:pt x="263236" y="1371600"/>
                    </a:moveTo>
                    <a:cubicBezTo>
                      <a:pt x="171050" y="1227726"/>
                      <a:pt x="78864" y="1083852"/>
                      <a:pt x="39432" y="959161"/>
                    </a:cubicBezTo>
                    <a:cubicBezTo>
                      <a:pt x="0" y="834470"/>
                      <a:pt x="20249" y="707648"/>
                      <a:pt x="26643" y="623455"/>
                    </a:cubicBezTo>
                    <a:cubicBezTo>
                      <a:pt x="33037" y="539262"/>
                      <a:pt x="51687" y="506224"/>
                      <a:pt x="77798" y="454003"/>
                    </a:cubicBezTo>
                    <a:cubicBezTo>
                      <a:pt x="103909" y="401782"/>
                      <a:pt x="156663" y="352758"/>
                      <a:pt x="183306" y="310129"/>
                    </a:cubicBezTo>
                    <a:cubicBezTo>
                      <a:pt x="209949" y="267500"/>
                      <a:pt x="224336" y="237126"/>
                      <a:pt x="237658" y="198227"/>
                    </a:cubicBezTo>
                    <a:cubicBezTo>
                      <a:pt x="250980" y="159328"/>
                      <a:pt x="261637" y="109238"/>
                      <a:pt x="263236" y="76733"/>
                    </a:cubicBezTo>
                    <a:cubicBezTo>
                      <a:pt x="264835" y="44228"/>
                      <a:pt x="242454" y="0"/>
                      <a:pt x="247250" y="3197"/>
                    </a:cubicBezTo>
                    <a:cubicBezTo>
                      <a:pt x="252046" y="6394"/>
                      <a:pt x="257908" y="59681"/>
                      <a:pt x="292011" y="95916"/>
                    </a:cubicBezTo>
                    <a:cubicBezTo>
                      <a:pt x="326114" y="132151"/>
                      <a:pt x="388993" y="168386"/>
                      <a:pt x="451871" y="220607"/>
                    </a:cubicBezTo>
                    <a:cubicBezTo>
                      <a:pt x="514749" y="272828"/>
                      <a:pt x="609067" y="347962"/>
                      <a:pt x="669281" y="409242"/>
                    </a:cubicBezTo>
                    <a:cubicBezTo>
                      <a:pt x="729495" y="470522"/>
                      <a:pt x="791840" y="504626"/>
                      <a:pt x="813155" y="588286"/>
                    </a:cubicBezTo>
                    <a:cubicBezTo>
                      <a:pt x="834470" y="671946"/>
                      <a:pt x="832338" y="794505"/>
                      <a:pt x="797169" y="911203"/>
                    </a:cubicBezTo>
                    <a:cubicBezTo>
                      <a:pt x="762000" y="1027901"/>
                      <a:pt x="673010" y="1205879"/>
                      <a:pt x="602139" y="1288473"/>
                    </a:cubicBezTo>
                    <a:cubicBezTo>
                      <a:pt x="531268" y="1371068"/>
                      <a:pt x="371941" y="1406770"/>
                      <a:pt x="371941" y="1406770"/>
                    </a:cubicBezTo>
                    <a:lnTo>
                      <a:pt x="263236" y="1371600"/>
                    </a:lnTo>
                    <a:close/>
                  </a:path>
                </a:pathLst>
              </a:custGeom>
              <a:gradFill>
                <a:gsLst>
                  <a:gs pos="0">
                    <a:srgbClr val="336600"/>
                  </a:gs>
                  <a:gs pos="100000">
                    <a:srgbClr val="9BD121"/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kern="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3" name="자유형 72"/>
              <p:cNvSpPr/>
              <p:nvPr/>
            </p:nvSpPr>
            <p:spPr>
              <a:xfrm>
                <a:off x="8526940" y="5761359"/>
                <a:ext cx="646368" cy="1136073"/>
              </a:xfrm>
              <a:custGeom>
                <a:avLst/>
                <a:gdLst>
                  <a:gd name="connsiteX0" fmla="*/ 338903 w 646368"/>
                  <a:gd name="connsiteY0" fmla="*/ 549919 h 1136073"/>
                  <a:gd name="connsiteX1" fmla="*/ 578694 w 646368"/>
                  <a:gd name="connsiteY1" fmla="*/ 326115 h 1136073"/>
                  <a:gd name="connsiteX2" fmla="*/ 393256 w 646368"/>
                  <a:gd name="connsiteY2" fmla="*/ 572300 h 1136073"/>
                  <a:gd name="connsiteX3" fmla="*/ 316523 w 646368"/>
                  <a:gd name="connsiteY3" fmla="*/ 687399 h 1136073"/>
                  <a:gd name="connsiteX4" fmla="*/ 642638 w 646368"/>
                  <a:gd name="connsiteY4" fmla="*/ 511553 h 1136073"/>
                  <a:gd name="connsiteX5" fmla="*/ 338903 w 646368"/>
                  <a:gd name="connsiteY5" fmla="*/ 764132 h 1136073"/>
                  <a:gd name="connsiteX6" fmla="*/ 636243 w 646368"/>
                  <a:gd name="connsiteY6" fmla="*/ 677807 h 1136073"/>
                  <a:gd name="connsiteX7" fmla="*/ 348495 w 646368"/>
                  <a:gd name="connsiteY7" fmla="*/ 847259 h 1136073"/>
                  <a:gd name="connsiteX8" fmla="*/ 610666 w 646368"/>
                  <a:gd name="connsiteY8" fmla="*/ 802498 h 1136073"/>
                  <a:gd name="connsiteX9" fmla="*/ 335706 w 646368"/>
                  <a:gd name="connsiteY9" fmla="*/ 930386 h 1136073"/>
                  <a:gd name="connsiteX10" fmla="*/ 268565 w 646368"/>
                  <a:gd name="connsiteY10" fmla="*/ 1131810 h 1136073"/>
                  <a:gd name="connsiteX11" fmla="*/ 281354 w 646368"/>
                  <a:gd name="connsiteY11" fmla="*/ 904809 h 1136073"/>
                  <a:gd name="connsiteX12" fmla="*/ 3197 w 646368"/>
                  <a:gd name="connsiteY12" fmla="*/ 639441 h 1136073"/>
                  <a:gd name="connsiteX13" fmla="*/ 262170 w 646368"/>
                  <a:gd name="connsiteY13" fmla="*/ 837668 h 1136073"/>
                  <a:gd name="connsiteX14" fmla="*/ 15986 w 646368"/>
                  <a:gd name="connsiteY14" fmla="*/ 501961 h 1136073"/>
                  <a:gd name="connsiteX15" fmla="*/ 294143 w 646368"/>
                  <a:gd name="connsiteY15" fmla="*/ 764132 h 1136073"/>
                  <a:gd name="connsiteX16" fmla="*/ 63944 w 646368"/>
                  <a:gd name="connsiteY16" fmla="*/ 287749 h 1136073"/>
                  <a:gd name="connsiteX17" fmla="*/ 268565 w 646368"/>
                  <a:gd name="connsiteY17" fmla="*/ 588286 h 1136073"/>
                  <a:gd name="connsiteX18" fmla="*/ 118296 w 646368"/>
                  <a:gd name="connsiteY18" fmla="*/ 159861 h 1136073"/>
                  <a:gd name="connsiteX19" fmla="*/ 265368 w 646368"/>
                  <a:gd name="connsiteY19" fmla="*/ 444412 h 1136073"/>
                  <a:gd name="connsiteX20" fmla="*/ 211015 w 646368"/>
                  <a:gd name="connsiteY20" fmla="*/ 9592 h 1136073"/>
                  <a:gd name="connsiteX21" fmla="*/ 303734 w 646368"/>
                  <a:gd name="connsiteY21" fmla="*/ 386862 h 1136073"/>
                  <a:gd name="connsiteX22" fmla="*/ 409242 w 646368"/>
                  <a:gd name="connsiteY22" fmla="*/ 150269 h 1136073"/>
                  <a:gd name="connsiteX23" fmla="*/ 335706 w 646368"/>
                  <a:gd name="connsiteY23" fmla="*/ 450806 h 1136073"/>
                  <a:gd name="connsiteX24" fmla="*/ 498763 w 646368"/>
                  <a:gd name="connsiteY24" fmla="*/ 242988 h 1136073"/>
                  <a:gd name="connsiteX25" fmla="*/ 338903 w 646368"/>
                  <a:gd name="connsiteY25" fmla="*/ 549919 h 1136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46368" h="1136073">
                    <a:moveTo>
                      <a:pt x="338903" y="549919"/>
                    </a:moveTo>
                    <a:cubicBezTo>
                      <a:pt x="352225" y="563773"/>
                      <a:pt x="569635" y="322385"/>
                      <a:pt x="578694" y="326115"/>
                    </a:cubicBezTo>
                    <a:cubicBezTo>
                      <a:pt x="587753" y="329845"/>
                      <a:pt x="436951" y="512086"/>
                      <a:pt x="393256" y="572300"/>
                    </a:cubicBezTo>
                    <a:cubicBezTo>
                      <a:pt x="349561" y="632514"/>
                      <a:pt x="274959" y="697523"/>
                      <a:pt x="316523" y="687399"/>
                    </a:cubicBezTo>
                    <a:cubicBezTo>
                      <a:pt x="358087" y="677275"/>
                      <a:pt x="638908" y="498764"/>
                      <a:pt x="642638" y="511553"/>
                    </a:cubicBezTo>
                    <a:cubicBezTo>
                      <a:pt x="646368" y="524342"/>
                      <a:pt x="339969" y="736423"/>
                      <a:pt x="338903" y="764132"/>
                    </a:cubicBezTo>
                    <a:cubicBezTo>
                      <a:pt x="337837" y="791841"/>
                      <a:pt x="634644" y="663953"/>
                      <a:pt x="636243" y="677807"/>
                    </a:cubicBezTo>
                    <a:cubicBezTo>
                      <a:pt x="637842" y="691662"/>
                      <a:pt x="352758" y="826477"/>
                      <a:pt x="348495" y="847259"/>
                    </a:cubicBezTo>
                    <a:cubicBezTo>
                      <a:pt x="344232" y="868041"/>
                      <a:pt x="612797" y="788644"/>
                      <a:pt x="610666" y="802498"/>
                    </a:cubicBezTo>
                    <a:cubicBezTo>
                      <a:pt x="608535" y="816352"/>
                      <a:pt x="392723" y="875501"/>
                      <a:pt x="335706" y="930386"/>
                    </a:cubicBezTo>
                    <a:cubicBezTo>
                      <a:pt x="278689" y="985271"/>
                      <a:pt x="277624" y="1136073"/>
                      <a:pt x="268565" y="1131810"/>
                    </a:cubicBezTo>
                    <a:cubicBezTo>
                      <a:pt x="259506" y="1127547"/>
                      <a:pt x="325582" y="986870"/>
                      <a:pt x="281354" y="904809"/>
                    </a:cubicBezTo>
                    <a:cubicBezTo>
                      <a:pt x="237126" y="822748"/>
                      <a:pt x="6394" y="650631"/>
                      <a:pt x="3197" y="639441"/>
                    </a:cubicBezTo>
                    <a:cubicBezTo>
                      <a:pt x="0" y="628251"/>
                      <a:pt x="260039" y="860581"/>
                      <a:pt x="262170" y="837668"/>
                    </a:cubicBezTo>
                    <a:cubicBezTo>
                      <a:pt x="264302" y="814755"/>
                      <a:pt x="10657" y="514217"/>
                      <a:pt x="15986" y="501961"/>
                    </a:cubicBezTo>
                    <a:cubicBezTo>
                      <a:pt x="21315" y="489705"/>
                      <a:pt x="286150" y="799834"/>
                      <a:pt x="294143" y="764132"/>
                    </a:cubicBezTo>
                    <a:cubicBezTo>
                      <a:pt x="302136" y="728430"/>
                      <a:pt x="68207" y="317057"/>
                      <a:pt x="63944" y="287749"/>
                    </a:cubicBezTo>
                    <a:cubicBezTo>
                      <a:pt x="59681" y="258441"/>
                      <a:pt x="259506" y="609601"/>
                      <a:pt x="268565" y="588286"/>
                    </a:cubicBezTo>
                    <a:cubicBezTo>
                      <a:pt x="277624" y="566971"/>
                      <a:pt x="118829" y="183840"/>
                      <a:pt x="118296" y="159861"/>
                    </a:cubicBezTo>
                    <a:cubicBezTo>
                      <a:pt x="117763" y="135882"/>
                      <a:pt x="249915" y="469457"/>
                      <a:pt x="265368" y="444412"/>
                    </a:cubicBezTo>
                    <a:cubicBezTo>
                      <a:pt x="280821" y="419367"/>
                      <a:pt x="204621" y="19184"/>
                      <a:pt x="211015" y="9592"/>
                    </a:cubicBezTo>
                    <a:cubicBezTo>
                      <a:pt x="217409" y="0"/>
                      <a:pt x="270696" y="363416"/>
                      <a:pt x="303734" y="386862"/>
                    </a:cubicBezTo>
                    <a:cubicBezTo>
                      <a:pt x="336772" y="410308"/>
                      <a:pt x="403913" y="139612"/>
                      <a:pt x="409242" y="150269"/>
                    </a:cubicBezTo>
                    <a:cubicBezTo>
                      <a:pt x="414571" y="160926"/>
                      <a:pt x="320786" y="435353"/>
                      <a:pt x="335706" y="450806"/>
                    </a:cubicBezTo>
                    <a:cubicBezTo>
                      <a:pt x="350626" y="466259"/>
                      <a:pt x="499296" y="227002"/>
                      <a:pt x="498763" y="242988"/>
                    </a:cubicBezTo>
                    <a:cubicBezTo>
                      <a:pt x="498230" y="258974"/>
                      <a:pt x="325581" y="536065"/>
                      <a:pt x="338903" y="549919"/>
                    </a:cubicBezTo>
                    <a:close/>
                  </a:path>
                </a:pathLst>
              </a:custGeom>
              <a:gradFill>
                <a:gsLst>
                  <a:gs pos="9000">
                    <a:sysClr val="window" lastClr="FFFFFF">
                      <a:alpha val="36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lin ang="162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4" name="자유형 73"/>
              <p:cNvSpPr/>
              <p:nvPr/>
            </p:nvSpPr>
            <p:spPr>
              <a:xfrm>
                <a:off x="8535998" y="5801325"/>
                <a:ext cx="485975" cy="1144065"/>
              </a:xfrm>
              <a:custGeom>
                <a:avLst/>
                <a:gdLst>
                  <a:gd name="connsiteX0" fmla="*/ 253112 w 485975"/>
                  <a:gd name="connsiteY0" fmla="*/ 1136605 h 1144065"/>
                  <a:gd name="connsiteX1" fmla="*/ 288282 w 485975"/>
                  <a:gd name="connsiteY1" fmla="*/ 884026 h 1144065"/>
                  <a:gd name="connsiteX2" fmla="*/ 208352 w 485975"/>
                  <a:gd name="connsiteY2" fmla="*/ 688997 h 1144065"/>
                  <a:gd name="connsiteX3" fmla="*/ 13322 w 485975"/>
                  <a:gd name="connsiteY3" fmla="*/ 449206 h 1144065"/>
                  <a:gd name="connsiteX4" fmla="*/ 288282 w 485975"/>
                  <a:gd name="connsiteY4" fmla="*/ 746546 h 1144065"/>
                  <a:gd name="connsiteX5" fmla="*/ 275493 w 485975"/>
                  <a:gd name="connsiteY5" fmla="*/ 580292 h 1144065"/>
                  <a:gd name="connsiteX6" fmla="*/ 182774 w 485975"/>
                  <a:gd name="connsiteY6" fmla="*/ 423629 h 1144065"/>
                  <a:gd name="connsiteX7" fmla="*/ 67675 w 485975"/>
                  <a:gd name="connsiteY7" fmla="*/ 270163 h 1144065"/>
                  <a:gd name="connsiteX8" fmla="*/ 198760 w 485975"/>
                  <a:gd name="connsiteY8" fmla="*/ 410840 h 1144065"/>
                  <a:gd name="connsiteX9" fmla="*/ 272296 w 485975"/>
                  <a:gd name="connsiteY9" fmla="*/ 330910 h 1144065"/>
                  <a:gd name="connsiteX10" fmla="*/ 243521 w 485975"/>
                  <a:gd name="connsiteY10" fmla="*/ 14387 h 1144065"/>
                  <a:gd name="connsiteX11" fmla="*/ 307465 w 485975"/>
                  <a:gd name="connsiteY11" fmla="*/ 244585 h 1144065"/>
                  <a:gd name="connsiteX12" fmla="*/ 412973 w 485975"/>
                  <a:gd name="connsiteY12" fmla="*/ 123092 h 1144065"/>
                  <a:gd name="connsiteX13" fmla="*/ 320254 w 485975"/>
                  <a:gd name="connsiteY13" fmla="*/ 327713 h 1144065"/>
                  <a:gd name="connsiteX14" fmla="*/ 317057 w 485975"/>
                  <a:gd name="connsiteY14" fmla="*/ 529137 h 1144065"/>
                  <a:gd name="connsiteX15" fmla="*/ 483311 w 485975"/>
                  <a:gd name="connsiteY15" fmla="*/ 398051 h 1144065"/>
                  <a:gd name="connsiteX16" fmla="*/ 333043 w 485975"/>
                  <a:gd name="connsiteY16" fmla="*/ 561109 h 1144065"/>
                  <a:gd name="connsiteX17" fmla="*/ 320254 w 485975"/>
                  <a:gd name="connsiteY17" fmla="*/ 647433 h 1144065"/>
                  <a:gd name="connsiteX18" fmla="*/ 342634 w 485975"/>
                  <a:gd name="connsiteY18" fmla="*/ 839265 h 1144065"/>
                  <a:gd name="connsiteX19" fmla="*/ 253112 w 485975"/>
                  <a:gd name="connsiteY19" fmla="*/ 1136605 h 11440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85975" h="1144065">
                    <a:moveTo>
                      <a:pt x="253112" y="1136605"/>
                    </a:moveTo>
                    <a:cubicBezTo>
                      <a:pt x="244053" y="1144065"/>
                      <a:pt x="295742" y="958627"/>
                      <a:pt x="288282" y="884026"/>
                    </a:cubicBezTo>
                    <a:cubicBezTo>
                      <a:pt x="280822" y="809425"/>
                      <a:pt x="254179" y="761467"/>
                      <a:pt x="208352" y="688997"/>
                    </a:cubicBezTo>
                    <a:cubicBezTo>
                      <a:pt x="162525" y="616527"/>
                      <a:pt x="0" y="439615"/>
                      <a:pt x="13322" y="449206"/>
                    </a:cubicBezTo>
                    <a:cubicBezTo>
                      <a:pt x="26644" y="458797"/>
                      <a:pt x="244587" y="724698"/>
                      <a:pt x="288282" y="746546"/>
                    </a:cubicBezTo>
                    <a:cubicBezTo>
                      <a:pt x="331977" y="768394"/>
                      <a:pt x="293078" y="634111"/>
                      <a:pt x="275493" y="580292"/>
                    </a:cubicBezTo>
                    <a:cubicBezTo>
                      <a:pt x="257908" y="526473"/>
                      <a:pt x="217410" y="475317"/>
                      <a:pt x="182774" y="423629"/>
                    </a:cubicBezTo>
                    <a:cubicBezTo>
                      <a:pt x="148138" y="371941"/>
                      <a:pt x="65011" y="272294"/>
                      <a:pt x="67675" y="270163"/>
                    </a:cubicBezTo>
                    <a:cubicBezTo>
                      <a:pt x="70339" y="268032"/>
                      <a:pt x="164657" y="400716"/>
                      <a:pt x="198760" y="410840"/>
                    </a:cubicBezTo>
                    <a:cubicBezTo>
                      <a:pt x="232863" y="420964"/>
                      <a:pt x="264836" y="396986"/>
                      <a:pt x="272296" y="330910"/>
                    </a:cubicBezTo>
                    <a:cubicBezTo>
                      <a:pt x="279756" y="264835"/>
                      <a:pt x="237660" y="28774"/>
                      <a:pt x="243521" y="14387"/>
                    </a:cubicBezTo>
                    <a:cubicBezTo>
                      <a:pt x="249382" y="0"/>
                      <a:pt x="279223" y="226468"/>
                      <a:pt x="307465" y="244585"/>
                    </a:cubicBezTo>
                    <a:cubicBezTo>
                      <a:pt x="335707" y="262702"/>
                      <a:pt x="410841" y="109237"/>
                      <a:pt x="412973" y="123092"/>
                    </a:cubicBezTo>
                    <a:cubicBezTo>
                      <a:pt x="415105" y="136947"/>
                      <a:pt x="336240" y="260039"/>
                      <a:pt x="320254" y="327713"/>
                    </a:cubicBezTo>
                    <a:cubicBezTo>
                      <a:pt x="304268" y="395387"/>
                      <a:pt x="289881" y="517414"/>
                      <a:pt x="317057" y="529137"/>
                    </a:cubicBezTo>
                    <a:cubicBezTo>
                      <a:pt x="344233" y="540860"/>
                      <a:pt x="480647" y="392722"/>
                      <a:pt x="483311" y="398051"/>
                    </a:cubicBezTo>
                    <a:cubicBezTo>
                      <a:pt x="485975" y="403380"/>
                      <a:pt x="360219" y="519545"/>
                      <a:pt x="333043" y="561109"/>
                    </a:cubicBezTo>
                    <a:cubicBezTo>
                      <a:pt x="305867" y="602673"/>
                      <a:pt x="318656" y="601074"/>
                      <a:pt x="320254" y="647433"/>
                    </a:cubicBezTo>
                    <a:cubicBezTo>
                      <a:pt x="321852" y="693792"/>
                      <a:pt x="350627" y="764131"/>
                      <a:pt x="342634" y="839265"/>
                    </a:cubicBezTo>
                    <a:cubicBezTo>
                      <a:pt x="334641" y="914399"/>
                      <a:pt x="262171" y="1129145"/>
                      <a:pt x="253112" y="1136605"/>
                    </a:cubicBezTo>
                    <a:close/>
                  </a:path>
                </a:pathLst>
              </a:custGeom>
              <a:gradFill>
                <a:gsLst>
                  <a:gs pos="9000">
                    <a:srgbClr val="336600"/>
                  </a:gs>
                  <a:gs pos="100000">
                    <a:srgbClr val="80AD1B"/>
                  </a:gs>
                </a:gsLst>
                <a:lin ang="162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5" name="자유형 74"/>
              <p:cNvSpPr/>
              <p:nvPr/>
            </p:nvSpPr>
            <p:spPr>
              <a:xfrm>
                <a:off x="8705983" y="5684627"/>
                <a:ext cx="166788" cy="1422755"/>
              </a:xfrm>
              <a:custGeom>
                <a:avLst/>
                <a:gdLst>
                  <a:gd name="connsiteX0" fmla="*/ 35169 w 166788"/>
                  <a:gd name="connsiteY0" fmla="*/ 1377994 h 1422755"/>
                  <a:gd name="connsiteX1" fmla="*/ 127888 w 166788"/>
                  <a:gd name="connsiteY1" fmla="*/ 1035893 h 1422755"/>
                  <a:gd name="connsiteX2" fmla="*/ 131086 w 166788"/>
                  <a:gd name="connsiteY2" fmla="*/ 732159 h 1422755"/>
                  <a:gd name="connsiteX3" fmla="*/ 92719 w 166788"/>
                  <a:gd name="connsiteY3" fmla="*/ 521144 h 1422755"/>
                  <a:gd name="connsiteX4" fmla="*/ 105508 w 166788"/>
                  <a:gd name="connsiteY4" fmla="*/ 313325 h 1422755"/>
                  <a:gd name="connsiteX5" fmla="*/ 3197 w 166788"/>
                  <a:gd name="connsiteY5" fmla="*/ 15986 h 1422755"/>
                  <a:gd name="connsiteX6" fmla="*/ 124691 w 166788"/>
                  <a:gd name="connsiteY6" fmla="*/ 217409 h 1422755"/>
                  <a:gd name="connsiteX7" fmla="*/ 115100 w 166788"/>
                  <a:gd name="connsiteY7" fmla="*/ 514749 h 1422755"/>
                  <a:gd name="connsiteX8" fmla="*/ 163058 w 166788"/>
                  <a:gd name="connsiteY8" fmla="*/ 824878 h 1422755"/>
                  <a:gd name="connsiteX9" fmla="*/ 92719 w 166788"/>
                  <a:gd name="connsiteY9" fmla="*/ 1304458 h 1422755"/>
                  <a:gd name="connsiteX10" fmla="*/ 35169 w 166788"/>
                  <a:gd name="connsiteY10" fmla="*/ 1377994 h 1422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88" h="1422755">
                    <a:moveTo>
                      <a:pt x="35169" y="1377994"/>
                    </a:moveTo>
                    <a:cubicBezTo>
                      <a:pt x="41031" y="1333233"/>
                      <a:pt x="111902" y="1143532"/>
                      <a:pt x="127888" y="1035893"/>
                    </a:cubicBezTo>
                    <a:cubicBezTo>
                      <a:pt x="143874" y="928254"/>
                      <a:pt x="136947" y="817950"/>
                      <a:pt x="131086" y="732159"/>
                    </a:cubicBezTo>
                    <a:cubicBezTo>
                      <a:pt x="125225" y="646368"/>
                      <a:pt x="96982" y="590950"/>
                      <a:pt x="92719" y="521144"/>
                    </a:cubicBezTo>
                    <a:cubicBezTo>
                      <a:pt x="88456" y="451338"/>
                      <a:pt x="120428" y="397518"/>
                      <a:pt x="105508" y="313325"/>
                    </a:cubicBezTo>
                    <a:cubicBezTo>
                      <a:pt x="90588" y="229132"/>
                      <a:pt x="0" y="31972"/>
                      <a:pt x="3197" y="15986"/>
                    </a:cubicBezTo>
                    <a:cubicBezTo>
                      <a:pt x="6394" y="0"/>
                      <a:pt x="106041" y="134282"/>
                      <a:pt x="124691" y="217409"/>
                    </a:cubicBezTo>
                    <a:cubicBezTo>
                      <a:pt x="143341" y="300536"/>
                      <a:pt x="108706" y="413504"/>
                      <a:pt x="115100" y="514749"/>
                    </a:cubicBezTo>
                    <a:cubicBezTo>
                      <a:pt x="121494" y="615994"/>
                      <a:pt x="166788" y="693260"/>
                      <a:pt x="163058" y="824878"/>
                    </a:cubicBezTo>
                    <a:cubicBezTo>
                      <a:pt x="159328" y="956496"/>
                      <a:pt x="114567" y="1217068"/>
                      <a:pt x="92719" y="1304458"/>
                    </a:cubicBezTo>
                    <a:cubicBezTo>
                      <a:pt x="70871" y="1391848"/>
                      <a:pt x="29307" y="1422755"/>
                      <a:pt x="35169" y="1377994"/>
                    </a:cubicBezTo>
                    <a:close/>
                  </a:path>
                </a:pathLst>
              </a:custGeom>
              <a:solidFill>
                <a:srgbClr val="58771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  <p:grpSp>
          <p:nvGrpSpPr>
            <p:cNvPr id="47" name="그룹 75"/>
            <p:cNvGrpSpPr/>
            <p:nvPr/>
          </p:nvGrpSpPr>
          <p:grpSpPr>
            <a:xfrm>
              <a:off x="7429151" y="3841679"/>
              <a:ext cx="622362" cy="1135036"/>
              <a:chOff x="8436353" y="5585513"/>
              <a:chExt cx="834470" cy="1521869"/>
            </a:xfr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grpSpPr>
          <p:sp>
            <p:nvSpPr>
              <p:cNvPr id="48" name="자유형 76"/>
              <p:cNvSpPr/>
              <p:nvPr/>
            </p:nvSpPr>
            <p:spPr>
              <a:xfrm>
                <a:off x="8436353" y="5585513"/>
                <a:ext cx="834470" cy="1406770"/>
              </a:xfrm>
              <a:custGeom>
                <a:avLst/>
                <a:gdLst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15" fmla="*/ 263236 w 834470"/>
                  <a:gd name="connsiteY15" fmla="*/ 1371600 h 1406770"/>
                  <a:gd name="connsiteX0" fmla="*/ 263236 w 834470"/>
                  <a:gd name="connsiteY0" fmla="*/ 1371600 h 1406770"/>
                  <a:gd name="connsiteX1" fmla="*/ 39432 w 834470"/>
                  <a:gd name="connsiteY1" fmla="*/ 959161 h 1406770"/>
                  <a:gd name="connsiteX2" fmla="*/ 26643 w 834470"/>
                  <a:gd name="connsiteY2" fmla="*/ 623455 h 1406770"/>
                  <a:gd name="connsiteX3" fmla="*/ 77798 w 834470"/>
                  <a:gd name="connsiteY3" fmla="*/ 454003 h 1406770"/>
                  <a:gd name="connsiteX4" fmla="*/ 183306 w 834470"/>
                  <a:gd name="connsiteY4" fmla="*/ 310129 h 1406770"/>
                  <a:gd name="connsiteX5" fmla="*/ 237658 w 834470"/>
                  <a:gd name="connsiteY5" fmla="*/ 198227 h 1406770"/>
                  <a:gd name="connsiteX6" fmla="*/ 263236 w 834470"/>
                  <a:gd name="connsiteY6" fmla="*/ 76733 h 1406770"/>
                  <a:gd name="connsiteX7" fmla="*/ 247250 w 834470"/>
                  <a:gd name="connsiteY7" fmla="*/ 3197 h 1406770"/>
                  <a:gd name="connsiteX8" fmla="*/ 292011 w 834470"/>
                  <a:gd name="connsiteY8" fmla="*/ 95916 h 1406770"/>
                  <a:gd name="connsiteX9" fmla="*/ 451871 w 834470"/>
                  <a:gd name="connsiteY9" fmla="*/ 220607 h 1406770"/>
                  <a:gd name="connsiteX10" fmla="*/ 669281 w 834470"/>
                  <a:gd name="connsiteY10" fmla="*/ 409242 h 1406770"/>
                  <a:gd name="connsiteX11" fmla="*/ 813155 w 834470"/>
                  <a:gd name="connsiteY11" fmla="*/ 588286 h 1406770"/>
                  <a:gd name="connsiteX12" fmla="*/ 797169 w 834470"/>
                  <a:gd name="connsiteY12" fmla="*/ 911203 h 1406770"/>
                  <a:gd name="connsiteX13" fmla="*/ 602139 w 834470"/>
                  <a:gd name="connsiteY13" fmla="*/ 1288473 h 1406770"/>
                  <a:gd name="connsiteX14" fmla="*/ 371941 w 834470"/>
                  <a:gd name="connsiteY14" fmla="*/ 1406770 h 1406770"/>
                  <a:gd name="connsiteX15" fmla="*/ 263236 w 834470"/>
                  <a:gd name="connsiteY15" fmla="*/ 1371600 h 140677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</a:cxnLst>
                <a:rect l="l" t="t" r="r" b="b"/>
                <a:pathLst>
                  <a:path w="834470" h="1406770">
                    <a:moveTo>
                      <a:pt x="263236" y="1371600"/>
                    </a:moveTo>
                    <a:cubicBezTo>
                      <a:pt x="171050" y="1227726"/>
                      <a:pt x="78864" y="1083852"/>
                      <a:pt x="39432" y="959161"/>
                    </a:cubicBezTo>
                    <a:cubicBezTo>
                      <a:pt x="0" y="834470"/>
                      <a:pt x="20249" y="707648"/>
                      <a:pt x="26643" y="623455"/>
                    </a:cubicBezTo>
                    <a:cubicBezTo>
                      <a:pt x="33037" y="539262"/>
                      <a:pt x="51687" y="506224"/>
                      <a:pt x="77798" y="454003"/>
                    </a:cubicBezTo>
                    <a:cubicBezTo>
                      <a:pt x="103909" y="401782"/>
                      <a:pt x="156663" y="352758"/>
                      <a:pt x="183306" y="310129"/>
                    </a:cubicBezTo>
                    <a:cubicBezTo>
                      <a:pt x="209949" y="267500"/>
                      <a:pt x="224336" y="237126"/>
                      <a:pt x="237658" y="198227"/>
                    </a:cubicBezTo>
                    <a:cubicBezTo>
                      <a:pt x="250980" y="159328"/>
                      <a:pt x="261637" y="109238"/>
                      <a:pt x="263236" y="76733"/>
                    </a:cubicBezTo>
                    <a:cubicBezTo>
                      <a:pt x="264835" y="44228"/>
                      <a:pt x="242454" y="0"/>
                      <a:pt x="247250" y="3197"/>
                    </a:cubicBezTo>
                    <a:cubicBezTo>
                      <a:pt x="252046" y="6394"/>
                      <a:pt x="257908" y="59681"/>
                      <a:pt x="292011" y="95916"/>
                    </a:cubicBezTo>
                    <a:cubicBezTo>
                      <a:pt x="326114" y="132151"/>
                      <a:pt x="388993" y="168386"/>
                      <a:pt x="451871" y="220607"/>
                    </a:cubicBezTo>
                    <a:cubicBezTo>
                      <a:pt x="514749" y="272828"/>
                      <a:pt x="609067" y="347962"/>
                      <a:pt x="669281" y="409242"/>
                    </a:cubicBezTo>
                    <a:cubicBezTo>
                      <a:pt x="729495" y="470522"/>
                      <a:pt x="791840" y="504626"/>
                      <a:pt x="813155" y="588286"/>
                    </a:cubicBezTo>
                    <a:cubicBezTo>
                      <a:pt x="834470" y="671946"/>
                      <a:pt x="832338" y="794505"/>
                      <a:pt x="797169" y="911203"/>
                    </a:cubicBezTo>
                    <a:cubicBezTo>
                      <a:pt x="762000" y="1027901"/>
                      <a:pt x="673010" y="1205879"/>
                      <a:pt x="602139" y="1288473"/>
                    </a:cubicBezTo>
                    <a:cubicBezTo>
                      <a:pt x="531268" y="1371068"/>
                      <a:pt x="371941" y="1406770"/>
                      <a:pt x="371941" y="1406770"/>
                    </a:cubicBezTo>
                    <a:lnTo>
                      <a:pt x="263236" y="1371600"/>
                    </a:lnTo>
                    <a:close/>
                  </a:path>
                </a:pathLst>
              </a:custGeom>
              <a:gradFill>
                <a:gsLst>
                  <a:gs pos="0">
                    <a:srgbClr val="336600"/>
                  </a:gs>
                  <a:gs pos="100000">
                    <a:srgbClr val="9BD121"/>
                  </a:gs>
                </a:gsLst>
                <a:lin ang="16200000" scaled="0"/>
              </a:gradFill>
              <a:ln w="9525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kern="0">
                  <a:solidFill>
                    <a:sysClr val="windowText" lastClr="000000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49" name="자유형 77"/>
              <p:cNvSpPr/>
              <p:nvPr/>
            </p:nvSpPr>
            <p:spPr>
              <a:xfrm>
                <a:off x="8526940" y="5761359"/>
                <a:ext cx="646368" cy="1136073"/>
              </a:xfrm>
              <a:custGeom>
                <a:avLst/>
                <a:gdLst>
                  <a:gd name="connsiteX0" fmla="*/ 338903 w 646368"/>
                  <a:gd name="connsiteY0" fmla="*/ 549919 h 1136073"/>
                  <a:gd name="connsiteX1" fmla="*/ 578694 w 646368"/>
                  <a:gd name="connsiteY1" fmla="*/ 326115 h 1136073"/>
                  <a:gd name="connsiteX2" fmla="*/ 393256 w 646368"/>
                  <a:gd name="connsiteY2" fmla="*/ 572300 h 1136073"/>
                  <a:gd name="connsiteX3" fmla="*/ 316523 w 646368"/>
                  <a:gd name="connsiteY3" fmla="*/ 687399 h 1136073"/>
                  <a:gd name="connsiteX4" fmla="*/ 642638 w 646368"/>
                  <a:gd name="connsiteY4" fmla="*/ 511553 h 1136073"/>
                  <a:gd name="connsiteX5" fmla="*/ 338903 w 646368"/>
                  <a:gd name="connsiteY5" fmla="*/ 764132 h 1136073"/>
                  <a:gd name="connsiteX6" fmla="*/ 636243 w 646368"/>
                  <a:gd name="connsiteY6" fmla="*/ 677807 h 1136073"/>
                  <a:gd name="connsiteX7" fmla="*/ 348495 w 646368"/>
                  <a:gd name="connsiteY7" fmla="*/ 847259 h 1136073"/>
                  <a:gd name="connsiteX8" fmla="*/ 610666 w 646368"/>
                  <a:gd name="connsiteY8" fmla="*/ 802498 h 1136073"/>
                  <a:gd name="connsiteX9" fmla="*/ 335706 w 646368"/>
                  <a:gd name="connsiteY9" fmla="*/ 930386 h 1136073"/>
                  <a:gd name="connsiteX10" fmla="*/ 268565 w 646368"/>
                  <a:gd name="connsiteY10" fmla="*/ 1131810 h 1136073"/>
                  <a:gd name="connsiteX11" fmla="*/ 281354 w 646368"/>
                  <a:gd name="connsiteY11" fmla="*/ 904809 h 1136073"/>
                  <a:gd name="connsiteX12" fmla="*/ 3197 w 646368"/>
                  <a:gd name="connsiteY12" fmla="*/ 639441 h 1136073"/>
                  <a:gd name="connsiteX13" fmla="*/ 262170 w 646368"/>
                  <a:gd name="connsiteY13" fmla="*/ 837668 h 1136073"/>
                  <a:gd name="connsiteX14" fmla="*/ 15986 w 646368"/>
                  <a:gd name="connsiteY14" fmla="*/ 501961 h 1136073"/>
                  <a:gd name="connsiteX15" fmla="*/ 294143 w 646368"/>
                  <a:gd name="connsiteY15" fmla="*/ 764132 h 1136073"/>
                  <a:gd name="connsiteX16" fmla="*/ 63944 w 646368"/>
                  <a:gd name="connsiteY16" fmla="*/ 287749 h 1136073"/>
                  <a:gd name="connsiteX17" fmla="*/ 268565 w 646368"/>
                  <a:gd name="connsiteY17" fmla="*/ 588286 h 1136073"/>
                  <a:gd name="connsiteX18" fmla="*/ 118296 w 646368"/>
                  <a:gd name="connsiteY18" fmla="*/ 159861 h 1136073"/>
                  <a:gd name="connsiteX19" fmla="*/ 265368 w 646368"/>
                  <a:gd name="connsiteY19" fmla="*/ 444412 h 1136073"/>
                  <a:gd name="connsiteX20" fmla="*/ 211015 w 646368"/>
                  <a:gd name="connsiteY20" fmla="*/ 9592 h 1136073"/>
                  <a:gd name="connsiteX21" fmla="*/ 303734 w 646368"/>
                  <a:gd name="connsiteY21" fmla="*/ 386862 h 1136073"/>
                  <a:gd name="connsiteX22" fmla="*/ 409242 w 646368"/>
                  <a:gd name="connsiteY22" fmla="*/ 150269 h 1136073"/>
                  <a:gd name="connsiteX23" fmla="*/ 335706 w 646368"/>
                  <a:gd name="connsiteY23" fmla="*/ 450806 h 1136073"/>
                  <a:gd name="connsiteX24" fmla="*/ 498763 w 646368"/>
                  <a:gd name="connsiteY24" fmla="*/ 242988 h 1136073"/>
                  <a:gd name="connsiteX25" fmla="*/ 338903 w 646368"/>
                  <a:gd name="connsiteY25" fmla="*/ 549919 h 113607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</a:cxnLst>
                <a:rect l="l" t="t" r="r" b="b"/>
                <a:pathLst>
                  <a:path w="646368" h="1136073">
                    <a:moveTo>
                      <a:pt x="338903" y="549919"/>
                    </a:moveTo>
                    <a:cubicBezTo>
                      <a:pt x="352225" y="563773"/>
                      <a:pt x="569635" y="322385"/>
                      <a:pt x="578694" y="326115"/>
                    </a:cubicBezTo>
                    <a:cubicBezTo>
                      <a:pt x="587753" y="329845"/>
                      <a:pt x="436951" y="512086"/>
                      <a:pt x="393256" y="572300"/>
                    </a:cubicBezTo>
                    <a:cubicBezTo>
                      <a:pt x="349561" y="632514"/>
                      <a:pt x="274959" y="697523"/>
                      <a:pt x="316523" y="687399"/>
                    </a:cubicBezTo>
                    <a:cubicBezTo>
                      <a:pt x="358087" y="677275"/>
                      <a:pt x="638908" y="498764"/>
                      <a:pt x="642638" y="511553"/>
                    </a:cubicBezTo>
                    <a:cubicBezTo>
                      <a:pt x="646368" y="524342"/>
                      <a:pt x="339969" y="736423"/>
                      <a:pt x="338903" y="764132"/>
                    </a:cubicBezTo>
                    <a:cubicBezTo>
                      <a:pt x="337837" y="791841"/>
                      <a:pt x="634644" y="663953"/>
                      <a:pt x="636243" y="677807"/>
                    </a:cubicBezTo>
                    <a:cubicBezTo>
                      <a:pt x="637842" y="691662"/>
                      <a:pt x="352758" y="826477"/>
                      <a:pt x="348495" y="847259"/>
                    </a:cubicBezTo>
                    <a:cubicBezTo>
                      <a:pt x="344232" y="868041"/>
                      <a:pt x="612797" y="788644"/>
                      <a:pt x="610666" y="802498"/>
                    </a:cubicBezTo>
                    <a:cubicBezTo>
                      <a:pt x="608535" y="816352"/>
                      <a:pt x="392723" y="875501"/>
                      <a:pt x="335706" y="930386"/>
                    </a:cubicBezTo>
                    <a:cubicBezTo>
                      <a:pt x="278689" y="985271"/>
                      <a:pt x="277624" y="1136073"/>
                      <a:pt x="268565" y="1131810"/>
                    </a:cubicBezTo>
                    <a:cubicBezTo>
                      <a:pt x="259506" y="1127547"/>
                      <a:pt x="325582" y="986870"/>
                      <a:pt x="281354" y="904809"/>
                    </a:cubicBezTo>
                    <a:cubicBezTo>
                      <a:pt x="237126" y="822748"/>
                      <a:pt x="6394" y="650631"/>
                      <a:pt x="3197" y="639441"/>
                    </a:cubicBezTo>
                    <a:cubicBezTo>
                      <a:pt x="0" y="628251"/>
                      <a:pt x="260039" y="860581"/>
                      <a:pt x="262170" y="837668"/>
                    </a:cubicBezTo>
                    <a:cubicBezTo>
                      <a:pt x="264302" y="814755"/>
                      <a:pt x="10657" y="514217"/>
                      <a:pt x="15986" y="501961"/>
                    </a:cubicBezTo>
                    <a:cubicBezTo>
                      <a:pt x="21315" y="489705"/>
                      <a:pt x="286150" y="799834"/>
                      <a:pt x="294143" y="764132"/>
                    </a:cubicBezTo>
                    <a:cubicBezTo>
                      <a:pt x="302136" y="728430"/>
                      <a:pt x="68207" y="317057"/>
                      <a:pt x="63944" y="287749"/>
                    </a:cubicBezTo>
                    <a:cubicBezTo>
                      <a:pt x="59681" y="258441"/>
                      <a:pt x="259506" y="609601"/>
                      <a:pt x="268565" y="588286"/>
                    </a:cubicBezTo>
                    <a:cubicBezTo>
                      <a:pt x="277624" y="566971"/>
                      <a:pt x="118829" y="183840"/>
                      <a:pt x="118296" y="159861"/>
                    </a:cubicBezTo>
                    <a:cubicBezTo>
                      <a:pt x="117763" y="135882"/>
                      <a:pt x="249915" y="469457"/>
                      <a:pt x="265368" y="444412"/>
                    </a:cubicBezTo>
                    <a:cubicBezTo>
                      <a:pt x="280821" y="419367"/>
                      <a:pt x="204621" y="19184"/>
                      <a:pt x="211015" y="9592"/>
                    </a:cubicBezTo>
                    <a:cubicBezTo>
                      <a:pt x="217409" y="0"/>
                      <a:pt x="270696" y="363416"/>
                      <a:pt x="303734" y="386862"/>
                    </a:cubicBezTo>
                    <a:cubicBezTo>
                      <a:pt x="336772" y="410308"/>
                      <a:pt x="403913" y="139612"/>
                      <a:pt x="409242" y="150269"/>
                    </a:cubicBezTo>
                    <a:cubicBezTo>
                      <a:pt x="414571" y="160926"/>
                      <a:pt x="320786" y="435353"/>
                      <a:pt x="335706" y="450806"/>
                    </a:cubicBezTo>
                    <a:cubicBezTo>
                      <a:pt x="350626" y="466259"/>
                      <a:pt x="499296" y="227002"/>
                      <a:pt x="498763" y="242988"/>
                    </a:cubicBezTo>
                    <a:cubicBezTo>
                      <a:pt x="498230" y="258974"/>
                      <a:pt x="325581" y="536065"/>
                      <a:pt x="338903" y="549919"/>
                    </a:cubicBezTo>
                    <a:close/>
                  </a:path>
                </a:pathLst>
              </a:custGeom>
              <a:gradFill>
                <a:gsLst>
                  <a:gs pos="9000">
                    <a:sysClr val="window" lastClr="FFFFFF">
                      <a:alpha val="36000"/>
                    </a:sysClr>
                  </a:gs>
                  <a:gs pos="100000">
                    <a:sysClr val="window" lastClr="FFFFFF">
                      <a:alpha val="0"/>
                    </a:sysClr>
                  </a:gs>
                </a:gsLst>
                <a:lin ang="162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0" name="자유형 78"/>
              <p:cNvSpPr/>
              <p:nvPr/>
            </p:nvSpPr>
            <p:spPr>
              <a:xfrm>
                <a:off x="8535998" y="5801325"/>
                <a:ext cx="485975" cy="1144065"/>
              </a:xfrm>
              <a:custGeom>
                <a:avLst/>
                <a:gdLst>
                  <a:gd name="connsiteX0" fmla="*/ 253112 w 485975"/>
                  <a:gd name="connsiteY0" fmla="*/ 1136605 h 1144065"/>
                  <a:gd name="connsiteX1" fmla="*/ 288282 w 485975"/>
                  <a:gd name="connsiteY1" fmla="*/ 884026 h 1144065"/>
                  <a:gd name="connsiteX2" fmla="*/ 208352 w 485975"/>
                  <a:gd name="connsiteY2" fmla="*/ 688997 h 1144065"/>
                  <a:gd name="connsiteX3" fmla="*/ 13322 w 485975"/>
                  <a:gd name="connsiteY3" fmla="*/ 449206 h 1144065"/>
                  <a:gd name="connsiteX4" fmla="*/ 288282 w 485975"/>
                  <a:gd name="connsiteY4" fmla="*/ 746546 h 1144065"/>
                  <a:gd name="connsiteX5" fmla="*/ 275493 w 485975"/>
                  <a:gd name="connsiteY5" fmla="*/ 580292 h 1144065"/>
                  <a:gd name="connsiteX6" fmla="*/ 182774 w 485975"/>
                  <a:gd name="connsiteY6" fmla="*/ 423629 h 1144065"/>
                  <a:gd name="connsiteX7" fmla="*/ 67675 w 485975"/>
                  <a:gd name="connsiteY7" fmla="*/ 270163 h 1144065"/>
                  <a:gd name="connsiteX8" fmla="*/ 198760 w 485975"/>
                  <a:gd name="connsiteY8" fmla="*/ 410840 h 1144065"/>
                  <a:gd name="connsiteX9" fmla="*/ 272296 w 485975"/>
                  <a:gd name="connsiteY9" fmla="*/ 330910 h 1144065"/>
                  <a:gd name="connsiteX10" fmla="*/ 243521 w 485975"/>
                  <a:gd name="connsiteY10" fmla="*/ 14387 h 1144065"/>
                  <a:gd name="connsiteX11" fmla="*/ 307465 w 485975"/>
                  <a:gd name="connsiteY11" fmla="*/ 244585 h 1144065"/>
                  <a:gd name="connsiteX12" fmla="*/ 412973 w 485975"/>
                  <a:gd name="connsiteY12" fmla="*/ 123092 h 1144065"/>
                  <a:gd name="connsiteX13" fmla="*/ 320254 w 485975"/>
                  <a:gd name="connsiteY13" fmla="*/ 327713 h 1144065"/>
                  <a:gd name="connsiteX14" fmla="*/ 317057 w 485975"/>
                  <a:gd name="connsiteY14" fmla="*/ 529137 h 1144065"/>
                  <a:gd name="connsiteX15" fmla="*/ 483311 w 485975"/>
                  <a:gd name="connsiteY15" fmla="*/ 398051 h 1144065"/>
                  <a:gd name="connsiteX16" fmla="*/ 333043 w 485975"/>
                  <a:gd name="connsiteY16" fmla="*/ 561109 h 1144065"/>
                  <a:gd name="connsiteX17" fmla="*/ 320254 w 485975"/>
                  <a:gd name="connsiteY17" fmla="*/ 647433 h 1144065"/>
                  <a:gd name="connsiteX18" fmla="*/ 342634 w 485975"/>
                  <a:gd name="connsiteY18" fmla="*/ 839265 h 1144065"/>
                  <a:gd name="connsiteX19" fmla="*/ 253112 w 485975"/>
                  <a:gd name="connsiteY19" fmla="*/ 1136605 h 114406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485975" h="1144065">
                    <a:moveTo>
                      <a:pt x="253112" y="1136605"/>
                    </a:moveTo>
                    <a:cubicBezTo>
                      <a:pt x="244053" y="1144065"/>
                      <a:pt x="295742" y="958627"/>
                      <a:pt x="288282" y="884026"/>
                    </a:cubicBezTo>
                    <a:cubicBezTo>
                      <a:pt x="280822" y="809425"/>
                      <a:pt x="254179" y="761467"/>
                      <a:pt x="208352" y="688997"/>
                    </a:cubicBezTo>
                    <a:cubicBezTo>
                      <a:pt x="162525" y="616527"/>
                      <a:pt x="0" y="439615"/>
                      <a:pt x="13322" y="449206"/>
                    </a:cubicBezTo>
                    <a:cubicBezTo>
                      <a:pt x="26644" y="458797"/>
                      <a:pt x="244587" y="724698"/>
                      <a:pt x="288282" y="746546"/>
                    </a:cubicBezTo>
                    <a:cubicBezTo>
                      <a:pt x="331977" y="768394"/>
                      <a:pt x="293078" y="634111"/>
                      <a:pt x="275493" y="580292"/>
                    </a:cubicBezTo>
                    <a:cubicBezTo>
                      <a:pt x="257908" y="526473"/>
                      <a:pt x="217410" y="475317"/>
                      <a:pt x="182774" y="423629"/>
                    </a:cubicBezTo>
                    <a:cubicBezTo>
                      <a:pt x="148138" y="371941"/>
                      <a:pt x="65011" y="272294"/>
                      <a:pt x="67675" y="270163"/>
                    </a:cubicBezTo>
                    <a:cubicBezTo>
                      <a:pt x="70339" y="268032"/>
                      <a:pt x="164657" y="400716"/>
                      <a:pt x="198760" y="410840"/>
                    </a:cubicBezTo>
                    <a:cubicBezTo>
                      <a:pt x="232863" y="420964"/>
                      <a:pt x="264836" y="396986"/>
                      <a:pt x="272296" y="330910"/>
                    </a:cubicBezTo>
                    <a:cubicBezTo>
                      <a:pt x="279756" y="264835"/>
                      <a:pt x="237660" y="28774"/>
                      <a:pt x="243521" y="14387"/>
                    </a:cubicBezTo>
                    <a:cubicBezTo>
                      <a:pt x="249382" y="0"/>
                      <a:pt x="279223" y="226468"/>
                      <a:pt x="307465" y="244585"/>
                    </a:cubicBezTo>
                    <a:cubicBezTo>
                      <a:pt x="335707" y="262702"/>
                      <a:pt x="410841" y="109237"/>
                      <a:pt x="412973" y="123092"/>
                    </a:cubicBezTo>
                    <a:cubicBezTo>
                      <a:pt x="415105" y="136947"/>
                      <a:pt x="336240" y="260039"/>
                      <a:pt x="320254" y="327713"/>
                    </a:cubicBezTo>
                    <a:cubicBezTo>
                      <a:pt x="304268" y="395387"/>
                      <a:pt x="289881" y="517414"/>
                      <a:pt x="317057" y="529137"/>
                    </a:cubicBezTo>
                    <a:cubicBezTo>
                      <a:pt x="344233" y="540860"/>
                      <a:pt x="480647" y="392722"/>
                      <a:pt x="483311" y="398051"/>
                    </a:cubicBezTo>
                    <a:cubicBezTo>
                      <a:pt x="485975" y="403380"/>
                      <a:pt x="360219" y="519545"/>
                      <a:pt x="333043" y="561109"/>
                    </a:cubicBezTo>
                    <a:cubicBezTo>
                      <a:pt x="305867" y="602673"/>
                      <a:pt x="318656" y="601074"/>
                      <a:pt x="320254" y="647433"/>
                    </a:cubicBezTo>
                    <a:cubicBezTo>
                      <a:pt x="321852" y="693792"/>
                      <a:pt x="350627" y="764131"/>
                      <a:pt x="342634" y="839265"/>
                    </a:cubicBezTo>
                    <a:cubicBezTo>
                      <a:pt x="334641" y="914399"/>
                      <a:pt x="262171" y="1129145"/>
                      <a:pt x="253112" y="1136605"/>
                    </a:cubicBezTo>
                    <a:close/>
                  </a:path>
                </a:pathLst>
              </a:custGeom>
              <a:gradFill>
                <a:gsLst>
                  <a:gs pos="9000">
                    <a:srgbClr val="336600"/>
                  </a:gs>
                  <a:gs pos="100000">
                    <a:srgbClr val="80AD1B"/>
                  </a:gs>
                </a:gsLst>
                <a:lin ang="16200000" scaled="0"/>
              </a:gra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  <p:sp>
            <p:nvSpPr>
              <p:cNvPr id="51" name="자유형 79"/>
              <p:cNvSpPr/>
              <p:nvPr/>
            </p:nvSpPr>
            <p:spPr>
              <a:xfrm>
                <a:off x="8705983" y="5684627"/>
                <a:ext cx="166788" cy="1422755"/>
              </a:xfrm>
              <a:custGeom>
                <a:avLst/>
                <a:gdLst>
                  <a:gd name="connsiteX0" fmla="*/ 35169 w 166788"/>
                  <a:gd name="connsiteY0" fmla="*/ 1377994 h 1422755"/>
                  <a:gd name="connsiteX1" fmla="*/ 127888 w 166788"/>
                  <a:gd name="connsiteY1" fmla="*/ 1035893 h 1422755"/>
                  <a:gd name="connsiteX2" fmla="*/ 131086 w 166788"/>
                  <a:gd name="connsiteY2" fmla="*/ 732159 h 1422755"/>
                  <a:gd name="connsiteX3" fmla="*/ 92719 w 166788"/>
                  <a:gd name="connsiteY3" fmla="*/ 521144 h 1422755"/>
                  <a:gd name="connsiteX4" fmla="*/ 105508 w 166788"/>
                  <a:gd name="connsiteY4" fmla="*/ 313325 h 1422755"/>
                  <a:gd name="connsiteX5" fmla="*/ 3197 w 166788"/>
                  <a:gd name="connsiteY5" fmla="*/ 15986 h 1422755"/>
                  <a:gd name="connsiteX6" fmla="*/ 124691 w 166788"/>
                  <a:gd name="connsiteY6" fmla="*/ 217409 h 1422755"/>
                  <a:gd name="connsiteX7" fmla="*/ 115100 w 166788"/>
                  <a:gd name="connsiteY7" fmla="*/ 514749 h 1422755"/>
                  <a:gd name="connsiteX8" fmla="*/ 163058 w 166788"/>
                  <a:gd name="connsiteY8" fmla="*/ 824878 h 1422755"/>
                  <a:gd name="connsiteX9" fmla="*/ 92719 w 166788"/>
                  <a:gd name="connsiteY9" fmla="*/ 1304458 h 1422755"/>
                  <a:gd name="connsiteX10" fmla="*/ 35169 w 166788"/>
                  <a:gd name="connsiteY10" fmla="*/ 1377994 h 142275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166788" h="1422755">
                    <a:moveTo>
                      <a:pt x="35169" y="1377994"/>
                    </a:moveTo>
                    <a:cubicBezTo>
                      <a:pt x="41031" y="1333233"/>
                      <a:pt x="111902" y="1143532"/>
                      <a:pt x="127888" y="1035893"/>
                    </a:cubicBezTo>
                    <a:cubicBezTo>
                      <a:pt x="143874" y="928254"/>
                      <a:pt x="136947" y="817950"/>
                      <a:pt x="131086" y="732159"/>
                    </a:cubicBezTo>
                    <a:cubicBezTo>
                      <a:pt x="125225" y="646368"/>
                      <a:pt x="96982" y="590950"/>
                      <a:pt x="92719" y="521144"/>
                    </a:cubicBezTo>
                    <a:cubicBezTo>
                      <a:pt x="88456" y="451338"/>
                      <a:pt x="120428" y="397518"/>
                      <a:pt x="105508" y="313325"/>
                    </a:cubicBezTo>
                    <a:cubicBezTo>
                      <a:pt x="90588" y="229132"/>
                      <a:pt x="0" y="31972"/>
                      <a:pt x="3197" y="15986"/>
                    </a:cubicBezTo>
                    <a:cubicBezTo>
                      <a:pt x="6394" y="0"/>
                      <a:pt x="106041" y="134282"/>
                      <a:pt x="124691" y="217409"/>
                    </a:cubicBezTo>
                    <a:cubicBezTo>
                      <a:pt x="143341" y="300536"/>
                      <a:pt x="108706" y="413504"/>
                      <a:pt x="115100" y="514749"/>
                    </a:cubicBezTo>
                    <a:cubicBezTo>
                      <a:pt x="121494" y="615994"/>
                      <a:pt x="166788" y="693260"/>
                      <a:pt x="163058" y="824878"/>
                    </a:cubicBezTo>
                    <a:cubicBezTo>
                      <a:pt x="159328" y="956496"/>
                      <a:pt x="114567" y="1217068"/>
                      <a:pt x="92719" y="1304458"/>
                    </a:cubicBezTo>
                    <a:cubicBezTo>
                      <a:pt x="70871" y="1391848"/>
                      <a:pt x="29307" y="1422755"/>
                      <a:pt x="35169" y="1377994"/>
                    </a:cubicBezTo>
                    <a:close/>
                  </a:path>
                </a:pathLst>
              </a:custGeom>
              <a:solidFill>
                <a:srgbClr val="587713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algn="ctr">
                  <a:defRPr/>
                </a:pPr>
                <a:endParaRPr lang="ko-KR" altLang="en-US" kern="0">
                  <a:solidFill>
                    <a:sysClr val="window" lastClr="FFFFFF"/>
                  </a:solidFill>
                  <a:latin typeface="Arial" pitchFamily="34" charset="0"/>
                  <a:cs typeface="Arial" pitchFamily="34" charset="0"/>
                </a:endParaRPr>
              </a:p>
            </p:txBody>
          </p:sp>
        </p:grpSp>
      </p:grpSp>
      <p:sp>
        <p:nvSpPr>
          <p:cNvPr id="60" name="타원 4"/>
          <p:cNvSpPr/>
          <p:nvPr/>
        </p:nvSpPr>
        <p:spPr>
          <a:xfrm>
            <a:off x="584515" y="1783113"/>
            <a:ext cx="2052011" cy="1846811"/>
          </a:xfrm>
          <a:prstGeom prst="ellipse">
            <a:avLst/>
          </a:prstGeom>
          <a:solidFill>
            <a:sysClr val="window" lastClr="FFFFFF"/>
          </a:solidFill>
          <a:ln w="9525" cap="flat" cmpd="sng" algn="ctr">
            <a:solidFill>
              <a:sysClr val="window" lastClr="FFFFFF">
                <a:lumMod val="85000"/>
              </a:sysClr>
            </a:solidFill>
            <a:prstDash val="solid"/>
          </a:ln>
          <a:effectLst>
            <a:outerShdw blurRad="63500" sx="102000" sy="102000" algn="ctr" rotWithShape="0">
              <a:sysClr val="window" lastClr="FFFFFF">
                <a:lumMod val="75000"/>
                <a:alpha val="40000"/>
              </a:sys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ko-KR" altLang="en-US" kern="0">
              <a:solidFill>
                <a:sysClr val="window" lastClr="FFFFFF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1" name="도넛 82"/>
          <p:cNvSpPr/>
          <p:nvPr/>
        </p:nvSpPr>
        <p:spPr>
          <a:xfrm>
            <a:off x="700765" y="1887737"/>
            <a:ext cx="1819510" cy="1637559"/>
          </a:xfrm>
          <a:prstGeom prst="donut">
            <a:avLst>
              <a:gd name="adj" fmla="val 4381"/>
            </a:avLst>
          </a:prstGeom>
          <a:solidFill>
            <a:srgbClr val="4F81BD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ko-KR" altLang="en-US" kern="0">
              <a:solidFill>
                <a:sysClr val="windowText" lastClr="0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2" name="TextBox 115"/>
          <p:cNvSpPr txBox="1">
            <a:spLocks noChangeArrowheads="1"/>
          </p:cNvSpPr>
          <p:nvPr/>
        </p:nvSpPr>
        <p:spPr bwMode="auto">
          <a:xfrm>
            <a:off x="557917" y="2015583"/>
            <a:ext cx="2069867" cy="12762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ts val="3000"/>
              </a:lnSpc>
              <a:defRPr/>
            </a:pPr>
            <a:r>
              <a:rPr lang="th-TH" altLang="ko-KR" sz="3600" b="1" kern="0" dirty="0" smtClean="0">
                <a:solidFill>
                  <a:srgbClr val="C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แนวทาง</a:t>
            </a:r>
            <a:br>
              <a:rPr lang="th-TH" altLang="ko-KR" sz="3600" b="1" kern="0" dirty="0" smtClean="0">
                <a:solidFill>
                  <a:srgbClr val="C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</a:br>
            <a:r>
              <a:rPr lang="th-TH" altLang="ko-KR" sz="3600" b="1" kern="0" dirty="0" smtClean="0">
                <a:solidFill>
                  <a:srgbClr val="C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การพัฒนา</a:t>
            </a:r>
            <a:br>
              <a:rPr lang="th-TH" altLang="ko-KR" sz="3600" b="1" kern="0" dirty="0" smtClean="0">
                <a:solidFill>
                  <a:srgbClr val="C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</a:br>
            <a:r>
              <a:rPr lang="th-TH" altLang="ko-KR" sz="3600" b="1" kern="0" dirty="0" smtClean="0">
                <a:solidFill>
                  <a:srgbClr val="C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ภาคเกษตร</a:t>
            </a:r>
            <a:endParaRPr lang="ko-KR" altLang="en-US" sz="3600" b="1" kern="0" dirty="0">
              <a:solidFill>
                <a:srgbClr val="C00000"/>
              </a:solidFill>
              <a:latin typeface="TH SarabunPSK" pitchFamily="34" charset="-34"/>
              <a:ea typeface="휴먼둥근헤드라인" pitchFamily="18" charset="-127"/>
              <a:cs typeface="TH SarabunPSK" pitchFamily="34" charset="-34"/>
            </a:endParaRPr>
          </a:p>
        </p:txBody>
      </p:sp>
      <p:sp>
        <p:nvSpPr>
          <p:cNvPr id="63" name="TextBox 115"/>
          <p:cNvSpPr txBox="1">
            <a:spLocks noChangeArrowheads="1"/>
          </p:cNvSpPr>
          <p:nvPr/>
        </p:nvSpPr>
        <p:spPr bwMode="auto">
          <a:xfrm>
            <a:off x="3203848" y="699542"/>
            <a:ext cx="5544616" cy="424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เสริมสร้างฐานการผลิตภาคเกษตรให้เข้มแข็งและยั่งยืน</a:t>
            </a:r>
          </a:p>
        </p:txBody>
      </p:sp>
      <p:sp>
        <p:nvSpPr>
          <p:cNvPr id="64" name="TextBox 115"/>
          <p:cNvSpPr txBox="1">
            <a:spLocks noChangeArrowheads="1"/>
          </p:cNvSpPr>
          <p:nvPr/>
        </p:nvSpPr>
        <p:spPr bwMode="auto">
          <a:xfrm>
            <a:off x="3805878" y="2130008"/>
            <a:ext cx="5544616" cy="605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  <a:defRPr/>
            </a:pP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ยกระดับการผลิตสินค้าเกษตรเข้าสู่ระบบ</a:t>
            </a:r>
            <a: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มาตรฐาน</a:t>
            </a:r>
            <a:b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</a:br>
            <a: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สอดคล้อง</a:t>
            </a: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กับความต้องการ</a:t>
            </a:r>
          </a:p>
        </p:txBody>
      </p:sp>
      <p:sp>
        <p:nvSpPr>
          <p:cNvPr id="65" name="TextBox 115"/>
          <p:cNvSpPr txBox="1">
            <a:spLocks noChangeArrowheads="1"/>
          </p:cNvSpPr>
          <p:nvPr/>
        </p:nvSpPr>
        <p:spPr bwMode="auto">
          <a:xfrm>
            <a:off x="3808376" y="2922429"/>
            <a:ext cx="5544616" cy="605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  <a:defRPr/>
            </a:pP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เสริมสร้างขีดความสามารถการผลิตในห่วง</a:t>
            </a:r>
            <a: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โซ่</a:t>
            </a:r>
            <a:b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</a:br>
            <a: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อุตสาหกรรม</a:t>
            </a: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เกษตร</a:t>
            </a:r>
          </a:p>
        </p:txBody>
      </p:sp>
      <p:sp>
        <p:nvSpPr>
          <p:cNvPr id="66" name="TextBox 115"/>
          <p:cNvSpPr txBox="1">
            <a:spLocks noChangeArrowheads="1"/>
          </p:cNvSpPr>
          <p:nvPr/>
        </p:nvSpPr>
        <p:spPr bwMode="auto">
          <a:xfrm>
            <a:off x="3625010" y="3732266"/>
            <a:ext cx="5544616" cy="605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  <a:defRPr/>
            </a:pP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ส่งเสริมและเร่งขยายผลแนวคิดการทำ</a:t>
            </a:r>
            <a: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การเกษตร</a:t>
            </a:r>
            <a:b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</a:br>
            <a: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ตาม</a:t>
            </a: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หลักปรัชญาของเศรษฐกิจพอเพียง</a:t>
            </a:r>
          </a:p>
        </p:txBody>
      </p:sp>
      <p:sp>
        <p:nvSpPr>
          <p:cNvPr id="67" name="TextBox 115"/>
          <p:cNvSpPr txBox="1">
            <a:spLocks noChangeArrowheads="1"/>
          </p:cNvSpPr>
          <p:nvPr/>
        </p:nvSpPr>
        <p:spPr bwMode="auto">
          <a:xfrm>
            <a:off x="3059832" y="4430795"/>
            <a:ext cx="5544616" cy="424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defRPr/>
            </a:pP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พัฒนาปัจจัยสนับสนุนในการบริหารจัดการภาคเกษตร</a:t>
            </a:r>
          </a:p>
        </p:txBody>
      </p:sp>
      <p:cxnSp>
        <p:nvCxnSpPr>
          <p:cNvPr id="68" name="Straight Connector 67"/>
          <p:cNvCxnSpPr/>
          <p:nvPr/>
        </p:nvCxnSpPr>
        <p:spPr>
          <a:xfrm>
            <a:off x="4067944" y="2006572"/>
            <a:ext cx="23400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4084390" y="2842204"/>
            <a:ext cx="23400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4084390" y="3645178"/>
            <a:ext cx="23400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3896147" y="4393722"/>
            <a:ext cx="23400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/>
          <p:cNvCxnSpPr/>
          <p:nvPr/>
        </p:nvCxnSpPr>
        <p:spPr>
          <a:xfrm>
            <a:off x="3868366" y="4943419"/>
            <a:ext cx="23400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3923928" y="1167818"/>
            <a:ext cx="2340000" cy="0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4" name="TextBox 115"/>
          <p:cNvSpPr txBox="1">
            <a:spLocks noChangeArrowheads="1"/>
          </p:cNvSpPr>
          <p:nvPr/>
        </p:nvSpPr>
        <p:spPr bwMode="auto">
          <a:xfrm>
            <a:off x="3592911" y="1294809"/>
            <a:ext cx="5544616" cy="6052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2000"/>
              </a:lnSpc>
              <a:defRPr/>
            </a:pPr>
            <a:r>
              <a:rPr lang="th-TH" altLang="ko-KR" sz="2400" b="1" kern="0" dirty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สร้างและถ่ายทอดองค์ความรู้ทางวิชาการ วิทยาศาสตร์ เทคโนโลยี และนวัตกรรม และภูมิปัญญาท้องถิ่นด้าน</a:t>
            </a:r>
            <a:r>
              <a:rPr lang="th-TH" altLang="ko-KR" sz="2400" b="1" kern="0" dirty="0" smtClean="0">
                <a:solidFill>
                  <a:srgbClr val="000000"/>
                </a:solidFill>
                <a:latin typeface="TH SarabunPSK" pitchFamily="34" charset="-34"/>
                <a:ea typeface="휴먼둥근헤드라인" pitchFamily="18" charset="-127"/>
                <a:cs typeface="TH SarabunPSK" pitchFamily="34" charset="-34"/>
              </a:rPr>
              <a:t>การเกษตร</a:t>
            </a:r>
            <a:endParaRPr lang="th-TH" altLang="ko-KR" sz="2400" b="1" kern="0" dirty="0">
              <a:solidFill>
                <a:srgbClr val="000000"/>
              </a:solidFill>
              <a:latin typeface="TH SarabunPSK" pitchFamily="34" charset="-34"/>
              <a:ea typeface="휴먼둥근헤드라인" pitchFamily="18" charset="-127"/>
              <a:cs typeface="TH SarabunPSK" pitchFamily="34" charset="-34"/>
            </a:endParaRPr>
          </a:p>
        </p:txBody>
      </p:sp>
      <p:sp>
        <p:nvSpPr>
          <p:cNvPr id="75" name="타원 20"/>
          <p:cNvSpPr/>
          <p:nvPr/>
        </p:nvSpPr>
        <p:spPr>
          <a:xfrm>
            <a:off x="2942532" y="1398777"/>
            <a:ext cx="488969" cy="440071"/>
          </a:xfrm>
          <a:prstGeom prst="ellipse">
            <a:avLst/>
          </a:prstGeom>
          <a:solidFill>
            <a:srgbClr val="4F81BD">
              <a:lumMod val="60000"/>
              <a:lumOff val="40000"/>
            </a:srgbClr>
          </a:solidFill>
          <a:ln w="9525" cap="flat" cmpd="sng" algn="ctr">
            <a:noFill/>
            <a:prstDash val="solid"/>
          </a:ln>
          <a:effectLst>
            <a:outerShdw blurRad="63500" sx="102000" sy="102000" algn="ctr" rotWithShape="0">
              <a:sysClr val="window" lastClr="FFFFFF">
                <a:lumMod val="75000"/>
                <a:alpha val="40000"/>
              </a:sysClr>
            </a:outerShdw>
          </a:effectLst>
        </p:spPr>
        <p:txBody>
          <a:bodyPr rtlCol="0" anchor="ctr"/>
          <a:lstStyle/>
          <a:p>
            <a:pPr algn="ctr">
              <a:defRPr/>
            </a:pPr>
            <a:endParaRPr lang="ko-KR" altLang="en-US" kern="0">
              <a:solidFill>
                <a:sysClr val="window" lastClr="FFFFFF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76" name="그룹 60"/>
          <p:cNvGrpSpPr/>
          <p:nvPr/>
        </p:nvGrpSpPr>
        <p:grpSpPr>
          <a:xfrm>
            <a:off x="2923482" y="1397670"/>
            <a:ext cx="539422" cy="440071"/>
            <a:chOff x="5075123" y="3442121"/>
            <a:chExt cx="2481953" cy="2249809"/>
          </a:xfrm>
        </p:grpSpPr>
        <p:sp>
          <p:nvSpPr>
            <p:cNvPr id="77" name="타원 22"/>
            <p:cNvSpPr/>
            <p:nvPr/>
          </p:nvSpPr>
          <p:spPr>
            <a:xfrm>
              <a:off x="5159815" y="3442121"/>
              <a:ext cx="2249809" cy="2249809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alpha val="0"/>
                  </a:sysClr>
                </a:gs>
                <a:gs pos="65000">
                  <a:sysClr val="window" lastClr="FFFFFF">
                    <a:alpha val="0"/>
                  </a:sysClr>
                </a:gs>
                <a:gs pos="74000">
                  <a:sysClr val="window" lastClr="FFFFFF"/>
                </a:gs>
              </a:gsLst>
              <a:path path="circle">
                <a:fillToRect l="50000" t="50000" r="50000" b="50000"/>
              </a:path>
              <a:tileRect/>
            </a:gradFill>
            <a:ln w="9525" cap="flat" cmpd="sng" algn="ctr">
              <a:solidFill>
                <a:sysClr val="window" lastClr="FFFFFF">
                  <a:alpha val="25000"/>
                </a:sys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8" name="Oval 26"/>
            <p:cNvSpPr>
              <a:spLocks noChangeAspect="1" noChangeArrowheads="1"/>
            </p:cNvSpPr>
            <p:nvPr/>
          </p:nvSpPr>
          <p:spPr bwMode="auto">
            <a:xfrm rot="18900000">
              <a:off x="5075123" y="3760891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10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79" name="Oval 28"/>
            <p:cNvSpPr>
              <a:spLocks noChangeArrowheads="1"/>
            </p:cNvSpPr>
            <p:nvPr/>
          </p:nvSpPr>
          <p:spPr bwMode="auto">
            <a:xfrm flipH="1">
              <a:off x="5386741" y="3670248"/>
              <a:ext cx="713227" cy="639276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65000"/>
                  </a:sysClr>
                </a:gs>
                <a:gs pos="100000">
                  <a:srgbClr val="67ABF5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endParaRPr>
            </a:p>
          </p:txBody>
        </p:sp>
        <p:sp>
          <p:nvSpPr>
            <p:cNvPr id="80" name="자유형 25"/>
            <p:cNvSpPr/>
            <p:nvPr/>
          </p:nvSpPr>
          <p:spPr>
            <a:xfrm rot="5398342">
              <a:off x="5955277" y="3558568"/>
              <a:ext cx="1424934" cy="1382488"/>
            </a:xfrm>
            <a:custGeom>
              <a:avLst/>
              <a:gdLst>
                <a:gd name="connsiteX0" fmla="*/ 0 w 1800225"/>
                <a:gd name="connsiteY0" fmla="*/ 1285875 h 1409700"/>
                <a:gd name="connsiteX1" fmla="*/ 723900 w 1800225"/>
                <a:gd name="connsiteY1" fmla="*/ 1409700 h 1409700"/>
                <a:gd name="connsiteX2" fmla="*/ 1800225 w 1800225"/>
                <a:gd name="connsiteY2" fmla="*/ 428625 h 1409700"/>
                <a:gd name="connsiteX3" fmla="*/ 1323975 w 1800225"/>
                <a:gd name="connsiteY3" fmla="*/ 0 h 1409700"/>
                <a:gd name="connsiteX4" fmla="*/ 342900 w 1800225"/>
                <a:gd name="connsiteY4" fmla="*/ 419100 h 1409700"/>
                <a:gd name="connsiteX5" fmla="*/ 0 w 1800225"/>
                <a:gd name="connsiteY5" fmla="*/ 1285875 h 1409700"/>
                <a:gd name="connsiteX0" fmla="*/ 63500 w 1863725"/>
                <a:gd name="connsiteY0" fmla="*/ 1287462 h 1411287"/>
                <a:gd name="connsiteX1" fmla="*/ 787400 w 1863725"/>
                <a:gd name="connsiteY1" fmla="*/ 1411287 h 1411287"/>
                <a:gd name="connsiteX2" fmla="*/ 1863725 w 1863725"/>
                <a:gd name="connsiteY2" fmla="*/ 430212 h 1411287"/>
                <a:gd name="connsiteX3" fmla="*/ 1387475 w 1863725"/>
                <a:gd name="connsiteY3" fmla="*/ 1587 h 1411287"/>
                <a:gd name="connsiteX4" fmla="*/ 406400 w 1863725"/>
                <a:gd name="connsiteY4" fmla="*/ 420687 h 1411287"/>
                <a:gd name="connsiteX5" fmla="*/ 63500 w 1863725"/>
                <a:gd name="connsiteY5" fmla="*/ 1287462 h 1411287"/>
                <a:gd name="connsiteX0" fmla="*/ 63500 w 1963738"/>
                <a:gd name="connsiteY0" fmla="*/ 1287462 h 1411287"/>
                <a:gd name="connsiteX1" fmla="*/ 787400 w 1963738"/>
                <a:gd name="connsiteY1" fmla="*/ 1411287 h 1411287"/>
                <a:gd name="connsiteX2" fmla="*/ 1863725 w 1963738"/>
                <a:gd name="connsiteY2" fmla="*/ 430212 h 1411287"/>
                <a:gd name="connsiteX3" fmla="*/ 1387475 w 1963738"/>
                <a:gd name="connsiteY3" fmla="*/ 1587 h 1411287"/>
                <a:gd name="connsiteX4" fmla="*/ 406400 w 1963738"/>
                <a:gd name="connsiteY4" fmla="*/ 420687 h 1411287"/>
                <a:gd name="connsiteX5" fmla="*/ 63500 w 1963738"/>
                <a:gd name="connsiteY5" fmla="*/ 1287462 h 1411287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63500 w 1963738"/>
                <a:gd name="connsiteY0" fmla="*/ 1287462 h 1554162"/>
                <a:gd name="connsiteX1" fmla="*/ 787400 w 1963738"/>
                <a:gd name="connsiteY1" fmla="*/ 1411287 h 1554162"/>
                <a:gd name="connsiteX2" fmla="*/ 1863725 w 1963738"/>
                <a:gd name="connsiteY2" fmla="*/ 430212 h 1554162"/>
                <a:gd name="connsiteX3" fmla="*/ 1387475 w 1963738"/>
                <a:gd name="connsiteY3" fmla="*/ 1587 h 1554162"/>
                <a:gd name="connsiteX4" fmla="*/ 406400 w 1963738"/>
                <a:gd name="connsiteY4" fmla="*/ 420687 h 1554162"/>
                <a:gd name="connsiteX5" fmla="*/ 63500 w 1963738"/>
                <a:gd name="connsiteY5" fmla="*/ 1287462 h 1554162"/>
                <a:gd name="connsiteX0" fmla="*/ 41717 w 1963737"/>
                <a:gd name="connsiteY0" fmla="*/ 1287462 h 1689794"/>
                <a:gd name="connsiteX1" fmla="*/ 634920 w 1963737"/>
                <a:gd name="connsiteY1" fmla="*/ 1546919 h 1689794"/>
                <a:gd name="connsiteX2" fmla="*/ 1841942 w 1963737"/>
                <a:gd name="connsiteY2" fmla="*/ 430212 h 1689794"/>
                <a:gd name="connsiteX3" fmla="*/ 1365692 w 1963737"/>
                <a:gd name="connsiteY3" fmla="*/ 1587 h 1689794"/>
                <a:gd name="connsiteX4" fmla="*/ 384617 w 1963737"/>
                <a:gd name="connsiteY4" fmla="*/ 420687 h 1689794"/>
                <a:gd name="connsiteX5" fmla="*/ 41717 w 1963737"/>
                <a:gd name="connsiteY5" fmla="*/ 1287462 h 1689794"/>
                <a:gd name="connsiteX0" fmla="*/ 41717 w 1860992"/>
                <a:gd name="connsiteY0" fmla="*/ 1287462 h 1689794"/>
                <a:gd name="connsiteX1" fmla="*/ 634920 w 1860992"/>
                <a:gd name="connsiteY1" fmla="*/ 1546919 h 1689794"/>
                <a:gd name="connsiteX2" fmla="*/ 1479991 w 1860992"/>
                <a:gd name="connsiteY2" fmla="*/ 896937 h 1689794"/>
                <a:gd name="connsiteX3" fmla="*/ 1841942 w 1860992"/>
                <a:gd name="connsiteY3" fmla="*/ 430212 h 1689794"/>
                <a:gd name="connsiteX4" fmla="*/ 1365692 w 1860992"/>
                <a:gd name="connsiteY4" fmla="*/ 1587 h 1689794"/>
                <a:gd name="connsiteX5" fmla="*/ 384617 w 1860992"/>
                <a:gd name="connsiteY5" fmla="*/ 420687 h 1689794"/>
                <a:gd name="connsiteX6" fmla="*/ 41717 w 1860992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43724"/>
                <a:gd name="connsiteY0" fmla="*/ 1287462 h 1689794"/>
                <a:gd name="connsiteX1" fmla="*/ 634920 w 1843724"/>
                <a:gd name="connsiteY1" fmla="*/ 1546919 h 1689794"/>
                <a:gd name="connsiteX2" fmla="*/ 1355000 w 1843724"/>
                <a:gd name="connsiteY2" fmla="*/ 466799 h 1689794"/>
                <a:gd name="connsiteX3" fmla="*/ 1841942 w 1843724"/>
                <a:gd name="connsiteY3" fmla="*/ 430212 h 1689794"/>
                <a:gd name="connsiteX4" fmla="*/ 1365692 w 1843724"/>
                <a:gd name="connsiteY4" fmla="*/ 1587 h 1689794"/>
                <a:gd name="connsiteX5" fmla="*/ 384617 w 1843724"/>
                <a:gd name="connsiteY5" fmla="*/ 420687 h 1689794"/>
                <a:gd name="connsiteX6" fmla="*/ 41717 w 1843724"/>
                <a:gd name="connsiteY6" fmla="*/ 1287462 h 1689794"/>
                <a:gd name="connsiteX0" fmla="*/ 41717 w 1855725"/>
                <a:gd name="connsiteY0" fmla="*/ 1287462 h 1689794"/>
                <a:gd name="connsiteX1" fmla="*/ 634920 w 1855725"/>
                <a:gd name="connsiteY1" fmla="*/ 1546919 h 1689794"/>
                <a:gd name="connsiteX2" fmla="*/ 1282992 w 1855725"/>
                <a:gd name="connsiteY2" fmla="*/ 322783 h 1689794"/>
                <a:gd name="connsiteX3" fmla="*/ 1841942 w 1855725"/>
                <a:gd name="connsiteY3" fmla="*/ 430212 h 1689794"/>
                <a:gd name="connsiteX4" fmla="*/ 1365692 w 1855725"/>
                <a:gd name="connsiteY4" fmla="*/ 1587 h 1689794"/>
                <a:gd name="connsiteX5" fmla="*/ 384617 w 1855725"/>
                <a:gd name="connsiteY5" fmla="*/ 420687 h 1689794"/>
                <a:gd name="connsiteX6" fmla="*/ 41717 w 1855725"/>
                <a:gd name="connsiteY6" fmla="*/ 1287462 h 1689794"/>
                <a:gd name="connsiteX0" fmla="*/ 41717 w 1876164"/>
                <a:gd name="connsiteY0" fmla="*/ 1287462 h 1689794"/>
                <a:gd name="connsiteX1" fmla="*/ 634920 w 1876164"/>
                <a:gd name="connsiteY1" fmla="*/ 1546919 h 1689794"/>
                <a:gd name="connsiteX2" fmla="*/ 1571024 w 1876164"/>
                <a:gd name="connsiteY2" fmla="*/ 538807 h 1689794"/>
                <a:gd name="connsiteX3" fmla="*/ 1841942 w 1876164"/>
                <a:gd name="connsiteY3" fmla="*/ 430212 h 1689794"/>
                <a:gd name="connsiteX4" fmla="*/ 1365692 w 1876164"/>
                <a:gd name="connsiteY4" fmla="*/ 1587 h 1689794"/>
                <a:gd name="connsiteX5" fmla="*/ 384617 w 1876164"/>
                <a:gd name="connsiteY5" fmla="*/ 420687 h 1689794"/>
                <a:gd name="connsiteX6" fmla="*/ 41717 w 1876164"/>
                <a:gd name="connsiteY6" fmla="*/ 1287462 h 1689794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61802"/>
                <a:gd name="connsiteX1" fmla="*/ 718928 w 1888165"/>
                <a:gd name="connsiteY1" fmla="*/ 1618927 h 1761802"/>
                <a:gd name="connsiteX2" fmla="*/ 1583025 w 1888165"/>
                <a:gd name="connsiteY2" fmla="*/ 538807 h 1761802"/>
                <a:gd name="connsiteX3" fmla="*/ 1853943 w 1888165"/>
                <a:gd name="connsiteY3" fmla="*/ 430212 h 1761802"/>
                <a:gd name="connsiteX4" fmla="*/ 1377693 w 1888165"/>
                <a:gd name="connsiteY4" fmla="*/ 1587 h 1761802"/>
                <a:gd name="connsiteX5" fmla="*/ 396618 w 1888165"/>
                <a:gd name="connsiteY5" fmla="*/ 420687 h 1761802"/>
                <a:gd name="connsiteX6" fmla="*/ 53718 w 1888165"/>
                <a:gd name="connsiteY6" fmla="*/ 1287462 h 1761802"/>
                <a:gd name="connsiteX0" fmla="*/ 53718 w 1888165"/>
                <a:gd name="connsiteY0" fmla="*/ 1287462 h 1706006"/>
                <a:gd name="connsiteX1" fmla="*/ 718928 w 1888165"/>
                <a:gd name="connsiteY1" fmla="*/ 1618927 h 1706006"/>
                <a:gd name="connsiteX2" fmla="*/ 1583025 w 1888165"/>
                <a:gd name="connsiteY2" fmla="*/ 538807 h 1706006"/>
                <a:gd name="connsiteX3" fmla="*/ 1853943 w 1888165"/>
                <a:gd name="connsiteY3" fmla="*/ 430212 h 1706006"/>
                <a:gd name="connsiteX4" fmla="*/ 1377693 w 1888165"/>
                <a:gd name="connsiteY4" fmla="*/ 1587 h 1706006"/>
                <a:gd name="connsiteX5" fmla="*/ 396618 w 1888165"/>
                <a:gd name="connsiteY5" fmla="*/ 420687 h 1706006"/>
                <a:gd name="connsiteX6" fmla="*/ 53718 w 1888165"/>
                <a:gd name="connsiteY6" fmla="*/ 1287462 h 1706006"/>
                <a:gd name="connsiteX0" fmla="*/ 53718 w 1888165"/>
                <a:gd name="connsiteY0" fmla="*/ 1287462 h 1618927"/>
                <a:gd name="connsiteX1" fmla="*/ 718928 w 1888165"/>
                <a:gd name="connsiteY1" fmla="*/ 1618927 h 1618927"/>
                <a:gd name="connsiteX2" fmla="*/ 1583025 w 1888165"/>
                <a:gd name="connsiteY2" fmla="*/ 538807 h 1618927"/>
                <a:gd name="connsiteX3" fmla="*/ 1853943 w 1888165"/>
                <a:gd name="connsiteY3" fmla="*/ 430212 h 1618927"/>
                <a:gd name="connsiteX4" fmla="*/ 1377693 w 1888165"/>
                <a:gd name="connsiteY4" fmla="*/ 1587 h 1618927"/>
                <a:gd name="connsiteX5" fmla="*/ 396618 w 1888165"/>
                <a:gd name="connsiteY5" fmla="*/ 420687 h 1618927"/>
                <a:gd name="connsiteX6" fmla="*/ 53718 w 1888165"/>
                <a:gd name="connsiteY6" fmla="*/ 1287462 h 1618927"/>
                <a:gd name="connsiteX0" fmla="*/ 5223 w 1839670"/>
                <a:gd name="connsiteY0" fmla="*/ 1287462 h 1780287"/>
                <a:gd name="connsiteX1" fmla="*/ 379464 w 1839670"/>
                <a:gd name="connsiteY1" fmla="*/ 1506969 h 1780287"/>
                <a:gd name="connsiteX2" fmla="*/ 670433 w 1839670"/>
                <a:gd name="connsiteY2" fmla="*/ 1618927 h 1780287"/>
                <a:gd name="connsiteX3" fmla="*/ 1534530 w 1839670"/>
                <a:gd name="connsiteY3" fmla="*/ 538807 h 1780287"/>
                <a:gd name="connsiteX4" fmla="*/ 1805448 w 1839670"/>
                <a:gd name="connsiteY4" fmla="*/ 430212 h 1780287"/>
                <a:gd name="connsiteX5" fmla="*/ 1329198 w 1839670"/>
                <a:gd name="connsiteY5" fmla="*/ 1587 h 1780287"/>
                <a:gd name="connsiteX6" fmla="*/ 348123 w 1839670"/>
                <a:gd name="connsiteY6" fmla="*/ 420687 h 1780287"/>
                <a:gd name="connsiteX7" fmla="*/ 5223 w 1839670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  <a:gd name="connsiteX0" fmla="*/ 500 w 1834947"/>
                <a:gd name="connsiteY0" fmla="*/ 1287462 h 1780287"/>
                <a:gd name="connsiteX1" fmla="*/ 346402 w 1834947"/>
                <a:gd name="connsiteY1" fmla="*/ 1405350 h 1780287"/>
                <a:gd name="connsiteX2" fmla="*/ 665710 w 1834947"/>
                <a:gd name="connsiteY2" fmla="*/ 1618927 h 1780287"/>
                <a:gd name="connsiteX3" fmla="*/ 1529807 w 1834947"/>
                <a:gd name="connsiteY3" fmla="*/ 538807 h 1780287"/>
                <a:gd name="connsiteX4" fmla="*/ 1800725 w 1834947"/>
                <a:gd name="connsiteY4" fmla="*/ 430212 h 1780287"/>
                <a:gd name="connsiteX5" fmla="*/ 1324475 w 1834947"/>
                <a:gd name="connsiteY5" fmla="*/ 1587 h 1780287"/>
                <a:gd name="connsiteX6" fmla="*/ 343400 w 1834947"/>
                <a:gd name="connsiteY6" fmla="*/ 420687 h 1780287"/>
                <a:gd name="connsiteX7" fmla="*/ 500 w 1834947"/>
                <a:gd name="connsiteY7" fmla="*/ 1287462 h 1780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834947" h="1780287">
                  <a:moveTo>
                    <a:pt x="500" y="1287462"/>
                  </a:moveTo>
                  <a:cubicBezTo>
                    <a:pt x="1000" y="1451572"/>
                    <a:pt x="235534" y="1350106"/>
                    <a:pt x="346402" y="1405350"/>
                  </a:cubicBezTo>
                  <a:cubicBezTo>
                    <a:pt x="457270" y="1460594"/>
                    <a:pt x="473199" y="1780287"/>
                    <a:pt x="665710" y="1618927"/>
                  </a:cubicBezTo>
                  <a:cubicBezTo>
                    <a:pt x="905422" y="1553840"/>
                    <a:pt x="1238695" y="627021"/>
                    <a:pt x="1529807" y="538807"/>
                  </a:cubicBezTo>
                  <a:cubicBezTo>
                    <a:pt x="1820919" y="450593"/>
                    <a:pt x="1834947" y="519749"/>
                    <a:pt x="1800725" y="430212"/>
                  </a:cubicBezTo>
                  <a:cubicBezTo>
                    <a:pt x="1766503" y="340675"/>
                    <a:pt x="1567362" y="3174"/>
                    <a:pt x="1324475" y="1587"/>
                  </a:cubicBezTo>
                  <a:cubicBezTo>
                    <a:pt x="1081588" y="0"/>
                    <a:pt x="564063" y="206375"/>
                    <a:pt x="343400" y="420687"/>
                  </a:cubicBezTo>
                  <a:cubicBezTo>
                    <a:pt x="122738" y="635000"/>
                    <a:pt x="0" y="1123352"/>
                    <a:pt x="500" y="1287462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9000"/>
                  </a:sysClr>
                </a:gs>
                <a:gs pos="50000">
                  <a:sysClr val="window" lastClr="FFFFFF">
                    <a:alpha val="0"/>
                  </a:sysClr>
                </a:gs>
                <a:gs pos="100000">
                  <a:sysClr val="window" lastClr="FFFFFF">
                    <a:alpha val="0"/>
                  </a:sysClr>
                </a:gs>
              </a:gsLst>
              <a:path path="circle">
                <a:fillToRect l="100000" t="100000"/>
              </a:path>
              <a:tileRect r="-100000" b="-100000"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1" name="자유형 26"/>
            <p:cNvSpPr/>
            <p:nvPr/>
          </p:nvSpPr>
          <p:spPr>
            <a:xfrm rot="5839189">
              <a:off x="4992668" y="4233137"/>
              <a:ext cx="1574505" cy="1185188"/>
            </a:xfrm>
            <a:custGeom>
              <a:avLst/>
              <a:gdLst>
                <a:gd name="connsiteX0" fmla="*/ 0 w 2171700"/>
                <a:gd name="connsiteY0" fmla="*/ 1038225 h 1914525"/>
                <a:gd name="connsiteX1" fmla="*/ 390525 w 2171700"/>
                <a:gd name="connsiteY1" fmla="*/ 1571625 h 1914525"/>
                <a:gd name="connsiteX2" fmla="*/ 819150 w 2171700"/>
                <a:gd name="connsiteY2" fmla="*/ 1914525 h 1914525"/>
                <a:gd name="connsiteX3" fmla="*/ 1409700 w 2171700"/>
                <a:gd name="connsiteY3" fmla="*/ 1771650 h 1914525"/>
                <a:gd name="connsiteX4" fmla="*/ 1876425 w 2171700"/>
                <a:gd name="connsiteY4" fmla="*/ 1371600 h 1914525"/>
                <a:gd name="connsiteX5" fmla="*/ 2171700 w 2171700"/>
                <a:gd name="connsiteY5" fmla="*/ 752475 h 1914525"/>
                <a:gd name="connsiteX6" fmla="*/ 2105025 w 2171700"/>
                <a:gd name="connsiteY6" fmla="*/ 0 h 1914525"/>
                <a:gd name="connsiteX7" fmla="*/ 1990725 w 2171700"/>
                <a:gd name="connsiteY7" fmla="*/ 209550 h 1914525"/>
                <a:gd name="connsiteX8" fmla="*/ 1733550 w 2171700"/>
                <a:gd name="connsiteY8" fmla="*/ 514350 h 1914525"/>
                <a:gd name="connsiteX9" fmla="*/ 1428750 w 2171700"/>
                <a:gd name="connsiteY9" fmla="*/ 533400 h 1914525"/>
                <a:gd name="connsiteX10" fmla="*/ 790575 w 2171700"/>
                <a:gd name="connsiteY10" fmla="*/ 942975 h 1914525"/>
                <a:gd name="connsiteX11" fmla="*/ 209550 w 2171700"/>
                <a:gd name="connsiteY11" fmla="*/ 1047750 h 1914525"/>
                <a:gd name="connsiteX12" fmla="*/ 0 w 2171700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038225 h 1914525"/>
                <a:gd name="connsiteX1" fmla="*/ 420687 w 2201862"/>
                <a:gd name="connsiteY1" fmla="*/ 1571625 h 1914525"/>
                <a:gd name="connsiteX2" fmla="*/ 849312 w 2201862"/>
                <a:gd name="connsiteY2" fmla="*/ 1914525 h 1914525"/>
                <a:gd name="connsiteX3" fmla="*/ 1439862 w 2201862"/>
                <a:gd name="connsiteY3" fmla="*/ 1771650 h 1914525"/>
                <a:gd name="connsiteX4" fmla="*/ 1906587 w 2201862"/>
                <a:gd name="connsiteY4" fmla="*/ 1371600 h 1914525"/>
                <a:gd name="connsiteX5" fmla="*/ 2201862 w 2201862"/>
                <a:gd name="connsiteY5" fmla="*/ 752475 h 1914525"/>
                <a:gd name="connsiteX6" fmla="*/ 2135187 w 2201862"/>
                <a:gd name="connsiteY6" fmla="*/ 0 h 1914525"/>
                <a:gd name="connsiteX7" fmla="*/ 2020887 w 2201862"/>
                <a:gd name="connsiteY7" fmla="*/ 209550 h 1914525"/>
                <a:gd name="connsiteX8" fmla="*/ 1763712 w 2201862"/>
                <a:gd name="connsiteY8" fmla="*/ 514350 h 1914525"/>
                <a:gd name="connsiteX9" fmla="*/ 1458912 w 2201862"/>
                <a:gd name="connsiteY9" fmla="*/ 533400 h 1914525"/>
                <a:gd name="connsiteX10" fmla="*/ 820737 w 2201862"/>
                <a:gd name="connsiteY10" fmla="*/ 942975 h 1914525"/>
                <a:gd name="connsiteX11" fmla="*/ 239712 w 2201862"/>
                <a:gd name="connsiteY11" fmla="*/ 1047750 h 1914525"/>
                <a:gd name="connsiteX12" fmla="*/ 30162 w 2201862"/>
                <a:gd name="connsiteY12" fmla="*/ 1038225 h 1914525"/>
                <a:gd name="connsiteX0" fmla="*/ 30162 w 2201862"/>
                <a:gd name="connsiteY0" fmla="*/ 1128712 h 2005012"/>
                <a:gd name="connsiteX1" fmla="*/ 420687 w 2201862"/>
                <a:gd name="connsiteY1" fmla="*/ 1662112 h 2005012"/>
                <a:gd name="connsiteX2" fmla="*/ 849312 w 2201862"/>
                <a:gd name="connsiteY2" fmla="*/ 2005012 h 2005012"/>
                <a:gd name="connsiteX3" fmla="*/ 1439862 w 2201862"/>
                <a:gd name="connsiteY3" fmla="*/ 1862137 h 2005012"/>
                <a:gd name="connsiteX4" fmla="*/ 1906587 w 2201862"/>
                <a:gd name="connsiteY4" fmla="*/ 1462087 h 2005012"/>
                <a:gd name="connsiteX5" fmla="*/ 2201862 w 2201862"/>
                <a:gd name="connsiteY5" fmla="*/ 842962 h 2005012"/>
                <a:gd name="connsiteX6" fmla="*/ 2135187 w 2201862"/>
                <a:gd name="connsiteY6" fmla="*/ 90487 h 2005012"/>
                <a:gd name="connsiteX7" fmla="*/ 2020887 w 2201862"/>
                <a:gd name="connsiteY7" fmla="*/ 300037 h 2005012"/>
                <a:gd name="connsiteX8" fmla="*/ 1763712 w 2201862"/>
                <a:gd name="connsiteY8" fmla="*/ 604837 h 2005012"/>
                <a:gd name="connsiteX9" fmla="*/ 1458912 w 2201862"/>
                <a:gd name="connsiteY9" fmla="*/ 623887 h 2005012"/>
                <a:gd name="connsiteX10" fmla="*/ 820737 w 2201862"/>
                <a:gd name="connsiteY10" fmla="*/ 1033462 h 2005012"/>
                <a:gd name="connsiteX11" fmla="*/ 239712 w 2201862"/>
                <a:gd name="connsiteY11" fmla="*/ 1138237 h 2005012"/>
                <a:gd name="connsiteX12" fmla="*/ 30162 w 22018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05012"/>
                <a:gd name="connsiteX1" fmla="*/ 420687 w 2239962"/>
                <a:gd name="connsiteY1" fmla="*/ 1662112 h 2005012"/>
                <a:gd name="connsiteX2" fmla="*/ 849312 w 2239962"/>
                <a:gd name="connsiteY2" fmla="*/ 2005012 h 2005012"/>
                <a:gd name="connsiteX3" fmla="*/ 1439862 w 2239962"/>
                <a:gd name="connsiteY3" fmla="*/ 1862137 h 2005012"/>
                <a:gd name="connsiteX4" fmla="*/ 1906587 w 2239962"/>
                <a:gd name="connsiteY4" fmla="*/ 1462087 h 2005012"/>
                <a:gd name="connsiteX5" fmla="*/ 2201862 w 2239962"/>
                <a:gd name="connsiteY5" fmla="*/ 842962 h 2005012"/>
                <a:gd name="connsiteX6" fmla="*/ 2135187 w 2239962"/>
                <a:gd name="connsiteY6" fmla="*/ 90487 h 2005012"/>
                <a:gd name="connsiteX7" fmla="*/ 2020887 w 2239962"/>
                <a:gd name="connsiteY7" fmla="*/ 300037 h 2005012"/>
                <a:gd name="connsiteX8" fmla="*/ 1763712 w 2239962"/>
                <a:gd name="connsiteY8" fmla="*/ 604837 h 2005012"/>
                <a:gd name="connsiteX9" fmla="*/ 1458912 w 2239962"/>
                <a:gd name="connsiteY9" fmla="*/ 623887 h 2005012"/>
                <a:gd name="connsiteX10" fmla="*/ 820737 w 2239962"/>
                <a:gd name="connsiteY10" fmla="*/ 1033462 h 2005012"/>
                <a:gd name="connsiteX11" fmla="*/ 239712 w 2239962"/>
                <a:gd name="connsiteY11" fmla="*/ 1138237 h 2005012"/>
                <a:gd name="connsiteX12" fmla="*/ 30162 w 2239962"/>
                <a:gd name="connsiteY12" fmla="*/ 1128712 h 2005012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1458912 w 2239962"/>
                <a:gd name="connsiteY9" fmla="*/ 623887 h 2038350"/>
                <a:gd name="connsiteX10" fmla="*/ 820737 w 2239962"/>
                <a:gd name="connsiteY10" fmla="*/ 1033462 h 2038350"/>
                <a:gd name="connsiteX11" fmla="*/ 239712 w 2239962"/>
                <a:gd name="connsiteY11" fmla="*/ 1138237 h 2038350"/>
                <a:gd name="connsiteX12" fmla="*/ 30162 w 2239962"/>
                <a:gd name="connsiteY12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39962"/>
                <a:gd name="connsiteY0" fmla="*/ 1128712 h 2038350"/>
                <a:gd name="connsiteX1" fmla="*/ 420687 w 2239962"/>
                <a:gd name="connsiteY1" fmla="*/ 1662112 h 2038350"/>
                <a:gd name="connsiteX2" fmla="*/ 849312 w 2239962"/>
                <a:gd name="connsiteY2" fmla="*/ 2005012 h 2038350"/>
                <a:gd name="connsiteX3" fmla="*/ 1439862 w 2239962"/>
                <a:gd name="connsiteY3" fmla="*/ 1862137 h 2038350"/>
                <a:gd name="connsiteX4" fmla="*/ 1906587 w 2239962"/>
                <a:gd name="connsiteY4" fmla="*/ 1462087 h 2038350"/>
                <a:gd name="connsiteX5" fmla="*/ 2201862 w 2239962"/>
                <a:gd name="connsiteY5" fmla="*/ 842962 h 2038350"/>
                <a:gd name="connsiteX6" fmla="*/ 2135187 w 2239962"/>
                <a:gd name="connsiteY6" fmla="*/ 90487 h 2038350"/>
                <a:gd name="connsiteX7" fmla="*/ 2020887 w 2239962"/>
                <a:gd name="connsiteY7" fmla="*/ 300037 h 2038350"/>
                <a:gd name="connsiteX8" fmla="*/ 1763712 w 2239962"/>
                <a:gd name="connsiteY8" fmla="*/ 604837 h 2038350"/>
                <a:gd name="connsiteX9" fmla="*/ 820737 w 2239962"/>
                <a:gd name="connsiteY9" fmla="*/ 1033462 h 2038350"/>
                <a:gd name="connsiteX10" fmla="*/ 239712 w 2239962"/>
                <a:gd name="connsiteY10" fmla="*/ 1138237 h 2038350"/>
                <a:gd name="connsiteX11" fmla="*/ 30162 w 2239962"/>
                <a:gd name="connsiteY11" fmla="*/ 1128712 h 203835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220912"/>
                <a:gd name="connsiteY0" fmla="*/ 868362 h 1778000"/>
                <a:gd name="connsiteX1" fmla="*/ 420687 w 2220912"/>
                <a:gd name="connsiteY1" fmla="*/ 1401762 h 1778000"/>
                <a:gd name="connsiteX2" fmla="*/ 849312 w 2220912"/>
                <a:gd name="connsiteY2" fmla="*/ 1744662 h 1778000"/>
                <a:gd name="connsiteX3" fmla="*/ 1439862 w 2220912"/>
                <a:gd name="connsiteY3" fmla="*/ 1601787 h 1778000"/>
                <a:gd name="connsiteX4" fmla="*/ 1906587 w 2220912"/>
                <a:gd name="connsiteY4" fmla="*/ 1201737 h 1778000"/>
                <a:gd name="connsiteX5" fmla="*/ 2201862 w 2220912"/>
                <a:gd name="connsiteY5" fmla="*/ 582612 h 1778000"/>
                <a:gd name="connsiteX6" fmla="*/ 2020887 w 2220912"/>
                <a:gd name="connsiteY6" fmla="*/ 39687 h 1778000"/>
                <a:gd name="connsiteX7" fmla="*/ 1763712 w 2220912"/>
                <a:gd name="connsiteY7" fmla="*/ 344487 h 1778000"/>
                <a:gd name="connsiteX8" fmla="*/ 820737 w 2220912"/>
                <a:gd name="connsiteY8" fmla="*/ 773112 h 1778000"/>
                <a:gd name="connsiteX9" fmla="*/ 239712 w 2220912"/>
                <a:gd name="connsiteY9" fmla="*/ 877887 h 1778000"/>
                <a:gd name="connsiteX10" fmla="*/ 30162 w 2220912"/>
                <a:gd name="connsiteY10" fmla="*/ 868362 h 1778000"/>
                <a:gd name="connsiteX0" fmla="*/ 30162 w 2312374"/>
                <a:gd name="connsiteY0" fmla="*/ 869819 h 1779457"/>
                <a:gd name="connsiteX1" fmla="*/ 420687 w 2312374"/>
                <a:gd name="connsiteY1" fmla="*/ 1403219 h 1779457"/>
                <a:gd name="connsiteX2" fmla="*/ 849312 w 2312374"/>
                <a:gd name="connsiteY2" fmla="*/ 1746119 h 1779457"/>
                <a:gd name="connsiteX3" fmla="*/ 1439862 w 2312374"/>
                <a:gd name="connsiteY3" fmla="*/ 1603244 h 1779457"/>
                <a:gd name="connsiteX4" fmla="*/ 1906587 w 2312374"/>
                <a:gd name="connsiteY4" fmla="*/ 1203194 h 1779457"/>
                <a:gd name="connsiteX5" fmla="*/ 2201862 w 2312374"/>
                <a:gd name="connsiteY5" fmla="*/ 584069 h 1779457"/>
                <a:gd name="connsiteX6" fmla="*/ 2239349 w 2312374"/>
                <a:gd name="connsiteY6" fmla="*/ 39687 h 1779457"/>
                <a:gd name="connsiteX7" fmla="*/ 1763712 w 2312374"/>
                <a:gd name="connsiteY7" fmla="*/ 345944 h 1779457"/>
                <a:gd name="connsiteX8" fmla="*/ 820737 w 2312374"/>
                <a:gd name="connsiteY8" fmla="*/ 774569 h 1779457"/>
                <a:gd name="connsiteX9" fmla="*/ 239712 w 2312374"/>
                <a:gd name="connsiteY9" fmla="*/ 879344 h 1779457"/>
                <a:gd name="connsiteX10" fmla="*/ 30162 w 2312374"/>
                <a:gd name="connsiteY10" fmla="*/ 869819 h 1779457"/>
                <a:gd name="connsiteX0" fmla="*/ 30162 w 2332627"/>
                <a:gd name="connsiteY0" fmla="*/ 846217 h 1755855"/>
                <a:gd name="connsiteX1" fmla="*/ 420687 w 2332627"/>
                <a:gd name="connsiteY1" fmla="*/ 1379617 h 1755855"/>
                <a:gd name="connsiteX2" fmla="*/ 849312 w 2332627"/>
                <a:gd name="connsiteY2" fmla="*/ 1722517 h 1755855"/>
                <a:gd name="connsiteX3" fmla="*/ 1439862 w 2332627"/>
                <a:gd name="connsiteY3" fmla="*/ 1579642 h 1755855"/>
                <a:gd name="connsiteX4" fmla="*/ 1906587 w 2332627"/>
                <a:gd name="connsiteY4" fmla="*/ 1179592 h 1755855"/>
                <a:gd name="connsiteX5" fmla="*/ 2201862 w 2332627"/>
                <a:gd name="connsiteY5" fmla="*/ 560467 h 1755855"/>
                <a:gd name="connsiteX6" fmla="*/ 2239349 w 2332627"/>
                <a:gd name="connsiteY6" fmla="*/ 16085 h 1755855"/>
                <a:gd name="connsiteX7" fmla="*/ 1642189 w 2332627"/>
                <a:gd name="connsiteY7" fmla="*/ 463955 h 1755855"/>
                <a:gd name="connsiteX8" fmla="*/ 820737 w 2332627"/>
                <a:gd name="connsiteY8" fmla="*/ 750967 h 1755855"/>
                <a:gd name="connsiteX9" fmla="*/ 239712 w 2332627"/>
                <a:gd name="connsiteY9" fmla="*/ 855742 h 1755855"/>
                <a:gd name="connsiteX10" fmla="*/ 30162 w 2332627"/>
                <a:gd name="connsiteY10" fmla="*/ 846217 h 1755855"/>
                <a:gd name="connsiteX0" fmla="*/ 30162 w 2332628"/>
                <a:gd name="connsiteY0" fmla="*/ 846217 h 1755855"/>
                <a:gd name="connsiteX1" fmla="*/ 420687 w 2332628"/>
                <a:gd name="connsiteY1" fmla="*/ 1379617 h 1755855"/>
                <a:gd name="connsiteX2" fmla="*/ 849312 w 2332628"/>
                <a:gd name="connsiteY2" fmla="*/ 1722517 h 1755855"/>
                <a:gd name="connsiteX3" fmla="*/ 1439862 w 2332628"/>
                <a:gd name="connsiteY3" fmla="*/ 1579642 h 1755855"/>
                <a:gd name="connsiteX4" fmla="*/ 1906587 w 2332628"/>
                <a:gd name="connsiteY4" fmla="*/ 1179592 h 1755855"/>
                <a:gd name="connsiteX5" fmla="*/ 2201862 w 2332628"/>
                <a:gd name="connsiteY5" fmla="*/ 560467 h 1755855"/>
                <a:gd name="connsiteX6" fmla="*/ 2239349 w 2332628"/>
                <a:gd name="connsiteY6" fmla="*/ 16085 h 1755855"/>
                <a:gd name="connsiteX7" fmla="*/ 1642189 w 2332628"/>
                <a:gd name="connsiteY7" fmla="*/ 463955 h 1755855"/>
                <a:gd name="connsiteX8" fmla="*/ 970384 w 2332628"/>
                <a:gd name="connsiteY8" fmla="*/ 538600 h 1755855"/>
                <a:gd name="connsiteX9" fmla="*/ 239712 w 2332628"/>
                <a:gd name="connsiteY9" fmla="*/ 855742 h 1755855"/>
                <a:gd name="connsiteX10" fmla="*/ 30162 w 2332628"/>
                <a:gd name="connsiteY10" fmla="*/ 846217 h 17558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2332628" h="1755855">
                  <a:moveTo>
                    <a:pt x="30162" y="846217"/>
                  </a:moveTo>
                  <a:cubicBezTo>
                    <a:pt x="60324" y="933529"/>
                    <a:pt x="284162" y="1233567"/>
                    <a:pt x="420687" y="1379617"/>
                  </a:cubicBezTo>
                  <a:cubicBezTo>
                    <a:pt x="557212" y="1525667"/>
                    <a:pt x="679449" y="1689179"/>
                    <a:pt x="849312" y="1722517"/>
                  </a:cubicBezTo>
                  <a:cubicBezTo>
                    <a:pt x="1019175" y="1755855"/>
                    <a:pt x="1263650" y="1670129"/>
                    <a:pt x="1439862" y="1579642"/>
                  </a:cubicBezTo>
                  <a:cubicBezTo>
                    <a:pt x="1616074" y="1489155"/>
                    <a:pt x="1779587" y="1349455"/>
                    <a:pt x="1906587" y="1179592"/>
                  </a:cubicBezTo>
                  <a:cubicBezTo>
                    <a:pt x="2033587" y="1009729"/>
                    <a:pt x="2146402" y="754385"/>
                    <a:pt x="2201862" y="560467"/>
                  </a:cubicBezTo>
                  <a:cubicBezTo>
                    <a:pt x="2257322" y="366549"/>
                    <a:pt x="2332628" y="32170"/>
                    <a:pt x="2239349" y="16085"/>
                  </a:cubicBezTo>
                  <a:cubicBezTo>
                    <a:pt x="2146070" y="0"/>
                    <a:pt x="1853683" y="376869"/>
                    <a:pt x="1642189" y="463955"/>
                  </a:cubicBezTo>
                  <a:cubicBezTo>
                    <a:pt x="1430695" y="551041"/>
                    <a:pt x="1204130" y="473302"/>
                    <a:pt x="970384" y="538600"/>
                  </a:cubicBezTo>
                  <a:cubicBezTo>
                    <a:pt x="736638" y="603898"/>
                    <a:pt x="396416" y="804472"/>
                    <a:pt x="239712" y="855742"/>
                  </a:cubicBezTo>
                  <a:cubicBezTo>
                    <a:pt x="83008" y="907012"/>
                    <a:pt x="0" y="758905"/>
                    <a:pt x="30162" y="846217"/>
                  </a:cubicBezTo>
                  <a:close/>
                </a:path>
              </a:pathLst>
            </a:custGeom>
            <a:gradFill flip="none" rotWithShape="1">
              <a:gsLst>
                <a:gs pos="74000">
                  <a:sysClr val="window" lastClr="FFFFFF">
                    <a:alpha val="11000"/>
                  </a:sysClr>
                </a:gs>
                <a:gs pos="28000">
                  <a:sysClr val="window" lastClr="FFFFFF">
                    <a:alpha val="0"/>
                  </a:sysClr>
                </a:gs>
                <a:gs pos="0">
                  <a:sysClr val="window" lastClr="FFFFFF">
                    <a:alpha val="0"/>
                  </a:sysClr>
                </a:gs>
              </a:gsLst>
              <a:lin ang="2700000" scaled="0"/>
              <a:tileRect/>
            </a:gra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>
                <a:defRPr/>
              </a:pPr>
              <a:endParaRPr lang="ko-KR" altLang="en-US" kern="0" dirty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82" name="Oval 26"/>
            <p:cNvSpPr>
              <a:spLocks noChangeAspect="1" noChangeArrowheads="1"/>
            </p:cNvSpPr>
            <p:nvPr/>
          </p:nvSpPr>
          <p:spPr bwMode="auto">
            <a:xfrm rot="8100000">
              <a:off x="6006543" y="4665226"/>
              <a:ext cx="1550533" cy="831479"/>
            </a:xfrm>
            <a:prstGeom prst="ellipse">
              <a:avLst/>
            </a:prstGeom>
            <a:gradFill rotWithShape="1">
              <a:gsLst>
                <a:gs pos="0">
                  <a:sysClr val="window" lastClr="FFFFFF">
                    <a:alpha val="33000"/>
                  </a:sysClr>
                </a:gs>
                <a:gs pos="20000">
                  <a:sysClr val="window" lastClr="FFFFFF">
                    <a:gamma/>
                    <a:shade val="46275"/>
                    <a:invGamma/>
                    <a:alpha val="0"/>
                  </a:sysClr>
                </a:gs>
              </a:gsLst>
              <a:lin ang="5400000" scaled="1"/>
            </a:gradFill>
            <a:ln w="38100">
              <a:noFill/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ko-KR" altLang="en-US" kern="0">
                <a:solidFill>
                  <a:sysClr val="windowText" lastClr="000000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699709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7504" y="-62266"/>
            <a:ext cx="7944888" cy="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0" tIns="45715" rIns="91430" bIns="45715">
            <a:spAutoFit/>
          </a:bodyPr>
          <a:lstStyle/>
          <a:p>
            <a:pPr algn="thaiDist" defTabSz="914288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th-TH" sz="2400" b="1" dirty="0">
                <a:solidFill>
                  <a:srgbClr val="00206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แนวทางการพัฒนาภาคเกษตร</a:t>
            </a:r>
          </a:p>
        </p:txBody>
      </p:sp>
      <p:sp>
        <p:nvSpPr>
          <p:cNvPr id="3" name="Rectangle 2"/>
          <p:cNvSpPr/>
          <p:nvPr/>
        </p:nvSpPr>
        <p:spPr>
          <a:xfrm>
            <a:off x="683568" y="1163141"/>
            <a:ext cx="7776864" cy="4114580"/>
          </a:xfrm>
          <a:prstGeom prst="rect">
            <a:avLst/>
          </a:prstGeom>
        </p:spPr>
        <p:txBody>
          <a:bodyPr wrap="square" lIns="121911" tIns="60955" rIns="121911" bIns="60955">
            <a:spAutoFit/>
          </a:bodyPr>
          <a:lstStyle/>
          <a:p>
            <a:pPr marL="355582" indent="-355582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พัฒนาและบำรุงแหล่งน้ำเพื่อการเกษตร รวมทั้งจัดระบบการปลูกพืชให้สอดคล้องปริมาณน้ำที่หาได้ โดยให้ความสำคัญกับ</a:t>
            </a:r>
          </a:p>
          <a:p>
            <a:pPr marL="539723" indent="-184141">
              <a:lnSpc>
                <a:spcPts val="2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การมีส่วนร่วมของประชาชนในการพัฒนาแหล่งเก็บน้ำ แหล่งน้ำในไร่นา อ่างน้ำขนาดเล็กและขนาดกลางให้กระจายตัวตามศักยภาพของพื้นที่ </a:t>
            </a:r>
          </a:p>
          <a:p>
            <a:pPr marL="539723" indent="-184141">
              <a:lnSpc>
                <a:spcPts val="2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การอนุรักษ์และฟื้นฟูพื้นที่ต้นน้ำ การผันน้ำให้เพียงพอกับการทำการเกษตร การจัดทำแผนบริหารจัดการน้ำในภาคเกษตรระดับลุ่มน้ำ และการเพิ่มประสิทธิภาพการใช้น้ำเพื่อการเกษตร </a:t>
            </a:r>
          </a:p>
          <a:p>
            <a:pPr marL="355582" indent="-355582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คุ้มครองพื้นที่เกษตรกรรมที่มีศักยภาพ และขยายโอกาสในการเข้าถึงพื้นที่ทำกินของเกษตรกรให้มากขึ้น</a:t>
            </a:r>
          </a:p>
          <a:p>
            <a:pPr marL="539723" indent="-184141">
              <a:lnSpc>
                <a:spcPts val="2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ผลักดันการจัดทำพระราชบัญญัติคุ้มครองพื้นที่เกษตรกรรมการบริหารจัดการที่ดินเพื่อการเกษตรอย่างเป็นระบบ</a:t>
            </a:r>
          </a:p>
          <a:p>
            <a:pPr marL="539723" indent="-184141">
              <a:lnSpc>
                <a:spcPts val="2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สนับสนุนให้ทำการเกษตรที่สอดคล้องกับศักยภาพพื้นที่ ปริมาณน้ำ และความต้องการของตลาดในพื้นที่</a:t>
            </a:r>
          </a:p>
          <a:p>
            <a:pPr marL="539723" indent="-184141">
              <a:lnSpc>
                <a:spcPts val="20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เร่งฟื้นฟูและปรับปรุงบำรุงดิน และส่งเสริมการเข้าถึงปัจจัยการผลิตคุณภาพดีอย่างทั่วถึงและราคาที่เป็นธรรม</a:t>
            </a:r>
          </a:p>
          <a:p>
            <a:pPr marL="355582" indent="-355582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ส่งเสริมให้เกษตรกรมีความรู้ในการรวบรวม คัดเลือก และปรับปรุงพันธุกรรมพืช สัตว์ สัตว์น้ำ และจุลินทรีย์ของท้องถิ่น</a:t>
            </a:r>
            <a:endParaRPr lang="en-GB" sz="2000" b="1" dirty="0">
              <a:latin typeface="TH SarabunPSK" pitchFamily="34" charset="-34"/>
              <a:cs typeface="TH SarabunPSK" pitchFamily="34" charset="-34"/>
            </a:endParaRPr>
          </a:p>
          <a:p>
            <a:pPr>
              <a:lnSpc>
                <a:spcPts val="2000"/>
              </a:lnSpc>
              <a:spcBef>
                <a:spcPts val="600"/>
              </a:spcBef>
            </a:pPr>
            <a:endParaRPr lang="th-TH" sz="2000" b="1" dirty="0">
              <a:solidFill>
                <a:srgbClr val="00B05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694851" y="689758"/>
            <a:ext cx="7765582" cy="352016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1436" tIns="45718" rIns="91436" bIns="45718">
            <a:spAutoFit/>
          </a:bodyPr>
          <a:lstStyle/>
          <a:p>
            <a:pPr>
              <a:lnSpc>
                <a:spcPts val="2000"/>
              </a:lnSpc>
              <a:tabLst>
                <a:tab pos="363520" algn="l"/>
              </a:tabLst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1.	การเสริมสร้างฐานการผลิตภาคเกษตรให้เข้มแข็งและยั่งยืน </a:t>
            </a:r>
            <a:endParaRPr lang="en-GB" sz="20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Oval 4"/>
          <p:cNvSpPr/>
          <p:nvPr/>
        </p:nvSpPr>
        <p:spPr>
          <a:xfrm>
            <a:off x="395536" y="555526"/>
            <a:ext cx="5256584" cy="60761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38702393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7504" y="-62266"/>
            <a:ext cx="7944888" cy="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0" tIns="45715" rIns="91430" bIns="45715">
            <a:spAutoFit/>
          </a:bodyPr>
          <a:lstStyle/>
          <a:p>
            <a:pPr algn="thaiDist" defTabSz="914288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th-TH" sz="2400" b="1" dirty="0">
                <a:solidFill>
                  <a:srgbClr val="00206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แนวทางการพัฒนาภาคเกษตร</a:t>
            </a:r>
          </a:p>
        </p:txBody>
      </p:sp>
      <p:sp>
        <p:nvSpPr>
          <p:cNvPr id="4" name="Rectangle 3"/>
          <p:cNvSpPr/>
          <p:nvPr/>
        </p:nvSpPr>
        <p:spPr>
          <a:xfrm>
            <a:off x="694851" y="689757"/>
            <a:ext cx="7765582" cy="625108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1436" tIns="45718" rIns="91436" bIns="45718">
            <a:spAutoFit/>
          </a:bodyPr>
          <a:lstStyle/>
          <a:p>
            <a:pPr marL="363520" indent="-363520">
              <a:lnSpc>
                <a:spcPts val="2000"/>
              </a:lnSpc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2.	การสร้างและถ่ายทอดองค์ความรู้ทางวิชาการ วิทยาศาสตร์ เทคโนโลยี และนวัตกรรม และภูมิปัญญาท้องถิ่นด้านการเกษตรแบบมีส่วนร่วม </a:t>
            </a:r>
          </a:p>
        </p:txBody>
      </p:sp>
      <p:sp>
        <p:nvSpPr>
          <p:cNvPr id="5" name="Rectangle 4"/>
          <p:cNvSpPr/>
          <p:nvPr/>
        </p:nvSpPr>
        <p:spPr>
          <a:xfrm>
            <a:off x="694851" y="1491630"/>
            <a:ext cx="7765582" cy="3175218"/>
          </a:xfrm>
          <a:prstGeom prst="rect">
            <a:avLst/>
          </a:prstGeom>
        </p:spPr>
        <p:txBody>
          <a:bodyPr wrap="square" lIns="121911" tIns="60955" rIns="121911" bIns="60955">
            <a:spAutoFit/>
          </a:bodyPr>
          <a:lstStyle/>
          <a:p>
            <a:pPr algn="thaiDist">
              <a:lnSpc>
                <a:spcPts val="2000"/>
              </a:lnSpc>
              <a:spcBef>
                <a:spcPts val="600"/>
              </a:spcBef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เพื่อสนับสนุนการใช้ประโยชน์จากฐานทรัพยากรชีวภาพ และการปรับระบบการผลิตให้สอดคล้องกับ</a:t>
            </a:r>
            <a:br>
              <a:rPr lang="th-TH" sz="20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การเปลี่ยนแปลงสภาพภูมิอากาศ เพื่อสร้างมูลค่าเพิ่มให้สินค้าเกษตรมีความปลอดภัยต่อคุณภาพชีวิตของประชาชนและสิ่งแวดล้อม </a:t>
            </a:r>
            <a:r>
              <a:rPr lang="th-TH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รวมทั้งสนับสนุนการพัฒนาเกษตรกรรมยั่งยืน </a:t>
            </a: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โดยอาศัยกระบวนการมีส่วนร่วมของ</a:t>
            </a:r>
            <a:br>
              <a:rPr lang="th-TH" sz="2000" b="1" dirty="0"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ทุกฝ่าย โดยให้ความสำคัญกับ</a:t>
            </a:r>
          </a:p>
          <a:p>
            <a:pPr marL="342884" indent="-342884" algn="thaiDist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th-TH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ส่งเสริมการวิจัยพัฒนาปัจจัยการผลิต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ให้สอดคล้องกับการเปลี่ยนแปลงสภาพภูมิอากาศและเพิ่มศักยภาพในการแข่งขัน 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  <a:p>
            <a:pPr marL="342884" indent="-342884" algn="thaiDist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th-TH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วิจัยและพัฒนาเทคโนโลยีการผลิตและรูปแบบผลิตภัณฑ์เกษตรแปรรูปใหม่ๆ เพื่อสร้างมูลค่าเพิ่มและ</a:t>
            </a:r>
            <a:br>
              <a:rPr lang="th-TH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ความหลากหลายของสินค้า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ที่เกษตรกรและผู้ประกอบการสามารถเข้าถึงได้ 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  <a:p>
            <a:pPr marL="342884" indent="-342884" algn="thaiDist">
              <a:lnSpc>
                <a:spcPts val="20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th-TH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พัฒนารูปแบบและกระบวนการถ่ายทอดความรู้เพื่อปรับระบบการผลิตที่เหมาะสมกับสภาพพื้นที่และ</a:t>
            </a:r>
            <a:br>
              <a:rPr lang="th-TH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การเปลี่ยนแปลงของสภาพภูมิอากาศ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ให้แก่เกษตรกรอย่างเป็นรูปธรรม อาทิ การจัดทำแปลงต้นแบบผ่านศูนย์เรียนรู้และศูนย์ถ่ายทอดเทคโนโลยีในแต่ละพื้นที่</a:t>
            </a:r>
            <a:endParaRPr lang="en-US" sz="18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3444590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7504" y="-62266"/>
            <a:ext cx="7944888" cy="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0" tIns="45715" rIns="91430" bIns="45715">
            <a:spAutoFit/>
          </a:bodyPr>
          <a:lstStyle/>
          <a:p>
            <a:pPr algn="thaiDist" defTabSz="914288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th-TH" sz="2400" b="1" dirty="0">
                <a:solidFill>
                  <a:srgbClr val="00206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แนวทางการพัฒนาภาคเกษตร</a:t>
            </a:r>
          </a:p>
        </p:txBody>
      </p:sp>
      <p:sp>
        <p:nvSpPr>
          <p:cNvPr id="4" name="Rectangle 3"/>
          <p:cNvSpPr/>
          <p:nvPr/>
        </p:nvSpPr>
        <p:spPr>
          <a:xfrm>
            <a:off x="541762" y="483518"/>
            <a:ext cx="8053614" cy="35464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1436" tIns="45718" rIns="91436" bIns="45718">
            <a:spAutoFit/>
          </a:bodyPr>
          <a:lstStyle/>
          <a:p>
            <a:pPr marL="363520" indent="-363520">
              <a:lnSpc>
                <a:spcPts val="2000"/>
              </a:lnSpc>
              <a:tabLst>
                <a:tab pos="363520" algn="l"/>
              </a:tabLst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3.	การยกระดับการผลิตสินค้าเกษตรและอาหารเข้าสู่ระบบมาตรฐานและสอดคล้องกับความต้องการของตลาด </a:t>
            </a:r>
          </a:p>
        </p:txBody>
      </p:sp>
      <p:sp>
        <p:nvSpPr>
          <p:cNvPr id="5" name="Rectangle 4"/>
          <p:cNvSpPr/>
          <p:nvPr/>
        </p:nvSpPr>
        <p:spPr>
          <a:xfrm>
            <a:off x="539552" y="925354"/>
            <a:ext cx="8055823" cy="4098554"/>
          </a:xfrm>
          <a:prstGeom prst="rect">
            <a:avLst/>
          </a:prstGeom>
        </p:spPr>
        <p:txBody>
          <a:bodyPr wrap="square" lIns="121911" tIns="60955" rIns="121911" bIns="60955">
            <a:spAutoFit/>
          </a:bodyPr>
          <a:lstStyle/>
          <a:p>
            <a:pPr marL="355582" indent="-355582" algn="thaiDist">
              <a:lnSpc>
                <a:spcPts val="1800"/>
              </a:lnSpc>
              <a:spcBef>
                <a:spcPts val="200"/>
              </a:spcBef>
              <a:buFont typeface="Wingdings" pitchFamily="2" charset="2"/>
              <a:buChar char="Ø"/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พัฒนาระบบมาตรฐานสินค้าเกษตรและอาหารให้เป็นที่ยอมรับในระดับสากล ทั้งในกลุ่มสินค้าที่เป็นอาหารและไม่ใช่อาหาร  </a:t>
            </a:r>
          </a:p>
          <a:p>
            <a:pPr marL="539723" indent="-184141" algn="thaiDist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พัฒนาระบบการตรวจรับรองคุณภาพและระบบตรวจสอบย้อนกลับให้เป็นไปตามมาตรฐานอันเป็นที่ยอมรับของตลาด</a:t>
            </a:r>
          </a:p>
          <a:p>
            <a:pPr marL="539723" indent="-184141" algn="thaiDist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ำกับดูแลให้มีการบังคับใช้กฎหมายเพื่อรักษาคุณภาพมาตรฐานสินค้าเกษตรและอาหารอย่างเคร่งครัดและต่อเนื่อง </a:t>
            </a:r>
            <a:endParaRPr lang="en-US" sz="16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pPr marL="355582" indent="-355582" algn="thaiDist">
              <a:lnSpc>
                <a:spcPts val="1800"/>
              </a:lnSpc>
              <a:spcBef>
                <a:spcPts val="200"/>
              </a:spcBef>
              <a:buFont typeface="Wingdings" pitchFamily="2" charset="2"/>
              <a:buChar char="Ø"/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ส่งเสริมการผลิตสินค้าเกษตรและอาหารให้ได้คุณภาพมาตรฐานและความปลอดภัย </a:t>
            </a:r>
          </a:p>
          <a:p>
            <a:pPr marL="539723" indent="-184141" algn="thaiDist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ให้ความรู้ด้านกระบวนการผลิตตามมาตรฐาน อาทิ หลักการปฏิบัติทางการเกษตรที่ดี </a:t>
            </a:r>
          </a:p>
          <a:p>
            <a:pPr marL="539723" indent="-184141" algn="thaiDist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ส่งเสริมการผลิตสินค้าเกษตรและอาหารสำหรับผู้บริโภคเฉพาะกลุ่มที่มีมาตรฐานเฉพาะ อาทิ </a:t>
            </a:r>
            <a:r>
              <a:rPr lang="th-TH" sz="16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สินค้าเกษตรอินทรีย์ สินค้าฮาลาล และสินค้าที่เป็นมิตรกับสิ่งแวดล้อม </a:t>
            </a:r>
          </a:p>
          <a:p>
            <a:pPr marL="539723" indent="-184141" algn="thaiDist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กำหนดมาตรการจูงใจในการปรับปรุงการผลิต และการส่งเสริมวางระบบการตรวจสอบย้อนกลับ</a:t>
            </a:r>
          </a:p>
          <a:p>
            <a:pPr marL="355582" indent="-355582" algn="thaiDist">
              <a:lnSpc>
                <a:spcPts val="1800"/>
              </a:lnSpc>
              <a:spcBef>
                <a:spcPts val="200"/>
              </a:spcBef>
              <a:buFont typeface="Wingdings" pitchFamily="2" charset="2"/>
              <a:buChar char="Ø"/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ขับเคลื่อนการผลิตสินค้าเกษตรอินทรีย์อย่างจริงจัง </a:t>
            </a:r>
          </a:p>
          <a:p>
            <a:pPr marL="539723" indent="-184141" algn="thaiDist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สร้างแรงจูงใจในการปรับเปลี่ยนเข้าสู่มาตรฐานเกษตรอินทรีย์ ผ่านมาตรการทางการเงินการคลัง การส่งเสริมการผลิต </a:t>
            </a:r>
            <a:b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การยกระดับราคาสินค้าเกษตรอินทรีย์ให้แตกต่างจากสินค้าเกษตรที่ใช้สารเคมี ตลอดจนมาตรการส่งเสริมการตลาด และแนวทางอื่นๆ เช่น การใช้หลักการคาร์บอนเครดิต เป็นต้น </a:t>
            </a:r>
          </a:p>
          <a:p>
            <a:pPr marL="539723" indent="-184141" algn="thaiDist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สร้างความรู้ความเข้าใจที่ถูกต้องให้กับกลุ่มผู้บริโภค </a:t>
            </a:r>
          </a:p>
          <a:p>
            <a:pPr marL="539723" indent="-184141" algn="thaiDist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พัฒนาระบบการรับรองมาตรฐาน และการส่งเสริมกระบวนการตรวจรับรองแบบมีส่วนร่วม </a:t>
            </a:r>
          </a:p>
          <a:p>
            <a:pPr marL="539723" indent="-184141" algn="thaiDist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จัดทำโซนนิ่งระบบเกษตรอินทรีย์อย่างเป็นรูปธรรม โดยนำร่องในพื้นที่ที่มีความพร้อมและเหมาะสม</a:t>
            </a:r>
          </a:p>
        </p:txBody>
      </p:sp>
    </p:spTree>
    <p:extLst>
      <p:ext uri="{BB962C8B-B14F-4D97-AF65-F5344CB8AC3E}">
        <p14:creationId xmlns:p14="http://schemas.microsoft.com/office/powerpoint/2010/main" xmlns="" val="25649749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7504" y="-62266"/>
            <a:ext cx="7944888" cy="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0" tIns="45715" rIns="91430" bIns="45715">
            <a:spAutoFit/>
          </a:bodyPr>
          <a:lstStyle/>
          <a:p>
            <a:pPr algn="thaiDist" defTabSz="914288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th-TH" sz="2400" b="1" dirty="0">
                <a:solidFill>
                  <a:srgbClr val="00206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แนวทางการพัฒนาภาคเกษตร</a:t>
            </a:r>
          </a:p>
        </p:txBody>
      </p:sp>
      <p:sp>
        <p:nvSpPr>
          <p:cNvPr id="4" name="Rectangle 3"/>
          <p:cNvSpPr/>
          <p:nvPr/>
        </p:nvSpPr>
        <p:spPr>
          <a:xfrm>
            <a:off x="475894" y="689758"/>
            <a:ext cx="8200095" cy="35464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1436" tIns="45718" rIns="91436" bIns="45718">
            <a:spAutoFit/>
          </a:bodyPr>
          <a:lstStyle/>
          <a:p>
            <a:pPr marL="363520" indent="-363520">
              <a:lnSpc>
                <a:spcPts val="2000"/>
              </a:lnSpc>
              <a:tabLst>
                <a:tab pos="363520" algn="l"/>
              </a:tabLst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4.	การเสริมสร้างขีดความสามารถการผลิตในห่วงโซ่อุตสาหกรรมเกษตร </a:t>
            </a:r>
          </a:p>
        </p:txBody>
      </p:sp>
      <p:sp>
        <p:nvSpPr>
          <p:cNvPr id="6" name="Rectangle 5"/>
          <p:cNvSpPr/>
          <p:nvPr/>
        </p:nvSpPr>
        <p:spPr>
          <a:xfrm>
            <a:off x="467544" y="1177173"/>
            <a:ext cx="8208912" cy="3554819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355582" indent="-355582" algn="thaiDist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เสริมสร้างศักยภาพของสถาบันเกษตรกรและการรวมกลุ่ม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ให้เป็นกลไกหลักในการบริหารจัดการตลอดห่วงโซ่มูลค่าของอุตสาหกรรมเกษตร โดย</a:t>
            </a:r>
          </a:p>
          <a:p>
            <a:pPr marL="539723" indent="-184141" algn="thaiDist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อาศัยแนวคิดและกระบวนการสหกรณ์เป็นพื้นฐานในการเสริมสร้างความเข้มแข็งให้ครอบคลุมเกษตรกรและประชาชนในทุกพื้นที่และขยายผลเชื่อมโยงเครือข่ายระบบการผลิต การตลาดและการเงิน กลุ่มเกษตรกร วิสาหกิจชุมชน และคลัสเตอร์ที่เชื่อมโยงกับภาคอุตสาหกรรมตั้งแต่ระดับท้องถิ่นถึงระดับชาติ </a:t>
            </a:r>
          </a:p>
          <a:p>
            <a:pPr marL="539723" indent="-184141" algn="thaiDist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ร่วมกับการขับเคลื่อนและสนับสนุนการดำเนินธุรกิจการเกษตรแบบประชารัฐ การลงทุนแบบความร่วมมือภาครัฐและภาคเอกชน และการทำเกษตรพันธสัญญาที่มีความรับผิดชอบต่อสังคมและมีความเป็นธรรม </a:t>
            </a:r>
            <a:endParaRPr lang="th-TH" sz="20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pPr marL="355582" indent="-355582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ส่งเสริมให้เกษตรกรผลิตพืช ปศุสัตว์ และการทำประมงให้สอดคล้องกับศักยภาพพื้นที่และความต้องการของตลาด </a:t>
            </a:r>
            <a:r>
              <a:rPr lang="en-US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(Zoning)</a:t>
            </a: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เพื่อเพิ่มประสิทธิภาพและลดต้นทุนการผลิต โดย</a:t>
            </a:r>
          </a:p>
          <a:p>
            <a:pPr marL="539723" indent="-184141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เร่งส่งเสริมการทำเกษตรแปลงใหญ่และเกษตรกรรมแม่นยำสูงในพื้นที่ที่เหมาะสม ร่วมจัดหาปัจจัยการผลิตและเครื่องจักรกลการเกษตร สนับสนุนการเข้าถึงแหล่งเงินทุนเพื่อการปรับปรุงการผลิต ตลอดจนพัฒนาโครงสร้างพื้นฐานจำเป็นด้านการเกษตร </a:t>
            </a:r>
          </a:p>
          <a:p>
            <a:pPr marL="539723" indent="-184141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ส่งเสริมการทำเกษตรแบบประณีต และส่งเสริมระบบและการเลี้ยงปศุสัตว์และการทำประมงอย่างยั่งยืน </a:t>
            </a:r>
          </a:p>
          <a:p>
            <a:pPr marL="539723" indent="-184141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600" b="1" dirty="0" smtClean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พัฒนาสินค้าเกษตรที่ได้จดทะเบียนสิ่งบ่งชี้ทางภูมิศาสตร์และการปรับเปลี่ยนการผลิตในพื้นที่ที่ไม่เหมาะสมไปสู่การทำเกษตรทางเลือกอื่นๆ </a:t>
            </a:r>
            <a:endParaRPr lang="th-TH" sz="16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27743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7504" y="-62266"/>
            <a:ext cx="7944888" cy="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0" tIns="45715" rIns="91430" bIns="45715">
            <a:spAutoFit/>
          </a:bodyPr>
          <a:lstStyle/>
          <a:p>
            <a:pPr algn="thaiDist" defTabSz="914288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th-TH" sz="2400" b="1" dirty="0">
                <a:solidFill>
                  <a:srgbClr val="00206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แนวทางการพัฒนาภาคเกษตร</a:t>
            </a:r>
          </a:p>
        </p:txBody>
      </p:sp>
      <p:sp>
        <p:nvSpPr>
          <p:cNvPr id="4" name="Rectangle 3"/>
          <p:cNvSpPr/>
          <p:nvPr/>
        </p:nvSpPr>
        <p:spPr>
          <a:xfrm>
            <a:off x="475894" y="689758"/>
            <a:ext cx="8200095" cy="35464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1436" tIns="45718" rIns="91436" bIns="45718">
            <a:spAutoFit/>
          </a:bodyPr>
          <a:lstStyle/>
          <a:p>
            <a:pPr marL="363520" indent="-363520">
              <a:lnSpc>
                <a:spcPts val="2000"/>
              </a:lnSpc>
              <a:tabLst>
                <a:tab pos="363520" algn="l"/>
              </a:tabLst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4.	การเสริมสร้างขีดความสามารถการผลิตในห่วงโซ่อุตสาหกรรมเกษตร (ต่อ) </a:t>
            </a:r>
          </a:p>
        </p:txBody>
      </p:sp>
      <p:sp>
        <p:nvSpPr>
          <p:cNvPr id="5" name="Rectangle 4"/>
          <p:cNvSpPr/>
          <p:nvPr/>
        </p:nvSpPr>
        <p:spPr>
          <a:xfrm>
            <a:off x="475893" y="1141253"/>
            <a:ext cx="8200096" cy="4196020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363520" indent="-363520" algn="thaiDist">
              <a:lnSpc>
                <a:spcPts val="1800"/>
              </a:lnSpc>
              <a:spcBef>
                <a:spcPts val="200"/>
              </a:spcBef>
              <a:buFont typeface="Wingdings" pitchFamily="2" charset="2"/>
              <a:buChar char="Ø"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วิจัยพัฒนาและใช้เทคโนโลยีและเครื่องจักรสมัยใหม่ในกระบวนการผลิต 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ทั้งก่อนการเก็บเกี่ยว หลังเก็บเกี่ยวและในกระบวนการแปรรูปเพื่อให้เกิดการเพิ่มประสิทธิภาพและลดต้นทุนการผลิตตลอดห่วงโซ่การผลิต </a:t>
            </a:r>
          </a:p>
          <a:p>
            <a:pPr marL="363520" indent="-363520" algn="thaiDist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สนับสนุนการสร้างมูลค่าเพิ่มสินค้าเกษตร และการใช้ประโยชน์จากฐานทรัพยากรชีวภาพ </a:t>
            </a: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เพื่อต่อยอดองค์ความรู้และพัฒนาผลิตภัณฑ์มูลค่าสูง 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โดยนำผลการวิจัยและพัฒนามาใช้ประโยชน์ในการสร้างมูลค่าเพิ่มสินค้าเกษตรและผลิตภัณฑ์ในเชิงพาณิชย์ที่หลากหลายและสอดคล้องกับความต้องการของตลาดบนพื้นฐานของการสร้างเครือข่ายความร่วมมือทั้งภาคเกษตรกร ภาคเอกชน และภาครัฐ  </a:t>
            </a:r>
          </a:p>
          <a:p>
            <a:pPr marL="363520" indent="-363520" algn="thaiDist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บริหารจัดการผลผลิตอย่างเป็นระบบครบวงจร</a:t>
            </a: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โดยมีการวางแผนการผลิตให้สอดคล้องและเชื่อมโยงกับความต้องการของภาคอุตสาหกรรม เพื่อ </a:t>
            </a:r>
          </a:p>
          <a:p>
            <a:pPr marL="539723" indent="-184141" algn="thaiDist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แปรรูปสร้างมูลค่าและความต้องการของผู้บริโภคในตลาด </a:t>
            </a:r>
          </a:p>
          <a:p>
            <a:pPr marL="539723" indent="-184141" algn="thaiDist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สร้างสมดุลการผลิตในทุกระดับตั้งแต่ท้องถิ่น จังหวัด ภูมิภาค และประเทศ </a:t>
            </a:r>
          </a:p>
          <a:p>
            <a:pPr marL="539723" indent="-184141" algn="thaiDist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เชื่อมโยงการผลิตภาคเกษตรกับภาคการผลิตอื่น เช่น ภาคบริการและการท่องเที่ยว เพื่อลดการพึ่งพิงการส่งออกสินค้าเกษตรและเพิ่มมูลค่าทางการเกษตร </a:t>
            </a:r>
          </a:p>
          <a:p>
            <a:pPr marL="363520" indent="-363520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พัฒนากลไกจัดการความเสี่ยงที่กระทบต่อสินค้าเกษตร</a:t>
            </a: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 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ได้แก่ ตลาดซื้อขายสินค้าเกษตรล่วงหน้า การจัดตั้งกองทุนประกันภัยพืชผลทางการเกษตร รวมทั้งสร้างระบบเตือนภัยทางการเกษตรล่วงหน้า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pPr marL="363520" indent="-363520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สร้างความร่วมมือด้านการเกษตรกับประเทศเพื่อนบ้าน 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ในการเป็นแหล่งผลิตวัตถุดิบเพื่อการแปรรูปสร้างมูลค่าและโอกาสในด้านการตลาดจากการส่งออกทั้งในและนอกภูมิภาคอาเซียน</a:t>
            </a:r>
            <a:endParaRPr lang="en-US" sz="16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pPr marL="363520" indent="-363520" algn="thaiDist">
              <a:lnSpc>
                <a:spcPts val="1800"/>
              </a:lnSpc>
              <a:spcBef>
                <a:spcPts val="200"/>
              </a:spcBef>
              <a:buFont typeface="Wingdings" pitchFamily="2" charset="2"/>
              <a:buChar char="Ø"/>
            </a:pPr>
            <a:endParaRPr lang="th-TH" sz="1800" b="1" dirty="0"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212701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7504" y="-62266"/>
            <a:ext cx="7944888" cy="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0" tIns="45715" rIns="91430" bIns="45715">
            <a:spAutoFit/>
          </a:bodyPr>
          <a:lstStyle/>
          <a:p>
            <a:pPr algn="thaiDist" defTabSz="914288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th-TH" sz="2400" b="1" dirty="0">
                <a:solidFill>
                  <a:srgbClr val="00206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แนวทางการพัฒนาภาคเกษตร</a:t>
            </a:r>
          </a:p>
        </p:txBody>
      </p:sp>
      <p:sp>
        <p:nvSpPr>
          <p:cNvPr id="4" name="Rectangle 3"/>
          <p:cNvSpPr/>
          <p:nvPr/>
        </p:nvSpPr>
        <p:spPr>
          <a:xfrm>
            <a:off x="541762" y="483518"/>
            <a:ext cx="8053614" cy="35464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1436" tIns="45718" rIns="91436" bIns="45718">
            <a:spAutoFit/>
          </a:bodyPr>
          <a:lstStyle/>
          <a:p>
            <a:pPr marL="363520" indent="-363520">
              <a:lnSpc>
                <a:spcPts val="2000"/>
              </a:lnSpc>
              <a:tabLst>
                <a:tab pos="363520" algn="l"/>
              </a:tabLst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5.	การส่งเสริมและเร่งขยายผลแนวคิดการทำการเกษตรตามหลักปรัชญาของเศรษฐกิจพอเพียง </a:t>
            </a:r>
          </a:p>
        </p:txBody>
      </p:sp>
      <p:sp>
        <p:nvSpPr>
          <p:cNvPr id="6" name="Rectangle 5"/>
          <p:cNvSpPr/>
          <p:nvPr/>
        </p:nvSpPr>
        <p:spPr>
          <a:xfrm>
            <a:off x="541763" y="953281"/>
            <a:ext cx="8053614" cy="4021742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355582" indent="-355582" algn="thaiDist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Ø"/>
              <a:tabLst>
                <a:tab pos="355582" algn="l"/>
              </a:tabLst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ส่งเสริมให้เกษตรกรมีส่วนร่วมในการกำหนดนโยบายการเกษตร </a:t>
            </a:r>
            <a:r>
              <a:rPr lang="th-TH" sz="20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โดย</a:t>
            </a:r>
          </a:p>
          <a:p>
            <a:pPr marL="539723" indent="-184141" algn="thaiDist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  <a:tabLst>
                <a:tab pos="355582" algn="l"/>
              </a:tabLst>
            </a:pP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มีส่วนร่วมคิดร่วมทำและเป็นเจ้าของในการพัฒนาการเกษตรของตน และภาครัฐสนับสนุนด้านปัจจัยพื้นฐานที่จำเป็นและเชื่อมโยงการดำเนินการกับศูนย์เรียนรู้ต่างๆ ในพื้นที่ </a:t>
            </a:r>
          </a:p>
          <a:p>
            <a:pPr marL="355582" indent="-355582" algn="thaiDist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th-TH" sz="20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ส่งเสริมขยายผลและพัฒนาการผลิตในระบบเกษตรกรรมยั่งยืน </a:t>
            </a:r>
          </a:p>
          <a:p>
            <a:pPr marL="539723" indent="-184141" algn="thaiDist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ทั้งในรูปแบบเกษตรทฤษฏีใหม่ เกษตรผสมผสาน วนเกษตร เกษตรอินทรีย์ เกษตรธรรมชาติ รวมถึงการทำเกษตรกรรมตามหลักการปฏิบัติทางการเกษตรที่ดี </a:t>
            </a:r>
          </a:p>
          <a:p>
            <a:pPr marL="539723" indent="-184141" algn="thaiDist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สนับสนุนบทบาทเครือข่ายปราชญ์ชาวบ้านในการขับเคลื่อน </a:t>
            </a:r>
          </a:p>
          <a:p>
            <a:pPr marL="539723" indent="-184141" algn="thaiDist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ปรับกลไกและโครงสร้างพื้นฐานด้านการเกษตรที่จำเป็นในการทำเกษตรกรรมยั่งยืน อาทิ การพัฒนาระบบข้อมูลเกษตรกรรมยั่งยืน การสร้างองค์ความรู้ การสนับสนุนเงินทุนในลักษณะสินเชื่อสีเขียวที่จูงใจการผลิตและการส่งเสริมการตลาด </a:t>
            </a:r>
            <a:r>
              <a:rPr lang="th-TH" sz="180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  <a:p>
            <a:pPr marL="355582" indent="-355582" algn="thaiDist">
              <a:lnSpc>
                <a:spcPts val="1800"/>
              </a:lnSpc>
              <a:spcBef>
                <a:spcPts val="600"/>
              </a:spcBef>
              <a:buFont typeface="Wingdings" pitchFamily="2" charset="2"/>
              <a:buChar char="Ø"/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ควบคุมการใช้สารเคมีการเกษตรที่เป็นอันตรายต่อสุขภาพและสิ่งแวดล้อมอย่างเคร่งครัด </a:t>
            </a:r>
          </a:p>
          <a:p>
            <a:pPr marL="539723" indent="-184141" algn="thaiDist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ส่งเสริมการใช้ผลิตภัณฑ์ชีวภาพทดแทนสารเคมีการเกษตรให้เพิ่มขึ้นอย่างต่อเนื่อง </a:t>
            </a:r>
          </a:p>
          <a:p>
            <a:pPr marL="539723" indent="-184141" algn="thaiDist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ใช้สารเคมีการเกษตรอย่างเหมาะสมตามหลักวิชาการ เพื่อลดผลกระทบด้านสุขภาพและสิ่งแวดล้อม </a:t>
            </a:r>
          </a:p>
          <a:p>
            <a:pPr marL="539723" indent="-184141" algn="thaiDist">
              <a:lnSpc>
                <a:spcPts val="1800"/>
              </a:lnSpc>
              <a:spcBef>
                <a:spcPts val="600"/>
              </a:spcBef>
              <a:buFont typeface="Arial" pitchFamily="34" charset="0"/>
              <a:buChar char="•"/>
            </a:pPr>
            <a:r>
              <a:rPr lang="th-TH" sz="18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กำหนดมาตรการทางการเงินการคลังในการกำกับดูแลการผลิต การนำเข้าและการใช้สารเคมีการเกษตร</a:t>
            </a:r>
            <a:endParaRPr lang="en-GB" sz="18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Oval 4"/>
          <p:cNvSpPr/>
          <p:nvPr/>
        </p:nvSpPr>
        <p:spPr>
          <a:xfrm>
            <a:off x="395536" y="379959"/>
            <a:ext cx="7488832" cy="60761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6753720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07504" y="-62266"/>
            <a:ext cx="7944888" cy="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91430" tIns="45715" rIns="91430" bIns="45715">
            <a:spAutoFit/>
          </a:bodyPr>
          <a:lstStyle/>
          <a:p>
            <a:pPr algn="thaiDist" defTabSz="914288">
              <a:lnSpc>
                <a:spcPts val="3500"/>
              </a:lnSpc>
              <a:spcBef>
                <a:spcPts val="600"/>
              </a:spcBef>
              <a:spcAft>
                <a:spcPts val="600"/>
              </a:spcAft>
              <a:defRPr/>
            </a:pPr>
            <a:r>
              <a:rPr lang="th-TH" sz="2400" b="1" dirty="0">
                <a:solidFill>
                  <a:srgbClr val="00206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แนวทางการพัฒนาภาคเกษตร</a:t>
            </a:r>
          </a:p>
        </p:txBody>
      </p:sp>
      <p:sp>
        <p:nvSpPr>
          <p:cNvPr id="4" name="Rectangle 3"/>
          <p:cNvSpPr/>
          <p:nvPr/>
        </p:nvSpPr>
        <p:spPr>
          <a:xfrm>
            <a:off x="541762" y="483518"/>
            <a:ext cx="8053614" cy="354649"/>
          </a:xfrm>
          <a:prstGeom prst="rect">
            <a:avLst/>
          </a:prstGeom>
          <a:ln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wrap="square" lIns="91436" tIns="45718" rIns="91436" bIns="45718">
            <a:spAutoFit/>
          </a:bodyPr>
          <a:lstStyle/>
          <a:p>
            <a:pPr marL="363520" indent="-363520">
              <a:lnSpc>
                <a:spcPts val="2000"/>
              </a:lnSpc>
              <a:tabLst>
                <a:tab pos="363520" algn="l"/>
              </a:tabLst>
            </a:pPr>
            <a:r>
              <a:rPr lang="th-TH" sz="2000" b="1" dirty="0">
                <a:latin typeface="TH SarabunPSK" pitchFamily="34" charset="-34"/>
                <a:cs typeface="TH SarabunPSK" pitchFamily="34" charset="-34"/>
              </a:rPr>
              <a:t>6.	การพัฒนาปัจจัยสนับสนุนในการบริหารจัดการภาคเกษตรและสนับสนุนเกษตรกรรุ่นใหม่</a:t>
            </a:r>
          </a:p>
        </p:txBody>
      </p:sp>
      <p:sp>
        <p:nvSpPr>
          <p:cNvPr id="5" name="Rectangle 4"/>
          <p:cNvSpPr/>
          <p:nvPr/>
        </p:nvSpPr>
        <p:spPr>
          <a:xfrm>
            <a:off x="541762" y="932357"/>
            <a:ext cx="8053614" cy="4131900"/>
          </a:xfrm>
          <a:prstGeom prst="rect">
            <a:avLst/>
          </a:prstGeom>
        </p:spPr>
        <p:txBody>
          <a:bodyPr wrap="square" lIns="91436" tIns="45718" rIns="91436" bIns="45718">
            <a:spAutoFit/>
          </a:bodyPr>
          <a:lstStyle/>
          <a:p>
            <a:pPr marL="342884" indent="-342884" algn="thaiDist">
              <a:lnSpc>
                <a:spcPts val="1800"/>
              </a:lnSpc>
              <a:spcBef>
                <a:spcPts val="300"/>
              </a:spcBef>
              <a:buFont typeface="Wingdings" pitchFamily="2" charset="2"/>
              <a:buChar char="Ø"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พัฒนาฐานข้อมูลด้านอุปสงค์และอุปทานด้านการเกษตร </a:t>
            </a:r>
          </a:p>
          <a:p>
            <a:pPr marL="539723" indent="-184141" algn="thaiDist">
              <a:lnSpc>
                <a:spcPts val="1800"/>
              </a:lnSpc>
              <a:spcBef>
                <a:spcPts val="3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ให้มีความถูกต้อง แม่นยำ เชื่อถือได้และสามารถนำมาใช้ประโยชน์สำหรับการวางแผนด้านการเกษตร โดยใช้การตลาดน</a:t>
            </a:r>
          </a:p>
          <a:p>
            <a:pPr marL="539723" indent="-184141" algn="thaiDist">
              <a:lnSpc>
                <a:spcPts val="1800"/>
              </a:lnSpc>
              <a:spcBef>
                <a:spcPts val="3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ส่งเสริมให้เกษตรกรสามารถเข้าถึงและใช้ประโยชน์จากข้อมูลและเทคโนโลยีได้อย่างทั่วถึง และการพัฒนาระบบเตือนภัยการเกษตรที่มีประสิทธิภาพ</a:t>
            </a:r>
          </a:p>
          <a:p>
            <a:pPr marL="342884" indent="-342884">
              <a:lnSpc>
                <a:spcPts val="1800"/>
              </a:lnSpc>
              <a:spcBef>
                <a:spcPts val="300"/>
              </a:spcBef>
              <a:buFont typeface="Wingdings" pitchFamily="2" charset="2"/>
              <a:buChar char="Ø"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สร้างบุคลากรด้านการเกษตร </a:t>
            </a:r>
          </a:p>
          <a:p>
            <a:pPr marL="539723" indent="-184141">
              <a:lnSpc>
                <a:spcPts val="1800"/>
              </a:lnSpc>
              <a:spcBef>
                <a:spcPts val="3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ผลิตเกษตรกรรุ่นใหม่หรือดำเนินนโยบายบัณฑิตคืนถิ่น ร่วมกับจัดทำหลักสูตรการศึกษาที่เน้นการเรียนรู้จากภาคปฏิบัติ เพื่อสร้างเกษตรกรที่มีความรู้และมีความสามารถในการยกระดับการผลิต แปรรูป การตลาดและการบริหารจัดการที่สามารถปรับตัวได้ทันตามการเปลี่ยนแปลงของโลก </a:t>
            </a:r>
          </a:p>
          <a:p>
            <a:pPr marL="539723" indent="-184141">
              <a:lnSpc>
                <a:spcPts val="1800"/>
              </a:lnSpc>
              <a:spcBef>
                <a:spcPts val="300"/>
              </a:spcBef>
              <a:buFont typeface="Arial" pitchFamily="34" charset="0"/>
              <a:buChar char="•"/>
            </a:pPr>
            <a:r>
              <a:rPr lang="th-TH" sz="1600" b="1" spc="-100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สนับสนุนการสร้างและการรวมกลุ่มเกษตรกรปราดเปรื่อง ให้เป็นผู้บริหารจัดการธุรกิจการเกษตรตั้งแต่ต้นน้ำถึงการแปรรูปและการตลาด </a:t>
            </a:r>
          </a:p>
          <a:p>
            <a:pPr marL="539723" indent="-184141">
              <a:lnSpc>
                <a:spcPts val="1800"/>
              </a:lnSpc>
              <a:spcBef>
                <a:spcPts val="3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เปิดโอกาสให้บุตรของเกษตรกรที่มีพื้นที่ทำการเกษตร มีทัศนคติและความต้องการในการสานต่องานเกษตรกรรมเป็นลำดับแรก </a:t>
            </a:r>
          </a:p>
          <a:p>
            <a:pPr marL="539723" indent="-184141">
              <a:lnSpc>
                <a:spcPts val="1800"/>
              </a:lnSpc>
              <a:spcBef>
                <a:spcPts val="3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การสร้างค่านิยมที่ดีและการสร้างความมั่นคงของเกษตรกรและสถาบันเกษตรกร โดยเฉพาะการดูแลสวัสดิการชาวนา ควบคู่กับการสนับสนุนการเพิ่มรายได้จากอาชีพนอกภาคเกษตร </a:t>
            </a:r>
          </a:p>
          <a:p>
            <a:pPr marL="539723" indent="-184141">
              <a:lnSpc>
                <a:spcPts val="1800"/>
              </a:lnSpc>
              <a:spcBef>
                <a:spcPts val="300"/>
              </a:spcBef>
              <a:buFont typeface="Arial" pitchFamily="34" charset="0"/>
              <a:buChar char="•"/>
            </a:pP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การสร้างองค์ความรู้และเข้าถึงเครือข่ายพัฒนาความรู้ด้านเทคโนโลยีสารสนเทศและวางระบบบริหารจัดการความรู้เพื่อให้เกิดการถ่ายทอดองค์ความรู้เทคโนโลยี  </a:t>
            </a:r>
          </a:p>
          <a:p>
            <a:pPr marL="342884" indent="-342884">
              <a:lnSpc>
                <a:spcPts val="1800"/>
              </a:lnSpc>
              <a:spcBef>
                <a:spcPts val="300"/>
              </a:spcBef>
              <a:buFont typeface="Wingdings" pitchFamily="2" charset="2"/>
              <a:buChar char="Ø"/>
            </a:pPr>
            <a:r>
              <a:rPr lang="th-TH" sz="1800" b="1" dirty="0">
                <a:latin typeface="TH SarabunPSK" pitchFamily="34" charset="-34"/>
                <a:cs typeface="TH SarabunPSK" pitchFamily="34" charset="-34"/>
              </a:rPr>
              <a:t>ปรับปรุงกฎหมายที่เกี่ยวข้องกับการเกษตรให้ทันสมัย </a:t>
            </a:r>
            <a:r>
              <a:rPr lang="th-TH" sz="1600" b="1" dirty="0">
                <a:solidFill>
                  <a:srgbClr val="002060"/>
                </a:solidFill>
                <a:latin typeface="TH SarabunPSK" pitchFamily="34" charset="-34"/>
                <a:cs typeface="TH SarabunPSK" pitchFamily="34" charset="-34"/>
              </a:rPr>
              <a:t>เช่น กฎหมายด้านสารเคมี กฎหมายด้านสหกรณ์ กฎหมายด้านปฏิรูปที่ดิน และกฎหมายด้านอาหาร และกฎหมายที่เกี่ยวข้องกับมาตรฐานสินค้าเกษตร เป็นต้น</a:t>
            </a:r>
            <a:endParaRPr lang="en-US" sz="1600" b="1" dirty="0">
              <a:solidFill>
                <a:srgbClr val="00206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Oval 5"/>
          <p:cNvSpPr/>
          <p:nvPr/>
        </p:nvSpPr>
        <p:spPr>
          <a:xfrm>
            <a:off x="395536" y="411510"/>
            <a:ext cx="7344816" cy="520847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4255875863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Straight Connector 2"/>
          <p:cNvCxnSpPr/>
          <p:nvPr/>
        </p:nvCxnSpPr>
        <p:spPr>
          <a:xfrm flipV="1">
            <a:off x="4" y="1377548"/>
            <a:ext cx="3538847" cy="11876"/>
          </a:xfrm>
          <a:prstGeom prst="line">
            <a:avLst/>
          </a:prstGeom>
          <a:ln w="12700">
            <a:solidFill>
              <a:schemeClr val="accent2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 flipV="1">
            <a:off x="5" y="3099464"/>
            <a:ext cx="5165765" cy="11876"/>
          </a:xfrm>
          <a:prstGeom prst="line">
            <a:avLst/>
          </a:prstGeom>
          <a:ln w="12700">
            <a:solidFill>
              <a:schemeClr val="accent2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3685322" y="1056909"/>
            <a:ext cx="17456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800" b="1" dirty="0" smtClean="0">
                <a:solidFill>
                  <a:srgbClr val="006666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</a:t>
            </a:r>
            <a:r>
              <a:rPr lang="th-TH" sz="2800" b="1" dirty="0">
                <a:solidFill>
                  <a:srgbClr val="006666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en-US" sz="2800" b="1" dirty="0">
              <a:solidFill>
                <a:srgbClr val="00666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89809" y="1710762"/>
            <a:ext cx="4554192" cy="990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ts val="3500"/>
              </a:lnSpc>
            </a:pPr>
            <a:r>
              <a:rPr lang="th-TH" sz="3600" b="1" dirty="0">
                <a:solidFill>
                  <a:srgbClr val="009E75"/>
                </a:solidFill>
                <a:ea typeface="Calibri"/>
                <a:cs typeface="TH SarabunPSK"/>
              </a:rPr>
              <a:t>การเติบโตที่เป็นมิตรกับ</a:t>
            </a:r>
            <a:r>
              <a:rPr lang="th-TH" sz="3600" b="1" dirty="0" smtClean="0">
                <a:solidFill>
                  <a:srgbClr val="009E75"/>
                </a:solidFill>
                <a:ea typeface="Calibri"/>
                <a:cs typeface="TH SarabunPSK"/>
              </a:rPr>
              <a:t>สิ่งแวดล้อม</a:t>
            </a:r>
            <a:br>
              <a:rPr lang="th-TH" sz="3600" b="1" dirty="0" smtClean="0">
                <a:solidFill>
                  <a:srgbClr val="009E75"/>
                </a:solidFill>
                <a:ea typeface="Calibri"/>
                <a:cs typeface="TH SarabunPSK"/>
              </a:rPr>
            </a:br>
            <a:r>
              <a:rPr lang="th-TH" sz="3600" b="1" dirty="0" smtClean="0">
                <a:solidFill>
                  <a:srgbClr val="009E75"/>
                </a:solidFill>
                <a:ea typeface="Calibri"/>
                <a:cs typeface="TH SarabunPSK"/>
              </a:rPr>
              <a:t>เพื่อ</a:t>
            </a:r>
            <a:r>
              <a:rPr lang="th-TH" sz="3600" b="1" dirty="0">
                <a:solidFill>
                  <a:srgbClr val="009E75"/>
                </a:solidFill>
                <a:ea typeface="Calibri"/>
                <a:cs typeface="TH SarabunPSK"/>
              </a:rPr>
              <a:t>การพัฒนาอย่างยั่งยืน</a:t>
            </a:r>
            <a:endParaRPr lang="en-US" sz="3600" dirty="0">
              <a:solidFill>
                <a:srgbClr val="009E75"/>
              </a:solidFill>
            </a:endParaRPr>
          </a:p>
        </p:txBody>
      </p:sp>
      <p:cxnSp>
        <p:nvCxnSpPr>
          <p:cNvPr id="9" name="Straight Connector 8"/>
          <p:cNvCxnSpPr/>
          <p:nvPr/>
        </p:nvCxnSpPr>
        <p:spPr>
          <a:xfrm>
            <a:off x="5438898" y="1389416"/>
            <a:ext cx="3705107" cy="0"/>
          </a:xfrm>
          <a:prstGeom prst="line">
            <a:avLst/>
          </a:prstGeom>
          <a:ln w="12700">
            <a:solidFill>
              <a:schemeClr val="accent2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5320159" y="2873480"/>
            <a:ext cx="27550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rgbClr val="006666"/>
                </a:solidFill>
                <a:latin typeface="TH SarabunPSK" pitchFamily="34" charset="-34"/>
                <a:cs typeface="TH SarabunPSK" pitchFamily="34" charset="-34"/>
              </a:rPr>
              <a:t>ในแผนพัฒนาฯ ฉบับที่ 12</a:t>
            </a:r>
            <a:endParaRPr lang="en-US" sz="2400" b="1" dirty="0">
              <a:solidFill>
                <a:srgbClr val="006666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 flipV="1">
            <a:off x="7825859" y="3099464"/>
            <a:ext cx="1341911" cy="11876"/>
          </a:xfrm>
          <a:prstGeom prst="line">
            <a:avLst/>
          </a:prstGeom>
          <a:ln w="12700">
            <a:solidFill>
              <a:schemeClr val="accent2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/>
          <p:cNvSpPr/>
          <p:nvPr/>
        </p:nvSpPr>
        <p:spPr>
          <a:xfrm>
            <a:off x="245109" y="1734372"/>
            <a:ext cx="972000" cy="972000"/>
          </a:xfrm>
          <a:prstGeom prst="ellipse">
            <a:avLst/>
          </a:prstGeom>
          <a:blipFill dpi="0" rotWithShape="1">
            <a:blip r:embed="rId2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18" name="Oval 17"/>
          <p:cNvSpPr/>
          <p:nvPr/>
        </p:nvSpPr>
        <p:spPr>
          <a:xfrm>
            <a:off x="1283421" y="1758638"/>
            <a:ext cx="972000" cy="972000"/>
          </a:xfrm>
          <a:prstGeom prst="ellipse">
            <a:avLst/>
          </a:prstGeom>
          <a:blipFill dpi="0" rotWithShape="1">
            <a:blip r:embed="rId3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19" name="Oval 18"/>
          <p:cNvSpPr/>
          <p:nvPr/>
        </p:nvSpPr>
        <p:spPr>
          <a:xfrm>
            <a:off x="3384907" y="1738577"/>
            <a:ext cx="972000" cy="972000"/>
          </a:xfrm>
          <a:prstGeom prst="ellipse">
            <a:avLst/>
          </a:prstGeom>
          <a:blipFill dpi="0" rotWithShape="1">
            <a:blip r:embed="rId4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2346595" y="1750193"/>
            <a:ext cx="972000" cy="972000"/>
          </a:xfrm>
          <a:prstGeom prst="ellipse">
            <a:avLst/>
          </a:prstGeom>
          <a:blipFill dpi="0" rotWithShape="1">
            <a:blip r:embed="rId5" cstate="email">
              <a:extLst>
                <a:ext uri="{28A0092B-C50C-407E-A947-70E740481C1C}">
                  <a14:useLocalDpi xmlns:a14="http://schemas.microsoft.com/office/drawing/2010/main" xmlns="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886079" y="4362461"/>
            <a:ext cx="61039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th-TH" sz="2400" b="1" i="1" dirty="0">
                <a:solidFill>
                  <a:srgbClr val="F79646">
                    <a:lumMod val="75000"/>
                  </a:srgbClr>
                </a:solidFill>
                <a:ea typeface="Calibri"/>
                <a:cs typeface="TH SarabunPSK"/>
              </a:rPr>
              <a:t>“คืนสมดุลสู่ธรรมชาติ </a:t>
            </a:r>
            <a:r>
              <a:rPr lang="th-TH" sz="2400" b="1" i="1" dirty="0" smtClean="0">
                <a:solidFill>
                  <a:srgbClr val="F79646">
                    <a:lumMod val="75000"/>
                  </a:srgbClr>
                </a:solidFill>
                <a:ea typeface="Calibri"/>
                <a:cs typeface="TH SarabunPSK"/>
              </a:rPr>
              <a:t>เพื่อ</a:t>
            </a:r>
            <a:r>
              <a:rPr lang="th-TH" sz="2400" b="1" i="1" dirty="0">
                <a:solidFill>
                  <a:srgbClr val="F79646">
                    <a:lumMod val="75000"/>
                  </a:srgbClr>
                </a:solidFill>
                <a:ea typeface="Calibri"/>
                <a:cs typeface="TH SarabunPSK"/>
              </a:rPr>
              <a:t>การพัฒนาที่ยั่งยืน”</a:t>
            </a:r>
          </a:p>
        </p:txBody>
      </p:sp>
    </p:spTree>
    <p:extLst>
      <p:ext uri="{BB962C8B-B14F-4D97-AF65-F5344CB8AC3E}">
        <p14:creationId xmlns:p14="http://schemas.microsoft.com/office/powerpoint/2010/main" xmlns="" val="37552895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hevron 1"/>
          <p:cNvSpPr/>
          <p:nvPr/>
        </p:nvSpPr>
        <p:spPr>
          <a:xfrm>
            <a:off x="3059833" y="4227943"/>
            <a:ext cx="2843808" cy="712822"/>
          </a:xfrm>
          <a:prstGeom prst="chevron">
            <a:avLst>
              <a:gd name="adj" fmla="val 26439"/>
            </a:avLst>
          </a:prstGeom>
          <a:solidFill>
            <a:srgbClr val="8FCE4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kern="0">
              <a:solidFill>
                <a:prstClr val="black"/>
              </a:solidFill>
              <a:latin typeface="Times New Roman"/>
              <a:cs typeface="Arial"/>
            </a:endParaRPr>
          </a:p>
        </p:txBody>
      </p:sp>
      <p:sp>
        <p:nvSpPr>
          <p:cNvPr id="3" name="Chevron 2"/>
          <p:cNvSpPr/>
          <p:nvPr/>
        </p:nvSpPr>
        <p:spPr>
          <a:xfrm>
            <a:off x="0" y="4227943"/>
            <a:ext cx="2843808" cy="712822"/>
          </a:xfrm>
          <a:prstGeom prst="chevron">
            <a:avLst>
              <a:gd name="adj" fmla="val 26439"/>
            </a:avLst>
          </a:prstGeom>
          <a:solidFill>
            <a:srgbClr val="8FCE42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kern="0">
              <a:solidFill>
                <a:prstClr val="black"/>
              </a:solidFill>
              <a:latin typeface="Times New Roman"/>
              <a:cs typeface="Arial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" y="339518"/>
            <a:ext cx="539555" cy="1"/>
          </a:xfrm>
          <a:prstGeom prst="line">
            <a:avLst/>
          </a:prstGeom>
          <a:noFill/>
          <a:ln w="53975" cap="flat" cmpd="thickThin" algn="ctr">
            <a:solidFill>
              <a:srgbClr val="6A9F29"/>
            </a:solidFill>
            <a:prstDash val="solid"/>
          </a:ln>
          <a:effectLst/>
        </p:spPr>
      </p:cxnSp>
      <p:sp>
        <p:nvSpPr>
          <p:cNvPr id="5" name="Rectangle 4"/>
          <p:cNvSpPr/>
          <p:nvPr/>
        </p:nvSpPr>
        <p:spPr>
          <a:xfrm>
            <a:off x="539563" y="-20538"/>
            <a:ext cx="813690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3000" b="1" dirty="0">
                <a:solidFill>
                  <a:srgbClr val="6A9F29"/>
                </a:solidFill>
                <a:latin typeface="TH SarabunPSK" pitchFamily="34" charset="-34"/>
                <a:cs typeface="TH SarabunPSK" pitchFamily="34" charset="-34"/>
              </a:rPr>
              <a:t>ยุทธศาสตร์ที่ 4 การเติบโตที่เป็นมิตรกับสิ่งแวดล้อมเพื่อการพัฒนาอย่างยั่งยืน</a:t>
            </a:r>
            <a:endParaRPr lang="en-US" sz="3000" dirty="0">
              <a:solidFill>
                <a:srgbClr val="6A9F29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 flipV="1">
            <a:off x="8604475" y="339503"/>
            <a:ext cx="539551" cy="6"/>
          </a:xfrm>
          <a:prstGeom prst="line">
            <a:avLst/>
          </a:prstGeom>
          <a:noFill/>
          <a:ln w="53975" cap="flat" cmpd="thickThin" algn="ctr">
            <a:solidFill>
              <a:srgbClr val="6A9F29"/>
            </a:solidFill>
            <a:prstDash val="solid"/>
          </a:ln>
          <a:effectLst/>
        </p:spPr>
      </p:cxnSp>
      <p:sp>
        <p:nvSpPr>
          <p:cNvPr id="7" name="Rectangle 6"/>
          <p:cNvSpPr/>
          <p:nvPr/>
        </p:nvSpPr>
        <p:spPr>
          <a:xfrm>
            <a:off x="3095839" y="3939911"/>
            <a:ext cx="2844316" cy="72008"/>
          </a:xfrm>
          <a:prstGeom prst="rect">
            <a:avLst/>
          </a:prstGeom>
          <a:solidFill>
            <a:sysClr val="window" lastClr="FFFFFF">
              <a:lumMod val="50000"/>
            </a:sysClr>
          </a:solidFill>
          <a:ln w="25400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kern="0">
              <a:solidFill>
                <a:prstClr val="white"/>
              </a:solidFill>
              <a:latin typeface="Times New Roman"/>
              <a:cs typeface="Arial"/>
            </a:endParaRPr>
          </a:p>
        </p:txBody>
      </p:sp>
      <p:grpSp>
        <p:nvGrpSpPr>
          <p:cNvPr id="8" name="Group 7"/>
          <p:cNvGrpSpPr/>
          <p:nvPr/>
        </p:nvGrpSpPr>
        <p:grpSpPr>
          <a:xfrm>
            <a:off x="1043623" y="2355730"/>
            <a:ext cx="1656185" cy="1656184"/>
            <a:chOff x="1043608" y="2355726"/>
            <a:chExt cx="1656184" cy="1656184"/>
          </a:xfrm>
        </p:grpSpPr>
        <p:sp>
          <p:nvSpPr>
            <p:cNvPr id="9" name="Rectangle 8"/>
            <p:cNvSpPr/>
            <p:nvPr/>
          </p:nvSpPr>
          <p:spPr>
            <a:xfrm>
              <a:off x="1043608" y="3939902"/>
              <a:ext cx="1656184" cy="72008"/>
            </a:xfrm>
            <a:prstGeom prst="rect">
              <a:avLst/>
            </a:prstGeom>
            <a:solidFill>
              <a:sysClr val="window" lastClr="FFFFFF">
                <a:lumMod val="50000"/>
              </a:sysClr>
            </a:solidFill>
            <a:ln w="25400" cap="flat" cmpd="sng" algn="ctr">
              <a:solidFill>
                <a:sysClr val="window" lastClr="FFFFFF">
                  <a:lumMod val="50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 kern="0">
                <a:solidFill>
                  <a:prstClr val="white"/>
                </a:solidFill>
                <a:latin typeface="Times New Roman"/>
                <a:cs typeface="Arial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043608" y="2355726"/>
              <a:ext cx="108000" cy="1620180"/>
            </a:xfrm>
            <a:prstGeom prst="rect">
              <a:avLst/>
            </a:prstGeom>
            <a:solidFill>
              <a:sysClr val="window" lastClr="FFFFFF">
                <a:lumMod val="50000"/>
              </a:sysClr>
            </a:solidFill>
            <a:ln w="25400" cap="flat" cmpd="sng" algn="ctr">
              <a:solidFill>
                <a:sysClr val="window" lastClr="FFFFFF">
                  <a:lumMod val="50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800" kern="0">
                <a:solidFill>
                  <a:prstClr val="white"/>
                </a:solidFill>
                <a:latin typeface="Times New Roman"/>
                <a:cs typeface="Arial"/>
              </a:endParaRPr>
            </a:p>
          </p:txBody>
        </p:sp>
      </p:grpSp>
      <p:pic>
        <p:nvPicPr>
          <p:cNvPr id="11" name="Picture 4" descr="http://www.slikcraft.nl/wp-content/uploads/2014/01/LDN-Globe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36511" y="483521"/>
            <a:ext cx="2160000" cy="21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Straight Connector 11"/>
          <p:cNvCxnSpPr/>
          <p:nvPr/>
        </p:nvCxnSpPr>
        <p:spPr>
          <a:xfrm>
            <a:off x="620493" y="2571759"/>
            <a:ext cx="971600" cy="1"/>
          </a:xfrm>
          <a:prstGeom prst="line">
            <a:avLst/>
          </a:prstGeom>
          <a:noFill/>
          <a:ln w="53975" cap="flat" cmpd="thickThin" algn="ctr">
            <a:solidFill>
              <a:srgbClr val="6A9F29"/>
            </a:solidFill>
            <a:prstDash val="solid"/>
          </a:ln>
          <a:effectLst/>
        </p:spPr>
      </p:cxnSp>
      <p:sp>
        <p:nvSpPr>
          <p:cNvPr id="13" name="Striped Right Arrow 12"/>
          <p:cNvSpPr/>
          <p:nvPr/>
        </p:nvSpPr>
        <p:spPr>
          <a:xfrm rot="5400000">
            <a:off x="2681793" y="3957905"/>
            <a:ext cx="432048" cy="396044"/>
          </a:xfrm>
          <a:prstGeom prst="stripedRightArrow">
            <a:avLst/>
          </a:prstGeom>
          <a:solidFill>
            <a:srgbClr val="6A9F29"/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kern="0">
              <a:solidFill>
                <a:prstClr val="white"/>
              </a:solidFill>
              <a:latin typeface="Times New Roman"/>
              <a:cs typeface="Arial"/>
            </a:endParaRPr>
          </a:p>
        </p:txBody>
      </p:sp>
      <p:pic>
        <p:nvPicPr>
          <p:cNvPr id="14" name="Picture 11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 flipH="1">
            <a:off x="7591793" y="1275612"/>
            <a:ext cx="1876752" cy="3042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14"/>
          <p:cNvSpPr/>
          <p:nvPr/>
        </p:nvSpPr>
        <p:spPr>
          <a:xfrm>
            <a:off x="5940160" y="3939903"/>
            <a:ext cx="72000" cy="1080120"/>
          </a:xfrm>
          <a:prstGeom prst="rect">
            <a:avLst/>
          </a:prstGeom>
          <a:solidFill>
            <a:sysClr val="window" lastClr="FFFFFF">
              <a:lumMod val="50000"/>
            </a:sysClr>
          </a:solidFill>
          <a:ln w="25400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kern="0">
              <a:solidFill>
                <a:prstClr val="white"/>
              </a:solidFill>
              <a:latin typeface="Times New Roman"/>
              <a:cs typeface="Arial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940153" y="4948022"/>
            <a:ext cx="2880320" cy="72000"/>
          </a:xfrm>
          <a:prstGeom prst="rect">
            <a:avLst/>
          </a:prstGeom>
          <a:solidFill>
            <a:sysClr val="window" lastClr="FFFFFF">
              <a:lumMod val="50000"/>
            </a:sysClr>
          </a:solidFill>
          <a:ln w="25400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kern="0">
              <a:solidFill>
                <a:prstClr val="white"/>
              </a:solidFill>
              <a:latin typeface="Times New Roman"/>
              <a:cs typeface="Arial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8748473" y="4152314"/>
            <a:ext cx="72000" cy="831708"/>
          </a:xfrm>
          <a:prstGeom prst="rect">
            <a:avLst/>
          </a:prstGeom>
          <a:solidFill>
            <a:sysClr val="window" lastClr="FFFFFF">
              <a:lumMod val="50000"/>
            </a:sysClr>
          </a:solidFill>
          <a:ln w="25400" cap="flat" cmpd="sng" algn="ctr">
            <a:solidFill>
              <a:sysClr val="window" lastClr="FFFFFF">
                <a:lumMod val="50000"/>
              </a:sysClr>
            </a:solidFill>
            <a:prstDash val="soli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kern="0">
              <a:solidFill>
                <a:prstClr val="white"/>
              </a:solidFill>
              <a:latin typeface="Times New Roman"/>
              <a:cs typeface="Arial"/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2286017" y="843560"/>
            <a:ext cx="307808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ts val="1800"/>
              </a:lnSpc>
            </a:pPr>
            <a:r>
              <a:rPr lang="th-TH" sz="2000" b="1" spc="-20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พัฒนาหลักเกณฑ์การปรับปรุงแผนที่</a:t>
            </a:r>
            <a:r>
              <a:rPr lang="th-TH" sz="2000" spc="-2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แนว</a:t>
            </a:r>
            <a:r>
              <a:rPr lang="en-US" sz="2000" spc="-2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spc="-2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เขตที่ดินของรัฐแบบบูรณาการ (</a:t>
            </a:r>
            <a:r>
              <a:rPr lang="en-US" sz="2000" spc="-2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One Map)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267759" y="1491631"/>
            <a:ext cx="307808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ts val="1800"/>
              </a:lnSpc>
            </a:pPr>
            <a:r>
              <a:rPr lang="th-TH" sz="2000" b="1" spc="-20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เพิ่มพื้นที่ป่าเศรษฐกิจ</a:t>
            </a:r>
            <a:r>
              <a:rPr lang="th-TH" sz="2000" spc="-2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เพื่อให้บรรลุเป้าหมายร้อยละ 15 ของพื้นที่ประเทศ โดยส่งเสริมการปลูกไม้มีค่าทางเศรษฐกิจระยะยาว</a:t>
            </a:r>
          </a:p>
        </p:txBody>
      </p:sp>
      <p:sp>
        <p:nvSpPr>
          <p:cNvPr id="20" name="Rectangle 19"/>
          <p:cNvSpPr/>
          <p:nvPr/>
        </p:nvSpPr>
        <p:spPr>
          <a:xfrm>
            <a:off x="2267759" y="2407936"/>
            <a:ext cx="307808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ts val="1800"/>
              </a:lnSpc>
            </a:pPr>
            <a:r>
              <a:rPr lang="th-TH" sz="2000" spc="-20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เร่งรัดให้มีการประกาศใช้ร่างพระราชบัญญัติ</a:t>
            </a:r>
            <a:r>
              <a:rPr lang="th-TH" sz="2000" spc="-2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ทรัพยากรน้ำ พ.ศ. ....  และแผนบริหารจัดการทรัพยากรน้ำ</a:t>
            </a:r>
          </a:p>
        </p:txBody>
      </p:sp>
      <p:sp>
        <p:nvSpPr>
          <p:cNvPr id="21" name="Rectangle 20"/>
          <p:cNvSpPr/>
          <p:nvPr/>
        </p:nvSpPr>
        <p:spPr>
          <a:xfrm>
            <a:off x="2267759" y="3192767"/>
            <a:ext cx="3078089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ts val="1800"/>
              </a:lnSpc>
            </a:pPr>
            <a:r>
              <a:rPr lang="th-TH" sz="2000" b="1" spc="-20" dirty="0">
                <a:solidFill>
                  <a:srgbClr val="00B050"/>
                </a:solidFill>
                <a:latin typeface="TH SarabunPSK" pitchFamily="34" charset="-34"/>
                <a:cs typeface="TH SarabunPSK" pitchFamily="34" charset="-34"/>
              </a:rPr>
              <a:t>ผลักดันกฏหมายและกลไก</a:t>
            </a:r>
            <a:r>
              <a:rPr lang="th-TH" sz="2000" spc="-2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เพื่อการคัดแยกขยะ สนับสนุนการแปรรูปเป็นพลังงาน</a:t>
            </a:r>
          </a:p>
        </p:txBody>
      </p:sp>
      <p:sp>
        <p:nvSpPr>
          <p:cNvPr id="22" name="Rectangle 21"/>
          <p:cNvSpPr/>
          <p:nvPr/>
        </p:nvSpPr>
        <p:spPr>
          <a:xfrm>
            <a:off x="179511" y="4227934"/>
            <a:ext cx="2592288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ts val="1800"/>
              </a:lnSpc>
            </a:pPr>
            <a:r>
              <a:rPr lang="th-TH" sz="2000" b="1" spc="-7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ปรับปรุงกฎหมายและพัฒนาโครงสร้างพื้นฐานเมืองเพื่อรองรับการเติบโตที่เป็นมิตรกับสิ่งแวดล้อม</a:t>
            </a:r>
          </a:p>
        </p:txBody>
      </p:sp>
      <p:sp>
        <p:nvSpPr>
          <p:cNvPr id="23" name="Rectangle 22"/>
          <p:cNvSpPr/>
          <p:nvPr/>
        </p:nvSpPr>
        <p:spPr>
          <a:xfrm>
            <a:off x="3275861" y="4227934"/>
            <a:ext cx="252269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ts val="1800"/>
              </a:lnSpc>
            </a:pPr>
            <a:r>
              <a:rPr lang="th-TH" sz="2000" b="1" spc="-2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พัฒนามาตรการและกลไกเพื่อสนับสนุนการลดก๊าซเรือนกระจกในทุกภาคส่วน</a:t>
            </a:r>
          </a:p>
        </p:txBody>
      </p:sp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-36512" y="3723883"/>
            <a:ext cx="420687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059847" y="3760294"/>
            <a:ext cx="420687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14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871699" y="914106"/>
            <a:ext cx="480228" cy="4251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15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913258" y="1491630"/>
            <a:ext cx="498507" cy="488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16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896503" y="2388064"/>
            <a:ext cx="430620" cy="4024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17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846310" y="3165827"/>
            <a:ext cx="505619" cy="4087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0" name="Oval 29"/>
          <p:cNvSpPr/>
          <p:nvPr/>
        </p:nvSpPr>
        <p:spPr>
          <a:xfrm>
            <a:off x="6804263" y="627534"/>
            <a:ext cx="883577" cy="729000"/>
          </a:xfrm>
          <a:prstGeom prst="ellipse">
            <a:avLst/>
          </a:prstGeom>
          <a:solidFill>
            <a:sysClr val="window" lastClr="FFFFFF"/>
          </a:solidFill>
          <a:ln w="53975" cap="flat" cmpd="thickThin" algn="ctr">
            <a:solidFill>
              <a:srgbClr val="6A9F29"/>
            </a:solidFill>
            <a:prstDash val="soli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kern="0">
              <a:solidFill>
                <a:prstClr val="white"/>
              </a:solidFill>
              <a:latin typeface="Times New Roman"/>
              <a:cs typeface="Arial"/>
            </a:endParaRPr>
          </a:p>
        </p:txBody>
      </p:sp>
      <p:sp>
        <p:nvSpPr>
          <p:cNvPr id="31" name="Oval 30"/>
          <p:cNvSpPr/>
          <p:nvPr/>
        </p:nvSpPr>
        <p:spPr>
          <a:xfrm>
            <a:off x="5652135" y="1275606"/>
            <a:ext cx="883577" cy="729000"/>
          </a:xfrm>
          <a:prstGeom prst="ellipse">
            <a:avLst/>
          </a:prstGeom>
          <a:solidFill>
            <a:sysClr val="window" lastClr="FFFFFF"/>
          </a:solidFill>
          <a:ln w="53975" cap="flat" cmpd="thickThin" algn="ctr">
            <a:solidFill>
              <a:srgbClr val="6A9F29"/>
            </a:solidFill>
            <a:prstDash val="soli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kern="0">
              <a:solidFill>
                <a:prstClr val="white"/>
              </a:solidFill>
              <a:latin typeface="Times New Roman"/>
              <a:cs typeface="Arial"/>
            </a:endParaRPr>
          </a:p>
        </p:txBody>
      </p:sp>
      <p:sp>
        <p:nvSpPr>
          <p:cNvPr id="32" name="Oval 31"/>
          <p:cNvSpPr/>
          <p:nvPr/>
        </p:nvSpPr>
        <p:spPr>
          <a:xfrm>
            <a:off x="5609749" y="2617449"/>
            <a:ext cx="883577" cy="729000"/>
          </a:xfrm>
          <a:prstGeom prst="ellipse">
            <a:avLst/>
          </a:prstGeom>
          <a:solidFill>
            <a:sysClr val="window" lastClr="FFFFFF"/>
          </a:solidFill>
          <a:ln w="53975" cap="flat" cmpd="thickThin" algn="ctr">
            <a:solidFill>
              <a:srgbClr val="6A9F29"/>
            </a:solidFill>
            <a:prstDash val="soli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kern="0">
              <a:solidFill>
                <a:prstClr val="white"/>
              </a:solidFill>
              <a:latin typeface="Times New Roman"/>
              <a:cs typeface="Arial"/>
            </a:endParaRPr>
          </a:p>
        </p:txBody>
      </p:sp>
      <p:sp>
        <p:nvSpPr>
          <p:cNvPr id="33" name="Oval 32"/>
          <p:cNvSpPr/>
          <p:nvPr/>
        </p:nvSpPr>
        <p:spPr>
          <a:xfrm>
            <a:off x="6642055" y="3487741"/>
            <a:ext cx="883577" cy="729000"/>
          </a:xfrm>
          <a:prstGeom prst="ellipse">
            <a:avLst/>
          </a:prstGeom>
          <a:solidFill>
            <a:sysClr val="window" lastClr="FFFFFF"/>
          </a:solidFill>
          <a:ln w="53975" cap="flat" cmpd="thickThin" algn="ctr">
            <a:solidFill>
              <a:srgbClr val="6A9F29"/>
            </a:solidFill>
            <a:prstDash val="solid"/>
          </a:ln>
          <a:effectLst/>
        </p:spPr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800" kern="0">
              <a:solidFill>
                <a:prstClr val="white"/>
              </a:solidFill>
              <a:latin typeface="Times New Roman"/>
              <a:cs typeface="Arial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6763820" y="475980"/>
            <a:ext cx="97654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>
                <a:solidFill>
                  <a:srgbClr val="6A9F29"/>
                </a:solidFill>
                <a:latin typeface="TH SarabunPSK" pitchFamily="34" charset="-34"/>
                <a:cs typeface="TH SarabunPSK" pitchFamily="34" charset="-34"/>
              </a:rPr>
              <a:t>40</a:t>
            </a:r>
            <a:r>
              <a:rPr lang="en-US" sz="2400" b="1" dirty="0">
                <a:solidFill>
                  <a:srgbClr val="6A9F29"/>
                </a:solidFill>
                <a:latin typeface="TH SarabunPSK" pitchFamily="34" charset="-34"/>
                <a:cs typeface="TH SarabunPSK" pitchFamily="34" charset="-34"/>
              </a:rPr>
              <a:t>%</a:t>
            </a:r>
            <a:endParaRPr lang="en-US" sz="4000" b="1" dirty="0">
              <a:solidFill>
                <a:srgbClr val="6A9F29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Rectangle 34"/>
          <p:cNvSpPr/>
          <p:nvPr/>
        </p:nvSpPr>
        <p:spPr>
          <a:xfrm>
            <a:off x="5648562" y="1462024"/>
            <a:ext cx="9396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>
                <a:solidFill>
                  <a:srgbClr val="6A9F29"/>
                </a:solidFill>
                <a:latin typeface="TH SarabunPSK" pitchFamily="34" charset="-34"/>
                <a:cs typeface="TH SarabunPSK" pitchFamily="34" charset="-34"/>
              </a:rPr>
              <a:t>350,000</a:t>
            </a:r>
            <a:endParaRPr lang="en-US" sz="1400" b="1" dirty="0">
              <a:solidFill>
                <a:srgbClr val="6A9F29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6" name="Rectangle 35"/>
          <p:cNvSpPr/>
          <p:nvPr/>
        </p:nvSpPr>
        <p:spPr>
          <a:xfrm>
            <a:off x="5580124" y="2533504"/>
            <a:ext cx="976549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>
                <a:solidFill>
                  <a:srgbClr val="6A9F29"/>
                </a:solidFill>
                <a:latin typeface="TH SarabunPSK" pitchFamily="34" charset="-34"/>
                <a:cs typeface="TH SarabunPSK" pitchFamily="34" charset="-34"/>
              </a:rPr>
              <a:t>75</a:t>
            </a:r>
            <a:r>
              <a:rPr lang="en-US" sz="2400" b="1" dirty="0">
                <a:solidFill>
                  <a:srgbClr val="6A9F29"/>
                </a:solidFill>
                <a:latin typeface="TH SarabunPSK" pitchFamily="34" charset="-34"/>
                <a:cs typeface="TH SarabunPSK" pitchFamily="34" charset="-34"/>
              </a:rPr>
              <a:t>%</a:t>
            </a:r>
            <a:endParaRPr lang="en-US" sz="4000" b="1" dirty="0">
              <a:solidFill>
                <a:srgbClr val="6A9F29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7" name="Rectangle 36"/>
          <p:cNvSpPr/>
          <p:nvPr/>
        </p:nvSpPr>
        <p:spPr>
          <a:xfrm>
            <a:off x="6084169" y="2480578"/>
            <a:ext cx="3337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6A9F29"/>
                </a:solidFill>
                <a:latin typeface="TH SarabunPSK" pitchFamily="34" charset="-34"/>
                <a:cs typeface="TH SarabunPSK" pitchFamily="34" charset="-34"/>
              </a:rPr>
              <a:t>+</a:t>
            </a:r>
          </a:p>
        </p:txBody>
      </p:sp>
      <p:sp>
        <p:nvSpPr>
          <p:cNvPr id="38" name="Rectangle 37"/>
          <p:cNvSpPr/>
          <p:nvPr/>
        </p:nvSpPr>
        <p:spPr>
          <a:xfrm>
            <a:off x="6765915" y="3356300"/>
            <a:ext cx="686406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>
                <a:solidFill>
                  <a:srgbClr val="6A9F29"/>
                </a:solidFill>
                <a:latin typeface="TH SarabunPSK" pitchFamily="34" charset="-34"/>
                <a:cs typeface="TH SarabunPSK" pitchFamily="34" charset="-34"/>
              </a:rPr>
              <a:t>7</a:t>
            </a:r>
            <a:r>
              <a:rPr lang="en-US" sz="2400" b="1" dirty="0">
                <a:solidFill>
                  <a:srgbClr val="6A9F29"/>
                </a:solidFill>
                <a:latin typeface="TH SarabunPSK" pitchFamily="34" charset="-34"/>
                <a:cs typeface="TH SarabunPSK" pitchFamily="34" charset="-34"/>
              </a:rPr>
              <a:t>%</a:t>
            </a:r>
            <a:endParaRPr lang="en-US" sz="4000" b="1" dirty="0">
              <a:solidFill>
                <a:srgbClr val="6A9F29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Rectangle 38"/>
          <p:cNvSpPr/>
          <p:nvPr/>
        </p:nvSpPr>
        <p:spPr>
          <a:xfrm>
            <a:off x="7092281" y="3416682"/>
            <a:ext cx="3337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6A9F29"/>
                </a:solidFill>
                <a:latin typeface="TH SarabunPSK" pitchFamily="34" charset="-34"/>
                <a:cs typeface="TH SarabunPSK" pitchFamily="34" charset="-34"/>
              </a:rPr>
              <a:t>+</a:t>
            </a:r>
          </a:p>
        </p:txBody>
      </p:sp>
      <p:sp>
        <p:nvSpPr>
          <p:cNvPr id="40" name="Rectangle 39"/>
          <p:cNvSpPr/>
          <p:nvPr/>
        </p:nvSpPr>
        <p:spPr>
          <a:xfrm>
            <a:off x="7668347" y="699546"/>
            <a:ext cx="13976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dirty="0">
                <a:solidFill>
                  <a:prstClr val="white">
                    <a:lumMod val="50000"/>
                  </a:prstClr>
                </a:solidFill>
                <a:latin typeface="TH SarabunPSK" pitchFamily="34" charset="-34"/>
                <a:cs typeface="TH SarabunPSK" pitchFamily="34" charset="-34"/>
              </a:rPr>
              <a:t>พื้นที่ป่าไม้ 40</a:t>
            </a:r>
            <a:r>
              <a:rPr lang="en-US" sz="2000" b="1" dirty="0">
                <a:solidFill>
                  <a:prstClr val="white">
                    <a:lumMod val="50000"/>
                  </a:prstClr>
                </a:solidFill>
                <a:latin typeface="TH SarabunPSK" pitchFamily="34" charset="-34"/>
                <a:cs typeface="TH SarabunPSK" pitchFamily="34" charset="-34"/>
              </a:rPr>
              <a:t>%</a:t>
            </a:r>
            <a:r>
              <a:rPr lang="th-TH" sz="2000" b="1" dirty="0">
                <a:solidFill>
                  <a:prstClr val="white">
                    <a:lumMod val="50000"/>
                  </a:prstClr>
                </a:solidFill>
                <a:latin typeface="TH SarabunPSK" pitchFamily="34" charset="-34"/>
                <a:cs typeface="TH SarabunPSK" pitchFamily="34" charset="-34"/>
              </a:rPr>
              <a:t> ของพื้นที่ประเทศ</a:t>
            </a:r>
          </a:p>
        </p:txBody>
      </p:sp>
      <p:sp>
        <p:nvSpPr>
          <p:cNvPr id="41" name="Rectangle 40"/>
          <p:cNvSpPr/>
          <p:nvPr/>
        </p:nvSpPr>
        <p:spPr>
          <a:xfrm>
            <a:off x="6498302" y="1493381"/>
            <a:ext cx="153009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dirty="0">
                <a:solidFill>
                  <a:prstClr val="white">
                    <a:lumMod val="50000"/>
                  </a:prstClr>
                </a:solidFill>
                <a:latin typeface="TH SarabunPSK" pitchFamily="34" charset="-34"/>
                <a:cs typeface="TH SarabunPSK" pitchFamily="34" charset="-34"/>
              </a:rPr>
              <a:t>เพิ่มพื้นที่ชลประทาน</a:t>
            </a:r>
            <a:r>
              <a:rPr lang="en-US" sz="2000" b="1" dirty="0">
                <a:solidFill>
                  <a:prstClr val="white">
                    <a:lumMod val="50000"/>
                  </a:prst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prstClr val="white">
                    <a:lumMod val="50000"/>
                  </a:prstClr>
                </a:solidFill>
                <a:latin typeface="TH SarabunPSK" pitchFamily="34" charset="-34"/>
                <a:cs typeface="TH SarabunPSK" pitchFamily="34" charset="-34"/>
              </a:rPr>
              <a:t>ปีละ 350,000 ไร่</a:t>
            </a:r>
          </a:p>
        </p:txBody>
      </p:sp>
      <p:sp>
        <p:nvSpPr>
          <p:cNvPr id="42" name="Rectangle 41"/>
          <p:cNvSpPr/>
          <p:nvPr/>
        </p:nvSpPr>
        <p:spPr>
          <a:xfrm>
            <a:off x="6444211" y="2717517"/>
            <a:ext cx="191994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dirty="0">
                <a:solidFill>
                  <a:prstClr val="white">
                    <a:lumMod val="50000"/>
                  </a:prstClr>
                </a:solidFill>
                <a:latin typeface="TH SarabunPSK" pitchFamily="34" charset="-34"/>
                <a:cs typeface="TH SarabunPSK" pitchFamily="34" charset="-34"/>
              </a:rPr>
              <a:t>ขยะมูลฝอยชุมชนได้รับการจัดการอย่างถูกต้อง 75% + </a:t>
            </a:r>
          </a:p>
        </p:txBody>
      </p:sp>
      <p:sp>
        <p:nvSpPr>
          <p:cNvPr id="43" name="Rectangle 42"/>
          <p:cNvSpPr/>
          <p:nvPr/>
        </p:nvSpPr>
        <p:spPr>
          <a:xfrm>
            <a:off x="6084171" y="4230041"/>
            <a:ext cx="24460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dirty="0">
                <a:solidFill>
                  <a:prstClr val="white">
                    <a:lumMod val="50000"/>
                  </a:prstClr>
                </a:solidFill>
                <a:latin typeface="TH SarabunPSK" pitchFamily="34" charset="-34"/>
                <a:cs typeface="TH SarabunPSK" pitchFamily="34" charset="-34"/>
              </a:rPr>
              <a:t>การปล่อยก๊าซเรือนกระจกในภาค</a:t>
            </a:r>
            <a:r>
              <a:rPr lang="en-US" sz="2000" b="1" dirty="0">
                <a:solidFill>
                  <a:prstClr val="white">
                    <a:lumMod val="50000"/>
                  </a:prstClr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sz="2000" b="1" dirty="0">
                <a:solidFill>
                  <a:prstClr val="white">
                    <a:lumMod val="50000"/>
                  </a:prstClr>
                </a:solidFill>
                <a:latin typeface="TH SarabunPSK" pitchFamily="34" charset="-34"/>
                <a:cs typeface="TH SarabunPSK" pitchFamily="34" charset="-34"/>
              </a:rPr>
              <a:t>พลังงาน</a:t>
            </a:r>
            <a:r>
              <a:rPr lang="en-US" sz="2000" b="1" dirty="0">
                <a:solidFill>
                  <a:prstClr val="white">
                    <a:lumMod val="50000"/>
                  </a:prstClr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>
                <a:solidFill>
                  <a:prstClr val="white">
                    <a:lumMod val="50000"/>
                  </a:prstClr>
                </a:solidFill>
                <a:latin typeface="TH SarabunPSK" pitchFamily="34" charset="-34"/>
                <a:cs typeface="TH SarabunPSK" pitchFamily="34" charset="-34"/>
              </a:rPr>
              <a:t>และคมนาคมขนส่งลดลง</a:t>
            </a:r>
          </a:p>
        </p:txBody>
      </p:sp>
      <p:pic>
        <p:nvPicPr>
          <p:cNvPr id="44" name="Picture 19" descr="http://www.freeiconspng.com/uploads/factory--free-buildings-icons-1.png"/>
          <p:cNvPicPr>
            <a:picLocks noChangeAspect="1" noChangeArrowheads="1"/>
          </p:cNvPicPr>
          <p:nvPr/>
        </p:nvPicPr>
        <p:blipFill>
          <a:blip r:embed="rId9" cstate="email">
            <a:lum bright="70000" contrast="-70000"/>
            <a:extLst>
              <a:ext uri="{BEBA8EAE-BF5A-486C-A8C5-ECC9F3942E4B}">
                <a14:imgProps xmlns:a14="http://schemas.microsoft.com/office/drawing/2010/main" xmlns="">
                  <a14:imgLayer r:embed="rId10">
                    <a14:imgEffect>
                      <a14:sharpenSoften amount="-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254566" y="3334986"/>
            <a:ext cx="568623" cy="568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21" descr="http://www.clipartbest.com/cliparts/ncE/E99/ncEE99Xai."/>
          <p:cNvPicPr>
            <a:picLocks noChangeAspect="1" noChangeArrowheads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5121667" y="3231997"/>
            <a:ext cx="846319" cy="7278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43705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13"/>
            <a:ext cx="9144000" cy="432000"/>
          </a:xfrm>
          <a:prstGeom prst="rect">
            <a:avLst/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bg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b"/>
          <a:lstStyle/>
          <a:p>
            <a:pPr marL="404803" indent="-404803" defTabSz="685783" fontAlgn="auto">
              <a:lnSpc>
                <a:spcPts val="165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2700" b="1" spc="-15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แนว</a:t>
            </a:r>
            <a:r>
              <a:rPr lang="th-TH" sz="2700" b="1" spc="-15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ทางการพัฒนาที่มีความสำคัญสูง</a:t>
            </a:r>
            <a:r>
              <a:rPr lang="en-US" sz="2700" b="1" spc="-15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700" b="1" spc="-15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และสามารถผลักดันสู่การปฏิบัติ</a:t>
            </a:r>
          </a:p>
        </p:txBody>
      </p:sp>
      <p:graphicFrame>
        <p:nvGraphicFramePr>
          <p:cNvPr id="42" name="Diagram 41"/>
          <p:cNvGraphicFramePr/>
          <p:nvPr>
            <p:extLst>
              <p:ext uri="{D42A27DB-BD31-4B8C-83A1-F6EECF244321}">
                <p14:modId xmlns:p14="http://schemas.microsoft.com/office/powerpoint/2010/main" xmlns="" val="3816617716"/>
              </p:ext>
            </p:extLst>
          </p:nvPr>
        </p:nvGraphicFramePr>
        <p:xfrm>
          <a:off x="85086" y="696503"/>
          <a:ext cx="4429124" cy="4286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xmlns="" val="4008811784"/>
              </p:ext>
            </p:extLst>
          </p:nvPr>
        </p:nvGraphicFramePr>
        <p:xfrm>
          <a:off x="4522946" y="696503"/>
          <a:ext cx="4536000" cy="4320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85736" y="750089"/>
            <a:ext cx="374661" cy="838689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defTabSz="685783" fontAlgn="auto">
              <a:spcBef>
                <a:spcPts val="0"/>
              </a:spcBef>
              <a:spcAft>
                <a:spcPts val="0"/>
              </a:spcAft>
            </a:pPr>
            <a:r>
              <a:rPr lang="en-US" sz="50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1</a:t>
            </a:r>
            <a:endParaRPr lang="th-TH" sz="18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39696" y="2008654"/>
            <a:ext cx="374661" cy="838689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defTabSz="685783" fontAlgn="auto">
              <a:spcBef>
                <a:spcPts val="0"/>
              </a:spcBef>
              <a:spcAft>
                <a:spcPts val="0"/>
              </a:spcAft>
            </a:pPr>
            <a:r>
              <a:rPr lang="en-US" sz="50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2</a:t>
            </a:r>
            <a:endParaRPr lang="th-TH" sz="18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9696" y="3111818"/>
            <a:ext cx="374661" cy="838689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defTabSz="685783" fontAlgn="auto">
              <a:spcBef>
                <a:spcPts val="0"/>
              </a:spcBef>
              <a:spcAft>
                <a:spcPts val="0"/>
              </a:spcAft>
            </a:pPr>
            <a:r>
              <a:rPr lang="en-US" sz="50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endParaRPr lang="th-TH" sz="18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26676" y="4118687"/>
            <a:ext cx="374661" cy="838689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defTabSz="685783" fontAlgn="auto">
              <a:spcBef>
                <a:spcPts val="0"/>
              </a:spcBef>
              <a:spcAft>
                <a:spcPts val="0"/>
              </a:spcAft>
            </a:pPr>
            <a:r>
              <a:rPr lang="en-US" sz="50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th-TH" sz="18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768858" y="857246"/>
            <a:ext cx="374661" cy="838689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defTabSz="685783" fontAlgn="auto">
              <a:spcBef>
                <a:spcPts val="0"/>
              </a:spcBef>
              <a:spcAft>
                <a:spcPts val="0"/>
              </a:spcAft>
            </a:pPr>
            <a:r>
              <a:rPr lang="en-US" sz="50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5</a:t>
            </a:r>
            <a:endParaRPr lang="th-TH" sz="18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68858" y="2062232"/>
            <a:ext cx="374661" cy="838689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defTabSz="685783" fontAlgn="auto">
              <a:spcBef>
                <a:spcPts val="0"/>
              </a:spcBef>
              <a:spcAft>
                <a:spcPts val="0"/>
              </a:spcAft>
            </a:pPr>
            <a:r>
              <a:rPr lang="en-US" sz="50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6</a:t>
            </a:r>
            <a:endParaRPr lang="th-TH" sz="18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768858" y="3133802"/>
            <a:ext cx="374661" cy="838689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defTabSz="685783" fontAlgn="auto">
              <a:spcBef>
                <a:spcPts val="0"/>
              </a:spcBef>
              <a:spcAft>
                <a:spcPts val="0"/>
              </a:spcAft>
            </a:pPr>
            <a:r>
              <a:rPr lang="en-US" sz="50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7</a:t>
            </a:r>
            <a:endParaRPr lang="th-TH" sz="18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68858" y="4018377"/>
            <a:ext cx="374661" cy="838689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defTabSz="685783" fontAlgn="auto">
              <a:spcBef>
                <a:spcPts val="0"/>
              </a:spcBef>
              <a:spcAft>
                <a:spcPts val="0"/>
              </a:spcAft>
            </a:pPr>
            <a:r>
              <a:rPr lang="en-US" sz="50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8</a:t>
            </a:r>
            <a:endParaRPr lang="th-TH" sz="18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758EBB-432F-4FC2-AEAB-547029810ABE}" type="slidenum">
              <a:rPr lang="zh-CN" altLang="en-US" smtClean="0"/>
              <a:pPr/>
              <a:t>37</a:t>
            </a:fld>
            <a:endParaRPr lang="zh-CN" altLang="en-US"/>
          </a:p>
        </p:txBody>
      </p:sp>
      <p:sp>
        <p:nvSpPr>
          <p:cNvPr id="3" name="Rounded Rectangle 2"/>
          <p:cNvSpPr/>
          <p:nvPr/>
        </p:nvSpPr>
        <p:spPr>
          <a:xfrm>
            <a:off x="107504" y="4130562"/>
            <a:ext cx="4464496" cy="940201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256792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/>
          <p:cNvSpPr/>
          <p:nvPr/>
        </p:nvSpPr>
        <p:spPr>
          <a:xfrm>
            <a:off x="428596" y="535774"/>
            <a:ext cx="8572560" cy="55656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 lIns="68579" tIns="34289" rIns="68579" bIns="34289" anchor="t">
            <a:spAutoFit/>
          </a:bodyPr>
          <a:lstStyle/>
          <a:p>
            <a:pPr marL="470285" defTabSz="685783" fontAlgn="auto">
              <a:lnSpc>
                <a:spcPts val="3750"/>
              </a:lnSpc>
              <a:spcBef>
                <a:spcPts val="0"/>
              </a:spcBef>
              <a:spcAft>
                <a:spcPts val="0"/>
              </a:spcAft>
            </a:pP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ส่งเสริมการผลิตและการบริโภคที่เป็นมิตรกับสิ่งแวดล้อม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0094" y="1311989"/>
            <a:ext cx="4351906" cy="1774843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defTabSz="685783" fontAlgn="auto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lang="th-TH" b="1" dirty="0" smtClean="0">
                <a:solidFill>
                  <a:srgbClr val="51C3F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4.1 ส่งเสริม</a:t>
            </a:r>
            <a:r>
              <a:rPr lang="th-TH" b="1" dirty="0">
                <a:solidFill>
                  <a:srgbClr val="51C3F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การผลิตและการลงทุนในภาคอุตสาหกรรมที่เป็นมิตรกับสิ่งแวดล้อม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ใช้มาตรการทางการเงินการคลัง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สนับสนุนกระบวนการผลิตให้ได้มาตรฐานการลด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มลพิษ และ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ส่งเสริมการลงทุนในอุตสาหกรรมที่ใช้เทคโนโลยีสะอาด พัฒนาการจัดระบบข้อมูลให้สอดคล้องมาตรฐานสากล สนับสนุนการผลิตที่เป็นมิตรกับสิ่งแวดล้อม สนับสนุนแนวทางการจัดการเชิงรุกเพื่อลดผลกระทบสิ่งแวดล้อมอุตสาหกรรมเฉพาะกลุ่มตลอดห่วงโซ่อุปทาน 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714876" y="1284220"/>
            <a:ext cx="4385812" cy="1287530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defTabSz="685783" fontAlgn="auto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dirty="0" smtClean="0">
                <a:solidFill>
                  <a:srgbClr val="51C3F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4.2 </a:t>
            </a:r>
            <a:r>
              <a:rPr lang="th-TH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สนับสนุน</a:t>
            </a:r>
            <a:r>
              <a:rPr lang="th-TH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การผลิตภาคการเกษตรไปสู่เกษตรกรรมที่</a:t>
            </a:r>
            <a:r>
              <a:rPr lang="th-TH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ยั่งยืน</a:t>
            </a:r>
            <a:endParaRPr lang="en-US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  <a:p>
            <a:pPr defTabSz="685783" fontAlgn="auto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สนับสนุนเกษตรกรปรับเปลี่ยนกระบวนการผลิตจากพืชเชิงเดี่ยว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ไปสู่เกษตรกรรม ยั่งยืน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เกษตรธรรมชาติ เกษตรผสมผสาน เกษตรอินทรีย์ วนเกษตร และเกษตรทฤษฎี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ใหม่ และ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สนับสนุนงานวิจัยและจัดทำพื้นที่ต้นแบบ</a:t>
            </a:r>
            <a:r>
              <a:rPr lang="en-US" b="1" dirty="0"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ตลอดจนจัดให้มีแหล่งทุนและกลไกทางการตลาด </a:t>
            </a:r>
            <a:endParaRPr lang="en-US" b="1" dirty="0">
              <a:solidFill>
                <a:srgbClr val="51C3F9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0" y="-13"/>
            <a:ext cx="9144000" cy="432000"/>
          </a:xfrm>
          <a:prstGeom prst="rect">
            <a:avLst/>
          </a:prstGeom>
          <a:gradFill flip="none" rotWithShape="1">
            <a:gsLst>
              <a:gs pos="0">
                <a:schemeClr val="accent3"/>
              </a:gs>
              <a:gs pos="50000">
                <a:schemeClr val="accent3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bg1"/>
              </a:gs>
            </a:gsLst>
            <a:path path="circle">
              <a:fillToRect r="100000" b="100000"/>
            </a:path>
            <a:tileRect l="-100000" t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79" tIns="34289" rIns="68579" bIns="34289" rtlCol="0" anchor="b"/>
          <a:lstStyle/>
          <a:p>
            <a:pPr marL="404803" indent="-404803" defTabSz="685783" fontAlgn="auto">
              <a:lnSpc>
                <a:spcPts val="165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700" b="1" spc="-15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r>
              <a:rPr lang="th-TH" sz="2700" b="1" spc="-15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  แนวทางการพัฒนาที่มีความสำคัญสูง</a:t>
            </a:r>
            <a:r>
              <a:rPr lang="en-US" sz="2700" b="1" spc="-15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700" b="1" spc="-15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และสามารถผลักดันสู่การปฏิบัติ</a:t>
            </a:r>
          </a:p>
        </p:txBody>
      </p:sp>
      <p:sp>
        <p:nvSpPr>
          <p:cNvPr id="18" name="Oval 17"/>
          <p:cNvSpPr/>
          <p:nvPr/>
        </p:nvSpPr>
        <p:spPr>
          <a:xfrm>
            <a:off x="0" y="450131"/>
            <a:ext cx="900000" cy="675000"/>
          </a:xfrm>
          <a:prstGeom prst="ellipse">
            <a:avLst/>
          </a:prstGeom>
          <a:blipFill rotWithShape="0">
            <a:blip r:embed="rId2"/>
            <a:stretch>
              <a:fillRect/>
            </a:stretch>
          </a:blipFill>
        </p:spPr>
        <p:style>
          <a:lnRef idx="1">
            <a:schemeClr val="accent3">
              <a:shade val="80000"/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3"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9" name="TextBox 18"/>
          <p:cNvSpPr txBox="1"/>
          <p:nvPr/>
        </p:nvSpPr>
        <p:spPr>
          <a:xfrm>
            <a:off x="211084" y="375037"/>
            <a:ext cx="374661" cy="761745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defTabSz="685783" fontAlgn="auto">
              <a:spcBef>
                <a:spcPts val="0"/>
              </a:spcBef>
              <a:spcAft>
                <a:spcPts val="0"/>
              </a:spcAft>
            </a:pPr>
            <a:r>
              <a:rPr lang="en-US" sz="45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</a:t>
            </a:r>
            <a:endParaRPr lang="th-TH" sz="15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>
          <a:xfrm>
            <a:off x="6553200" y="4894011"/>
            <a:ext cx="2133600" cy="273844"/>
          </a:xfrm>
        </p:spPr>
        <p:txBody>
          <a:bodyPr/>
          <a:lstStyle/>
          <a:p>
            <a:fld id="{5D758EBB-432F-4FC2-AEAB-547029810ABE}" type="slidenum">
              <a:rPr lang="zh-CN" altLang="en-US" smtClean="0"/>
              <a:pPr/>
              <a:t>38</a:t>
            </a:fld>
            <a:endParaRPr lang="zh-CN" altLang="en-US"/>
          </a:p>
        </p:txBody>
      </p:sp>
      <p:sp>
        <p:nvSpPr>
          <p:cNvPr id="11" name="Rounded Rectangle 10"/>
          <p:cNvSpPr/>
          <p:nvPr/>
        </p:nvSpPr>
        <p:spPr>
          <a:xfrm>
            <a:off x="97320" y="1208132"/>
            <a:ext cx="4462461" cy="2106690"/>
          </a:xfrm>
          <a:prstGeom prst="roundRect">
            <a:avLst>
              <a:gd name="adj" fmla="val 25000"/>
            </a:avLst>
          </a:prstGeom>
          <a:noFill/>
          <a:ln>
            <a:solidFill>
              <a:srgbClr val="71A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580296" y="1222210"/>
            <a:ext cx="4462461" cy="1588556"/>
          </a:xfrm>
          <a:prstGeom prst="roundRect">
            <a:avLst>
              <a:gd name="adj" fmla="val 25000"/>
            </a:avLst>
          </a:prstGeom>
          <a:noFill/>
          <a:ln>
            <a:solidFill>
              <a:srgbClr val="71A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117835" y="3435845"/>
            <a:ext cx="4462461" cy="1463899"/>
          </a:xfrm>
          <a:prstGeom prst="roundRect">
            <a:avLst>
              <a:gd name="adj" fmla="val 25000"/>
            </a:avLst>
          </a:prstGeom>
          <a:noFill/>
          <a:ln>
            <a:solidFill>
              <a:srgbClr val="71A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4580295" y="2921330"/>
            <a:ext cx="4462461" cy="1986273"/>
          </a:xfrm>
          <a:prstGeom prst="roundRect">
            <a:avLst>
              <a:gd name="adj" fmla="val 25000"/>
            </a:avLst>
          </a:prstGeom>
          <a:noFill/>
          <a:ln>
            <a:solidFill>
              <a:srgbClr val="71A7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n-US" sz="1800">
              <a:solidFill>
                <a:prstClr val="white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211084" y="3588476"/>
            <a:ext cx="4503792" cy="1287530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defTabSz="685783" fontAlgn="auto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r>
              <a:rPr lang="th-TH" b="1" dirty="0" smtClean="0">
                <a:solidFill>
                  <a:srgbClr val="51C3F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4.3 ส่งเสริม</a:t>
            </a:r>
            <a:r>
              <a:rPr lang="th-TH" b="1" dirty="0">
                <a:solidFill>
                  <a:srgbClr val="51C3F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การท่องเที่ยวที่ยั่งยืน โดยคำนึงถึงขีดความสามารถในการรองรับของระบบ</a:t>
            </a:r>
            <a:r>
              <a:rPr lang="th-TH" b="1" dirty="0" smtClean="0">
                <a:solidFill>
                  <a:srgbClr val="51C3F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นิเวศ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โดยส่งเสริม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แนวคิดการสร้างรายได้จากการอนุรักษ์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สืบ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ทอดอัตลักษณ์และวัฒนธรรมท้องถิ่น รวมทั้งสร้างรายได้จากผลิตภัณฑ์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ชีวภาพของท้องถิ่น เป็นต้น</a:t>
            </a:r>
            <a:endParaRPr lang="th-TH" b="1" dirty="0">
              <a:latin typeface="TH SarabunPSK" pitchFamily="34" charset="-34"/>
              <a:cs typeface="TH SarabunPSK" pitchFamily="34" charset="-34"/>
            </a:endParaRPr>
          </a:p>
          <a:p>
            <a:pPr defTabSz="685783" fontAlgn="auto">
              <a:lnSpc>
                <a:spcPts val="1875"/>
              </a:lnSpc>
              <a:spcBef>
                <a:spcPts val="0"/>
              </a:spcBef>
              <a:spcAft>
                <a:spcPts val="0"/>
              </a:spcAft>
            </a:pPr>
            <a:endParaRPr lang="en-US" b="1" dirty="0">
              <a:solidFill>
                <a:srgbClr val="51C3F9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4662295" y="3051298"/>
            <a:ext cx="4298462" cy="1731241"/>
          </a:xfrm>
          <a:prstGeom prst="rect">
            <a:avLst/>
          </a:prstGeom>
          <a:noFill/>
        </p:spPr>
        <p:txBody>
          <a:bodyPr wrap="square" lIns="68579" tIns="34289" rIns="68579" bIns="34289" rtlCol="0">
            <a:spAutoFit/>
          </a:bodyPr>
          <a:lstStyle/>
          <a:p>
            <a:pPr algn="thaiDist" defTabSz="685783" fontAlgn="auto">
              <a:spcBef>
                <a:spcPts val="0"/>
              </a:spcBef>
              <a:spcAft>
                <a:spcPts val="0"/>
              </a:spcAft>
            </a:pPr>
            <a:r>
              <a:rPr lang="th-TH" b="1" dirty="0" smtClean="0">
                <a:solidFill>
                  <a:srgbClr val="51C3F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4.4 สร้าง</a:t>
            </a:r>
            <a:r>
              <a:rPr lang="th-TH" b="1" dirty="0">
                <a:solidFill>
                  <a:srgbClr val="51C3F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แรงจูงใจเพื่อให้เกิดการปรับเปลี่ยนไปสู่การบริโภคที่</a:t>
            </a:r>
            <a:r>
              <a:rPr lang="th-TH" b="1" dirty="0" smtClean="0">
                <a:solidFill>
                  <a:srgbClr val="51C3F9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ยั่งยืน 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เช่นการพัฒนา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เทคโนโลยีและนวตกรรมเพื่อสร้างความตระหนักด้านการ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ผลิตและ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บริโภคที่ยั่งยืน ผ่านช่องทางต่างๆที่เข้าถึงผู้บริโภค เลือกใช้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มาตรการจูง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ใจที่เหมาะสมกับแต่ละกลุ่มเป้าหมาย ประยุกต์ใช้เครื่องมือ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ทางเศรษฐ</a:t>
            </a:r>
            <a:r>
              <a:rPr lang="th-TH" b="1" dirty="0">
                <a:latin typeface="TH SarabunPSK" pitchFamily="34" charset="-34"/>
                <a:cs typeface="TH SarabunPSK" pitchFamily="34" charset="-34"/>
              </a:rPr>
              <a:t>ศาสตร์สิ่งแวดล้อมเพื่อปรับเปลี่ยน</a:t>
            </a:r>
            <a:r>
              <a:rPr lang="th-TH" b="1" dirty="0" smtClean="0">
                <a:latin typeface="TH SarabunPSK" pitchFamily="34" charset="-34"/>
                <a:cs typeface="TH SarabunPSK" pitchFamily="34" charset="-34"/>
              </a:rPr>
              <a:t>พฤติกรรม เป็นต้น</a:t>
            </a:r>
            <a:endParaRPr lang="en-US" b="1" dirty="0">
              <a:solidFill>
                <a:srgbClr val="51C3F9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Oval 2"/>
          <p:cNvSpPr/>
          <p:nvPr/>
        </p:nvSpPr>
        <p:spPr>
          <a:xfrm>
            <a:off x="4427984" y="1092335"/>
            <a:ext cx="4614773" cy="1828995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xmlns="" val="3754273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0" y="4006"/>
            <a:ext cx="9144000" cy="769441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th-TH" sz="4400" b="1" dirty="0">
                <a:latin typeface="TH SarabunPSK" pitchFamily="34" charset="-34"/>
                <a:cs typeface="TH SarabunPSK" pitchFamily="34" charset="-34"/>
              </a:rPr>
              <a:t>ประเด็นนำเสนอ</a:t>
            </a:r>
            <a:r>
              <a:rPr lang="en-US" sz="4400" b="1" dirty="0">
                <a:latin typeface="TH SarabunPSK" pitchFamily="34" charset="-34"/>
                <a:cs typeface="TH SarabunPSK" pitchFamily="34" charset="-34"/>
              </a:rPr>
              <a:t> </a:t>
            </a:r>
            <a:endParaRPr lang="th-TH" sz="4400" b="1" dirty="0"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Text Box 18"/>
          <p:cNvSpPr txBox="1">
            <a:spLocks noChangeArrowheads="1"/>
          </p:cNvSpPr>
          <p:nvPr/>
        </p:nvSpPr>
        <p:spPr bwMode="auto">
          <a:xfrm>
            <a:off x="971600" y="1228106"/>
            <a:ext cx="7488832" cy="1080120"/>
          </a:xfrm>
          <a:prstGeom prst="rect">
            <a:avLst/>
          </a:prstGeom>
          <a:solidFill>
            <a:schemeClr val="bg1">
              <a:lumMod val="95000"/>
            </a:schemeClr>
          </a:solidFill>
          <a:ln w="19050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marL="628650" indent="-341313" defTabSz="898525">
              <a:lnSpc>
                <a:spcPts val="3000"/>
              </a:lnSpc>
              <a:spcBef>
                <a:spcPct val="50000"/>
              </a:spcBef>
              <a:defRPr/>
            </a:pPr>
            <a:r>
              <a:rPr lang="en-US" altLang="ko-KR" sz="3200" b="1" dirty="0" smtClean="0">
                <a:solidFill>
                  <a:srgbClr val="0070C0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1.	</a:t>
            </a:r>
            <a:r>
              <a:rPr lang="th-TH" altLang="ko-KR" sz="3200" b="1" dirty="0" smtClean="0">
                <a:solidFill>
                  <a:srgbClr val="0070C0"/>
                </a:solidFill>
                <a:latin typeface="TH SarabunPSK" pitchFamily="34" charset="-34"/>
                <a:ea typeface="Gulim" pitchFamily="34" charset="-127"/>
                <a:cs typeface="TH SarabunPSK" pitchFamily="34" charset="-34"/>
              </a:rPr>
              <a:t>ความสำคัญและบริบทการเปลี่ยนแปลงที่มีผลต่อการพัฒนาภาคเกษตร</a:t>
            </a:r>
            <a:endParaRPr lang="th-TH" sz="32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Text Box 20"/>
          <p:cNvSpPr txBox="1">
            <a:spLocks noChangeArrowheads="1"/>
          </p:cNvSpPr>
          <p:nvPr/>
        </p:nvSpPr>
        <p:spPr bwMode="auto">
          <a:xfrm>
            <a:off x="971600" y="2571750"/>
            <a:ext cx="7488832" cy="864024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 algn="ctr">
            <a:solidFill>
              <a:schemeClr val="bg1">
                <a:lumMod val="85000"/>
              </a:schemeClr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marL="628650" indent="-341313" defTabSz="898525">
              <a:lnSpc>
                <a:spcPts val="3000"/>
              </a:lnSpc>
              <a:spcBef>
                <a:spcPct val="50000"/>
              </a:spcBef>
              <a:defRPr/>
            </a:pPr>
            <a:r>
              <a:rPr lang="th-TH" altLang="ko-KR" sz="3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2.	การพัฒนาภาคเกษตรในแผนฯ 12</a:t>
            </a:r>
            <a:endParaRPr lang="th-TH" sz="32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7" name="Straight Connector 7"/>
          <p:cNvCxnSpPr>
            <a:cxnSpLocks noChangeShapeType="1"/>
          </p:cNvCxnSpPr>
          <p:nvPr/>
        </p:nvCxnSpPr>
        <p:spPr bwMode="auto">
          <a:xfrm>
            <a:off x="1928813" y="714375"/>
            <a:ext cx="7072312" cy="1588"/>
          </a:xfrm>
          <a:prstGeom prst="line">
            <a:avLst/>
          </a:prstGeom>
          <a:noFill/>
          <a:ln w="9525" algn="ctr">
            <a:solidFill>
              <a:srgbClr val="0070C0"/>
            </a:solidFill>
            <a:round/>
            <a:headEnd/>
            <a:tailEnd/>
          </a:ln>
        </p:spPr>
      </p:cxn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A1DAA7-0663-4602-A039-C216A7B73F6E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8" name="Text Box 20"/>
          <p:cNvSpPr txBox="1">
            <a:spLocks noChangeArrowheads="1"/>
          </p:cNvSpPr>
          <p:nvPr/>
        </p:nvSpPr>
        <p:spPr bwMode="auto">
          <a:xfrm>
            <a:off x="971600" y="3723878"/>
            <a:ext cx="7488832" cy="936104"/>
          </a:xfrm>
          <a:prstGeom prst="rect">
            <a:avLst/>
          </a:prstGeom>
          <a:solidFill>
            <a:schemeClr val="bg1">
              <a:lumMod val="95000"/>
            </a:schemeClr>
          </a:solidFill>
          <a:ln w="25400" algn="ctr">
            <a:solidFill>
              <a:srgbClr val="FF0000"/>
            </a:solidFill>
            <a:miter lim="800000"/>
            <a:headEnd/>
            <a:tailEnd/>
          </a:ln>
        </p:spPr>
        <p:txBody>
          <a:bodyPr wrap="square" anchor="ctr">
            <a:noAutofit/>
          </a:bodyPr>
          <a:lstStyle/>
          <a:p>
            <a:pPr marL="628650" indent="-341313" defTabSz="898525">
              <a:lnSpc>
                <a:spcPts val="3000"/>
              </a:lnSpc>
              <a:spcBef>
                <a:spcPct val="50000"/>
              </a:spcBef>
              <a:defRPr/>
            </a:pPr>
            <a:r>
              <a:rPr lang="en-US" altLang="ko-KR" sz="3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altLang="ko-KR" sz="3200" b="1" dirty="0" smtClean="0">
                <a:solidFill>
                  <a:srgbClr val="0070C0"/>
                </a:solidFill>
                <a:latin typeface="TH SarabunPSK" pitchFamily="34" charset="-34"/>
                <a:cs typeface="TH SarabunPSK" pitchFamily="34" charset="-34"/>
              </a:rPr>
              <a:t>.	การขับเคลื่อนเกษตรกรรมยั่งยืนของไทย</a:t>
            </a:r>
            <a:endParaRPr lang="th-TH" sz="3200" b="1" dirty="0">
              <a:solidFill>
                <a:srgbClr val="0070C0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55175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2"/>
          <p:cNvSpPr>
            <a:spLocks noGrp="1" noChangeArrowheads="1"/>
          </p:cNvSpPr>
          <p:nvPr>
            <p:ph type="title"/>
          </p:nvPr>
        </p:nvSpPr>
        <p:spPr>
          <a:xfrm>
            <a:off x="179512" y="-20538"/>
            <a:ext cx="8568952" cy="479117"/>
          </a:xfrm>
        </p:spPr>
        <p:txBody>
          <a:bodyPr/>
          <a:lstStyle/>
          <a:p>
            <a:r>
              <a:rPr lang="th-TH" altLang="en-US" sz="4000" dirty="0" smtClean="0">
                <a:solidFill>
                  <a:srgbClr val="FFFF00"/>
                </a:solidFill>
                <a:latin typeface="TH SarabunPSK" pitchFamily="34" charset="-34"/>
                <a:cs typeface="TH SarabunPSK" pitchFamily="34" charset="-34"/>
              </a:rPr>
              <a:t>แนวคิดการพัฒนาเกษตรกรรมยั่งยืนของไทย</a:t>
            </a:r>
            <a:endParaRPr lang="en-AU" altLang="en-US" sz="4000" dirty="0">
              <a:solidFill>
                <a:srgbClr val="FFFF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F70844-FB13-4CCA-94F9-A95A4F089B1A}" type="slidenum">
              <a:rPr lang="en-AU" altLang="en-US" smtClean="0">
                <a:solidFill>
                  <a:srgbClr val="19426B"/>
                </a:solidFill>
              </a:rPr>
              <a:pPr/>
              <a:t>40</a:t>
            </a:fld>
            <a:endParaRPr lang="en-AU" altLang="en-US">
              <a:solidFill>
                <a:srgbClr val="19426B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99931" y="463882"/>
            <a:ext cx="318548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th-TH" altLang="en-US" sz="2400" b="1" dirty="0" smtClean="0">
                <a:solidFill>
                  <a:srgbClr val="FFFFFF"/>
                </a:solidFill>
                <a:latin typeface="TH SarabunPSK" pitchFamily="34" charset="-34"/>
                <a:cs typeface="TH SarabunPSK" pitchFamily="34" charset="-34"/>
              </a:rPr>
              <a:t>เน้นไปสู่การพัฒนาที่สมดุลและยั่งยืน</a:t>
            </a:r>
            <a:endParaRPr lang="en-AU" altLang="en-US" sz="2400" b="1" dirty="0">
              <a:solidFill>
                <a:srgbClr val="FFC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2438400" y="2946713"/>
            <a:ext cx="2286000" cy="685800"/>
          </a:xfrm>
          <a:prstGeom prst="roundRect">
            <a:avLst/>
          </a:prstGeom>
          <a:solidFill>
            <a:srgbClr val="C0504D">
              <a:lumMod val="40000"/>
              <a:lumOff val="6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lnSpc>
                <a:spcPts val="2400"/>
              </a:lnSpc>
              <a:defRPr/>
            </a:pPr>
            <a:r>
              <a:rPr lang="th-TH" sz="2400" b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ความสามารถ</a:t>
            </a:r>
            <a:br>
              <a:rPr lang="th-TH" sz="2400" b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ในการแข่งขันสูงขึ้น</a:t>
            </a:r>
            <a:endParaRPr lang="en-US" sz="2400" b="1" kern="0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2438400" y="4275565"/>
            <a:ext cx="2286000" cy="696488"/>
          </a:xfrm>
          <a:prstGeom prst="roundRect">
            <a:avLst/>
          </a:prstGeom>
          <a:solidFill>
            <a:srgbClr val="1F497D">
              <a:lumMod val="40000"/>
              <a:lumOff val="6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lnSpc>
                <a:spcPts val="2400"/>
              </a:lnSpc>
              <a:defRPr/>
            </a:pPr>
            <a:r>
              <a:rPr lang="th-TH" sz="2400" b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เกษตรกรเข้มแข็งมีคุณภาพชีวิตที่ดี</a:t>
            </a:r>
            <a:endParaRPr lang="en-US" sz="2400" b="1" kern="0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2514600" y="1817370"/>
            <a:ext cx="2209800" cy="685800"/>
          </a:xfrm>
          <a:prstGeom prst="roundRect">
            <a:avLst/>
          </a:prstGeom>
          <a:solidFill>
            <a:srgbClr val="8064A2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lnSpc>
                <a:spcPts val="2400"/>
              </a:lnSpc>
              <a:defRPr/>
            </a:pPr>
            <a:r>
              <a:rPr lang="th-TH" sz="2400" b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ฐานทรัพยากร</a:t>
            </a:r>
            <a:br>
              <a:rPr lang="th-TH" sz="2400" b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มีความยั่งยืน</a:t>
            </a:r>
            <a:endParaRPr lang="en-US" sz="2400" b="1" kern="0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4" name="Rectangle 23"/>
          <p:cNvSpPr/>
          <p:nvPr/>
        </p:nvSpPr>
        <p:spPr>
          <a:xfrm>
            <a:off x="4724400" y="4138107"/>
            <a:ext cx="4419600" cy="155176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t"/>
          <a:lstStyle/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b="1" kern="0" dirty="0" smtClean="0">
                <a:solidFill>
                  <a:srgbClr val="9BBB59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มีความมั่นคงด้านอาหาร</a:t>
            </a:r>
          </a:p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b="1" kern="0" dirty="0" smtClean="0">
                <a:solidFill>
                  <a:srgbClr val="9BBB59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มีที่ดินทำกิน</a:t>
            </a:r>
            <a:endParaRPr lang="en-US" b="1" kern="0" dirty="0" smtClean="0">
              <a:solidFill>
                <a:srgbClr val="9BBB59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b="1" kern="0" dirty="0" smtClean="0">
                <a:solidFill>
                  <a:srgbClr val="9BBB59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มีรายได้ในระดับที่เพียงพอต่อการประกอบอาชีพการเกษตร</a:t>
            </a:r>
          </a:p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b="1" kern="0" dirty="0" smtClean="0">
                <a:solidFill>
                  <a:srgbClr val="9BBB59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ไม่มีหนี้สิน</a:t>
            </a:r>
          </a:p>
        </p:txBody>
      </p:sp>
      <p:sp>
        <p:nvSpPr>
          <p:cNvPr id="25" name="Rectangle 24"/>
          <p:cNvSpPr/>
          <p:nvPr/>
        </p:nvSpPr>
        <p:spPr>
          <a:xfrm>
            <a:off x="4724400" y="1703941"/>
            <a:ext cx="4419600" cy="912800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t"/>
          <a:lstStyle/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b="1" kern="0" dirty="0" smtClean="0">
                <a:solidFill>
                  <a:srgbClr val="9BBB59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มีความอุดมสมบูรณ์ / ลดความเสื่อมโทรม</a:t>
            </a:r>
          </a:p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b="1" kern="0" dirty="0" smtClean="0">
                <a:solidFill>
                  <a:srgbClr val="9BBB59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บริหารจัดการด้านการอนุรักษ์และการใช้ประโยชน์อย่างมีประสิทธิภาพ</a:t>
            </a:r>
          </a:p>
        </p:txBody>
      </p:sp>
      <p:sp>
        <p:nvSpPr>
          <p:cNvPr id="26" name="Rectangle 25"/>
          <p:cNvSpPr/>
          <p:nvPr/>
        </p:nvSpPr>
        <p:spPr>
          <a:xfrm>
            <a:off x="4716164" y="2240179"/>
            <a:ext cx="4427836" cy="219071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เพิ่มประสิทธิภาพการผลิต / ลดต้นทุนการผลิต</a:t>
            </a:r>
          </a:p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บริหารจัดการผลผลิตให้สอดคล้องกับความต้องการ</a:t>
            </a:r>
          </a:p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วิจัยพัฒนาผลิตภัณฑ์ / สร้างมูลค่าเพิ่มตลอดห่วงโซ่</a:t>
            </a:r>
          </a:p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พัฒนาโครงสร้างพื้นฐานและสิ่งอำนวยความสะดวกพื้นฐาน รวมทั้ง</a:t>
            </a:r>
            <a:r>
              <a:rPr lang="th-TH" b="1" kern="0" dirty="0" err="1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ระบบโล</a:t>
            </a:r>
            <a:r>
              <a:rPr lang="th-TH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จิ</a:t>
            </a:r>
            <a:r>
              <a:rPr lang="th-TH" b="1" kern="0" dirty="0" err="1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สติกส์</a:t>
            </a:r>
            <a:endParaRPr lang="th-TH" b="1" kern="0" dirty="0" smtClean="0">
              <a:solidFill>
                <a:srgbClr val="F79646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  <a:p>
            <a:pPr marL="177800" indent="-177800">
              <a:lnSpc>
                <a:spcPts val="1800"/>
              </a:lnSpc>
              <a:spcBef>
                <a:spcPts val="200"/>
              </a:spcBef>
              <a:buFont typeface="Arial" pitchFamily="34" charset="0"/>
              <a:buChar char="•"/>
              <a:defRPr/>
            </a:pPr>
            <a:r>
              <a:rPr lang="th-TH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การสร้างเครือข่าย / การรวมกลุ่ม / การพัฒนาเชิงพื้นที่ </a:t>
            </a:r>
            <a:br>
              <a:rPr lang="th-TH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b="1" kern="0" dirty="0" smtClean="0">
                <a:solidFill>
                  <a:srgbClr val="F79646">
                    <a:lumMod val="50000"/>
                  </a:srgbClr>
                </a:solidFill>
                <a:latin typeface="TH SarabunPSK" pitchFamily="34" charset="-34"/>
                <a:cs typeface="TH SarabunPSK" pitchFamily="34" charset="-34"/>
              </a:rPr>
              <a:t>Area base)</a:t>
            </a:r>
            <a:endParaRPr lang="th-TH" b="1" kern="0" dirty="0" smtClean="0">
              <a:solidFill>
                <a:srgbClr val="F79646">
                  <a:lumMod val="50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7" name="Content Placeholder 2"/>
          <p:cNvSpPr>
            <a:spLocks noGrp="1"/>
          </p:cNvSpPr>
          <p:nvPr>
            <p:ph idx="1"/>
          </p:nvPr>
        </p:nvSpPr>
        <p:spPr>
          <a:xfrm>
            <a:off x="214282" y="1146000"/>
            <a:ext cx="8777318" cy="634361"/>
          </a:xfrm>
        </p:spPr>
        <p:txBody>
          <a:bodyPr anchor="ctr">
            <a:noAutofit/>
          </a:bodyPr>
          <a:lstStyle/>
          <a:p>
            <a:pPr marL="0" indent="0">
              <a:lnSpc>
                <a:spcPts val="2000"/>
              </a:lnSpc>
              <a:spcBef>
                <a:spcPts val="600"/>
              </a:spcBef>
              <a:buNone/>
            </a:pP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ภายใต้กระแสการเปลี่ยนแปลงที่รุนแรง แนวทางการพัฒนาภาคเกษตรจึง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ต้องเน้นพัฒนาไปสู่ความยั่งยืน มีความสมดุล 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ทั้งมิติด้านเศรษฐกิจ ด้านสังคม และด้านสิ่งแวดล้อม รวมทั้ง</a:t>
            </a:r>
            <a:r>
              <a:rPr lang="th-TH" sz="18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มีศักยภาพในการแข่งขัน</a:t>
            </a:r>
            <a:r>
              <a:rPr lang="th-TH" sz="1800" b="1" dirty="0" smtClean="0">
                <a:latin typeface="TH SarabunPSK" pitchFamily="34" charset="-34"/>
                <a:cs typeface="TH SarabunPSK" pitchFamily="34" charset="-34"/>
              </a:rPr>
              <a:t>จากประเทศคู่แข่ง ซึ่งจะมีการแข่งขันที่รุนแรงมากขึ้น</a:t>
            </a:r>
            <a:endParaRPr lang="th-TH" sz="1800" b="1" dirty="0" smtClean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8" name="Oval 27"/>
          <p:cNvSpPr/>
          <p:nvPr/>
        </p:nvSpPr>
        <p:spPr>
          <a:xfrm>
            <a:off x="76200" y="2503170"/>
            <a:ext cx="2286000" cy="1234440"/>
          </a:xfrm>
          <a:prstGeom prst="ellipse">
            <a:avLst/>
          </a:prstGeom>
          <a:solidFill>
            <a:srgbClr val="9BBB59">
              <a:lumMod val="60000"/>
              <a:lumOff val="40000"/>
            </a:srgbClr>
          </a:solidFill>
          <a:ln w="25400" cap="flat" cmpd="sng" algn="ctr">
            <a:noFill/>
            <a:prstDash val="solid"/>
          </a:ln>
          <a:effectLst/>
          <a:scene3d>
            <a:camera prst="orthographicFront"/>
            <a:lightRig rig="threePt" dir="t"/>
          </a:scene3d>
          <a:sp3d>
            <a:bevelT/>
          </a:sp3d>
        </p:spPr>
        <p:txBody>
          <a:bodyPr rtlCol="0" anchor="ctr"/>
          <a:lstStyle/>
          <a:p>
            <a:pPr algn="ctr">
              <a:lnSpc>
                <a:spcPts val="2400"/>
              </a:lnSpc>
              <a:defRPr/>
            </a:pPr>
            <a:endParaRPr lang="en-US" sz="2400" b="1" kern="0" dirty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9" name="Rectangle 28"/>
          <p:cNvSpPr/>
          <p:nvPr/>
        </p:nvSpPr>
        <p:spPr>
          <a:xfrm>
            <a:off x="76200" y="2826193"/>
            <a:ext cx="228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ase">
              <a:lnSpc>
                <a:spcPts val="24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การพัฒนาภาคเกษตรอย่างยั่งยืน</a:t>
            </a:r>
            <a:endParaRPr lang="en-US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0" name="Down Arrow 29"/>
          <p:cNvSpPr/>
          <p:nvPr/>
        </p:nvSpPr>
        <p:spPr>
          <a:xfrm>
            <a:off x="3505200" y="2571750"/>
            <a:ext cx="381000" cy="274320"/>
          </a:xfrm>
          <a:prstGeom prst="downArrow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31" name="Down Arrow 30"/>
          <p:cNvSpPr/>
          <p:nvPr/>
        </p:nvSpPr>
        <p:spPr>
          <a:xfrm>
            <a:off x="3505200" y="3812704"/>
            <a:ext cx="381000" cy="274320"/>
          </a:xfrm>
          <a:prstGeom prst="downArrow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447328" y="2067694"/>
            <a:ext cx="1676400" cy="480060"/>
          </a:xfrm>
          <a:prstGeom prst="rect">
            <a:avLst/>
          </a:prstGeom>
          <a:noFill/>
        </p:spPr>
        <p:txBody>
          <a:bodyPr wrap="none" anchor="ctr">
            <a:no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</a:t>
            </a:r>
            <a:endParaRPr lang="en-US" sz="2400" b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3200400" y="835089"/>
            <a:ext cx="5867400" cy="457200"/>
          </a:xfrm>
          <a:prstGeom prst="roundRect">
            <a:avLst/>
          </a:prstGeom>
          <a:noFill/>
        </p:spPr>
        <p:txBody>
          <a:bodyPr anchor="ctr"/>
          <a:lstStyle/>
          <a:p>
            <a:pPr fontAlgn="base">
              <a:lnSpc>
                <a:spcPct val="80000"/>
              </a:lnSpc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800" b="1" kern="0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เป้าหมายการพัฒนา</a:t>
            </a:r>
            <a:endParaRPr lang="th-TH" sz="2800" b="1" kern="0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214282" y="840938"/>
            <a:ext cx="2286000" cy="457200"/>
          </a:xfrm>
          <a:prstGeom prst="roundRect">
            <a:avLst/>
          </a:prstGeom>
          <a:noFill/>
        </p:spPr>
        <p:txBody>
          <a:bodyPr anchor="ctr"/>
          <a:lstStyle/>
          <a:p>
            <a:pPr fontAlgn="base">
              <a:lnSpc>
                <a:spcPct val="80000"/>
              </a:lnSpc>
              <a:spcAft>
                <a:spcPct val="0"/>
              </a:spcAft>
              <a:defRPr/>
            </a:pPr>
            <a:r>
              <a:rPr lang="th-TH" sz="28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แนวคิดการพัฒนา</a:t>
            </a:r>
          </a:p>
        </p:txBody>
      </p:sp>
      <p:sp>
        <p:nvSpPr>
          <p:cNvPr id="36" name="Right Arrow 35"/>
          <p:cNvSpPr/>
          <p:nvPr/>
        </p:nvSpPr>
        <p:spPr>
          <a:xfrm>
            <a:off x="2590800" y="949389"/>
            <a:ext cx="457200" cy="205740"/>
          </a:xfrm>
          <a:prstGeom prst="rightArrow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algn="ctr">
              <a:defRPr/>
            </a:pPr>
            <a:endParaRPr lang="en-US" kern="0">
              <a:solidFill>
                <a:sysClr val="window" lastClr="FFFFFF"/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60259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xplosion 1 12"/>
          <p:cNvSpPr/>
          <p:nvPr/>
        </p:nvSpPr>
        <p:spPr>
          <a:xfrm>
            <a:off x="2267745" y="1707655"/>
            <a:ext cx="4176474" cy="1845703"/>
          </a:xfrm>
          <a:prstGeom prst="irregularSeal1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>
            <a:noAutofit/>
          </a:bodyPr>
          <a:lstStyle/>
          <a:p>
            <a:pPr algn="ctr"/>
            <a:endParaRPr lang="th-TH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406" y="-103432"/>
            <a:ext cx="8965090" cy="657762"/>
          </a:xfrm>
        </p:spPr>
        <p:txBody>
          <a:bodyPr>
            <a:noAutofit/>
          </a:bodyPr>
          <a:lstStyle/>
          <a:p>
            <a:pPr algn="l"/>
            <a:r>
              <a:rPr lang="th-TH" sz="2800" b="1" dirty="0" smtClean="0">
                <a:solidFill>
                  <a:srgbClr val="0070C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ประเด็นแนวทาง</a:t>
            </a:r>
            <a:r>
              <a:rPr lang="th-TH" sz="2800" b="1" dirty="0">
                <a:solidFill>
                  <a:srgbClr val="0070C0"/>
                </a:solidFill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การขับเคลื่อนเกษตรกรรมยั่งยืน ภายใต้แผนพัฒนาฯ ฉบับที่ 12</a:t>
            </a:r>
          </a:p>
        </p:txBody>
      </p:sp>
      <p:sp>
        <p:nvSpPr>
          <p:cNvPr id="4" name="Oval 3"/>
          <p:cNvSpPr/>
          <p:nvPr/>
        </p:nvSpPr>
        <p:spPr>
          <a:xfrm>
            <a:off x="129883" y="1347615"/>
            <a:ext cx="2353887" cy="1440160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การเสริมศักยภาพการดำเนินงานของ</a:t>
            </a:r>
            <a:b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ศูนย์เครือข่ายปราชญ์ชาวบ้าน/ศูนย์เรียนรู้ </a:t>
            </a:r>
          </a:p>
        </p:txBody>
      </p:sp>
      <p:sp>
        <p:nvSpPr>
          <p:cNvPr id="5" name="Oval 4"/>
          <p:cNvSpPr/>
          <p:nvPr/>
        </p:nvSpPr>
        <p:spPr>
          <a:xfrm>
            <a:off x="755576" y="3075811"/>
            <a:ext cx="2160240" cy="1239241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การวิจัยพัฒนาและสร้างนวัตกรรม </a:t>
            </a:r>
          </a:p>
        </p:txBody>
      </p:sp>
      <p:sp>
        <p:nvSpPr>
          <p:cNvPr id="6" name="Oval 5"/>
          <p:cNvSpPr/>
          <p:nvPr/>
        </p:nvSpPr>
        <p:spPr>
          <a:xfrm>
            <a:off x="2987824" y="3553358"/>
            <a:ext cx="2419592" cy="1322649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การขับเคลื่อนเกษตรกรรมยั่งยืนด้านการตลาดระดับท้องถิ่น </a:t>
            </a:r>
          </a:p>
        </p:txBody>
      </p:sp>
      <p:sp>
        <p:nvSpPr>
          <p:cNvPr id="7" name="Oval 6"/>
          <p:cNvSpPr/>
          <p:nvPr/>
        </p:nvSpPr>
        <p:spPr>
          <a:xfrm>
            <a:off x="5652120" y="3435851"/>
            <a:ext cx="2160240" cy="1382467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การพัฒนาระบบการตรวจรับรองแบบมีส่วนร่วม (</a:t>
            </a:r>
            <a:r>
              <a:rPr lang="en-US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PGS) 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8" name="Oval 7"/>
          <p:cNvSpPr/>
          <p:nvPr/>
        </p:nvSpPr>
        <p:spPr>
          <a:xfrm>
            <a:off x="6732240" y="1923679"/>
            <a:ext cx="2016224" cy="153044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การสนับสนุนสินเชื่อสีเขียว (</a:t>
            </a:r>
            <a:r>
              <a:rPr lang="en-US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Green Credit) 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Oval 8"/>
          <p:cNvSpPr/>
          <p:nvPr/>
        </p:nvSpPr>
        <p:spPr>
          <a:xfrm>
            <a:off x="2569319" y="555528"/>
            <a:ext cx="2290723" cy="1214446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การผลักดันองค์กรหรือหน่วยงานกำกับดูแลเกษตรกรรมยั่งยืน </a:t>
            </a:r>
            <a:r>
              <a:rPr lang="en-US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5407416" y="709232"/>
            <a:ext cx="2188920" cy="1348772"/>
          </a:xfrm>
          <a:prstGeom prst="ellipse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anchor="ctr">
            <a:noAutofit/>
          </a:bodyPr>
          <a:lstStyle/>
          <a:p>
            <a:pPr algn="ctr">
              <a:lnSpc>
                <a:spcPts val="20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การพัฒนาหลักสูตรการศึกษาเกษตรกรรมยั่งยืน</a:t>
            </a:r>
          </a:p>
        </p:txBody>
      </p:sp>
      <p:sp>
        <p:nvSpPr>
          <p:cNvPr id="12" name="Rectangle 11"/>
          <p:cNvSpPr/>
          <p:nvPr/>
        </p:nvSpPr>
        <p:spPr>
          <a:xfrm>
            <a:off x="2915816" y="2172801"/>
            <a:ext cx="27043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พื้นที่เกษตรกรรม</a:t>
            </a:r>
            <a:r>
              <a:rPr lang="th-TH" sz="2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ยั่งยืน</a:t>
            </a: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เพิ่มขึ้น</a:t>
            </a:r>
            <a:b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เป็น 5 ล้านไร่ ใน</a:t>
            </a:r>
            <a:r>
              <a:rPr lang="th-TH" sz="2400" b="1" dirty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ปี 2564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7763B1-1535-4CF2-8926-A2B3CFA68444}" type="slidenum">
              <a:rPr lang="th-TH" sz="1600" smtClean="0">
                <a:solidFill>
                  <a:prstClr val="black">
                    <a:tint val="75000"/>
                  </a:prstClr>
                </a:solidFill>
              </a:rPr>
              <a:pPr/>
              <a:t>41</a:t>
            </a:fld>
            <a:endParaRPr lang="th-TH" sz="160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90420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TextBox 49"/>
          <p:cNvSpPr txBox="1"/>
          <p:nvPr/>
        </p:nvSpPr>
        <p:spPr>
          <a:xfrm>
            <a:off x="5429256" y="4215855"/>
            <a:ext cx="3631704" cy="864096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lnSpc>
                <a:spcPts val="15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srgbClr val="C00000"/>
                </a:solidFill>
              </a:rPr>
              <a:t>กรอบแนวทางการขับเคลื่อนเกษตรกรรมยั่งยืน ของกระทรวงเกษตรและสหกรณ์ (พ.ศ. 2560-2564)</a:t>
            </a:r>
            <a:endParaRPr lang="th-TH" kern="0" dirty="0">
              <a:solidFill>
                <a:prstClr val="black"/>
              </a:solidFill>
            </a:endParaRPr>
          </a:p>
        </p:txBody>
      </p:sp>
      <p:sp>
        <p:nvSpPr>
          <p:cNvPr id="33" name="Rectangle 2"/>
          <p:cNvSpPr>
            <a:spLocks noGrp="1" noChangeArrowheads="1"/>
          </p:cNvSpPr>
          <p:nvPr>
            <p:ph type="title"/>
          </p:nvPr>
        </p:nvSpPr>
        <p:spPr>
          <a:xfrm>
            <a:off x="414726" y="44207"/>
            <a:ext cx="8640960" cy="479118"/>
          </a:xfrm>
        </p:spPr>
        <p:txBody>
          <a:bodyPr>
            <a:normAutofit fontScale="90000"/>
          </a:bodyPr>
          <a:lstStyle/>
          <a:p>
            <a:r>
              <a:rPr lang="th-TH" altLang="en-US" sz="3200" b="1" dirty="0" smtClean="0">
                <a:solidFill>
                  <a:schemeClr val="tx1"/>
                </a:solidFill>
                <a:latin typeface="TH SarabunPSK" pitchFamily="34" charset="-34"/>
                <a:cs typeface="TH SarabunPSK" pitchFamily="34" charset="-34"/>
              </a:rPr>
              <a:t>กลไกการขับเคลื่อนระบบเกษตกรรมยั่งยืน</a:t>
            </a:r>
            <a:endParaRPr lang="en-AU" altLang="en-US" sz="3200" b="1" dirty="0">
              <a:solidFill>
                <a:schemeClr val="tx1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7010400" y="4969619"/>
            <a:ext cx="2133600" cy="176214"/>
          </a:xfrm>
          <a:prstGeom prst="rect">
            <a:avLst/>
          </a:prstGeom>
        </p:spPr>
        <p:txBody>
          <a:bodyPr/>
          <a:lstStyle/>
          <a:p>
            <a:fld id="{47F70844-FB13-4CCA-94F9-A95A4F089B1A}" type="slidenum">
              <a:rPr lang="en-AU" altLang="en-US" smtClean="0">
                <a:solidFill>
                  <a:prstClr val="black">
                    <a:tint val="75000"/>
                  </a:prstClr>
                </a:solidFill>
              </a:rPr>
              <a:pPr/>
              <a:t>42</a:t>
            </a:fld>
            <a:endParaRPr lang="en-AU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9771" y="1558198"/>
            <a:ext cx="5088896" cy="732122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lnSpc>
                <a:spcPts val="1700"/>
              </a:lnSpc>
              <a:spcBef>
                <a:spcPts val="0"/>
              </a:spcBef>
              <a:defRPr/>
            </a:pPr>
            <a:endParaRPr lang="th-TH" kern="0" dirty="0" smtClean="0">
              <a:solidFill>
                <a:srgbClr val="C00000"/>
              </a:solidFill>
            </a:endParaRPr>
          </a:p>
          <a:p>
            <a:pPr>
              <a:lnSpc>
                <a:spcPts val="17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srgbClr val="C00000"/>
                </a:solidFill>
              </a:rPr>
              <a:t>คณะกรรมการพัฒนาเกษตรอินทรีย์แห่งชาติ </a:t>
            </a:r>
            <a:r>
              <a:rPr lang="th-TH" kern="0" dirty="0" smtClean="0">
                <a:solidFill>
                  <a:prstClr val="black"/>
                </a:solidFill>
              </a:rPr>
              <a:t>ภายใต้ มติ ครม.  มีประธาน </a:t>
            </a:r>
            <a:r>
              <a:rPr lang="en-US" kern="0" dirty="0" smtClean="0">
                <a:solidFill>
                  <a:prstClr val="black"/>
                </a:solidFill>
              </a:rPr>
              <a:t>: </a:t>
            </a:r>
            <a:r>
              <a:rPr lang="th-TH" kern="0" dirty="0" smtClean="0">
                <a:solidFill>
                  <a:prstClr val="black"/>
                </a:solidFill>
              </a:rPr>
              <a:t>รนม.ที่ได้รับมอบหมาย </a:t>
            </a:r>
            <a:br>
              <a:rPr lang="th-TH" kern="0" dirty="0" smtClean="0">
                <a:solidFill>
                  <a:prstClr val="black"/>
                </a:solidFill>
              </a:rPr>
            </a:br>
            <a:r>
              <a:rPr lang="th-TH" kern="0" dirty="0" smtClean="0">
                <a:solidFill>
                  <a:prstClr val="black"/>
                </a:solidFill>
              </a:rPr>
              <a:t>มีเลขานุการฯ </a:t>
            </a:r>
            <a:r>
              <a:rPr lang="en-US" kern="0" dirty="0" smtClean="0">
                <a:solidFill>
                  <a:prstClr val="black"/>
                </a:solidFill>
              </a:rPr>
              <a:t>: </a:t>
            </a:r>
            <a:r>
              <a:rPr lang="th-TH" kern="0" dirty="0" smtClean="0">
                <a:solidFill>
                  <a:prstClr val="black"/>
                </a:solidFill>
              </a:rPr>
              <a:t>กษ. / พณ. / วท.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5417627" y="1558192"/>
            <a:ext cx="3643339" cy="786834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 marL="93663" indent="-93663">
              <a:lnSpc>
                <a:spcPts val="15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srgbClr val="C00000"/>
                </a:solidFill>
              </a:rPr>
              <a:t>ร่างยุทธศาสตร์การพัฒนเกษตอินทรีย์แห่งชาติ  พ.ศ. 2560-2564 </a:t>
            </a:r>
            <a:br>
              <a:rPr lang="th-TH" kern="0" dirty="0" smtClean="0">
                <a:solidFill>
                  <a:srgbClr val="C00000"/>
                </a:solidFill>
              </a:rPr>
            </a:br>
            <a:r>
              <a:rPr lang="th-TH" sz="1800" kern="0" dirty="0" smtClean="0">
                <a:solidFill>
                  <a:prstClr val="black"/>
                </a:solidFill>
              </a:rPr>
              <a:t>(ครม. มีมติเห็นชอบ เมื่อวันที่ 11 เม.ย.60)</a:t>
            </a:r>
            <a:endParaRPr lang="th-TH" sz="1800" kern="0" dirty="0">
              <a:solidFill>
                <a:prstClr val="black"/>
              </a:solidFill>
            </a:endParaRPr>
          </a:p>
        </p:txBody>
      </p:sp>
      <p:sp>
        <p:nvSpPr>
          <p:cNvPr id="42" name="Right Arrow 41"/>
          <p:cNvSpPr/>
          <p:nvPr/>
        </p:nvSpPr>
        <p:spPr bwMode="auto">
          <a:xfrm>
            <a:off x="5072066" y="1686756"/>
            <a:ext cx="357190" cy="489057"/>
          </a:xfrm>
          <a:prstGeom prst="rightArrow">
            <a:avLst/>
          </a:prstGeom>
          <a:solidFill>
            <a:srgbClr val="C0504D">
              <a:lumMod val="20000"/>
              <a:lumOff val="80000"/>
            </a:srgbClr>
          </a:solidFill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14" tIns="45707" rIns="91414" bIns="45707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th-TH" sz="1000" kern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47656" y="2423904"/>
            <a:ext cx="5148666" cy="751498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lnSpc>
                <a:spcPts val="17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srgbClr val="C00000"/>
                </a:solidFill>
              </a:rPr>
              <a:t>คณะกรรมการมาตรฐานสินค้าเกษตร </a:t>
            </a:r>
          </a:p>
          <a:p>
            <a:pPr>
              <a:lnSpc>
                <a:spcPts val="17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prstClr val="black"/>
                </a:solidFill>
              </a:rPr>
              <a:t>ภายใต้ </a:t>
            </a:r>
            <a:r>
              <a:rPr lang="th-TH" kern="0" dirty="0" err="1" smtClean="0">
                <a:solidFill>
                  <a:prstClr val="black"/>
                </a:solidFill>
              </a:rPr>
              <a:t>พรบ.</a:t>
            </a:r>
            <a:r>
              <a:rPr lang="th-TH" kern="0" dirty="0" smtClean="0">
                <a:solidFill>
                  <a:prstClr val="black"/>
                </a:solidFill>
              </a:rPr>
              <a:t>มาตรฐานสินค้าเกษตร พ.ศ. 2551 มีประธาน </a:t>
            </a:r>
            <a:r>
              <a:rPr lang="en-US" kern="0" dirty="0" smtClean="0">
                <a:solidFill>
                  <a:prstClr val="black"/>
                </a:solidFill>
              </a:rPr>
              <a:t>: </a:t>
            </a:r>
            <a:r>
              <a:rPr lang="th-TH" kern="0" dirty="0" err="1" smtClean="0">
                <a:solidFill>
                  <a:prstClr val="black"/>
                </a:solidFill>
              </a:rPr>
              <a:t>รมว.กษ.</a:t>
            </a:r>
            <a:r>
              <a:rPr lang="th-TH" kern="0" dirty="0" smtClean="0">
                <a:solidFill>
                  <a:prstClr val="black"/>
                </a:solidFill>
              </a:rPr>
              <a:t>/</a:t>
            </a:r>
            <a:r>
              <a:rPr lang="th-TH" kern="0" dirty="0" err="1" smtClean="0">
                <a:solidFill>
                  <a:prstClr val="black"/>
                </a:solidFill>
              </a:rPr>
              <a:t>รมช.กษ.</a:t>
            </a:r>
            <a:r>
              <a:rPr lang="th-TH" kern="0" dirty="0" smtClean="0">
                <a:solidFill>
                  <a:prstClr val="black"/>
                </a:solidFill>
              </a:rPr>
              <a:t> ที่ได้รับมอบหมาย  มีเลขานุการฯ </a:t>
            </a:r>
            <a:r>
              <a:rPr lang="en-US" kern="0" dirty="0" smtClean="0">
                <a:solidFill>
                  <a:prstClr val="black"/>
                </a:solidFill>
              </a:rPr>
              <a:t>: </a:t>
            </a:r>
            <a:r>
              <a:rPr lang="th-TH" kern="0" dirty="0" smtClean="0">
                <a:solidFill>
                  <a:prstClr val="black"/>
                </a:solidFill>
              </a:rPr>
              <a:t>มกอช.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5412353" y="2435664"/>
            <a:ext cx="3643339" cy="708341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lnSpc>
                <a:spcPts val="15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srgbClr val="C00000"/>
                </a:solidFill>
              </a:rPr>
              <a:t>ประกาศมาตรฐานสินค้าเกษตร </a:t>
            </a:r>
            <a:br>
              <a:rPr lang="th-TH" kern="0" dirty="0" smtClean="0">
                <a:solidFill>
                  <a:srgbClr val="C00000"/>
                </a:solidFill>
              </a:rPr>
            </a:br>
            <a:r>
              <a:rPr lang="th-TH" kern="0" dirty="0" smtClean="0">
                <a:solidFill>
                  <a:prstClr val="black"/>
                </a:solidFill>
              </a:rPr>
              <a:t>รวมกว่า 200 เรื่อง</a:t>
            </a:r>
            <a:endParaRPr lang="th-TH" kern="0" dirty="0">
              <a:solidFill>
                <a:prstClr val="black"/>
              </a:solidFill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59771" y="3362168"/>
            <a:ext cx="5148666" cy="649762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lnSpc>
                <a:spcPts val="17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srgbClr val="C00000"/>
                </a:solidFill>
              </a:rPr>
              <a:t>คณะกรรมส่งเสริมและพัฒนาระบบเกษตรกรรมยั่งยืน </a:t>
            </a:r>
            <a:r>
              <a:rPr lang="th-TH" kern="0" dirty="0" smtClean="0">
                <a:solidFill>
                  <a:prstClr val="black"/>
                </a:solidFill>
              </a:rPr>
              <a:t>ภายใต้ระเบียบสำนักนายกรัฐมนตรีฯ พ.ศ. </a:t>
            </a:r>
            <a:r>
              <a:rPr lang="en-US" kern="0" dirty="0" smtClean="0">
                <a:solidFill>
                  <a:prstClr val="black"/>
                </a:solidFill>
              </a:rPr>
              <a:t>25</a:t>
            </a:r>
            <a:r>
              <a:rPr lang="th-TH" kern="0" dirty="0" smtClean="0">
                <a:solidFill>
                  <a:prstClr val="black"/>
                </a:solidFill>
              </a:rPr>
              <a:t>54</a:t>
            </a:r>
            <a:endParaRPr lang="th-TH" kern="0" dirty="0" smtClean="0">
              <a:solidFill>
                <a:srgbClr val="C00000"/>
              </a:solidFill>
            </a:endParaRPr>
          </a:p>
          <a:p>
            <a:pPr>
              <a:lnSpc>
                <a:spcPts val="17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prstClr val="black"/>
                </a:solidFill>
              </a:rPr>
              <a:t>มีประธาน </a:t>
            </a:r>
            <a:r>
              <a:rPr lang="en-US" kern="0" dirty="0" smtClean="0">
                <a:solidFill>
                  <a:prstClr val="black"/>
                </a:solidFill>
              </a:rPr>
              <a:t>: </a:t>
            </a:r>
            <a:r>
              <a:rPr lang="th-TH" kern="0" dirty="0" smtClean="0">
                <a:solidFill>
                  <a:prstClr val="black"/>
                </a:solidFill>
              </a:rPr>
              <a:t>ลศช. มีเลขานุการฯ </a:t>
            </a:r>
            <a:r>
              <a:rPr lang="en-US" kern="0" dirty="0" smtClean="0">
                <a:solidFill>
                  <a:prstClr val="black"/>
                </a:solidFill>
              </a:rPr>
              <a:t>: </a:t>
            </a:r>
            <a:r>
              <a:rPr lang="th-TH" kern="0" dirty="0" smtClean="0">
                <a:solidFill>
                  <a:prstClr val="black"/>
                </a:solidFill>
              </a:rPr>
              <a:t>รศช.ที่ได้รับมอบหมาย </a:t>
            </a:r>
            <a:endParaRPr lang="th-TH" kern="0" dirty="0">
              <a:solidFill>
                <a:prstClr val="black"/>
              </a:solidFill>
            </a:endParaRPr>
          </a:p>
        </p:txBody>
      </p:sp>
      <p:sp>
        <p:nvSpPr>
          <p:cNvPr id="47" name="TextBox 46"/>
          <p:cNvSpPr txBox="1"/>
          <p:nvPr/>
        </p:nvSpPr>
        <p:spPr>
          <a:xfrm>
            <a:off x="5417627" y="3274334"/>
            <a:ext cx="3643339" cy="821647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lnSpc>
                <a:spcPts val="1500"/>
              </a:lnSpc>
              <a:spcBef>
                <a:spcPts val="0"/>
              </a:spcBef>
              <a:defRPr/>
            </a:pPr>
            <a:r>
              <a:rPr lang="th-TH" sz="1800" kern="0" dirty="0" smtClean="0">
                <a:solidFill>
                  <a:srgbClr val="C00000"/>
                </a:solidFill>
              </a:rPr>
              <a:t>นโยบาย/ยุทธศาสตร์/ร่างกฎหมายฯ /ประเด็นการขับเคลื่อนเกษตรกรรมยั่งยืนเสนอ นรม./การจัดเวทีแลกเปลี่ยนเรียนรุ้และระดมความคิดเห็นเพื่อสร้างการมีส่วนร่วมภาคีต่างๆ /การศึกษาวิจัย/ระบบข้อมูล</a:t>
            </a:r>
            <a:endParaRPr lang="th-TH" sz="1800" kern="0" dirty="0">
              <a:solidFill>
                <a:prstClr val="black"/>
              </a:solidFill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76200" y="4173106"/>
            <a:ext cx="5120122" cy="936104"/>
          </a:xfrm>
          <a:prstGeom prst="rect">
            <a:avLst/>
          </a:prstGeom>
          <a:solidFill>
            <a:srgbClr val="4F81BD">
              <a:lumMod val="20000"/>
              <a:lumOff val="80000"/>
            </a:srgbClr>
          </a:solidFill>
        </p:spPr>
        <p:txBody>
          <a:bodyPr wrap="square" rtlCol="0" anchor="ctr">
            <a:noAutofit/>
          </a:bodyPr>
          <a:lstStyle>
            <a:defPPr>
              <a:defRPr lang="th-TH"/>
            </a:defPPr>
            <a:lvl1pPr marL="85725">
              <a:lnSpc>
                <a:spcPts val="2000"/>
              </a:lnSpc>
              <a:spcBef>
                <a:spcPts val="600"/>
              </a:spcBef>
              <a:defRPr sz="2000" b="1">
                <a:latin typeface="TH SarabunPSK" pitchFamily="34" charset="-34"/>
                <a:cs typeface="TH SarabunPSK" pitchFamily="34" charset="-34"/>
              </a:defRPr>
            </a:lvl1pPr>
          </a:lstStyle>
          <a:p>
            <a:pPr>
              <a:lnSpc>
                <a:spcPts val="17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srgbClr val="C00000"/>
                </a:solidFill>
              </a:rPr>
              <a:t>คณะกรรมการขับเคลื่อนเกษตรกรรมยั่งยืน  (ภายใต้ กษ.)</a:t>
            </a:r>
          </a:p>
          <a:p>
            <a:pPr>
              <a:lnSpc>
                <a:spcPts val="1700"/>
              </a:lnSpc>
              <a:spcBef>
                <a:spcPts val="0"/>
              </a:spcBef>
              <a:defRPr/>
            </a:pPr>
            <a:r>
              <a:rPr lang="th-TH" kern="0" dirty="0" smtClean="0">
                <a:solidFill>
                  <a:prstClr val="black"/>
                </a:solidFill>
              </a:rPr>
              <a:t>ภายใต้ คำสั่งปลัด กษ. </a:t>
            </a:r>
            <a:br>
              <a:rPr lang="th-TH" kern="0" dirty="0" smtClean="0">
                <a:solidFill>
                  <a:prstClr val="black"/>
                </a:solidFill>
              </a:rPr>
            </a:br>
            <a:r>
              <a:rPr lang="th-TH" kern="0" dirty="0" smtClean="0">
                <a:solidFill>
                  <a:prstClr val="black"/>
                </a:solidFill>
              </a:rPr>
              <a:t>มีประธาน </a:t>
            </a:r>
            <a:r>
              <a:rPr lang="en-US" kern="0" dirty="0" smtClean="0">
                <a:solidFill>
                  <a:prstClr val="black"/>
                </a:solidFill>
              </a:rPr>
              <a:t>: </a:t>
            </a:r>
            <a:r>
              <a:rPr lang="th-TH" kern="0" dirty="0" smtClean="0">
                <a:solidFill>
                  <a:prstClr val="black"/>
                </a:solidFill>
              </a:rPr>
              <a:t>ปลัด กษ.  มีเลขานุการฯ </a:t>
            </a:r>
            <a:r>
              <a:rPr lang="en-US" kern="0" dirty="0" smtClean="0">
                <a:solidFill>
                  <a:prstClr val="black"/>
                </a:solidFill>
              </a:rPr>
              <a:t>: </a:t>
            </a:r>
            <a:r>
              <a:rPr lang="th-TH" kern="0" dirty="0" smtClean="0">
                <a:solidFill>
                  <a:prstClr val="black"/>
                </a:solidFill>
              </a:rPr>
              <a:t>ผอ.กองนโยบายเทคโนโลยี</a:t>
            </a:r>
            <a:br>
              <a:rPr lang="th-TH" kern="0" dirty="0" smtClean="0">
                <a:solidFill>
                  <a:prstClr val="black"/>
                </a:solidFill>
              </a:rPr>
            </a:br>
            <a:r>
              <a:rPr lang="th-TH" kern="0" dirty="0" smtClean="0">
                <a:solidFill>
                  <a:prstClr val="black"/>
                </a:solidFill>
              </a:rPr>
              <a:t>เพื่อการเกษตรและเกษตรกรรมยั่งยืน สป.กษ.</a:t>
            </a:r>
            <a:r>
              <a:rPr lang="en-US" kern="0" dirty="0" smtClean="0">
                <a:solidFill>
                  <a:prstClr val="black"/>
                </a:solidFill>
              </a:rPr>
              <a:t> </a:t>
            </a:r>
            <a:endParaRPr lang="th-TH" kern="0" dirty="0" smtClean="0">
              <a:solidFill>
                <a:prstClr val="black"/>
              </a:solidFill>
            </a:endParaRPr>
          </a:p>
        </p:txBody>
      </p:sp>
      <p:sp>
        <p:nvSpPr>
          <p:cNvPr id="38" name="Right Arrow 37"/>
          <p:cNvSpPr/>
          <p:nvPr/>
        </p:nvSpPr>
        <p:spPr bwMode="auto">
          <a:xfrm>
            <a:off x="5072066" y="2499068"/>
            <a:ext cx="357190" cy="489057"/>
          </a:xfrm>
          <a:prstGeom prst="rightArrow">
            <a:avLst/>
          </a:prstGeom>
          <a:solidFill>
            <a:srgbClr val="C0504D">
              <a:lumMod val="20000"/>
              <a:lumOff val="80000"/>
            </a:srgbClr>
          </a:solidFill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14" tIns="45707" rIns="91414" bIns="45707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th-TH" sz="1000" kern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9" name="Right Arrow 38"/>
          <p:cNvSpPr/>
          <p:nvPr/>
        </p:nvSpPr>
        <p:spPr bwMode="auto">
          <a:xfrm>
            <a:off x="5072066" y="3408195"/>
            <a:ext cx="357190" cy="489057"/>
          </a:xfrm>
          <a:prstGeom prst="rightArrow">
            <a:avLst/>
          </a:prstGeom>
          <a:solidFill>
            <a:srgbClr val="C0504D">
              <a:lumMod val="20000"/>
              <a:lumOff val="80000"/>
            </a:srgbClr>
          </a:solidFill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14" tIns="45707" rIns="91414" bIns="45707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th-TH" sz="1000" kern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73" name="Right Arrow 72"/>
          <p:cNvSpPr/>
          <p:nvPr/>
        </p:nvSpPr>
        <p:spPr bwMode="auto">
          <a:xfrm>
            <a:off x="5072066" y="4415323"/>
            <a:ext cx="436038" cy="489057"/>
          </a:xfrm>
          <a:prstGeom prst="rightArrow">
            <a:avLst/>
          </a:prstGeom>
          <a:solidFill>
            <a:srgbClr val="C0504D">
              <a:lumMod val="20000"/>
              <a:lumOff val="80000"/>
            </a:srgbClr>
          </a:solidFill>
          <a:ln w="9525" cap="flat" cmpd="sng" algn="ctr">
            <a:solidFill>
              <a:sysClr val="windowText" lastClr="00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vert="horz" wrap="square" lIns="91414" tIns="45707" rIns="91414" bIns="45707" numCol="1" rtlCol="0" anchor="t" anchorCtr="0" compatLnSpc="1">
            <a:prstTxWarp prst="textNoShape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th-TH" sz="1000" kern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69232" y="543658"/>
            <a:ext cx="915096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7800" indent="-177800" eaLnBrk="0" hangingPunct="0">
              <a:lnSpc>
                <a:spcPts val="2000"/>
              </a:lnSpc>
              <a:spcBef>
                <a:spcPts val="1200"/>
              </a:spcBef>
            </a:pPr>
            <a:r>
              <a:rPr lang="th-TH" alt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-	ปัจจุบันยังไม่มีกลไกการขับเคลื่อนเกษตรกรรมยั่งยืนในรูปแบบของ</a:t>
            </a:r>
            <a:r>
              <a:rPr lang="th-TH" alt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คณะกรรมการ</a:t>
            </a:r>
            <a:r>
              <a:rPr lang="th-TH" alt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ระดับชาติ ทำให้ขาดความชัดเจนในการ</a:t>
            </a:r>
            <a:br>
              <a:rPr lang="th-TH" alt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alt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บูรณาการการทำงานร่วมกันระหว่างหน่วยงานในการขับเคลื่อนเกษตรกรรมยั่งยืน</a:t>
            </a:r>
          </a:p>
          <a:p>
            <a:pPr marL="177800" indent="-177800" eaLnBrk="0" hangingPunct="0">
              <a:lnSpc>
                <a:spcPts val="2000"/>
              </a:lnSpc>
              <a:spcBef>
                <a:spcPts val="1200"/>
              </a:spcBef>
            </a:pPr>
            <a:r>
              <a:rPr lang="th-TH" alt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-	กลไกการทำงานที่เกี่ยวข้องในปัจจุบันมี 4 ส่วน สรุปได้ดังนี้</a:t>
            </a:r>
            <a:endParaRPr lang="en-AU" alt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0477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title"/>
          </p:nvPr>
        </p:nvSpPr>
        <p:spPr>
          <a:xfrm>
            <a:off x="37050" y="70864"/>
            <a:ext cx="9215470" cy="350882"/>
          </a:xfrm>
        </p:spPr>
        <p:txBody>
          <a:bodyPr/>
          <a:lstStyle/>
          <a:p>
            <a:pPr lvl="1" algn="l" eaLnBrk="1" hangingPunct="1">
              <a:lnSpc>
                <a:spcPts val="2400"/>
              </a:lnSpc>
              <a:tabLst>
                <a:tab pos="534988" algn="l"/>
              </a:tabLst>
              <a:defRPr/>
            </a:pPr>
            <a:r>
              <a:rPr lang="th-TH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ดำเนินงานการขับเคลื่อนเกษตรกรรมยั่งยืน ปี 2560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434808"/>
            <a:ext cx="9144000" cy="0"/>
          </a:xfrm>
          <a:prstGeom prst="line">
            <a:avLst/>
          </a:prstGeom>
          <a:ln w="50800" cmpd="thinThick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Pentagon 15"/>
          <p:cNvSpPr/>
          <p:nvPr/>
        </p:nvSpPr>
        <p:spPr>
          <a:xfrm>
            <a:off x="770396" y="3597865"/>
            <a:ext cx="1929396" cy="872005"/>
          </a:xfrm>
          <a:prstGeom prst="homePlate">
            <a:avLst>
              <a:gd name="adj" fmla="val 28490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 fontAlgn="base">
              <a:lnSpc>
                <a:spcPts val="2400"/>
              </a:lnSpc>
              <a:spcBef>
                <a:spcPts val="600"/>
              </a:spcBef>
              <a:defRPr/>
            </a:pPr>
            <a:r>
              <a:rPr lang="th-TH" sz="24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ข้อเสนอแนะ</a:t>
            </a:r>
            <a:br>
              <a:rPr lang="th-TH" sz="24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นโยบาย</a:t>
            </a:r>
            <a:r>
              <a:rPr lang="th-TH" sz="24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ของภาครัฐ</a:t>
            </a:r>
            <a:endParaRPr lang="th-TH" sz="24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771800" y="3339156"/>
            <a:ext cx="6247528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3050" indent="-273050" fontAlgn="base">
              <a:buFont typeface="Wingdings" pitchFamily="2" charset="2"/>
              <a:buChar char="Ø"/>
              <a:defRPr/>
            </a:pP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สนับสนุนให้มีการถ่ายทอดองค์ความรู้ของปราชญ์ชาวบ้านและเกษตรกรในพื้นที่ถึงภูมิปัญญาของ</a:t>
            </a: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เกษตรกร</a:t>
            </a:r>
          </a:p>
          <a:p>
            <a:pPr marL="273050" indent="-273050" fontAlgn="base">
              <a:buFont typeface="Wingdings" pitchFamily="2" charset="2"/>
              <a:buChar char="Ø"/>
              <a:defRPr/>
            </a:pP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กระบวนการถ่ายทอดองค์ความรู้ควรเริ่มต้นจากให้เกษตรกรในพื้นที่ค้นหาและวิเคราะห์ปัญหาของ</a:t>
            </a: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ตนเอง</a:t>
            </a:r>
          </a:p>
          <a:p>
            <a:pPr marL="273050" indent="-273050" fontAlgn="base">
              <a:buFont typeface="Wingdings" pitchFamily="2" charset="2"/>
              <a:buChar char="Ø"/>
              <a:defRPr/>
            </a:pP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ส่งเสริมให้ชุมชนมีการบริโภคพืชท้องถิ่น</a:t>
            </a:r>
          </a:p>
        </p:txBody>
      </p:sp>
      <p:cxnSp>
        <p:nvCxnSpPr>
          <p:cNvPr id="18" name="Straight Connector 17"/>
          <p:cNvCxnSpPr/>
          <p:nvPr/>
        </p:nvCxnSpPr>
        <p:spPr>
          <a:xfrm>
            <a:off x="467544" y="3291830"/>
            <a:ext cx="8208912" cy="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tangle 1"/>
          <p:cNvSpPr/>
          <p:nvPr/>
        </p:nvSpPr>
        <p:spPr>
          <a:xfrm>
            <a:off x="0" y="519143"/>
            <a:ext cx="9153738" cy="656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 fontAlgn="base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ลงพื้นที่ติดตามการขับเคลื่อนเกษตรกรรมยั่งยืน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 ครั้ง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ที่จังหวัด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นครปฐม และจังหวัดสุพรรณบุรี เมื่อวันที่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29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มีนาคม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2560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และวันที่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พฤษภาคม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2560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ตามลำดับ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โดยสรุปได้ ดังนี้</a:t>
            </a:r>
          </a:p>
        </p:txBody>
      </p:sp>
      <p:sp>
        <p:nvSpPr>
          <p:cNvPr id="3" name="Rectangle 2"/>
          <p:cNvSpPr/>
          <p:nvPr/>
        </p:nvSpPr>
        <p:spPr>
          <a:xfrm>
            <a:off x="2771800" y="1221601"/>
            <a:ext cx="619268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fontAlgn="base">
              <a:buFont typeface="Wingdings" pitchFamily="2" charset="2"/>
              <a:buChar char="Ø"/>
            </a:pP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การเรียนรู้ธรรมชาติของลักษณะที่พื้นที่ที่เหมาะสมกับการผลิตสินค้าเกษตร</a:t>
            </a:r>
          </a:p>
          <a:p>
            <a:pPr marL="285750" indent="-285750" fontAlgn="base">
              <a:buFont typeface="Wingdings" pitchFamily="2" charset="2"/>
              <a:buChar char="Ø"/>
            </a:pP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เกษตรกรจะต้องมีความตั้งใจจริง</a:t>
            </a:r>
          </a:p>
          <a:p>
            <a:pPr marL="285750" indent="-285750" fontAlgn="base">
              <a:buFont typeface="Wingdings" pitchFamily="2" charset="2"/>
              <a:buChar char="Ø"/>
            </a:pP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ยึดถือต้นแบบเกษตรกรที่ประสบความสำเร็จในพื้นที่เป็นแบบอย่าง</a:t>
            </a:r>
          </a:p>
          <a:p>
            <a:pPr marL="285750" indent="-285750" fontAlgn="base">
              <a:buFont typeface="Wingdings" pitchFamily="2" charset="2"/>
              <a:buChar char="Ø"/>
            </a:pP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มีระบบตลาดรองรับที่ชัดเจนเพื่อสร้างแรงจูงใจแก่เกษตรกร</a:t>
            </a:r>
          </a:p>
          <a:p>
            <a:pPr marL="285750" indent="-285750" fontAlgn="base">
              <a:buFont typeface="Wingdings" pitchFamily="2" charset="2"/>
              <a:buChar char="Ø"/>
            </a:pP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การจัดสรรงบประมาณสนับสนุนเกษตรกรผู้ที่ต้องการจะทำการผลิตเกษตรอินทรีย์</a:t>
            </a:r>
          </a:p>
          <a:p>
            <a:pPr marL="285750" indent="-285750" fontAlgn="base">
              <a:buFont typeface="Wingdings" pitchFamily="2" charset="2"/>
              <a:buChar char="Ø"/>
            </a:pP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การปลูกพืชเป็นแนวกันชนในกรณีที่แปลงรอบข้างใช้สารเคมี</a:t>
            </a:r>
          </a:p>
        </p:txBody>
      </p:sp>
      <p:sp>
        <p:nvSpPr>
          <p:cNvPr id="19" name="Pentagon 18"/>
          <p:cNvSpPr/>
          <p:nvPr/>
        </p:nvSpPr>
        <p:spPr>
          <a:xfrm>
            <a:off x="770396" y="1383619"/>
            <a:ext cx="1857388" cy="999838"/>
          </a:xfrm>
          <a:prstGeom prst="homePlate">
            <a:avLst>
              <a:gd name="adj" fmla="val 28490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 fontAlgn="base">
              <a:lnSpc>
                <a:spcPts val="2400"/>
              </a:lnSpc>
              <a:spcBef>
                <a:spcPts val="600"/>
              </a:spcBef>
              <a:defRPr/>
            </a:pPr>
            <a:r>
              <a:rPr lang="th-TH" sz="24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ปัจจัยสู่</a:t>
            </a:r>
            <a:r>
              <a:rPr lang="th-TH" sz="24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ความสำเร็จ</a:t>
            </a:r>
            <a:br>
              <a:rPr lang="th-TH" sz="24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4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ใน</a:t>
            </a:r>
            <a:r>
              <a:rPr lang="th-TH" sz="24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การขับเคลื่อน</a:t>
            </a:r>
            <a:endParaRPr lang="th-TH" sz="24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7599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-9738" y="561653"/>
            <a:ext cx="9153738" cy="6565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355600" fontAlgn="base">
              <a:lnSpc>
                <a:spcPts val="22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ติดตามผลการดำเนินงานขับเคลื่อนเกษตรกรรมยั่งยืนตามข้อสั่งการของนายกรัฐมนตรีใน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7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ประเด็น ซึ่งมีผล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การดำเนินงานใน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แต่ละประเด็นสรุปได้ ดังนี้</a:t>
            </a:r>
          </a:p>
        </p:txBody>
      </p:sp>
      <p:sp>
        <p:nvSpPr>
          <p:cNvPr id="11" name="Pentagon 10"/>
          <p:cNvSpPr/>
          <p:nvPr/>
        </p:nvSpPr>
        <p:spPr>
          <a:xfrm>
            <a:off x="71406" y="1228100"/>
            <a:ext cx="1857388" cy="709987"/>
          </a:xfrm>
          <a:prstGeom prst="homePlate">
            <a:avLst>
              <a:gd name="adj" fmla="val 28490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 fontAlgn="base">
              <a:lnSpc>
                <a:spcPts val="2400"/>
              </a:lnSpc>
              <a:spcBef>
                <a:spcPts val="600"/>
              </a:spcBef>
              <a:defRPr/>
            </a:pPr>
            <a:r>
              <a:rPr lang="th-TH" sz="20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การใช้ศูนย์เครือข่ายปราชญ์ชาวบ้าน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5" name="Pentagon 14"/>
          <p:cNvSpPr/>
          <p:nvPr/>
        </p:nvSpPr>
        <p:spPr>
          <a:xfrm>
            <a:off x="71406" y="2191507"/>
            <a:ext cx="1857388" cy="709987"/>
          </a:xfrm>
          <a:prstGeom prst="homePlate">
            <a:avLst>
              <a:gd name="adj" fmla="val 28490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 fontAlgn="base">
              <a:lnSpc>
                <a:spcPts val="2400"/>
              </a:lnSpc>
              <a:spcBef>
                <a:spcPts val="600"/>
              </a:spcBef>
              <a:defRPr/>
            </a:pPr>
            <a:r>
              <a:rPr lang="th-TH" sz="20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การวิจัยพัฒนาและสร้างนวัตกรรม 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Pentagon 15"/>
          <p:cNvSpPr/>
          <p:nvPr/>
        </p:nvSpPr>
        <p:spPr>
          <a:xfrm>
            <a:off x="71406" y="3239266"/>
            <a:ext cx="1857388" cy="709987"/>
          </a:xfrm>
          <a:prstGeom prst="homePlate">
            <a:avLst>
              <a:gd name="adj" fmla="val 28490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 fontAlgn="base">
              <a:lnSpc>
                <a:spcPts val="2400"/>
              </a:lnSpc>
              <a:spcBef>
                <a:spcPts val="600"/>
              </a:spcBef>
              <a:defRPr/>
            </a:pPr>
            <a:r>
              <a:rPr lang="th-TH" sz="20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ด้านการตลาด 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2286000" y="1167596"/>
            <a:ext cx="6678488" cy="867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กองนโยบายเทคโนโลยีเพื่อการเกษตรและเกษตรกรรมยั่งยืน สป.กษ. ได้มีการรวบรวมข้อมูลศูนย์ปราชญ์ชาวบ้าน/ศูนย์เรียนรู้ของชุมชนที่มีศักยภาพเป็นแหล่งเรียนรู้การทำเกษตรกรรมยั่งยืน จำนวน </a:t>
            </a: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659 </a:t>
            </a: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ศูนย์ เพื่อเผยแพร่ผ่านทางเว็บไซต์</a:t>
            </a:r>
            <a:endParaRPr lang="en-US" sz="2000" b="1" kern="0" dirty="0">
              <a:solidFill>
                <a:srgbClr val="4F81BD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317311" y="2069585"/>
            <a:ext cx="6678488" cy="1124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วท. และ วช. ได้สนับสนุนการขับเคลื่อนงานวิจัยพัฒนาและสร้างนวัตกรรมที่เกี่ยวข้องกับเกษตรกรรมยั่งยืนในด้านต่างๆ เช่น การพัฒนานวัตกรรมการจัดการน้ำอย่างยั่งยืนในไร่นาระดับชุมชน การวิจัยและพัฒนาที่เน้นการแปรรูปและสร้างมูลค่าเพิ่มทั้งในเชิงคุณภาพและปริมาณ  เป็นต้น</a:t>
            </a:r>
            <a:endParaRPr lang="en-US" sz="2000" b="1" kern="0" dirty="0">
              <a:solidFill>
                <a:srgbClr val="4F81BD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86000" y="3244868"/>
            <a:ext cx="6678488" cy="867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สนับสนุนสินค้าอินทรีย์ตามยุทธศาสตร์การพัฒนาตลาดสินค้าอินทรีย์ ปี </a:t>
            </a: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2557-59 </a:t>
            </a: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โดย พณ. การจัดให้มีตลาดนัดชุมชนไทยช่วยไทย คนไทยยิ้มได้ โดย มท. การส่งเสริมผลิตภัณฑ์สมุนไพรและยาแผนไทย เพื่อสร้างมูลค่าเพิ่มให้แก่ผลิตภัณฑ์แปรรูปจากสมุนไพรไทย โดย สธ. </a:t>
            </a:r>
            <a:endParaRPr lang="en-US" sz="2000" b="1" kern="0" dirty="0">
              <a:solidFill>
                <a:srgbClr val="4F81BD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467544" y="2052827"/>
            <a:ext cx="8208912" cy="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467544" y="3122046"/>
            <a:ext cx="8208912" cy="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467544" y="4137924"/>
            <a:ext cx="8208912" cy="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Pentagon 17"/>
          <p:cNvSpPr/>
          <p:nvPr/>
        </p:nvSpPr>
        <p:spPr>
          <a:xfrm>
            <a:off x="59246" y="4238029"/>
            <a:ext cx="1857388" cy="709987"/>
          </a:xfrm>
          <a:prstGeom prst="homePlate">
            <a:avLst>
              <a:gd name="adj" fmla="val 28490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 fontAlgn="base">
              <a:lnSpc>
                <a:spcPts val="24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สินเชื่อสีเขียว </a:t>
            </a:r>
          </a:p>
        </p:txBody>
      </p:sp>
      <p:sp>
        <p:nvSpPr>
          <p:cNvPr id="19" name="Rectangle 18"/>
          <p:cNvSpPr/>
          <p:nvPr/>
        </p:nvSpPr>
        <p:spPr>
          <a:xfrm>
            <a:off x="2286000" y="4177523"/>
            <a:ext cx="6534472" cy="867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ธกส. </a:t>
            </a: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ได้ดำเนินโครงการส่งเสริมและสนับสนุนสินเชื่อสีเขียว โดยมีวงเงินโครงการ </a:t>
            </a: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1,000 </a:t>
            </a: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ล้านบาท </a:t>
            </a: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ซึ่ง </a:t>
            </a: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ณ วันที่ </a:t>
            </a: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30 </a:t>
            </a: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ม.ค. </a:t>
            </a: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60 </a:t>
            </a: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ได้จ่ายเงินกู้ไปแล้ว </a:t>
            </a: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752.48 </a:t>
            </a: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ล้านบาท คิดเป็นร้อยละ </a:t>
            </a: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75.2 </a:t>
            </a: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ของวงเงินโครงการ โครงการดังกล่าวสิ้นสุดโครงการ </a:t>
            </a: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31 </a:t>
            </a: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มี.ค. </a:t>
            </a: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60</a:t>
            </a:r>
            <a:endParaRPr lang="en-US" sz="2000" b="1" kern="0" dirty="0">
              <a:solidFill>
                <a:srgbClr val="4F81BD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0" name="Rectangle 5"/>
          <p:cNvSpPr>
            <a:spLocks noGrp="1" noChangeArrowheads="1"/>
          </p:cNvSpPr>
          <p:nvPr>
            <p:ph type="title"/>
          </p:nvPr>
        </p:nvSpPr>
        <p:spPr>
          <a:xfrm>
            <a:off x="37050" y="70864"/>
            <a:ext cx="9215470" cy="350882"/>
          </a:xfrm>
        </p:spPr>
        <p:txBody>
          <a:bodyPr/>
          <a:lstStyle/>
          <a:p>
            <a:pPr lvl="1" algn="l" eaLnBrk="1" hangingPunct="1">
              <a:lnSpc>
                <a:spcPts val="2400"/>
              </a:lnSpc>
              <a:tabLst>
                <a:tab pos="534988" algn="l"/>
              </a:tabLst>
              <a:defRPr/>
            </a:pPr>
            <a:r>
              <a:rPr lang="th-TH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ดำเนินงานการขับเคลื่อนเกษตรกรรมยั่งยืน ปี 2560</a:t>
            </a:r>
          </a:p>
        </p:txBody>
      </p:sp>
      <p:cxnSp>
        <p:nvCxnSpPr>
          <p:cNvPr id="21" name="Straight Connector 20"/>
          <p:cNvCxnSpPr/>
          <p:nvPr/>
        </p:nvCxnSpPr>
        <p:spPr>
          <a:xfrm>
            <a:off x="0" y="434808"/>
            <a:ext cx="9144000" cy="0"/>
          </a:xfrm>
          <a:prstGeom prst="line">
            <a:avLst/>
          </a:prstGeom>
          <a:ln w="50800" cmpd="thinThick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2637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entagon 6"/>
          <p:cNvSpPr/>
          <p:nvPr/>
        </p:nvSpPr>
        <p:spPr>
          <a:xfrm>
            <a:off x="107504" y="843559"/>
            <a:ext cx="1857388" cy="709987"/>
          </a:xfrm>
          <a:prstGeom prst="homePlate">
            <a:avLst>
              <a:gd name="adj" fmla="val 28490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 fontAlgn="base">
              <a:lnSpc>
                <a:spcPts val="2400"/>
              </a:lnSpc>
              <a:spcBef>
                <a:spcPts val="600"/>
              </a:spcBef>
              <a:defRPr/>
            </a:pP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การรับรองแบบ</a:t>
            </a:r>
            <a:b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000" b="1" kern="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มีส่วนร่วม </a:t>
            </a:r>
          </a:p>
        </p:txBody>
      </p:sp>
      <p:sp>
        <p:nvSpPr>
          <p:cNvPr id="8" name="Pentagon 7"/>
          <p:cNvSpPr/>
          <p:nvPr/>
        </p:nvSpPr>
        <p:spPr>
          <a:xfrm>
            <a:off x="107504" y="2034754"/>
            <a:ext cx="1857388" cy="709987"/>
          </a:xfrm>
          <a:prstGeom prst="homePlate">
            <a:avLst>
              <a:gd name="adj" fmla="val 28490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 fontAlgn="base">
              <a:lnSpc>
                <a:spcPts val="2400"/>
              </a:lnSpc>
              <a:spcBef>
                <a:spcPts val="600"/>
              </a:spcBef>
              <a:defRPr/>
            </a:pPr>
            <a:r>
              <a:rPr lang="th-TH" sz="20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ระบบการศึกษาเกษตรกรรมยั่งยืน 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543654" y="902968"/>
            <a:ext cx="6348826" cy="611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กษ. </a:t>
            </a: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ได้มีการดำเนินการรับรองแบบมีส่วนร่วมนำร่องในพื้นที่ปฏิรูปที่ดินเพื่อเกษตรกรรม </a:t>
            </a: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19 </a:t>
            </a: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จังหวัด เกษตรกร </a:t>
            </a: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28 </a:t>
            </a: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กลุ่ม ซึ่งขณะนี้มีเกษตรกร </a:t>
            </a: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กลุ่ม ได้รับการรับรองมาตรฐานแล้ว</a:t>
            </a:r>
            <a:endParaRPr lang="en-US" sz="2000" b="1" kern="0" dirty="0">
              <a:solidFill>
                <a:srgbClr val="4F81BD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536206" y="1901902"/>
            <a:ext cx="6356274" cy="11240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วช. </a:t>
            </a: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ได้ดำเนินการการพัฒนานวัตกรรมด้านการอบรมพัฒนาบุคลากร และการพัฒนาหลักสูตรในมหาวิทยาลัย และ ศธ. โดยสำนักงานส่งเสริมการศึกษานอกระบบและการศึกษาตามอัธยาศัย ได้ดำเนินงานในลักษณะโครงการอบรมและให้ความรู้เกษตรกร และเรียนรู้ผ่านศูนย์เรียนรู้/แปลงต้นแบบในพื้นที่หลายจังหวัดเกี่ยวกับการทำเกษตรกรรมยั่งยืน </a:t>
            </a:r>
            <a:endParaRPr lang="en-US" sz="2000" b="1" kern="0" dirty="0">
              <a:solidFill>
                <a:srgbClr val="4F81BD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1" name="Pentagon 10"/>
          <p:cNvSpPr/>
          <p:nvPr/>
        </p:nvSpPr>
        <p:spPr>
          <a:xfrm>
            <a:off x="107504" y="3348827"/>
            <a:ext cx="1857388" cy="709987"/>
          </a:xfrm>
          <a:prstGeom prst="homePlate">
            <a:avLst>
              <a:gd name="adj" fmla="val 28490"/>
            </a:avLst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anchor="ctr">
            <a:noAutofit/>
          </a:bodyPr>
          <a:lstStyle/>
          <a:p>
            <a:pPr algn="ctr" fontAlgn="base">
              <a:lnSpc>
                <a:spcPts val="2400"/>
              </a:lnSpc>
              <a:spcBef>
                <a:spcPts val="600"/>
              </a:spcBef>
              <a:defRPr/>
            </a:pPr>
            <a:r>
              <a:rPr lang="th-TH" sz="2000" b="1" kern="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องค์กรขับเคลื่อนงานเกษตรกรรมยั่งยืน</a:t>
            </a:r>
            <a:endParaRPr lang="th-TH" sz="2000" b="1" kern="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543654" y="3360324"/>
            <a:ext cx="6348826" cy="867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ts val="2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กษ. </a:t>
            </a:r>
            <a:r>
              <a:rPr lang="th-TH" sz="2000" b="1" kern="0" dirty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ได้แต่งตั้งคณะกรรมการขับเคลื่อนเกษตรกรรมยั่งยืน และยังมีแผนในการศึกษาการจัดตั้งสถาบันพัฒนาเกษตรอินทรีย์ ภายใต้ยุทธศาสตร์การพัฒนาเกษตรอินทรีย์แห่งชาติ พ.ศ. </a:t>
            </a:r>
            <a:r>
              <a:rPr lang="th-TH" sz="2000" b="1" kern="0" dirty="0" smtClean="0">
                <a:solidFill>
                  <a:srgbClr val="4F81BD">
                    <a:lumMod val="75000"/>
                  </a:srgbClr>
                </a:solidFill>
                <a:latin typeface="TH SarabunPSK" pitchFamily="34" charset="-34"/>
                <a:cs typeface="TH SarabunPSK" pitchFamily="34" charset="-34"/>
              </a:rPr>
              <a:t>2560-64 </a:t>
            </a:r>
            <a:endParaRPr lang="en-US" sz="2000" b="1" kern="0" dirty="0">
              <a:solidFill>
                <a:srgbClr val="4F81BD">
                  <a:lumMod val="75000"/>
                </a:srgbClr>
              </a:solidFill>
              <a:latin typeface="TH SarabunPSK" pitchFamily="34" charset="-34"/>
              <a:cs typeface="TH SarabunPSK" pitchFamily="34" charset="-34"/>
            </a:endParaRPr>
          </a:p>
        </p:txBody>
      </p:sp>
      <p:cxnSp>
        <p:nvCxnSpPr>
          <p:cNvPr id="14" name="Straight Connector 13"/>
          <p:cNvCxnSpPr/>
          <p:nvPr/>
        </p:nvCxnSpPr>
        <p:spPr>
          <a:xfrm>
            <a:off x="467544" y="1750859"/>
            <a:ext cx="8208912" cy="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467544" y="3147814"/>
            <a:ext cx="8208912" cy="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5"/>
          <p:cNvSpPr>
            <a:spLocks noGrp="1" noChangeArrowheads="1"/>
          </p:cNvSpPr>
          <p:nvPr>
            <p:ph type="title"/>
          </p:nvPr>
        </p:nvSpPr>
        <p:spPr>
          <a:xfrm>
            <a:off x="37050" y="70864"/>
            <a:ext cx="9215470" cy="350882"/>
          </a:xfrm>
        </p:spPr>
        <p:txBody>
          <a:bodyPr/>
          <a:lstStyle/>
          <a:p>
            <a:pPr lvl="1" algn="l" eaLnBrk="1" hangingPunct="1">
              <a:lnSpc>
                <a:spcPts val="2400"/>
              </a:lnSpc>
              <a:tabLst>
                <a:tab pos="534988" algn="l"/>
              </a:tabLst>
              <a:defRPr/>
            </a:pPr>
            <a:r>
              <a:rPr lang="th-TH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ดำเนินงานการขับเคลื่อนเกษตรกรรมยั่งยืน ปี 2560</a:t>
            </a:r>
          </a:p>
        </p:txBody>
      </p:sp>
      <p:cxnSp>
        <p:nvCxnSpPr>
          <p:cNvPr id="16" name="Straight Connector 15"/>
          <p:cNvCxnSpPr/>
          <p:nvPr/>
        </p:nvCxnSpPr>
        <p:spPr>
          <a:xfrm>
            <a:off x="0" y="434808"/>
            <a:ext cx="9144000" cy="0"/>
          </a:xfrm>
          <a:prstGeom prst="line">
            <a:avLst/>
          </a:prstGeom>
          <a:ln w="50800" cmpd="thinThick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1070319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35498" y="519523"/>
            <a:ext cx="892899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850" indent="-355600" fontAlgn="base">
              <a:lnSpc>
                <a:spcPts val="2400"/>
              </a:lnSpc>
              <a:spcBef>
                <a:spcPct val="0"/>
              </a:spcBef>
              <a:spcAft>
                <a:spcPct val="0"/>
              </a:spcAft>
              <a:buFont typeface="Wingdings" pitchFamily="2" charset="2"/>
              <a:buChar char="Ø"/>
            </a:pP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ดำเนินการจัดการประชุมเชิงปฏิบัติการและระดมความคิดเห็นการขับเคลื่อนเกษตรกรรมยั่งยืนในระดับ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พื้นที่ จำนวน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ครั้ง ใน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ภาค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ได้แก่ ภาคตะวันออกเฉียงเหนือที่จังหวัดอุบลราชธานี ภาคเหนือที่จังหวัด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ลำปาง และภาค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กลางที่กรุงเทพมหานคร โดยมีสาระสำคัญและข้อเสนอแต่ละประเด็นสรุปได้ ดังนี้  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179513" y="1598505"/>
            <a:ext cx="8784976" cy="842494"/>
          </a:xfrm>
          <a:prstGeom prst="roundRect">
            <a:avLst>
              <a:gd name="adj" fmla="val 6518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55600" indent="-355600"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1.	ประเด็น</a:t>
            </a:r>
            <a:r>
              <a:rPr lang="th-TH" sz="24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สำคัญที่ได้จากการอภิปราย กลไกและแนวทางการสร้างความร่วมมือเพื่อขับเคลื่อนเกษตรกรรมยั่งยืนในระดับ</a:t>
            </a: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 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7" name="Right Arrow 16"/>
          <p:cNvSpPr/>
          <p:nvPr/>
        </p:nvSpPr>
        <p:spPr>
          <a:xfrm>
            <a:off x="2267744" y="3304925"/>
            <a:ext cx="465374" cy="324036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th-TH" sz="1600">
              <a:solidFill>
                <a:prstClr val="white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4067944" y="3638454"/>
            <a:ext cx="4572000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1600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endParaRPr lang="th-TH" sz="1600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107504" y="2949793"/>
            <a:ext cx="2016224" cy="1034301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บทบาทการทำงานของหน่วยงานที่เกี่ยวข้อง</a:t>
            </a:r>
          </a:p>
        </p:txBody>
      </p:sp>
      <p:sp>
        <p:nvSpPr>
          <p:cNvPr id="32" name="Rectangle 31"/>
          <p:cNvSpPr/>
          <p:nvPr/>
        </p:nvSpPr>
        <p:spPr>
          <a:xfrm>
            <a:off x="2788464" y="2571751"/>
            <a:ext cx="6176026" cy="239786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fontAlgn="base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กษ. มี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การขับเคลื่อนในภูมิภาค ร่วมกับเอกชน และมูลนิธิต่างๆ โดยดำเนินงานตามเป้าหมายภายใต้แผนพัฒนาฯ ฉบับที่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12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ที่จะเพิ่มพื้นที่เกษตรกรรมยั่งยืนให้เป็น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5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ล้านไร่ ในปี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2564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โดยมีเป้าหมายประมาณปีละ 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6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แสนไร่ </a:t>
            </a:r>
          </a:p>
          <a:p>
            <a:pPr marL="285750" indent="-285750" fontAlgn="base"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ภาครัฐต้องให้การสนับสนุนโครงสร้างพื้นฐาน มีแผนบรูณา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การการ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เชื่อมโยงไปถึงเรื่องการตลาด และต้องเสนอให้เกษตรกรมีส่วม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ร่วม</a:t>
            </a:r>
            <a:b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การติดตามแผนงานและประเมินผลอย่างแท้จริง เพื่อที่จะสรุปบทเรียนและพัฒนาต่อไป</a:t>
            </a:r>
          </a:p>
        </p:txBody>
      </p:sp>
      <p:sp>
        <p:nvSpPr>
          <p:cNvPr id="11" name="Rectangle 5"/>
          <p:cNvSpPr>
            <a:spLocks noGrp="1" noChangeArrowheads="1"/>
          </p:cNvSpPr>
          <p:nvPr>
            <p:ph type="title"/>
          </p:nvPr>
        </p:nvSpPr>
        <p:spPr>
          <a:xfrm>
            <a:off x="37050" y="70864"/>
            <a:ext cx="9215470" cy="350882"/>
          </a:xfrm>
        </p:spPr>
        <p:txBody>
          <a:bodyPr/>
          <a:lstStyle/>
          <a:p>
            <a:pPr lvl="1" algn="l" eaLnBrk="1" hangingPunct="1">
              <a:lnSpc>
                <a:spcPts val="2400"/>
              </a:lnSpc>
              <a:tabLst>
                <a:tab pos="534988" algn="l"/>
              </a:tabLst>
              <a:defRPr/>
            </a:pPr>
            <a:r>
              <a:rPr lang="th-TH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ดำเนินงานการขับเคลื่อนเกษตรกรรมยั่งยืน ปี 2560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434808"/>
            <a:ext cx="9144000" cy="0"/>
          </a:xfrm>
          <a:prstGeom prst="line">
            <a:avLst/>
          </a:prstGeom>
          <a:ln w="50800" cmpd="thinThick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031624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2879436" y="3489853"/>
            <a:ext cx="6013047" cy="148289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การสร้างความเข้าใจให้ตรงกันของนิยามเกษตรกรรม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ยั่งยืน</a:t>
            </a:r>
          </a:p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 ควรมีการผลักดันกฎหมายเกษตรกรรมยั่งยืน </a:t>
            </a:r>
            <a:endParaRPr lang="th-TH" sz="2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การสร้างกลไกขับเคลื่อนเกษตรกรรมยั่งยืนในระดับพื้นที่ </a:t>
            </a:r>
            <a:endParaRPr lang="th-TH" sz="2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การสนับสนุนเกษตรกรรมยั่งยืนจะต้องมีนโยบายที่ต่อเนื่อง </a:t>
            </a:r>
            <a:endParaRPr lang="th-TH" sz="2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07504" y="951571"/>
            <a:ext cx="2156773" cy="1034301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lnSpc>
                <a:spcPts val="3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การสนับสนุนและส่งเสริมเกษตรกรรมยั่งยืน</a:t>
            </a:r>
          </a:p>
        </p:txBody>
      </p:sp>
      <p:sp>
        <p:nvSpPr>
          <p:cNvPr id="14" name="Rectangle 13"/>
          <p:cNvSpPr/>
          <p:nvPr/>
        </p:nvSpPr>
        <p:spPr>
          <a:xfrm>
            <a:off x="2879436" y="627535"/>
            <a:ext cx="6013047" cy="265709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การพัฒนามาตรฐานสินค้าเกษตร การตลาด การสนับสนุนสินเชื่อ และการวิจัยพัฒนา </a:t>
            </a:r>
          </a:p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การสร้างความเข้มแข็งของสถาบันเกษตรกร มีการสร้างเครือข่ายเชื่อมโยงของกลุ่มเกษตรกรภายใน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จังหวัด</a:t>
            </a:r>
          </a:p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สนับสนุนการวิจัยหนี้สินของตนเองและการทำบัญชีครัวเรือน </a:t>
            </a:r>
            <a:endParaRPr lang="th-TH" sz="2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เกษตรกรจะต้องคิด วิเคราะห์และวางแผนด้วยตนเอง ภาครัฐไม่ควรคิดแทน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</a:t>
            </a:r>
          </a:p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การขับเคลื่อนเกษตรกรรมยั่งยืนจะต้องสร้างเกษตรกรรุ่นใหม่ </a:t>
            </a:r>
            <a:endParaRPr lang="th-TH" sz="2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0099" y="1241896"/>
            <a:ext cx="493713" cy="378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Rounded Rectangle 15"/>
          <p:cNvSpPr/>
          <p:nvPr/>
        </p:nvSpPr>
        <p:spPr>
          <a:xfrm>
            <a:off x="107504" y="3743195"/>
            <a:ext cx="2156773" cy="71406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lnSpc>
                <a:spcPts val="3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กระบวนการขับเคลื่อน</a:t>
            </a:r>
          </a:p>
        </p:txBody>
      </p:sp>
      <p:pic>
        <p:nvPicPr>
          <p:cNvPr id="17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50097" y="3873405"/>
            <a:ext cx="493713" cy="378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Rectangle 5"/>
          <p:cNvSpPr>
            <a:spLocks noGrp="1" noChangeArrowheads="1"/>
          </p:cNvSpPr>
          <p:nvPr>
            <p:ph type="title"/>
          </p:nvPr>
        </p:nvSpPr>
        <p:spPr>
          <a:xfrm>
            <a:off x="37050" y="70864"/>
            <a:ext cx="9215470" cy="350882"/>
          </a:xfrm>
        </p:spPr>
        <p:txBody>
          <a:bodyPr/>
          <a:lstStyle/>
          <a:p>
            <a:pPr lvl="1" algn="l" eaLnBrk="1" hangingPunct="1">
              <a:lnSpc>
                <a:spcPts val="2400"/>
              </a:lnSpc>
              <a:tabLst>
                <a:tab pos="534988" algn="l"/>
              </a:tabLst>
              <a:defRPr/>
            </a:pPr>
            <a:r>
              <a:rPr lang="th-TH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ดำเนินงานการขับเคลื่อนเกษตรกรรมยั่งยืน ปี 2560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434808"/>
            <a:ext cx="9144000" cy="0"/>
          </a:xfrm>
          <a:prstGeom prst="line">
            <a:avLst/>
          </a:prstGeom>
          <a:ln w="50800" cmpd="thinThick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18292839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ounded Rectangle 12"/>
          <p:cNvSpPr/>
          <p:nvPr/>
        </p:nvSpPr>
        <p:spPr>
          <a:xfrm>
            <a:off x="107505" y="1551692"/>
            <a:ext cx="2147883" cy="948951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ปัจจัยความสำเร็จในการทำเกษตรกรรมยั่งยืน</a:t>
            </a:r>
          </a:p>
        </p:txBody>
      </p:sp>
      <p:sp>
        <p:nvSpPr>
          <p:cNvPr id="14" name="Rectangle 13"/>
          <p:cNvSpPr/>
          <p:nvPr/>
        </p:nvSpPr>
        <p:spPr>
          <a:xfrm>
            <a:off x="3059833" y="1016379"/>
            <a:ext cx="5621411" cy="2491476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เกษตรกรต้องมีอุดมการณ์ สร้างจุดยืนและฐานของตัวเองและต้องไม่หวังพึ่งภาครัฐเพียงอย่างเดียว </a:t>
            </a:r>
          </a:p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เกษตรกรจะต้องมีความรู้รอบด้าน เช่น 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โครงสร้างของฐานทรัพยากร เรื่องน้ำและดิน  เป็นต้น</a:t>
            </a:r>
            <a:endParaRPr lang="th-TH" sz="2000" b="1" dirty="0" smtClean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เกษตรกรเป็นผู้ลงมือทำ ภาครัฐทำหน้าที่ส่งเสริมและ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สนับสนุน</a:t>
            </a:r>
          </a:p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การสร้างความหลากหลายของการทำการเกษตรในพื้นที่ รวมทั้งการออกแบบและแปรรูปผลผลิตทางการเกษตรที่มีความ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หลากหลาย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756" y="1766773"/>
            <a:ext cx="493713" cy="3786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ctangle 5"/>
          <p:cNvSpPr>
            <a:spLocks noGrp="1" noChangeArrowheads="1"/>
          </p:cNvSpPr>
          <p:nvPr>
            <p:ph type="title"/>
          </p:nvPr>
        </p:nvSpPr>
        <p:spPr>
          <a:xfrm>
            <a:off x="37050" y="70864"/>
            <a:ext cx="9215470" cy="350882"/>
          </a:xfrm>
        </p:spPr>
        <p:txBody>
          <a:bodyPr/>
          <a:lstStyle/>
          <a:p>
            <a:pPr lvl="1" algn="l" eaLnBrk="1" hangingPunct="1">
              <a:lnSpc>
                <a:spcPts val="2400"/>
              </a:lnSpc>
              <a:tabLst>
                <a:tab pos="534988" algn="l"/>
              </a:tabLst>
              <a:defRPr/>
            </a:pPr>
            <a:r>
              <a:rPr lang="th-TH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ดำเนินงานการขับเคลื่อนเกษตรกรรมยั่งยืน ปี 2560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0" y="434808"/>
            <a:ext cx="9144000" cy="0"/>
          </a:xfrm>
          <a:prstGeom prst="line">
            <a:avLst/>
          </a:prstGeom>
          <a:ln w="50800" cmpd="thinThick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6338915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979712" y="1898792"/>
            <a:ext cx="6984776" cy="31502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thaiDist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เกษตรกรรมยั่งยืน คือ การช่วยตัวเองและช่วยคนรอบข้างหรือชุมชนให้พออยู่พอกินโดยใช้ชีวิตแบบพอเพียง เกื้อหนุนธรรมชาติให้มากที่สุด ลดต้นทุนและลดปริมาณการใช้เคมี </a:t>
            </a:r>
          </a:p>
          <a:p>
            <a:pPr marL="342900" indent="-342900" algn="thaiDist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เกษตรกรรมยั่งยืนควรประกอบด้วย 3 ปัจจัยสำคัญ คือ เศรษฐกิจ สังคม และสิ่งแวดล้อม </a:t>
            </a:r>
          </a:p>
          <a:p>
            <a:pPr marL="342900" indent="-342900" algn="thaiDist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ระบบการผลิตยั่งยืนจะต้องอยู่ภายใต้ปัจจัยหลัก 3 ข้อ คือ 1) ใช้ทรัพยากรจากดินในระดับที่สมดุล ไม่เอาเปรียบสิ่งแวดล้อมและระบบนิเวศน์ 2) เป็นธรรมกับระบบนิเวศน์ โดยต้องเรียนรู้การอยู่ร่วมกันอย่างยั่งยืน 3) มีความมั่นคง เช่น มีความมั่นคงในที่ดินทำ แหล่งน้ำที่ใช้ทำการเกษตร และการสืบทอดเจตนารมณ์ เป็นต้น และต้องนำหลักเศรษฐกิจพอเพียงมาใช้ปฏิบัติควบคู่ไปด้วย</a:t>
            </a:r>
          </a:p>
          <a:p>
            <a:pPr marL="342900" indent="-342900" algn="thaiDist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ในคำนิยามของการทำเกษตรกรรมยั่งยืน นอกจาก </a:t>
            </a:r>
            <a:r>
              <a:rPr lang="en-US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keyword </a:t>
            </a: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คำว่าความหลากหลายทางชีวภาพแล้ว ควรเพิ่มคำว่า มีระบบภูมิคุ้มกัน และมีกระบวนการผลิตที่ไม่ส่งผลกระทบต่อสิ่งแวดล้อมด้วย</a:t>
            </a:r>
            <a:endParaRPr lang="th-TH" sz="2000" b="1" dirty="0">
              <a:solidFill>
                <a:srgbClr val="F79646">
                  <a:lumMod val="75000"/>
                </a:srgb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51520" y="1383619"/>
            <a:ext cx="7344816" cy="461665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 คำนิยามและรูปแบบเกษตรกรรมยั่งยืนที่ขับเคลื่อนในระดับพื้นที่</a:t>
            </a:r>
            <a:endParaRPr lang="th-TH" sz="24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07504" y="2301721"/>
            <a:ext cx="1656184" cy="136095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ปรับปรุง</a:t>
            </a:r>
            <a:b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คำ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นิยามของระบบเกษตรกรรมยั่งยืน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79513" y="573528"/>
            <a:ext cx="8784976" cy="648072"/>
          </a:xfrm>
          <a:prstGeom prst="roundRect">
            <a:avLst>
              <a:gd name="adj" fmla="val 6518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marL="355600" indent="-355600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2.	ประเด็น</a:t>
            </a:r>
            <a:r>
              <a:rPr lang="th-TH" sz="28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สำคัญที่ได้จา</a:t>
            </a:r>
            <a:r>
              <a:rPr lang="th-TH" sz="28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กการประชุมกลุ่มย่อย</a:t>
            </a:r>
            <a:endParaRPr lang="th-TH" sz="28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ectangle 5"/>
          <p:cNvSpPr>
            <a:spLocks noGrp="1" noChangeArrowheads="1"/>
          </p:cNvSpPr>
          <p:nvPr>
            <p:ph type="title"/>
          </p:nvPr>
        </p:nvSpPr>
        <p:spPr>
          <a:xfrm>
            <a:off x="37050" y="70864"/>
            <a:ext cx="9215470" cy="350882"/>
          </a:xfrm>
        </p:spPr>
        <p:txBody>
          <a:bodyPr/>
          <a:lstStyle/>
          <a:p>
            <a:pPr lvl="1" algn="l" eaLnBrk="1" hangingPunct="1">
              <a:lnSpc>
                <a:spcPts val="2400"/>
              </a:lnSpc>
              <a:tabLst>
                <a:tab pos="534988" algn="l"/>
              </a:tabLst>
              <a:defRPr/>
            </a:pPr>
            <a:r>
              <a:rPr lang="th-TH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ดำเนินงานการขับเคลื่อนเกษตรกรรมยั่งยืน ปี 2560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0" y="434808"/>
            <a:ext cx="9144000" cy="0"/>
          </a:xfrm>
          <a:prstGeom prst="line">
            <a:avLst/>
          </a:prstGeom>
          <a:ln w="50800" cmpd="thinThick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5246662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61070" y="543272"/>
            <a:ext cx="6933311" cy="17973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thaiDist" fontAlgn="base">
              <a:lnSpc>
                <a:spcPts val="1800"/>
              </a:lnSpc>
              <a:spcBef>
                <a:spcPts val="2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นำ </a:t>
            </a:r>
            <a:r>
              <a:rPr lang="en-US" sz="2000" b="1" dirty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Keyword </a:t>
            </a:r>
            <a:r>
              <a:rPr lang="th-TH" sz="2000" b="1" dirty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สำคัญของแต่ละรูปแบบมาใช้ในการจัด</a:t>
            </a: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ประเภทของระบบเกษตรกรรมยั่งยืน </a:t>
            </a:r>
          </a:p>
          <a:p>
            <a:pPr marL="342900" indent="-342900" algn="thaiDist" fontAlgn="base">
              <a:lnSpc>
                <a:spcPts val="1800"/>
              </a:lnSpc>
              <a:spcBef>
                <a:spcPts val="2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เกษตรทฤษฏีใหม่ที่แบ่งสัดส่วนพื้นที่เป็น 30:30:30:10 เป็นเพียงตัวอย่างเท่านั้น สามารถยืดหยุ่นตามความเหมาะสมแต่ละพื้นที่</a:t>
            </a:r>
          </a:p>
          <a:p>
            <a:pPr marL="342900" indent="-342900" algn="thaiDist" fontAlgn="base">
              <a:lnSpc>
                <a:spcPts val="1800"/>
              </a:lnSpc>
              <a:spcBef>
                <a:spcPts val="2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ควร</a:t>
            </a:r>
            <a:r>
              <a:rPr lang="th-TH" sz="2000" b="1" dirty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ยุบรวมเกษตรกรรมยั่งยืนบางรูปแบบที่มีความคล้ายคลึงกัน เช่น ระบบเกษตรทฤษฎีใหม่ และเกษตรผสมผสาน และระบบการปลูกพืชหลังนา/การปลูกสลับ และการทำประมงชายฝั่งพื้นบ้าน </a:t>
            </a:r>
          </a:p>
          <a:p>
            <a:pPr marL="342900" indent="-342900" algn="thaiDist" fontAlgn="base">
              <a:lnSpc>
                <a:spcPts val="1800"/>
              </a:lnSpc>
              <a:spcBef>
                <a:spcPts val="2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นิยามเกษตรหลังบ้านหรือเกษตรหลังสวนในชุมชนที่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051720" y="2655633"/>
            <a:ext cx="7076534" cy="2284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thaiDist" fontAlgn="base">
              <a:lnSpc>
                <a:spcPts val="1800"/>
              </a:lnSpc>
              <a:spcBef>
                <a:spcPts val="2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เก็บข้อมูลในปัจจุบันจะแบ่งเป็น </a:t>
            </a: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2 </a:t>
            </a:r>
            <a:r>
              <a:rPr lang="th-TH" sz="2000" b="1" dirty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ส่วน คือ การจัดเก็บข้อมูลจากหน่วยงานส่วนกลาง </a:t>
            </a: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</a:t>
            </a:r>
            <a:r>
              <a:rPr lang="th-TH" sz="2000" b="1" dirty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การจัดเก็บข้อมูลจากในระดับพื้นที่ </a:t>
            </a:r>
          </a:p>
          <a:p>
            <a:pPr marL="342900" indent="-342900" algn="thaiDist" fontAlgn="base">
              <a:lnSpc>
                <a:spcPts val="1800"/>
              </a:lnSpc>
              <a:spcBef>
                <a:spcPts val="2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ดำเนินการจัดเก็บข้อมูลในระดับพื้นที่ควรจัดทำเป็นระบบและขั้นตอนที่ชัดเจน </a:t>
            </a:r>
          </a:p>
          <a:p>
            <a:pPr marL="342900" indent="-342900" algn="thaiDist" fontAlgn="base">
              <a:lnSpc>
                <a:spcPts val="1800"/>
              </a:lnSpc>
              <a:spcBef>
                <a:spcPts val="2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ควร</a:t>
            </a:r>
            <a:r>
              <a:rPr lang="th-TH" sz="2000" b="1" dirty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วางโครงสร้างและกลไกความรับผิดชอบในระดับจังหวัด อำเภอ ตำบล ให้ชัดเจน </a:t>
            </a:r>
          </a:p>
          <a:p>
            <a:pPr marL="342900" indent="-342900" algn="thaiDist" fontAlgn="base">
              <a:lnSpc>
                <a:spcPts val="1800"/>
              </a:lnSpc>
              <a:spcBef>
                <a:spcPts val="2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ผู้</a:t>
            </a:r>
            <a:r>
              <a:rPr lang="th-TH" sz="2000" b="1" dirty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เก็บข้อมูลจะต้องมีความรู้ความเข้าใจในเรื่องที่จะเก็บข้อมูล และต้องทำให้เกษตรกรเห็นถึงประโยชน์ที่จะได้รับจากการตอบแบบสอบถาม </a:t>
            </a:r>
          </a:p>
          <a:p>
            <a:pPr marL="342900" indent="-342900" algn="thaiDist" fontAlgn="base">
              <a:lnSpc>
                <a:spcPts val="1800"/>
              </a:lnSpc>
              <a:spcBef>
                <a:spcPts val="2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กลไก</a:t>
            </a:r>
            <a:r>
              <a:rPr lang="th-TH" sz="2000" b="1" dirty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การจัดเก็บข้อมูลอาจจะร่วมกันพิจารณาภายใต้ </a:t>
            </a: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3 </a:t>
            </a:r>
            <a:r>
              <a:rPr lang="th-TH" sz="2000" b="1" dirty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แนวทาง ได้แก่ </a:t>
            </a: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(1) ใช้</a:t>
            </a:r>
            <a:r>
              <a:rPr lang="th-TH" sz="2000" b="1" dirty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กลไกที่มีอยู่ </a:t>
            </a: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(2) ใช้</a:t>
            </a:r>
            <a:r>
              <a:rPr lang="th-TH" sz="2000" b="1" dirty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กลไกของทางชุมชน </a:t>
            </a: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(3) การ</a:t>
            </a:r>
            <a:r>
              <a:rPr lang="th-TH" sz="2000" b="1" dirty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ดำเนินการร่วมกันระหว่างสภาเกษตรกร อปท. และสถาบันการศึกษาใน</a:t>
            </a:r>
            <a:r>
              <a:rPr lang="th-TH" sz="2000" b="1" dirty="0" smtClean="0">
                <a:solidFill>
                  <a:srgbClr val="F79646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ท้องถิ่น</a:t>
            </a:r>
            <a:endParaRPr lang="th-TH" sz="2000" b="1" dirty="0">
              <a:solidFill>
                <a:srgbClr val="F79646">
                  <a:lumMod val="75000"/>
                </a:srgb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3" name="Straight Connector 12"/>
          <p:cNvCxnSpPr/>
          <p:nvPr/>
        </p:nvCxnSpPr>
        <p:spPr>
          <a:xfrm>
            <a:off x="539552" y="2499742"/>
            <a:ext cx="8208912" cy="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07504" y="682501"/>
            <a:ext cx="1779657" cy="156521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การกำหนดรูปแบบของระบบเกษตรกรรมยั่งยืนเพื่อการจัดเก็บข้อมูล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07504" y="2787774"/>
            <a:ext cx="1779657" cy="1836204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การปรับปรุงกลไกและกระบวนการจัดเก็บข้อมูลเพื่อให้ได้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ข้อมูล</a:t>
            </a:r>
            <a:b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ที่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ถูกต้องและทันกับสถานการณ์</a:t>
            </a:r>
          </a:p>
        </p:txBody>
      </p:sp>
      <p:sp>
        <p:nvSpPr>
          <p:cNvPr id="10" name="Rectangle 5"/>
          <p:cNvSpPr>
            <a:spLocks noGrp="1" noChangeArrowheads="1"/>
          </p:cNvSpPr>
          <p:nvPr>
            <p:ph type="title"/>
          </p:nvPr>
        </p:nvSpPr>
        <p:spPr>
          <a:xfrm>
            <a:off x="37050" y="70864"/>
            <a:ext cx="9215470" cy="350882"/>
          </a:xfrm>
        </p:spPr>
        <p:txBody>
          <a:bodyPr/>
          <a:lstStyle/>
          <a:p>
            <a:pPr lvl="1" algn="l" eaLnBrk="1" hangingPunct="1">
              <a:lnSpc>
                <a:spcPts val="2400"/>
              </a:lnSpc>
              <a:tabLst>
                <a:tab pos="534988" algn="l"/>
              </a:tabLst>
              <a:defRPr/>
            </a:pPr>
            <a:r>
              <a:rPr lang="th-TH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ดำเนินงานการขับเคลื่อนเกษตรกรรมยั่งยืน ปี 2560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434808"/>
            <a:ext cx="9144000" cy="0"/>
          </a:xfrm>
          <a:prstGeom prst="line">
            <a:avLst/>
          </a:prstGeom>
          <a:ln w="50800" cmpd="thinThick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15909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9512" y="627535"/>
            <a:ext cx="8712968" cy="583265"/>
          </a:xfrm>
          <a:prstGeom prst="rect">
            <a:avLst/>
          </a:prstGeom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prstClr val="black"/>
                </a:solidFill>
                <a:ea typeface="Cordia New"/>
                <a:cs typeface="TH SarabunPSK"/>
              </a:rPr>
              <a:t>ประเด็น การ</a:t>
            </a:r>
            <a:r>
              <a:rPr lang="th-TH" sz="2000" b="1" dirty="0">
                <a:solidFill>
                  <a:prstClr val="black"/>
                </a:solidFill>
                <a:ea typeface="Cordia New"/>
                <a:cs typeface="TH SarabunPSK"/>
              </a:rPr>
              <a:t>ขับเคลื่อนเกษตรกรรมยั่งยืนสู่เป้าหมาย </a:t>
            </a:r>
            <a:r>
              <a:rPr lang="th-TH" sz="2000" b="1" dirty="0" smtClean="0">
                <a:solidFill>
                  <a:prstClr val="black"/>
                </a:solidFill>
                <a:ea typeface="Cordia New"/>
                <a:cs typeface="TH SarabunPSK"/>
              </a:rPr>
              <a:t>5 </a:t>
            </a:r>
            <a:r>
              <a:rPr lang="th-TH" sz="2000" b="1" dirty="0">
                <a:solidFill>
                  <a:prstClr val="black"/>
                </a:solidFill>
                <a:ea typeface="Cordia New"/>
                <a:cs typeface="TH SarabunPSK"/>
              </a:rPr>
              <a:t>ล้าน</a:t>
            </a:r>
            <a:r>
              <a:rPr lang="th-TH" sz="2000" b="1" dirty="0" smtClean="0">
                <a:solidFill>
                  <a:prstClr val="black"/>
                </a:solidFill>
                <a:ea typeface="Cordia New"/>
                <a:cs typeface="TH SarabunPSK"/>
              </a:rPr>
              <a:t>ไร่ ในแผนพัฒนาฯ ฉบับ</a:t>
            </a:r>
            <a:r>
              <a:rPr lang="th-TH" sz="2000" b="1" dirty="0">
                <a:solidFill>
                  <a:prstClr val="black"/>
                </a:solidFill>
                <a:ea typeface="Cordia New"/>
                <a:cs typeface="TH SarabunPSK"/>
              </a:rPr>
              <a:t>ที่ </a:t>
            </a:r>
            <a:r>
              <a:rPr lang="th-TH" sz="2000" b="1" dirty="0" smtClean="0">
                <a:solidFill>
                  <a:prstClr val="black"/>
                </a:solidFill>
                <a:ea typeface="Cordia New"/>
                <a:cs typeface="TH SarabunPSK"/>
              </a:rPr>
              <a:t>12 ในเชิง</a:t>
            </a:r>
            <a:r>
              <a:rPr lang="th-TH" sz="2000" b="1" dirty="0">
                <a:solidFill>
                  <a:prstClr val="black"/>
                </a:solidFill>
                <a:ea typeface="Cordia New"/>
                <a:cs typeface="TH SarabunPSK"/>
              </a:rPr>
              <a:t>ความร่วมมือในระดับพื้นที่</a:t>
            </a:r>
            <a:endParaRPr lang="th-TH" sz="2000" dirty="0">
              <a:solidFill>
                <a:prstClr val="black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35496" y="1400344"/>
            <a:ext cx="1728192" cy="955382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การขับเคลื่อนเกษตรกรรม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ยั่งยืน</a:t>
            </a:r>
            <a:b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ภาพรวม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907704" y="1296078"/>
            <a:ext cx="6984776" cy="13741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thaiDist" fontAlgn="base">
              <a:lnSpc>
                <a:spcPts val="1800"/>
              </a:lnSpc>
              <a:spcBef>
                <a:spcPts val="3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ภาคส่วนต่างๆ ต้องมีส่วนร่วมในขั้นตอนการดำเนินงาน และเป็นเจ้าของร่วมกัน </a:t>
            </a:r>
          </a:p>
          <a:p>
            <a:pPr marL="342900" indent="-342900" algn="thaiDist" fontAlgn="base">
              <a:lnSpc>
                <a:spcPts val="1800"/>
              </a:lnSpc>
              <a:spcBef>
                <a:spcPts val="3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ควร</a:t>
            </a:r>
            <a:r>
              <a:rPr lang="th-TH" sz="2000" b="1" dirty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มีฐานข้อมูลเกี่ยวกับการทำการเกษตรยั่งยืนของเกษตรกรในแต่ละพื้นที่ </a:t>
            </a:r>
          </a:p>
          <a:p>
            <a:pPr marL="342900" indent="-342900" algn="thaiDist" fontAlgn="base">
              <a:lnSpc>
                <a:spcPts val="1800"/>
              </a:lnSpc>
              <a:spcBef>
                <a:spcPts val="3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จัดตั้งกองทุนส่งเสริมสนับสนุนการขับเคลื่อนเกษตรกรรมยั่งยืน </a:t>
            </a:r>
          </a:p>
          <a:p>
            <a:pPr marL="342900" indent="-342900" algn="thaiDist" fontAlgn="base">
              <a:lnSpc>
                <a:spcPts val="1800"/>
              </a:lnSpc>
              <a:spcBef>
                <a:spcPts val="3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ห้กรรมสิทธิ์หรือการผ่อนปรนทางกฎหมายให้แก่เกษตรกรบนพื้นที่สูงและการปรับแก้กฎหมายให้เหมาะสมกับบริบทของพื้นที่ </a:t>
            </a:r>
          </a:p>
        </p:txBody>
      </p:sp>
      <p:sp>
        <p:nvSpPr>
          <p:cNvPr id="15" name="Rectangle 14"/>
          <p:cNvSpPr/>
          <p:nvPr/>
        </p:nvSpPr>
        <p:spPr>
          <a:xfrm>
            <a:off x="35496" y="3498731"/>
            <a:ext cx="1728192" cy="82281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ประเด็นสำคัญที่ต้อง</a:t>
            </a: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ดำเนินการ</a:t>
            </a:r>
            <a:b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</a:b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</a:t>
            </a: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พื้นที่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907704" y="2826225"/>
            <a:ext cx="6984776" cy="2143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thaiDist" fontAlgn="base">
              <a:lnSpc>
                <a:spcPts val="1800"/>
              </a:lnSpc>
              <a:spcBef>
                <a:spcPts val="3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ใช้ศูนย์ปราชญ์ชาวบ้านเป็นกลไกในการขับเคลื่อนงานเกษตรกรรมยั่งยืนในระดับพื้นที่ </a:t>
            </a:r>
          </a:p>
          <a:p>
            <a:pPr marL="342900" indent="-342900" algn="thaiDist" fontAlgn="base">
              <a:lnSpc>
                <a:spcPts val="1800"/>
              </a:lnSpc>
              <a:spcBef>
                <a:spcPts val="3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รับรองมาตรฐานเกษตรอินทรีย์ </a:t>
            </a:r>
          </a:p>
          <a:p>
            <a:pPr marL="342900" indent="-342900" algn="thaiDist" fontAlgn="base">
              <a:lnSpc>
                <a:spcPts val="1800"/>
              </a:lnSpc>
              <a:spcBef>
                <a:spcPts val="3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กำหนดเป้าหมายทางการตลาดของตัวเอง </a:t>
            </a:r>
          </a:p>
          <a:p>
            <a:pPr marL="342900" indent="-342900" algn="thaiDist" fontAlgn="base">
              <a:lnSpc>
                <a:spcPts val="1800"/>
              </a:lnSpc>
              <a:spcBef>
                <a:spcPts val="3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เกษตรกร</a:t>
            </a:r>
            <a:r>
              <a:rPr lang="th-TH" sz="2000" b="1" dirty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ควรจะต้องมีการจัดทำบัญชีครัวเรือน </a:t>
            </a:r>
          </a:p>
          <a:p>
            <a:pPr marL="342900" indent="-342900" algn="thaiDist" fontAlgn="base">
              <a:lnSpc>
                <a:spcPts val="1800"/>
              </a:lnSpc>
              <a:spcBef>
                <a:spcPts val="3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ภาครัฐ</a:t>
            </a:r>
            <a:r>
              <a:rPr lang="th-TH" sz="2000" b="1" dirty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พึงรับรองหลักสูตรการศึกษานอกระบบ </a:t>
            </a:r>
            <a:r>
              <a:rPr lang="th-TH" sz="2000" b="1" dirty="0" smtClean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เพื่อส่งเสริม</a:t>
            </a:r>
            <a:r>
              <a:rPr lang="th-TH" sz="2000" b="1" dirty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และสนับสนุนให้เป็นนัก</a:t>
            </a:r>
            <a:r>
              <a:rPr lang="th-TH" sz="2000" b="1" dirty="0" smtClean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ส่งเสริมและพัฒนา</a:t>
            </a:r>
            <a:r>
              <a:rPr lang="th-TH" sz="2000" b="1" dirty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งานขับเคลื่อนเกษตรกรรมยั่งยืนต่อไป </a:t>
            </a:r>
          </a:p>
          <a:p>
            <a:pPr marL="342900" indent="-342900" algn="thaiDist" fontAlgn="base">
              <a:lnSpc>
                <a:spcPts val="1800"/>
              </a:lnSpc>
              <a:spcBef>
                <a:spcPts val="3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ควร</a:t>
            </a:r>
            <a:r>
              <a:rPr lang="th-TH" sz="2000" b="1" dirty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จะมีการจัดเวทีในการแลกเปลี่ยนและระดมความคิดเห็นระดับจังหวัด ระดับอำเภอ </a:t>
            </a:r>
            <a:r>
              <a:rPr lang="th-TH" sz="2000" b="1" dirty="0" smtClean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และระดับ</a:t>
            </a:r>
            <a:r>
              <a:rPr lang="th-TH" sz="2000" b="1" dirty="0">
                <a:solidFill>
                  <a:srgbClr val="4F81BD">
                    <a:lumMod val="75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ตำบลให้มากขึ้น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95536" y="2751391"/>
            <a:ext cx="8208912" cy="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5"/>
          <p:cNvSpPr>
            <a:spLocks noGrp="1" noChangeArrowheads="1"/>
          </p:cNvSpPr>
          <p:nvPr>
            <p:ph type="title"/>
          </p:nvPr>
        </p:nvSpPr>
        <p:spPr>
          <a:xfrm>
            <a:off x="37050" y="70864"/>
            <a:ext cx="9215470" cy="350882"/>
          </a:xfrm>
        </p:spPr>
        <p:txBody>
          <a:bodyPr/>
          <a:lstStyle/>
          <a:p>
            <a:pPr lvl="1" algn="l" eaLnBrk="1" hangingPunct="1">
              <a:lnSpc>
                <a:spcPts val="2400"/>
              </a:lnSpc>
              <a:tabLst>
                <a:tab pos="534988" algn="l"/>
              </a:tabLst>
              <a:defRPr/>
            </a:pPr>
            <a:r>
              <a:rPr lang="th-TH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ดำเนินงานการขับเคลื่อนเกษตรกรรมยั่งยืน ปี 2560</a:t>
            </a:r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434808"/>
            <a:ext cx="9144000" cy="0"/>
          </a:xfrm>
          <a:prstGeom prst="line">
            <a:avLst/>
          </a:prstGeom>
          <a:ln w="50800" cmpd="thinThick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052289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44016" y="573528"/>
            <a:ext cx="8676456" cy="518458"/>
          </a:xfrm>
          <a:prstGeom prst="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prstClr val="black"/>
                </a:solidFill>
                <a:ea typeface="Cordia New"/>
                <a:cs typeface="TH SarabunPSK"/>
              </a:rPr>
              <a:t>ประเด็นการยก</a:t>
            </a:r>
            <a:r>
              <a:rPr lang="th-TH" sz="2000" b="1" dirty="0">
                <a:solidFill>
                  <a:prstClr val="black"/>
                </a:solidFill>
                <a:ea typeface="Cordia New"/>
                <a:cs typeface="TH SarabunPSK"/>
              </a:rPr>
              <a:t>ร่างกฎหมายที่เกี่ยวกับการส่งเสริมเกษตรกรรมยั่งยืน</a:t>
            </a:r>
            <a:endParaRPr lang="th-TH" sz="2000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5497" y="1379522"/>
            <a:ext cx="2088231" cy="62638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หลักการ</a:t>
            </a:r>
          </a:p>
        </p:txBody>
      </p:sp>
      <p:sp>
        <p:nvSpPr>
          <p:cNvPr id="8" name="Rectangle 7"/>
          <p:cNvSpPr/>
          <p:nvPr/>
        </p:nvSpPr>
        <p:spPr>
          <a:xfrm>
            <a:off x="2282311" y="1167595"/>
            <a:ext cx="6970209" cy="11625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 fontAlgn="base">
              <a:lnSpc>
                <a:spcPts val="2000"/>
              </a:lnSpc>
              <a:spcBef>
                <a:spcPts val="3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ปรัชญา</a:t>
            </a:r>
            <a:r>
              <a:rPr lang="th-TH" sz="2000" b="1" dirty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นำทางของกฎหมาย เน้นให้เกษตรกรสามารถพึ่งตนเองได้ มีความสมดุลและยั่งยืน และเป็นรูปแบบที่ใช้เทคโนโลยีนวัตกรรมได้</a:t>
            </a:r>
          </a:p>
          <a:p>
            <a:pPr marL="355600" indent="-355600" fontAlgn="base">
              <a:lnSpc>
                <a:spcPts val="2000"/>
              </a:lnSpc>
              <a:spcBef>
                <a:spcPts val="3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นิยามเกษตรกรรมยั่งยืน ให้มีมิติที่ครอบคลุมถึงรายได้จากการทำเกษตรกรรมยั่งยืน โดยมาจากการทำเกษตรการและอื่นๆ </a:t>
            </a:r>
          </a:p>
        </p:txBody>
      </p:sp>
      <p:sp>
        <p:nvSpPr>
          <p:cNvPr id="10" name="Rectangle 9"/>
          <p:cNvSpPr/>
          <p:nvPr/>
        </p:nvSpPr>
        <p:spPr>
          <a:xfrm>
            <a:off x="35497" y="2701364"/>
            <a:ext cx="2088231" cy="700599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คณะกรรมการ และองค์กรกำกับดูแล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282310" y="2701366"/>
            <a:ext cx="6970210" cy="649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55600" fontAlgn="base">
              <a:lnSpc>
                <a:spcPts val="2000"/>
              </a:lnSpc>
              <a:spcBef>
                <a:spcPts val="3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นายกรัฐมนตรี</a:t>
            </a:r>
            <a:r>
              <a:rPr lang="th-TH" sz="2000" b="1" dirty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เป็นผู้รักษาการ และเป็นประธานคณะกรรมการ </a:t>
            </a:r>
          </a:p>
          <a:p>
            <a:pPr marL="355600" indent="-355600" fontAlgn="base">
              <a:lnSpc>
                <a:spcPts val="2000"/>
              </a:lnSpc>
              <a:spcBef>
                <a:spcPts val="3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ควร</a:t>
            </a:r>
            <a:r>
              <a:rPr lang="th-TH" sz="2000" b="1" dirty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มีสำนักงานที่เป็นองค์กรอิสระ กำกับดูแลและขับเคลื่อนงานเกษตรกรรมยั่งยืน </a:t>
            </a:r>
          </a:p>
        </p:txBody>
      </p:sp>
      <p:cxnSp>
        <p:nvCxnSpPr>
          <p:cNvPr id="14" name="Straight Connector 13"/>
          <p:cNvCxnSpPr/>
          <p:nvPr/>
        </p:nvCxnSpPr>
        <p:spPr>
          <a:xfrm>
            <a:off x="323528" y="2517744"/>
            <a:ext cx="8208912" cy="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323528" y="3651870"/>
            <a:ext cx="8208912" cy="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12"/>
          <p:cNvSpPr/>
          <p:nvPr/>
        </p:nvSpPr>
        <p:spPr>
          <a:xfrm>
            <a:off x="35497" y="3831694"/>
            <a:ext cx="2088231" cy="94350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กลไกหรือกระบวนการในการมีส่วนร่วมแก้ไขปัญหา</a:t>
            </a:r>
          </a:p>
        </p:txBody>
      </p:sp>
      <p:sp>
        <p:nvSpPr>
          <p:cNvPr id="15" name="Rectangle 14"/>
          <p:cNvSpPr/>
          <p:nvPr/>
        </p:nvSpPr>
        <p:spPr>
          <a:xfrm>
            <a:off x="2282311" y="3861100"/>
            <a:ext cx="6840760" cy="906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fontAlgn="base">
              <a:lnSpc>
                <a:spcPts val="2000"/>
              </a:lnSpc>
              <a:spcBef>
                <a:spcPts val="3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เปิด</a:t>
            </a:r>
            <a:r>
              <a:rPr lang="th-TH" sz="2000" b="1" dirty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โอกาสให้เกษตรกรมีส่วนร่วมในการบริหารจัดการ</a:t>
            </a:r>
          </a:p>
          <a:p>
            <a:pPr marL="342900" indent="-342900" fontAlgn="base">
              <a:lnSpc>
                <a:spcPts val="2000"/>
              </a:lnSpc>
              <a:spcBef>
                <a:spcPts val="30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สนับสนุนและส่งเสริมเกษตรกรมีส่วนร่วมในการกำหนดทิศทางการพัฒนาของตนเองในแต่ละพื้นที่</a:t>
            </a:r>
          </a:p>
        </p:txBody>
      </p:sp>
      <p:sp>
        <p:nvSpPr>
          <p:cNvPr id="16" name="Rectangle 5"/>
          <p:cNvSpPr>
            <a:spLocks noGrp="1" noChangeArrowheads="1"/>
          </p:cNvSpPr>
          <p:nvPr>
            <p:ph type="title"/>
          </p:nvPr>
        </p:nvSpPr>
        <p:spPr>
          <a:xfrm>
            <a:off x="37050" y="70864"/>
            <a:ext cx="9215470" cy="350882"/>
          </a:xfrm>
        </p:spPr>
        <p:txBody>
          <a:bodyPr/>
          <a:lstStyle/>
          <a:p>
            <a:pPr lvl="1" algn="l" eaLnBrk="1" hangingPunct="1">
              <a:lnSpc>
                <a:spcPts val="2400"/>
              </a:lnSpc>
              <a:tabLst>
                <a:tab pos="534988" algn="l"/>
              </a:tabLst>
              <a:defRPr/>
            </a:pPr>
            <a:r>
              <a:rPr lang="th-TH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ดำเนินงานการขับเคลื่อนเกษตรกรรมยั่งยืน ปี 2560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0" y="434808"/>
            <a:ext cx="9144000" cy="0"/>
          </a:xfrm>
          <a:prstGeom prst="line">
            <a:avLst/>
          </a:prstGeom>
          <a:ln w="50800" cmpd="thinThick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4232600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7504" y="791991"/>
            <a:ext cx="1872208" cy="84249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มาตรการสนับสนุนทางกฎหมาย</a:t>
            </a:r>
          </a:p>
        </p:txBody>
      </p:sp>
      <p:sp>
        <p:nvSpPr>
          <p:cNvPr id="4" name="Rectangle 3"/>
          <p:cNvSpPr/>
          <p:nvPr/>
        </p:nvSpPr>
        <p:spPr>
          <a:xfrm>
            <a:off x="2273773" y="735546"/>
            <a:ext cx="662473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เครื่องมือ</a:t>
            </a:r>
            <a:r>
              <a:rPr lang="th-TH" sz="2000" b="1" dirty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ในการสร้างความเป็นธรรม เพื่อสร้างความเข้มแข็งให้กับเกษตรกร </a:t>
            </a:r>
            <a:endParaRPr lang="en-US" sz="2000" b="1" dirty="0">
              <a:solidFill>
                <a:srgbClr val="9BBB59">
                  <a:lumMod val="50000"/>
                </a:srgb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มาตรการ</a:t>
            </a:r>
            <a:r>
              <a:rPr lang="th-TH" sz="2000" b="1" dirty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ส่งเสริมต่างๆ เช่น การจัดทำฐานข้อมูลด้านต่างๆ การคุ้มครองพันธุ์พืชพันธุ์สัตว์ท้องถิ่น และการสนับสนุนการวิจัยพัฒนาแบบมีส่วนร่วม เป็นต้น</a:t>
            </a:r>
            <a:endParaRPr lang="en-US" sz="2000" b="1" dirty="0">
              <a:solidFill>
                <a:srgbClr val="9BBB59">
                  <a:lumMod val="50000"/>
                </a:srgb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มาตรการ</a:t>
            </a:r>
            <a:r>
              <a:rPr lang="th-TH" sz="2000" b="1" dirty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ควบคุม เช่น มีกฎหมายมาควบคุมการผลิตและใช้สารเคมีอันตราย เป็นต้น</a:t>
            </a:r>
            <a:endParaRPr lang="en-US" sz="2000" b="1" dirty="0">
              <a:solidFill>
                <a:srgbClr val="9BBB59">
                  <a:lumMod val="50000"/>
                </a:srgb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07504" y="2539201"/>
            <a:ext cx="1872208" cy="84249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กองทุนสนับสนุนและส่งเสริมเกษตรกรรมยั่งยืน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267748" y="2499743"/>
            <a:ext cx="663076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ควร</a:t>
            </a:r>
            <a:r>
              <a:rPr lang="th-TH" sz="2000" b="1" dirty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มีการจัดตั้งกองทุนฯ เพื่อเป็นสวัสดิการแรงงานให้กับเกษตรกร เมื่ออายุมากขึ้น </a:t>
            </a:r>
            <a:endParaRPr lang="en-US" sz="2000" b="1" dirty="0">
              <a:solidFill>
                <a:srgbClr val="9BBB59">
                  <a:lumMod val="50000"/>
                </a:srgb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Clr>
                <a:srgbClr val="FF0000"/>
              </a:buClr>
              <a:buFont typeface="Wingdings" pitchFamily="2" charset="2"/>
              <a:buChar char="Ø"/>
            </a:pPr>
            <a:r>
              <a:rPr lang="th-TH" sz="2000" b="1" dirty="0" smtClean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</a:t>
            </a:r>
            <a:r>
              <a:rPr lang="th-TH" sz="2000" b="1" dirty="0">
                <a:solidFill>
                  <a:srgbClr val="9BBB59">
                    <a:lumMod val="50000"/>
                  </a:srgbClr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เสนอกองทุนหมุนเวียน </a:t>
            </a:r>
            <a:endParaRPr lang="en-US" sz="2000" b="1" dirty="0">
              <a:solidFill>
                <a:srgbClr val="9BBB59">
                  <a:lumMod val="50000"/>
                </a:srgbClr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cxnSp>
        <p:nvCxnSpPr>
          <p:cNvPr id="15" name="Straight Connector 14"/>
          <p:cNvCxnSpPr/>
          <p:nvPr/>
        </p:nvCxnSpPr>
        <p:spPr>
          <a:xfrm>
            <a:off x="278386" y="2283718"/>
            <a:ext cx="8208912" cy="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5"/>
          <p:cNvSpPr>
            <a:spLocks noGrp="1" noChangeArrowheads="1"/>
          </p:cNvSpPr>
          <p:nvPr>
            <p:ph type="title"/>
          </p:nvPr>
        </p:nvSpPr>
        <p:spPr>
          <a:xfrm>
            <a:off x="37050" y="70864"/>
            <a:ext cx="9215470" cy="350882"/>
          </a:xfrm>
        </p:spPr>
        <p:txBody>
          <a:bodyPr/>
          <a:lstStyle/>
          <a:p>
            <a:pPr lvl="1" algn="l" eaLnBrk="1" hangingPunct="1">
              <a:lnSpc>
                <a:spcPts val="2400"/>
              </a:lnSpc>
              <a:tabLst>
                <a:tab pos="534988" algn="l"/>
              </a:tabLst>
              <a:defRPr/>
            </a:pPr>
            <a:r>
              <a:rPr lang="th-TH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ดำเนินงานการขับเคลื่อนเกษตรกรรมยั่งยืน ปี 2560</a:t>
            </a:r>
          </a:p>
        </p:txBody>
      </p:sp>
      <p:cxnSp>
        <p:nvCxnSpPr>
          <p:cNvPr id="13" name="Straight Connector 12"/>
          <p:cNvCxnSpPr/>
          <p:nvPr/>
        </p:nvCxnSpPr>
        <p:spPr>
          <a:xfrm>
            <a:off x="0" y="434808"/>
            <a:ext cx="9144000" cy="0"/>
          </a:xfrm>
          <a:prstGeom prst="line">
            <a:avLst/>
          </a:prstGeom>
          <a:ln w="50800" cmpd="thinThick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574276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>
            <a:spLocks noGrp="1" noChangeArrowheads="1"/>
          </p:cNvSpPr>
          <p:nvPr>
            <p:ph type="title"/>
          </p:nvPr>
        </p:nvSpPr>
        <p:spPr>
          <a:xfrm>
            <a:off x="37050" y="70864"/>
            <a:ext cx="9215470" cy="350882"/>
          </a:xfrm>
        </p:spPr>
        <p:txBody>
          <a:bodyPr/>
          <a:lstStyle/>
          <a:p>
            <a:pPr lvl="1" algn="l" eaLnBrk="1" hangingPunct="1">
              <a:lnSpc>
                <a:spcPts val="2400"/>
              </a:lnSpc>
              <a:tabLst>
                <a:tab pos="534988" algn="l"/>
              </a:tabLst>
              <a:defRPr/>
            </a:pPr>
            <a:r>
              <a:rPr lang="th-TH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แผนการดำเนินงาน </a:t>
            </a:r>
            <a:r>
              <a:rPr lang="th-TH" sz="3200" b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ปี </a:t>
            </a:r>
            <a:r>
              <a:rPr lang="th-TH" sz="3200" b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H SarabunPSK" pitchFamily="34" charset="-34"/>
                <a:cs typeface="TH SarabunPSK" pitchFamily="34" charset="-34"/>
              </a:rPr>
              <a:t>2561</a:t>
            </a:r>
            <a:endParaRPr lang="th-TH" sz="3200" b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871608" y="1707654"/>
            <a:ext cx="2876856" cy="28803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ยกร่างและผลักดันกฎหมายเกษตรกรรมยั่งยืน ที่ได้จากการศึกษาและระดมความคิดเห็น เพื่อเสนอคณะกรรมการฯ พิจารณาก่อนที่จะมีการนำเสนอคณะรัฐมนตรีพิจารณาต่อไป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11560" y="771550"/>
            <a:ext cx="4176464" cy="71406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lnSpc>
                <a:spcPts val="3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dirty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การขับเคลื่อนเกษตรกรรมยั่งยืนสู่เป้าหมาย 5 ล้านไร่ </a:t>
            </a:r>
          </a:p>
        </p:txBody>
      </p:sp>
      <p:sp>
        <p:nvSpPr>
          <p:cNvPr id="7" name="Rectangle 6"/>
          <p:cNvSpPr/>
          <p:nvPr/>
        </p:nvSpPr>
        <p:spPr>
          <a:xfrm>
            <a:off x="128765" y="1707654"/>
            <a:ext cx="5235323" cy="288032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จัดประชุมคณะกรรมการส่งเสริมและพัฒนาระบบเกษตรกรรมยั่งยืน คณะอนุกรรมการขับเคลื่อนเกษตรกรรมยั่งยืน เพื่อพิจารณาประเด็นสำคัญและร่างกฎหมาย</a:t>
            </a:r>
          </a:p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จัดประชุมระดมความคิดเห็นในการขับเคลื่อนงานเกษตรกรรมยั่งยืน</a:t>
            </a:r>
          </a:p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ร่วมสนับสนุนภาคีเครือข่ายในการขับเคลื่อนงานเชิงพื้นที่ เช่น จัดฝึกอบรม เพื่อขับเคลื่อนเกษตรกรรมยั่งยืนของชุมชน</a:t>
            </a:r>
          </a:p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ลงพื้นที่ติดตามการดำเนินงานเกษตรกรรมยั่งยืน เพื่อประมวลผลการดำเนินงานและประเด็นปัญหาเสนอคณะกรรมการฯ</a:t>
            </a:r>
          </a:p>
          <a:p>
            <a:pPr marL="285750" indent="-285750" fontAlgn="base">
              <a:lnSpc>
                <a:spcPts val="2000"/>
              </a:lnSpc>
              <a:spcBef>
                <a:spcPts val="600"/>
              </a:spcBef>
              <a:spcAft>
                <a:spcPct val="0"/>
              </a:spcAft>
              <a:buClr>
                <a:srgbClr val="FF0000"/>
              </a:buClr>
              <a:buFont typeface="Wingdings" panose="05000000000000000000" pitchFamily="2" charset="2"/>
              <a:buChar char="Ø"/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ประมวลผลการดำเนินงานและจัดทำประเด็นกราบเรียนนายกรัฐมนตรี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231651" y="771550"/>
            <a:ext cx="2156773" cy="714069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lnSpc>
                <a:spcPts val="3000"/>
              </a:lnSpc>
              <a:spcBef>
                <a:spcPct val="0"/>
              </a:spcBef>
              <a:spcAft>
                <a:spcPct val="0"/>
              </a:spcAft>
            </a:pPr>
            <a:r>
              <a:rPr lang="th-TH" sz="2000" b="1" dirty="0" smtClean="0">
                <a:solidFill>
                  <a:prstClr val="black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การผลักดันกฎหมาย</a:t>
            </a:r>
            <a:endParaRPr lang="th-TH" sz="2000" b="1" dirty="0">
              <a:solidFill>
                <a:prstClr val="black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463890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Picture2"/>
          <p:cNvPicPr>
            <a:picLocks noChangeAspect="1" noChangeArrowheads="1"/>
          </p:cNvPicPr>
          <p:nvPr/>
        </p:nvPicPr>
        <p:blipFill>
          <a:blip r:embed="rId2" cstate="print">
            <a:lum bright="18000"/>
            <a:grayscl/>
          </a:blip>
          <a:srcRect/>
          <a:stretch>
            <a:fillRect/>
          </a:stretch>
        </p:blipFill>
        <p:spPr bwMode="auto">
          <a:xfrm>
            <a:off x="1574948" y="1553766"/>
            <a:ext cx="6021388" cy="1844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 Box 7"/>
          <p:cNvSpPr txBox="1">
            <a:spLocks noChangeArrowheads="1"/>
          </p:cNvSpPr>
          <p:nvPr/>
        </p:nvSpPr>
        <p:spPr bwMode="auto">
          <a:xfrm>
            <a:off x="2064916" y="2902749"/>
            <a:ext cx="5459412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th-TH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ขอบคุณ</a:t>
            </a:r>
            <a:endParaRPr lang="en-US" sz="3200" b="1" dirty="0" smtClean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www.nesdb.go.th</a:t>
            </a:r>
            <a:endParaRPr lang="en-US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4804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p14:dur="0"/>
    </mc:Choice>
    <mc:Fallback>
      <p:transition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ค่าเริ่มต้นการออกแบบ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4_ค่าเริ่มต้นการออกแบบ">
      <a:majorFont>
        <a:latin typeface="Times New Roman"/>
        <a:ea typeface=""/>
        <a:cs typeface="Angsana New"/>
      </a:majorFont>
      <a:minorFont>
        <a:latin typeface="Times New Roman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ahoma" pitchFamily="34" charset="0"/>
          </a:defRPr>
        </a:defPPr>
      </a:lstStyle>
    </a:lnDef>
  </a:objectDefaults>
  <a:extraClrSchemeLst>
    <a:extraClrScheme>
      <a:clrScheme name="4_ค่าเริ่มต้นการออกแบบ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5_ค่าเริ่มต้นการออกแบบ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4_ค่าเริ่มต้นการออกแบบ">
      <a:majorFont>
        <a:latin typeface="Times New Roman"/>
        <a:ea typeface=""/>
        <a:cs typeface="Angsana New"/>
      </a:majorFont>
      <a:minorFont>
        <a:latin typeface="Times New Roman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ahoma" pitchFamily="34" charset="0"/>
          </a:defRPr>
        </a:defPPr>
      </a:lstStyle>
    </a:lnDef>
  </a:objectDefaults>
  <a:extraClrSchemeLst>
    <a:extraClrScheme>
      <a:clrScheme name="4_ค่าเริ่มต้นการออกแบบ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6_ค่าเริ่มต้นการออกแบบ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4_ค่าเริ่มต้นการออกแบบ">
      <a:majorFont>
        <a:latin typeface="Times New Roman"/>
        <a:ea typeface=""/>
        <a:cs typeface="Angsana New"/>
      </a:majorFont>
      <a:minorFont>
        <a:latin typeface="Times New Roman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ahoma" pitchFamily="34" charset="0"/>
          </a:defRPr>
        </a:defPPr>
      </a:lstStyle>
    </a:lnDef>
  </a:objectDefaults>
  <a:extraClrSchemeLst>
    <a:extraClrScheme>
      <a:clrScheme name="4_ค่าเริ่มต้นการออกแบบ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7_ค่าเริ่มต้นการออกแบบ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4_ค่าเริ่มต้นการออกแบบ">
      <a:majorFont>
        <a:latin typeface="Times New Roman"/>
        <a:ea typeface=""/>
        <a:cs typeface="Angsana New"/>
      </a:majorFont>
      <a:minorFont>
        <a:latin typeface="Times New Roman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ahoma" pitchFamily="34" charset="0"/>
          </a:defRPr>
        </a:defPPr>
      </a:lstStyle>
    </a:lnDef>
  </a:objectDefaults>
  <a:extraClrSchemeLst>
    <a:extraClrScheme>
      <a:clrScheme name="4_ค่าเริ่มต้นการออกแบบ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8_ค่าเริ่มต้นการออกแบบ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4_ค่าเริ่มต้นการออกแบบ">
      <a:majorFont>
        <a:latin typeface="Times New Roman"/>
        <a:ea typeface=""/>
        <a:cs typeface="Angsana New"/>
      </a:majorFont>
      <a:minorFont>
        <a:latin typeface="Times New Roman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ahoma" pitchFamily="34" charset="0"/>
          </a:defRPr>
        </a:defPPr>
      </a:lstStyle>
    </a:lnDef>
  </a:objectDefaults>
  <a:extraClrSchemeLst>
    <a:extraClrScheme>
      <a:clrScheme name="4_ค่าเริ่มต้นการออกแบบ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2_cdb2004123l">
  <a:themeElements>
    <a:clrScheme name="sample 2">
      <a:dk1>
        <a:srgbClr val="19426B"/>
      </a:dk1>
      <a:lt1>
        <a:srgbClr val="FFFFFF"/>
      </a:lt1>
      <a:dk2>
        <a:srgbClr val="008080"/>
      </a:dk2>
      <a:lt2>
        <a:srgbClr val="B2B2B2"/>
      </a:lt2>
      <a:accent1>
        <a:srgbClr val="35C9C2"/>
      </a:accent1>
      <a:accent2>
        <a:srgbClr val="398AC7"/>
      </a:accent2>
      <a:accent3>
        <a:srgbClr val="FFFFFF"/>
      </a:accent3>
      <a:accent4>
        <a:srgbClr val="14375A"/>
      </a:accent4>
      <a:accent5>
        <a:srgbClr val="AEE1DD"/>
      </a:accent5>
      <a:accent6>
        <a:srgbClr val="337DB4"/>
      </a:accent6>
      <a:hlink>
        <a:srgbClr val="8BBC00"/>
      </a:hlink>
      <a:folHlink>
        <a:srgbClr val="6D50CA"/>
      </a:folHlink>
    </a:clrScheme>
    <a:fontScheme name="sampl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sample 1">
        <a:dk1>
          <a:srgbClr val="000000"/>
        </a:dk1>
        <a:lt1>
          <a:srgbClr val="FFFFFF"/>
        </a:lt1>
        <a:dk2>
          <a:srgbClr val="1640B6"/>
        </a:dk2>
        <a:lt2>
          <a:srgbClr val="B2B2B2"/>
        </a:lt2>
        <a:accent1>
          <a:srgbClr val="48BDEC"/>
        </a:accent1>
        <a:accent2>
          <a:srgbClr val="E68402"/>
        </a:accent2>
        <a:accent3>
          <a:srgbClr val="FFFFFF"/>
        </a:accent3>
        <a:accent4>
          <a:srgbClr val="000000"/>
        </a:accent4>
        <a:accent5>
          <a:srgbClr val="B1DBF4"/>
        </a:accent5>
        <a:accent6>
          <a:srgbClr val="D07702"/>
        </a:accent6>
        <a:hlink>
          <a:srgbClr val="339966"/>
        </a:hlink>
        <a:folHlink>
          <a:srgbClr val="7E88E4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2">
        <a:dk1>
          <a:srgbClr val="19426B"/>
        </a:dk1>
        <a:lt1>
          <a:srgbClr val="FFFFFF"/>
        </a:lt1>
        <a:dk2>
          <a:srgbClr val="008080"/>
        </a:dk2>
        <a:lt2>
          <a:srgbClr val="B2B2B2"/>
        </a:lt2>
        <a:accent1>
          <a:srgbClr val="35C9C2"/>
        </a:accent1>
        <a:accent2>
          <a:srgbClr val="398AC7"/>
        </a:accent2>
        <a:accent3>
          <a:srgbClr val="FFFFFF"/>
        </a:accent3>
        <a:accent4>
          <a:srgbClr val="14375A"/>
        </a:accent4>
        <a:accent5>
          <a:srgbClr val="AEE1DD"/>
        </a:accent5>
        <a:accent6>
          <a:srgbClr val="337DB4"/>
        </a:accent6>
        <a:hlink>
          <a:srgbClr val="8BBC00"/>
        </a:hlink>
        <a:folHlink>
          <a:srgbClr val="6D50C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ample 3">
        <a:dk1>
          <a:srgbClr val="25095D"/>
        </a:dk1>
        <a:lt1>
          <a:srgbClr val="FFFFFF"/>
        </a:lt1>
        <a:dk2>
          <a:srgbClr val="235752"/>
        </a:dk2>
        <a:lt2>
          <a:srgbClr val="B2B2B2"/>
        </a:lt2>
        <a:accent1>
          <a:srgbClr val="DAAF34"/>
        </a:accent1>
        <a:accent2>
          <a:srgbClr val="6F9A3C"/>
        </a:accent2>
        <a:accent3>
          <a:srgbClr val="FFFFFF"/>
        </a:accent3>
        <a:accent4>
          <a:srgbClr val="1E064E"/>
        </a:accent4>
        <a:accent5>
          <a:srgbClr val="EAD4AE"/>
        </a:accent5>
        <a:accent6>
          <a:srgbClr val="648B35"/>
        </a:accent6>
        <a:hlink>
          <a:srgbClr val="8DAED9"/>
        </a:hlink>
        <a:folHlink>
          <a:srgbClr val="A8CB7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9_ค่าเริ่มต้นการออกแบบ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4_ค่าเริ่มต้นการออกแบบ">
      <a:majorFont>
        <a:latin typeface="Times New Roman"/>
        <a:ea typeface=""/>
        <a:cs typeface="Angsana New"/>
      </a:majorFont>
      <a:minorFont>
        <a:latin typeface="Times New Roman"/>
        <a:ea typeface=""/>
        <a:cs typeface="Angsana New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ahom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none" lIns="91440" tIns="45720" rIns="91440" bIns="4572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Tahoma" pitchFamily="34" charset="0"/>
          </a:defRPr>
        </a:defPPr>
      </a:lstStyle>
    </a:lnDef>
  </a:objectDefaults>
  <a:extraClrSchemeLst>
    <a:extraClrScheme>
      <a:clrScheme name="4_ค่าเริ่มต้นการออกแบบ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ค่าเริ่มต้นการออกแบบ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rigin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  <a:fontScheme name="3_ค่าเริ่มต้นการออกแบบ">
    <a:majorFont>
      <a:latin typeface="Times New Roman"/>
      <a:ea typeface=""/>
      <a:cs typeface="Arial"/>
    </a:majorFont>
    <a:minorFont>
      <a:latin typeface="Times New Roman"/>
      <a:ea typeface=""/>
      <a:cs typeface="Arial"/>
    </a:minorFont>
  </a:fontScheme>
  <a:fmtScheme name="Apex">
    <a:fillStyleLst>
      <a:solidFill>
        <a:schemeClr val="phClr"/>
      </a:solidFill>
      <a:gradFill rotWithShape="1">
        <a:gsLst>
          <a:gs pos="20000">
            <a:schemeClr val="phClr">
              <a:tint val="9000"/>
            </a:schemeClr>
          </a:gs>
          <a:gs pos="100000">
            <a:schemeClr val="phClr">
              <a:tint val="70000"/>
              <a:satMod val="100000"/>
            </a:schemeClr>
          </a:gs>
        </a:gsLst>
        <a:path path="circle">
          <a:fillToRect l="-15000" t="-15000" r="115000" b="115000"/>
        </a:path>
      </a:gradFill>
      <a:gradFill rotWithShape="1">
        <a:gsLst>
          <a:gs pos="0">
            <a:schemeClr val="phClr">
              <a:shade val="60000"/>
            </a:schemeClr>
          </a:gs>
          <a:gs pos="33000">
            <a:schemeClr val="phClr">
              <a:tint val="86500"/>
            </a:schemeClr>
          </a:gs>
          <a:gs pos="46750">
            <a:schemeClr val="phClr">
              <a:tint val="71000"/>
              <a:satMod val="112000"/>
            </a:schemeClr>
          </a:gs>
          <a:gs pos="53000">
            <a:schemeClr val="phClr">
              <a:tint val="71000"/>
              <a:satMod val="112000"/>
            </a:schemeClr>
          </a:gs>
          <a:gs pos="68000">
            <a:schemeClr val="phClr">
              <a:tint val="86000"/>
            </a:schemeClr>
          </a:gs>
          <a:gs pos="100000">
            <a:schemeClr val="phClr">
              <a:shade val="60000"/>
            </a:schemeClr>
          </a:gs>
        </a:gsLst>
        <a:lin ang="8350000" scaled="1"/>
      </a:gradFill>
    </a:fillStyleLst>
    <a:lnStyleLst>
      <a:ln w="9525" cap="flat" cmpd="sng" algn="ctr">
        <a:solidFill>
          <a:schemeClr val="phClr">
            <a:shade val="48000"/>
            <a:satMod val="110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130000" dist="101600" dir="2700000" algn="tl" rotWithShape="0">
            <a:srgbClr val="000000">
              <a:alpha val="35000"/>
            </a:srgbClr>
          </a:outerShdw>
        </a:effectLst>
      </a:effectStyle>
      <a:effectStyle>
        <a:effectLst>
          <a:outerShdw blurRad="190500" dist="228600" dir="2700000" sy="90000" rotWithShape="0">
            <a:srgbClr val="000000">
              <a:alpha val="25500"/>
            </a:srgbClr>
          </a:outerShdw>
        </a:effectLst>
      </a:effectStyle>
      <a:effectStyle>
        <a:effectLst>
          <a:outerShdw blurRad="190500" dist="228600" dir="2700000" sy="90000" rotWithShape="0">
            <a:srgbClr val="000000">
              <a:alpha val="25500"/>
            </a:srgbClr>
          </a:outerShdw>
        </a:effectLst>
        <a:scene3d>
          <a:camera prst="orthographicFront" fov="0">
            <a:rot lat="0" lon="0" rev="0"/>
          </a:camera>
          <a:lightRig rig="soft" dir="tl">
            <a:rot lat="0" lon="0" rev="20100000"/>
          </a:lightRig>
        </a:scene3d>
        <a:sp3d>
          <a:bevelT w="50800" h="508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2316</TotalTime>
  <Words>6973</Words>
  <Application>Microsoft Office PowerPoint</Application>
  <PresentationFormat>On-screen Show (16:9)</PresentationFormat>
  <Paragraphs>687</Paragraphs>
  <Slides>55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9</vt:i4>
      </vt:variant>
      <vt:variant>
        <vt:lpstr>Slide Titles</vt:lpstr>
      </vt:variant>
      <vt:variant>
        <vt:i4>55</vt:i4>
      </vt:variant>
    </vt:vector>
  </HeadingPairs>
  <TitlesOfParts>
    <vt:vector size="64" baseType="lpstr">
      <vt:lpstr>Office Theme</vt:lpstr>
      <vt:lpstr>4_ค่าเริ่มต้นการออกแบบ</vt:lpstr>
      <vt:lpstr>5_ค่าเริ่มต้นการออกแบบ</vt:lpstr>
      <vt:lpstr>6_ค่าเริ่มต้นการออกแบบ</vt:lpstr>
      <vt:lpstr>7_ค่าเริ่มต้นการออกแบบ</vt:lpstr>
      <vt:lpstr>8_ค่าเริ่มต้นการออกแบบ</vt:lpstr>
      <vt:lpstr>2_cdb2004123l</vt:lpstr>
      <vt:lpstr>3_Office Theme</vt:lpstr>
      <vt:lpstr>9_ค่าเริ่มต้นการออกแบบ</vt:lpstr>
      <vt:lpstr>Slide 1</vt:lpstr>
      <vt:lpstr>Slide 2</vt:lpstr>
      <vt:lpstr>Slide 3</vt:lpstr>
      <vt:lpstr>บริบทการเปลี่ยนแปลง</vt:lpstr>
      <vt:lpstr>บริบทการเปลี่ยนแปลง</vt:lpstr>
      <vt:lpstr>บริบทการเปลี่ยนแปลง</vt:lpstr>
      <vt:lpstr>Slide 7</vt:lpstr>
      <vt:lpstr>Slide 8</vt:lpstr>
      <vt:lpstr>SDG 2 ยุติความหิวโหย บรรลุความมั่นคงทางอาหารและยกระดับโภชนาการ  และส่งเสริมเกษตรกรรมที่ยั่งยืน</vt:lpstr>
      <vt:lpstr>SDG 2 ยุติความหิวโหย บรรลุความมั่นคงทางอาหารและยกระดับโภชนาการ  และส่งเสริมเกษตรกรรมที่ยั่งยืน</vt:lpstr>
      <vt:lpstr>Slide 11</vt:lpstr>
      <vt:lpstr>Slide 12</vt:lpstr>
      <vt:lpstr>Slide 13</vt:lpstr>
      <vt:lpstr>Slide 14</vt:lpstr>
      <vt:lpstr>Slide 15</vt:lpstr>
      <vt:lpstr>Slide 16</vt:lpstr>
      <vt:lpstr>6-6-4 ยุทธศาสตร์ชาติ 20 ปี สู่ยุทธศาสตร์ของแผนพัฒนาฯ ฉบับที่ 12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แนวคิดการพัฒนาเกษตรกรรมยั่งยืนของไทย</vt:lpstr>
      <vt:lpstr>ประเด็นแนวทางการขับเคลื่อนเกษตรกรรมยั่งยืน ภายใต้แผนพัฒนาฯ ฉบับที่ 12</vt:lpstr>
      <vt:lpstr>กลไกการขับเคลื่อนระบบเกษตกรรมยั่งยืน</vt:lpstr>
      <vt:lpstr>การดำเนินงานการขับเคลื่อนเกษตรกรรมยั่งยืน ปี 2560</vt:lpstr>
      <vt:lpstr>การดำเนินงานการขับเคลื่อนเกษตรกรรมยั่งยืน ปี 2560</vt:lpstr>
      <vt:lpstr>การดำเนินงานการขับเคลื่อนเกษตรกรรมยั่งยืน ปี 2560</vt:lpstr>
      <vt:lpstr>การดำเนินงานการขับเคลื่อนเกษตรกรรมยั่งยืน ปี 2560</vt:lpstr>
      <vt:lpstr>การดำเนินงานการขับเคลื่อนเกษตรกรรมยั่งยืน ปี 2560</vt:lpstr>
      <vt:lpstr>การดำเนินงานการขับเคลื่อนเกษตรกรรมยั่งยืน ปี 2560</vt:lpstr>
      <vt:lpstr>การดำเนินงานการขับเคลื่อนเกษตรกรรมยั่งยืน ปี 2560</vt:lpstr>
      <vt:lpstr>การดำเนินงานการขับเคลื่อนเกษตรกรรมยั่งยืน ปี 2560</vt:lpstr>
      <vt:lpstr>การดำเนินงานการขับเคลื่อนเกษตรกรรมยั่งยืน ปี 2560</vt:lpstr>
      <vt:lpstr>การดำเนินงานการขับเคลื่อนเกษตรกรรมยั่งยืน ปี 2560</vt:lpstr>
      <vt:lpstr>การดำเนินงานการขับเคลื่อนเกษตรกรรมยั่งยืน ปี 2560</vt:lpstr>
      <vt:lpstr>แผนการดำเนินงาน ปี 2561</vt:lpstr>
      <vt:lpstr>Slide 55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6-6-4 ยุทธศาสตร์ชาติ 20 ปี สู่ยุทธศาสตร์ของแผนพัฒนาฯ ฉบับที่ 12</dc:title>
  <dc:creator>Supitcha  Jongpornprasert</dc:creator>
  <cp:lastModifiedBy>SONY</cp:lastModifiedBy>
  <cp:revision>140</cp:revision>
  <cp:lastPrinted>2018-01-31T10:30:04Z</cp:lastPrinted>
  <dcterms:created xsi:type="dcterms:W3CDTF">2017-02-18T10:25:24Z</dcterms:created>
  <dcterms:modified xsi:type="dcterms:W3CDTF">2018-01-31T18:03:50Z</dcterms:modified>
</cp:coreProperties>
</file>