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009900"/>
    <a:srgbClr val="008000"/>
    <a:srgbClr val="00FFFF"/>
    <a:srgbClr val="3399FF"/>
    <a:srgbClr val="C5FFE2"/>
    <a:srgbClr val="CC9900"/>
    <a:srgbClr val="FFE7B7"/>
    <a:srgbClr val="FFCC99"/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สไตล์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สไตล์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สไตล์สีปานกลาง 4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สไตล์สีปานกลาง 4 - เน้น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A107856-5554-42FB-B03E-39F5DBC370BA}" styleName="สไตล์สีปานกลาง 4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สไตล์สีปานกลาง 4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สไตล์สีปานกลาง 4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593" autoAdjust="0"/>
    <p:restoredTop sz="94660"/>
  </p:normalViewPr>
  <p:slideViewPr>
    <p:cSldViewPr showGuides="1">
      <p:cViewPr>
        <p:scale>
          <a:sx n="120" d="100"/>
          <a:sy n="120" d="100"/>
        </p:scale>
        <p:origin x="1958" y="235"/>
      </p:cViewPr>
      <p:guideLst>
        <p:guide orient="horz" pos="312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430798180665578"/>
          <c:y val="0.2989417808997703"/>
          <c:w val="0.34997216755170329"/>
          <c:h val="0.54561594944190595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1-EA1A-4EC1-8E65-09DBE2C942C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3-EA1A-4EC1-8E65-09DBE2C942C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5-EA1A-4EC1-8E65-09DBE2C942C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7-CAA8-4D8A-B08A-E8D204CE8734}"/>
              </c:ext>
            </c:extLst>
          </c:dPt>
          <c:dLbls>
            <c:dLbl>
              <c:idx val="0"/>
              <c:layout>
                <c:manualLayout>
                  <c:x val="0.17317670123334009"/>
                  <c:y val="3.3630059293632379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0" i="0" u="none" strike="noStrike" kern="120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B1B0C3F2-4819-4FF6-8367-B69BA7D832FA}" type="CATEGORYNAME">
                      <a:rPr lang="th-TH" sz="1100" b="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defRPr>
                    </a:pPr>
                    <a:fld id="{52343A11-4BF3-45DB-BC11-ACE2562B2314}" type="VALUE">
                      <a:rPr lang="th-TH" sz="1100" b="0" cap="none" spc="0" baseline="0" smtClean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 </a:t>
                    </a:r>
                    <a:fld id="{7277F2BA-4958-4821-AAFA-17D8384196DC}" type="PERCENTAGE">
                      <a:rPr lang="th-TH" sz="1100" b="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="0" cap="none" spc="0" baseline="0" dirty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56640800291338"/>
                      <c:h val="0.2048063934003608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A1A-4EC1-8E65-09DBE2C942CC}"/>
                </c:ext>
              </c:extLst>
            </c:dLbl>
            <c:dLbl>
              <c:idx val="1"/>
              <c:layout>
                <c:manualLayout>
                  <c:x val="-0.10093372669374209"/>
                  <c:y val="2.56591905130188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0" i="0" u="none" strike="noStrike" kern="120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B7AF15E7-03B0-4DD6-B0AB-51C6713AD6D6}" type="CATEGORYNAME">
                      <a:rPr lang="th-TH" sz="1100" b="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cap="none" spc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defRPr>
                    </a:pPr>
                    <a:fld id="{86E14312-8F00-413B-8644-D38BCA607811}" type="VALUE">
                      <a:rPr lang="th-TH" sz="1100" b="0" cap="none" spc="0" baseline="0" smtClean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="0" cap="none" spc="0" baseline="0" dirty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t>; </a:t>
                    </a:r>
                    <a:fld id="{2D5F598E-E61F-42E5-84D8-7E66341FD24E}" type="PERCENTAGE">
                      <a:rPr lang="th-TH" sz="1100" b="0" cap="none" spc="0" baseline="0">
                        <a:ln w="0">
                          <a:solidFill>
                            <a:srgbClr val="009900"/>
                          </a:solidFill>
                        </a:ln>
                        <a:solidFill>
                          <a:schemeClr val="accent1"/>
                        </a:solidFill>
                        <a:effectLst>
                          <a:outerShdw blurRad="38100" dist="25400" dir="5400000" algn="ctr" rotWithShape="0">
                            <a:srgbClr val="6E747A">
                              <a:alpha val="43000"/>
                            </a:srgbClr>
                          </a:outerShdw>
                        </a:effectLst>
                      </a:rPr>
                      <a:pPr algn="l">
                        <a:defRPr sz="1100" cap="none" spc="0">
                          <a:ln w="0">
                            <a:solidFill>
                              <a:srgbClr val="009900"/>
                            </a:solidFill>
                          </a:ln>
                          <a:solidFill>
                            <a:schemeClr val="accent1"/>
                          </a:solidFill>
                          <a:effectLst>
                            <a:outerShdw blurRad="38100" dist="25400" dir="5400000" algn="ctr" rotWithShape="0">
                              <a:srgbClr val="6E747A">
                                <a:alpha val="43000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="0" cap="none" spc="0" baseline="0" dirty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478153077372017"/>
                      <c:h val="0.211363753544728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A1A-4EC1-8E65-09DBE2C942CC}"/>
                </c:ext>
              </c:extLst>
            </c:dLbl>
            <c:dLbl>
              <c:idx val="2"/>
              <c:layout>
                <c:manualLayout>
                  <c:x val="-0.18537686447329238"/>
                  <c:y val="-7.585546947448386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r">
                    <a:defRPr sz="1100" b="0" i="0" u="none" strike="noStrike" kern="1200" cap="none" spc="0" baseline="0">
                      <a:ln w="0">
                        <a:solidFill>
                          <a:srgbClr val="009900"/>
                        </a:solidFill>
                      </a:ln>
                      <a:solidFill>
                        <a:schemeClr val="accent1"/>
                      </a:solidFill>
                      <a:effectLst>
                        <a:outerShdw blurRad="38100" dist="25400" dir="5400000" algn="ctr" rotWithShape="0">
                          <a:srgbClr val="6E747A">
                            <a:alpha val="43000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664940337948253"/>
                      <c:h val="0.159450089795176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EA1A-4EC1-8E65-09DBE2C942CC}"/>
                </c:ext>
              </c:extLst>
            </c:dLbl>
            <c:dLbl>
              <c:idx val="3"/>
              <c:layout>
                <c:manualLayout>
                  <c:x val="0.20377799512321554"/>
                  <c:y val="-8.5616653776746585E-2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52328684627921906"/>
                      <c:h val="0.1513888888888888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CAA8-4D8A-B08A-E8D204CE87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cap="none" spc="0" baseline="0">
                    <a:ln w="0">
                      <a:solidFill>
                        <a:srgbClr val="009900"/>
                      </a:solidFill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ข้าวโพดเลี้ยงสัตว์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1480045</c:v>
                </c:pt>
                <c:pt idx="1">
                  <c:v>1673506</c:v>
                </c:pt>
                <c:pt idx="2">
                  <c:v>136982</c:v>
                </c:pt>
                <c:pt idx="3">
                  <c:v>75291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1A-4EC1-8E65-09DBE2C942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8800390622348013"/>
          <c:y val="0.31175124164733431"/>
          <c:w val="0.28874645315122394"/>
          <c:h val="0.4854043339189980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(ล้านไร่)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explosion val="1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Lbls>
            <c:dLbl>
              <c:idx val="0"/>
              <c:layout>
                <c:manualLayout>
                  <c:x val="2.3132290755322252E-2"/>
                  <c:y val="-0.29873730973926266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l">
                      <a:defRPr sz="1100" b="1" i="0" u="none" strike="noStrike" kern="1200" baseline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defRPr>
                    </a:pPr>
                    <a:fld id="{C44EE829-A24A-4E93-AE85-E21CB8A9218E}" type="CATEGORYNAME">
                      <a:rPr lang="th-TH" sz="110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[ชื่อประเภท]</a:t>
                    </a:fld>
                    <a:r>
                      <a:rPr lang="th-TH" sz="110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 </a:t>
                    </a:r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;</a:t>
                    </a:r>
                  </a:p>
                  <a:p>
                    <a:pPr algn="l">
                      <a:defRPr sz="1100" b="1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defRPr>
                    </a:pPr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 </a:t>
                    </a:r>
                    <a:fld id="{D416E443-7B3A-4C6A-A990-80DEF00EE36E}" type="VALUE">
                      <a:rPr lang="th-TH" sz="1100" baseline="0" smtClean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[VALUE]</a:t>
                    </a:fld>
                    <a:r>
                      <a:rPr lang="th-TH" sz="1100" baseline="0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; </a:t>
                    </a:r>
                    <a:fld id="{F28E698E-7044-4989-BB22-0A2F6B21E2B7}" type="PERCENTAGE">
                      <a:rPr lang="th-TH" sz="1100" baseline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pPr algn="l">
                        <a:defRPr sz="11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defRPr>
                      </a:pPr>
                      <a:t>[เปอร์เซ็นต์]</a:t>
                    </a:fld>
                    <a:endParaRPr lang="th-TH" sz="1100" baseline="0" dirty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100" b="1" i="0" u="none" strike="noStrike" kern="1200" baseline="0">
                      <a:solidFill>
                        <a:srgbClr val="7030A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830521184851892"/>
                      <c:h val="0.2767855811803992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1.2951631046119235E-2"/>
                  <c:y val="-7.3076865739254288E-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chemeClr val="accent1">
                          <a:lumMod val="7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52976190476190477"/>
                      <c:h val="0.1610426053321743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7.1428571428571426E-3"/>
                  <c:y val="0.1514505858190170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rgbClr val="006666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245478065241845"/>
                      <c:h val="0.29906700136578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1.7963375403012422E-2"/>
                  <c:y val="2.158577993377166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l">
                    <a:defRPr sz="1200" b="1" i="0" u="none" strike="noStrike" kern="1200" baseline="0">
                      <a:solidFill>
                        <a:schemeClr val="accent4">
                          <a:lumMod val="7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9047619047619"/>
                      <c:h val="0.1243017704727032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0"/>
              <a:lstStyle/>
              <a:p>
                <a:pPr algn="l"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พื้นที่ปลูกข้าว</c:v>
                </c:pt>
                <c:pt idx="1">
                  <c:v>พืชไร่</c:v>
                </c:pt>
                <c:pt idx="2">
                  <c:v>พืชสวน</c:v>
                </c:pt>
                <c:pt idx="3">
                  <c:v>อื่นๆ</c:v>
                </c:pt>
              </c:strCache>
            </c:strRef>
          </c:cat>
          <c:val>
            <c:numRef>
              <c:f>Sheet1!$B$2:$B$5</c:f>
              <c:numCache>
                <c:formatCode>_(* #,##0_);_(* \(#,##0\);_(* "-"??_);_(@_)</c:formatCode>
                <c:ptCount val="4"/>
                <c:pt idx="0">
                  <c:v>4117628</c:v>
                </c:pt>
                <c:pt idx="1">
                  <c:v>567161</c:v>
                </c:pt>
                <c:pt idx="2">
                  <c:v>673011</c:v>
                </c:pt>
                <c:pt idx="3">
                  <c:v>436128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layout>
                <c:manualLayout>
                  <c:x val="0"/>
                  <c:y val="4.1042777400295515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3,446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3446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3,414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5D8E-4461-8D59-B793975080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3414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4464"/>
        <c:axId val="289308480"/>
      </c:barChart>
      <c:catAx>
        <c:axId val="289314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08480"/>
        <c:crosses val="autoZero"/>
        <c:auto val="1"/>
        <c:lblAlgn val="ctr"/>
        <c:lblOffset val="100"/>
        <c:noMultiLvlLbl val="0"/>
      </c:catAx>
      <c:valAx>
        <c:axId val="2893084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44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506700947303137"/>
          <c:y val="0.2109345511296217"/>
          <c:w val="0.8268736598048827"/>
          <c:h val="0.7583126591225279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0099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5.759908619330599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8FD-4801-85D8-5324C339FC93}"/>
                </c:ext>
              </c:extLst>
            </c:dLbl>
            <c:dLbl>
              <c:idx val="2"/>
              <c:layout>
                <c:manualLayout>
                  <c:x val="7.9457911621985136E-2"/>
                  <c:y val="1.929349353516049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E95-420D-AFD9-2BF7093BE87D}"/>
                </c:ext>
              </c:extLst>
            </c:dLbl>
            <c:dLbl>
              <c:idx val="3"/>
              <c:layout>
                <c:manualLayout>
                  <c:x val="3.7369675800913854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4AC-4A88-B44B-F71CFB9354A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งบ Function</c:v>
                </c:pt>
                <c:pt idx="1">
                  <c:v>งบจังหวัด </c:v>
                </c:pt>
                <c:pt idx="2">
                  <c:v>
งบกลุ่มจังหวัด</c:v>
                </c:pt>
                <c:pt idx="3">
                  <c:v>งบอื่น ๆ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212223793.74000001</c:v>
                </c:pt>
                <c:pt idx="1">
                  <c:v>564820</c:v>
                </c:pt>
                <c:pt idx="2">
                  <c:v>0</c:v>
                </c:pt>
                <c:pt idx="3">
                  <c:v>3253747.9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C5FFE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4.9276416254053816E-2"/>
                  <c:y val="-0.1136798107437227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8FD-4801-85D8-5324C339FC93}"/>
                </c:ext>
              </c:extLst>
            </c:dLbl>
            <c:dLbl>
              <c:idx val="2"/>
              <c:layout>
                <c:manualLayout>
                  <c:x val="6.1466410831529601E-2"/>
                  <c:y val="-8.8427490514236025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E95-420D-AFD9-2BF7093BE87D}"/>
                </c:ext>
              </c:extLst>
            </c:dLbl>
            <c:dLbl>
              <c:idx val="3"/>
              <c:layout>
                <c:manualLayout>
                  <c:x val="2.9188980433275974E-2"/>
                  <c:y val="-3.85869870703209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AC-4A88-B44B-F71CFB9354A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งบ Function</c:v>
                </c:pt>
                <c:pt idx="1">
                  <c:v>งบจังหวัด </c:v>
                </c:pt>
                <c:pt idx="2">
                  <c:v>
งบกลุ่มจังหวัด</c:v>
                </c:pt>
                <c:pt idx="3">
                  <c:v>งบอื่น ๆ</c:v>
                </c:pt>
              </c:strCache>
            </c:strRef>
          </c:cat>
          <c:val>
            <c:numRef>
              <c:f>Sheet1!$C$2:$C$5</c:f>
              <c:numCache>
                <c:formatCode>#,##0.00</c:formatCode>
                <c:ptCount val="4"/>
                <c:pt idx="0">
                  <c:v>1673630949.5</c:v>
                </c:pt>
                <c:pt idx="1">
                  <c:v>91711900</c:v>
                </c:pt>
                <c:pt idx="2">
                  <c:v>68017370</c:v>
                </c:pt>
                <c:pt idx="3">
                  <c:v>7135997.21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89319360"/>
        <c:axId val="289315008"/>
      </c:barChart>
      <c:catAx>
        <c:axId val="2893193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5008"/>
        <c:crosses val="autoZero"/>
        <c:auto val="1"/>
        <c:lblAlgn val="ctr"/>
        <c:lblOffset val="100"/>
        <c:noMultiLvlLbl val="0"/>
      </c:catAx>
      <c:valAx>
        <c:axId val="289315008"/>
        <c:scaling>
          <c:orientation val="minMax"/>
        </c:scaling>
        <c:delete val="1"/>
        <c:axPos val="b"/>
        <c:majorGridlines>
          <c:spPr>
            <a:ln w="0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289319360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  <a:ln w="635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 prstMaterial="metal">
          <a:bevelT w="88900" h="88900"/>
        </a:sp3d>
      </c:spPr>
    </c:plotArea>
    <c:legend>
      <c:legendPos val="b"/>
      <c:layout>
        <c:manualLayout>
          <c:xMode val="edge"/>
          <c:yMode val="edge"/>
          <c:x val="0.80416458597261875"/>
          <c:y val="0.26115035126393349"/>
          <c:w val="0.14985839213014573"/>
          <c:h val="0.274453452022842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1.9555483811835073E-2"/>
          <c:y val="2.63646016817294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cap="all" spc="0" baseline="0">
              <a:solidFill>
                <a:srgbClr val="008000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1161869793355285"/>
          <c:y val="0.15228166635084397"/>
          <c:w val="0.32348285971077856"/>
          <c:h val="0.6823644952496746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pattFill prst="ltUpDiag">
                <a:fgClr>
                  <a:schemeClr val="accent6"/>
                </a:fgClr>
                <a:bgClr>
                  <a:schemeClr val="accent6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6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1-CE21-4755-9B26-F710173FB365}"/>
              </c:ext>
            </c:extLst>
          </c:dPt>
          <c:dPt>
            <c:idx val="1"/>
            <c:bubble3D val="0"/>
            <c:spPr>
              <a:pattFill prst="ltUpDiag">
                <a:fgClr>
                  <a:schemeClr val="accent5"/>
                </a:fgClr>
                <a:bgClr>
                  <a:schemeClr val="accent5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5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3-CE21-4755-9B26-F710173FB365}"/>
              </c:ext>
            </c:extLst>
          </c:dPt>
          <c:dPt>
            <c:idx val="2"/>
            <c:bubble3D val="0"/>
            <c:spPr>
              <a:pattFill prst="ltUpDiag">
                <a:fgClr>
                  <a:schemeClr val="accent4"/>
                </a:fgClr>
                <a:bgClr>
                  <a:schemeClr val="accent4">
                    <a:lumMod val="20000"/>
                    <a:lumOff val="80000"/>
                  </a:schemeClr>
                </a:bgClr>
              </a:pattFill>
              <a:ln w="19050">
                <a:solidFill>
                  <a:schemeClr val="lt1"/>
                </a:solidFill>
              </a:ln>
              <a:effectLst>
                <a:innerShdw blurRad="114300">
                  <a:schemeClr val="accent4"/>
                </a:innerShdw>
              </a:effectLst>
            </c:spPr>
            <c:extLst>
              <c:ext xmlns:c16="http://schemas.microsoft.com/office/drawing/2014/chart" uri="{C3380CC4-5D6E-409C-BE32-E72D297353CC}">
                <c16:uniqueId val="{00000004-B2CB-4883-A039-844626107830}"/>
              </c:ext>
            </c:extLst>
          </c:dPt>
          <c:dLbls>
            <c:dLbl>
              <c:idx val="0"/>
              <c:layout>
                <c:manualLayout>
                  <c:x val="-0.49018551621908357"/>
                  <c:y val="-0.26322650915709189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FFC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7ECBBBB-3831-4DB2-BA85-BFE350787CB6}" type="CATEGORYNAM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 dirty="0">
                        <a:solidFill>
                          <a:srgbClr val="FFC000"/>
                        </a:solidFill>
                      </a:rPr>
                      <a:t>; </a:t>
                    </a:r>
                  </a:p>
                  <a:p>
                    <a:pPr>
                      <a:defRPr sz="900" b="1">
                        <a:solidFill>
                          <a:srgbClr val="FFC000"/>
                        </a:solidFill>
                      </a:defRPr>
                    </a:pPr>
                    <a:fld id="{4BBC4203-B56F-4EA0-BEBC-9C662837D66D}" type="VALU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[VALUE]</a:t>
                    </a:fld>
                    <a:r>
                      <a:rPr lang="th-TH" sz="900" dirty="0">
                        <a:solidFill>
                          <a:srgbClr val="FFC000"/>
                        </a:solidFill>
                      </a:rPr>
                      <a:t>; </a:t>
                    </a:r>
                    <a:fld id="{D1C3F8A6-46ED-4BBB-BBA7-C9426100AA90}" type="PERCENTAG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[เปอร์เซ็นต์]</a:t>
                    </a:fld>
                    <a:endParaRPr lang="th-TH" sz="900" dirty="0">
                      <a:solidFill>
                        <a:srgbClr val="FFC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FFC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091165444819424"/>
                      <c:h val="0.357752355924752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E21-4755-9B26-F710173FB365}"/>
                </c:ext>
              </c:extLst>
            </c:dLbl>
            <c:dLbl>
              <c:idx val="1"/>
              <c:layout>
                <c:manualLayout>
                  <c:x val="0.56280931871044992"/>
                  <c:y val="0.10452318744125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99663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501033063975179"/>
                      <c:h val="0.39303289451149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CE21-4755-9B26-F710173FB365}"/>
                </c:ext>
              </c:extLst>
            </c:dLbl>
            <c:dLbl>
              <c:idx val="2"/>
              <c:layout>
                <c:manualLayout>
                  <c:x val="0.36051219544448643"/>
                  <c:y val="0.475144616068082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008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3359872429937015"/>
                      <c:h val="0.445762097874950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B2CB-4883-A039-84462610783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ข้าว</c:v>
                </c:pt>
                <c:pt idx="1">
                  <c:v>มันสำปะหลัง</c:v>
                </c:pt>
                <c:pt idx="2">
                  <c:v>พืชผัก ผลไม้ สมุนไพร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18189</c:v>
                </c:pt>
                <c:pt idx="1">
                  <c:v>4145</c:v>
                </c:pt>
                <c:pt idx="2" formatCode="General">
                  <c:v>133.05000000000001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E21-4755-9B26-F710173FB365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2.1400797122581895E-2"/>
          <c:y val="0.8299932588943153"/>
          <c:w val="0.66092382504077762"/>
          <c:h val="0.157953969409770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chemeClr val="accent5">
        <a:lumMod val="40000"/>
        <a:lumOff val="60000"/>
      </a:schemeClr>
    </a:solidFill>
    <a:ln>
      <a:noFill/>
    </a:ln>
    <a:effectLst/>
  </c:spPr>
  <c:txPr>
    <a:bodyPr/>
    <a:lstStyle/>
    <a:p>
      <a:pPr>
        <a:defRPr sz="700"/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1120195604908729"/>
          <c:y val="2.65927896702384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rgbClr val="00B0F0"/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>
        <c:manualLayout>
          <c:layoutTarget val="inner"/>
          <c:xMode val="edge"/>
          <c:yMode val="edge"/>
          <c:x val="0.32503717521821318"/>
          <c:y val="0.14854576549320669"/>
          <c:w val="0.33913588522341159"/>
          <c:h val="0.6906231800725617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8080-4A8A-A3A3-F1FA2F82B19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080-4A8A-A3A3-F1FA2F82B19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8080-4A8A-A3A3-F1FA2F82B19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CB6C-42BE-834F-1E6CBA2C9E10}"/>
              </c:ext>
            </c:extLst>
          </c:dPt>
          <c:dLbls>
            <c:dLbl>
              <c:idx val="0"/>
              <c:layout>
                <c:manualLayout>
                  <c:x val="9.6564191752637488E-2"/>
                  <c:y val="5.2241450853084022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0099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3CD2758-C0FA-4DA1-B9B2-9D770FF98B79}" type="CATEGORYNAM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>
                        <a:solidFill>
                          <a:srgbClr val="009900"/>
                        </a:solidFill>
                      </a:rPr>
                      <a:t>; </a:t>
                    </a:r>
                  </a:p>
                  <a:p>
                    <a:pPr>
                      <a:defRPr sz="900" b="1">
                        <a:solidFill>
                          <a:srgbClr val="009900"/>
                        </a:solidFill>
                      </a:defRPr>
                    </a:pPr>
                    <a:fld id="{FF3DC2E8-B355-497A-A310-919228A05C0B}" type="VALU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[VALUE]</a:t>
                    </a:fld>
                    <a:r>
                      <a:rPr lang="th-TH" sz="900">
                        <a:solidFill>
                          <a:srgbClr val="009900"/>
                        </a:solidFill>
                      </a:rPr>
                      <a:t>; </a:t>
                    </a:r>
                    <a:fld id="{A8E7265E-73F9-453B-AD78-4CBBA18FD011}" type="PERCENTAGE">
                      <a:rPr lang="th-TH" sz="900">
                        <a:solidFill>
                          <a:srgbClr val="009900"/>
                        </a:solidFill>
                      </a:rPr>
                      <a:pPr>
                        <a:defRPr sz="900" b="1">
                          <a:solidFill>
                            <a:srgbClr val="009900"/>
                          </a:solidFill>
                        </a:defRPr>
                      </a:pPr>
                      <a:t>[เปอร์เซ็นต์]</a:t>
                    </a:fld>
                    <a:endParaRPr lang="th-TH" sz="900">
                      <a:solidFill>
                        <a:srgbClr val="0099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0099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66308579011556"/>
                      <c:h val="0.2765861897665175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8080-4A8A-A3A3-F1FA2F82B199}"/>
                </c:ext>
              </c:extLst>
            </c:dLbl>
            <c:dLbl>
              <c:idx val="1"/>
              <c:layout>
                <c:manualLayout>
                  <c:x val="7.6295763960835247E-2"/>
                  <c:y val="0.5467382655178305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chemeClr val="bg1">
                          <a:lumMod val="5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080-4A8A-A3A3-F1FA2F82B199}"/>
                </c:ext>
              </c:extLst>
            </c:dLbl>
            <c:dLbl>
              <c:idx val="2"/>
              <c:layout>
                <c:manualLayout>
                  <c:x val="9.6170893464271642E-2"/>
                  <c:y val="0.2112299543557323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99663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080-4A8A-A3A3-F1FA2F82B199}"/>
                </c:ext>
              </c:extLst>
            </c:dLbl>
            <c:dLbl>
              <c:idx val="3"/>
              <c:layout>
                <c:manualLayout>
                  <c:x val="-0.10114491981730896"/>
                  <c:y val="-0.2938607239620201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1" i="0" u="none" strike="noStrike" kern="1200" baseline="0">
                        <a:solidFill>
                          <a:srgbClr val="FFC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54DA94B-E2E3-4077-8C2A-313B6AECE26F}" type="CATEGORYNAME">
                      <a:rPr lang="th-TH" sz="90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;</a:t>
                    </a:r>
                  </a:p>
                  <a:p>
                    <a:pPr>
                      <a:defRPr sz="900" b="1">
                        <a:solidFill>
                          <a:srgbClr val="FFC000"/>
                        </a:solidFill>
                      </a:defRPr>
                    </a:pPr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 </a:t>
                    </a:r>
                    <a:fld id="{C194896F-4F6A-410D-95E8-9EE592066D6F}" type="VALUE">
                      <a:rPr lang="th-TH" sz="900" baseline="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[VALUE]</a:t>
                    </a:fld>
                    <a:r>
                      <a:rPr lang="th-TH" sz="900" baseline="0" dirty="0">
                        <a:solidFill>
                          <a:srgbClr val="FFC000"/>
                        </a:solidFill>
                      </a:rPr>
                      <a:t>; </a:t>
                    </a:r>
                    <a:fld id="{111C9CC1-3664-4840-9310-D71365BB1E02}" type="PERCENTAGE">
                      <a:rPr lang="th-TH" sz="900" baseline="0">
                        <a:solidFill>
                          <a:srgbClr val="FFC000"/>
                        </a:solidFill>
                      </a:rPr>
                      <a:pPr>
                        <a:defRPr sz="900" b="1">
                          <a:solidFill>
                            <a:srgbClr val="FFC000"/>
                          </a:solidFill>
                        </a:defRPr>
                      </a:pPr>
                      <a:t>[เปอร์เซ็นต์]</a:t>
                    </a:fld>
                    <a:endParaRPr lang="th-TH" sz="900" baseline="0" dirty="0">
                      <a:solidFill>
                        <a:srgbClr val="FFC00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1" i="0" u="none" strike="noStrike" kern="1200" baseline="0">
                      <a:solidFill>
                        <a:srgbClr val="FFC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549386409070346"/>
                      <c:h val="0.3083834118479825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CB6C-42BE-834F-1E6CBA2C9E1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dLblPos val="inEnd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พืชผัก ผลไม้</c:v>
                </c:pt>
                <c:pt idx="1">
                  <c:v>ประมง</c:v>
                </c:pt>
                <c:pt idx="2">
                  <c:v>ปศุสัตว์</c:v>
                </c:pt>
                <c:pt idx="3">
                  <c:v>ข้าว</c:v>
                </c:pt>
              </c:strCache>
            </c:strRef>
          </c:cat>
          <c:val>
            <c:numRef>
              <c:f>Sheet1!$B$2:$B$5</c:f>
              <c:numCache>
                <c:formatCode>#,##0.00</c:formatCode>
                <c:ptCount val="4"/>
                <c:pt idx="0">
                  <c:v>4464.05</c:v>
                </c:pt>
                <c:pt idx="1">
                  <c:v>294.58</c:v>
                </c:pt>
                <c:pt idx="2" formatCode="General">
                  <c:v>368</c:v>
                </c:pt>
                <c:pt idx="3" formatCode="General">
                  <c:v>20332.5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080-4A8A-A3A3-F1FA2F82B199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8683981412617502E-2"/>
          <c:y val="0.82243784212328497"/>
          <c:w val="0.58879155273895589"/>
          <c:h val="0.1515573271951497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050"/>
      </a:pPr>
      <a:endParaRPr lang="th-TH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30114329988777871"/>
          <c:w val="0.89958128919798008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39700" h="1397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87-49A6-BD1B-9C82AA7EC15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w="190500" h="38100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240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EB87-49A6-BD1B-9C82AA7EC15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B87-49A6-BD1B-9C82AA7EC1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6640"/>
        <c:axId val="289317184"/>
      </c:barChart>
      <c:catAx>
        <c:axId val="289316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7184"/>
        <c:crosses val="autoZero"/>
        <c:auto val="1"/>
        <c:lblAlgn val="ctr"/>
        <c:lblOffset val="100"/>
        <c:noMultiLvlLbl val="0"/>
      </c:catAx>
      <c:valAx>
        <c:axId val="2893171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6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209355401009938E-2"/>
          <c:y val="0.30114329988777871"/>
          <c:w val="0.89958128919798008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127000" prst="artDeco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89F-4526-9B37-5827D29032B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127000" prst="artDeco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200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089F-4526-9B37-5827D29032B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89F-4526-9B37-5827D29032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9316640"/>
        <c:axId val="289317184"/>
      </c:barChart>
      <c:catAx>
        <c:axId val="289316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9317184"/>
        <c:crosses val="autoZero"/>
        <c:auto val="1"/>
        <c:lblAlgn val="ctr"/>
        <c:lblOffset val="100"/>
        <c:noMultiLvlLbl val="0"/>
      </c:catAx>
      <c:valAx>
        <c:axId val="28931718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93166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915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0.15324</cdr:x>
      <cdr:y>0</cdr:y>
    </cdr:from>
    <cdr:to>
      <cdr:x>0.84471</cdr:x>
      <cdr:y>0.22185</cdr:y>
    </cdr:to>
    <cdr:sp macro="" textlink="">
      <cdr:nvSpPr>
        <cdr:cNvPr id="2" name="TextBox 4">
          <a:extLst xmlns:a="http://schemas.openxmlformats.org/drawingml/2006/main">
            <a:ext uri="{FF2B5EF4-FFF2-40B4-BE49-F238E27FC236}">
              <a16:creationId xmlns:a16="http://schemas.microsoft.com/office/drawing/2014/main" id="{4F9A9226-0467-6967-C764-9E2B859E3E30}"/>
            </a:ext>
          </a:extLst>
        </cdr:cNvPr>
        <cdr:cNvSpPr txBox="1"/>
      </cdr:nvSpPr>
      <cdr:spPr>
        <a:xfrm xmlns:a="http://schemas.openxmlformats.org/drawingml/2006/main">
          <a:off x="428857" y="-125829"/>
          <a:ext cx="1935145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  <a:scene3d>
            <a:camera prst="orthographicFront"/>
            <a:lightRig rig="harsh" dir="t"/>
          </a:scene3d>
          <a:sp3d extrusionH="57150" prstMaterial="matte">
            <a:bevelT w="63500" h="12700" prst="angle"/>
            <a:contourClr>
              <a:schemeClr val="bg1">
                <a:lumMod val="65000"/>
              </a:schemeClr>
            </a:contourClr>
          </a:sp3d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/>
              <a:solidFill>
                <a:srgbClr val="FFC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rPr>
            <a:t>พื้นที่ทำการเกษตร (ล้านไร่)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3320378" y="1905000"/>
            <a:ext cx="3461421" cy="1676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3213996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657600"/>
            <a:ext cx="4953000" cy="176911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4973916" y="3588361"/>
            <a:ext cx="1887897" cy="1827357"/>
          </a:xfrm>
          <a:prstGeom prst="rect">
            <a:avLst/>
          </a:prstGeom>
          <a:blipFill dpi="0" rotWithShape="1">
            <a:blip r:embed="rId2">
              <a:alphaModFix amt="20000"/>
            </a:blip>
            <a:srcRect/>
            <a:stretch>
              <a:fillRect l="-7435" r="-5933"/>
            </a:stretch>
          </a:blip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อุบลราชธานี</a:t>
            </a:r>
            <a:endParaRPr lang="en-US" sz="3200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In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fographic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ข้อมูลพื้นฐาน          ด้านการเกษตร</a:t>
            </a:r>
            <a:endParaRPr lang="th-TH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(28 ก.พ. 69)</a:t>
            </a:r>
            <a:endParaRPr lang="en-US" b="1" dirty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52400" y="5029200"/>
            <a:ext cx="4796790" cy="343535"/>
          </a:xfrm>
          <a:prstGeom prst="rect">
            <a:avLst/>
          </a:prstGeom>
          <a:solidFill>
            <a:srgbClr val="474747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dirty="0">
                <a:ln>
                  <a:noFill/>
                </a:ln>
                <a:solidFill>
                  <a:srgbClr val="FFFFFF"/>
                </a:solidFill>
                <a:effectLst/>
                <a:latin typeface="Helvetica Neue"/>
                <a:ea typeface="Arial Unicode MS"/>
                <a:cs typeface="TH Chakra Petch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1400" dirty="0">
              <a:ln>
                <a:noFill/>
              </a:ln>
              <a:solidFill>
                <a:srgbClr val="FFFFFF"/>
              </a:solidFill>
              <a:effectLst/>
              <a:latin typeface="Helvetica Neue"/>
              <a:ea typeface="Arial Unicode MS"/>
              <a:cs typeface="Arial Unicode M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28861" y="1981199"/>
            <a:ext cx="3100828" cy="155277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82985" y="2039376"/>
            <a:ext cx="322999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GPP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จังหวัดอุบลราชธานี (ปี 256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มูลค่า 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143,160 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ล้านบาท </a:t>
            </a:r>
            <a:endParaRPr lang="en-US" sz="1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GPP </a:t>
            </a:r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ภาคการเกษตรของจังหวัดอุบลราชธานี มูลค่า 30,143 ล้านบาท</a:t>
            </a:r>
          </a:p>
          <a:p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จำนวนประชากร 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642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en-US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015</a:t>
            </a:r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ครัวเรือน </a:t>
            </a:r>
          </a:p>
          <a:p>
            <a:r>
              <a:rPr lang="th-TH" sz="1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เป็นภาคการเกษตร 314,019 ครัวเรือน </a:t>
            </a:r>
          </a:p>
          <a:p>
            <a:r>
              <a:rPr lang="th-TH" sz="1400" b="1" spc="-3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ปริมาณน้ำภาพรวมจังหวัด 1,278.48 ล้าน ลบ.ม. (28 ก.พ. 69) </a:t>
            </a:r>
          </a:p>
          <a:p>
            <a:r>
              <a:rPr lang="th-TH" sz="1400" b="1" spc="-6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ปริมาณน้ำฝนสะสม 1 ม.ค. - 28 ก.พ.69  รวม 35.5 มม. / 2 วัน 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200" y="5502910"/>
            <a:ext cx="2209800" cy="4343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sz="1100" dirty="0"/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62200" y="5486401"/>
            <a:ext cx="4419600" cy="17907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2358843" y="7265656"/>
            <a:ext cx="4419600" cy="2471821"/>
          </a:xfrm>
          <a:prstGeom prst="rect">
            <a:avLst/>
          </a:prstGeom>
          <a:solidFill>
            <a:srgbClr val="999999"/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2363950" y="7347353"/>
            <a:ext cx="4397336" cy="1431841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thaiDist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งบ </a:t>
            </a:r>
            <a:r>
              <a:rPr lang="en-US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Function </a:t>
            </a:r>
            <a:r>
              <a:rPr lang="th-TH" sz="12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มีภารกิจสำคัญ   </a:t>
            </a:r>
            <a:r>
              <a:rPr lang="th-TH" sz="1000" b="1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อาทิเช่น</a:t>
            </a:r>
            <a:endParaRPr lang="en-US" sz="1200" b="1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ด้านพืช </a:t>
            </a:r>
            <a:r>
              <a:rPr lang="en-US" sz="1000" b="1" kern="0" dirty="0">
                <a:solidFill>
                  <a:srgbClr val="0070C0"/>
                </a:solidFill>
                <a:ea typeface="Arial Unicode MS"/>
                <a:cs typeface="+mj-cs"/>
              </a:rPr>
              <a:t>: </a:t>
            </a: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โครงการยกระดับสินค้าเกษตรมูลค่าสูง โครงการส่งเสริมการเกษตรที่เป็นมิตรกับสิ่งแวดล้อม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ด้านปศุสัตว์ : โครงการเฝ้าระวัง ป้องกัน ควบคุมโรคและพัฒนาสุขภาพสัตว์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ด้านประมง : โครงการบริหารจัดการทรัพยากรประมง  โครงการสร้างความเข้มแข็งกลุ่มการผลิตด้านประมง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ด้านสหกรณ์ : โครงการส่งเสริมและพัฒนาสหกรณ์และกลุ่มเกษตรกร  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ด้านชลประทาน :  โครงการปรับปรุงงานชลประทาน </a:t>
            </a: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spc="-30" dirty="0">
                <a:solidFill>
                  <a:srgbClr val="0070C0"/>
                </a:solidFill>
                <a:ea typeface="Arial Unicode MS"/>
                <a:cs typeface="+mj-cs"/>
              </a:rPr>
              <a:t>ด้านพัฒนาที่ดิน : โครงการพัฒนาที่ดินเพื่อการสนับสนุนการปรับเปลี่ยนการผลิตในพื้นที่ไม่เหมาะสมตาม </a:t>
            </a:r>
            <a:r>
              <a:rPr lang="en-US" sz="1000" b="1" kern="0" spc="-30" dirty="0">
                <a:solidFill>
                  <a:srgbClr val="0070C0"/>
                </a:solidFill>
                <a:ea typeface="Arial Unicode MS"/>
                <a:cs typeface="+mj-cs"/>
              </a:rPr>
              <a:t>Agri-Map </a:t>
            </a:r>
            <a:endParaRPr lang="th-TH" sz="1000" b="1" kern="0" spc="-30" dirty="0">
              <a:solidFill>
                <a:srgbClr val="0070C0"/>
              </a:solidFill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ด้านหม่อนไหม : โครงการผลิตและกระจายพันธุ์หม่อนไหม</a:t>
            </a:r>
            <a:endParaRPr lang="en-US" sz="1000" b="1" kern="0" dirty="0">
              <a:solidFill>
                <a:srgbClr val="0070C0"/>
              </a:solidFill>
              <a:ea typeface="Arial Unicode MS"/>
              <a:cs typeface="+mj-cs"/>
            </a:endParaRPr>
          </a:p>
          <a:p>
            <a:pPr marL="171450" lvl="0" indent="-171450" algn="thaiDist" fontAlgn="base">
              <a:buFont typeface="Arial" panose="020B0604020202020204" pitchFamily="34" charset="0"/>
              <a:buChar char="•"/>
            </a:pPr>
            <a:r>
              <a:rPr lang="th-TH" sz="1000" b="1" kern="0" dirty="0">
                <a:solidFill>
                  <a:srgbClr val="0070C0"/>
                </a:solidFill>
                <a:ea typeface="Arial Unicode MS"/>
                <a:cs typeface="+mj-cs"/>
              </a:rPr>
              <a:t>ด้านตรวจบัญชีสหกรณ์ : โครงการตรวจสอบบัญชีประจำปีสหกรณ์และกลุ่มเกษตรกร </a:t>
            </a: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2362200" y="8853780"/>
            <a:ext cx="4399085" cy="718712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r>
              <a:rPr lang="th-TH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งบจังหวัด</a:t>
            </a:r>
            <a:r>
              <a:rPr lang="en-US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/</a:t>
            </a:r>
            <a:r>
              <a:rPr lang="th-TH" sz="1200" b="1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กลุ่มจังหวัด มีภารกิจสำคัญ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th-TH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แผนงานส่งเสริมการพัฒนาจังหวัดและกลุ่มจังหวัดแบบบูรณาการ </a:t>
            </a:r>
            <a:r>
              <a:rPr lang="en-US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:</a:t>
            </a:r>
            <a:r>
              <a:rPr lang="th-TH" sz="1000" b="1" dirty="0"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ด้านชลประทาน และ ด้านพืช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th-TH" sz="1000" b="1" spc="-30" dirty="0"/>
              <a:t>แผนงานส่งเสริมการผลิตการแปรรูป และบริหาร จัดการสินค้าเกษตรมูลค่าสูงสู่สากล </a:t>
            </a:r>
            <a:r>
              <a:rPr lang="en-US" sz="1000" b="1" spc="-30" dirty="0"/>
              <a:t>: </a:t>
            </a:r>
            <a:r>
              <a:rPr lang="th-TH" sz="1000" b="1" spc="-30" dirty="0"/>
              <a:t>ด้านพืช และด้านประมง</a:t>
            </a:r>
            <a:endParaRPr lang="th-TH" sz="1000" b="1" spc="-30" dirty="0">
              <a:ln>
                <a:noFill/>
              </a:ln>
              <a:effectLst/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82985" y="5500396"/>
            <a:ext cx="2203015" cy="259982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350" b="1" dirty="0">
                <a:solidFill>
                  <a:schemeClr val="bg1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350" b="1" dirty="0">
              <a:solidFill>
                <a:schemeClr val="bg1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2355486" y="6956758"/>
            <a:ext cx="4406029" cy="292388"/>
          </a:xfrm>
          <a:prstGeom prst="rect">
            <a:avLst/>
          </a:prstGeom>
          <a:solidFill>
            <a:srgbClr val="FFCC99"/>
          </a:solidFill>
          <a:ln w="12700" cap="flat">
            <a:noFill/>
            <a:miter lim="4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ปี</a:t>
            </a:r>
            <a:r>
              <a:rPr lang="en-US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 256</a:t>
            </a:r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9 รวม 370โครงการ</a:t>
            </a:r>
            <a:r>
              <a:rPr lang="en-US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 </a:t>
            </a:r>
            <a:r>
              <a:rPr lang="th-TH" sz="1200" b="1" dirty="0">
                <a:ln>
                  <a:noFill/>
                </a:ln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งบประมาณเพื่อการพัฒนาการเกษตร </a:t>
            </a:r>
            <a:r>
              <a:rPr lang="th-TH" sz="12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Arial Unicode MS"/>
                <a:cs typeface="+mj-cs"/>
              </a:rPr>
              <a:t>รวม 1,840,496,216.71 ล้านบาท</a:t>
            </a:r>
            <a:endParaRPr lang="en-US" sz="1200" b="1" dirty="0">
              <a:ln>
                <a:noFill/>
              </a:ln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Arial Unicode MS"/>
              <a:cs typeface="+mj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152400" y="7736233"/>
            <a:ext cx="2057400" cy="18457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rgbClr val="C00000"/>
                </a:solidFill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ภัยพิบัติด้านเกษตร</a:t>
            </a:r>
            <a:endParaRPr lang="en-US" sz="1400" b="1" dirty="0">
              <a:solidFill>
                <a:srgbClr val="C00000"/>
              </a:solidFill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78889" y="1548501"/>
            <a:ext cx="1817193" cy="25428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th-TH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พื้นที่เกษตรกรรม รวม 5.8</a:t>
            </a:r>
            <a:r>
              <a:rPr 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4</a:t>
            </a:r>
            <a:r>
              <a:rPr lang="th-TH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Chakra Petch" panose="02000506000000020004" pitchFamily="2" charset="-34"/>
                <a:ea typeface="Arial Unicode MS"/>
                <a:cs typeface="TH Chakra Petch" panose="02000506000000020004" pitchFamily="2" charset="-34"/>
              </a:rPr>
              <a:t> ล้านไร่</a:t>
            </a:r>
            <a:endParaRPr lang="en-US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Chakra Petch" panose="02000506000000020004" pitchFamily="2" charset="-34"/>
              <a:ea typeface="Arial Unicode MS"/>
              <a:cs typeface="TH Chakra Petch" panose="02000506000000020004" pitchFamily="2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graphicFrame>
        <p:nvGraphicFramePr>
          <p:cNvPr id="18" name="Chart 17"/>
          <p:cNvGraphicFramePr/>
          <p:nvPr>
            <p:extLst>
              <p:ext uri="{D42A27DB-BD31-4B8C-83A1-F6EECF244321}">
                <p14:modId xmlns:p14="http://schemas.microsoft.com/office/powerpoint/2010/main" val="2550568092"/>
              </p:ext>
            </p:extLst>
          </p:nvPr>
        </p:nvGraphicFramePr>
        <p:xfrm>
          <a:off x="2438400" y="76201"/>
          <a:ext cx="2743201" cy="1759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05648692"/>
              </p:ext>
            </p:extLst>
          </p:nvPr>
        </p:nvGraphicFramePr>
        <p:xfrm>
          <a:off x="59042" y="56091"/>
          <a:ext cx="2798611" cy="1734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9" name="Chart 48"/>
          <p:cNvGraphicFramePr/>
          <p:nvPr>
            <p:extLst>
              <p:ext uri="{D42A27DB-BD31-4B8C-83A1-F6EECF244321}">
                <p14:modId xmlns:p14="http://schemas.microsoft.com/office/powerpoint/2010/main" val="1218323186"/>
              </p:ext>
            </p:extLst>
          </p:nvPr>
        </p:nvGraphicFramePr>
        <p:xfrm>
          <a:off x="3393542" y="3658442"/>
          <a:ext cx="1631848" cy="1370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3" name="Chart 22"/>
          <p:cNvGraphicFramePr/>
          <p:nvPr>
            <p:extLst>
              <p:ext uri="{D42A27DB-BD31-4B8C-83A1-F6EECF244321}">
                <p14:modId xmlns:p14="http://schemas.microsoft.com/office/powerpoint/2010/main" val="4154135563"/>
              </p:ext>
            </p:extLst>
          </p:nvPr>
        </p:nvGraphicFramePr>
        <p:xfrm>
          <a:off x="2362200" y="5474126"/>
          <a:ext cx="4419599" cy="1475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5917864" y="6656506"/>
            <a:ext cx="69121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b="1" dirty="0"/>
              <a:t>หน่วย</a:t>
            </a:r>
            <a:r>
              <a:rPr lang="en-US" sz="1100" b="1" dirty="0"/>
              <a:t> : </a:t>
            </a:r>
            <a:r>
              <a:rPr lang="th-TH" sz="1100" b="1" dirty="0"/>
              <a:t>บาท</a:t>
            </a:r>
          </a:p>
        </p:txBody>
      </p:sp>
      <p:graphicFrame>
        <p:nvGraphicFramePr>
          <p:cNvPr id="28" name="Chart 27"/>
          <p:cNvGraphicFramePr/>
          <p:nvPr>
            <p:extLst>
              <p:ext uri="{D42A27DB-BD31-4B8C-83A1-F6EECF244321}">
                <p14:modId xmlns:p14="http://schemas.microsoft.com/office/powerpoint/2010/main" val="3012047453"/>
              </p:ext>
            </p:extLst>
          </p:nvPr>
        </p:nvGraphicFramePr>
        <p:xfrm>
          <a:off x="79436" y="5757855"/>
          <a:ext cx="2192991" cy="963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68" name="Chart 67"/>
          <p:cNvGraphicFramePr/>
          <p:nvPr>
            <p:extLst>
              <p:ext uri="{D42A27DB-BD31-4B8C-83A1-F6EECF244321}">
                <p14:modId xmlns:p14="http://schemas.microsoft.com/office/powerpoint/2010/main" val="1248059043"/>
              </p:ext>
            </p:extLst>
          </p:nvPr>
        </p:nvGraphicFramePr>
        <p:xfrm>
          <a:off x="72844" y="6712443"/>
          <a:ext cx="2192992" cy="1024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58812" y="42446"/>
            <a:ext cx="106631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b="1" dirty="0">
                <a:ln/>
                <a:solidFill>
                  <a:srgbClr val="00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สัตว์เศรษฐกิจ</a:t>
            </a:r>
          </a:p>
        </p:txBody>
      </p:sp>
      <p:sp>
        <p:nvSpPr>
          <p:cNvPr id="38" name="officeArt object">
            <a:extLst>
              <a:ext uri="{FF2B5EF4-FFF2-40B4-BE49-F238E27FC236}">
                <a16:creationId xmlns:a16="http://schemas.microsoft.com/office/drawing/2014/main" id="{7E90E13E-C245-4305-B2FC-E7FC5492CA65}"/>
              </a:ext>
            </a:extLst>
          </p:cNvPr>
          <p:cNvSpPr/>
          <p:nvPr/>
        </p:nvSpPr>
        <p:spPr>
          <a:xfrm>
            <a:off x="2355486" y="9637668"/>
            <a:ext cx="4422956" cy="2025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 defTabSz="914400"/>
            <a:r>
              <a:rPr lang="th-TH" sz="1100" b="1" kern="0" spc="-2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จัดทำโดย กลุ่มสารสนเทศการเกษตร สำนักงานเกษตรและสหกรณ์จังหวัดอุบลราชธานี</a:t>
            </a:r>
            <a:endParaRPr lang="th-TH" sz="1100" kern="0" dirty="0">
              <a:solidFill>
                <a:sysClr val="windowText" lastClr="000000"/>
              </a:solidFill>
            </a:endParaRP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F102E88B-FC91-43D9-B5BE-122C11D1B160}"/>
              </a:ext>
            </a:extLst>
          </p:cNvPr>
          <p:cNvSpPr/>
          <p:nvPr/>
        </p:nvSpPr>
        <p:spPr>
          <a:xfrm>
            <a:off x="487899" y="4089081"/>
            <a:ext cx="990600" cy="6353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4" name="สี่เหลี่ยมผืนผ้า 43">
            <a:extLst>
              <a:ext uri="{FF2B5EF4-FFF2-40B4-BE49-F238E27FC236}">
                <a16:creationId xmlns:a16="http://schemas.microsoft.com/office/drawing/2014/main" id="{BE89A537-9F9B-4841-A0BE-28DF85017EA8}"/>
              </a:ext>
            </a:extLst>
          </p:cNvPr>
          <p:cNvSpPr/>
          <p:nvPr/>
        </p:nvSpPr>
        <p:spPr>
          <a:xfrm>
            <a:off x="2114541" y="4212711"/>
            <a:ext cx="990600" cy="6353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55" name="ตัวเชื่อมต่อตรง 54">
            <a:extLst>
              <a:ext uri="{FF2B5EF4-FFF2-40B4-BE49-F238E27FC236}">
                <a16:creationId xmlns:a16="http://schemas.microsoft.com/office/drawing/2014/main" id="{7CC85710-6346-4EF1-80A2-9704F7E3AEE7}"/>
              </a:ext>
            </a:extLst>
          </p:cNvPr>
          <p:cNvCxnSpPr/>
          <p:nvPr/>
        </p:nvCxnSpPr>
        <p:spPr>
          <a:xfrm>
            <a:off x="3460228" y="4724400"/>
            <a:ext cx="149277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TextBox 23">
            <a:extLst>
              <a:ext uri="{FF2B5EF4-FFF2-40B4-BE49-F238E27FC236}">
                <a16:creationId xmlns:a16="http://schemas.microsoft.com/office/drawing/2014/main" id="{5185081F-7A46-4E72-8E8E-8992AE572245}"/>
              </a:ext>
            </a:extLst>
          </p:cNvPr>
          <p:cNvSpPr txBox="1"/>
          <p:nvPr/>
        </p:nvSpPr>
        <p:spPr>
          <a:xfrm>
            <a:off x="4097925" y="5478364"/>
            <a:ext cx="1112805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sz="1600" b="1" dirty="0">
                <a:ln/>
                <a:solidFill>
                  <a:schemeClr val="accent3"/>
                </a:solidFill>
              </a:rPr>
              <a:t>ไตรมาส 1/2569</a:t>
            </a:r>
          </a:p>
        </p:txBody>
      </p:sp>
      <p:sp>
        <p:nvSpPr>
          <p:cNvPr id="60" name="officeArt object">
            <a:extLst>
              <a:ext uri="{FF2B5EF4-FFF2-40B4-BE49-F238E27FC236}">
                <a16:creationId xmlns:a16="http://schemas.microsoft.com/office/drawing/2014/main" id="{3F8661A2-C27A-4E98-95DC-306044E57E36}"/>
              </a:ext>
            </a:extLst>
          </p:cNvPr>
          <p:cNvSpPr/>
          <p:nvPr/>
        </p:nvSpPr>
        <p:spPr>
          <a:xfrm>
            <a:off x="77075" y="7952358"/>
            <a:ext cx="2208050" cy="1887892"/>
          </a:xfrm>
          <a:prstGeom prst="rect">
            <a:avLst/>
          </a:prstGeom>
          <a:solidFill>
            <a:srgbClr val="EBEBEB"/>
          </a:solidFill>
          <a:ln w="12700" cap="flat">
            <a:solidFill>
              <a:srgbClr val="5E5E5E"/>
            </a:solidFill>
            <a:prstDash val="sysDot"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endParaRPr lang="th-TH" sz="1100" b="1" dirty="0">
              <a:solidFill>
                <a:srgbClr val="FF0000"/>
              </a:solidFill>
              <a:ea typeface="Calibri" panose="020F0502020204030204" pitchFamily="34" charset="0"/>
              <a:cs typeface="+mj-cs"/>
            </a:endParaRPr>
          </a:p>
        </p:txBody>
      </p:sp>
      <p:sp>
        <p:nvSpPr>
          <p:cNvPr id="61" name="TextBox 14">
            <a:extLst>
              <a:ext uri="{FF2B5EF4-FFF2-40B4-BE49-F238E27FC236}">
                <a16:creationId xmlns:a16="http://schemas.microsoft.com/office/drawing/2014/main" id="{C0EA21C8-0890-451C-AE89-AAEAD7EFC72C}"/>
              </a:ext>
            </a:extLst>
          </p:cNvPr>
          <p:cNvSpPr txBox="1"/>
          <p:nvPr/>
        </p:nvSpPr>
        <p:spPr>
          <a:xfrm>
            <a:off x="72614" y="7940639"/>
            <a:ext cx="2192992" cy="191860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thaiDist">
              <a:lnSpc>
                <a:spcPts val="1100"/>
              </a:lnSpc>
            </a:pPr>
            <a:r>
              <a:rPr lang="th-TH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th-TH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ศูนย์ติดตามและแก้ไขปัญหาภัยพิบัติด้านการเกษตรจังหวัดอุบลราชธานี รายงานข้อมูล </a:t>
            </a:r>
            <a:r>
              <a:rPr lang="th-TH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จุด </a:t>
            </a:r>
            <a:r>
              <a:rPr 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Hot Spot</a:t>
            </a:r>
            <a:r>
              <a:rPr lang="en-US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ภาคการเกษตร ประกอบการพิจารณาเฝ้าระวัง ดูแล และควบคุมการเผาในพื้นที่ การเกษตร และขอความร่วมมือยกระดับการดำเนินมาตรการลดฝุ่นละอองขนาดไม่เกิน 2.5 ไมครอน </a:t>
            </a:r>
            <a:r>
              <a:rPr lang="th-TH" sz="10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PM</a:t>
            </a:r>
            <a:r>
              <a:rPr lang="en-US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2.5</a:t>
            </a:r>
            <a:r>
              <a:rPr lang="en-US" sz="10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th-TH" sz="10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ประชาสัมพันธ์สร้างการรับรู้ให้กับเกษตรกรรับทราบ เรื่องการตัดสิทธิ์การได้รับความช่วยเหลือต่าง ๆ จากภาครัฐ หากตรวจพบว่ามีการเผาในพื้นที่เกษตรกรรมของเกษตรกร</a:t>
            </a:r>
          </a:p>
          <a:p>
            <a:pPr algn="thaiDist">
              <a:lnSpc>
                <a:spcPts val="1100"/>
              </a:lnSpc>
            </a:pPr>
            <a:r>
              <a:rPr lang="th-TH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th-TH" sz="900" b="1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พบว่า ระหว่างวันที่ 1 มกราคม – 28 กุมภาพันธ์ 2569 มีจำนวน </a:t>
            </a:r>
            <a:r>
              <a:rPr lang="th-TH" sz="1100" b="1" spc="-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จุด </a:t>
            </a:r>
            <a:r>
              <a:rPr lang="en-US" sz="1100" b="1" spc="-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Hot Spot</a:t>
            </a:r>
            <a:r>
              <a:rPr lang="th-TH" sz="1100" b="1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900" b="1" spc="-2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ด้านการเกษตร </a:t>
            </a:r>
            <a:r>
              <a:rPr lang="th-TH" sz="1050" b="1" spc="-2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รวม 182 จุด </a:t>
            </a:r>
            <a:r>
              <a:rPr lang="th-TH" sz="900" b="1" spc="-2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ลดลงจากปี 2568 </a:t>
            </a:r>
            <a:r>
              <a:rPr lang="th-TH" sz="9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ในช่วงเวลาเดียวกัน </a:t>
            </a:r>
            <a:r>
              <a:rPr lang="th-TH" sz="1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จำนวน 70 จุด</a:t>
            </a:r>
            <a:r>
              <a:rPr lang="th-TH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จำแนกเป็น  </a:t>
            </a:r>
          </a:p>
          <a:p>
            <a:pPr algn="thaiDist">
              <a:lnSpc>
                <a:spcPts val="1100"/>
              </a:lnSpc>
            </a:pPr>
            <a:r>
              <a:rPr lang="th-TH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- พื้นที่ สปก.  จำนวน 47 จุด  </a:t>
            </a:r>
            <a:r>
              <a:rPr lang="th-TH" sz="9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(ลดลงจากปี 2568 46 จุด)     </a:t>
            </a:r>
          </a:p>
          <a:p>
            <a:pPr algn="thaiDist">
              <a:lnSpc>
                <a:spcPts val="1100"/>
              </a:lnSpc>
            </a:pPr>
            <a:r>
              <a:rPr lang="th-TH" sz="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- พื้นที่เกษตร จำนวน 135 จุด  </a:t>
            </a:r>
            <a:r>
              <a:rPr lang="th-TH" sz="9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(ลดลงจากปี 2568 24 จุด)</a:t>
            </a:r>
          </a:p>
        </p:txBody>
      </p:sp>
      <p:sp>
        <p:nvSpPr>
          <p:cNvPr id="2" name="TextBox 14">
            <a:extLst>
              <a:ext uri="{FF2B5EF4-FFF2-40B4-BE49-F238E27FC236}">
                <a16:creationId xmlns:a16="http://schemas.microsoft.com/office/drawing/2014/main" id="{4C9076EF-2EC4-D13C-07ED-7924597F750C}"/>
              </a:ext>
            </a:extLst>
          </p:cNvPr>
          <p:cNvSpPr txBox="1"/>
          <p:nvPr/>
        </p:nvSpPr>
        <p:spPr>
          <a:xfrm>
            <a:off x="2223507" y="9641496"/>
            <a:ext cx="634146" cy="19492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r">
              <a:lnSpc>
                <a:spcPts val="800"/>
              </a:lnSpc>
            </a:pPr>
            <a:r>
              <a:rPr lang="th-TH" sz="800" b="1" i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(28 ก.พ. 69)</a:t>
            </a:r>
          </a:p>
        </p:txBody>
      </p:sp>
      <p:graphicFrame>
        <p:nvGraphicFramePr>
          <p:cNvPr id="9" name="ตาราง 8">
            <a:extLst>
              <a:ext uri="{FF2B5EF4-FFF2-40B4-BE49-F238E27FC236}">
                <a16:creationId xmlns:a16="http://schemas.microsoft.com/office/drawing/2014/main" id="{E442D4A7-3BCB-DB19-E43F-D74DA48EA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158799"/>
              </p:ext>
            </p:extLst>
          </p:nvPr>
        </p:nvGraphicFramePr>
        <p:xfrm>
          <a:off x="5196048" y="432141"/>
          <a:ext cx="1509552" cy="12600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54776">
                  <a:extLst>
                    <a:ext uri="{9D8B030D-6E8A-4147-A177-3AD203B41FA5}">
                      <a16:colId xmlns:a16="http://schemas.microsoft.com/office/drawing/2014/main" val="3731630556"/>
                    </a:ext>
                  </a:extLst>
                </a:gridCol>
                <a:gridCol w="754776">
                  <a:extLst>
                    <a:ext uri="{9D8B030D-6E8A-4147-A177-3AD203B41FA5}">
                      <a16:colId xmlns:a16="http://schemas.microsoft.com/office/drawing/2014/main" val="3471632503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สุกร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158,437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083793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ไก่เนื้อ (กก.)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2,327,927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655163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โคเนื้อ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560,785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22787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กระบือ (ตัว)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140,205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23094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ไข่ไก่ (ฟอง)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2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225,354,920</a:t>
                      </a:r>
                      <a:endParaRPr lang="th-TH" sz="1100" b="1" kern="1000" baseline="0" dirty="0">
                        <a:solidFill>
                          <a:srgbClr val="99663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741365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ปลานิล (ตัน)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10,748.35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104831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ปลาดุก (ตัน)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500"/>
                        </a:lnSpc>
                      </a:pPr>
                      <a:r>
                        <a:rPr lang="th-TH" sz="1100" b="1" kern="1000" baseline="0" dirty="0">
                          <a:solidFill>
                            <a:srgbClr val="9966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4,170</a:t>
                      </a: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502108"/>
                  </a:ext>
                </a:extLst>
              </a:tr>
            </a:tbl>
          </a:graphicData>
        </a:graphic>
      </p:graphicFrame>
      <p:sp>
        <p:nvSpPr>
          <p:cNvPr id="20" name="TextBox 4">
            <a:extLst>
              <a:ext uri="{FF2B5EF4-FFF2-40B4-BE49-F238E27FC236}">
                <a16:creationId xmlns:a16="http://schemas.microsoft.com/office/drawing/2014/main" id="{4F9A9226-0467-6967-C764-9E2B859E3E30}"/>
              </a:ext>
            </a:extLst>
          </p:cNvPr>
          <p:cNvSpPr txBox="1"/>
          <p:nvPr/>
        </p:nvSpPr>
        <p:spPr>
          <a:xfrm>
            <a:off x="3162937" y="69061"/>
            <a:ext cx="132921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th-TH" b="1" dirty="0">
                <a:ln/>
                <a:solidFill>
                  <a:srgbClr val="0099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พืชเศรษฐกิจ (ตัน)</a:t>
            </a:r>
          </a:p>
        </p:txBody>
      </p:sp>
      <p:pic>
        <p:nvPicPr>
          <p:cNvPr id="25" name="ตัวแทนเนื้อหา 4">
            <a:extLst>
              <a:ext uri="{FF2B5EF4-FFF2-40B4-BE49-F238E27FC236}">
                <a16:creationId xmlns:a16="http://schemas.microsoft.com/office/drawing/2014/main" id="{DDF95B0F-5C59-D7DB-6E2A-E506B63D7BD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" t="5958" r="3981" b="3724"/>
          <a:stretch>
            <a:fillRect/>
          </a:stretch>
        </p:blipFill>
        <p:spPr>
          <a:xfrm>
            <a:off x="3342857" y="1932400"/>
            <a:ext cx="3418428" cy="1622427"/>
          </a:xfrm>
          <a:prstGeom prst="rect">
            <a:avLst/>
          </a:prstGeom>
        </p:spPr>
      </p:pic>
      <p:graphicFrame>
        <p:nvGraphicFramePr>
          <p:cNvPr id="7" name="Chart 46">
            <a:extLst>
              <a:ext uri="{FF2B5EF4-FFF2-40B4-BE49-F238E27FC236}">
                <a16:creationId xmlns:a16="http://schemas.microsoft.com/office/drawing/2014/main" id="{030B743B-0FB8-C88D-C0AA-1E6709BD98E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67775726"/>
              </p:ext>
            </p:extLst>
          </p:nvPr>
        </p:nvGraphicFramePr>
        <p:xfrm>
          <a:off x="89446" y="3658146"/>
          <a:ext cx="1629836" cy="1371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21" name="สี่เหลี่ยมผืนผ้า 20">
            <a:extLst>
              <a:ext uri="{FF2B5EF4-FFF2-40B4-BE49-F238E27FC236}">
                <a16:creationId xmlns:a16="http://schemas.microsoft.com/office/drawing/2014/main" id="{C90206E9-4364-8889-76C1-8CBDD633AE45}"/>
              </a:ext>
            </a:extLst>
          </p:cNvPr>
          <p:cNvSpPr/>
          <p:nvPr/>
        </p:nvSpPr>
        <p:spPr>
          <a:xfrm>
            <a:off x="915904" y="4111494"/>
            <a:ext cx="388451" cy="2319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490</a:t>
            </a:r>
            <a:endParaRPr lang="th-TH" sz="1200" dirty="0">
              <a:solidFill>
                <a:schemeClr val="tx1"/>
              </a:solidFill>
            </a:endParaRPr>
          </a:p>
        </p:txBody>
      </p:sp>
      <p:graphicFrame>
        <p:nvGraphicFramePr>
          <p:cNvPr id="26" name="Chart 46">
            <a:extLst>
              <a:ext uri="{FF2B5EF4-FFF2-40B4-BE49-F238E27FC236}">
                <a16:creationId xmlns:a16="http://schemas.microsoft.com/office/drawing/2014/main" id="{5B752916-83F7-A4F5-924D-36948C0911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48814695"/>
              </p:ext>
            </p:extLst>
          </p:nvPr>
        </p:nvGraphicFramePr>
        <p:xfrm>
          <a:off x="1745497" y="3655086"/>
          <a:ext cx="1629836" cy="1371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5390</TotalTime>
  <Words>597</Words>
  <Application>Microsoft Office PowerPoint</Application>
  <PresentationFormat>กระดาษ A4 (210x297 มม.)</PresentationFormat>
  <Paragraphs>86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8" baseType="lpstr">
      <vt:lpstr>Arial</vt:lpstr>
      <vt:lpstr>Arial Unicode MS</vt:lpstr>
      <vt:lpstr>Calibri</vt:lpstr>
      <vt:lpstr>Helvetica Neue</vt:lpstr>
      <vt:lpstr>TH Chakra Petch</vt:lpstr>
      <vt:lpstr>Wingdings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Desk hp02</cp:lastModifiedBy>
  <cp:revision>252</cp:revision>
  <cp:lastPrinted>2022-09-13T08:08:35Z</cp:lastPrinted>
  <dcterms:created xsi:type="dcterms:W3CDTF">2019-07-31T14:04:36Z</dcterms:created>
  <dcterms:modified xsi:type="dcterms:W3CDTF">2026-03-09T04:43:38Z</dcterms:modified>
</cp:coreProperties>
</file>