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88163" cy="100187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33"/>
    <a:srgbClr val="009900"/>
    <a:srgbClr val="008000"/>
    <a:srgbClr val="00FFFF"/>
    <a:srgbClr val="3399FF"/>
    <a:srgbClr val="C5FFE2"/>
    <a:srgbClr val="CC9900"/>
    <a:srgbClr val="FFE7B7"/>
    <a:srgbClr val="FFCC99"/>
    <a:srgbClr val="99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สไตล์สีปานกลาง 2 - เน้น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2838BEF-8BB2-4498-84A7-C5851F593DF1}" styleName="สไตล์สีปานกลาง 4 - เน้น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C4B1156A-380E-4F78-BDF5-A606A8083BF9}" styleName="สไตล์สีปานกลาง 4 - เน้น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16D9F66E-5EB9-4882-86FB-DCBF35E3C3E4}" styleName="สไตล์สีปานกลาง 4 - เน้น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8A107856-5554-42FB-B03E-39F5DBC370BA}" styleName="สไตล์สีปานกลาง 4 - เน้น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9CF1AB2-1976-4502-BF36-3FF5EA218861}" styleName="สไตล์สีปานกลาง 4 - เน้น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505E3EF-67EA-436B-97B2-0124C06EBD24}" styleName="สไตล์สีปานกลาง 4 - เน้น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3B4B98B0-60AC-42C2-AFA5-B58CD77FA1E5}" styleName="สไตล์สีอ่อน 1 - เน้น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8593" autoAdjust="0"/>
    <p:restoredTop sz="94660"/>
  </p:normalViewPr>
  <p:slideViewPr>
    <p:cSldViewPr showGuides="1">
      <p:cViewPr>
        <p:scale>
          <a:sx n="120" d="100"/>
          <a:sy n="120" d="100"/>
        </p:scale>
        <p:origin x="1757" y="230"/>
      </p:cViewPr>
      <p:guideLst>
        <p:guide orient="horz" pos="3120"/>
        <p:guide pos="216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4430798180665578"/>
          <c:y val="0.2989417808997703"/>
          <c:w val="0.34997216755170329"/>
          <c:h val="0.54561594944190595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พืชเศรษฐกิจ (ตัน)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 w="190500" h="38100"/>
            </a:sp3d>
          </c:spPr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 w="190500" h="38100"/>
              </a:sp3d>
            </c:spPr>
            <c:extLst>
              <c:ext xmlns:c16="http://schemas.microsoft.com/office/drawing/2014/chart" uri="{C3380CC4-5D6E-409C-BE32-E72D297353CC}">
                <c16:uniqueId val="{00000001-EA1A-4EC1-8E65-09DBE2C942CC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 w="190500" h="38100"/>
              </a:sp3d>
            </c:spPr>
            <c:extLst>
              <c:ext xmlns:c16="http://schemas.microsoft.com/office/drawing/2014/chart" uri="{C3380CC4-5D6E-409C-BE32-E72D297353CC}">
                <c16:uniqueId val="{00000003-EA1A-4EC1-8E65-09DBE2C942CC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 w="190500" h="38100"/>
              </a:sp3d>
            </c:spPr>
            <c:extLst>
              <c:ext xmlns:c16="http://schemas.microsoft.com/office/drawing/2014/chart" uri="{C3380CC4-5D6E-409C-BE32-E72D297353CC}">
                <c16:uniqueId val="{00000005-EA1A-4EC1-8E65-09DBE2C942CC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 w="190500" h="38100"/>
              </a:sp3d>
            </c:spPr>
            <c:extLst>
              <c:ext xmlns:c16="http://schemas.microsoft.com/office/drawing/2014/chart" uri="{C3380CC4-5D6E-409C-BE32-E72D297353CC}">
                <c16:uniqueId val="{00000007-CAA8-4D8A-B08A-E8D204CE8734}"/>
              </c:ext>
            </c:extLst>
          </c:dPt>
          <c:dLbls>
            <c:dLbl>
              <c:idx val="0"/>
              <c:layout>
                <c:manualLayout>
                  <c:x val="0.17317670123334009"/>
                  <c:y val="3.3630059293632379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algn="l">
                      <a:defRPr sz="1100" b="0" i="0" u="none" strike="noStrike" kern="1200" cap="none" spc="0" baseline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defRPr>
                    </a:pPr>
                    <a:fld id="{B1B0C3F2-4819-4FF6-8367-B69BA7D832FA}" type="CATEGORYNAME">
                      <a:rPr lang="th-TH" sz="1100" b="0" cap="none" spc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</a:rPr>
                      <a:pPr algn="l">
                        <a:defRPr sz="1100" cap="none" spc="0">
                          <a:ln w="0">
                            <a:solidFill>
                              <a:srgbClr val="009900"/>
                            </a:solidFill>
                          </a:ln>
                          <a:solidFill>
                            <a:schemeClr val="accent1"/>
                          </a:solidFill>
                          <a:effectLst>
                            <a:outerShdw blurRad="38100" dist="25400" dir="5400000" algn="ctr" rotWithShape="0">
                              <a:srgbClr val="6E747A">
                                <a:alpha val="43000"/>
                              </a:srgbClr>
                            </a:outerShdw>
                          </a:effectLst>
                        </a:defRPr>
                      </a:pPr>
                      <a:t>[ชื่อประเภท]</a:t>
                    </a:fld>
                    <a:r>
                      <a:rPr lang="th-TH" sz="1100" b="0" cap="none" spc="0" baseline="0" dirty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</a:rPr>
                      <a:t>;</a:t>
                    </a:r>
                  </a:p>
                  <a:p>
                    <a:pPr algn="l">
                      <a:defRPr sz="1100" cap="none" spc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</a:defRPr>
                    </a:pPr>
                    <a:fld id="{52343A11-4BF3-45DB-BC11-ACE2562B2314}" type="VALUE">
                      <a:rPr lang="th-TH" sz="1100" b="0" cap="none" spc="0" baseline="0" smtClean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</a:rPr>
                      <a:pPr algn="l">
                        <a:defRPr sz="1100" cap="none" spc="0">
                          <a:ln w="0">
                            <a:solidFill>
                              <a:srgbClr val="009900"/>
                            </a:solidFill>
                          </a:ln>
                          <a:solidFill>
                            <a:schemeClr val="accent1"/>
                          </a:solidFill>
                          <a:effectLst>
                            <a:outerShdw blurRad="38100" dist="25400" dir="5400000" algn="ctr" rotWithShape="0">
                              <a:srgbClr val="6E747A">
                                <a:alpha val="43000"/>
                              </a:srgbClr>
                            </a:outerShdw>
                          </a:effectLst>
                        </a:defRPr>
                      </a:pPr>
                      <a:t>[VALUE]</a:t>
                    </a:fld>
                    <a:r>
                      <a:rPr lang="th-TH" sz="1100" b="0" cap="none" spc="0" baseline="0" dirty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</a:rPr>
                      <a:t>; </a:t>
                    </a:r>
                    <a:fld id="{7277F2BA-4958-4821-AAFA-17D8384196DC}" type="PERCENTAGE">
                      <a:rPr lang="th-TH" sz="1100" b="0" cap="none" spc="0" baseline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</a:rPr>
                      <a:pPr algn="l">
                        <a:defRPr sz="1100" cap="none" spc="0">
                          <a:ln w="0">
                            <a:solidFill>
                              <a:srgbClr val="009900"/>
                            </a:solidFill>
                          </a:ln>
                          <a:solidFill>
                            <a:schemeClr val="accent1"/>
                          </a:solidFill>
                          <a:effectLst>
                            <a:outerShdw blurRad="38100" dist="25400" dir="5400000" algn="ctr" rotWithShape="0">
                              <a:srgbClr val="6E747A">
                                <a:alpha val="43000"/>
                              </a:srgbClr>
                            </a:outerShdw>
                          </a:effectLst>
                        </a:defRPr>
                      </a:pPr>
                      <a:t>[เปอร์เซ็นต์]</a:t>
                    </a:fld>
                    <a:endParaRPr lang="th-TH" sz="1100" b="0" cap="none" spc="0" baseline="0" dirty="0">
                      <a:ln w="0">
                        <a:solidFill>
                          <a:srgbClr val="009900"/>
                        </a:solidFill>
                      </a:ln>
                      <a:solidFill>
                        <a:schemeClr val="accent1"/>
                      </a:solidFill>
                      <a:effectLst>
                        <a:outerShdw blurRad="38100" dist="25400" dir="5400000" algn="ctr" rotWithShape="0">
                          <a:srgbClr val="6E747A">
                            <a:alpha val="43000"/>
                          </a:srgbClr>
                        </a:outerShdw>
                      </a:effectLst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l">
                    <a:defRPr sz="1100" b="0" i="0" u="none" strike="noStrike" kern="1200" cap="none" spc="0" baseline="0">
                      <a:ln w="0">
                        <a:solidFill>
                          <a:srgbClr val="009900"/>
                        </a:solidFill>
                      </a:ln>
                      <a:solidFill>
                        <a:schemeClr val="accent1"/>
                      </a:solidFill>
                      <a:effectLst>
                        <a:outerShdw blurRad="38100" dist="25400" dir="5400000" algn="ctr" rotWithShape="0">
                          <a:srgbClr val="6E747A">
                            <a:alpha val="43000"/>
                          </a:srgbClr>
                        </a:outerShdw>
                      </a:effectLst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956640800291338"/>
                      <c:h val="0.20480639340036089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EA1A-4EC1-8E65-09DBE2C942CC}"/>
                </c:ext>
              </c:extLst>
            </c:dLbl>
            <c:dLbl>
              <c:idx val="1"/>
              <c:layout>
                <c:manualLayout>
                  <c:x val="-0.10093372669374209"/>
                  <c:y val="2.565919051301882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algn="l">
                      <a:defRPr sz="1100" b="0" i="0" u="none" strike="noStrike" kern="1200" cap="none" spc="0" baseline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defRPr>
                    </a:pPr>
                    <a:fld id="{B7AF15E7-03B0-4DD6-B0AB-51C6713AD6D6}" type="CATEGORYNAME">
                      <a:rPr lang="th-TH" sz="1100" b="0" cap="none" spc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</a:rPr>
                      <a:pPr algn="l">
                        <a:defRPr sz="1100" cap="none" spc="0">
                          <a:ln w="0">
                            <a:solidFill>
                              <a:srgbClr val="009900"/>
                            </a:solidFill>
                          </a:ln>
                          <a:solidFill>
                            <a:schemeClr val="accent1"/>
                          </a:solidFill>
                          <a:effectLst>
                            <a:outerShdw blurRad="38100" dist="25400" dir="5400000" algn="ctr" rotWithShape="0">
                              <a:srgbClr val="6E747A">
                                <a:alpha val="43000"/>
                              </a:srgbClr>
                            </a:outerShdw>
                          </a:effectLst>
                        </a:defRPr>
                      </a:pPr>
                      <a:t>[ชื่อประเภท]</a:t>
                    </a:fld>
                    <a:r>
                      <a:rPr lang="th-TH" sz="1100" b="0" cap="none" spc="0" baseline="0" dirty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</a:rPr>
                      <a:t>;</a:t>
                    </a:r>
                  </a:p>
                  <a:p>
                    <a:pPr algn="l">
                      <a:defRPr sz="1100" cap="none" spc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</a:defRPr>
                    </a:pPr>
                    <a:fld id="{86E14312-8F00-413B-8644-D38BCA607811}" type="VALUE">
                      <a:rPr lang="th-TH" sz="1100" b="0" cap="none" spc="0" baseline="0" smtClean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</a:rPr>
                      <a:pPr algn="l">
                        <a:defRPr sz="1100" cap="none" spc="0">
                          <a:ln w="0">
                            <a:solidFill>
                              <a:srgbClr val="009900"/>
                            </a:solidFill>
                          </a:ln>
                          <a:solidFill>
                            <a:schemeClr val="accent1"/>
                          </a:solidFill>
                          <a:effectLst>
                            <a:outerShdw blurRad="38100" dist="25400" dir="5400000" algn="ctr" rotWithShape="0">
                              <a:srgbClr val="6E747A">
                                <a:alpha val="43000"/>
                              </a:srgbClr>
                            </a:outerShdw>
                          </a:effectLst>
                        </a:defRPr>
                      </a:pPr>
                      <a:t>[VALUE]</a:t>
                    </a:fld>
                    <a:r>
                      <a:rPr lang="th-TH" sz="1100" b="0" cap="none" spc="0" baseline="0" dirty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</a:rPr>
                      <a:t>; </a:t>
                    </a:r>
                    <a:fld id="{2D5F598E-E61F-42E5-84D8-7E66341FD24E}" type="PERCENTAGE">
                      <a:rPr lang="th-TH" sz="1100" b="0" cap="none" spc="0" baseline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</a:rPr>
                      <a:pPr algn="l">
                        <a:defRPr sz="1100" cap="none" spc="0">
                          <a:ln w="0">
                            <a:solidFill>
                              <a:srgbClr val="009900"/>
                            </a:solidFill>
                          </a:ln>
                          <a:solidFill>
                            <a:schemeClr val="accent1"/>
                          </a:solidFill>
                          <a:effectLst>
                            <a:outerShdw blurRad="38100" dist="25400" dir="5400000" algn="ctr" rotWithShape="0">
                              <a:srgbClr val="6E747A">
                                <a:alpha val="43000"/>
                              </a:srgbClr>
                            </a:outerShdw>
                          </a:effectLst>
                        </a:defRPr>
                      </a:pPr>
                      <a:t>[เปอร์เซ็นต์]</a:t>
                    </a:fld>
                    <a:endParaRPr lang="th-TH" sz="1100" b="0" cap="none" spc="0" baseline="0" dirty="0">
                      <a:ln w="0">
                        <a:solidFill>
                          <a:srgbClr val="009900"/>
                        </a:solidFill>
                      </a:ln>
                      <a:solidFill>
                        <a:schemeClr val="accent1"/>
                      </a:solidFill>
                      <a:effectLst>
                        <a:outerShdw blurRad="38100" dist="25400" dir="5400000" algn="ctr" rotWithShape="0">
                          <a:srgbClr val="6E747A">
                            <a:alpha val="43000"/>
                          </a:srgbClr>
                        </a:outerShdw>
                      </a:effectLst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l">
                    <a:defRPr sz="1100" b="0" i="0" u="none" strike="noStrike" kern="1200" cap="none" spc="0" baseline="0">
                      <a:ln w="0">
                        <a:solidFill>
                          <a:srgbClr val="009900"/>
                        </a:solidFill>
                      </a:ln>
                      <a:solidFill>
                        <a:schemeClr val="accent1"/>
                      </a:solidFill>
                      <a:effectLst>
                        <a:outerShdw blurRad="38100" dist="25400" dir="5400000" algn="ctr" rotWithShape="0">
                          <a:srgbClr val="6E747A">
                            <a:alpha val="43000"/>
                          </a:srgbClr>
                        </a:outerShdw>
                      </a:effectLst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0478153077372017"/>
                      <c:h val="0.21136375354472803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EA1A-4EC1-8E65-09DBE2C942CC}"/>
                </c:ext>
              </c:extLst>
            </c:dLbl>
            <c:dLbl>
              <c:idx val="2"/>
              <c:layout>
                <c:manualLayout>
                  <c:x val="-0.18537686447329238"/>
                  <c:y val="-7.5855469474483864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r">
                    <a:defRPr sz="1100" b="0" i="0" u="none" strike="noStrike" kern="1200" cap="none" spc="0" baseline="0">
                      <a:ln w="0">
                        <a:solidFill>
                          <a:srgbClr val="009900"/>
                        </a:solidFill>
                      </a:ln>
                      <a:solidFill>
                        <a:schemeClr val="accent1"/>
                      </a:solidFill>
                      <a:effectLst>
                        <a:outerShdw blurRad="38100" dist="25400" dir="5400000" algn="ctr" rotWithShape="0">
                          <a:srgbClr val="6E747A">
                            <a:alpha val="43000"/>
                          </a:srgbClr>
                        </a:outerShdw>
                      </a:effectLst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5664940337948253"/>
                      <c:h val="0.1594500897951760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EA1A-4EC1-8E65-09DBE2C942CC}"/>
                </c:ext>
              </c:extLst>
            </c:dLbl>
            <c:dLbl>
              <c:idx val="3"/>
              <c:layout>
                <c:manualLayout>
                  <c:x val="0.20377799512321554"/>
                  <c:y val="-8.5616653776746585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52328684627921906"/>
                      <c:h val="0.1513888888888888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CAA8-4D8A-B08A-E8D204CE873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cap="none" spc="0" baseline="0">
                    <a:ln w="0">
                      <a:solidFill>
                        <a:srgbClr val="009900"/>
                      </a:solidFill>
                    </a:ln>
                    <a:solidFill>
                      <a:schemeClr val="accent1"/>
                    </a:solidFill>
                    <a:effectLst>
                      <a:outerShdw blurRad="38100" dist="25400" dir="5400000" algn="ctr" rotWithShape="0">
                        <a:srgbClr val="6E747A">
                          <a:alpha val="43000"/>
                        </a:srgbClr>
                      </a:outerShdw>
                    </a:effectLst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ข้าวนาปี</c:v>
                </c:pt>
                <c:pt idx="1">
                  <c:v>มันสำปะหลัง</c:v>
                </c:pt>
                <c:pt idx="2">
                  <c:v>ยางพารา</c:v>
                </c:pt>
                <c:pt idx="3">
                  <c:v>ข้าวโพดเลี้ยงสัตว์</c:v>
                </c:pt>
              </c:strCache>
            </c:strRef>
          </c:cat>
          <c:val>
            <c:numRef>
              <c:f>Sheet1!$B$2:$B$5</c:f>
              <c:numCache>
                <c:formatCode>#,##0</c:formatCode>
                <c:ptCount val="4"/>
                <c:pt idx="0">
                  <c:v>1480045</c:v>
                </c:pt>
                <c:pt idx="1">
                  <c:v>1673506</c:v>
                </c:pt>
                <c:pt idx="2">
                  <c:v>136982</c:v>
                </c:pt>
                <c:pt idx="3">
                  <c:v>75291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EA1A-4EC1-8E65-09DBE2C942C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th-TH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8800390622348013"/>
          <c:y val="0.31175124164733431"/>
          <c:w val="0.28874645315122394"/>
          <c:h val="0.48540433391899807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พื้นที่เกษตรกรรม (ล้านไร่)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 w="190500" h="38100"/>
            </a:sp3d>
          </c:spPr>
          <c:explosion val="11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 w="190500" h="38100"/>
              </a:sp3d>
            </c:spPr>
            <c:extLst>
              <c:ext xmlns:c16="http://schemas.microsoft.com/office/drawing/2014/chart" uri="{C3380CC4-5D6E-409C-BE32-E72D297353CC}">
                <c16:uniqueId val="{00000001-962E-4C3A-8264-4958DD00A1D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 w="190500" h="38100"/>
              </a:sp3d>
            </c:spPr>
            <c:extLst>
              <c:ext xmlns:c16="http://schemas.microsoft.com/office/drawing/2014/chart" uri="{C3380CC4-5D6E-409C-BE32-E72D297353CC}">
                <c16:uniqueId val="{00000003-962E-4C3A-8264-4958DD00A1DB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 w="190500" h="38100"/>
              </a:sp3d>
            </c:spPr>
            <c:extLst>
              <c:ext xmlns:c16="http://schemas.microsoft.com/office/drawing/2014/chart" uri="{C3380CC4-5D6E-409C-BE32-E72D297353CC}">
                <c16:uniqueId val="{00000005-962E-4C3A-8264-4958DD00A1D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 w="190500" h="38100"/>
              </a:sp3d>
            </c:spPr>
            <c:extLst>
              <c:ext xmlns:c16="http://schemas.microsoft.com/office/drawing/2014/chart" uri="{C3380CC4-5D6E-409C-BE32-E72D297353CC}">
                <c16:uniqueId val="{00000007-962E-4C3A-8264-4958DD00A1DB}"/>
              </c:ext>
            </c:extLst>
          </c:dPt>
          <c:dLbls>
            <c:dLbl>
              <c:idx val="0"/>
              <c:layout>
                <c:manualLayout>
                  <c:x val="2.3132290755322252E-2"/>
                  <c:y val="-0.29873730973926266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algn="l">
                      <a:defRPr sz="1100" b="1" i="0" u="none" strike="noStrike" kern="1200" baseline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defRPr>
                    </a:pPr>
                    <a:fld id="{C44EE829-A24A-4E93-AE85-E21CB8A9218E}" type="CATEGORYNAME">
                      <a:rPr lang="th-TH" sz="1100" smtClean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pPr algn="l">
                        <a:defRPr sz="1100" b="1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defRPr>
                      </a:pPr>
                      <a:t>[ชื่อประเภท]</a:t>
                    </a:fld>
                    <a:r>
                      <a:rPr lang="th-TH" sz="1100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 </a:t>
                    </a:r>
                    <a:r>
                      <a:rPr lang="th-TH" sz="1100" baseline="0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;</a:t>
                    </a:r>
                  </a:p>
                  <a:p>
                    <a:pPr algn="l">
                      <a:defRPr sz="1100" b="1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defRPr>
                    </a:pPr>
                    <a:r>
                      <a:rPr lang="th-TH" sz="1100" baseline="0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 </a:t>
                    </a:r>
                    <a:fld id="{D416E443-7B3A-4C6A-A990-80DEF00EE36E}" type="VALUE">
                      <a:rPr lang="th-TH" sz="1100" baseline="0" smtClean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pPr algn="l">
                        <a:defRPr sz="1100" b="1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defRPr>
                      </a:pPr>
                      <a:t>[VALUE]</a:t>
                    </a:fld>
                    <a:r>
                      <a:rPr lang="th-TH" sz="1100" baseline="0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; </a:t>
                    </a:r>
                    <a:fld id="{F28E698E-7044-4989-BB22-0A2F6B21E2B7}" type="PERCENTAGE">
                      <a:rPr lang="th-TH" sz="1100" baseline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pPr algn="l">
                        <a:defRPr sz="1100" b="1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defRPr>
                      </a:pPr>
                      <a:t>[เปอร์เซ็นต์]</a:t>
                    </a:fld>
                    <a:endParaRPr lang="th-TH" sz="1100" baseline="0" dirty="0">
                      <a:solidFill>
                        <a:srgbClr val="7030A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l">
                    <a:defRPr sz="1100" b="1" i="0" u="none" strike="noStrike" kern="1200" baseline="0">
                      <a:solidFill>
                        <a:srgbClr val="7030A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7830521184851892"/>
                      <c:h val="0.2767855811803992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962E-4C3A-8264-4958DD00A1DB}"/>
                </c:ext>
              </c:extLst>
            </c:dLbl>
            <c:dLbl>
              <c:idx val="1"/>
              <c:layout>
                <c:manualLayout>
                  <c:x val="1.2951631046119235E-2"/>
                  <c:y val="-7.3076865739254288E-4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l">
                    <a:defRPr sz="1200" b="1" i="0" u="none" strike="noStrike" kern="1200" baseline="0">
                      <a:solidFill>
                        <a:schemeClr val="accent1">
                          <a:lumMod val="75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52976190476190477"/>
                      <c:h val="0.1610426053321743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962E-4C3A-8264-4958DD00A1DB}"/>
                </c:ext>
              </c:extLst>
            </c:dLbl>
            <c:dLbl>
              <c:idx val="2"/>
              <c:layout>
                <c:manualLayout>
                  <c:x val="7.1428571428571426E-3"/>
                  <c:y val="0.15145058581901705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l">
                    <a:defRPr sz="1200" b="1" i="0" u="none" strike="noStrike" kern="1200" baseline="0">
                      <a:solidFill>
                        <a:srgbClr val="006666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4245478065241845"/>
                      <c:h val="0.299067001365783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962E-4C3A-8264-4958DD00A1DB}"/>
                </c:ext>
              </c:extLst>
            </c:dLbl>
            <c:dLbl>
              <c:idx val="3"/>
              <c:layout>
                <c:manualLayout>
                  <c:x val="-1.7963375403012422E-2"/>
                  <c:y val="2.1585779933771664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l">
                    <a:defRPr sz="1200" b="1" i="0" u="none" strike="noStrike" kern="1200" baseline="0">
                      <a:solidFill>
                        <a:schemeClr val="accent4">
                          <a:lumMod val="75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59047619047619"/>
                      <c:h val="0.1243017704727032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962E-4C3A-8264-4958DD00A1D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0"/>
              <a:lstStyle/>
              <a:p>
                <a:pPr algn="l"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พื้นที่ปลูกข้าว</c:v>
                </c:pt>
                <c:pt idx="1">
                  <c:v>พืชไร่</c:v>
                </c:pt>
                <c:pt idx="2">
                  <c:v>พืชสวน</c:v>
                </c:pt>
                <c:pt idx="3">
                  <c:v>อื่นๆ</c:v>
                </c:pt>
              </c:strCache>
            </c:strRef>
          </c:cat>
          <c:val>
            <c:numRef>
              <c:f>Sheet1!$B$2:$B$5</c:f>
              <c:numCache>
                <c:formatCode>_(* #,##0_);_(* \(#,##0\);_(* "-"??_);_(@_)</c:formatCode>
                <c:ptCount val="4"/>
                <c:pt idx="0">
                  <c:v>4117628</c:v>
                </c:pt>
                <c:pt idx="1">
                  <c:v>567161</c:v>
                </c:pt>
                <c:pt idx="2">
                  <c:v>673011</c:v>
                </c:pt>
                <c:pt idx="3">
                  <c:v>436128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962E-4C3A-8264-4958DD00A1D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th-TH"/>
    </a:p>
  </c:txPr>
  <c:externalData r:id="rId3">
    <c:autoUpdate val="0"/>
  </c:externalData>
  <c:userShapes r:id="rId4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0209355401009938E-2"/>
          <c:y val="0.20879705073711374"/>
          <c:w val="0.89958128919798008"/>
          <c:h val="0.5622012178717057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cene3d>
              <a:camera prst="orthographicFront"/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c:spPr>
          <c:invertIfNegative val="0"/>
          <c:dLbls>
            <c:dLbl>
              <c:idx val="0"/>
              <c:layout>
                <c:manualLayout>
                  <c:x val="0"/>
                  <c:y val="4.1042777400295515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3,446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7956-472D-B163-4BDDF948C72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มันสำปะหลัง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3446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956-472D-B163-4BDDF948C72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maek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cene3d>
              <a:camera prst="orthographicFront"/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dirty="0"/>
                      <a:t>3,414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5D8E-4461-8D59-B7939750807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มันสำปะหลัง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3414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956-472D-B163-4BDDF948C72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89314464"/>
        <c:axId val="289308480"/>
      </c:barChart>
      <c:catAx>
        <c:axId val="2893144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dk1"/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289308480"/>
        <c:crosses val="autoZero"/>
        <c:auto val="1"/>
        <c:lblAlgn val="ctr"/>
        <c:lblOffset val="100"/>
        <c:noMultiLvlLbl val="0"/>
      </c:catAx>
      <c:valAx>
        <c:axId val="28930848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893144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5.2345699759156457E-3"/>
          <c:w val="0.98142281633400474"/>
          <c:h val="0.211131156719583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solidFill>
        <a:schemeClr val="accent1"/>
      </a:solidFill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th-TH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5506700947303137"/>
          <c:y val="0.2109345511296217"/>
          <c:w val="0.8268736598048827"/>
          <c:h val="0.75831265912252799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เบิกจ่าย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5.759908619330599E-2"/>
                  <c:y val="0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98FD-4801-85D8-5324C339FC93}"/>
                </c:ext>
              </c:extLst>
            </c:dLbl>
            <c:dLbl>
              <c:idx val="1"/>
              <c:layout>
                <c:manualLayout>
                  <c:x val="2.616753239377597E-2"/>
                  <c:y val="8.6062543751283319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D4CD-49D0-8ADB-34BE61E26CFA}"/>
                </c:ext>
              </c:extLst>
            </c:dLbl>
            <c:dLbl>
              <c:idx val="2"/>
              <c:layout>
                <c:manualLayout>
                  <c:x val="7.9457911621985136E-2"/>
                  <c:y val="1.9293493535160494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E95-420D-AFD9-2BF7093BE87D}"/>
                </c:ext>
              </c:extLst>
            </c:dLbl>
            <c:dLbl>
              <c:idx val="3"/>
              <c:layout>
                <c:manualLayout>
                  <c:x val="3.7369675800913854E-2"/>
                  <c:y val="0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94AC-4A88-B44B-F71CFB9354A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งบ Function</c:v>
                </c:pt>
                <c:pt idx="1">
                  <c:v>งบจังหวัด </c:v>
                </c:pt>
                <c:pt idx="2">
                  <c:v>
งบกลุ่มจังหวัด</c:v>
                </c:pt>
                <c:pt idx="3">
                  <c:v>งบอื่น ๆ</c:v>
                </c:pt>
              </c:strCache>
            </c:strRef>
          </c:cat>
          <c:val>
            <c:numRef>
              <c:f>Sheet1!$B$2:$B$5</c:f>
              <c:numCache>
                <c:formatCode>#,##0.00</c:formatCode>
                <c:ptCount val="4"/>
                <c:pt idx="0">
                  <c:v>559453875.92999995</c:v>
                </c:pt>
                <c:pt idx="1">
                  <c:v>6211846.3799999999</c:v>
                </c:pt>
                <c:pt idx="2">
                  <c:v>4485546.76</c:v>
                </c:pt>
                <c:pt idx="3">
                  <c:v>537144.01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D2D-4536-86CA-E19EB2B765A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งบประมาณ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atMod val="103000"/>
                    <a:lumMod val="102000"/>
                    <a:tint val="94000"/>
                  </a:schemeClr>
                </a:gs>
                <a:gs pos="50000">
                  <a:schemeClr val="accent3">
                    <a:satMod val="110000"/>
                    <a:lumMod val="100000"/>
                    <a:shade val="100000"/>
                  </a:schemeClr>
                </a:gs>
                <a:gs pos="100000">
                  <a:schemeClr val="accent3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4.9276416254053816E-2"/>
                  <c:y val="-0.11367981074372277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8FD-4801-85D8-5324C339FC93}"/>
                </c:ext>
              </c:extLst>
            </c:dLbl>
            <c:dLbl>
              <c:idx val="1"/>
              <c:layout>
                <c:manualLayout>
                  <c:x val="-6.3078120888342771E-3"/>
                  <c:y val="-7.8889753764175627E-17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D4CD-49D0-8ADB-34BE61E26CFA}"/>
                </c:ext>
              </c:extLst>
            </c:dLbl>
            <c:dLbl>
              <c:idx val="2"/>
              <c:layout>
                <c:manualLayout>
                  <c:x val="6.1466410831529601E-2"/>
                  <c:y val="-8.8427490514236025E-17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E95-420D-AFD9-2BF7093BE87D}"/>
                </c:ext>
              </c:extLst>
            </c:dLbl>
            <c:dLbl>
              <c:idx val="3"/>
              <c:layout>
                <c:manualLayout>
                  <c:x val="2.9189073488341363E-2"/>
                  <c:y val="-2.1374683110259651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4AC-4A88-B44B-F71CFB9354A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งบ Function</c:v>
                </c:pt>
                <c:pt idx="1">
                  <c:v>งบจังหวัด </c:v>
                </c:pt>
                <c:pt idx="2">
                  <c:v>
งบกลุ่มจังหวัด</c:v>
                </c:pt>
                <c:pt idx="3">
                  <c:v>งบอื่น ๆ</c:v>
                </c:pt>
              </c:strCache>
            </c:strRef>
          </c:cat>
          <c:val>
            <c:numRef>
              <c:f>Sheet1!$C$2:$C$5</c:f>
              <c:numCache>
                <c:formatCode>#,##0.00</c:formatCode>
                <c:ptCount val="4"/>
                <c:pt idx="0">
                  <c:v>1706390514.9100001</c:v>
                </c:pt>
                <c:pt idx="1">
                  <c:v>91711900</c:v>
                </c:pt>
                <c:pt idx="2">
                  <c:v>75073930</c:v>
                </c:pt>
                <c:pt idx="3">
                  <c:v>11520487.210000001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D2D-4536-86CA-E19EB2B765AF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axId val="289319360"/>
        <c:axId val="289315008"/>
      </c:barChart>
      <c:catAx>
        <c:axId val="28931936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289315008"/>
        <c:crosses val="autoZero"/>
        <c:auto val="1"/>
        <c:lblAlgn val="ctr"/>
        <c:lblOffset val="100"/>
        <c:noMultiLvlLbl val="0"/>
      </c:catAx>
      <c:valAx>
        <c:axId val="289315008"/>
        <c:scaling>
          <c:orientation val="minMax"/>
        </c:scaling>
        <c:delete val="1"/>
        <c:axPos val="b"/>
        <c:majorGridlines>
          <c:spPr>
            <a:ln w="0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crossAx val="289319360"/>
        <c:crosses val="autoZero"/>
        <c:crossBetween val="between"/>
      </c:valAx>
      <c:spPr>
        <a:solidFill>
          <a:schemeClr val="accent1">
            <a:lumMod val="20000"/>
            <a:lumOff val="80000"/>
          </a:schemeClr>
        </a:solidFill>
        <a:ln w="6350" cap="flat" cmpd="sng" algn="ctr">
          <a:solidFill>
            <a:schemeClr val="accent1"/>
          </a:solidFill>
          <a:prstDash val="solid"/>
          <a:miter lim="800000"/>
        </a:ln>
        <a:effectLst/>
        <a:scene3d>
          <a:camera prst="orthographicFront"/>
          <a:lightRig rig="threePt" dir="t"/>
        </a:scene3d>
      </c:spPr>
    </c:plotArea>
    <c:legend>
      <c:legendPos val="b"/>
      <c:layout>
        <c:manualLayout>
          <c:xMode val="edge"/>
          <c:yMode val="edge"/>
          <c:x val="0.80416458597261875"/>
          <c:y val="0.26115035126393349"/>
          <c:w val="0.14985839213014573"/>
          <c:h val="0.2744534520228424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1.9555483811835073E-2"/>
          <c:y val="2.636460168172943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cap="all" spc="0" baseline="0">
              <a:solidFill>
                <a:srgbClr val="008000"/>
              </a:solidFill>
              <a:latin typeface="+mn-lt"/>
              <a:ea typeface="+mn-ea"/>
              <a:cs typeface="+mn-cs"/>
            </a:defRPr>
          </a:pPr>
          <a:endParaRPr lang="th-TH"/>
        </a:p>
      </c:txPr>
    </c:title>
    <c:autoTitleDeleted val="0"/>
    <c:plotArea>
      <c:layout>
        <c:manualLayout>
          <c:layoutTarget val="inner"/>
          <c:xMode val="edge"/>
          <c:yMode val="edge"/>
          <c:x val="0.31161869793355285"/>
          <c:y val="0.15228166635084397"/>
          <c:w val="0.32348285971077856"/>
          <c:h val="0.68236449524967469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เกษตรอินทรีย์ (ไร่)</c:v>
                </c:pt>
              </c:strCache>
            </c:strRef>
          </c:tx>
          <c:dPt>
            <c:idx val="0"/>
            <c:bubble3D val="0"/>
            <c:spPr>
              <a:pattFill prst="ltUpDiag">
                <a:fgClr>
                  <a:schemeClr val="accent6"/>
                </a:fgClr>
                <a:bgClr>
                  <a:schemeClr val="accent6">
                    <a:lumMod val="20000"/>
                    <a:lumOff val="80000"/>
                  </a:schemeClr>
                </a:bgClr>
              </a:pattFill>
              <a:ln w="19050">
                <a:solidFill>
                  <a:schemeClr val="lt1"/>
                </a:solidFill>
              </a:ln>
              <a:effectLst>
                <a:innerShdw blurRad="114300">
                  <a:schemeClr val="accent6"/>
                </a:innerShdw>
              </a:effectLst>
            </c:spPr>
            <c:extLst>
              <c:ext xmlns:c16="http://schemas.microsoft.com/office/drawing/2014/chart" uri="{C3380CC4-5D6E-409C-BE32-E72D297353CC}">
                <c16:uniqueId val="{00000001-CE21-4755-9B26-F710173FB365}"/>
              </c:ext>
            </c:extLst>
          </c:dPt>
          <c:dPt>
            <c:idx val="1"/>
            <c:bubble3D val="0"/>
            <c:spPr>
              <a:pattFill prst="ltUpDiag">
                <a:fgClr>
                  <a:schemeClr val="accent5"/>
                </a:fgClr>
                <a:bgClr>
                  <a:schemeClr val="accent5">
                    <a:lumMod val="20000"/>
                    <a:lumOff val="80000"/>
                  </a:schemeClr>
                </a:bgClr>
              </a:pattFill>
              <a:ln w="19050">
                <a:solidFill>
                  <a:schemeClr val="lt1"/>
                </a:solidFill>
              </a:ln>
              <a:effectLst>
                <a:innerShdw blurRad="114300">
                  <a:schemeClr val="accent5"/>
                </a:innerShdw>
              </a:effectLst>
            </c:spPr>
            <c:extLst>
              <c:ext xmlns:c16="http://schemas.microsoft.com/office/drawing/2014/chart" uri="{C3380CC4-5D6E-409C-BE32-E72D297353CC}">
                <c16:uniqueId val="{00000003-CE21-4755-9B26-F710173FB365}"/>
              </c:ext>
            </c:extLst>
          </c:dPt>
          <c:dPt>
            <c:idx val="2"/>
            <c:bubble3D val="0"/>
            <c:spPr>
              <a:pattFill prst="ltUpDiag">
                <a:fgClr>
                  <a:schemeClr val="accent4"/>
                </a:fgClr>
                <a:bgClr>
                  <a:schemeClr val="accent4">
                    <a:lumMod val="20000"/>
                    <a:lumOff val="80000"/>
                  </a:schemeClr>
                </a:bgClr>
              </a:pattFill>
              <a:ln w="19050">
                <a:solidFill>
                  <a:schemeClr val="lt1"/>
                </a:solidFill>
              </a:ln>
              <a:effectLst>
                <a:innerShdw blurRad="114300">
                  <a:schemeClr val="accent4"/>
                </a:innerShdw>
              </a:effectLst>
            </c:spPr>
            <c:extLst>
              <c:ext xmlns:c16="http://schemas.microsoft.com/office/drawing/2014/chart" uri="{C3380CC4-5D6E-409C-BE32-E72D297353CC}">
                <c16:uniqueId val="{00000004-B2CB-4883-A039-844626107830}"/>
              </c:ext>
            </c:extLst>
          </c:dPt>
          <c:dLbls>
            <c:dLbl>
              <c:idx val="0"/>
              <c:layout>
                <c:manualLayout>
                  <c:x val="-0.49018551621908357"/>
                  <c:y val="-0.26322650915709189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900" b="1" i="0" u="none" strike="noStrike" kern="1200" baseline="0">
                        <a:solidFill>
                          <a:srgbClr val="FFC00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67ECBBBB-3831-4DB2-BA85-BFE350787CB6}" type="CATEGORYNAME">
                      <a:rPr lang="th-TH" sz="900">
                        <a:solidFill>
                          <a:srgbClr val="FFC000"/>
                        </a:solidFill>
                      </a:rPr>
                      <a:pPr>
                        <a:defRPr sz="900" b="1">
                          <a:solidFill>
                            <a:srgbClr val="FFC000"/>
                          </a:solidFill>
                        </a:defRPr>
                      </a:pPr>
                      <a:t>[ชื่อประเภท]</a:t>
                    </a:fld>
                    <a:r>
                      <a:rPr lang="th-TH" sz="900" dirty="0">
                        <a:solidFill>
                          <a:srgbClr val="FFC000"/>
                        </a:solidFill>
                      </a:rPr>
                      <a:t>; </a:t>
                    </a:r>
                  </a:p>
                  <a:p>
                    <a:pPr>
                      <a:defRPr sz="900" b="1">
                        <a:solidFill>
                          <a:srgbClr val="FFC000"/>
                        </a:solidFill>
                      </a:defRPr>
                    </a:pPr>
                    <a:fld id="{4BBC4203-B56F-4EA0-BEBC-9C662837D66D}" type="VALUE">
                      <a:rPr lang="th-TH" sz="900">
                        <a:solidFill>
                          <a:srgbClr val="FFC000"/>
                        </a:solidFill>
                      </a:rPr>
                      <a:pPr>
                        <a:defRPr sz="900" b="1">
                          <a:solidFill>
                            <a:srgbClr val="FFC000"/>
                          </a:solidFill>
                        </a:defRPr>
                      </a:pPr>
                      <a:t>[VALUE]</a:t>
                    </a:fld>
                    <a:r>
                      <a:rPr lang="th-TH" sz="900" dirty="0">
                        <a:solidFill>
                          <a:srgbClr val="FFC000"/>
                        </a:solidFill>
                      </a:rPr>
                      <a:t>; </a:t>
                    </a:r>
                    <a:fld id="{D1C3F8A6-46ED-4BBB-BBA7-C9426100AA90}" type="PERCENTAGE">
                      <a:rPr lang="th-TH" sz="900">
                        <a:solidFill>
                          <a:srgbClr val="FFC000"/>
                        </a:solidFill>
                      </a:rPr>
                      <a:pPr>
                        <a:defRPr sz="900" b="1">
                          <a:solidFill>
                            <a:srgbClr val="FFC000"/>
                          </a:solidFill>
                        </a:defRPr>
                      </a:pPr>
                      <a:t>[เปอร์เซ็นต์]</a:t>
                    </a:fld>
                    <a:endParaRPr lang="th-TH" sz="900" dirty="0">
                      <a:solidFill>
                        <a:srgbClr val="FFC000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baseline="0">
                      <a:solidFill>
                        <a:srgbClr val="FFC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5091165444819424"/>
                      <c:h val="0.3577523559247528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CE21-4755-9B26-F710173FB365}"/>
                </c:ext>
              </c:extLst>
            </c:dLbl>
            <c:dLbl>
              <c:idx val="1"/>
              <c:layout>
                <c:manualLayout>
                  <c:x val="0.56280931871044992"/>
                  <c:y val="0.1045231874412588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baseline="0">
                      <a:solidFill>
                        <a:srgbClr val="996633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9501033063975179"/>
                      <c:h val="0.3930328945114919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CE21-4755-9B26-F710173FB365}"/>
                </c:ext>
              </c:extLst>
            </c:dLbl>
            <c:dLbl>
              <c:idx val="2"/>
              <c:layout>
                <c:manualLayout>
                  <c:x val="0.36051219544448643"/>
                  <c:y val="0.47514461606808295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baseline="0">
                      <a:solidFill>
                        <a:srgbClr val="008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3359872429937015"/>
                      <c:h val="0.4457620978749507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4-B2CB-4883-A039-84462610783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inEnd"/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ข้าว</c:v>
                </c:pt>
                <c:pt idx="1">
                  <c:v>มันสำปะหลัง</c:v>
                </c:pt>
                <c:pt idx="2">
                  <c:v>พืชผัก ผลไม้ สมุนไพร</c:v>
                </c:pt>
              </c:strCache>
            </c:strRef>
          </c:cat>
          <c:val>
            <c:numRef>
              <c:f>Sheet1!$B$2:$B$4</c:f>
              <c:numCache>
                <c:formatCode>#,##0</c:formatCode>
                <c:ptCount val="3"/>
                <c:pt idx="0">
                  <c:v>18189</c:v>
                </c:pt>
                <c:pt idx="1">
                  <c:v>4145</c:v>
                </c:pt>
                <c:pt idx="2" formatCode="General">
                  <c:v>133.05000000000001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CE21-4755-9B26-F710173FB365}"/>
            </c:ext>
          </c:extLst>
        </c:ser>
        <c:dLbls>
          <c:dLblPos val="inEnd"/>
          <c:showLegendKey val="0"/>
          <c:showVal val="0"/>
          <c:showCatName val="1"/>
          <c:showSerName val="0"/>
          <c:showPercent val="1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2.1400797122581895E-2"/>
          <c:y val="0.8299932588943153"/>
          <c:w val="0.66092382504077762"/>
          <c:h val="0.1579539694097707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7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solidFill>
      <a:schemeClr val="accent5">
        <a:lumMod val="40000"/>
        <a:lumOff val="60000"/>
      </a:schemeClr>
    </a:solidFill>
    <a:ln>
      <a:noFill/>
    </a:ln>
    <a:effectLst/>
  </c:spPr>
  <c:txPr>
    <a:bodyPr/>
    <a:lstStyle/>
    <a:p>
      <a:pPr>
        <a:defRPr sz="700"/>
      </a:pPr>
      <a:endParaRPr lang="th-TH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11120195604908729"/>
          <c:y val="2.659278967023847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rgbClr val="00B0F0"/>
              </a:solidFill>
              <a:latin typeface="+mn-lt"/>
              <a:ea typeface="+mn-ea"/>
              <a:cs typeface="+mn-cs"/>
            </a:defRPr>
          </a:pPr>
          <a:endParaRPr lang="th-TH"/>
        </a:p>
      </c:txPr>
    </c:title>
    <c:autoTitleDeleted val="0"/>
    <c:plotArea>
      <c:layout>
        <c:manualLayout>
          <c:layoutTarget val="inner"/>
          <c:xMode val="edge"/>
          <c:yMode val="edge"/>
          <c:x val="0.32503717521821318"/>
          <c:y val="0.14854576549320669"/>
          <c:w val="0.33913588522341159"/>
          <c:h val="0.69062318007256174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GAP (ไร่)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8080-4A8A-A3A3-F1FA2F82B199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8080-4A8A-A3A3-F1FA2F82B199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8080-4A8A-A3A3-F1FA2F82B199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6-CB6C-42BE-834F-1E6CBA2C9E10}"/>
              </c:ext>
            </c:extLst>
          </c:dPt>
          <c:dLbls>
            <c:dLbl>
              <c:idx val="0"/>
              <c:layout>
                <c:manualLayout>
                  <c:x val="9.6564191752637488E-2"/>
                  <c:y val="5.2241450853084022E-2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900" b="1" i="0" u="none" strike="noStrike" kern="1200" baseline="0">
                        <a:solidFill>
                          <a:srgbClr val="00990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B3CD2758-C0FA-4DA1-B9B2-9D770FF98B79}" type="CATEGORYNAME">
                      <a:rPr lang="th-TH" sz="900">
                        <a:solidFill>
                          <a:srgbClr val="009900"/>
                        </a:solidFill>
                      </a:rPr>
                      <a:pPr>
                        <a:defRPr sz="900" b="1">
                          <a:solidFill>
                            <a:srgbClr val="009900"/>
                          </a:solidFill>
                        </a:defRPr>
                      </a:pPr>
                      <a:t>[ชื่อประเภท]</a:t>
                    </a:fld>
                    <a:r>
                      <a:rPr lang="th-TH" sz="900">
                        <a:solidFill>
                          <a:srgbClr val="009900"/>
                        </a:solidFill>
                      </a:rPr>
                      <a:t>; </a:t>
                    </a:r>
                  </a:p>
                  <a:p>
                    <a:pPr>
                      <a:defRPr sz="900" b="1">
                        <a:solidFill>
                          <a:srgbClr val="009900"/>
                        </a:solidFill>
                      </a:defRPr>
                    </a:pPr>
                    <a:fld id="{FF3DC2E8-B355-497A-A310-919228A05C0B}" type="VALUE">
                      <a:rPr lang="th-TH" sz="900">
                        <a:solidFill>
                          <a:srgbClr val="009900"/>
                        </a:solidFill>
                      </a:rPr>
                      <a:pPr>
                        <a:defRPr sz="900" b="1">
                          <a:solidFill>
                            <a:srgbClr val="009900"/>
                          </a:solidFill>
                        </a:defRPr>
                      </a:pPr>
                      <a:t>[VALUE]</a:t>
                    </a:fld>
                    <a:r>
                      <a:rPr lang="th-TH" sz="900">
                        <a:solidFill>
                          <a:srgbClr val="009900"/>
                        </a:solidFill>
                      </a:rPr>
                      <a:t>; </a:t>
                    </a:r>
                    <a:fld id="{A8E7265E-73F9-453B-AD78-4CBBA18FD011}" type="PERCENTAGE">
                      <a:rPr lang="th-TH" sz="900">
                        <a:solidFill>
                          <a:srgbClr val="009900"/>
                        </a:solidFill>
                      </a:rPr>
                      <a:pPr>
                        <a:defRPr sz="900" b="1">
                          <a:solidFill>
                            <a:srgbClr val="009900"/>
                          </a:solidFill>
                        </a:defRPr>
                      </a:pPr>
                      <a:t>[เปอร์เซ็นต์]</a:t>
                    </a:fld>
                    <a:endParaRPr lang="th-TH" sz="900">
                      <a:solidFill>
                        <a:srgbClr val="009900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baseline="0">
                      <a:solidFill>
                        <a:srgbClr val="0099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7366308579011556"/>
                      <c:h val="0.2765861897665175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8080-4A8A-A3A3-F1FA2F82B199}"/>
                </c:ext>
              </c:extLst>
            </c:dLbl>
            <c:dLbl>
              <c:idx val="1"/>
              <c:layout>
                <c:manualLayout>
                  <c:x val="7.6295763960835247E-2"/>
                  <c:y val="0.54673826551783056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baseline="0">
                      <a:solidFill>
                        <a:schemeClr val="bg1">
                          <a:lumMod val="5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8080-4A8A-A3A3-F1FA2F82B199}"/>
                </c:ext>
              </c:extLst>
            </c:dLbl>
            <c:dLbl>
              <c:idx val="2"/>
              <c:layout>
                <c:manualLayout>
                  <c:x val="9.6170893464271642E-2"/>
                  <c:y val="0.2112299543557323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baseline="0">
                      <a:solidFill>
                        <a:srgbClr val="996633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8080-4A8A-A3A3-F1FA2F82B199}"/>
                </c:ext>
              </c:extLst>
            </c:dLbl>
            <c:dLbl>
              <c:idx val="3"/>
              <c:layout>
                <c:manualLayout>
                  <c:x val="-0.10114491981730896"/>
                  <c:y val="-0.29386072396202012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900" b="1" i="0" u="none" strike="noStrike" kern="1200" baseline="0">
                        <a:solidFill>
                          <a:srgbClr val="FFC00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F54DA94B-E2E3-4077-8C2A-313B6AECE26F}" type="CATEGORYNAME">
                      <a:rPr lang="th-TH" sz="900">
                        <a:solidFill>
                          <a:srgbClr val="FFC000"/>
                        </a:solidFill>
                      </a:rPr>
                      <a:pPr>
                        <a:defRPr sz="900" b="1">
                          <a:solidFill>
                            <a:srgbClr val="FFC000"/>
                          </a:solidFill>
                        </a:defRPr>
                      </a:pPr>
                      <a:t>[ชื่อประเภท]</a:t>
                    </a:fld>
                    <a:r>
                      <a:rPr lang="th-TH" sz="900" baseline="0" dirty="0">
                        <a:solidFill>
                          <a:srgbClr val="FFC000"/>
                        </a:solidFill>
                      </a:rPr>
                      <a:t>;</a:t>
                    </a:r>
                  </a:p>
                  <a:p>
                    <a:pPr>
                      <a:defRPr sz="900" b="1">
                        <a:solidFill>
                          <a:srgbClr val="FFC000"/>
                        </a:solidFill>
                      </a:defRPr>
                    </a:pPr>
                    <a:r>
                      <a:rPr lang="th-TH" sz="900" baseline="0" dirty="0">
                        <a:solidFill>
                          <a:srgbClr val="FFC000"/>
                        </a:solidFill>
                      </a:rPr>
                      <a:t> </a:t>
                    </a:r>
                    <a:fld id="{C194896F-4F6A-410D-95E8-9EE592066D6F}" type="VALUE">
                      <a:rPr lang="th-TH" sz="900" baseline="0">
                        <a:solidFill>
                          <a:srgbClr val="FFC000"/>
                        </a:solidFill>
                      </a:rPr>
                      <a:pPr>
                        <a:defRPr sz="900" b="1">
                          <a:solidFill>
                            <a:srgbClr val="FFC000"/>
                          </a:solidFill>
                        </a:defRPr>
                      </a:pPr>
                      <a:t>[VALUE]</a:t>
                    </a:fld>
                    <a:r>
                      <a:rPr lang="th-TH" sz="900" baseline="0" dirty="0">
                        <a:solidFill>
                          <a:srgbClr val="FFC000"/>
                        </a:solidFill>
                      </a:rPr>
                      <a:t>; </a:t>
                    </a:r>
                    <a:fld id="{111C9CC1-3664-4840-9310-D71365BB1E02}" type="PERCENTAGE">
                      <a:rPr lang="th-TH" sz="900" baseline="0">
                        <a:solidFill>
                          <a:srgbClr val="FFC000"/>
                        </a:solidFill>
                      </a:rPr>
                      <a:pPr>
                        <a:defRPr sz="900" b="1">
                          <a:solidFill>
                            <a:srgbClr val="FFC000"/>
                          </a:solidFill>
                        </a:defRPr>
                      </a:pPr>
                      <a:t>[เปอร์เซ็นต์]</a:t>
                    </a:fld>
                    <a:endParaRPr lang="th-TH" sz="900" baseline="0" dirty="0">
                      <a:solidFill>
                        <a:srgbClr val="FFC000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baseline="0">
                      <a:solidFill>
                        <a:srgbClr val="FFC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5549386409070346"/>
                      <c:h val="0.30838341184798257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CB6C-42BE-834F-1E6CBA2C9E1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inEnd"/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พืชผัก ผลไม้</c:v>
                </c:pt>
                <c:pt idx="1">
                  <c:v>ประมง</c:v>
                </c:pt>
                <c:pt idx="2">
                  <c:v>ปศุสัตว์</c:v>
                </c:pt>
                <c:pt idx="3">
                  <c:v>ข้าว</c:v>
                </c:pt>
              </c:strCache>
            </c:strRef>
          </c:cat>
          <c:val>
            <c:numRef>
              <c:f>Sheet1!$B$2:$B$5</c:f>
              <c:numCache>
                <c:formatCode>#,##0.00</c:formatCode>
                <c:ptCount val="4"/>
                <c:pt idx="0">
                  <c:v>4464.05</c:v>
                </c:pt>
                <c:pt idx="1">
                  <c:v>294.58</c:v>
                </c:pt>
                <c:pt idx="2" formatCode="General">
                  <c:v>368</c:v>
                </c:pt>
                <c:pt idx="3" formatCode="General">
                  <c:v>20332.5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8080-4A8A-A3A3-F1FA2F82B199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3.8683981412617502E-2"/>
          <c:y val="0.82243784212328497"/>
          <c:w val="0.58879155273895589"/>
          <c:h val="0.1515573271951497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7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solidFill>
      <a:schemeClr val="bg1">
        <a:lumMod val="95000"/>
      </a:schemeClr>
    </a:solidFill>
    <a:ln>
      <a:noFill/>
    </a:ln>
    <a:effectLst/>
  </c:spPr>
  <c:txPr>
    <a:bodyPr/>
    <a:lstStyle/>
    <a:p>
      <a:pPr>
        <a:defRPr sz="1050"/>
      </a:pPr>
      <a:endParaRPr lang="th-TH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0209355401009938E-2"/>
          <c:y val="0.30114329988777871"/>
          <c:w val="0.89958128919798008"/>
          <c:h val="0.4698549687210408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 w="139700" h="1397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494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B87-49A6-BD1B-9C82AA7EC15A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maek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cene3d>
              <a:camera prst="orthographicFront"/>
              <a:lightRig rig="balanced" dir="t">
                <a:rot lat="0" lon="0" rev="8700000"/>
              </a:lightRig>
            </a:scene3d>
            <a:sp3d>
              <a:bevelT w="190500" h="38100"/>
            </a:sp3d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/>
                      <a:t>240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EB87-49A6-BD1B-9C82AA7EC15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490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B87-49A6-BD1B-9C82AA7EC15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89316640"/>
        <c:axId val="289317184"/>
      </c:barChart>
      <c:catAx>
        <c:axId val="2893166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dk1"/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289317184"/>
        <c:crosses val="autoZero"/>
        <c:auto val="1"/>
        <c:lblAlgn val="ctr"/>
        <c:lblOffset val="100"/>
        <c:noMultiLvlLbl val="0"/>
      </c:catAx>
      <c:valAx>
        <c:axId val="28931718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893166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5.2345699759156457E-3"/>
          <c:w val="0.98142281633400474"/>
          <c:h val="0.211131156719583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solidFill>
        <a:schemeClr val="accent1"/>
      </a:solidFill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th-TH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0209355401009938E-2"/>
          <c:y val="0.30114329988777871"/>
          <c:w val="0.89958128919798008"/>
          <c:h val="0.4698549687210408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 prstMaterial="softEdge">
              <a:bevelT w="127000" prst="artDeco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225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89F-4526-9B37-5827D29032B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maek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 prstMaterial="softEdge">
              <a:bevelT w="127000" prst="artDeco"/>
            </a:sp3d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dirty="0"/>
                      <a:t>200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089F-4526-9B37-5827D29032B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220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89F-4526-9B37-5827D29032B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89316640"/>
        <c:axId val="289317184"/>
      </c:barChart>
      <c:catAx>
        <c:axId val="2893166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dk1"/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289317184"/>
        <c:crosses val="autoZero"/>
        <c:auto val="1"/>
        <c:lblAlgn val="ctr"/>
        <c:lblOffset val="100"/>
        <c:noMultiLvlLbl val="0"/>
      </c:catAx>
      <c:valAx>
        <c:axId val="28931718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893166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5.2345699759156457E-3"/>
          <c:w val="0.98142281633400474"/>
          <c:h val="0.211131156719583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solidFill>
        <a:schemeClr val="accent1"/>
      </a:solidFill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th-TH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50000"/>
            <a:lumOff val="50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915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20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5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>
      <cs:styleClr val="auto"/>
    </cs:effectRef>
    <cs:fontRef idx="minor">
      <a:schemeClr val="dk1"/>
    </cs:fontRef>
    <cs:spPr>
      <a:pattFill prst="ltUpDiag">
        <a:fgClr>
          <a:schemeClr val="phClr"/>
        </a:fgClr>
        <a:bgClr>
          <a:schemeClr val="phClr">
            <a:lumMod val="20000"/>
            <a:lumOff val="80000"/>
          </a:schemeClr>
        </a:bgClr>
      </a:pattFill>
      <a:ln w="19050">
        <a:solidFill>
          <a:schemeClr val="lt1"/>
        </a:solidFill>
      </a:ln>
      <a:effectLst>
        <a:innerShdw blurRad="114300">
          <a:schemeClr val="phClr"/>
        </a:inn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pattFill prst="ltUpDiag">
        <a:fgClr>
          <a:schemeClr val="phClr"/>
        </a:fgClr>
        <a:bgClr>
          <a:schemeClr val="phClr">
            <a:lumMod val="20000"/>
            <a:lumOff val="80000"/>
          </a:schemeClr>
        </a:bgClr>
      </a:pattFill>
      <a:ln w="19050">
        <a:solidFill>
          <a:schemeClr val="lt1"/>
        </a:solidFill>
      </a:ln>
      <a:effectLst>
        <a:innerShdw blurRad="114300">
          <a:schemeClr val="phClr"/>
        </a:inn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2200" b="1" kern="1200" cap="all" spc="1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0.15324</cdr:x>
      <cdr:y>0</cdr:y>
    </cdr:from>
    <cdr:to>
      <cdr:x>0.84471</cdr:x>
      <cdr:y>0.22185</cdr:y>
    </cdr:to>
    <cdr:sp macro="" textlink="">
      <cdr:nvSpPr>
        <cdr:cNvPr id="2" name="TextBox 4">
          <a:extLst xmlns:a="http://schemas.openxmlformats.org/drawingml/2006/main">
            <a:ext uri="{FF2B5EF4-FFF2-40B4-BE49-F238E27FC236}">
              <a16:creationId xmlns:a16="http://schemas.microsoft.com/office/drawing/2014/main" id="{4F9A9226-0467-6967-C764-9E2B859E3E30}"/>
            </a:ext>
          </a:extLst>
        </cdr:cNvPr>
        <cdr:cNvSpPr txBox="1"/>
      </cdr:nvSpPr>
      <cdr:spPr>
        <a:xfrm xmlns:a="http://schemas.openxmlformats.org/drawingml/2006/main">
          <a:off x="428857" y="-125829"/>
          <a:ext cx="1935145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  <a:scene3d>
            <a:camera prst="orthographicFront"/>
            <a:lightRig rig="harsh" dir="t"/>
          </a:scene3d>
          <a:sp3d extrusionH="57150" prstMaterial="matte">
            <a:bevelT w="63500" h="12700" prst="angle"/>
            <a:contourClr>
              <a:schemeClr val="bg1">
                <a:lumMod val="65000"/>
              </a:schemeClr>
            </a:contourClr>
          </a:sp3d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/>
              <a:solidFill>
                <a:srgbClr val="FFC00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rPr>
            <a:t>พื้นที่ทำการเกษตร (ล้านไร่)</a:t>
          </a: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5/14/2026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5/14/2026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5/14/2026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5/14/2026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5/14/2026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5/14/2026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5/14/2026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5/14/2026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5/14/2026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5/14/2026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5/14/2026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t>5/14/2026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6.xml"/><Relationship Id="rId3" Type="http://schemas.openxmlformats.org/officeDocument/2006/relationships/chart" Target="../charts/chart1.xml"/><Relationship Id="rId7" Type="http://schemas.openxmlformats.org/officeDocument/2006/relationships/chart" Target="../charts/chart5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4.xml"/><Relationship Id="rId11" Type="http://schemas.openxmlformats.org/officeDocument/2006/relationships/chart" Target="../charts/chart8.xml"/><Relationship Id="rId5" Type="http://schemas.openxmlformats.org/officeDocument/2006/relationships/chart" Target="../charts/chart3.xml"/><Relationship Id="rId10" Type="http://schemas.openxmlformats.org/officeDocument/2006/relationships/chart" Target="../charts/chart7.xml"/><Relationship Id="rId4" Type="http://schemas.openxmlformats.org/officeDocument/2006/relationships/chart" Target="../charts/chart2.xml"/><Relationship Id="rId9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3A3AFFD-AC11-4530-A2BF-2AAF6D70132E}"/>
              </a:ext>
            </a:extLst>
          </p:cNvPr>
          <p:cNvSpPr/>
          <p:nvPr/>
        </p:nvSpPr>
        <p:spPr>
          <a:xfrm>
            <a:off x="3320378" y="1905000"/>
            <a:ext cx="3461421" cy="1676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18F7904-C0FA-4BAA-A5E2-CD0B4A1E3E1C}"/>
              </a:ext>
            </a:extLst>
          </p:cNvPr>
          <p:cNvSpPr/>
          <p:nvPr/>
        </p:nvSpPr>
        <p:spPr>
          <a:xfrm>
            <a:off x="76200" y="76200"/>
            <a:ext cx="6705600" cy="17526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0F7C726-7DDE-4877-B275-040B56BCCB7A}"/>
              </a:ext>
            </a:extLst>
          </p:cNvPr>
          <p:cNvSpPr/>
          <p:nvPr/>
        </p:nvSpPr>
        <p:spPr>
          <a:xfrm>
            <a:off x="76200" y="1905000"/>
            <a:ext cx="3213996" cy="1676400"/>
          </a:xfrm>
          <a:prstGeom prst="rect">
            <a:avLst/>
          </a:prstGeom>
          <a:solidFill>
            <a:srgbClr val="99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fficeArt object">
            <a:extLst>
              <a:ext uri="{FF2B5EF4-FFF2-40B4-BE49-F238E27FC236}">
                <a16:creationId xmlns:a16="http://schemas.microsoft.com/office/drawing/2014/main" id="{42D45F43-89B8-4FED-8238-3B3F98EED926}"/>
              </a:ext>
            </a:extLst>
          </p:cNvPr>
          <p:cNvSpPr/>
          <p:nvPr/>
        </p:nvSpPr>
        <p:spPr>
          <a:xfrm>
            <a:off x="76200" y="3657600"/>
            <a:ext cx="4953000" cy="176911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" name="officeArt object">
            <a:extLst>
              <a:ext uri="{FF2B5EF4-FFF2-40B4-BE49-F238E27FC236}">
                <a16:creationId xmlns:a16="http://schemas.microsoft.com/office/drawing/2014/main" id="{B33B1EF4-36B4-4910-A573-BE3398DFA256}"/>
              </a:ext>
            </a:extLst>
          </p:cNvPr>
          <p:cNvSpPr/>
          <p:nvPr/>
        </p:nvSpPr>
        <p:spPr>
          <a:xfrm>
            <a:off x="4973916" y="3588361"/>
            <a:ext cx="1887897" cy="1827357"/>
          </a:xfrm>
          <a:prstGeom prst="rect">
            <a:avLst/>
          </a:prstGeom>
          <a:blipFill dpi="0" rotWithShape="1">
            <a:blip r:embed="rId2">
              <a:alphaModFix amt="20000"/>
            </a:blip>
            <a:srcRect/>
            <a:stretch>
              <a:fillRect l="-7435" r="-5933"/>
            </a:stretch>
          </a:blip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อุบลราชธานี</a:t>
            </a:r>
            <a:endParaRPr lang="en-US" sz="3200" b="1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In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fographic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ข้อมูลพื้นฐาน          ด้านการเกษตร</a:t>
            </a:r>
            <a:endParaRPr lang="th-TH" b="1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b="1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(15 พฤษภาคม 2569)</a:t>
            </a:r>
            <a:endParaRPr lang="en-US" b="1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sp>
        <p:nvSpPr>
          <p:cNvPr id="16" name="officeArt object">
            <a:extLst>
              <a:ext uri="{FF2B5EF4-FFF2-40B4-BE49-F238E27FC236}">
                <a16:creationId xmlns:a16="http://schemas.microsoft.com/office/drawing/2014/main" id="{DA0690A9-A8EC-4D46-A609-EEE11B685E0E}"/>
              </a:ext>
            </a:extLst>
          </p:cNvPr>
          <p:cNvSpPr/>
          <p:nvPr/>
        </p:nvSpPr>
        <p:spPr>
          <a:xfrm>
            <a:off x="152400" y="5029200"/>
            <a:ext cx="4796790" cy="343535"/>
          </a:xfrm>
          <a:prstGeom prst="rect">
            <a:avLst/>
          </a:prstGeom>
          <a:solidFill>
            <a:srgbClr val="474747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1400" dirty="0">
                <a:ln>
                  <a:noFill/>
                </a:ln>
                <a:solidFill>
                  <a:srgbClr val="FFFFFF"/>
                </a:solidFill>
                <a:effectLst/>
                <a:latin typeface="Helvetica Neue"/>
                <a:ea typeface="Arial Unicode MS"/>
                <a:cs typeface="TH Chakra Petch" panose="02000506000000020004" pitchFamily="2" charset="-34"/>
              </a:rPr>
              <a:t>ประสิทธิภาพการผลิตสินค้าเกษตรด้านพืช (กก./ไร่)</a:t>
            </a:r>
            <a:endParaRPr lang="en-US" sz="1400" dirty="0">
              <a:ln>
                <a:noFill/>
              </a:ln>
              <a:solidFill>
                <a:srgbClr val="FFFFFF"/>
              </a:solidFill>
              <a:effectLst/>
              <a:latin typeface="Helvetica Neue"/>
              <a:ea typeface="Arial Unicode MS"/>
              <a:cs typeface="Arial Unicode MS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DA67E3B-1F52-4A3E-88D4-86FB835C6543}"/>
              </a:ext>
            </a:extLst>
          </p:cNvPr>
          <p:cNvSpPr/>
          <p:nvPr/>
        </p:nvSpPr>
        <p:spPr>
          <a:xfrm>
            <a:off x="128861" y="1981199"/>
            <a:ext cx="3100828" cy="155277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97AA2DD-5D8A-45DF-9698-7E83FB3845CD}"/>
              </a:ext>
            </a:extLst>
          </p:cNvPr>
          <p:cNvSpPr txBox="1"/>
          <p:nvPr/>
        </p:nvSpPr>
        <p:spPr>
          <a:xfrm>
            <a:off x="83294" y="1994576"/>
            <a:ext cx="3229995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GPP</a:t>
            </a:r>
            <a:r>
              <a:rPr lang="th-TH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จังหวัดอุบลราชธานี (ปี 2567) มูลค่า </a:t>
            </a:r>
            <a:r>
              <a:rPr lang="en-US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</a:t>
            </a:r>
            <a:r>
              <a:rPr lang="th-TH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r>
              <a:rPr lang="en-US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r>
              <a:rPr lang="th-TH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642</a:t>
            </a:r>
            <a:r>
              <a:rPr lang="en-US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h-TH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ล้านบาท </a:t>
            </a:r>
            <a:endParaRPr lang="en-US" sz="1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1400" b="1" spc="-6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GPP </a:t>
            </a:r>
            <a:r>
              <a:rPr lang="th-TH" sz="1400" b="1" spc="-6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ภาคการเกษตรจังหวัดอุบลราชธานี มูลค่า 32,488 ล้านบาท</a:t>
            </a:r>
          </a:p>
          <a:p>
            <a:r>
              <a:rPr lang="th-TH" sz="1400" b="1" spc="-6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รายได้ประชากรต่อคนต่อปี 86,242 บาท</a:t>
            </a:r>
          </a:p>
          <a:p>
            <a:r>
              <a:rPr lang="th-TH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จำนวนประชากร </a:t>
            </a:r>
            <a:r>
              <a:rPr lang="en-US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r>
              <a:rPr lang="th-TH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68,687 ครัวเรือน </a:t>
            </a:r>
          </a:p>
          <a:p>
            <a:r>
              <a:rPr lang="th-TH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เป็นภาคการเกษตร 314,019 ครัวเรือน </a:t>
            </a:r>
          </a:p>
          <a:p>
            <a:r>
              <a:rPr lang="th-TH" sz="1400" b="1" spc="-3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ปริมาณน้ำภาพรวมจังหวัด 1,278.48 ล้าน ลบ.ม. (14 พ.ค. 69) </a:t>
            </a:r>
          </a:p>
          <a:p>
            <a:r>
              <a:rPr lang="th-TH" sz="1400" b="1" spc="-6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ปริมาณน้ำฝนสะสม 1 ม.ค. – 12 พ.ค. 69  รวม 76.8 มม. / 14 วัน </a:t>
            </a:r>
          </a:p>
        </p:txBody>
      </p:sp>
      <p:sp>
        <p:nvSpPr>
          <p:cNvPr id="40" name="officeArt object">
            <a:extLst>
              <a:ext uri="{FF2B5EF4-FFF2-40B4-BE49-F238E27FC236}">
                <a16:creationId xmlns:a16="http://schemas.microsoft.com/office/drawing/2014/main" id="{D54A3FD6-1F20-49F0-88D7-9974646C20EE}"/>
              </a:ext>
            </a:extLst>
          </p:cNvPr>
          <p:cNvSpPr/>
          <p:nvPr/>
        </p:nvSpPr>
        <p:spPr>
          <a:xfrm>
            <a:off x="76200" y="5502910"/>
            <a:ext cx="2209800" cy="4343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 sz="1100" dirty="0"/>
          </a:p>
        </p:txBody>
      </p:sp>
      <p:sp>
        <p:nvSpPr>
          <p:cNvPr id="41" name="officeArt object">
            <a:extLst>
              <a:ext uri="{FF2B5EF4-FFF2-40B4-BE49-F238E27FC236}">
                <a16:creationId xmlns:a16="http://schemas.microsoft.com/office/drawing/2014/main" id="{6041CDDF-2729-48B3-9A24-C255B54BCE3A}"/>
              </a:ext>
            </a:extLst>
          </p:cNvPr>
          <p:cNvSpPr/>
          <p:nvPr/>
        </p:nvSpPr>
        <p:spPr>
          <a:xfrm>
            <a:off x="2362200" y="5486401"/>
            <a:ext cx="4419600" cy="179070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48" name="officeArt object">
            <a:extLst>
              <a:ext uri="{FF2B5EF4-FFF2-40B4-BE49-F238E27FC236}">
                <a16:creationId xmlns:a16="http://schemas.microsoft.com/office/drawing/2014/main" id="{3E4C2232-D082-44C4-BE05-CFE924E92A90}"/>
              </a:ext>
            </a:extLst>
          </p:cNvPr>
          <p:cNvSpPr/>
          <p:nvPr/>
        </p:nvSpPr>
        <p:spPr>
          <a:xfrm>
            <a:off x="2358843" y="7265656"/>
            <a:ext cx="4419600" cy="2471821"/>
          </a:xfrm>
          <a:prstGeom prst="rect">
            <a:avLst/>
          </a:prstGeom>
          <a:solidFill>
            <a:srgbClr val="999999"/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8" name="officeArt object">
            <a:extLst>
              <a:ext uri="{FF2B5EF4-FFF2-40B4-BE49-F238E27FC236}">
                <a16:creationId xmlns:a16="http://schemas.microsoft.com/office/drawing/2014/main" id="{CC03C469-1A3D-4CD5-A69C-2962B9CBE979}"/>
              </a:ext>
            </a:extLst>
          </p:cNvPr>
          <p:cNvSpPr/>
          <p:nvPr/>
        </p:nvSpPr>
        <p:spPr>
          <a:xfrm>
            <a:off x="2363950" y="7347353"/>
            <a:ext cx="4397336" cy="1431841"/>
          </a:xfrm>
          <a:prstGeom prst="rect">
            <a:avLst/>
          </a:prstGeom>
          <a:solidFill>
            <a:srgbClr val="EBEBEB"/>
          </a:solidFill>
          <a:ln w="12700" cap="flat">
            <a:solidFill>
              <a:srgbClr val="5E5E5E"/>
            </a:solidFill>
            <a:prstDash val="sysDot"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algn="thaiDist">
              <a:spcBef>
                <a:spcPts val="0"/>
              </a:spcBef>
              <a:spcAft>
                <a:spcPts val="0"/>
              </a:spcAft>
            </a:pPr>
            <a:r>
              <a:rPr lang="th-TH" sz="1200" b="1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Arial Unicode MS"/>
                <a:cs typeface="+mj-cs"/>
              </a:rPr>
              <a:t>งบ </a:t>
            </a:r>
            <a:r>
              <a:rPr lang="en-US" sz="1200" b="1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Arial Unicode MS"/>
                <a:cs typeface="+mj-cs"/>
              </a:rPr>
              <a:t>Function </a:t>
            </a:r>
            <a:r>
              <a:rPr lang="th-TH" sz="1200" b="1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Arial Unicode MS"/>
                <a:cs typeface="+mj-cs"/>
              </a:rPr>
              <a:t>มีภารกิจสำคัญ   </a:t>
            </a:r>
            <a:r>
              <a:rPr lang="th-TH" sz="1000" b="1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Arial Unicode MS"/>
                <a:cs typeface="+mj-cs"/>
              </a:rPr>
              <a:t>อาทิเช่น</a:t>
            </a:r>
            <a:endParaRPr lang="en-US" sz="1200" b="1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Arial Unicode MS"/>
              <a:cs typeface="+mj-cs"/>
            </a:endParaRPr>
          </a:p>
          <a:p>
            <a:pPr marL="171450" lvl="0" indent="-171450" algn="thaiDist" fontAlgn="base">
              <a:buFont typeface="Arial" panose="020B0604020202020204" pitchFamily="34" charset="0"/>
              <a:buChar char="•"/>
            </a:pPr>
            <a:r>
              <a:rPr lang="th-TH" sz="1000" b="1" kern="0" dirty="0">
                <a:solidFill>
                  <a:srgbClr val="0070C0"/>
                </a:solidFill>
                <a:ea typeface="Arial Unicode MS"/>
                <a:cs typeface="+mj-cs"/>
              </a:rPr>
              <a:t>ด้านพืช </a:t>
            </a:r>
            <a:r>
              <a:rPr lang="en-US" sz="1000" b="1" kern="0" dirty="0">
                <a:solidFill>
                  <a:srgbClr val="0070C0"/>
                </a:solidFill>
                <a:ea typeface="Arial Unicode MS"/>
                <a:cs typeface="+mj-cs"/>
              </a:rPr>
              <a:t>: </a:t>
            </a:r>
            <a:r>
              <a:rPr lang="th-TH" sz="1000" b="1" kern="0" dirty="0">
                <a:solidFill>
                  <a:srgbClr val="0070C0"/>
                </a:solidFill>
                <a:ea typeface="Arial Unicode MS"/>
                <a:cs typeface="+mj-cs"/>
              </a:rPr>
              <a:t>โครงการยกระดับสินค้าเกษตรมูลค่าสูง โครงการส่งเสริมการเกษตรที่เป็นมิตรกับสิ่งแวดล้อม </a:t>
            </a:r>
          </a:p>
          <a:p>
            <a:pPr marL="171450" lvl="0" indent="-171450" algn="thaiDist" fontAlgn="base">
              <a:buFont typeface="Arial" panose="020B0604020202020204" pitchFamily="34" charset="0"/>
              <a:buChar char="•"/>
            </a:pPr>
            <a:r>
              <a:rPr lang="th-TH" sz="1000" b="1" kern="0" dirty="0">
                <a:solidFill>
                  <a:srgbClr val="0070C0"/>
                </a:solidFill>
                <a:ea typeface="Arial Unicode MS"/>
                <a:cs typeface="+mj-cs"/>
              </a:rPr>
              <a:t>ด้านปศุสัตว์ : โครงการเฝ้าระวัง ป้องกัน ควบคุมโรคและพัฒนาสุขภาพสัตว์ </a:t>
            </a:r>
          </a:p>
          <a:p>
            <a:pPr marL="171450" lvl="0" indent="-171450" algn="thaiDist" fontAlgn="base">
              <a:buFont typeface="Arial" panose="020B0604020202020204" pitchFamily="34" charset="0"/>
              <a:buChar char="•"/>
            </a:pPr>
            <a:r>
              <a:rPr lang="th-TH" sz="1000" b="1" kern="0" dirty="0">
                <a:solidFill>
                  <a:srgbClr val="0070C0"/>
                </a:solidFill>
                <a:ea typeface="Arial Unicode MS"/>
                <a:cs typeface="+mj-cs"/>
              </a:rPr>
              <a:t>ด้านประมง : โครงการบริหารจัดการทรัพยากรประมง  โครงการสร้างความเข้มแข็งกลุ่มการผลิตด้านประมง</a:t>
            </a:r>
          </a:p>
          <a:p>
            <a:pPr marL="171450" lvl="0" indent="-171450" algn="thaiDist" fontAlgn="base">
              <a:buFont typeface="Arial" panose="020B0604020202020204" pitchFamily="34" charset="0"/>
              <a:buChar char="•"/>
            </a:pPr>
            <a:r>
              <a:rPr lang="th-TH" sz="1000" b="1" kern="0" dirty="0">
                <a:solidFill>
                  <a:srgbClr val="0070C0"/>
                </a:solidFill>
                <a:ea typeface="Arial Unicode MS"/>
                <a:cs typeface="+mj-cs"/>
              </a:rPr>
              <a:t>ด้านสหกรณ์ : โครงการส่งเสริมและพัฒนาสหกรณ์และกลุ่มเกษตรกร   </a:t>
            </a:r>
          </a:p>
          <a:p>
            <a:pPr marL="171450" lvl="0" indent="-171450" algn="thaiDist" fontAlgn="base">
              <a:buFont typeface="Arial" panose="020B0604020202020204" pitchFamily="34" charset="0"/>
              <a:buChar char="•"/>
            </a:pPr>
            <a:r>
              <a:rPr lang="th-TH" sz="1000" b="1" kern="0" dirty="0">
                <a:solidFill>
                  <a:srgbClr val="0070C0"/>
                </a:solidFill>
                <a:ea typeface="Arial Unicode MS"/>
                <a:cs typeface="+mj-cs"/>
              </a:rPr>
              <a:t>ด้านชลประทาน :  โครงการปรับปรุงงานชลประทาน </a:t>
            </a:r>
          </a:p>
          <a:p>
            <a:pPr marL="171450" lvl="0" indent="-171450" algn="thaiDist" fontAlgn="base">
              <a:buFont typeface="Arial" panose="020B0604020202020204" pitchFamily="34" charset="0"/>
              <a:buChar char="•"/>
            </a:pPr>
            <a:r>
              <a:rPr lang="th-TH" sz="1000" b="1" kern="0" spc="-30" dirty="0">
                <a:solidFill>
                  <a:srgbClr val="0070C0"/>
                </a:solidFill>
                <a:ea typeface="Arial Unicode MS"/>
                <a:cs typeface="+mj-cs"/>
              </a:rPr>
              <a:t>ด้านพัฒนาที่ดิน : โครงการพัฒนาที่ดินเพื่อการสนับสนุนการปรับเปลี่ยนการผลิตในพื้นที่ไม่เหมาะสมตาม </a:t>
            </a:r>
            <a:r>
              <a:rPr lang="en-US" sz="1000" b="1" kern="0" spc="-30" dirty="0">
                <a:solidFill>
                  <a:srgbClr val="0070C0"/>
                </a:solidFill>
                <a:ea typeface="Arial Unicode MS"/>
                <a:cs typeface="+mj-cs"/>
              </a:rPr>
              <a:t>Agri-Map </a:t>
            </a:r>
            <a:endParaRPr lang="th-TH" sz="1000" b="1" kern="0" spc="-30" dirty="0">
              <a:solidFill>
                <a:srgbClr val="0070C0"/>
              </a:solidFill>
              <a:ea typeface="Arial Unicode MS"/>
              <a:cs typeface="+mj-cs"/>
            </a:endParaRPr>
          </a:p>
          <a:p>
            <a:pPr marL="171450" lvl="0" indent="-171450" algn="thaiDist" fontAlgn="base">
              <a:buFont typeface="Arial" panose="020B0604020202020204" pitchFamily="34" charset="0"/>
              <a:buChar char="•"/>
            </a:pPr>
            <a:r>
              <a:rPr lang="th-TH" sz="1000" b="1" kern="0" dirty="0">
                <a:solidFill>
                  <a:srgbClr val="0070C0"/>
                </a:solidFill>
                <a:ea typeface="Arial Unicode MS"/>
                <a:cs typeface="+mj-cs"/>
              </a:rPr>
              <a:t>ด้านหม่อนไหม : โครงการผลิตและกระจายพันธุ์หม่อนไหม</a:t>
            </a:r>
            <a:endParaRPr lang="en-US" sz="1000" b="1" kern="0" dirty="0">
              <a:solidFill>
                <a:srgbClr val="0070C0"/>
              </a:solidFill>
              <a:ea typeface="Arial Unicode MS"/>
              <a:cs typeface="+mj-cs"/>
            </a:endParaRPr>
          </a:p>
          <a:p>
            <a:pPr marL="171450" lvl="0" indent="-171450" algn="thaiDist" fontAlgn="base">
              <a:buFont typeface="Arial" panose="020B0604020202020204" pitchFamily="34" charset="0"/>
              <a:buChar char="•"/>
            </a:pPr>
            <a:r>
              <a:rPr lang="th-TH" sz="1000" b="1" kern="0" dirty="0">
                <a:solidFill>
                  <a:srgbClr val="0070C0"/>
                </a:solidFill>
                <a:ea typeface="Arial Unicode MS"/>
                <a:cs typeface="+mj-cs"/>
              </a:rPr>
              <a:t>ด้านตรวจบัญชีสหกรณ์ : โครงการตรวจสอบบัญชีประจำปีสหกรณ์และกลุ่มเกษตรกร </a:t>
            </a:r>
          </a:p>
        </p:txBody>
      </p:sp>
      <p:sp>
        <p:nvSpPr>
          <p:cNvPr id="59" name="officeArt object">
            <a:extLst>
              <a:ext uri="{FF2B5EF4-FFF2-40B4-BE49-F238E27FC236}">
                <a16:creationId xmlns:a16="http://schemas.microsoft.com/office/drawing/2014/main" id="{1E587433-8162-4057-B892-C591BE9EC51C}"/>
              </a:ext>
            </a:extLst>
          </p:cNvPr>
          <p:cNvSpPr/>
          <p:nvPr/>
        </p:nvSpPr>
        <p:spPr>
          <a:xfrm>
            <a:off x="2362200" y="8853780"/>
            <a:ext cx="4399085" cy="718712"/>
          </a:xfrm>
          <a:prstGeom prst="rect">
            <a:avLst/>
          </a:prstGeom>
          <a:solidFill>
            <a:srgbClr val="EBEBEB"/>
          </a:solidFill>
          <a:ln w="12700" cap="flat">
            <a:solidFill>
              <a:srgbClr val="5E5E5E"/>
            </a:solidFill>
            <a:prstDash val="sysDot"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r>
              <a:rPr lang="th-TH" sz="1200" b="1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งบจังหวัด</a:t>
            </a:r>
            <a:r>
              <a:rPr lang="en-US" sz="1200" b="1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/</a:t>
            </a:r>
            <a:r>
              <a:rPr lang="th-TH" sz="1200" b="1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กลุ่มจังหวัด มีภารกิจสำคัญ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th-TH" sz="1000" b="1" dirty="0"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แผนงานส่งเสริมการพัฒนาจังหวัดและกลุ่มจังหวัดแบบบูรณาการ </a:t>
            </a:r>
            <a:r>
              <a:rPr lang="en-US" sz="1000" b="1" dirty="0"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:</a:t>
            </a:r>
            <a:r>
              <a:rPr lang="th-TH" sz="1000" b="1" dirty="0"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 ด้านชลประทาน และ ด้านพืช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th-TH" sz="1000" b="1" spc="-30" dirty="0"/>
              <a:t>แผนงานส่งเสริมการผลิตการแปรรูป และบริหาร จัดการสินค้าเกษตรมูลค่าสูงสู่สากล </a:t>
            </a:r>
            <a:r>
              <a:rPr lang="en-US" sz="1000" b="1" spc="-30" dirty="0"/>
              <a:t>: </a:t>
            </a:r>
            <a:r>
              <a:rPr lang="th-TH" sz="1000" b="1" spc="-30" dirty="0"/>
              <a:t>ด้านพืช และด้านประมง</a:t>
            </a:r>
            <a:endParaRPr lang="th-TH" sz="1000" b="1" spc="-30" dirty="0">
              <a:ln>
                <a:noFill/>
              </a:ln>
              <a:effectLst/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82985" y="5500396"/>
            <a:ext cx="2203015" cy="259982"/>
          </a:xfrm>
          <a:prstGeom prst="rect">
            <a:avLst/>
          </a:prstGeom>
          <a:solidFill>
            <a:srgbClr val="4747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350" b="1" dirty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ปริมาณสินค้าเกษตรที่ได้รับรองมาตรฐาน</a:t>
            </a:r>
            <a:endParaRPr lang="en-US" sz="1350" b="1" dirty="0">
              <a:solidFill>
                <a:schemeClr val="bg1"/>
              </a:solidFill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sp>
        <p:nvSpPr>
          <p:cNvPr id="50" name="officeArt object">
            <a:extLst>
              <a:ext uri="{FF2B5EF4-FFF2-40B4-BE49-F238E27FC236}">
                <a16:creationId xmlns:a16="http://schemas.microsoft.com/office/drawing/2014/main" id="{366BAB66-BAAD-4520-A159-707A0107661D}"/>
              </a:ext>
            </a:extLst>
          </p:cNvPr>
          <p:cNvSpPr/>
          <p:nvPr/>
        </p:nvSpPr>
        <p:spPr>
          <a:xfrm>
            <a:off x="2355486" y="6956758"/>
            <a:ext cx="4406029" cy="292388"/>
          </a:xfrm>
          <a:prstGeom prst="rect">
            <a:avLst/>
          </a:prstGeom>
          <a:solidFill>
            <a:srgbClr val="FFCC99"/>
          </a:solidFill>
          <a:ln w="12700" cap="flat">
            <a:noFill/>
            <a:miter lim="400000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lIns="101600" tIns="101600" rIns="101600" bIns="101600" numCol="1" anchor="ctr">
            <a:noAutofit/>
          </a:bodyPr>
          <a:lstStyle/>
          <a:p>
            <a:pPr algn="ctr"/>
            <a:r>
              <a:rPr lang="th-TH" sz="1200" b="1" dirty="0">
                <a:ln>
                  <a:noFill/>
                </a:ln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Arial Unicode MS"/>
                <a:cs typeface="+mj-cs"/>
              </a:rPr>
              <a:t>ปี</a:t>
            </a:r>
            <a:r>
              <a:rPr lang="en-US" sz="1200" b="1" dirty="0">
                <a:ln>
                  <a:noFill/>
                </a:ln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Arial Unicode MS"/>
                <a:cs typeface="+mj-cs"/>
              </a:rPr>
              <a:t> 256</a:t>
            </a:r>
            <a:r>
              <a:rPr lang="th-TH" sz="1200" b="1" dirty="0">
                <a:ln>
                  <a:noFill/>
                </a:ln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Arial Unicode MS"/>
                <a:cs typeface="+mj-cs"/>
              </a:rPr>
              <a:t>9 รวม 385 โครงการ</a:t>
            </a:r>
            <a:r>
              <a:rPr lang="en-US" sz="1200" b="1" dirty="0">
                <a:ln>
                  <a:noFill/>
                </a:ln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Arial Unicode MS"/>
                <a:cs typeface="+mj-cs"/>
              </a:rPr>
              <a:t> </a:t>
            </a:r>
            <a:r>
              <a:rPr lang="th-TH" sz="1200" b="1" dirty="0">
                <a:ln>
                  <a:noFill/>
                </a:ln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Arial Unicode MS"/>
                <a:cs typeface="+mj-cs"/>
              </a:rPr>
              <a:t>งบประมาณเพื่อการพัฒนาการเกษตร </a:t>
            </a:r>
            <a:r>
              <a:rPr lang="th-TH" sz="1200" b="1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Arial Unicode MS"/>
                <a:cs typeface="+mj-cs"/>
              </a:rPr>
              <a:t>รวม 1,884,696,832.12 ล้านบาท</a:t>
            </a:r>
            <a:endParaRPr lang="en-US" sz="1200" b="1" dirty="0">
              <a:ln>
                <a:noFill/>
              </a:ln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Arial Unicode MS"/>
              <a:cs typeface="+mj-cs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152400" y="7736233"/>
            <a:ext cx="2057400" cy="18457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b="1" dirty="0">
                <a:solidFill>
                  <a:srgbClr val="C00000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ภัยพิบัติด้านเกษตร</a:t>
            </a:r>
            <a:endParaRPr lang="en-US" sz="1400" b="1" dirty="0">
              <a:solidFill>
                <a:srgbClr val="C00000"/>
              </a:solidFill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578889" y="1548501"/>
            <a:ext cx="1817193" cy="254289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th-TH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พื้นที่เกษตรกรรม รวม 5.8</a:t>
            </a:r>
            <a:r>
              <a:rPr lang="en-US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4</a:t>
            </a:r>
            <a:r>
              <a:rPr lang="th-TH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 ล้านไร่</a:t>
            </a:r>
            <a:endParaRPr lang="en-US" sz="13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sp>
        <p:nvSpPr>
          <p:cNvPr id="6" name="AutoShape 4" descr="data:image/jpeg;base64,/9j/4AAQSkZJRgABAQAAAQABAAD/2wCEAAkGBxMTEhUTEhMWFRUXGCAbGBgYGCAeGxoeHRwaGhsiGx4gHiggHh0lHSIeIjEiJSkrLy4uICAzODMtNygtLisBCgoKDg0OGxAQGy8lICYwNTA1MTAvLS81NS8wLy0vLTIvLy8tLy0vLS01Ny0uLS0tLS8tLS0tLS0tLTUtLS0tLf/AABEIAREAuQMBIgACEQEDEQH/xAAbAAACAwEBAQAAAAAAAAAAAAAEBQIDBgABB//EAFAQAAIBAgQEAwQGBQgIBAUFAAECEQMhAAQSMQUiQVETYXEGMoGRFCNCUqGxYsHR4fAVM1NykpPS8RY0Q1RzgrLTJKKzwmOkw9TiBzVVg5T/xAAaAQACAwEBAAAAAAAAAAAAAAACAwEEBQAG/8QAMREAAgIBAwIDBwQDAAMAAAAAAQIAEQMSITEEQVFx8BMiMmGBkcEFobHxM9HhFCNC/9oADAMBAAIRAxEAPwDWulaKRVlVVXmQFpYRbSZEX6RfrtiqlnBT1+H706nVRMk7FrbmPekTHUDA3jtWWVIpjUJ1ztNxynlYjqJja4xCrTSkwo0i3i+/BgtpnvsRJgTf0xTsgWvb19ZkRiEeutOoxKVNQZqUQzAfZqEEkr6WNulsQzWZpeKtEiKgEgIQoCzfmF9M9I+G2BatapXXRXBWGgAFRPYg3n0B8jImeq8TSUpHQSzRqFgDBJBInSYHTfywRdW+c6zB85kal/pDhqbyAx9wDoCBHS0mL3tsCDXzCmilMMVcCSVsB1MRqI7de+Dk4fKuGPjqdgLqix7pU+8BuGgkztYYI4bTYKjZUmpTkDUSNOidLGn1LL0BGkx6THsyDY7/AGkqLlNZNFcVUc1S6iRNpX3tIRbG4mxPuz5zPiZnxHE5Z15LqS4P2WMFbes2j4M/ARahrpUJcqKbCpIEAlhCgAht7gbdDipMu+Yp1Qo8CqZXxHvVQ9CFgcp3EkSDcC4wxlLE1GBJTRNBXpoaKGs8qChkAhSSXeNSTBAMSZgdcV/RaqO8jXTYDRoZvq4nWGlgak2IME9I7sM7pC0su1PS9QkKqwEJUajeOUACbie04Co8Lqq7LWBeiY0qCXjfVqmNQNosSNsSy1Qr6zqMW5rOfUA5QALuh1RTa99C303nYLfuNz1dNSu9VzWQHSSIeDuoSIYHyU7b2wC61HQvlaZqJJiCNB5iCQT5ztafjg1MpTBFQ1AXpmAz2I1CCNNonyAJgdsLOQ80RW0LRJ0OJ1arGnUAppMBmUDxJ+4GJAI2ggnHucWnl6WkTWWmP5sS1UAmZJEzE7sBbck7lUWNdmokNSCgcxQjxdU3p6ugiCCDv2gmvNMmRpCmvNTTZQSag1NN9ywk3YxAuZ6sCkrTbztBg2Z4fUq6GVkSmLmkjHS46cwFvgt+vkEaS1GalQQ+IhXXpIUKDMSQDOx6GO2HWa4FUdlaUsSSijSryPt76iDcTbe15ExUVyaaAGpRhX5tBSbhZSTcXgWiOuyjiZj7wnaIkTg7+HGZ0lDOotJSJ5eUGxiOYjfrjqnBcwADQU6WMszHmjuoBJ+BE/ljQUsgBSK50+LdtTsPqyCTp5QdKwsC43G5xY6VV0eCWFMEa9QBOiP9mLtMx73TYHBjAOCIeiZt+FshL+LLsIKsGJgdkgEeoHaceJmH0GlULUQxKgAQzA7MpPuz6SPI4e56mqsa1JiaxXSQVZiQDMFAJWCegG/nhdlUfMqVzM0mbUppggGOhBiSSL222Oxx3swrWLuATUpy2cXLaVXTVlgkA3BMDn30jpq7nbFWZDeLdB4ZB+r6BpkMCdzEjYYIaKZSlZzqFNQh1f3g+wttzP7TMzwUlg7aCgW9ECEBmdU9TFoIA626nZozgwPMWAJWNTSksh0kkwFIExaZI8reeFfg5772W+TY02RdKyMcuPDMlQ5lRqW1lU/WAHuYPngP+SeI/wC8Zf8AsNhJxk7g19LgxPQoqyqWbwyrBtNotcq5i4Ox29OmDMvWpms4SjTB0gl1Y+nK4EztYRHylVpBZWqVGLKSQe9ouqwG722gHF3j+I9h7oEFtmnqo6R1xGLPpFVFi+JcJfxFr1CyTa5ChY2cTfrzEREE49z3D6fg01p6mQsoHLyqhtq1EcygXm9rzgMKqKRXOuWjybVZV0T8Nvjg181VWotMgqoW7GCUA91QBIv3O0YAZFN6hd/aRxtCKeV8NkaVKFdMNpNOx3HYnve3TBGQzrurHK6UksAxnQGB5vq4hhN5EE98A1aqozVNXjO4BiZZSB9hVHUdABJFzi1PFqU6dSmRT1Q5gmXBiQQYCtp63Iw1TR2Jr1tOBjmvUAenUbWuY0MEE6g6nSW5VI1KDFyFI8pva2darrpFRQYDkqHdiR71MSDY2Kk/MEEqM5WXWhGsVlQ2LBmCnrLkjSSO/Qxjqeaq1abCqfDJlQU6g7HUZAbyG3fDWyBWqM1xiM2tBVSolN2YqGanHvDd6v2qYm+ozBIEyRJdGjVLMaoLUSAUVKjEqb6tcwXU2I97qIjdXR4s9NKdNV8VYC+KCYEDdzpiW8iZJ+OCKFJ0c61D0mAimgsrfaYgmGBEfHpc4gOLh65ZVzEUnfIhquktyKBp1TzgElYIMys7giAdqxw5qtQVKlQFqU6WaOUMIaVGmJHe9hfF1TNI1F6uRRdQB0EEJTdltpYbnbTJW3QjHZihQqmm9So+tLqWYgybfzZ5GB/qkTEXAweoAUYeoCE5TiXjO1EaeSJYqWV5m9MmAQNibwZHSTCpmkyFEK5Loo3JLVDJ3YfaPdp84sce5fMmq7UagKKoBWoUAFQmRCB5grF7dQRAx0JkaRJZnVZLEkmqZO7R78TEkCFHlhgIIhydfhbM6uGAQTqooYV52LHYkdBABkzNorzbKRVGWpA5ikm2rTpbSTTV9JvO4FxfpOFftnmvolJKrITSLFKlGk2kNrVo1GxsfugHvI2+acF9rq+Xcmm0rPU3IBMAk7kAxJwD5VQ0Zo9J+nZeoQ5F7fvNNx3j5zGTWuKpqGk5XNUCCimm5iGX7ynReZBJIi0bThfHGrrSeiZotIqO0TTOmQLb3gSRaRvNvj/G88a1VqyoR4oJrLTspMiSBeAQF1TMsJ6xgr2H9pXydUw2qk26+Q2MW5h8Oo9E+19+aWX9K19P7ophuB+P9T6DXzKLxhVVyWOWIYnmBM6hAEXKgWHYWw6NNs1RKuTQZwwKKR4iQY969wYMiIkXx8nyvtGH4wM0BymqBex06fDvFvd33/XjSJ7TDNcRqvTrLl6dOiFV3EW10y83sWJKg3i1pwWsG9+8pdV+muAu3CWfPwm1r1lpeFQZJZ+WmouG0jUZmNMATf4EnHiZWoKpNTS6aeWnOpkM3MuQCCI8x5g2uzOcpLFN6ZV2MoqxqaOqkHpNzIibxOACrio3j+5C+FDExIOoVSPPvIjqcEdKgm5hGgYTma6ujvlAalQSBpsrMLEMWsDNiRcfCMK//Gf0WY+dLB9fP0sujGmpbRc0UWbsZYgD3bnUZtvhn4z/ANLS/sn/ALmBrFkGoGTSnmYRkpeIiuqeJBK6ILQbEybRtvv2x7WoO1qihUEaIVSf0ixuFIttA/VS+aBGmTFMwCBYTsNQ7xt5eWJ0a7kMlU9IUBoBH4G43xW1pwe48zKwni+HQQ6R4zXABHMSTB1N7sDrI2893i8Mqa0JKlSIZAWAP3SHDMQBewEHCvJ1HpKmimGQFU5wQKS7auhaNoA7XwTmKLVKgYMrU4IemECrP3rlpbpfy7YYqrQYc9vn5w7veDvlENSqKCsGDw0kR4kdWJJJiJK3jzEAatk6pCksaTTNUAgCeo1fbHmD8Ri/McQquhq0NIIMLJiSlvdFvKbY6rllYqWqmbuAwjnkQYsTMmB8sQVUE6f5ktW0lSytM1UREVqrU9WsSFYAgGW0xIMco1b4O+hP4VRK76KZnmp7aTvqaNQYX5gFGxt0GbiRI8JqQGgAy6Eh5n3QSpt133GKaecSlT1V/rE1WLjU0G4XTflGw67TNzgaQOK5r1vIJEbJyikyI1ZTHPDKoUjlLKZLAj7o84AuIFYclnpvRIhUUqAjCdVmYAyCJ2iNr4EfNvT8MUR4aAywsYQCB4a3iLCNgOh6HzT1+Kms1GQAtDVFImQGUWWD20nzwwb7KfXnCDDmQDk0C+TplxJsxAVjMNY8yneIABO9jjyslEVEfUwqISUapaJBU8pCiCDFgPXEHqVczTd1C5epcA6Q1RStvemAeumDbrfAD+GKlOnVUmqAfDZTz2HMdRjT57TMXxJVSBQ3nFo7yvGDVdqUaNIgkpIqSN0kxHQyDf8AG7LcRp5SkqOeSdKszSzFjYNO7EmJnfthAUqgstUxTgFSAHN51eJK2i3zN8DahSpkUNVYHppmRN+ZrsBvPNthg90SdRj/ANp+GNm6fgmadEglgBrdWEGmQAbKDuoJmwtfHynO+xOdpuRTRa4E81I7X2ZWgq3dYtje0q9UMD4sqR7qswVux16mYR2FvLrjwZ1QH+j6VYt9YZATXAB1RJLQBJG9rziu2RHBY9vpNHpP1TP0w0puD2M+WVfHpkipRcRuHRhH4fji/I0/E+7qJsHMExvpM+95Hy3nG5z3EidLM0uv2afugqelpItt18sK+IcapPJzWl7/AGrm22lWUifPz3xV9soNLvPQYP1HNk3bHX1/EzPEchUHMFAMnUFF58xsPkPTCkyCQfiMbRvaOgwCmmwEcrlRpBvAK7Ff39sK+LcLVx4lJk9NQg9OUkyfzwYtvOavT9Tq2cVN37A+0H0oE5i9WmTocCXhhsBckCL2tK413DqfjeIKgamQxAWwZ1tzXkhWBi0EXvO3w32a4q+VzCMbAGGB+6d+vx+GPr4zj5mmoZjQLSBpH1lMg2IbURexsBKmxvOHo685Bc8n+tdIMGfUo91v57/7hFRaeUNKkCBstMffP3TJ96JOryO1gTvo5/3ej/a//DC/MlDUFBRTD2aEhnMH3tRggg9W79Zxf4df/wCL8qH7cNRCC1DvMWZs1lprNJWZTcMCI7biQ4npb8cc4oN9VXdKlaLgQN9go2+HlfHmSpsy1DQ009K6QoqEmZMXgbi4ENvck4BzawtNmXXUkAkEkAjqSLLPw9MKSgbI27f3AodoRlMzVpuqyNJklrT5CAx/ibY9zlWmjO4bX9rTAlSBsgg2Pa2B6mUqTznkjZYmT5/aEeXzxy0ytJlpaqtODa5Oo3hWgACZ+NvIL9o3C8eu/aCVjCsajKGTStRrkb7x7wsJj8evXHtJRUKka2rU/dk6iAbHlFgD3t64Co5doSor6RI1UxJEdRqB5fX8sEZNEFap4RMhRruCZJOkSTtE3Bn0xFOd79fWSBGDUqrtocBCGgKwu47qZiewuQcQrUKSJTQfWNq8OZBeoT9+0qT1MFfPYY6nUL0DSzGtAwYELU5YmFIeNU9YY3NsGV+LJNPLqtNjVMBwp0conmEEA2AAk+uHoF0lfX0MIjtAnyhDoakrTCldOpmckkReJ07iF6x54Y5TwKauaAJLkFkCswZlAUDWAdLEAC5IFrC+Fmdo1Vqujs7DSCFWdNPfVcGWB/gDqtpZ3w6U5dSQWLC40MTZjM6j+uPjgRl0Npr14GdVGaSrljXo0nJFM8pKqBI2LUne57qSAL9OmK62WQ1DTorpqqmrSIGgbBiQYIMECJJvI3wBm9VTQ3i2+0OUBwB7paJAmD12jrjzhGfXURSUgqbsCFEkTuJ1DrsRiH6nfYGv4hBY0oJAb6c0QTBQkJoge+wjm3mY6RhVVYAJ4CEIORTpgU1ExJkApFrX2vg6lm6RVkzpWoWMMwnwyze7pSTBiALTO2JcU42tN4VS4Kkl3plbiIXTyyzTvAFjY4ZlOtNRIocwwpbYcxJxHLHUr1DrMQEX3TBEMRe42ufSIOKKlGbsoA7A27DUNtgNz03wRlwAGZvU6enWB/HrgUZqSbRe0dfT8pxgZ+qL+U3Om6YYx8/GBcS4eopuwSDB3m5j7v8Al8eudqfQvo6lKR8fZnLtMggEwTpuLwAN/LG0uRJ6gg/EGf2YxHtBkjQqBImnUVtJvYg2+K/ivcjD+gzaiUJ3mp0+nULJu52WzVLRpLDSRF0lgL2B2gEm5BiTgrhXC0IZBVXzWobN6Lc9NzH4YylGoVa+4mQbbfv6YZcFq/XaFZlWCFKnSxO4MzMkgDe1saQmiVG4QUZ9H9nvY/LFlNWv4iC/htTYDrANRgNQ2tHTzM6bjXDA0io5A3XRCgCbXA1eqzpN7EYxvAM9T+ipWvaRUuzPqBgQZLGRBgdzjROKjmkWYeGlyASS6noWPQNFo2n0xIclSOPn6/qeM/Uc7vlK5CbU1JtmQ1QZc6fEVZBEjQpIEjTcSY5J6eQxd9Dr/wC9n+wf+5j3x6QYBVOoC3hqBHleB8D8rYG/lDiX9BlP7bf4cPTHqHxVUyyZXm8rUqUAQEpU6k8oEEqZ31CVtBMHqRthdm8yVfwwwp0agClz7ogddjc2EE3jaRgtKaCm/ifWUwTqVgWInuoBkD8APLBFDWTBVjTk6mJBZRGy2OoE7gknaMdQYhj6/wBQ9jM6tAmqKaVS6kTDUyqAATyybT3x7Tz7aVWiqAO0qFK6LsZIMgzvY2nDwLQpu+klhZz1LaZJAAFu2kC5j4253h/iUlrUERdRDgi7ENciGACMZ+BHxxPsQ19qke6YIMk+sVC7PpJKjTAIO2oAAmL32GJNWFQEaTTZTpDGQTN4FxI+WL6eV0NqVSagGn7TctiQRJgT/BxAZbxqTBU+jwYjTqIjYxIGk7wenTpgFx3sNvP8QQRxAqtBBS/8Q+vXySbqey6RsY6Afji3I5ti0QxpmQztHLHS4iT3Ij1wlbgNSnWHiV7apRYJLmJIX848vLBGQzVfLOqJRf3hBC6pDk3Wb26gzGI9nXzr1sJYoARvmaVFGZmJCldTB9JCgW5AAFBI+yAJid8RpcOapy0KZVJ1BmuNJILQvugkSRteJxOnmqWVUq5AZ2LFnI1eYPYdLWG3Scc+ersFeidNMA6lJEDpyXIibGdrQNyDYajq7yKueNlytcVdc6ZUByLmx92FYMB187g2xRm+INU1OKbK0xe3NbcQZW4vAJ8seVcyaNdqssW90zsNN7D3Rv5Ta+Itn6jjxKYGp4Ks0AEbk6ZnbaYwrUdx2+ciqMJ4dQoGnNQr41iSwMhxBlQbGD1GFHFs2WqAFpC7kDc/u2+eGdY048UKCUMKzSZ1qQ0SbWmYjYYzVMk6nN4IAHcnb9fyxS696RcazT/T8ALHIe0aVs5pypJA1u0AdgsEz53AwsytYnmmw/D9+Bc0IgGTzGexMiT+eOy2x7EjGc+6j5TaXGFU/OOTmCF7gfP+L4ur5almaTI4BF/UHuPPCKo25B3M/jg3J5nQxE79RivpK+8vM4pttzMfm+DkVKi6hKt1sSpAKmPOb9oPxGB01FYdYbt/FxjbcaVahpxZipDEGNUX/KLdp3jGL4nljTqQe28evljfRg+MOJr9I5YAmfRPYzKrTovVqDSr1XCH72yhR1kkGB8cN2puKnuulFVM6oJm0QbgLBN+/bHZCll6WWSabM4UNoMhlcjVK9rzcfHEOHZ3MvINNkSAAdywvMSItbpN8MKKFs9/rPB9dkGbO7juZUhp0mZl2JLFQZZjA2FyTbbvgj/SX9B/mv8Aiwtq5L6O2pndkdgImTJMLA36/wCUThn/ACev3PxGBGYYOe/ialMpKGmmrocu0GxKPLbx9YNW0XJ+d8Sq0zTKh6hSnpMICRJJ98Me3b88Q4nTqU6QTQ6klU5bggGOYTYEbn1sTgfM5aq9SWnQPsgEmO3SE+BOHMwRrP7+vXjJuzU9XMJR8RkK6WOtiOZiQLzBmbbb/lgHO8eKlQzsiFpcrufhAAvBne2LvpSIrLRXUsHlSN5vHQQZJBv+WJcTyfiImgU4Uc/3iPiCIm2xnC9Rvbb1xIABMvyMa/ERwxqKBq5ixAOx6jfqcW5bx6iOAwptJAJhiIO2oWgjy6jfAuXpaahISC4EKvMSAIA8vTbyxCtmzoX/AGdVhZIuFnmBAIAMT6H0wKsVo8ecFqjys9HlQKEq7rC6mgWJEAyLwfW8Ti1841TVSkoiwpLLBqTeUBO3S43BwnSuspUAVGOxJ1EiL7w0T1xDN8eNRSoXQVBAaDMjcrIHMOm429MP/wDIFHVsJAAhb5IKFRxJ2JqcxcSd7XbYfuGLfoDPXAAimVMMx2INhAO5k3np13wK5laZdSSkEswlg0bxB3vcYYZbijFWXQFQCdTCzAzMXERHWfhgVzK71vXrj8wtZgbrSosy1yKig+J4jAQgsumY2B2NzfynFb5Nlhqasyk81QhdSqZO25XpfbyiMFcKzlJUPjQ8ggVGQDWHJAEgbxy+fxwS3EQssFKJ1YiCxvaJBMASTG1rnD3Va1HiMTU7aViPiGVUNvLWUmbXuABsABN/PyGF2T5mqAbAkCepML+UnDcNLAMLsflO5/L8cKKLRULbA3HxmPzx5vM+py09JhUImmC1Z5gegP5AYozXuCO8fgcGVfdH9Uz8SR+zAOWb3QR1/dgF8ZdWDjMQvxGL6VaWv1kYpKCPjf1/ynBiUgLHYXB9MG1CMNQnNZYGgG2ZWkEG47YZVuBUqgpVVR3aVg1CuiDBYhVuzAXCnthVRPKyk2MEYacPz1Xw6aiy6iNTGACJgDvJtfy9MWegzaNSHcGZv6lly48NoxG/7GPFy9FGVvEHiCQHc2j7QIkCT85GI0801RToMBWZAWFtVuZR1HYkj9eB+G5FzVqPLbDcjznRaJ7z2GBnz6rSNSkuoG8t/NtfcjcmOsfHGjQZbGw7EmeYBsw2tWFNAKgUMeVnI/nH6wBeesb9pjFMp99vm37cU1TTqpTrAliDEF9QTpMHae1t8e+HV+6P4+OK3UYCWtb9eQkgS8cT8LLJSAEpCQokROm/QW3No88V5l2Vg9TS1NVKhJJhjsSeoj7MW6b4TtWNOqAz1GDHl1am1Nt9rmB73IO4jbF9Cmxqa6oKqCQFZdzO07R2gGL4ujOxpTx4/wDJBUiWfS6KoxChlANkXqdwI93v+zHLWK6RRmAI8NAVmb6mOqTHr16wMDlwi1FQalJmEg9b3BiAfPvi+lwtlcEsTG6CwuPUgnz2xWBOM2P++Rg3IZfPQXKIC5MkqZh4A+0ZUgQNsX5+oXqU2hVaxeZ1iReDA5xt+rbEKFUr43hqINtKwZYdyYhun548pZapVZOYoxvA2a0adXbzA/Zg/ag7E7n7yeTtCuI0qMoyESFK6iSSbzEk2AMmNhJwtr0SaPjK4KyJDCTANpUiJ7E4rq0/Aq1RUJZWgVNJ+spsLrOq21wAdptgnPamo09AUoxDM135WFjpjeY2B9DhhQatRFf1I0ngcwrhuYDFK5GoQwUzMA2NutrGbjri16hzCn6OWVkqSuoEKYsy9yh+E4t4VkmUsXOpyADAgAA2sLD92GlBlEXT0B/Dl6/HFYdVpXTj+5/eXsfQE+8+0qXhY0q+YKwsOZJ0hlhpEmAARO2AMvXGaPjgFaCkpTBsWgnnjsSARO2he5knN0fH5XJ8LVBAt4hBsvkgPzg9sW5upOpaYAC8q9rWYj4mPgcNz9QSh1TQw4Fx/DzF/E1ClnO8NA7WthI4iSItEA9OVcF8ZrjWaY2KEj8DgCompCdmAmO8AzjDY7zRxrtvB/FuyEWPu+W0/iB8sBM07H+P3H88XKZQEG4MjzsLepEfEHvgeow1avszMeR3/G3yw5VltRJZRpZlbrcev+UjBVVZAg9PzwLXse8xf+Ph8MefSIjpaDiGUk2IVE7y+q2lb9L/ADxpeCcXpimtHw0qHTrLH3RJ2/rX2xiqhZyFW5Y6QO5JAAxs+HZI1NdOmi0vDKlyT1KxGoWJIEW+PbF3o8JskC5k/rDhcapfe5LigNOWWqhvIpsg0qsCVEk+ZmfWAME1qvhoGYK1OqdKhwAoD/aEkEgb9e8xgc8KBQ+M4BY7hiKbAEiINpjv1FrYjlaJNXw6gNVakjmQ6FjaZg6o20mI7dby4nsav+faeeAUw+hkAj0qiMYVCouLCRMQu8Df1xf/AKTUf6U/MftwFmcv4VcEc9MwpXTKC3vKLlT3N9h8KfAP9PQ/vB+3DUZhYG8FoZW00gtNmGZbUAAZZgehYsSQP0id+l8A8RSpUGo6SoWaaybPsdTdPKNr32xGhQpJTV65ZpsUmXMm1h0mCTsOvXHU3cMA1kB2BIO5kNAA7de+OZ9ia289zF2altZ6VKmo0gsbAJcKzHcxaBvGAnplaiqtRnBFrLo1COkz3Bm19sGHMLTUB48IHSqLCxqNlAPn2xJFH1nitNGBoCCYJMyxtvtEWKmLxhYGvjb+T/E695mqjqrMASeYmKduveIKg9d/ywxzdYApNYA/apwZ2G5ECb7RO2GGbyVIfVBBWUwIW2nUwElt1EwTN8V5PgChmRnFVJ6KdYcRFyACukss/wAAGwAAu20bjQ5DSiNRnCgINPTTKg3UaXG1h0YbfnNolkskwEUgVB2kGY8huPw/XhpTyrX1MEC3u06J2ibDsBbF2W8J5gmoTuSYHqeoHlitkVslBya7dr/M18OBMe4FnxiZeHnodQ7CTJ/j1xZ7s+6sWtufj/H6sOKVNSpakV09WO3nF7/j8cKM2qhpLEn7I/WfQYqZcQxKCh3/AG+8tq2o0YGMybEfZvA2F4HyA/E4nQeRAtCam9WaT+JOOrncp9pDfvH+WFq1GLOD9wgnzDKf1HFFsjk+9HhQRtIVqYdAWF7we1v34AzVTQOW+ChW92dtj5A2xS1EGR2wtTvvxHqK5i6nw9mPJ7rXHl5euLRw2peVN+3XsfLsfyw+4bTSnZjN9/PofLDWpWEAgDe/kf2HBN1RHEM5CDPnOaBpnQ20cp8uny2+HlgfOCxxuuM8LSqm0Qfip/ZjD8SlGKsLj8cW+nzDJxzH43DT3gYD16YYwoJYm3RTG9t4xvstmVakwUa3BkAbGOjHYR23EnGP9hcsGq1WZZCpFwD7xnbvAO040j5dPCY0lqVBJIWiAVMkgiR1G57wQIONbDjawyjx/ieZ/Wcl9Rp8BPTWR0SnUDOyw6iIphhDBZAAYgjfB1Ljy14C09LRqdSYjp2JM+Y/VgbNUQz0w1blpn+bBgEERFhJGxuWFsSrCWJVtISxCgCOsEkwfke8YblLmwD2+37zKNCEZNiFc14gs2jquntGzED70k4F+g5T9D5LhVl6prwpqEJcuaRjSQSIBNwes+sY0HjU/v8A8f2sKxs55avX0kapnaXEGQMdJKksWLE3PXQOs/d+UYrp1wW5X0L1Ukm/k5uI7GfXGkagHplWARzqUHUGAvYsJ6R8LjCvN8ONICmKmq41AKBqIIlSYkT0Ex07Yt+xZFtjfz/EWZb9MWnQIoSy0xBUxAY3bmJvvqjm3t2woyebLvGYk0RYspnvYEWPpGGAyxaqadBA1OqZZdlTuTa0dBubAY0PB/Z3L5ZyRqqPZuaIToAAABP6UE736YLM4IA8I7BgOSzB+BcL0qSSVpXK6zJKmTeenxvhrTr0xyorbXaCFA7kz16dTbB2Y0EQQHPYgHCXiGstOrp8B1kfDGb1LDH7wFm5r9NiVRQkK1QfdsPdVbsfMk98Tz2bJXwVYKI5hEW/VOB6YIJgEtE9yTOlZ/E/LEXowzagTJEHvc/sxSOZwL7mXNIl+YzjLoRICKsQBbqf1YH8fU4ZrnTHp2+OLHBJuPtLqPkSwHpjuJ8mpltbVHc6iAPQb/DCcup7a9ttpII47yFeoNHNIIsoB2A/diitdQsQbACOpPU+Uk4p+kKwBm5JE9CAOb5/lB749zWd0LLQVBYmN+W37/jiu+Nid4weAk6+XAAVVusgn71zOBHYbi9uaO/S3pYjFFbiQllBi0Cf0gL/AI4E+ngMYi5v6wT+f5YEYnPIjlUydSve91+0Ow7+o2w5yZgQTN4J8olTjPV2BuLHYYv4bmQpKTJMhD6bfhb44J8WpdoxtxNMpFw3aP48j+rGK9qaUEE99P7MbAoQtJj9rdew3WPnPxwNx7hmoBQOZhTaCNmRuf0sfwwfTdO6PqPq4pM6qwiT2KyoK6apKI7E6riyyDsRbf4STbDuvm0oKgpFWUtpRQTMyYEKYCzaTbpvgB+HU6avTrHmAOkCbrJ3lisRHToThNlaNMMOaojIC2/KYEEmNS9RbrO2PQDViFVvPKdTmGbMz+Jj3McU1V16Jp5lBJViY3tqYi/S3n0k1OjFVJ06yI09X2Qkn5SbdemKKFLxefxECsORwJAOxDE+cQDGInhaKAzOaro2sBQSTce507dgMRjLk3z64+UUos7xlwf2LqtT8WVpGdhzGBurHbysMW/QB97/AMr/ALMaLPVqgRZXSqMDU5dWunuVY2A+RFomCcUfy3kO1H5U/wBuLww4gKMY6JEeQ4g5gimArg/Z5pJuGGo8xve8+c3mKhqAh6avqMQsLImd2JJI6xaJIwFToUwlQKRTpgx3FS08pEmJ3ABPfA/s9WVUDqhVbxO0uRq3ANgPxOCz5NABMHBi9o2maYFKSolNVBZwsgQQIMkn8MW5QE1KlUmzkBF8lkA/MnGa4XmDVZKc38IVCTv9YzT8hfBacaU+K4slOUT4WEfL8sYzZSzFm+n25m+MWkaVjfMZsrIUyTafzwMq8wE2P7Y/j0wFwty+kkwCOvc7/Lb4YubMQ0m5J2HYdsUMjFhqPEaoo1NdkKImCBMfsxPMZZbyoPmcZ3I8SMBWNiBJ7QRJ/CcPaucDU5Bk2Hx06r4cuRGx7dohkYNcVcT4eI1ILkEfnfy6YBz6eNSJX31p3t1Ulj6iSu3fGiWqppn1/YDjMNmnpVHKQ1SkwBSY8SmzBLEmA5AABNtUdMdosiuDUYpP2mN4FxOk+kAaEO6nYTaVO4YC28H1vj3i9OrTUq45SQNQNmB5Z9TytHfHVc3w+qv19M0nUnUEWDOx1AjkM7xeRfHNxagKGhE1ogtKknr7zFeUdyseWDcWeDz3H5l+t7qAZmuSw7kR/wCY/qjFBq36T18+v6xiouXYsO8dotaPx/DA2arQSepPy2P7MSMfaWBtGVbP+7edJP64/AAYjkTqqLvvA/K/7sKixMnp0xovZjhxd1Y2BFz+j1+eOKBRFu4VZ9By2XGmmYki8nr0A9PL0xT7R1NNEGmoaszKqT3mbx0sfmMEMzFhDaQq2HQeZ8+g+JxmPaLiTalQIdIIGs9GEEbiO2x7dcXMYUGp5/qchVL7yxqNFpWsrs5hmYGIftG1jcEzOJ5OijVPo6AFpBDyVt5kAgGxsPP4qKas7eKwckW5pAJJBFjuRt13+GGWRY1IFFlsphi3Ip2tEkQekRbbEhgzihMTmSr5CqpZGqqaNQ20iBaTE/fHc9vXHuXcUtFOn77wviKJLDeXaLWkTO+Kc1L0TTqS1SIcCwDCJgCPXEMjm1L/AFurUbqzE6Bp3kyIidrnbDmb3iBC3MO4n9MqU/CVtCMtlBa5B+0dlSD7kiSu4Bvkv9Gc79+p/HwxqeF8XFWtVR1B5fq2kw4vzBhy2PXfaxMxd/JX6Cf3x/xYNnYgc/T87RoYgbzN1s+W5Ki6V3gMYJ9FsfiPhjWcborRylPTNhqMmSSYi897b9cZupkNOipVVgajBUJI0tc6Qo8u5AnDXjuebwaiPNgVvFzEDuN4OFsxGM3xUtdFtkFRN7NVprM+2jLhQf6vL+354X0M3NKnSG7MSfPYftxd7L1SGcuNKlWA/wCYg7fDfzxV7MZSampxamSI85M/K+M/LWnynoVI1MZrp8PQgOySfWMD1s4upDMAMB8CdP78CZqqzsY3OFGfzksydyir8NWr8YxRH/sJA4nKnFxzluIBWpkmAxgk9JU4acFzZqU9jqIi3dRb/PCDOMs6ZulbSfQqWH68Xex+dIepItqYCP0W/KPzwJxUvlDIGmxNbwTOFtK9zJ9BDH8vxwq9oQKoZ1OlhTCuR1BJIPe0A/E/HuEVfq30kyView+1+Ej59sX8L0ywJkzpI/RAQD8ScAuYoteEAqNRafN8/Ur+NNZi2qOeQCY7nqQOp6emC6eTnUUaxBHMokHuTMz8MbHivBFeiwKgrspX3lZbbdtj3vjIZDgBJDVXYICdRVdTAATtIn/PGgub2nJoxi5BpluZ4E9JaaSSzTrJ2AWJI8oIHf5xjPVawYQimNZaTvEAL6dT8cfQPGp1KiICXGgBieqzBFupggjvhlxP2fppRbw6arbYARbDde7FRdSrh6hgqjIdz/ufM6HD3qGWso6df3Y33srp0MzWMaVA6fwLfPCQZfw2Ij+P3Y0HA6XImncksT8YGEtmthtxDybqbhoz3LUaCAg5vNosB+HzGElTPO1OsNNtOssepheUW96B07Ye8bqpSWnQ6sC1rlojcb8xJv8AonGXoZ0kOvuahFwGkqpAHkJti+MJVRr/AK+k891uUO+kcCEsgMs1Q6QAwUnSoJF+txeevwxZT4stOmVo0g4ZtLWhBPMCCBNrnltbzxTla9NMqDVE1KgIBaCCAIMCethsOuF5qMKa00EzBiwMi4IuIE7lvLBadBVr3/avKUhzUdMj+Nqd1YLBIWIcHad5uO52w1yZo1WZDpZRZlIA0jeJJgjrAB6YylGuwrKas1NChtKyQoILcwtqYA3623MY1fswqVRUKsnKAT906hIMECY8oO18WcRs+MLgwjhvC0CkLRRCxJszBSL6RchTO5gfDCf/AEYq/wC75T+9P+HGt8IvT+qZXKiy7AkQesmNryRtfCr+U6n/AMD+8T/HhuVlWtj9B/yFVxLkMiCgd3RjTO0A+JC8pLGJYtuD1xm8/m6jIVdiVmdLGWU7n8Tt+JwwpKqUnZmemWg04aGYgAkEajpIVpsb7TMDCyvmGZjrupuCZk+p6ziiwOkr4/vC6dzjyBoFwfOqrnV7pJB9GVgf1YY8DzRVavUzfzifzthFlcqW1DraPxn8MNODKRQqzvrC/r/IHFLOoKEeU9VjA114xqakU3qFo5CF8zIxnxntdRbQEPzvefPGvz/Cw+TQmQFUM0EAmReCbAmTHfbzxPK5Og9NK4BBKRraAYAF26SIImTE+mF4UpNVcxGbrBifcXE/D6Jqcx941WLT1mm0H5zifAGGpwWB51JjpqXRuY+6Nu+JZ/Noj61UEIdLEGzWYCD1iTc3wkOpaeqnu9QqP+Vldfyj4nHFNVjxlrC/tBdV8pvuCA06RMSwAAPdmJRf1ti3IZbS6sT/ALOD6qy6vzB+OCuHKHNLSeUQ5HdgIUHb3f14N4jlgmV1KIdWj4MVU79wFPwxVTAcgb5AmKyZKbzMDqnwS/UTJEdDZiPTlOKqQph2YAaSQY6EMIMftxfnnnw27ghvwB/CMCUxq5d9wbR90g/Gx+eEq9PtAItd4NmOHeHUlNRYkkH7MHTqM7iwJi8E9RjR0Yajp6xf5YR5SszMwFgI0XImBBJ9RPwww1lEkCCVK8xiDeMamJirymGDfiZ6uFJYteS8R5Xw19m0UU9jIUR6zM/OMJ/op0gIZ0iXdh0JYQJ28juZ6bYLqZpqOVYr778iRvJB284k/DC8S3mEs5XAxmZ/2u4k/wBKcDUCvKkiAQuxBI6m++Bq9E1KYZHlwJqBZBTmIsYuGtt1PmMCU1rOxWprcg6WDCNOkXtsCAAZw3zIdy75fTpkuyg6H3J66TCiwtbz3xsM97TzrkXcXVipCR70Q3XYn4C28+WL8szKew6QLsf0unwxz8XD04qNDgDS7aZvFiRc/wBYYBo5ldRZqhKD3oEEX9BP8b4U6bgwCpMd1KaUwRUfQCszEoJ5gI3EG0LNjthzkHpDwtR1IIAOg262bWp0gm6GYBiL4WMq6WLKwKxFRwQCe8qCSdjB274d+z3EIc0naWtBcEbSCrGCNOnYtaQPLDNNNv8Av3nVH3DstKgMFchGYGimlG7aXgBX25ZBwV4lP+krf3qf4sJeH5ELWqiVWmD9XUUpamw1AaBykfZusyCQbThboy/389/dD/Fh5sAAC/t+Zx+UzvGKCLXpUy7uujTMS2rUwZr2JLSYj3dI7YKzHB6S0YzFRtUsA6oSR7pBgXYRFjESe2JcSoPTrO1VE0M4WA7MRKsVgqRK2BjcKVEYo4+xo6NFXMIyLpH1krKgE6hHNqJYb9NumKbIzN9Z28U+zxpliuq3SYEx+7DLM5aGlRuZI72Kz8AcZpa7O5qaJGrUYGkE9fT5Y19CuKiBgCrDobbYDLgNGbKdRTBodw/iq+JSpMBpNGn1IJOlSw7baheL/jdxSi2lhT0eCwIQg6Srht3FuQ9xERc8wlNRywZDA50O+3KZM/C/zx2XD5r/AMOXVTMhrhpW4sBD+lu82xGPZNB+kXmUHJrFV3/3Je0aCmfCq0lWsIqFqZmm5PMZ1HVBveSZ6YE4NkX8FWam2lK5MspgrpBBvaJkeuCK9LwarFgrObqHnSATEx9q8kAGBHU7CUq9Vqg1u5QlbTYAhl5VFlva3fCM1EHt67zS6QnYLwd7P4m39msyoSnqEe4b7xU1KCf7I+eDPaetFAp95A4PmHUH5DCnNZTRl0qKYbw9LD4KyR5gxbyOJ+2GaFTKUaq3+sCWOwqLN/RlK/DABGCMvci/p3kCnyAjxkMvmgz6Y7sZ2ut/xAOBqOaJqybR3+Qkd4xVVJC0nG7CPUwCoPqQB88L1zQ1vGx0/gRM/DGeFoR2m+JoqtYI5O5LACL+v6sEFFpmKg1AxMm3Q2i8dI7xeMZ/hWZ1tr1AaDIU+9PvEkCwHx2B9cNMvmKZdmvGoBmIME+U9gJJgbD1xoYVG5YDf1cpZ0JIAvb1X9QXjlEAgU5TUSWX7KhWZF9TC/AR8QeK1SMuo1AiRfcSBfoRsTjQZ1UEKRNMA6esLEn/AJYiD027Yy/HuKaVpqSHAUFiQC2oyDv3B6Rtvh/sffJv1/2VMmUjDoPMnwjLu7FkVDAAmJ1MDqQG5UpIJIJmQv6OBeGcKNQihmX8KoshXCwdN2bUbArHNO/MR6MeGZlBSNX3EQABhYz5R96Yjr5TYHjGap+AzpTbSUWKitddbAHVuFJK6SZIJ2N8ODXM3eW+0Hs9RoijQpeJWq1I8MgC6jcROxPNPQdgplY/C6mWrFWWm2kDUrHUmoj3DG8SJi0zvF9VwnMNVpZc5LKtTqFGQO/NoClZZSY941GOrYXAHNhFmmK1HVqi1vDqFajhyASIneTvImek9cS6ELai5xu6nZJaodldRpSmChC6lXUNIuOZkM3iSLmLEFzw1C9J/GqAMJYqJACjUyPAgvTAvpiDaWEYrfP0xTusqnOpZBCm4hd1kiVmetuuFeU8NhUMEU1hUseUs51JpJ6EnbeTMHFjG9DxhD5zQcRzNPJhqmX0k1DuoA0kjVAAlY8p2PWLJP8AS3OfdX+yMNeF556lI1FFNqYWPBZQdWgjUdNpcE6r/etOG/8AKNP+hof2T+zFZm1H3SF84s0ZnqmQZ69F1ZlprVLVEce7pWxksLGNlBiZ6HHntBmfFy+YdCHWmyqxIgamIgfM9LiQcN+G66hNUrrpsrKaXusdO8yNipkEHqcL83xLLPSKVsuNCVNbUqRuxCjQ1a2kyN2MXAIBPuuWyu/M5Rqq5jkteSUtEgathYzq8xN/267LUV8KnUVJDi202MXAsDbGZSuauc10aaZcvBAGirTWRuF0KEtBNmMze842OXymeFVUzDqQGBaoqVBeJVWMeGVNhAYQSL7gvdiRVSzekxJxLWJAQjyAM98C08owIhKit0LKR0mQ3Qg/54d8WzDis9JayUQt3qNTMkTuJIABsBvscZ9+CmuGejXasWUjU/KSZgLcnlImxI9N8IyYl0FgYa9Qe+00mR4fTqeIxY1C9NBFuTl6HebGwFz+AGar5cVfB0MunkJVTzQBIXUwgiN+pj1xPJfSFRx4jEkyagB1KIPU3JBJiRv3Agm5Xi6Zh4ZCTRE63UiAOksJnriu2JHxmzvCx9S2Nw3IHhI5TJ1npVXWo6gLIUE3A5fQGxEdNvMyr5ZlyTJO7I4m2kgKV9BOvDfxjTpmBKMQYseov+EzIvG9zir2jzdOqNCsfDqLpKwdSNsCZFx6HqcRoXTq4IEtYOoZzEPHMwBltSGyty+kjT8QpA9Zxn2zau5YEBiRrHSbc3oRc+Y88NM9SK5WrRa9VV1LH2gN47nGNek6AMwKmIg2J67bxEX2xWXEGszVxMAu80mQ4iKcKgknr1JuJI/IfnjX8HyS1U52sLkT1vM4x3AuDVAVeosEiRq6eZGNjUrCgjEseZTYgRZfSZ3m+04bgxDXvxKXV5T/APMVcQrvJs+iRpChiIkAMY8zOFdA0C1QV6LltMpB0K0SRM2BI6i3pBONA1JoFY01IdVgpIOwsL7E/lhbx6pSqIrDQpA0lZI0hpvI1LIuInaY3gtB0txMbLkLNvM+M2xqqoplaR94AjQBILMWNpUbaoiD3MlZbjtTLhqNAoaM2JuaitzGIOx1e6Zj1wqp8TTLuyoutybsCIWJICqVYESepPoME+LTzVJ6tYaWptvqHMrg7mJC6hsO5OLAHjC07cTb8f8AaFzkxUypG4VoUa9LAz0MGVWZE4wVJeXUymBElnNgY79ekemG/Bs3QNGtT+iuKWjWCKmpWNKKrLzQy6wkauknB/8A+o1fLKcstNNIejDKkXQEeGRJ95TMG89Z2xOPfZjFKtGoP7K1XqEErNNLF5+zB1BTadJM9duh309TK5ZWepWSmgZSARckiNMm5LjlYEAGSt2BGAfY7KHMUmUE6KaldFRNMsJFwHPlPx7wPOG/SEhaiVUKVFBVyUWqpkaBDsNSr7rAkELpnpiQunftD5McZv2bqVQKdQLTy5IWkS6+KkLCkMCRVVgLhubrPKAEf+g1L+nzn9yf2Y2/EuC0cwiGvT1AG19hqDE8rQRuRcxN5IGE38p8L/8A5HMf3z/4cOOME2Vv6wKEV082glCbbmKglYPLqsIEfxtg7L5GnVGoMWLRuRp2gadBK22tPW+EGWDrK16Yps5Or9I3JYQYAiTfYj0wwyeapX0WWIIYQdQJEgtaRF9zcAKb4oqSrUB94gA8CabM0itJ1KU6g08lNqexAMwV5j32JHfGc4jxB2E5cNmKmhGZX92mg0hwqwJYwZNyJgYY0M9RCS+iqukAvpmB2OljpXUZkagJa18A8Uy5VxmadNdCK2kLW+qWYW5IHMbgg8w2tMG2X1cRooCyZmM1xb6WlShWpq7MpegwsabKOWTf6s7EmwnzwJluA16VYU1rAIRpapTuBO4EnUpMgdPe6g4Y0M03itTooPrdwNKDSZiCY0iJMiO98eVaGYVtXgONbXQ1JFtMMoQx5ydo7YBHJWjvCVjVQviXCUuWzD02k6SZaZAlYFzYbDzN74JorUoJSapUUU4INTUNdOBqkhl06Rbubiw2I2cSpXbWWUaWhafpGpugsbmZ6W64E4px5KfiU3ol2EANygGbkExPbuJGwxyBGbYcQgrFQDvGPDsxRr5pglQ1ajdYsB0Ib7gEdbnvh7xI0qJ0hQxjfotwLD4zfGe9n8kuWoVcyKgepVspA2MGFk3MXvAwsy3FWrVHqVAAdIA+6dNhM9ScRkoLqqXcSBTVyzjlRjDLuBLKfuE6b+RP6sKq3CRTemyiNShxfaCRuSZuJ6egxHK5+r44erpDNYwQywREdRHljSZ/Ik5MFRzUWmO6NCnoNjpJM2g4rBdLESw+U6IV9IZhR1nmqAmdtmVdvUk499qKzFKaIiuyrraW0i37b+l/LA+YzC6aQ0j3Qom1hG0388ZitmlrZ1adW4JKAECAwJiT3m3a4w9as7dpUdrXaR49x7NltNT6pCkBUEIBYGDMkHzJwvyrVBT1JTNSWuBJGxvy3HzwLmvq2anWFxAKkz5jbb8MWVsxTTSiggWJkbE38/XDXUGhFhRWwjWnl6xcNTyqMqwIqBum0GR+K/PBnHaOYaiahVTmahUutOQFSkGC+8xksTsDeIwq4TpDhuR11AMeaT5yICgdO5tBvg/M8eIqnLmnTqBKih3qyoBnSSSDbmnmOqN4OOYkHYTqN7SzhPCTSzaVTyXB0hwoIJCtBPvIRqEC6tAMSCWGY4tl2r08uaBzVanpphnQSdAJjk5y2qSblRfl640qUa1MMrUyqDmBBWpTdSBdDomDMXI2MxaaRwpdDsz0FWpIPiBVcSpT31IqmVJtrG5EwcJDENvE6wWowng3EuSrTAKVlE+C5ErKzDaZm+m8+6RsQQKMlm1qZf3S/iVQAGU0/DZtAenHUa0JDbgk9QCU3DcnSyrF6Tq66vsG4Eyo3Y7WAOw7740mcziqqudMs2kW5pOmFW3vBrnbCmy0Ciydu0jw+HZRVNWgyqamgSHqkFFVm0gzAXSwA+6YgsMNv5Vo/fzn/wDjqf8A2+F1DKKHFUKxkk6GF6bDWNTNJLMb8pDQDAAGKvpOZ/oE+dP/AAYtK+04kHtM8c5Wouz0zOqudKueUhjcATKgG02Mj5sstmEqpWTMMlFCQzLTYgOQDqUgzvawMmDi5Jd1NrqHYEXUmYAix5tMkEbkd8JOKBwTlquXJpsoCuBMupHumLAMSIbeD8Vo5F34xPxdo39ncmtRyXoAUSjAkRE206CRMxJmLRucO85k6KiAJVyOUksm/YEAQdjaL9zOP4dwyvlgzJUXXVpytNRJtfUoZlUxPS1xfGt4dW160cMKYAC1AYJiQSIPSBYki/fB6VPMh9jsZksxSpajoJgSGJ97eSIAAUAzYCOvXFVU0yw8MUw7CCR7zKttmmREibeuCfapFR2qBStNm0MVViGYgEQIgAywifs2GA8tmRRFNgqsSR4bT9na4np2sd52wjHqBa+DON8w/JZVjFNFLgFzIttokbgAiwEC97Yhm+NeF4mXrU3IZYIuNQYSSCLgbicUpmK1aoVRYcsZANoEGWIPnb9WGebyDVWYMsP95iWZoIkgAgtvckRfcYPGwUnSLhg7biY6vUePDWVpIeQbn7RM+Qnc4Ho5F0ktUAUwQRMbgX5TIiYgTMWw749R8KgQKb0lFSGLCS1hpJayx1AFpA3N8Z6kWUqsqUkX1jTBj3iJ/LDQ5NgiWkZox4eoVg7FKikGVZWuLRpYAMrTNxG3XbG+4ZVovSbRUDKRpdHHOA0LDGQGX9KNugvjC1apBUMqqJ3DAm3YC0evywZw5aTQJWm0RJJYPBnqY1GYt064SG37QGdmHvRtnHoOQW08haCZAOoQd9vysO+FZJBLZXLiS2pitVNTbTqMEgMBcQD5zODsnWCK9PlrMpURUUNrptAEAixUiGPUAntjzh2QYoSlFTVLE6BUK6UnuYGkdgDuBJ2wam4KppG8z3GuA0nfxVQ05Euu6hgbw09bHaPO8YnluGUSxIpvVcczsWimqgXAA3MbEk/AWw8OWqVHOXUIqxdUA5ApBJSREk8sTB5vPBWWpsg5Ueu2ofYCsOvMytI6bkD1wSEtuYYY94q4r7OaM4mkM1FWp1AT7saVa24ueu+F9PJVdLaxoqJWLMCJ1Q61JMbrzMJmPdvfH0ZssfE+tdnZKK6qSNrpojalAkIpJkeZFum4WRSm5b61C0hTDASpXe43sFj1I7Y59amlqCMp4MXZTNzDqnhggKtNtQGlRy6A3LYXMATPaIJp5Z3CmZKaqjeGBrcr7iKf9mbnmUajYCN8UZzLtQzDZaiKj0nAZi06QAJJXoSAItYmRF5HvClrhIoqA+sBw8EMLAgmDA/GB6YEkqQp3iyKyBhKKxYkmrEBgj1RU59diWhjEAAqCbCSLm4nnMzTV6VZswvho411fCugJinCmndmWZZVIGnAeeyNVajKRUYGC1YkkMWmT5LMjSJMLcduoKSpHKVYAMGUNIMQGBBtMDyOEs4Bogw2eu0Ye0bF8kTSYsrlWA1KikKo1MSJYguA9yTYwb4wOsf0yf26v+DG04vliBRpUppmsxUREMg0LUUM06YVi2nY6SIkjGI0Zr7v/wAvS/7eLS0QKjse62J9JquKLc5ugVTHYQGteO99oxOtxMME0omYJ0uKetZCnqZEE722MNfpir2qz71Vq01nxDEgKCsFVSWJFpMaYMhvKxWcPpmmUcI6u3IFkHT0uwsYAtN++0YrtSnX6+0qBRV3NIeDo2dXMGmoqNS0qWYyCCVELqKhdMQQOpI3OBMtVr0kdaiFmptpUeIJZRILFiQPhbFLcUUaySV0NBDG6ncgzNyNiCBtthJxnjJYtQUqymSHXVIuQu52ww5795v2gMC0YiuamTYLXVSVeVBB18zHmIt4h1GAsDYX3GFytJ2Jp8ovJJMabxbr8h2w4y+VcAO6oE2EsWLehnTvaAJEjvhhwPhwrZhyDphDpC2Oq1iYuCJMDtfzWxBFkwrppdwHI1yxgjVIBYG6iCCeYR26dCLSMEcX4bUoVPpGt2mFR7BrySpRRbm69z54O4FwynSrMHeprJOmBKMAoYn70iSsgRv64L4qKRFJKtRiCSqEadWrSTPMYWwNzhYFbDvI1VxM3Qr1KlULVClTAc1YYAd4J6eRBE+uKeHcHqr4hKUtE6gqaCfVtHKAAe5+GCcpw1kqrTp0HHiGBMNH9YjlB7HbtO+NJk4Qrq0nWNJWwOoABwYlZB+YO9rs0gKb+8PVS1Uy2S4S5Wq7LAUEQU1GY2BAJibllHYAEnEc1SNIU2o6WZiTpKsZYkyEUrIvPMY2iRBxqM5VzC1kemQtIA6wzQgUdxEknoZAEbd6+GVnqLK1Kbqobn1zcnnKseo2ENAExthmMoRa7mSMgq6iBM85aDS8N1EsALR5zDTt0w3zHEEoUDTSoq1SWIMjUEJ1AAkcoJ7iAI7YRpmwXZ2bXFhIGojmgaxvtsZiDETGKc5nKbEXQGYGuQJgEBTdgPjBJ9cKFjKWBjAou4y4RXpoOZxriTpaZHY6b6doggfMz7X9oiIppBvI2EgBjAULy95BvtjJ1M8QIWANx8b+k+eG/splSRUzZE+Fy0/0qhEAfiB/zeWOXK4NLtBLWYXwvigNOpTFNVQU9LuNkWTpB16lPMTpSLk2GKOEvT8BwApqMwKgatSAx9o7wAeu+89RvAV1WhSYeGh1OSIDvEFt5I3RQNhqPXBmUzJpkBRTSTGprxPWbAfInzwRycBoF0I44Xlx4oItp2JGprddi23bpjQnOuNKOAGkgaSYF4XmgAdB6yBMXRZHIam1U69Gs8DUpLKYt3APlePXFVatU0Faq6KqsWVQCe0qgvqO0R0B9RADKLEWBvHNTjywKdPSSzHXJt+kxi4MwNr4Sce4BUDNU8KpWpAFh4fMxk21UxvAi4WN9tsD8RfTmKmoBAZIGkq0aZlOh3vPX4YeIalIKxrMFjUGdhrPktgb78wYGPeHWUzNZ1C40al3if8AlvKtSWqaRByxgMOUh7EKUGy2HW0emEf+mr/74/8AYX/t41vtX/4ilTquFKByKqFTRq1CUKBVIYliZJAE6rDvNn0Ph33m/tHFh3GxMeuTxEW57/Wan9VP+unhl7M7Vf8Ajt/1HHuOwkfCPrKx/wAcK/2J/wCL/wDUOMVxb+aP9Zfyx2OwOSAvxCUe038xl/V/zGG/s1t//V+zHY7Cey+cI/manhH87U/qYzvtL/qg/rr+T47HYYvwjyP4kLyI09n/APZf83/SMLOFfzT/APFH/pjHY7BH4PoZI+KM+Of6pX/4D/8AS2FeT/1VvR/+rHY7Cui/wL5mT4ecScW3X0/Xhdnf9Xf/AJv/AG47HYbj+My4nfzidNsb7hv/AO2J/wAVv/fj3HYlPjb6xDcmBUf5yp/yf9C4V5v+dH9dcdjsUz/kMUfihPBf55vRv+gY1/C/epeh/JsdjsWV4kH44t4h/Op/Vpf+lVwv45/NVv6o/wCrHY7HH4vpD7iLs5/q3Df6jf8AtxrMdjsNy9vKOn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graphicFrame>
        <p:nvGraphicFramePr>
          <p:cNvPr id="18" name="Chart 17"/>
          <p:cNvGraphicFramePr/>
          <p:nvPr>
            <p:extLst>
              <p:ext uri="{D42A27DB-BD31-4B8C-83A1-F6EECF244321}">
                <p14:modId xmlns:p14="http://schemas.microsoft.com/office/powerpoint/2010/main" val="2550568092"/>
              </p:ext>
            </p:extLst>
          </p:nvPr>
        </p:nvGraphicFramePr>
        <p:xfrm>
          <a:off x="2438400" y="76201"/>
          <a:ext cx="2743201" cy="1759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2" name="Chart 21"/>
          <p:cNvGraphicFramePr/>
          <p:nvPr>
            <p:extLst>
              <p:ext uri="{D42A27DB-BD31-4B8C-83A1-F6EECF244321}">
                <p14:modId xmlns:p14="http://schemas.microsoft.com/office/powerpoint/2010/main" val="305648692"/>
              </p:ext>
            </p:extLst>
          </p:nvPr>
        </p:nvGraphicFramePr>
        <p:xfrm>
          <a:off x="59042" y="56091"/>
          <a:ext cx="2798611" cy="17345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9" name="Chart 48"/>
          <p:cNvGraphicFramePr/>
          <p:nvPr>
            <p:extLst>
              <p:ext uri="{D42A27DB-BD31-4B8C-83A1-F6EECF244321}">
                <p14:modId xmlns:p14="http://schemas.microsoft.com/office/powerpoint/2010/main" val="1218323186"/>
              </p:ext>
            </p:extLst>
          </p:nvPr>
        </p:nvGraphicFramePr>
        <p:xfrm>
          <a:off x="3393542" y="3658442"/>
          <a:ext cx="1631848" cy="1370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23" name="Chart 22"/>
          <p:cNvGraphicFramePr/>
          <p:nvPr>
            <p:extLst>
              <p:ext uri="{D42A27DB-BD31-4B8C-83A1-F6EECF244321}">
                <p14:modId xmlns:p14="http://schemas.microsoft.com/office/powerpoint/2010/main" val="1881848568"/>
              </p:ext>
            </p:extLst>
          </p:nvPr>
        </p:nvGraphicFramePr>
        <p:xfrm>
          <a:off x="2362200" y="5474126"/>
          <a:ext cx="4419599" cy="14756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6070070" y="6716431"/>
            <a:ext cx="69121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100" b="1" dirty="0"/>
              <a:t>หน่วย</a:t>
            </a:r>
            <a:r>
              <a:rPr lang="en-US" sz="1100" b="1" dirty="0"/>
              <a:t> : </a:t>
            </a:r>
            <a:r>
              <a:rPr lang="th-TH" sz="1100" b="1" dirty="0"/>
              <a:t>บาท</a:t>
            </a:r>
          </a:p>
        </p:txBody>
      </p:sp>
      <p:graphicFrame>
        <p:nvGraphicFramePr>
          <p:cNvPr id="28" name="Chart 27"/>
          <p:cNvGraphicFramePr/>
          <p:nvPr>
            <p:extLst>
              <p:ext uri="{D42A27DB-BD31-4B8C-83A1-F6EECF244321}">
                <p14:modId xmlns:p14="http://schemas.microsoft.com/office/powerpoint/2010/main" val="3012047453"/>
              </p:ext>
            </p:extLst>
          </p:nvPr>
        </p:nvGraphicFramePr>
        <p:xfrm>
          <a:off x="79436" y="5757855"/>
          <a:ext cx="2192991" cy="9634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68" name="Chart 67"/>
          <p:cNvGraphicFramePr/>
          <p:nvPr>
            <p:extLst>
              <p:ext uri="{D42A27DB-BD31-4B8C-83A1-F6EECF244321}">
                <p14:modId xmlns:p14="http://schemas.microsoft.com/office/powerpoint/2010/main" val="1248059043"/>
              </p:ext>
            </p:extLst>
          </p:nvPr>
        </p:nvGraphicFramePr>
        <p:xfrm>
          <a:off x="72844" y="6712443"/>
          <a:ext cx="2192992" cy="10242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458812" y="42446"/>
            <a:ext cx="1066318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th-TH" b="1" dirty="0">
                <a:ln/>
                <a:solidFill>
                  <a:srgbClr val="00FFF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สัตว์เศรษฐกิจ</a:t>
            </a:r>
          </a:p>
        </p:txBody>
      </p:sp>
      <p:sp>
        <p:nvSpPr>
          <p:cNvPr id="38" name="officeArt object">
            <a:extLst>
              <a:ext uri="{FF2B5EF4-FFF2-40B4-BE49-F238E27FC236}">
                <a16:creationId xmlns:a16="http://schemas.microsoft.com/office/drawing/2014/main" id="{7E90E13E-C245-4305-B2FC-E7FC5492CA65}"/>
              </a:ext>
            </a:extLst>
          </p:cNvPr>
          <p:cNvSpPr/>
          <p:nvPr/>
        </p:nvSpPr>
        <p:spPr>
          <a:xfrm>
            <a:off x="2355486" y="9637668"/>
            <a:ext cx="4422956" cy="20258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lvl="0" defTabSz="914400"/>
            <a:r>
              <a:rPr lang="th-TH" sz="1100" b="1" kern="0" spc="-2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จัดทำโดย กลุ่มสารสนเทศการเกษตร สำนักงานเกษตรและสหกรณ์จังหวัดอุบลราชธานี</a:t>
            </a:r>
            <a:endParaRPr lang="th-TH" sz="1100" kern="0" dirty="0">
              <a:solidFill>
                <a:sysClr val="windowText" lastClr="000000"/>
              </a:solidFill>
            </a:endParaRPr>
          </a:p>
        </p:txBody>
      </p:sp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F102E88B-FC91-43D9-B5BE-122C11D1B160}"/>
              </a:ext>
            </a:extLst>
          </p:cNvPr>
          <p:cNvSpPr/>
          <p:nvPr/>
        </p:nvSpPr>
        <p:spPr>
          <a:xfrm>
            <a:off x="487899" y="4089081"/>
            <a:ext cx="990600" cy="63531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44" name="สี่เหลี่ยมผืนผ้า 43">
            <a:extLst>
              <a:ext uri="{FF2B5EF4-FFF2-40B4-BE49-F238E27FC236}">
                <a16:creationId xmlns:a16="http://schemas.microsoft.com/office/drawing/2014/main" id="{BE89A537-9F9B-4841-A0BE-28DF85017EA8}"/>
              </a:ext>
            </a:extLst>
          </p:cNvPr>
          <p:cNvSpPr/>
          <p:nvPr/>
        </p:nvSpPr>
        <p:spPr>
          <a:xfrm>
            <a:off x="2114541" y="4212711"/>
            <a:ext cx="990600" cy="63531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55" name="ตัวเชื่อมต่อตรง 54">
            <a:extLst>
              <a:ext uri="{FF2B5EF4-FFF2-40B4-BE49-F238E27FC236}">
                <a16:creationId xmlns:a16="http://schemas.microsoft.com/office/drawing/2014/main" id="{7CC85710-6346-4EF1-80A2-9704F7E3AEE7}"/>
              </a:ext>
            </a:extLst>
          </p:cNvPr>
          <p:cNvCxnSpPr/>
          <p:nvPr/>
        </p:nvCxnSpPr>
        <p:spPr>
          <a:xfrm>
            <a:off x="3460228" y="4724400"/>
            <a:ext cx="1492772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3" name="TextBox 23">
            <a:extLst>
              <a:ext uri="{FF2B5EF4-FFF2-40B4-BE49-F238E27FC236}">
                <a16:creationId xmlns:a16="http://schemas.microsoft.com/office/drawing/2014/main" id="{5185081F-7A46-4E72-8E8E-8992AE572245}"/>
              </a:ext>
            </a:extLst>
          </p:cNvPr>
          <p:cNvSpPr txBox="1"/>
          <p:nvPr/>
        </p:nvSpPr>
        <p:spPr>
          <a:xfrm>
            <a:off x="4097925" y="5478364"/>
            <a:ext cx="1146468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th-TH" sz="1600" b="1" dirty="0">
                <a:ln/>
                <a:solidFill>
                  <a:srgbClr val="002060"/>
                </a:solidFill>
              </a:rPr>
              <a:t>ไตรมาส 2/2569</a:t>
            </a:r>
          </a:p>
        </p:txBody>
      </p:sp>
      <p:sp>
        <p:nvSpPr>
          <p:cNvPr id="60" name="officeArt object">
            <a:extLst>
              <a:ext uri="{FF2B5EF4-FFF2-40B4-BE49-F238E27FC236}">
                <a16:creationId xmlns:a16="http://schemas.microsoft.com/office/drawing/2014/main" id="{3F8661A2-C27A-4E98-95DC-306044E57E36}"/>
              </a:ext>
            </a:extLst>
          </p:cNvPr>
          <p:cNvSpPr/>
          <p:nvPr/>
        </p:nvSpPr>
        <p:spPr>
          <a:xfrm>
            <a:off x="77075" y="7952358"/>
            <a:ext cx="2208050" cy="1887892"/>
          </a:xfrm>
          <a:prstGeom prst="rect">
            <a:avLst/>
          </a:prstGeom>
          <a:solidFill>
            <a:srgbClr val="EBEBEB"/>
          </a:solidFill>
          <a:ln w="12700" cap="flat">
            <a:solidFill>
              <a:srgbClr val="5E5E5E"/>
            </a:solidFill>
            <a:prstDash val="sysDot"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algn="l">
              <a:spcBef>
                <a:spcPts val="0"/>
              </a:spcBef>
              <a:spcAft>
                <a:spcPts val="0"/>
              </a:spcAft>
            </a:pPr>
            <a:endParaRPr lang="th-TH" sz="1100" b="1" dirty="0">
              <a:solidFill>
                <a:srgbClr val="FF0000"/>
              </a:solidFill>
              <a:ea typeface="Calibri" panose="020F0502020204030204" pitchFamily="34" charset="0"/>
              <a:cs typeface="+mj-cs"/>
            </a:endParaRPr>
          </a:p>
        </p:txBody>
      </p:sp>
      <p:sp>
        <p:nvSpPr>
          <p:cNvPr id="61" name="TextBox 14">
            <a:extLst>
              <a:ext uri="{FF2B5EF4-FFF2-40B4-BE49-F238E27FC236}">
                <a16:creationId xmlns:a16="http://schemas.microsoft.com/office/drawing/2014/main" id="{C0EA21C8-0890-451C-AE89-AAEAD7EFC72C}"/>
              </a:ext>
            </a:extLst>
          </p:cNvPr>
          <p:cNvSpPr txBox="1"/>
          <p:nvPr/>
        </p:nvSpPr>
        <p:spPr>
          <a:xfrm>
            <a:off x="72614" y="7940639"/>
            <a:ext cx="2192992" cy="192937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thaiDist">
              <a:lnSpc>
                <a:spcPts val="1100"/>
              </a:lnSpc>
            </a:pPr>
            <a:r>
              <a:rPr lang="th-TH" sz="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th-TH" sz="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ศูนย์ติดตามและแก้ไขปัญหาภัยพิบัติด้านการเกษตรจังหวัดอุบลราชธานี รายงานข้อมูล </a:t>
            </a:r>
            <a:r>
              <a:rPr lang="th-TH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จุด </a:t>
            </a:r>
            <a:r>
              <a:rPr lang="en-US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Hot Spot</a:t>
            </a:r>
            <a:r>
              <a:rPr lang="en-US" sz="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h-TH" sz="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ภาคการเกษตร ประกอบการพิจารณาเฝ้าระวัง ดูแล และควบคุมการเผาในพื้นที่ การเกษตร และขอความร่วมมือยกระดับการดำเนินมาตรการลดฝุ่นละอองขนาดไม่เกิน 2.5 ไมครอน </a:t>
            </a:r>
            <a:r>
              <a:rPr lang="th-TH" sz="105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n-US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PM</a:t>
            </a:r>
            <a:r>
              <a:rPr lang="en-US" sz="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2.5</a:t>
            </a:r>
            <a:r>
              <a:rPr lang="en-US" sz="105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th-TH" sz="105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h-TH" sz="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ประชาสัมพันธ์สร้างการรับรู้ให้กับเกษตรกรรับทราบ เรื่องการตัดสิทธิ์การได้รับความช่วยเหลือต่าง ๆ จากภาครัฐ หากตรวจพบว่ามีการเผาในพื้นที่เกษตรกรรมของเกษตรกร</a:t>
            </a:r>
          </a:p>
          <a:p>
            <a:pPr algn="thaiDist">
              <a:lnSpc>
                <a:spcPts val="1100"/>
              </a:lnSpc>
            </a:pPr>
            <a:r>
              <a:rPr lang="th-TH" sz="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th-TH" sz="900" b="1" spc="-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พบว่า ระหว่างวันที่ 1 มกราคม –30 เมษายน 2569 มี ทุกพื้นที่ ของจังหวัด มีจำนวน </a:t>
            </a:r>
            <a:r>
              <a:rPr lang="th-TH" sz="1100" b="1" spc="-2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จุด </a:t>
            </a:r>
            <a:r>
              <a:rPr lang="en-US" sz="1100" b="1" spc="-2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Hot</a:t>
            </a:r>
            <a:r>
              <a:rPr lang="th-TH" sz="1100" b="1" spc="-2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100" b="1" spc="-2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Spot</a:t>
            </a:r>
            <a:r>
              <a:rPr lang="th-TH" sz="1100" b="1" spc="-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h-TH" sz="1050" b="1" spc="-2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รวม 1,446 จุด </a:t>
            </a:r>
            <a:r>
              <a:rPr lang="th-TH" sz="1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โดยมี</a:t>
            </a:r>
            <a:endParaRPr lang="th-TH" sz="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thaiDist">
              <a:lnSpc>
                <a:spcPts val="1100"/>
              </a:lnSpc>
            </a:pPr>
            <a:r>
              <a:rPr lang="th-TH" sz="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</a:t>
            </a:r>
            <a:r>
              <a:rPr lang="th-TH" sz="1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</a:t>
            </a:r>
            <a:r>
              <a:rPr lang="th-TH" sz="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พื้นที่ </a:t>
            </a:r>
            <a:r>
              <a:rPr lang="th-TH" sz="1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สปก. </a:t>
            </a:r>
            <a:r>
              <a:rPr lang="th-TH" sz="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จำนวน </a:t>
            </a:r>
            <a:r>
              <a:rPr lang="th-TH" sz="1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210</a:t>
            </a:r>
            <a:r>
              <a:rPr lang="th-TH" sz="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จุด  </a:t>
            </a:r>
            <a:r>
              <a:rPr lang="th-TH" sz="9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th-TH" sz="10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ลดลง</a:t>
            </a:r>
            <a:r>
              <a:rPr lang="th-TH" sz="9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จากปี 2568 ในช่วงเวลาเดียวกัน </a:t>
            </a:r>
            <a:r>
              <a:rPr lang="th-TH" sz="10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54</a:t>
            </a:r>
            <a:r>
              <a:rPr lang="th-TH" sz="9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จุด)   </a:t>
            </a:r>
            <a:r>
              <a:rPr lang="th-TH" sz="1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</a:t>
            </a:r>
            <a:r>
              <a:rPr lang="th-TH" sz="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พื้นที่</a:t>
            </a:r>
            <a:r>
              <a:rPr lang="th-TH" sz="1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เกษตร</a:t>
            </a:r>
            <a:r>
              <a:rPr lang="th-TH" sz="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จำนวน </a:t>
            </a:r>
            <a:r>
              <a:rPr lang="th-TH" sz="105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466</a:t>
            </a:r>
            <a:r>
              <a:rPr lang="th-TH" sz="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จุด  </a:t>
            </a:r>
            <a:r>
              <a:rPr lang="th-TH" sz="9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th-TH" sz="10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ลดลง</a:t>
            </a:r>
            <a:r>
              <a:rPr lang="th-TH" sz="9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จากปี 2568 ในช่วงเวลาเดียวกัน </a:t>
            </a:r>
            <a:r>
              <a:rPr lang="th-TH" sz="10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28</a:t>
            </a:r>
            <a:r>
              <a:rPr lang="th-TH" sz="9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จุด)</a:t>
            </a:r>
          </a:p>
        </p:txBody>
      </p:sp>
      <p:sp>
        <p:nvSpPr>
          <p:cNvPr id="2" name="TextBox 14">
            <a:extLst>
              <a:ext uri="{FF2B5EF4-FFF2-40B4-BE49-F238E27FC236}">
                <a16:creationId xmlns:a16="http://schemas.microsoft.com/office/drawing/2014/main" id="{4C9076EF-2EC4-D13C-07ED-7924597F750C}"/>
              </a:ext>
            </a:extLst>
          </p:cNvPr>
          <p:cNvSpPr txBox="1"/>
          <p:nvPr/>
        </p:nvSpPr>
        <p:spPr>
          <a:xfrm>
            <a:off x="6019800" y="9655667"/>
            <a:ext cx="741485" cy="21544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r">
              <a:lnSpc>
                <a:spcPts val="800"/>
              </a:lnSpc>
            </a:pPr>
            <a:r>
              <a:rPr lang="th-TH" sz="1200" b="1" i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(15 พ.ค. 69)</a:t>
            </a:r>
          </a:p>
        </p:txBody>
      </p:sp>
      <p:graphicFrame>
        <p:nvGraphicFramePr>
          <p:cNvPr id="9" name="ตาราง 8">
            <a:extLst>
              <a:ext uri="{FF2B5EF4-FFF2-40B4-BE49-F238E27FC236}">
                <a16:creationId xmlns:a16="http://schemas.microsoft.com/office/drawing/2014/main" id="{E442D4A7-3BCB-DB19-E43F-D74DA48EA7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1158799"/>
              </p:ext>
            </p:extLst>
          </p:nvPr>
        </p:nvGraphicFramePr>
        <p:xfrm>
          <a:off x="5196048" y="432141"/>
          <a:ext cx="1509552" cy="1270635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754776">
                  <a:extLst>
                    <a:ext uri="{9D8B030D-6E8A-4147-A177-3AD203B41FA5}">
                      <a16:colId xmlns:a16="http://schemas.microsoft.com/office/drawing/2014/main" val="3731630556"/>
                    </a:ext>
                  </a:extLst>
                </a:gridCol>
                <a:gridCol w="754776">
                  <a:extLst>
                    <a:ext uri="{9D8B030D-6E8A-4147-A177-3AD203B41FA5}">
                      <a16:colId xmlns:a16="http://schemas.microsoft.com/office/drawing/2014/main" val="3471632503"/>
                    </a:ext>
                  </a:extLst>
                </a:gridCol>
              </a:tblGrid>
              <a:tr h="180000"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</a:pPr>
                      <a:r>
                        <a:rPr lang="th-TH" sz="11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สุกร (ตัว)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11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158,437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7083793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</a:pPr>
                      <a:r>
                        <a:rPr lang="th-TH" sz="11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ไก่เนื้อ (กก.)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11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2,327,927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86551631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</a:pPr>
                      <a:r>
                        <a:rPr lang="th-TH" sz="11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โคเนื้อ (ตัว)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11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560,785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22787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</a:pPr>
                      <a:r>
                        <a:rPr lang="th-TH" sz="11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กระบือ (ตัว)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11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140,205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9230948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</a:pPr>
                      <a:r>
                        <a:rPr lang="th-TH" sz="11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ไข่ไก่ (ฟอง)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12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225,354,920</a:t>
                      </a:r>
                      <a:endParaRPr lang="th-TH" sz="1100" b="1" kern="1000" baseline="0" dirty="0">
                        <a:solidFill>
                          <a:srgbClr val="996633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57413652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</a:pPr>
                      <a:r>
                        <a:rPr lang="th-TH" sz="11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ปลานิล (ตัน)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11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10,748.35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01048312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</a:pPr>
                      <a:r>
                        <a:rPr lang="th-TH" sz="11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ปลาดุก (ตัน)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11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4,170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8502108"/>
                  </a:ext>
                </a:extLst>
              </a:tr>
            </a:tbl>
          </a:graphicData>
        </a:graphic>
      </p:graphicFrame>
      <p:sp>
        <p:nvSpPr>
          <p:cNvPr id="20" name="TextBox 4">
            <a:extLst>
              <a:ext uri="{FF2B5EF4-FFF2-40B4-BE49-F238E27FC236}">
                <a16:creationId xmlns:a16="http://schemas.microsoft.com/office/drawing/2014/main" id="{4F9A9226-0467-6967-C764-9E2B859E3E30}"/>
              </a:ext>
            </a:extLst>
          </p:cNvPr>
          <p:cNvSpPr txBox="1"/>
          <p:nvPr/>
        </p:nvSpPr>
        <p:spPr>
          <a:xfrm>
            <a:off x="3162937" y="69061"/>
            <a:ext cx="132921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th-TH" b="1" dirty="0">
                <a:ln/>
                <a:solidFill>
                  <a:srgbClr val="00990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พืชเศรษฐกิจ (ตัน)</a:t>
            </a:r>
          </a:p>
        </p:txBody>
      </p:sp>
      <p:pic>
        <p:nvPicPr>
          <p:cNvPr id="25" name="ตัวแทนเนื้อหา 4">
            <a:extLst>
              <a:ext uri="{FF2B5EF4-FFF2-40B4-BE49-F238E27FC236}">
                <a16:creationId xmlns:a16="http://schemas.microsoft.com/office/drawing/2014/main" id="{DDF95B0F-5C59-D7DB-6E2A-E506B63D7BD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0" t="5958" r="3981" b="3724"/>
          <a:stretch>
            <a:fillRect/>
          </a:stretch>
        </p:blipFill>
        <p:spPr>
          <a:xfrm>
            <a:off x="3342857" y="1932400"/>
            <a:ext cx="3418428" cy="1622427"/>
          </a:xfrm>
          <a:prstGeom prst="rect">
            <a:avLst/>
          </a:prstGeom>
        </p:spPr>
      </p:pic>
      <p:graphicFrame>
        <p:nvGraphicFramePr>
          <p:cNvPr id="7" name="Chart 46">
            <a:extLst>
              <a:ext uri="{FF2B5EF4-FFF2-40B4-BE49-F238E27FC236}">
                <a16:creationId xmlns:a16="http://schemas.microsoft.com/office/drawing/2014/main" id="{030B743B-0FB8-C88D-C0AA-1E6709BD98E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67775726"/>
              </p:ext>
            </p:extLst>
          </p:nvPr>
        </p:nvGraphicFramePr>
        <p:xfrm>
          <a:off x="89446" y="3658146"/>
          <a:ext cx="1629836" cy="13713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sp>
        <p:nvSpPr>
          <p:cNvPr id="21" name="สี่เหลี่ยมผืนผ้า 20">
            <a:extLst>
              <a:ext uri="{FF2B5EF4-FFF2-40B4-BE49-F238E27FC236}">
                <a16:creationId xmlns:a16="http://schemas.microsoft.com/office/drawing/2014/main" id="{C90206E9-4364-8889-76C1-8CBDD633AE45}"/>
              </a:ext>
            </a:extLst>
          </p:cNvPr>
          <p:cNvSpPr/>
          <p:nvPr/>
        </p:nvSpPr>
        <p:spPr>
          <a:xfrm>
            <a:off x="915904" y="4111494"/>
            <a:ext cx="388451" cy="23190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/>
                </a:solidFill>
              </a:rPr>
              <a:t>490</a:t>
            </a:r>
            <a:endParaRPr lang="th-TH" sz="1200" dirty="0">
              <a:solidFill>
                <a:schemeClr val="tx1"/>
              </a:solidFill>
            </a:endParaRPr>
          </a:p>
        </p:txBody>
      </p:sp>
      <p:graphicFrame>
        <p:nvGraphicFramePr>
          <p:cNvPr id="26" name="Chart 46">
            <a:extLst>
              <a:ext uri="{FF2B5EF4-FFF2-40B4-BE49-F238E27FC236}">
                <a16:creationId xmlns:a16="http://schemas.microsoft.com/office/drawing/2014/main" id="{5B752916-83F7-A4F5-924D-36948C09117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48814695"/>
              </p:ext>
            </p:extLst>
          </p:nvPr>
        </p:nvGraphicFramePr>
        <p:xfrm>
          <a:off x="1745497" y="3655086"/>
          <a:ext cx="1629836" cy="13713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</p:spTree>
    <p:extLst>
      <p:ext uri="{BB962C8B-B14F-4D97-AF65-F5344CB8AC3E}">
        <p14:creationId xmlns:p14="http://schemas.microsoft.com/office/powerpoint/2010/main" val="21085440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5880</TotalTime>
  <Words>607</Words>
  <Application>Microsoft Office PowerPoint</Application>
  <PresentationFormat>กระดาษ A4 (210x297 มม.)</PresentationFormat>
  <Paragraphs>88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8" baseType="lpstr">
      <vt:lpstr>Arial</vt:lpstr>
      <vt:lpstr>Arial Unicode MS</vt:lpstr>
      <vt:lpstr>Calibri</vt:lpstr>
      <vt:lpstr>Helvetica Neue</vt:lpstr>
      <vt:lpstr>TH Chakra Petch</vt:lpstr>
      <vt:lpstr>Wingdings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Nitro Acer</cp:lastModifiedBy>
  <cp:revision>257</cp:revision>
  <cp:lastPrinted>2022-09-13T08:08:35Z</cp:lastPrinted>
  <dcterms:created xsi:type="dcterms:W3CDTF">2019-07-31T14:04:36Z</dcterms:created>
  <dcterms:modified xsi:type="dcterms:W3CDTF">2026-05-14T07:24:31Z</dcterms:modified>
</cp:coreProperties>
</file>