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600"/>
    <a:srgbClr val="996633"/>
    <a:srgbClr val="009900"/>
    <a:srgbClr val="008000"/>
    <a:srgbClr val="00FFFF"/>
    <a:srgbClr val="3399FF"/>
    <a:srgbClr val="C5FFE2"/>
    <a:srgbClr val="CC9900"/>
    <a:srgbClr val="FFE7B7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สไตล์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สไตล์สีปานกลาง 4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สไตล์สีปานกลาง 4 - เน้น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สไตล์สีปานกลาง 4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สไตล์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สไตล์สีปานกลาง 4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593" autoAdjust="0"/>
    <p:restoredTop sz="94660"/>
  </p:normalViewPr>
  <p:slideViewPr>
    <p:cSldViewPr showGuides="1">
      <p:cViewPr>
        <p:scale>
          <a:sx n="120" d="100"/>
          <a:sy n="120" d="100"/>
        </p:scale>
        <p:origin x="1958" y="95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430798180665578"/>
          <c:y val="0.2989417808997703"/>
          <c:w val="0.34997216755170329"/>
          <c:h val="0.5456159494419059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CAA8-4D8A-B08A-E8D204CE8734}"/>
              </c:ext>
            </c:extLst>
          </c:dPt>
          <c:dLbls>
            <c:dLbl>
              <c:idx val="0"/>
              <c:layout>
                <c:manualLayout>
                  <c:x val="0.17317670123334009"/>
                  <c:y val="3.3630059293632379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1B0C3F2-4819-4FF6-8367-B69BA7D832FA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52343A11-4BF3-45DB-BC11-ACE2562B2314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7277F2BA-4958-4821-AAFA-17D8384196DC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6640800291338"/>
                      <c:h val="0.2048063934003608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-0.10093372669374209"/>
                  <c:y val="2.56591905130188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7AF15E7-03B0-4DD6-B0AB-51C6713AD6D6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86E14312-8F00-413B-8644-D38BCA607811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2D5F598E-E61F-42E5-84D8-7E66341FD24E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478153077372017"/>
                      <c:h val="0.211363753544728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-0.18537686447329238"/>
                  <c:y val="-7.58554694744838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r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664940337948253"/>
                      <c:h val="0.159450089795176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0.20377799512321554"/>
                  <c:y val="-8.561665377674658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328684627921906"/>
                      <c:h val="0.1513888888888888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AA8-4D8A-B08A-E8D204CE87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cap="none" spc="0" baseline="0">
                    <a:ln w="0">
                      <a:solidFill>
                        <a:srgbClr val="009900"/>
                      </a:solidFill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ข้าวโพดเลี้ยงสัตว์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1480045</c:v>
                </c:pt>
                <c:pt idx="1">
                  <c:v>1673506</c:v>
                </c:pt>
                <c:pt idx="2">
                  <c:v>136982</c:v>
                </c:pt>
                <c:pt idx="3">
                  <c:v>75291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8800390622348013"/>
          <c:y val="0.31175124164733431"/>
          <c:w val="0.28874645315122394"/>
          <c:h val="0.4854043339189980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(ล้านไร่)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explosion val="1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Lbls>
            <c:dLbl>
              <c:idx val="0"/>
              <c:layout>
                <c:manualLayout>
                  <c:x val="2.3132290755322252E-2"/>
                  <c:y val="-0.29873730973926266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1" i="0" u="none" strike="noStrike" kern="12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C44EE829-A24A-4E93-AE85-E21CB8A9218E}" type="CATEGORYNAME">
                      <a:rPr lang="th-TH" sz="110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b="1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fld id="{D416E443-7B3A-4C6A-A990-80DEF00EE36E}" type="VALUE">
                      <a:rPr lang="th-TH" sz="1100" baseline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 </a:t>
                    </a:r>
                    <a:fld id="{F28E698E-7044-4989-BB22-0A2F6B21E2B7}" type="PERCENTAGE">
                      <a:rPr lang="th-TH" sz="11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aseline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1" i="0" u="none" strike="noStrike" kern="1200" baseline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830521184851892"/>
                      <c:h val="0.2767855811803992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1.2951631046119235E-2"/>
                  <c:y val="-7.3076865739254288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976190476190477"/>
                      <c:h val="0.161042605332174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7.1428571428571426E-3"/>
                  <c:y val="0.151450585819017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rgbClr val="006666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45478065241845"/>
                      <c:h val="0.29906700136578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1.7963375403012422E-2"/>
                  <c:y val="2.15857799337716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4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9047619047619"/>
                      <c:h val="0.1243017704727032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0"/>
              <a:lstStyle/>
              <a:p>
                <a:pPr algn="l"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พืชสวน</c:v>
                </c:pt>
                <c:pt idx="3">
                  <c:v>อื่นๆ</c:v>
                </c:pt>
              </c:strCache>
            </c:strRef>
          </c:cat>
          <c:val>
            <c:numRef>
              <c:f>Sheet1!$B$2:$B$5</c:f>
              <c:numCache>
                <c:formatCode>_(* #,##0_);_(* \(#,##0\);_(* "-"??_);_(@_)</c:formatCode>
                <c:ptCount val="4"/>
                <c:pt idx="0">
                  <c:v>4117628</c:v>
                </c:pt>
                <c:pt idx="1">
                  <c:v>567161</c:v>
                </c:pt>
                <c:pt idx="2">
                  <c:v>673011</c:v>
                </c:pt>
                <c:pt idx="3">
                  <c:v>436128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layout>
                <c:manualLayout>
                  <c:x val="0"/>
                  <c:y val="4.104277740029551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3,446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3446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3,414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5D8E-4461-8D59-B793975080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3414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4464"/>
        <c:axId val="289308480"/>
      </c:barChart>
      <c:catAx>
        <c:axId val="28931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08480"/>
        <c:crosses val="autoZero"/>
        <c:auto val="1"/>
        <c:lblAlgn val="ctr"/>
        <c:lblOffset val="100"/>
        <c:noMultiLvlLbl val="0"/>
      </c:catAx>
      <c:valAx>
        <c:axId val="2893084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4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506700947303137"/>
          <c:y val="0.2109345511296217"/>
          <c:w val="0.8268736598048827"/>
          <c:h val="0.758312659122527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75990861933059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FD-4801-85D8-5324C339FC93}"/>
                </c:ext>
              </c:extLst>
            </c:dLbl>
            <c:dLbl>
              <c:idx val="1"/>
              <c:layout>
                <c:manualLayout>
                  <c:x val="2.616753239377597E-2"/>
                  <c:y val="8.606254375128331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4CD-49D0-8ADB-34BE61E26CFA}"/>
                </c:ext>
              </c:extLst>
            </c:dLbl>
            <c:dLbl>
              <c:idx val="2"/>
              <c:layout>
                <c:manualLayout>
                  <c:x val="7.9457911621985136E-2"/>
                  <c:y val="1.92934935351604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E95-420D-AFD9-2BF7093BE87D}"/>
                </c:ext>
              </c:extLst>
            </c:dLbl>
            <c:dLbl>
              <c:idx val="3"/>
              <c:layout>
                <c:manualLayout>
                  <c:x val="3.7369675800913854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559453875.92999995</c:v>
                </c:pt>
                <c:pt idx="1">
                  <c:v>6211846.3799999999</c:v>
                </c:pt>
                <c:pt idx="2">
                  <c:v>4485546.76</c:v>
                </c:pt>
                <c:pt idx="3">
                  <c:v>537144.01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4.9276416254053816E-2"/>
                  <c:y val="-0.1136798107437227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8FD-4801-85D8-5324C339FC93}"/>
                </c:ext>
              </c:extLst>
            </c:dLbl>
            <c:dLbl>
              <c:idx val="1"/>
              <c:layout>
                <c:manualLayout>
                  <c:x val="-6.3078120888342771E-3"/>
                  <c:y val="-7.8889753764175627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4CD-49D0-8ADB-34BE61E26CFA}"/>
                </c:ext>
              </c:extLst>
            </c:dLbl>
            <c:dLbl>
              <c:idx val="2"/>
              <c:layout>
                <c:manualLayout>
                  <c:x val="6.1466410831529601E-2"/>
                  <c:y val="-8.842749051423602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E95-420D-AFD9-2BF7093BE87D}"/>
                </c:ext>
              </c:extLst>
            </c:dLbl>
            <c:dLbl>
              <c:idx val="3"/>
              <c:layout>
                <c:manualLayout>
                  <c:x val="2.9189073488341363E-2"/>
                  <c:y val="-2.137468311025965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Sheet1!$C$2:$C$5</c:f>
              <c:numCache>
                <c:formatCode>#,##0.00</c:formatCode>
                <c:ptCount val="4"/>
                <c:pt idx="0">
                  <c:v>1706390514.9100001</c:v>
                </c:pt>
                <c:pt idx="1">
                  <c:v>91711900</c:v>
                </c:pt>
                <c:pt idx="2">
                  <c:v>75073930</c:v>
                </c:pt>
                <c:pt idx="3">
                  <c:v>11520487.210000001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89319360"/>
        <c:axId val="289315008"/>
      </c:barChart>
      <c:catAx>
        <c:axId val="2893193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5008"/>
        <c:crosses val="autoZero"/>
        <c:auto val="1"/>
        <c:lblAlgn val="ctr"/>
        <c:lblOffset val="100"/>
        <c:noMultiLvlLbl val="0"/>
      </c:catAx>
      <c:valAx>
        <c:axId val="289315008"/>
        <c:scaling>
          <c:orientation val="minMax"/>
        </c:scaling>
        <c:delete val="1"/>
        <c:axPos val="b"/>
        <c:majorGridlines>
          <c:spPr>
            <a:ln w="0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8931936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  <a:ln w="635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threePt" dir="t"/>
        </a:scene3d>
      </c:spPr>
    </c:plotArea>
    <c:legend>
      <c:legendPos val="b"/>
      <c:layout>
        <c:manualLayout>
          <c:xMode val="edge"/>
          <c:yMode val="edge"/>
          <c:x val="0.80416458597261875"/>
          <c:y val="0.26115035126393349"/>
          <c:w val="0.14985839213014573"/>
          <c:h val="0.274453452022842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9555483811835073E-2"/>
          <c:y val="2.63646016817294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cap="all" spc="0" baseline="0">
              <a:solidFill>
                <a:srgbClr val="00800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1161869793355285"/>
          <c:y val="0.15228166635084397"/>
          <c:w val="0.32348285971077856"/>
          <c:h val="0.6823644952496746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pattFill prst="ltUpDiag">
                <a:fgClr>
                  <a:schemeClr val="accent6"/>
                </a:fgClr>
                <a:bgClr>
                  <a:schemeClr val="accent6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6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CE21-4755-9B26-F710173FB365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5"/>
                </a:fgClr>
                <a:bgClr>
                  <a:schemeClr val="accent5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5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3-CE21-4755-9B26-F710173FB365}"/>
              </c:ext>
            </c:extLst>
          </c:dPt>
          <c:dPt>
            <c:idx val="2"/>
            <c:bubble3D val="0"/>
            <c:spPr>
              <a:pattFill prst="ltUpDiag">
                <a:fgClr>
                  <a:schemeClr val="accent4"/>
                </a:fgClr>
                <a:bgClr>
                  <a:schemeClr val="accent4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4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4-B2CB-4883-A039-844626107830}"/>
              </c:ext>
            </c:extLst>
          </c:dPt>
          <c:dLbls>
            <c:dLbl>
              <c:idx val="0"/>
              <c:layout>
                <c:manualLayout>
                  <c:x val="-0.49018551621908357"/>
                  <c:y val="-0.26322650915709189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7ECBBBB-3831-4DB2-BA85-BFE350787CB6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fld id="{4BBC4203-B56F-4EA0-BEBC-9C662837D66D}" type="VALU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  <a:fld id="{D1C3F8A6-46ED-4BBB-BBA7-C9426100AA90}" type="PERCENTAG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091165444819424"/>
                      <c:h val="0.357752355924752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E21-4755-9B26-F710173FB365}"/>
                </c:ext>
              </c:extLst>
            </c:dLbl>
            <c:dLbl>
              <c:idx val="1"/>
              <c:layout>
                <c:manualLayout>
                  <c:x val="0.56280931871044992"/>
                  <c:y val="0.10452318744125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01033063975179"/>
                      <c:h val="0.39303289451149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E21-4755-9B26-F710173FB365}"/>
                </c:ext>
              </c:extLst>
            </c:dLbl>
            <c:dLbl>
              <c:idx val="2"/>
              <c:layout>
                <c:manualLayout>
                  <c:x val="0.36051219544448643"/>
                  <c:y val="0.475144616068082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8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3359872429937015"/>
                      <c:h val="0.445762097874950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B2CB-4883-A039-8446261078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ข้าว</c:v>
                </c:pt>
                <c:pt idx="1">
                  <c:v>มันสำปะหลัง</c:v>
                </c:pt>
                <c:pt idx="2">
                  <c:v>พืชผัก ผลไม้ สมุนไพร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18189</c:v>
                </c:pt>
                <c:pt idx="1">
                  <c:v>4145</c:v>
                </c:pt>
                <c:pt idx="2" formatCode="General">
                  <c:v>133.05000000000001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E21-4755-9B26-F710173FB365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1400797122581895E-2"/>
          <c:y val="0.8299932588943153"/>
          <c:w val="0.66092382504077762"/>
          <c:h val="0.15795396940977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accent5">
        <a:lumMod val="40000"/>
        <a:lumOff val="60000"/>
      </a:schemeClr>
    </a:solidFill>
    <a:ln>
      <a:noFill/>
    </a:ln>
    <a:effectLst/>
  </c:spPr>
  <c:txPr>
    <a:bodyPr/>
    <a:lstStyle/>
    <a:p>
      <a:pPr>
        <a:defRPr sz="700"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1120195604908729"/>
          <c:y val="2.65927896702384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0B0F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2503717521821318"/>
          <c:y val="0.14854576549320669"/>
          <c:w val="0.33913588522341159"/>
          <c:h val="0.6906231800725617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080-4A8A-A3A3-F1FA2F82B19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CB6C-42BE-834F-1E6CBA2C9E10}"/>
              </c:ext>
            </c:extLst>
          </c:dPt>
          <c:dLbls>
            <c:dLbl>
              <c:idx val="0"/>
              <c:layout>
                <c:manualLayout>
                  <c:x val="9.6564191752637488E-2"/>
                  <c:y val="5.2241450853084022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3CD2758-C0FA-4DA1-B9B2-9D770FF98B79}" type="CATEGORYNAM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009900"/>
                        </a:solidFill>
                      </a:defRPr>
                    </a:pPr>
                    <a:fld id="{FF3DC2E8-B355-497A-A310-919228A05C0B}" type="VALU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[VALUE]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  <a:fld id="{A8E7265E-73F9-453B-AD78-4CBBA18FD011}" type="PERCENTAG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[เปอร์เซ็นต์]</a:t>
                    </a:fld>
                    <a:endParaRPr lang="th-TH" sz="900">
                      <a:solidFill>
                        <a:srgbClr val="0099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99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66308579011556"/>
                      <c:h val="0.2765861897665175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1"/>
              <c:layout>
                <c:manualLayout>
                  <c:x val="7.6295763960835247E-2"/>
                  <c:y val="0.5467382655178305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80-4A8A-A3A3-F1FA2F82B199}"/>
                </c:ext>
              </c:extLst>
            </c:dLbl>
            <c:dLbl>
              <c:idx val="2"/>
              <c:layout>
                <c:manualLayout>
                  <c:x val="9.6170893464271642E-2"/>
                  <c:y val="0.2112299543557323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080-4A8A-A3A3-F1FA2F82B199}"/>
                </c:ext>
              </c:extLst>
            </c:dLbl>
            <c:dLbl>
              <c:idx val="3"/>
              <c:layout>
                <c:manualLayout>
                  <c:x val="-0.10114491981730896"/>
                  <c:y val="-0.2938607239620201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54DA94B-E2E3-4077-8C2A-313B6AECE26F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 </a:t>
                    </a:r>
                    <a:fld id="{C194896F-4F6A-410D-95E8-9EE592066D6F}" type="VALU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 </a:t>
                    </a:r>
                    <a:fld id="{111C9CC1-3664-4840-9310-D71365BB1E02}" type="PERCENTAG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baseline="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549386409070346"/>
                      <c:h val="0.308383411847982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CB6C-42BE-834F-1E6CBA2C9E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พืชผัก ผลไม้</c:v>
                </c:pt>
                <c:pt idx="1">
                  <c:v>ประมง</c:v>
                </c:pt>
                <c:pt idx="2">
                  <c:v>ปศุสัตว์</c:v>
                </c:pt>
                <c:pt idx="3">
                  <c:v>ข้าว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4464.05</c:v>
                </c:pt>
                <c:pt idx="1">
                  <c:v>294.58</c:v>
                </c:pt>
                <c:pt idx="2" formatCode="General">
                  <c:v>368</c:v>
                </c:pt>
                <c:pt idx="3" formatCode="General">
                  <c:v>20332.5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8683981412617502E-2"/>
          <c:y val="0.82243784212328497"/>
          <c:w val="0.58879155273895589"/>
          <c:h val="0.151557327195149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050"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87-49A6-BD1B-9C82AA7EC15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240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B87-49A6-BD1B-9C82AA7EC1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B87-49A6-BD1B-9C82AA7EC1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9F-4526-9B37-5827D29032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89F-4526-9B37-5827D29032B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89F-4526-9B37-5827D29032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0.15748</cdr:x>
      <cdr:y>0.04257</cdr:y>
    </cdr:from>
    <cdr:to>
      <cdr:x>0.84894</cdr:x>
      <cdr:y>0.2555</cdr:y>
    </cdr:to>
    <cdr:sp macro="" textlink="">
      <cdr:nvSpPr>
        <cdr:cNvPr id="2" name="TextBox 4">
          <a:extLst xmlns:a="http://schemas.openxmlformats.org/drawingml/2006/main">
            <a:ext uri="{FF2B5EF4-FFF2-40B4-BE49-F238E27FC236}">
              <a16:creationId xmlns:a16="http://schemas.microsoft.com/office/drawing/2014/main" id="{4F9A9226-0467-6967-C764-9E2B859E3E30}"/>
            </a:ext>
          </a:extLst>
        </cdr:cNvPr>
        <cdr:cNvSpPr txBox="1"/>
      </cdr:nvSpPr>
      <cdr:spPr>
        <a:xfrm xmlns:a="http://schemas.openxmlformats.org/drawingml/2006/main">
          <a:off x="440719" y="73839"/>
          <a:ext cx="1935145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  <a:scene3d>
            <a:camera prst="orthographicFront"/>
            <a:lightRig rig="harsh" dir="t"/>
          </a:scene3d>
          <a:sp3d extrusionH="57150" prstMaterial="matte">
            <a:bevelT w="63500" h="12700" prst="angle"/>
            <a:contourClr>
              <a:schemeClr val="bg1">
                <a:lumMod val="65000"/>
              </a:schemeClr>
            </a:contourClr>
          </a:sp3d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/>
              <a:solidFill>
                <a:srgbClr val="FCF6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rPr>
            <a:t>พื้นที่ทำการเกษตร (ล้านไร่)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3320378" y="1905000"/>
            <a:ext cx="3461421" cy="1676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65957" y="41756"/>
            <a:ext cx="6705600" cy="182418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3213996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6911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4973916" y="3588361"/>
            <a:ext cx="1887897" cy="1827357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 l="-7435" r="-5933"/>
            </a:stretch>
          </a:blip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อุบลราชธานี</a:t>
            </a:r>
            <a:endParaRPr lang="en-US" sz="3200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          ด้านการเกษตร</a:t>
            </a:r>
            <a:endParaRPr lang="th-TH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(30 มิถุนายน 2569)</a:t>
            </a:r>
            <a:endParaRPr lang="en-US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52400" y="5029200"/>
            <a:ext cx="4796790" cy="343535"/>
          </a:xfrm>
          <a:prstGeom prst="rect">
            <a:avLst/>
          </a:prstGeom>
          <a:solidFill>
            <a:srgbClr val="474747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dirty="0">
                <a:ln>
                  <a:noFill/>
                </a:ln>
                <a:solidFill>
                  <a:srgbClr val="FFFFFF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dirty="0">
              <a:ln>
                <a:noFill/>
              </a:ln>
              <a:solidFill>
                <a:srgbClr val="FFFFFF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28861" y="1981199"/>
            <a:ext cx="3100828" cy="155277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83294" y="1994576"/>
            <a:ext cx="322999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จังหวัดอุบลราชธานี (ปี 2567) มูลค่า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642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ล้านบาท </a:t>
            </a:r>
            <a:endParaRPr lang="en-US" sz="1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 </a:t>
            </a:r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ภาคการเกษตรจังหวัดอุบลราชธานี มูลค่า 32,488 ล้านบาท</a:t>
            </a:r>
          </a:p>
          <a:p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รายได้ประชากรต่อคนต่อปี 86,242 บาท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จำนวนประชากร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68,687 ครัวเรือน 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เป็นภาคการเกษตร 314,019 ครัวเรือน </a:t>
            </a:r>
          </a:p>
          <a:p>
            <a:r>
              <a:rPr lang="th-TH" sz="1400" b="1" spc="-3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ปริมาณน้ำภาพรวมจังหวัด 1,996.47 ล้าน ลบ.ม. (30 มิ.ย. 69) </a:t>
            </a:r>
          </a:p>
          <a:p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ปริมาณน้ำฝนสะสม 1 ม.ค. – 30 มิ.ย. 69  รวม 400.2 มม. / 41 วัน 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5502910"/>
            <a:ext cx="2209800" cy="4343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sz="1100" dirty="0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2200" y="5486401"/>
            <a:ext cx="4419600" cy="17907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58843" y="7265656"/>
            <a:ext cx="4419600" cy="2471821"/>
          </a:xfrm>
          <a:prstGeom prst="rect">
            <a:avLst/>
          </a:prstGeom>
          <a:solidFill>
            <a:srgbClr val="999999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63950" y="7347353"/>
            <a:ext cx="4397336" cy="1431841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 </a:t>
            </a:r>
            <a:r>
              <a:rPr lang="en-US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Function </a:t>
            </a: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มีภารกิจสำคัญ   </a:t>
            </a:r>
            <a:r>
              <a:rPr lang="th-TH" sz="10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อาทิเช่น</a:t>
            </a:r>
            <a:endParaRPr lang="en-US" sz="1200" b="1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ด้านพืช </a:t>
            </a:r>
            <a:r>
              <a:rPr lang="en-US" sz="1000" b="1" kern="0" dirty="0">
                <a:solidFill>
                  <a:srgbClr val="0070C0"/>
                </a:solidFill>
                <a:ea typeface="Arial Unicode MS"/>
                <a:cs typeface="+mj-cs"/>
              </a:rPr>
              <a:t>: </a:t>
            </a: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โครงการยกระดับสินค้าเกษตรมูลค่าสูง โครงการส่งเสริมการเกษตรที่เป็นมิตรกับสิ่งแวดล้อม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ด้านปศุสัตว์ : โครงการเฝ้าระวัง ป้องกัน ควบคุมโรคและพัฒนาสุขภาพสัตว์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ด้านประมง : โครงการบริหารจัดการทรัพยากรประมง  โครงการสร้างความเข้มแข็งกลุ่มการผลิตด้านประมง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ด้านสหกรณ์ : โครงการส่งเสริมและพัฒนาสหกรณ์และกลุ่มเกษตรกร  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ด้านชลประทาน :  โครงการปรับปรุงงานชลประทาน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ด้านพัฒนาที่ดิน : โครงการพัฒนาที่ดินเพื่อการสนับสนุนการปรับเปลี่ยนการผลิตในพื้นที่ไม่เหมาะสมตาม </a:t>
            </a:r>
            <a:r>
              <a:rPr lang="en-US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Agri-Map </a:t>
            </a:r>
            <a:endParaRPr lang="th-TH" sz="1000" b="1" kern="0" spc="-3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ด้านหม่อนไหม : โครงการผลิตและกระจายพันธุ์หม่อนไหม</a:t>
            </a:r>
            <a:endParaRPr lang="en-US" sz="1000" b="1" kern="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ด้านตรวจบัญชีสหกรณ์ : โครงการตรวจสอบบัญชีประจำปีสหกรณ์และกลุ่มเกษตรกร </a:t>
            </a: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62200" y="8853780"/>
            <a:ext cx="4399085" cy="71871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งบจังหวัด</a:t>
            </a:r>
            <a:r>
              <a:rPr lang="en-US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/</a:t>
            </a:r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กลุ่มจังหวัด มีภารกิจสำคัญ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แผนงานส่งเสริมการพัฒนาจังหวัดและกลุ่มจังหวัดแบบบูรณาการ </a:t>
            </a:r>
            <a:r>
              <a:rPr lang="en-US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:</a:t>
            </a: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ด้านชลประทาน และ ด้านพืช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spc="-30" dirty="0"/>
              <a:t>แผนงานส่งเสริมการผลิตการแปรรูป และบริหาร จัดการสินค้าเกษตรมูลค่าสูงสู่สากล </a:t>
            </a:r>
            <a:r>
              <a:rPr lang="en-US" sz="1000" b="1" spc="-30" dirty="0"/>
              <a:t>: </a:t>
            </a:r>
            <a:r>
              <a:rPr lang="th-TH" sz="1000" b="1" spc="-30" dirty="0"/>
              <a:t>ด้านพืช และด้านประมง</a:t>
            </a:r>
            <a:endParaRPr lang="th-TH" sz="1000" b="1" spc="-3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82985" y="5500396"/>
            <a:ext cx="2203015" cy="259982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5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35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355486" y="6956758"/>
            <a:ext cx="4406029" cy="292388"/>
          </a:xfrm>
          <a:prstGeom prst="rect">
            <a:avLst/>
          </a:prstGeom>
          <a:solidFill>
            <a:srgbClr val="FFCC99"/>
          </a:solidFill>
          <a:ln w="12700" cap="flat">
            <a:noFill/>
            <a:miter lim="4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ปี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256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9 รวม 385 โครงการ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งบประมาณเพื่อการพัฒนาการเกษตร </a:t>
            </a:r>
            <a:r>
              <a:rPr lang="th-TH" sz="1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รวม 1,884,696,832.12 ล้านบาท</a:t>
            </a:r>
            <a:endParaRPr lang="en-US" sz="1200" b="1" dirty="0">
              <a:ln>
                <a:noFill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52400" y="7736233"/>
            <a:ext cx="2057400" cy="18457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rgbClr val="C00000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ภัยพิบัติด้านเกษตร</a:t>
            </a:r>
            <a:endParaRPr lang="en-US" sz="1400" b="1" dirty="0">
              <a:solidFill>
                <a:srgbClr val="C00000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78889" y="1548501"/>
            <a:ext cx="1817193" cy="25428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 รวม 5.82 ล้านไร่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4172017544"/>
              </p:ext>
            </p:extLst>
          </p:nvPr>
        </p:nvGraphicFramePr>
        <p:xfrm>
          <a:off x="2438400" y="76201"/>
          <a:ext cx="2743201" cy="1759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890095659"/>
              </p:ext>
            </p:extLst>
          </p:nvPr>
        </p:nvGraphicFramePr>
        <p:xfrm>
          <a:off x="79193" y="-63638"/>
          <a:ext cx="2798611" cy="1734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9" name="Chart 48"/>
          <p:cNvGraphicFramePr/>
          <p:nvPr>
            <p:extLst>
              <p:ext uri="{D42A27DB-BD31-4B8C-83A1-F6EECF244321}">
                <p14:modId xmlns:p14="http://schemas.microsoft.com/office/powerpoint/2010/main" val="1218323186"/>
              </p:ext>
            </p:extLst>
          </p:nvPr>
        </p:nvGraphicFramePr>
        <p:xfrm>
          <a:off x="3393542" y="3658442"/>
          <a:ext cx="1631848" cy="1370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Chart 22"/>
          <p:cNvGraphicFramePr/>
          <p:nvPr>
            <p:extLst>
              <p:ext uri="{D42A27DB-BD31-4B8C-83A1-F6EECF244321}">
                <p14:modId xmlns:p14="http://schemas.microsoft.com/office/powerpoint/2010/main" val="1881848568"/>
              </p:ext>
            </p:extLst>
          </p:nvPr>
        </p:nvGraphicFramePr>
        <p:xfrm>
          <a:off x="2362200" y="5474126"/>
          <a:ext cx="4419599" cy="1475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070070" y="6716431"/>
            <a:ext cx="6912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/>
              <a:t>หน่วย</a:t>
            </a:r>
            <a:r>
              <a:rPr lang="en-US" sz="1100" b="1" dirty="0"/>
              <a:t> : </a:t>
            </a:r>
            <a:r>
              <a:rPr lang="th-TH" sz="1100" b="1" dirty="0"/>
              <a:t>บาท</a:t>
            </a:r>
          </a:p>
        </p:txBody>
      </p:sp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3012047453"/>
              </p:ext>
            </p:extLst>
          </p:nvPr>
        </p:nvGraphicFramePr>
        <p:xfrm>
          <a:off x="79436" y="5757855"/>
          <a:ext cx="2192991" cy="963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8" name="Chart 67"/>
          <p:cNvGraphicFramePr/>
          <p:nvPr>
            <p:extLst>
              <p:ext uri="{D42A27DB-BD31-4B8C-83A1-F6EECF244321}">
                <p14:modId xmlns:p14="http://schemas.microsoft.com/office/powerpoint/2010/main" val="1248059043"/>
              </p:ext>
            </p:extLst>
          </p:nvPr>
        </p:nvGraphicFramePr>
        <p:xfrm>
          <a:off x="72844" y="6712443"/>
          <a:ext cx="2192992" cy="1024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58812" y="42446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996633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สัตว์เศรษฐกิจ</a:t>
            </a:r>
          </a:p>
        </p:txBody>
      </p:sp>
      <p:sp>
        <p:nvSpPr>
          <p:cNvPr id="38" name="officeArt object">
            <a:extLst>
              <a:ext uri="{FF2B5EF4-FFF2-40B4-BE49-F238E27FC236}">
                <a16:creationId xmlns:a16="http://schemas.microsoft.com/office/drawing/2014/main" id="{7E90E13E-C245-4305-B2FC-E7FC5492CA65}"/>
              </a:ext>
            </a:extLst>
          </p:cNvPr>
          <p:cNvSpPr/>
          <p:nvPr/>
        </p:nvSpPr>
        <p:spPr>
          <a:xfrm>
            <a:off x="2355486" y="9637668"/>
            <a:ext cx="4422956" cy="2025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defTabSz="914400"/>
            <a:r>
              <a:rPr lang="th-TH" sz="1100" b="1" kern="0" spc="-2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จัดทำโดย กลุ่มสารสนเทศการเกษตร สำนักงานเกษตรและสหกรณ์จังหวัดอุบลราชธานี</a:t>
            </a:r>
            <a:endParaRPr lang="th-TH" sz="11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F102E88B-FC91-43D9-B5BE-122C11D1B160}"/>
              </a:ext>
            </a:extLst>
          </p:cNvPr>
          <p:cNvSpPr/>
          <p:nvPr/>
        </p:nvSpPr>
        <p:spPr>
          <a:xfrm>
            <a:off x="487899" y="408908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4" name="สี่เหลี่ยมผืนผ้า 43">
            <a:extLst>
              <a:ext uri="{FF2B5EF4-FFF2-40B4-BE49-F238E27FC236}">
                <a16:creationId xmlns:a16="http://schemas.microsoft.com/office/drawing/2014/main" id="{BE89A537-9F9B-4841-A0BE-28DF85017EA8}"/>
              </a:ext>
            </a:extLst>
          </p:cNvPr>
          <p:cNvSpPr/>
          <p:nvPr/>
        </p:nvSpPr>
        <p:spPr>
          <a:xfrm>
            <a:off x="2114541" y="421271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55" name="ตัวเชื่อมต่อตรง 54">
            <a:extLst>
              <a:ext uri="{FF2B5EF4-FFF2-40B4-BE49-F238E27FC236}">
                <a16:creationId xmlns:a16="http://schemas.microsoft.com/office/drawing/2014/main" id="{7CC85710-6346-4EF1-80A2-9704F7E3AEE7}"/>
              </a:ext>
            </a:extLst>
          </p:cNvPr>
          <p:cNvCxnSpPr/>
          <p:nvPr/>
        </p:nvCxnSpPr>
        <p:spPr>
          <a:xfrm>
            <a:off x="3460228" y="4724400"/>
            <a:ext cx="149277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23">
            <a:extLst>
              <a:ext uri="{FF2B5EF4-FFF2-40B4-BE49-F238E27FC236}">
                <a16:creationId xmlns:a16="http://schemas.microsoft.com/office/drawing/2014/main" id="{5185081F-7A46-4E72-8E8E-8992AE572245}"/>
              </a:ext>
            </a:extLst>
          </p:cNvPr>
          <p:cNvSpPr txBox="1"/>
          <p:nvPr/>
        </p:nvSpPr>
        <p:spPr>
          <a:xfrm>
            <a:off x="4097925" y="5478364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sz="1600" b="1" dirty="0">
                <a:ln/>
                <a:solidFill>
                  <a:srgbClr val="002060"/>
                </a:solidFill>
              </a:rPr>
              <a:t>ไตรมาส 2/2569</a:t>
            </a:r>
          </a:p>
        </p:txBody>
      </p:sp>
      <p:sp>
        <p:nvSpPr>
          <p:cNvPr id="60" name="officeArt object">
            <a:extLst>
              <a:ext uri="{FF2B5EF4-FFF2-40B4-BE49-F238E27FC236}">
                <a16:creationId xmlns:a16="http://schemas.microsoft.com/office/drawing/2014/main" id="{3F8661A2-C27A-4E98-95DC-306044E57E36}"/>
              </a:ext>
            </a:extLst>
          </p:cNvPr>
          <p:cNvSpPr/>
          <p:nvPr/>
        </p:nvSpPr>
        <p:spPr>
          <a:xfrm>
            <a:off x="77075" y="7952358"/>
            <a:ext cx="2208050" cy="188789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endParaRPr lang="th-TH" sz="1100" b="1" dirty="0">
              <a:solidFill>
                <a:srgbClr val="FF0000"/>
              </a:solidFill>
              <a:ea typeface="Calibri" panose="020F0502020204030204" pitchFamily="34" charset="0"/>
              <a:cs typeface="+mj-cs"/>
            </a:endParaRP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4C9076EF-2EC4-D13C-07ED-7924597F750C}"/>
              </a:ext>
            </a:extLst>
          </p:cNvPr>
          <p:cNvSpPr txBox="1"/>
          <p:nvPr/>
        </p:nvSpPr>
        <p:spPr>
          <a:xfrm>
            <a:off x="6019800" y="9655667"/>
            <a:ext cx="741485" cy="2062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>
              <a:lnSpc>
                <a:spcPts val="800"/>
              </a:lnSpc>
            </a:pPr>
            <a:r>
              <a:rPr lang="th-TH" sz="1200" b="1" i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(30 มิ.ย. 69)</a:t>
            </a:r>
          </a:p>
        </p:txBody>
      </p:sp>
      <p:graphicFrame>
        <p:nvGraphicFramePr>
          <p:cNvPr id="9" name="ตาราง 8">
            <a:extLst>
              <a:ext uri="{FF2B5EF4-FFF2-40B4-BE49-F238E27FC236}">
                <a16:creationId xmlns:a16="http://schemas.microsoft.com/office/drawing/2014/main" id="{E442D4A7-3BCB-DB19-E43F-D74DA48EA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30650"/>
              </p:ext>
            </p:extLst>
          </p:nvPr>
        </p:nvGraphicFramePr>
        <p:xfrm>
          <a:off x="5196048" y="432141"/>
          <a:ext cx="1509552" cy="12600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54776">
                  <a:extLst>
                    <a:ext uri="{9D8B030D-6E8A-4147-A177-3AD203B41FA5}">
                      <a16:colId xmlns:a16="http://schemas.microsoft.com/office/drawing/2014/main" val="3731630556"/>
                    </a:ext>
                  </a:extLst>
                </a:gridCol>
                <a:gridCol w="754776">
                  <a:extLst>
                    <a:ext uri="{9D8B030D-6E8A-4147-A177-3AD203B41FA5}">
                      <a16:colId xmlns:a16="http://schemas.microsoft.com/office/drawing/2014/main" val="3471632503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สุกร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158,437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083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ไก่เนื้อ (กก.)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2,327,927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655163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โคเนื้อ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560,785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22787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กระบือ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35,567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23094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ไข่ไก่ (ฟอง)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2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225,354,920</a:t>
                      </a:r>
                      <a:endParaRPr lang="th-TH" sz="1100" b="1" kern="1000" baseline="0" dirty="0">
                        <a:solidFill>
                          <a:srgbClr val="99663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741365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ปลานิล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10,748.35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04831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ปลาดุก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4,170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502108"/>
                  </a:ext>
                </a:extLst>
              </a:tr>
            </a:tbl>
          </a:graphicData>
        </a:graphic>
      </p:graphicFrame>
      <p:sp>
        <p:nvSpPr>
          <p:cNvPr id="20" name="TextBox 4">
            <a:extLst>
              <a:ext uri="{FF2B5EF4-FFF2-40B4-BE49-F238E27FC236}">
                <a16:creationId xmlns:a16="http://schemas.microsoft.com/office/drawing/2014/main" id="{4F9A9226-0467-6967-C764-9E2B859E3E30}"/>
              </a:ext>
            </a:extLst>
          </p:cNvPr>
          <p:cNvSpPr txBox="1"/>
          <p:nvPr/>
        </p:nvSpPr>
        <p:spPr>
          <a:xfrm>
            <a:off x="3168267" y="15828"/>
            <a:ext cx="13292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0099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พืชเศรษฐกิจ (ตัน)</a:t>
            </a:r>
          </a:p>
        </p:txBody>
      </p:sp>
      <p:pic>
        <p:nvPicPr>
          <p:cNvPr id="25" name="ตัวแทนเนื้อหา 4">
            <a:extLst>
              <a:ext uri="{FF2B5EF4-FFF2-40B4-BE49-F238E27FC236}">
                <a16:creationId xmlns:a16="http://schemas.microsoft.com/office/drawing/2014/main" id="{DDF95B0F-5C59-D7DB-6E2A-E506B63D7BD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t="5958" r="3981" b="3724"/>
          <a:stretch>
            <a:fillRect/>
          </a:stretch>
        </p:blipFill>
        <p:spPr>
          <a:xfrm>
            <a:off x="3342857" y="1932400"/>
            <a:ext cx="3418428" cy="1622427"/>
          </a:xfrm>
          <a:prstGeom prst="rect">
            <a:avLst/>
          </a:prstGeom>
        </p:spPr>
      </p:pic>
      <p:graphicFrame>
        <p:nvGraphicFramePr>
          <p:cNvPr id="7" name="Chart 46">
            <a:extLst>
              <a:ext uri="{FF2B5EF4-FFF2-40B4-BE49-F238E27FC236}">
                <a16:creationId xmlns:a16="http://schemas.microsoft.com/office/drawing/2014/main" id="{030B743B-0FB8-C88D-C0AA-1E6709BD98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7775726"/>
              </p:ext>
            </p:extLst>
          </p:nvPr>
        </p:nvGraphicFramePr>
        <p:xfrm>
          <a:off x="89446" y="365814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1" name="สี่เหลี่ยมผืนผ้า 20">
            <a:extLst>
              <a:ext uri="{FF2B5EF4-FFF2-40B4-BE49-F238E27FC236}">
                <a16:creationId xmlns:a16="http://schemas.microsoft.com/office/drawing/2014/main" id="{C90206E9-4364-8889-76C1-8CBDD633AE45}"/>
              </a:ext>
            </a:extLst>
          </p:cNvPr>
          <p:cNvSpPr/>
          <p:nvPr/>
        </p:nvSpPr>
        <p:spPr>
          <a:xfrm>
            <a:off x="915904" y="4111494"/>
            <a:ext cx="388451" cy="2319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490</a:t>
            </a:r>
            <a:endParaRPr lang="th-TH" sz="1200" dirty="0">
              <a:solidFill>
                <a:schemeClr val="tx1"/>
              </a:solidFill>
            </a:endParaRPr>
          </a:p>
        </p:txBody>
      </p:sp>
      <p:graphicFrame>
        <p:nvGraphicFramePr>
          <p:cNvPr id="26" name="Chart 46">
            <a:extLst>
              <a:ext uri="{FF2B5EF4-FFF2-40B4-BE49-F238E27FC236}">
                <a16:creationId xmlns:a16="http://schemas.microsoft.com/office/drawing/2014/main" id="{5B752916-83F7-A4F5-924D-36948C0911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8814695"/>
              </p:ext>
            </p:extLst>
          </p:nvPr>
        </p:nvGraphicFramePr>
        <p:xfrm>
          <a:off x="1745497" y="365508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8" name="TextBox 14">
            <a:extLst>
              <a:ext uri="{FF2B5EF4-FFF2-40B4-BE49-F238E27FC236}">
                <a16:creationId xmlns:a16="http://schemas.microsoft.com/office/drawing/2014/main" id="{3C0FEE25-C413-5E9F-FF12-5870059B8DEB}"/>
              </a:ext>
            </a:extLst>
          </p:cNvPr>
          <p:cNvSpPr txBox="1"/>
          <p:nvPr/>
        </p:nvSpPr>
        <p:spPr>
          <a:xfrm>
            <a:off x="65957" y="8001000"/>
            <a:ext cx="2206564" cy="19393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ศูนย์ติดตามและแก้ไขปัญหาภัยพิบัติด้านการเกษตร ได้รับรายงานสถานการณ์และความเสียหายด้านการเกษตร ประจำเดือนมิถุนายน 2569 ทำให้พื้นที่การเกษตรของจังหวัดอุบลราชธานี สรุปความเสียหายจากสถาการณ์ ดังนี้ </a:t>
            </a:r>
          </a:p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th-TH" sz="950" b="1" spc="-2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</a:t>
            </a:r>
            <a:r>
              <a:rPr lang="th-TH" sz="950" b="1" u="sng" spc="-2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ด้านพืช</a:t>
            </a:r>
            <a:r>
              <a:rPr lang="th-TH" sz="950" b="1" spc="-2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ได้รับความเสียหาย/ผลกระทบจากวาตภัย จำนวน 1 อำเภอ 4 ตำบล 10 หมู่บ้าน เกษตรกร 191 ราย พื้นที่ 2,050 ไร่ อยู่ระหว่าง อปท. ดำเนินการให้ความช่วยเหลือ</a:t>
            </a:r>
          </a:p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2) </a:t>
            </a:r>
            <a:r>
              <a:rPr lang="th-TH" sz="950" b="1" u="sng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ด้านปศุสัตว์</a:t>
            </a:r>
            <a:r>
              <a:rPr lang="th-TH" sz="95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สถานการณ์โรคพิษสุนัขบ้า ปี 2569 ดำเนินการส่งตัวอย่างตรวจ 76 ตัวอย่าง เป็น สุนัข 64 ตัวอย่าง พบผลบวก 17 และแมว 12 ตัวอย่าง พบผลบวก 1 โดยพบผู้เสียชีวิตจากโรคพิษสุนัขบ้า 1 ราย ในพื้นที่อำเภอตระการพืชผล  </a:t>
            </a:r>
          </a:p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th-TH" sz="95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th-TH" sz="95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ด้านประมง</a:t>
            </a:r>
            <a:r>
              <a:rPr lang="th-TH" sz="95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50" b="1" spc="-3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ได้รับความเสียหาย/ผลกระทบจากวาตภัย</a:t>
            </a:r>
            <a:r>
              <a:rPr lang="th-TH" sz="95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จำนวน 1 อำเภอ 1 ตำบล เกษตรกร 1 ราย พื้นที่ 50 ตร.ม. อยู่ระหว่าง อปท. ดำเนินการให้ความช่วยเหลือ</a:t>
            </a:r>
          </a:p>
          <a:p>
            <a:pPr algn="thaiDist">
              <a:lnSpc>
                <a:spcPts val="850"/>
              </a:lnSpc>
            </a:pPr>
            <a:endParaRPr lang="th-TH" sz="95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5962</TotalTime>
  <Words>612</Words>
  <Application>Microsoft Office PowerPoint</Application>
  <PresentationFormat>กระดาษ A4 (210x297 มม.)</PresentationFormat>
  <Paragraphs>89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Arial Unicode MS</vt:lpstr>
      <vt:lpstr>Calibri</vt:lpstr>
      <vt:lpstr>Helvetica Neue</vt:lpstr>
      <vt:lpstr>TH Chakra Petch</vt:lpstr>
      <vt:lpstr>Wingdings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Desk hp02</cp:lastModifiedBy>
  <cp:revision>260</cp:revision>
  <cp:lastPrinted>2022-09-13T08:08:35Z</cp:lastPrinted>
  <dcterms:created xsi:type="dcterms:W3CDTF">2019-07-31T14:04:36Z</dcterms:created>
  <dcterms:modified xsi:type="dcterms:W3CDTF">2026-07-01T05:04:42Z</dcterms:modified>
</cp:coreProperties>
</file>