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88163" cy="100187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F600"/>
    <a:srgbClr val="996633"/>
    <a:srgbClr val="009900"/>
    <a:srgbClr val="008000"/>
    <a:srgbClr val="00FFFF"/>
    <a:srgbClr val="3399FF"/>
    <a:srgbClr val="C5FFE2"/>
    <a:srgbClr val="CC9900"/>
    <a:srgbClr val="FFE7B7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สไตล์สีปานกลาง 2 - เน้น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สไตล์สีปานกลาง 4 - เน้น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สไตล์สีปานกลาง 4 - เน้น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6D9F66E-5EB9-4882-86FB-DCBF35E3C3E4}" styleName="สไตล์สีปานกลาง 4 - เน้น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8A107856-5554-42FB-B03E-39F5DBC370BA}" styleName="สไตล์สีปานกลาง 4 - เน้น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สไตล์สีปานกลาง 4 - เน้น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สไตล์สีปานกลาง 4 - เน้น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3B4B98B0-60AC-42C2-AFA5-B58CD77FA1E5}" styleName="สไตล์สีอ่อน 1 - เน้น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8593" autoAdjust="0"/>
    <p:restoredTop sz="94660"/>
  </p:normalViewPr>
  <p:slideViewPr>
    <p:cSldViewPr showGuides="1">
      <p:cViewPr>
        <p:scale>
          <a:sx n="112" d="100"/>
          <a:sy n="112" d="100"/>
        </p:scale>
        <p:origin x="-902" y="-3421"/>
      </p:cViewPr>
      <p:guideLst>
        <p:guide orient="horz" pos="312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4430798180665578"/>
          <c:y val="0.2989417808997703"/>
          <c:w val="0.34997216755170329"/>
          <c:h val="0.5456159494419059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พืชเศรษฐกิจ (ตัน)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190500" h="38100"/>
            </a:sp3d>
          </c:spPr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1-EA1A-4EC1-8E65-09DBE2C942C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3-EA1A-4EC1-8E65-09DBE2C942C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5-EA1A-4EC1-8E65-09DBE2C942C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7-CAA8-4D8A-B08A-E8D204CE8734}"/>
              </c:ext>
            </c:extLst>
          </c:dPt>
          <c:dLbls>
            <c:dLbl>
              <c:idx val="0"/>
              <c:layout>
                <c:manualLayout>
                  <c:x val="0.17317670123334009"/>
                  <c:y val="3.3630059293632379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l">
                      <a:defRPr sz="1100" b="0" i="0" u="none" strike="noStrike" kern="1200" cap="none" spc="0" baseline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defRPr>
                    </a:pPr>
                    <a:fld id="{B1B0C3F2-4819-4FF6-8367-B69BA7D832FA}" type="CATEGORYNAME">
                      <a:rPr lang="th-TH" sz="1100" b="0" cap="none" spc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pPr algn="l">
                        <a:defRPr sz="1100" cap="none" spc="0">
                          <a:ln w="0">
                            <a:solidFill>
                              <a:srgbClr val="009900"/>
                            </a:solidFill>
                          </a:ln>
                          <a:solidFill>
                            <a:schemeClr val="accent1"/>
                          </a:solidFill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</a:defRPr>
                      </a:pPr>
                      <a:t>[ชื่อประเภท]</a:t>
                    </a:fld>
                    <a:r>
                      <a:rPr lang="th-TH" sz="1100" b="0" cap="none" spc="0" baseline="0" dirty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t>;</a:t>
                    </a:r>
                  </a:p>
                  <a:p>
                    <a:pPr algn="l">
                      <a:defRPr sz="1100" cap="none" spc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defRPr>
                    </a:pPr>
                    <a:fld id="{52343A11-4BF3-45DB-BC11-ACE2562B2314}" type="VALUE">
                      <a:rPr lang="th-TH" sz="1100" b="0" cap="none" spc="0" baseline="0" smtClean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pPr algn="l">
                        <a:defRPr sz="1100" cap="none" spc="0">
                          <a:ln w="0">
                            <a:solidFill>
                              <a:srgbClr val="009900"/>
                            </a:solidFill>
                          </a:ln>
                          <a:solidFill>
                            <a:schemeClr val="accent1"/>
                          </a:solidFill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</a:defRPr>
                      </a:pPr>
                      <a:t>[VALUE]</a:t>
                    </a:fld>
                    <a:r>
                      <a:rPr lang="th-TH" sz="1100" b="0" cap="none" spc="0" baseline="0" dirty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t>; </a:t>
                    </a:r>
                    <a:fld id="{7277F2BA-4958-4821-AAFA-17D8384196DC}" type="PERCENTAGE">
                      <a:rPr lang="th-TH" sz="1100" b="0" cap="none" spc="0" baseline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pPr algn="l">
                        <a:defRPr sz="1100" cap="none" spc="0">
                          <a:ln w="0">
                            <a:solidFill>
                              <a:srgbClr val="009900"/>
                            </a:solidFill>
                          </a:ln>
                          <a:solidFill>
                            <a:schemeClr val="accent1"/>
                          </a:solidFill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</a:defRPr>
                      </a:pPr>
                      <a:t>[เปอร์เซ็นต์]</a:t>
                    </a:fld>
                    <a:endParaRPr lang="th-TH" sz="1100" b="0" cap="none" spc="0" baseline="0" dirty="0">
                      <a:ln w="0">
                        <a:solidFill>
                          <a:srgbClr val="009900"/>
                        </a:solidFill>
                      </a:ln>
                      <a:solidFill>
                        <a:schemeClr val="accent1"/>
                      </a:solidFill>
                      <a:effectLst>
                        <a:outerShdw blurRad="38100" dist="25400" dir="5400000" algn="ctr" rotWithShape="0">
                          <a:srgbClr val="6E747A">
                            <a:alpha val="43000"/>
                          </a:srgbClr>
                        </a:outerShdw>
                      </a:effectLst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1100" b="0" i="0" u="none" strike="noStrike" kern="1200" cap="none" spc="0" baseline="0">
                      <a:ln w="0">
                        <a:solidFill>
                          <a:srgbClr val="009900"/>
                        </a:solidFill>
                      </a:ln>
                      <a:solidFill>
                        <a:schemeClr val="accent1"/>
                      </a:solidFill>
                      <a:effectLst>
                        <a:outerShdw blurRad="38100" dist="25400" dir="5400000" algn="ctr" rotWithShape="0">
                          <a:srgbClr val="6E747A">
                            <a:alpha val="43000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56640800291338"/>
                      <c:h val="0.2048063934003608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EA1A-4EC1-8E65-09DBE2C942CC}"/>
                </c:ext>
              </c:extLst>
            </c:dLbl>
            <c:dLbl>
              <c:idx val="1"/>
              <c:layout>
                <c:manualLayout>
                  <c:x val="-0.10093372669374209"/>
                  <c:y val="2.56591905130188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l">
                      <a:defRPr sz="1100" b="0" i="0" u="none" strike="noStrike" kern="1200" cap="none" spc="0" baseline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defRPr>
                    </a:pPr>
                    <a:fld id="{B7AF15E7-03B0-4DD6-B0AB-51C6713AD6D6}" type="CATEGORYNAME">
                      <a:rPr lang="th-TH" sz="1100" b="0" cap="none" spc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pPr algn="l">
                        <a:defRPr sz="1100" cap="none" spc="0">
                          <a:ln w="0">
                            <a:solidFill>
                              <a:srgbClr val="009900"/>
                            </a:solidFill>
                          </a:ln>
                          <a:solidFill>
                            <a:schemeClr val="accent1"/>
                          </a:solidFill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</a:defRPr>
                      </a:pPr>
                      <a:t>[ชื่อประเภท]</a:t>
                    </a:fld>
                    <a:r>
                      <a:rPr lang="th-TH" sz="1100" b="0" cap="none" spc="0" baseline="0" dirty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t>;</a:t>
                    </a:r>
                  </a:p>
                  <a:p>
                    <a:pPr algn="l">
                      <a:defRPr sz="1100" cap="none" spc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defRPr>
                    </a:pPr>
                    <a:fld id="{86E14312-8F00-413B-8644-D38BCA607811}" type="VALUE">
                      <a:rPr lang="th-TH" sz="1100" b="0" cap="none" spc="0" baseline="0" smtClean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pPr algn="l">
                        <a:defRPr sz="1100" cap="none" spc="0">
                          <a:ln w="0">
                            <a:solidFill>
                              <a:srgbClr val="009900"/>
                            </a:solidFill>
                          </a:ln>
                          <a:solidFill>
                            <a:schemeClr val="accent1"/>
                          </a:solidFill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</a:defRPr>
                      </a:pPr>
                      <a:t>[VALUE]</a:t>
                    </a:fld>
                    <a:r>
                      <a:rPr lang="th-TH" sz="1100" b="0" cap="none" spc="0" baseline="0" dirty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t>; </a:t>
                    </a:r>
                    <a:fld id="{2D5F598E-E61F-42E5-84D8-7E66341FD24E}" type="PERCENTAGE">
                      <a:rPr lang="th-TH" sz="1100" b="0" cap="none" spc="0" baseline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pPr algn="l">
                        <a:defRPr sz="1100" cap="none" spc="0">
                          <a:ln w="0">
                            <a:solidFill>
                              <a:srgbClr val="009900"/>
                            </a:solidFill>
                          </a:ln>
                          <a:solidFill>
                            <a:schemeClr val="accent1"/>
                          </a:solidFill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</a:defRPr>
                      </a:pPr>
                      <a:t>[เปอร์เซ็นต์]</a:t>
                    </a:fld>
                    <a:endParaRPr lang="th-TH" sz="1100" b="0" cap="none" spc="0" baseline="0" dirty="0">
                      <a:ln w="0">
                        <a:solidFill>
                          <a:srgbClr val="009900"/>
                        </a:solidFill>
                      </a:ln>
                      <a:solidFill>
                        <a:schemeClr val="accent1"/>
                      </a:solidFill>
                      <a:effectLst>
                        <a:outerShdw blurRad="38100" dist="25400" dir="5400000" algn="ctr" rotWithShape="0">
                          <a:srgbClr val="6E747A">
                            <a:alpha val="43000"/>
                          </a:srgbClr>
                        </a:outerShdw>
                      </a:effectLst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1100" b="0" i="0" u="none" strike="noStrike" kern="1200" cap="none" spc="0" baseline="0">
                      <a:ln w="0">
                        <a:solidFill>
                          <a:srgbClr val="009900"/>
                        </a:solidFill>
                      </a:ln>
                      <a:solidFill>
                        <a:schemeClr val="accent1"/>
                      </a:solidFill>
                      <a:effectLst>
                        <a:outerShdw blurRad="38100" dist="25400" dir="5400000" algn="ctr" rotWithShape="0">
                          <a:srgbClr val="6E747A">
                            <a:alpha val="43000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0478153077372017"/>
                      <c:h val="0.2113637535447280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EA1A-4EC1-8E65-09DBE2C942CC}"/>
                </c:ext>
              </c:extLst>
            </c:dLbl>
            <c:dLbl>
              <c:idx val="2"/>
              <c:layout>
                <c:manualLayout>
                  <c:x val="-0.18537686447329238"/>
                  <c:y val="-7.585546947448386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r">
                    <a:defRPr sz="1100" b="0" i="0" u="none" strike="noStrike" kern="1200" cap="none" spc="0" baseline="0">
                      <a:ln w="0">
                        <a:solidFill>
                          <a:srgbClr val="009900"/>
                        </a:solidFill>
                      </a:ln>
                      <a:solidFill>
                        <a:schemeClr val="accent1"/>
                      </a:solidFill>
                      <a:effectLst>
                        <a:outerShdw blurRad="38100" dist="25400" dir="5400000" algn="ctr" rotWithShape="0">
                          <a:srgbClr val="6E747A">
                            <a:alpha val="43000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5664940337948253"/>
                      <c:h val="0.1594500897951760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EA1A-4EC1-8E65-09DBE2C942CC}"/>
                </c:ext>
              </c:extLst>
            </c:dLbl>
            <c:dLbl>
              <c:idx val="3"/>
              <c:layout>
                <c:manualLayout>
                  <c:x val="0.20377799512321554"/>
                  <c:y val="-8.5616653776746585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52328684627921906"/>
                      <c:h val="0.1513888888888888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CAA8-4D8A-B08A-E8D204CE873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cap="none" spc="0" baseline="0">
                    <a:ln w="0">
                      <a:solidFill>
                        <a:srgbClr val="009900"/>
                      </a:solidFill>
                    </a:ln>
                    <a:solidFill>
                      <a:schemeClr val="accent1"/>
                    </a:solidFill>
                    <a:effectLst>
                      <a:outerShdw blurRad="38100" dist="25400" dir="5400000" algn="ctr" rotWithShape="0">
                        <a:srgbClr val="6E747A">
                          <a:alpha val="43000"/>
                        </a:srgb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ข้าวนาปี</c:v>
                </c:pt>
                <c:pt idx="1">
                  <c:v>มันสำปะหลัง</c:v>
                </c:pt>
                <c:pt idx="2">
                  <c:v>ยางพารา</c:v>
                </c:pt>
                <c:pt idx="3">
                  <c:v>ข้าวโพดเลี้ยงสัตว์</c:v>
                </c:pt>
              </c:strCache>
            </c:strRef>
          </c:cat>
          <c:val>
            <c:numRef>
              <c:f>Sheet1!$B$2:$B$5</c:f>
              <c:numCache>
                <c:formatCode>#,##0</c:formatCode>
                <c:ptCount val="4"/>
                <c:pt idx="0">
                  <c:v>1480045</c:v>
                </c:pt>
                <c:pt idx="1">
                  <c:v>1673506</c:v>
                </c:pt>
                <c:pt idx="2">
                  <c:v>136982</c:v>
                </c:pt>
                <c:pt idx="3">
                  <c:v>75291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EA1A-4EC1-8E65-09DBE2C942C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8800390622348013"/>
          <c:y val="0.31175124164733431"/>
          <c:w val="0.28874645315122394"/>
          <c:h val="0.4854043339189980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(ล้านไร่)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190500" h="38100"/>
            </a:sp3d>
          </c:spPr>
          <c:explosion val="11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1-962E-4C3A-8264-4958DD00A1D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3-962E-4C3A-8264-4958DD00A1D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5-962E-4C3A-8264-4958DD00A1D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7-962E-4C3A-8264-4958DD00A1DB}"/>
              </c:ext>
            </c:extLst>
          </c:dPt>
          <c:dLbls>
            <c:dLbl>
              <c:idx val="0"/>
              <c:layout>
                <c:manualLayout>
                  <c:x val="2.3132290755322252E-2"/>
                  <c:y val="-0.29873730973926266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l">
                      <a:defRPr sz="1100" b="1" i="0" u="none" strike="noStrike" kern="1200" baseline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defRPr>
                    </a:pPr>
                    <a:fld id="{C44EE829-A24A-4E93-AE85-E21CB8A9218E}" type="CATEGORYNAME">
                      <a:rPr lang="th-TH" sz="1100" smtClean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pPr algn="l">
                        <a:defRPr sz="1100" b="1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defRPr>
                      </a:pPr>
                      <a:t>[ชื่อประเภท]</a:t>
                    </a:fld>
                    <a:r>
                      <a:rPr lang="th-TH" sz="110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 </a:t>
                    </a:r>
                    <a:r>
                      <a:rPr lang="th-TH" sz="1100" baseline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;</a:t>
                    </a:r>
                  </a:p>
                  <a:p>
                    <a:pPr algn="l">
                      <a:defRPr sz="1100" b="1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defRPr>
                    </a:pPr>
                    <a:r>
                      <a:rPr lang="th-TH" sz="1100" baseline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 </a:t>
                    </a:r>
                    <a:fld id="{D416E443-7B3A-4C6A-A990-80DEF00EE36E}" type="VALUE">
                      <a:rPr lang="th-TH" sz="1100" baseline="0" smtClean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pPr algn="l">
                        <a:defRPr sz="1100" b="1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defRPr>
                      </a:pPr>
                      <a:t>[VALUE]</a:t>
                    </a:fld>
                    <a:r>
                      <a:rPr lang="th-TH" sz="1100" baseline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; </a:t>
                    </a:r>
                    <a:fld id="{F28E698E-7044-4989-BB22-0A2F6B21E2B7}" type="PERCENTAGE">
                      <a:rPr lang="th-TH" sz="1100" baseline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pPr algn="l">
                        <a:defRPr sz="1100" b="1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defRPr>
                      </a:pPr>
                      <a:t>[เปอร์เซ็นต์]</a:t>
                    </a:fld>
                    <a:endParaRPr lang="th-TH" sz="1100" baseline="0" dirty="0">
                      <a:solidFill>
                        <a:srgbClr val="7030A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1100" b="1" i="0" u="none" strike="noStrike" kern="1200" baseline="0">
                      <a:solidFill>
                        <a:srgbClr val="7030A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830521184851892"/>
                      <c:h val="0.2767855811803992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962E-4C3A-8264-4958DD00A1DB}"/>
                </c:ext>
              </c:extLst>
            </c:dLbl>
            <c:dLbl>
              <c:idx val="1"/>
              <c:layout>
                <c:manualLayout>
                  <c:x val="1.2951631046119235E-2"/>
                  <c:y val="-7.3076865739254288E-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1200" b="1" i="0" u="none" strike="noStrike" kern="1200" baseline="0">
                      <a:solidFill>
                        <a:schemeClr val="accent1">
                          <a:lumMod val="75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52976190476190477"/>
                      <c:h val="0.1610426053321743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962E-4C3A-8264-4958DD00A1DB}"/>
                </c:ext>
              </c:extLst>
            </c:dLbl>
            <c:dLbl>
              <c:idx val="2"/>
              <c:layout>
                <c:manualLayout>
                  <c:x val="7.1428571428571426E-3"/>
                  <c:y val="0.1514505858190170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1200" b="1" i="0" u="none" strike="noStrike" kern="1200" baseline="0">
                      <a:solidFill>
                        <a:srgbClr val="006666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245478065241845"/>
                      <c:h val="0.29906700136578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962E-4C3A-8264-4958DD00A1DB}"/>
                </c:ext>
              </c:extLst>
            </c:dLbl>
            <c:dLbl>
              <c:idx val="3"/>
              <c:layout>
                <c:manualLayout>
                  <c:x val="-1.7963375403012422E-2"/>
                  <c:y val="2.158577993377166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1200" b="1" i="0" u="none" strike="noStrike" kern="1200" baseline="0">
                      <a:solidFill>
                        <a:schemeClr val="accent4">
                          <a:lumMod val="75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59047619047619"/>
                      <c:h val="0.1243017704727032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962E-4C3A-8264-4958DD00A1D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0"/>
              <a:lstStyle/>
              <a:p>
                <a:pPr algn="l"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พื้นที่ปลูกข้าว</c:v>
                </c:pt>
                <c:pt idx="1">
                  <c:v>พืชไร่</c:v>
                </c:pt>
                <c:pt idx="2">
                  <c:v>พืชสวน</c:v>
                </c:pt>
                <c:pt idx="3">
                  <c:v>อื่นๆ</c:v>
                </c:pt>
              </c:strCache>
            </c:strRef>
          </c:cat>
          <c:val>
            <c:numRef>
              <c:f>Sheet1!$B$2:$B$5</c:f>
              <c:numCache>
                <c:formatCode>_(* #,##0_);_(* \(#,##0\);_(* "-"??_);_(@_)</c:formatCode>
                <c:ptCount val="4"/>
                <c:pt idx="0">
                  <c:v>4117628</c:v>
                </c:pt>
                <c:pt idx="1">
                  <c:v>567161</c:v>
                </c:pt>
                <c:pt idx="2">
                  <c:v>673011</c:v>
                </c:pt>
                <c:pt idx="3">
                  <c:v>436128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62E-4C3A-8264-4958DD00A1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209355401009938E-2"/>
          <c:y val="0.20879705073711374"/>
          <c:w val="0.89958128919798008"/>
          <c:h val="0.5622012178717057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cene3d>
              <a:camera prst="orthographicFront"/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c:spPr>
          <c:invertIfNegative val="0"/>
          <c:dLbls>
            <c:dLbl>
              <c:idx val="0"/>
              <c:layout>
                <c:manualLayout>
                  <c:x val="0"/>
                  <c:y val="4.1042777400295515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3,446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7956-472D-B163-4BDDF948C7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3446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956-472D-B163-4BDDF948C72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cene3d>
              <a:camera prst="orthographicFront"/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3,414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5D8E-4461-8D59-B7939750807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3414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956-472D-B163-4BDDF948C7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89314464"/>
        <c:axId val="289308480"/>
      </c:barChart>
      <c:catAx>
        <c:axId val="2893144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289308480"/>
        <c:crosses val="autoZero"/>
        <c:auto val="1"/>
        <c:lblAlgn val="ctr"/>
        <c:lblOffset val="100"/>
        <c:noMultiLvlLbl val="0"/>
      </c:catAx>
      <c:valAx>
        <c:axId val="28930848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893144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5.2345699759156457E-3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solidFill>
        <a:schemeClr val="accent1"/>
      </a:solidFill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357275399872252"/>
          <c:y val="0.17650953362910837"/>
          <c:w val="0.8268736598048827"/>
          <c:h val="0.7583126591225279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5.759908619330599E-2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8FD-4801-85D8-5324C339FC93}"/>
                </c:ext>
              </c:extLst>
            </c:dLbl>
            <c:dLbl>
              <c:idx val="1"/>
              <c:layout>
                <c:manualLayout>
                  <c:x val="2.616753239377597E-2"/>
                  <c:y val="8.6062543751283319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4CD-49D0-8ADB-34BE61E26CFA}"/>
                </c:ext>
              </c:extLst>
            </c:dLbl>
            <c:dLbl>
              <c:idx val="2"/>
              <c:layout>
                <c:manualLayout>
                  <c:x val="7.9457911621985136E-2"/>
                  <c:y val="1.929349353516049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E95-420D-AFD9-2BF7093BE87D}"/>
                </c:ext>
              </c:extLst>
            </c:dLbl>
            <c:dLbl>
              <c:idx val="3"/>
              <c:layout>
                <c:manualLayout>
                  <c:x val="3.7369675800913854E-2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4AC-4A88-B44B-F71CFB9354A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งบ Function</c:v>
                </c:pt>
                <c:pt idx="1">
                  <c:v>งบจังหวัด </c:v>
                </c:pt>
                <c:pt idx="2">
                  <c:v>
งบกลุ่มจังหวัด</c:v>
                </c:pt>
                <c:pt idx="3">
                  <c:v>งบอื่น ๆ</c:v>
                </c:pt>
              </c:strCache>
            </c:strRef>
          </c:cat>
          <c:val>
            <c:numRef>
              <c:f>Sheet1!$B$2:$B$5</c:f>
              <c:numCache>
                <c:formatCode>#,##0.00</c:formatCode>
                <c:ptCount val="4"/>
                <c:pt idx="0">
                  <c:v>1198955385.6800001</c:v>
                </c:pt>
                <c:pt idx="1">
                  <c:v>39935652.460000001</c:v>
                </c:pt>
                <c:pt idx="2">
                  <c:v>35304135.630000003</c:v>
                </c:pt>
                <c:pt idx="3">
                  <c:v>5002494.22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D2D-4536-86CA-E19EB2B765A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4.9276416254053816E-2"/>
                  <c:y val="-0.1136798107437227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8FD-4801-85D8-5324C339FC93}"/>
                </c:ext>
              </c:extLst>
            </c:dLbl>
            <c:dLbl>
              <c:idx val="1"/>
              <c:layout>
                <c:manualLayout>
                  <c:x val="-6.3078120888342771E-3"/>
                  <c:y val="-7.8889753764175627E-1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4CD-49D0-8ADB-34BE61E26CFA}"/>
                </c:ext>
              </c:extLst>
            </c:dLbl>
            <c:dLbl>
              <c:idx val="2"/>
              <c:layout>
                <c:manualLayout>
                  <c:x val="6.1466410831529601E-2"/>
                  <c:y val="-8.8427490514236025E-1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E95-420D-AFD9-2BF7093BE87D}"/>
                </c:ext>
              </c:extLst>
            </c:dLbl>
            <c:dLbl>
              <c:idx val="3"/>
              <c:layout>
                <c:manualLayout>
                  <c:x val="2.9189073488341363E-2"/>
                  <c:y val="-2.137468311025965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4AC-4A88-B44B-F71CFB9354A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งบ Function</c:v>
                </c:pt>
                <c:pt idx="1">
                  <c:v>งบจังหวัด </c:v>
                </c:pt>
                <c:pt idx="2">
                  <c:v>
งบกลุ่มจังหวัด</c:v>
                </c:pt>
                <c:pt idx="3">
                  <c:v>งบอื่น ๆ</c:v>
                </c:pt>
              </c:strCache>
            </c:strRef>
          </c:cat>
          <c:val>
            <c:numRef>
              <c:f>Sheet1!$C$2:$C$5</c:f>
              <c:numCache>
                <c:formatCode>#,##0.00</c:formatCode>
                <c:ptCount val="4"/>
                <c:pt idx="0">
                  <c:v>1669045780.0899999</c:v>
                </c:pt>
                <c:pt idx="1">
                  <c:v>88467696.379999995</c:v>
                </c:pt>
                <c:pt idx="2">
                  <c:v>66175087.57</c:v>
                </c:pt>
                <c:pt idx="3">
                  <c:v>11526487.210000001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D2D-4536-86CA-E19EB2B765AF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axId val="289319360"/>
        <c:axId val="289315008"/>
      </c:barChart>
      <c:catAx>
        <c:axId val="28931936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289315008"/>
        <c:crosses val="autoZero"/>
        <c:auto val="1"/>
        <c:lblAlgn val="ctr"/>
        <c:lblOffset val="100"/>
        <c:noMultiLvlLbl val="0"/>
      </c:catAx>
      <c:valAx>
        <c:axId val="289315008"/>
        <c:scaling>
          <c:orientation val="minMax"/>
        </c:scaling>
        <c:delete val="1"/>
        <c:axPos val="b"/>
        <c:majorGridlines>
          <c:spPr>
            <a:ln w="0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289319360"/>
        <c:crosses val="autoZero"/>
        <c:crossBetween val="between"/>
      </c:valAx>
      <c:spPr>
        <a:solidFill>
          <a:schemeClr val="accent1">
            <a:lumMod val="20000"/>
            <a:lumOff val="80000"/>
          </a:schemeClr>
        </a:solidFill>
        <a:ln w="6350" cap="flat" cmpd="sng" algn="ctr">
          <a:solidFill>
            <a:schemeClr val="accent1"/>
          </a:solidFill>
          <a:prstDash val="solid"/>
          <a:miter lim="800000"/>
        </a:ln>
        <a:effectLst/>
        <a:scene3d>
          <a:camera prst="orthographicFront"/>
          <a:lightRig rig="threePt" dir="t"/>
        </a:scene3d>
      </c:spPr>
    </c:plotArea>
    <c:legend>
      <c:legendPos val="b"/>
      <c:layout>
        <c:manualLayout>
          <c:xMode val="edge"/>
          <c:yMode val="edge"/>
          <c:x val="0.80416458597261875"/>
          <c:y val="0.26115035126393349"/>
          <c:w val="0.14985839213014573"/>
          <c:h val="0.2744534520228424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1.9555483811835073E-2"/>
          <c:y val="2.636460168172943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cap="all" spc="0" baseline="0">
              <a:solidFill>
                <a:srgbClr val="008000"/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>
        <c:manualLayout>
          <c:layoutTarget val="inner"/>
          <c:xMode val="edge"/>
          <c:yMode val="edge"/>
          <c:x val="0.31161869793355285"/>
          <c:y val="0.15228166635084397"/>
          <c:w val="0.32348285971077856"/>
          <c:h val="0.68236449524967469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เกษตรอินทรีย์ (ไร่)</c:v>
                </c:pt>
              </c:strCache>
            </c:strRef>
          </c:tx>
          <c:dPt>
            <c:idx val="0"/>
            <c:bubble3D val="0"/>
            <c:spPr>
              <a:pattFill prst="ltUpDiag">
                <a:fgClr>
                  <a:schemeClr val="accent6"/>
                </a:fgClr>
                <a:bgClr>
                  <a:schemeClr val="accent6">
                    <a:lumMod val="20000"/>
                    <a:lumOff val="80000"/>
                  </a:schemeClr>
                </a:bgClr>
              </a:pattFill>
              <a:ln w="19050">
                <a:solidFill>
                  <a:schemeClr val="lt1"/>
                </a:solidFill>
              </a:ln>
              <a:effectLst>
                <a:innerShdw blurRad="114300">
                  <a:schemeClr val="accent6"/>
                </a:innerShdw>
              </a:effectLst>
            </c:spPr>
            <c:extLst>
              <c:ext xmlns:c16="http://schemas.microsoft.com/office/drawing/2014/chart" uri="{C3380CC4-5D6E-409C-BE32-E72D297353CC}">
                <c16:uniqueId val="{00000001-CE21-4755-9B26-F710173FB365}"/>
              </c:ext>
            </c:extLst>
          </c:dPt>
          <c:dPt>
            <c:idx val="1"/>
            <c:bubble3D val="0"/>
            <c:spPr>
              <a:pattFill prst="ltUpDiag">
                <a:fgClr>
                  <a:schemeClr val="accent5"/>
                </a:fgClr>
                <a:bgClr>
                  <a:schemeClr val="accent5">
                    <a:lumMod val="20000"/>
                    <a:lumOff val="80000"/>
                  </a:schemeClr>
                </a:bgClr>
              </a:pattFill>
              <a:ln w="19050">
                <a:solidFill>
                  <a:schemeClr val="lt1"/>
                </a:solidFill>
              </a:ln>
              <a:effectLst>
                <a:innerShdw blurRad="114300">
                  <a:schemeClr val="accent5"/>
                </a:innerShdw>
              </a:effectLst>
            </c:spPr>
            <c:extLst>
              <c:ext xmlns:c16="http://schemas.microsoft.com/office/drawing/2014/chart" uri="{C3380CC4-5D6E-409C-BE32-E72D297353CC}">
                <c16:uniqueId val="{00000003-CE21-4755-9B26-F710173FB365}"/>
              </c:ext>
            </c:extLst>
          </c:dPt>
          <c:dPt>
            <c:idx val="2"/>
            <c:bubble3D val="0"/>
            <c:spPr>
              <a:pattFill prst="ltUpDiag">
                <a:fgClr>
                  <a:schemeClr val="accent4"/>
                </a:fgClr>
                <a:bgClr>
                  <a:schemeClr val="accent4">
                    <a:lumMod val="20000"/>
                    <a:lumOff val="80000"/>
                  </a:schemeClr>
                </a:bgClr>
              </a:pattFill>
              <a:ln w="19050">
                <a:solidFill>
                  <a:schemeClr val="lt1"/>
                </a:solidFill>
              </a:ln>
              <a:effectLst>
                <a:innerShdw blurRad="114300">
                  <a:schemeClr val="accent4"/>
                </a:innerShdw>
              </a:effectLst>
            </c:spPr>
            <c:extLst>
              <c:ext xmlns:c16="http://schemas.microsoft.com/office/drawing/2014/chart" uri="{C3380CC4-5D6E-409C-BE32-E72D297353CC}">
                <c16:uniqueId val="{00000004-B2CB-4883-A039-844626107830}"/>
              </c:ext>
            </c:extLst>
          </c:dPt>
          <c:dLbls>
            <c:dLbl>
              <c:idx val="0"/>
              <c:layout>
                <c:manualLayout>
                  <c:x val="-0.49018551621908357"/>
                  <c:y val="-0.26322650915709189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900" b="1" i="0" u="none" strike="noStrike" kern="1200" baseline="0">
                        <a:solidFill>
                          <a:srgbClr val="FFC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67ECBBBB-3831-4DB2-BA85-BFE350787CB6}" type="CATEGORYNAME">
                      <a:rPr lang="th-TH" sz="900">
                        <a:solidFill>
                          <a:srgbClr val="FFC000"/>
                        </a:solidFill>
                      </a:rPr>
                      <a:pPr>
                        <a:defRPr sz="900" b="1">
                          <a:solidFill>
                            <a:srgbClr val="FFC000"/>
                          </a:solidFill>
                        </a:defRPr>
                      </a:pPr>
                      <a:t>[ชื่อประเภท]</a:t>
                    </a:fld>
                    <a:r>
                      <a:rPr lang="th-TH" sz="900" dirty="0">
                        <a:solidFill>
                          <a:srgbClr val="FFC000"/>
                        </a:solidFill>
                      </a:rPr>
                      <a:t>; </a:t>
                    </a:r>
                  </a:p>
                  <a:p>
                    <a:pPr>
                      <a:defRPr sz="900" b="1">
                        <a:solidFill>
                          <a:srgbClr val="FFC000"/>
                        </a:solidFill>
                      </a:defRPr>
                    </a:pPr>
                    <a:fld id="{4BBC4203-B56F-4EA0-BEBC-9C662837D66D}" type="VALUE">
                      <a:rPr lang="th-TH" sz="900">
                        <a:solidFill>
                          <a:srgbClr val="FFC000"/>
                        </a:solidFill>
                      </a:rPr>
                      <a:pPr>
                        <a:defRPr sz="900" b="1">
                          <a:solidFill>
                            <a:srgbClr val="FFC000"/>
                          </a:solidFill>
                        </a:defRPr>
                      </a:pPr>
                      <a:t>[VALUE]</a:t>
                    </a:fld>
                    <a:r>
                      <a:rPr lang="th-TH" sz="900" dirty="0">
                        <a:solidFill>
                          <a:srgbClr val="FFC000"/>
                        </a:solidFill>
                      </a:rPr>
                      <a:t>; </a:t>
                    </a:r>
                    <a:fld id="{D1C3F8A6-46ED-4BBB-BBA7-C9426100AA90}" type="PERCENTAGE">
                      <a:rPr lang="th-TH" sz="900">
                        <a:solidFill>
                          <a:srgbClr val="FFC000"/>
                        </a:solidFill>
                      </a:rPr>
                      <a:pPr>
                        <a:defRPr sz="900" b="1">
                          <a:solidFill>
                            <a:srgbClr val="FFC000"/>
                          </a:solidFill>
                        </a:defRPr>
                      </a:pPr>
                      <a:t>[เปอร์เซ็นต์]</a:t>
                    </a:fld>
                    <a:endParaRPr lang="th-TH" sz="900" dirty="0">
                      <a:solidFill>
                        <a:srgbClr val="FFC000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rgbClr val="FFC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5091165444819424"/>
                      <c:h val="0.357752355924752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CE21-4755-9B26-F710173FB365}"/>
                </c:ext>
              </c:extLst>
            </c:dLbl>
            <c:dLbl>
              <c:idx val="1"/>
              <c:layout>
                <c:manualLayout>
                  <c:x val="0.56280931871044992"/>
                  <c:y val="0.104523187441258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rgbClr val="99663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501033063975179"/>
                      <c:h val="0.3930328945114919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CE21-4755-9B26-F710173FB365}"/>
                </c:ext>
              </c:extLst>
            </c:dLbl>
            <c:dLbl>
              <c:idx val="2"/>
              <c:layout>
                <c:manualLayout>
                  <c:x val="0.36051219544448643"/>
                  <c:y val="0.4751446160680829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rgbClr val="008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3359872429937015"/>
                      <c:h val="0.4457620978749507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B2CB-4883-A039-84462610783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inEnd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ข้าว</c:v>
                </c:pt>
                <c:pt idx="1">
                  <c:v>มันสำปะหลัง</c:v>
                </c:pt>
                <c:pt idx="2">
                  <c:v>พืชผัก ผลไม้ สมุนไพร</c:v>
                </c:pt>
              </c:strCache>
            </c:strRef>
          </c:cat>
          <c:val>
            <c:numRef>
              <c:f>Sheet1!$B$2:$B$4</c:f>
              <c:numCache>
                <c:formatCode>#,##0</c:formatCode>
                <c:ptCount val="3"/>
                <c:pt idx="0">
                  <c:v>18189</c:v>
                </c:pt>
                <c:pt idx="1">
                  <c:v>4145</c:v>
                </c:pt>
                <c:pt idx="2" formatCode="General">
                  <c:v>133.05000000000001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E21-4755-9B26-F710173FB365}"/>
            </c:ext>
          </c:extLst>
        </c:ser>
        <c:dLbls>
          <c:dLblPos val="inEnd"/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2.1400797122581895E-2"/>
          <c:y val="0.8299932588943153"/>
          <c:w val="0.66092382504077762"/>
          <c:h val="0.1579539694097707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solidFill>
      <a:schemeClr val="accent5">
        <a:lumMod val="40000"/>
        <a:lumOff val="60000"/>
      </a:schemeClr>
    </a:solidFill>
    <a:ln>
      <a:noFill/>
    </a:ln>
    <a:effectLst/>
  </c:spPr>
  <c:txPr>
    <a:bodyPr/>
    <a:lstStyle/>
    <a:p>
      <a:pPr>
        <a:defRPr sz="700"/>
      </a:pPr>
      <a:endParaRPr lang="th-TH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11120195604908729"/>
          <c:y val="2.659278967023847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rgbClr val="00B0F0"/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>
        <c:manualLayout>
          <c:layoutTarget val="inner"/>
          <c:xMode val="edge"/>
          <c:yMode val="edge"/>
          <c:x val="0.32503717521821318"/>
          <c:y val="0.14854576549320669"/>
          <c:w val="0.33913588522341159"/>
          <c:h val="0.69062318007256174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GAP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8080-4A8A-A3A3-F1FA2F82B199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8080-4A8A-A3A3-F1FA2F82B199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8080-4A8A-A3A3-F1FA2F82B199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6-CB6C-42BE-834F-1E6CBA2C9E10}"/>
              </c:ext>
            </c:extLst>
          </c:dPt>
          <c:dLbls>
            <c:dLbl>
              <c:idx val="0"/>
              <c:layout>
                <c:manualLayout>
                  <c:x val="9.6564191752637488E-2"/>
                  <c:y val="5.2241450853084022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900" b="1" i="0" u="none" strike="noStrike" kern="1200" baseline="0">
                        <a:solidFill>
                          <a:srgbClr val="0099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B3CD2758-C0FA-4DA1-B9B2-9D770FF98B79}" type="CATEGORYNAME">
                      <a:rPr lang="th-TH" sz="900">
                        <a:solidFill>
                          <a:srgbClr val="009900"/>
                        </a:solidFill>
                      </a:rPr>
                      <a:pPr>
                        <a:defRPr sz="900" b="1">
                          <a:solidFill>
                            <a:srgbClr val="009900"/>
                          </a:solidFill>
                        </a:defRPr>
                      </a:pPr>
                      <a:t>[ชื่อประเภท]</a:t>
                    </a:fld>
                    <a:r>
                      <a:rPr lang="th-TH" sz="900">
                        <a:solidFill>
                          <a:srgbClr val="009900"/>
                        </a:solidFill>
                      </a:rPr>
                      <a:t>; </a:t>
                    </a:r>
                  </a:p>
                  <a:p>
                    <a:pPr>
                      <a:defRPr sz="900" b="1">
                        <a:solidFill>
                          <a:srgbClr val="009900"/>
                        </a:solidFill>
                      </a:defRPr>
                    </a:pPr>
                    <a:fld id="{FF3DC2E8-B355-497A-A310-919228A05C0B}" type="VALUE">
                      <a:rPr lang="th-TH" sz="900">
                        <a:solidFill>
                          <a:srgbClr val="009900"/>
                        </a:solidFill>
                      </a:rPr>
                      <a:pPr>
                        <a:defRPr sz="900" b="1">
                          <a:solidFill>
                            <a:srgbClr val="009900"/>
                          </a:solidFill>
                        </a:defRPr>
                      </a:pPr>
                      <a:t>[VALUE]</a:t>
                    </a:fld>
                    <a:r>
                      <a:rPr lang="th-TH" sz="900">
                        <a:solidFill>
                          <a:srgbClr val="009900"/>
                        </a:solidFill>
                      </a:rPr>
                      <a:t>; </a:t>
                    </a:r>
                    <a:fld id="{A8E7265E-73F9-453B-AD78-4CBBA18FD011}" type="PERCENTAGE">
                      <a:rPr lang="th-TH" sz="900">
                        <a:solidFill>
                          <a:srgbClr val="009900"/>
                        </a:solidFill>
                      </a:rPr>
                      <a:pPr>
                        <a:defRPr sz="900" b="1">
                          <a:solidFill>
                            <a:srgbClr val="009900"/>
                          </a:solidFill>
                        </a:defRPr>
                      </a:pPr>
                      <a:t>[เปอร์เซ็นต์]</a:t>
                    </a:fld>
                    <a:endParaRPr lang="th-TH" sz="900">
                      <a:solidFill>
                        <a:srgbClr val="009900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rgbClr val="0099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366308579011556"/>
                      <c:h val="0.2765861897665175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8080-4A8A-A3A3-F1FA2F82B199}"/>
                </c:ext>
              </c:extLst>
            </c:dLbl>
            <c:dLbl>
              <c:idx val="1"/>
              <c:layout>
                <c:manualLayout>
                  <c:x val="7.6295763960835247E-2"/>
                  <c:y val="0.54673826551783056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chemeClr val="bg1">
                          <a:lumMod val="5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8080-4A8A-A3A3-F1FA2F82B199}"/>
                </c:ext>
              </c:extLst>
            </c:dLbl>
            <c:dLbl>
              <c:idx val="2"/>
              <c:layout>
                <c:manualLayout>
                  <c:x val="9.6170893464271642E-2"/>
                  <c:y val="0.2112299543557323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rgbClr val="99663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8080-4A8A-A3A3-F1FA2F82B199}"/>
                </c:ext>
              </c:extLst>
            </c:dLbl>
            <c:dLbl>
              <c:idx val="3"/>
              <c:layout>
                <c:manualLayout>
                  <c:x val="-0.10114491981730896"/>
                  <c:y val="-0.2938607239620201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900" b="1" i="0" u="none" strike="noStrike" kern="1200" baseline="0">
                        <a:solidFill>
                          <a:srgbClr val="FFC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54DA94B-E2E3-4077-8C2A-313B6AECE26F}" type="CATEGORYNAME">
                      <a:rPr lang="th-TH" sz="900">
                        <a:solidFill>
                          <a:srgbClr val="FFC000"/>
                        </a:solidFill>
                      </a:rPr>
                      <a:pPr>
                        <a:defRPr sz="900" b="1">
                          <a:solidFill>
                            <a:srgbClr val="FFC000"/>
                          </a:solidFill>
                        </a:defRPr>
                      </a:pPr>
                      <a:t>[ชื่อประเภท]</a:t>
                    </a:fld>
                    <a:r>
                      <a:rPr lang="th-TH" sz="900" baseline="0" dirty="0">
                        <a:solidFill>
                          <a:srgbClr val="FFC000"/>
                        </a:solidFill>
                      </a:rPr>
                      <a:t>;</a:t>
                    </a:r>
                  </a:p>
                  <a:p>
                    <a:pPr>
                      <a:defRPr sz="900" b="1">
                        <a:solidFill>
                          <a:srgbClr val="FFC000"/>
                        </a:solidFill>
                      </a:defRPr>
                    </a:pPr>
                    <a:r>
                      <a:rPr lang="th-TH" sz="900" baseline="0" dirty="0">
                        <a:solidFill>
                          <a:srgbClr val="FFC000"/>
                        </a:solidFill>
                      </a:rPr>
                      <a:t> </a:t>
                    </a:r>
                    <a:fld id="{C194896F-4F6A-410D-95E8-9EE592066D6F}" type="VALUE">
                      <a:rPr lang="th-TH" sz="900" baseline="0">
                        <a:solidFill>
                          <a:srgbClr val="FFC000"/>
                        </a:solidFill>
                      </a:rPr>
                      <a:pPr>
                        <a:defRPr sz="900" b="1">
                          <a:solidFill>
                            <a:srgbClr val="FFC000"/>
                          </a:solidFill>
                        </a:defRPr>
                      </a:pPr>
                      <a:t>[VALUE]</a:t>
                    </a:fld>
                    <a:r>
                      <a:rPr lang="th-TH" sz="900" baseline="0" dirty="0">
                        <a:solidFill>
                          <a:srgbClr val="FFC000"/>
                        </a:solidFill>
                      </a:rPr>
                      <a:t>; </a:t>
                    </a:r>
                    <a:fld id="{111C9CC1-3664-4840-9310-D71365BB1E02}" type="PERCENTAGE">
                      <a:rPr lang="th-TH" sz="900" baseline="0">
                        <a:solidFill>
                          <a:srgbClr val="FFC000"/>
                        </a:solidFill>
                      </a:rPr>
                      <a:pPr>
                        <a:defRPr sz="900" b="1">
                          <a:solidFill>
                            <a:srgbClr val="FFC000"/>
                          </a:solidFill>
                        </a:defRPr>
                      </a:pPr>
                      <a:t>[เปอร์เซ็นต์]</a:t>
                    </a:fld>
                    <a:endParaRPr lang="th-TH" sz="900" baseline="0" dirty="0">
                      <a:solidFill>
                        <a:srgbClr val="FFC000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rgbClr val="FFC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5549386409070346"/>
                      <c:h val="0.3083834118479825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CB6C-42BE-834F-1E6CBA2C9E1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inEnd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พืชผัก ผลไม้</c:v>
                </c:pt>
                <c:pt idx="1">
                  <c:v>ประมง</c:v>
                </c:pt>
                <c:pt idx="2">
                  <c:v>ปศุสัตว์</c:v>
                </c:pt>
                <c:pt idx="3">
                  <c:v>ข้าว</c:v>
                </c:pt>
              </c:strCache>
            </c:strRef>
          </c:cat>
          <c:val>
            <c:numRef>
              <c:f>Sheet1!$B$2:$B$5</c:f>
              <c:numCache>
                <c:formatCode>#,##0.00</c:formatCode>
                <c:ptCount val="4"/>
                <c:pt idx="0">
                  <c:v>4464.05</c:v>
                </c:pt>
                <c:pt idx="1">
                  <c:v>294.58</c:v>
                </c:pt>
                <c:pt idx="2" formatCode="General">
                  <c:v>368</c:v>
                </c:pt>
                <c:pt idx="3" formatCode="General">
                  <c:v>20332.5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8080-4A8A-A3A3-F1FA2F82B199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8683981412617502E-2"/>
          <c:y val="0.82243784212328497"/>
          <c:w val="0.58879155273895589"/>
          <c:h val="0.1515573271951497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solidFill>
      <a:schemeClr val="bg1">
        <a:lumMod val="95000"/>
      </a:schemeClr>
    </a:solidFill>
    <a:ln>
      <a:noFill/>
    </a:ln>
    <a:effectLst/>
  </c:spPr>
  <c:txPr>
    <a:bodyPr/>
    <a:lstStyle/>
    <a:p>
      <a:pPr>
        <a:defRPr sz="1050"/>
      </a:pPr>
      <a:endParaRPr lang="th-TH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209355401009938E-2"/>
          <c:y val="0.30114329988777871"/>
          <c:w val="0.89958128919798008"/>
          <c:h val="0.4698549687210408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139700" h="1397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B87-49A6-BD1B-9C82AA7EC15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cene3d>
              <a:camera prst="orthographicFront"/>
              <a:lightRig rig="balanced" dir="t">
                <a:rot lat="0" lon="0" rev="8700000"/>
              </a:lightRig>
            </a:scene3d>
            <a:sp3d>
              <a:bevelT w="190500" h="38100"/>
            </a:sp3d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240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EB87-49A6-BD1B-9C82AA7EC15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B87-49A6-BD1B-9C82AA7EC15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89316640"/>
        <c:axId val="289317184"/>
      </c:barChart>
      <c:catAx>
        <c:axId val="2893166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289317184"/>
        <c:crosses val="autoZero"/>
        <c:auto val="1"/>
        <c:lblAlgn val="ctr"/>
        <c:lblOffset val="100"/>
        <c:noMultiLvlLbl val="0"/>
      </c:catAx>
      <c:valAx>
        <c:axId val="28931718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893166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5.2345699759156457E-3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solidFill>
        <a:schemeClr val="accent1"/>
      </a:solidFill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209355401009938E-2"/>
          <c:y val="0.30114329988777871"/>
          <c:w val="0.89958128919798008"/>
          <c:h val="0.4698549687210408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 prstMaterial="softEdge">
              <a:bevelT w="127000" prst="artDeco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89F-4526-9B37-5827D29032B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 prstMaterial="softEdge">
              <a:bevelT w="127000" prst="artDeco"/>
            </a:sp3d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200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089F-4526-9B37-5827D29032B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89F-4526-9B37-5827D29032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89316640"/>
        <c:axId val="289317184"/>
      </c:barChart>
      <c:catAx>
        <c:axId val="2893166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289317184"/>
        <c:crosses val="autoZero"/>
        <c:auto val="1"/>
        <c:lblAlgn val="ctr"/>
        <c:lblOffset val="100"/>
        <c:noMultiLvlLbl val="0"/>
      </c:catAx>
      <c:valAx>
        <c:axId val="28931718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893166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5.2345699759156457E-3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solidFill>
        <a:schemeClr val="accent1"/>
      </a:solidFill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50000"/>
            <a:lumOff val="50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915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0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5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ltUp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 w="19050">
        <a:solidFill>
          <a:schemeClr val="lt1"/>
        </a:solidFill>
      </a:ln>
      <a:effectLst>
        <a:innerShdw blurRad="114300">
          <a:schemeClr val="phClr"/>
        </a:inn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 w="19050">
        <a:solidFill>
          <a:schemeClr val="lt1"/>
        </a:solidFill>
      </a:ln>
      <a:effectLst>
        <a:innerShdw blurRad="114300">
          <a:schemeClr val="phClr"/>
        </a:inn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0.15748</cdr:x>
      <cdr:y>0.04257</cdr:y>
    </cdr:from>
    <cdr:to>
      <cdr:x>0.84894</cdr:x>
      <cdr:y>0.2555</cdr:y>
    </cdr:to>
    <cdr:sp macro="" textlink="">
      <cdr:nvSpPr>
        <cdr:cNvPr id="2" name="TextBox 4">
          <a:extLst xmlns:a="http://schemas.openxmlformats.org/drawingml/2006/main">
            <a:ext uri="{FF2B5EF4-FFF2-40B4-BE49-F238E27FC236}">
              <a16:creationId xmlns:a16="http://schemas.microsoft.com/office/drawing/2014/main" id="{4F9A9226-0467-6967-C764-9E2B859E3E30}"/>
            </a:ext>
          </a:extLst>
        </cdr:cNvPr>
        <cdr:cNvSpPr txBox="1"/>
      </cdr:nvSpPr>
      <cdr:spPr>
        <a:xfrm xmlns:a="http://schemas.openxmlformats.org/drawingml/2006/main">
          <a:off x="440719" y="73839"/>
          <a:ext cx="1935145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  <a:scene3d>
            <a:camera prst="orthographicFront"/>
            <a:lightRig rig="harsh" dir="t"/>
          </a:scene3d>
          <a:sp3d extrusionH="57150" prstMaterial="matte">
            <a:bevelT w="63500" h="12700" prst="angle"/>
            <a:contourClr>
              <a:schemeClr val="bg1">
                <a:lumMod val="65000"/>
              </a:schemeClr>
            </a:contourClr>
          </a:sp3d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/>
              <a:solidFill>
                <a:srgbClr val="FCF60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rPr>
            <a:t>พื้นที่ทำการเกษตร (ล้านไร่)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8/7/2026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.xml"/><Relationship Id="rId3" Type="http://schemas.openxmlformats.org/officeDocument/2006/relationships/chart" Target="../charts/chart1.xml"/><Relationship Id="rId7" Type="http://schemas.openxmlformats.org/officeDocument/2006/relationships/chart" Target="../charts/chart5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11" Type="http://schemas.openxmlformats.org/officeDocument/2006/relationships/chart" Target="../charts/chart8.xml"/><Relationship Id="rId5" Type="http://schemas.openxmlformats.org/officeDocument/2006/relationships/chart" Target="../charts/chart3.xml"/><Relationship Id="rId10" Type="http://schemas.openxmlformats.org/officeDocument/2006/relationships/chart" Target="../charts/chart7.xml"/><Relationship Id="rId4" Type="http://schemas.openxmlformats.org/officeDocument/2006/relationships/chart" Target="../charts/chart2.xml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3A3AFFD-AC11-4530-A2BF-2AAF6D70132E}"/>
              </a:ext>
            </a:extLst>
          </p:cNvPr>
          <p:cNvSpPr/>
          <p:nvPr/>
        </p:nvSpPr>
        <p:spPr>
          <a:xfrm>
            <a:off x="3320378" y="1905000"/>
            <a:ext cx="3461421" cy="1676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65957" y="41756"/>
            <a:ext cx="6705600" cy="182418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76200" y="1905000"/>
            <a:ext cx="3213996" cy="16764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76200" y="3657600"/>
            <a:ext cx="4953000" cy="176911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4973916" y="3588361"/>
            <a:ext cx="1887897" cy="1827357"/>
          </a:xfrm>
          <a:prstGeom prst="rect">
            <a:avLst/>
          </a:prstGeom>
          <a:blipFill dpi="0" rotWithShape="1">
            <a:blip r:embed="rId2">
              <a:alphaModFix amt="20000"/>
            </a:blip>
            <a:srcRect/>
            <a:stretch>
              <a:fillRect l="-7435" r="-5933"/>
            </a:stretch>
          </a:blip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อุบลราชธานี</a:t>
            </a:r>
            <a:endParaRPr lang="en-US" sz="3200" b="1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In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fographic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ข้อมูลพื้นฐาน          ด้านการเกษตร</a:t>
            </a:r>
            <a:endParaRPr lang="th-TH" b="1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(31 </a:t>
            </a: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กรกฎาคม</a:t>
            </a:r>
            <a:r>
              <a:rPr lang="th-TH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 2569)</a:t>
            </a:r>
            <a:endParaRPr lang="en-US" b="1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152400" y="5029200"/>
            <a:ext cx="4796790" cy="343535"/>
          </a:xfrm>
          <a:prstGeom prst="rect">
            <a:avLst/>
          </a:prstGeom>
          <a:solidFill>
            <a:srgbClr val="474747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1400" dirty="0">
                <a:ln>
                  <a:noFill/>
                </a:ln>
                <a:solidFill>
                  <a:srgbClr val="FFFFFF"/>
                </a:solidFill>
                <a:effectLst/>
                <a:latin typeface="Helvetica Neue"/>
                <a:ea typeface="Arial Unicode MS"/>
                <a:cs typeface="TH Chakra Petch" panose="02000506000000020004" pitchFamily="2" charset="-34"/>
              </a:rPr>
              <a:t>ประสิทธิภาพการผลิตสินค้าเกษตรด้านพืช (กก./ไร่)</a:t>
            </a:r>
            <a:endParaRPr lang="en-US" sz="1400" dirty="0">
              <a:ln>
                <a:noFill/>
              </a:ln>
              <a:solidFill>
                <a:srgbClr val="FFFFFF"/>
              </a:solidFill>
              <a:effectLst/>
              <a:latin typeface="Helvetica Neue"/>
              <a:ea typeface="Arial Unicode MS"/>
              <a:cs typeface="Arial Unicode MS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28861" y="1981199"/>
            <a:ext cx="3100828" cy="155277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83294" y="1994576"/>
            <a:ext cx="322999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GPP</a:t>
            </a:r>
            <a:r>
              <a:rPr lang="th-TH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จังหวัดอุบลราชธานี (ปี 2567) มูลค่า </a:t>
            </a:r>
            <a:r>
              <a:rPr lang="en-US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</a:t>
            </a:r>
            <a:r>
              <a:rPr lang="th-TH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en-US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th-TH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642</a:t>
            </a:r>
            <a:r>
              <a:rPr lang="en-US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h-TH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ล้านบาท </a:t>
            </a:r>
            <a:endParaRPr lang="en-US" sz="1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400" b="1" spc="-6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GPP </a:t>
            </a:r>
            <a:r>
              <a:rPr lang="th-TH" sz="1400" b="1" spc="-6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ภาคการเกษตรจังหวัดอุบลราชธานี มูลค่า 32,488 ล้านบาท</a:t>
            </a:r>
          </a:p>
          <a:p>
            <a:r>
              <a:rPr lang="th-TH" sz="1400" b="1" spc="-6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รายได้ประชากรต่อคนต่อปี 86,242 บาท</a:t>
            </a:r>
          </a:p>
          <a:p>
            <a:r>
              <a:rPr lang="th-TH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จำนวนประชากร </a:t>
            </a:r>
            <a:r>
              <a:rPr lang="en-US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r>
              <a:rPr lang="th-TH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68,687 ครัวเรือน </a:t>
            </a:r>
          </a:p>
          <a:p>
            <a:r>
              <a:rPr lang="th-TH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เป็นภาคการเกษตร 314,019 ครัวเรือน </a:t>
            </a:r>
          </a:p>
          <a:p>
            <a:r>
              <a:rPr lang="th-TH" sz="1400" b="1" spc="-3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ปริมาณน้ำภาพรวมจังหวัด 1,996.47 ล้าน ลบ.ม. (31 ก.ค. 69) </a:t>
            </a:r>
          </a:p>
          <a:p>
            <a:r>
              <a:rPr lang="th-TH" sz="1400" b="1" spc="-6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ปริมาณน้ำฝนสะสม 1 ม.ค. – 31 ก.ค. 69  รวม 895.3 มม. </a:t>
            </a:r>
            <a:r>
              <a:rPr lang="th-TH" sz="1400" b="1" spc="-6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 64 </a:t>
            </a:r>
            <a:r>
              <a:rPr lang="th-TH" sz="1400" b="1" spc="-6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วัน 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76200" y="5502910"/>
            <a:ext cx="2209800" cy="4343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 sz="1100" dirty="0"/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2362200" y="5486401"/>
            <a:ext cx="4419600" cy="179070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48" name="officeArt object">
            <a:extLst>
              <a:ext uri="{FF2B5EF4-FFF2-40B4-BE49-F238E27FC236}">
                <a16:creationId xmlns:a16="http://schemas.microsoft.com/office/drawing/2014/main" id="{3E4C2232-D082-44C4-BE05-CFE924E92A90}"/>
              </a:ext>
            </a:extLst>
          </p:cNvPr>
          <p:cNvSpPr/>
          <p:nvPr/>
        </p:nvSpPr>
        <p:spPr>
          <a:xfrm>
            <a:off x="2358843" y="7265656"/>
            <a:ext cx="4419600" cy="2471821"/>
          </a:xfrm>
          <a:prstGeom prst="rect">
            <a:avLst/>
          </a:prstGeom>
          <a:solidFill>
            <a:srgbClr val="999999"/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8" name="officeArt object">
            <a:extLst>
              <a:ext uri="{FF2B5EF4-FFF2-40B4-BE49-F238E27FC236}">
                <a16:creationId xmlns:a16="http://schemas.microsoft.com/office/drawing/2014/main" id="{CC03C469-1A3D-4CD5-A69C-2962B9CBE979}"/>
              </a:ext>
            </a:extLst>
          </p:cNvPr>
          <p:cNvSpPr/>
          <p:nvPr/>
        </p:nvSpPr>
        <p:spPr>
          <a:xfrm>
            <a:off x="2363950" y="7347353"/>
            <a:ext cx="4397336" cy="1431841"/>
          </a:xfrm>
          <a:prstGeom prst="rect">
            <a:avLst/>
          </a:prstGeom>
          <a:solidFill>
            <a:srgbClr val="EBEBEB"/>
          </a:solidFill>
          <a:ln w="12700" cap="flat">
            <a:solidFill>
              <a:srgbClr val="5E5E5E"/>
            </a:solidFill>
            <a:prstDash val="sysDot"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thaiDist">
              <a:spcBef>
                <a:spcPts val="0"/>
              </a:spcBef>
              <a:spcAft>
                <a:spcPts val="0"/>
              </a:spcAft>
            </a:pPr>
            <a:r>
              <a:rPr lang="th-TH" sz="1200" b="1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งบ </a:t>
            </a:r>
            <a:r>
              <a:rPr lang="en-US" sz="1200" b="1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Function </a:t>
            </a:r>
            <a:r>
              <a:rPr lang="th-TH" sz="1200" b="1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มีภารกิจสำคัญ   </a:t>
            </a:r>
            <a:r>
              <a:rPr lang="th-TH" sz="1000" b="1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อาทิเช่น</a:t>
            </a:r>
            <a:endParaRPr lang="en-US" sz="1200" b="1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Arial Unicode MS"/>
              <a:cs typeface="+mj-cs"/>
            </a:endParaRP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ด้านพืช </a:t>
            </a:r>
            <a:r>
              <a:rPr lang="en-US" sz="1000" b="1" kern="0" dirty="0">
                <a:solidFill>
                  <a:srgbClr val="0070C0"/>
                </a:solidFill>
                <a:ea typeface="Arial Unicode MS"/>
                <a:cs typeface="+mj-cs"/>
              </a:rPr>
              <a:t>: </a:t>
            </a: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โครงการยกระดับสินค้าเกษตรมูลค่าสูง โครงการส่งเสริมการเกษตรที่เป็นมิตรกับสิ่งแวดล้อม </a:t>
            </a: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ด้านปศุสัตว์ : โครงการเฝ้าระวัง ป้องกัน ควบคุมโรคและพัฒนาสุขภาพสัตว์ </a:t>
            </a: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ด้านประมง : โครงการบริหารจัดการทรัพยากรประมง  โครงการสร้างความเข้มแข็งกลุ่มการผลิตด้านประมง</a:t>
            </a: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ด้านสหกรณ์ : โครงการส่งเสริมและพัฒนาสหกรณ์และกลุ่มเกษตรกร   </a:t>
            </a: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ด้านชลประทาน :  โครงการปรับปรุงงานชลประทาน </a:t>
            </a: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spc="-30" dirty="0">
                <a:solidFill>
                  <a:srgbClr val="0070C0"/>
                </a:solidFill>
                <a:ea typeface="Arial Unicode MS"/>
                <a:cs typeface="+mj-cs"/>
              </a:rPr>
              <a:t>ด้านพัฒนาที่ดิน : โครงการพัฒนาที่ดินเพื่อการสนับสนุนการปรับเปลี่ยนการผลิตในพื้นที่ไม่เหมาะสมตาม </a:t>
            </a:r>
            <a:r>
              <a:rPr lang="en-US" sz="1000" b="1" kern="0" spc="-30" dirty="0">
                <a:solidFill>
                  <a:srgbClr val="0070C0"/>
                </a:solidFill>
                <a:ea typeface="Arial Unicode MS"/>
                <a:cs typeface="+mj-cs"/>
              </a:rPr>
              <a:t>Agri-Map </a:t>
            </a:r>
            <a:endParaRPr lang="th-TH" sz="1000" b="1" kern="0" spc="-30" dirty="0">
              <a:solidFill>
                <a:srgbClr val="0070C0"/>
              </a:solidFill>
              <a:ea typeface="Arial Unicode MS"/>
              <a:cs typeface="+mj-cs"/>
            </a:endParaRP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ด้านหม่อนไหม : โครงการผลิตและกระจายพันธุ์หม่อนไหม</a:t>
            </a:r>
            <a:endParaRPr lang="en-US" sz="1000" b="1" kern="0" dirty="0">
              <a:solidFill>
                <a:srgbClr val="0070C0"/>
              </a:solidFill>
              <a:ea typeface="Arial Unicode MS"/>
              <a:cs typeface="+mj-cs"/>
            </a:endParaRP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ด้านตรวจบัญชีสหกรณ์ : โครงการตรวจสอบบัญชีประจำปีสหกรณ์และกลุ่มเกษตรกร </a:t>
            </a:r>
          </a:p>
        </p:txBody>
      </p:sp>
      <p:sp>
        <p:nvSpPr>
          <p:cNvPr id="59" name="officeArt object">
            <a:extLst>
              <a:ext uri="{FF2B5EF4-FFF2-40B4-BE49-F238E27FC236}">
                <a16:creationId xmlns:a16="http://schemas.microsoft.com/office/drawing/2014/main" id="{1E587433-8162-4057-B892-C591BE9EC51C}"/>
              </a:ext>
            </a:extLst>
          </p:cNvPr>
          <p:cNvSpPr/>
          <p:nvPr/>
        </p:nvSpPr>
        <p:spPr>
          <a:xfrm>
            <a:off x="2362200" y="8853780"/>
            <a:ext cx="4399085" cy="718712"/>
          </a:xfrm>
          <a:prstGeom prst="rect">
            <a:avLst/>
          </a:prstGeom>
          <a:solidFill>
            <a:srgbClr val="EBEBEB"/>
          </a:solidFill>
          <a:ln w="12700" cap="flat">
            <a:solidFill>
              <a:srgbClr val="5E5E5E"/>
            </a:solidFill>
            <a:prstDash val="sysDot"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r>
              <a:rPr lang="th-TH" sz="1200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งบจังหวัด</a:t>
            </a:r>
            <a:r>
              <a:rPr lang="en-US" sz="1200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/</a:t>
            </a:r>
            <a:r>
              <a:rPr lang="th-TH" sz="1200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กลุ่มจังหวัด มีภารกิจสำคัญ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th-TH" sz="1000" b="1" dirty="0"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แผนงานส่งเสริมการพัฒนาจังหวัดและกลุ่มจังหวัดแบบบูรณาการ </a:t>
            </a:r>
            <a:r>
              <a:rPr lang="en-US" sz="1000" b="1" dirty="0"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:</a:t>
            </a:r>
            <a:r>
              <a:rPr lang="th-TH" sz="1000" b="1" dirty="0"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 ด้านชลประทาน และ ด้านพืช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th-TH" sz="1000" b="1" spc="-30" dirty="0"/>
              <a:t>แผนงานส่งเสริมการผลิตการแปรรูป และบริหาร จัดการสินค้าเกษตรมูลค่าสูงสู่สากล </a:t>
            </a:r>
            <a:r>
              <a:rPr lang="en-US" sz="1000" b="1" spc="-30" dirty="0"/>
              <a:t>: </a:t>
            </a:r>
            <a:r>
              <a:rPr lang="th-TH" sz="1000" b="1" spc="-30" dirty="0"/>
              <a:t>ด้านพืช และด้านประมง</a:t>
            </a:r>
            <a:endParaRPr lang="th-TH" sz="1000" b="1" spc="-30" dirty="0">
              <a:ln>
                <a:noFill/>
              </a:ln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82985" y="5500396"/>
            <a:ext cx="2203015" cy="259982"/>
          </a:xfrm>
          <a:prstGeom prst="rect">
            <a:avLst/>
          </a:prstGeom>
          <a:solidFill>
            <a:srgbClr val="4747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35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ปริมาณสินค้าเกษตรที่ได้รับรองมาตรฐาน</a:t>
            </a:r>
            <a:endParaRPr lang="en-US" sz="1350" b="1" dirty="0">
              <a:solidFill>
                <a:schemeClr val="bg1"/>
              </a:solidFill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2355486" y="6956758"/>
            <a:ext cx="4406029" cy="292388"/>
          </a:xfrm>
          <a:prstGeom prst="rect">
            <a:avLst/>
          </a:prstGeom>
          <a:solidFill>
            <a:srgbClr val="FFCC99"/>
          </a:solidFill>
          <a:ln w="12700" cap="flat">
            <a:noFill/>
            <a:miter lim="400000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lIns="101600" tIns="101600" rIns="101600" bIns="101600" numCol="1" anchor="ctr">
            <a:noAutofit/>
          </a:bodyPr>
          <a:lstStyle/>
          <a:p>
            <a:pPr algn="ctr"/>
            <a:r>
              <a:rPr lang="th-TH" sz="1200" b="1" dirty="0">
                <a:ln>
                  <a:noFill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ปี</a:t>
            </a:r>
            <a:r>
              <a:rPr lang="en-US" sz="1200" b="1" dirty="0">
                <a:ln>
                  <a:noFill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 256</a:t>
            </a:r>
            <a:r>
              <a:rPr lang="th-TH" sz="1200" b="1" dirty="0">
                <a:ln>
                  <a:noFill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9 รวม 386 โครงการ</a:t>
            </a:r>
            <a:r>
              <a:rPr lang="en-US" sz="1200" b="1" dirty="0">
                <a:ln>
                  <a:noFill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 </a:t>
            </a:r>
            <a:r>
              <a:rPr lang="th-TH" sz="1200" b="1" dirty="0">
                <a:ln>
                  <a:noFill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งบประมาณเพื่อการพัฒนาการเกษตร </a:t>
            </a:r>
            <a:r>
              <a:rPr lang="th-TH" sz="12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รวม 1,835,215,051.25 ล้านบาท</a:t>
            </a:r>
            <a:endParaRPr lang="en-US" sz="1200" b="1" dirty="0">
              <a:ln>
                <a:noFill/>
              </a:ln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Arial Unicode MS"/>
              <a:cs typeface="+mj-cs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152400" y="7736233"/>
            <a:ext cx="2057400" cy="18457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rgbClr val="C00000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ภัยพิบัติด้านเกษตร</a:t>
            </a:r>
            <a:endParaRPr lang="en-US" sz="1400" b="1" dirty="0">
              <a:solidFill>
                <a:srgbClr val="C00000"/>
              </a:solidFill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78889" y="1548501"/>
            <a:ext cx="1817193" cy="25428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th-TH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พื้นที่เกษตรกรรม รวม 5.82 ล้านไร่</a:t>
            </a:r>
            <a:endParaRPr lang="en-US" sz="1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graphicFrame>
        <p:nvGraphicFramePr>
          <p:cNvPr id="18" name="Chart 17"/>
          <p:cNvGraphicFramePr/>
          <p:nvPr>
            <p:extLst>
              <p:ext uri="{D42A27DB-BD31-4B8C-83A1-F6EECF244321}">
                <p14:modId xmlns:p14="http://schemas.microsoft.com/office/powerpoint/2010/main" val="4172017544"/>
              </p:ext>
            </p:extLst>
          </p:nvPr>
        </p:nvGraphicFramePr>
        <p:xfrm>
          <a:off x="2438400" y="76201"/>
          <a:ext cx="2743201" cy="1759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2" name="Chart 21"/>
          <p:cNvGraphicFramePr/>
          <p:nvPr>
            <p:extLst>
              <p:ext uri="{D42A27DB-BD31-4B8C-83A1-F6EECF244321}">
                <p14:modId xmlns:p14="http://schemas.microsoft.com/office/powerpoint/2010/main" val="3890095659"/>
              </p:ext>
            </p:extLst>
          </p:nvPr>
        </p:nvGraphicFramePr>
        <p:xfrm>
          <a:off x="79193" y="-63638"/>
          <a:ext cx="2798611" cy="17345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9" name="Chart 48"/>
          <p:cNvGraphicFramePr/>
          <p:nvPr>
            <p:extLst>
              <p:ext uri="{D42A27DB-BD31-4B8C-83A1-F6EECF244321}">
                <p14:modId xmlns:p14="http://schemas.microsoft.com/office/powerpoint/2010/main" val="1218323186"/>
              </p:ext>
            </p:extLst>
          </p:nvPr>
        </p:nvGraphicFramePr>
        <p:xfrm>
          <a:off x="3393542" y="3658442"/>
          <a:ext cx="1631848" cy="1370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3" name="Chart 22"/>
          <p:cNvGraphicFramePr/>
          <p:nvPr>
            <p:extLst>
              <p:ext uri="{D42A27DB-BD31-4B8C-83A1-F6EECF244321}">
                <p14:modId xmlns:p14="http://schemas.microsoft.com/office/powerpoint/2010/main" val="1883379931"/>
              </p:ext>
            </p:extLst>
          </p:nvPr>
        </p:nvGraphicFramePr>
        <p:xfrm>
          <a:off x="2362200" y="5474126"/>
          <a:ext cx="4419599" cy="14756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6117044" y="6746595"/>
            <a:ext cx="69121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100" b="1" dirty="0"/>
              <a:t>หน่วย</a:t>
            </a:r>
            <a:r>
              <a:rPr lang="en-US" sz="1100" b="1" dirty="0"/>
              <a:t> : </a:t>
            </a:r>
            <a:r>
              <a:rPr lang="th-TH" sz="1100" b="1" dirty="0"/>
              <a:t>บาท</a:t>
            </a:r>
          </a:p>
        </p:txBody>
      </p:sp>
      <p:graphicFrame>
        <p:nvGraphicFramePr>
          <p:cNvPr id="28" name="Chart 27"/>
          <p:cNvGraphicFramePr/>
          <p:nvPr>
            <p:extLst>
              <p:ext uri="{D42A27DB-BD31-4B8C-83A1-F6EECF244321}">
                <p14:modId xmlns:p14="http://schemas.microsoft.com/office/powerpoint/2010/main" val="3012047453"/>
              </p:ext>
            </p:extLst>
          </p:nvPr>
        </p:nvGraphicFramePr>
        <p:xfrm>
          <a:off x="79436" y="5757855"/>
          <a:ext cx="2192991" cy="9634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68" name="Chart 67"/>
          <p:cNvGraphicFramePr/>
          <p:nvPr>
            <p:extLst>
              <p:ext uri="{D42A27DB-BD31-4B8C-83A1-F6EECF244321}">
                <p14:modId xmlns:p14="http://schemas.microsoft.com/office/powerpoint/2010/main" val="1248059043"/>
              </p:ext>
            </p:extLst>
          </p:nvPr>
        </p:nvGraphicFramePr>
        <p:xfrm>
          <a:off x="72844" y="6712443"/>
          <a:ext cx="2192992" cy="10242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458812" y="42446"/>
            <a:ext cx="106631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th-TH" b="1" dirty="0">
                <a:ln/>
                <a:solidFill>
                  <a:srgbClr val="996633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สัตว์เศรษฐกิจ</a:t>
            </a:r>
          </a:p>
        </p:txBody>
      </p:sp>
      <p:sp>
        <p:nvSpPr>
          <p:cNvPr id="38" name="officeArt object">
            <a:extLst>
              <a:ext uri="{FF2B5EF4-FFF2-40B4-BE49-F238E27FC236}">
                <a16:creationId xmlns:a16="http://schemas.microsoft.com/office/drawing/2014/main" id="{7E90E13E-C245-4305-B2FC-E7FC5492CA65}"/>
              </a:ext>
            </a:extLst>
          </p:cNvPr>
          <p:cNvSpPr/>
          <p:nvPr/>
        </p:nvSpPr>
        <p:spPr>
          <a:xfrm>
            <a:off x="2355486" y="9637668"/>
            <a:ext cx="4422956" cy="20258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lvl="0" defTabSz="914400"/>
            <a:r>
              <a:rPr lang="th-TH" sz="1100" b="1" kern="0" spc="-2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จัดทำโดย กลุ่มสารสนเทศการเกษตร สำนักงานเกษตรและสหกรณ์จังหวัดอุบลราชธานี</a:t>
            </a:r>
            <a:endParaRPr lang="th-TH" sz="1100" kern="0" dirty="0">
              <a:solidFill>
                <a:sysClr val="windowText" lastClr="000000"/>
              </a:solidFill>
            </a:endParaRP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F102E88B-FC91-43D9-B5BE-122C11D1B160}"/>
              </a:ext>
            </a:extLst>
          </p:cNvPr>
          <p:cNvSpPr/>
          <p:nvPr/>
        </p:nvSpPr>
        <p:spPr>
          <a:xfrm>
            <a:off x="487899" y="4089081"/>
            <a:ext cx="990600" cy="63531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44" name="สี่เหลี่ยมผืนผ้า 43">
            <a:extLst>
              <a:ext uri="{FF2B5EF4-FFF2-40B4-BE49-F238E27FC236}">
                <a16:creationId xmlns:a16="http://schemas.microsoft.com/office/drawing/2014/main" id="{BE89A537-9F9B-4841-A0BE-28DF85017EA8}"/>
              </a:ext>
            </a:extLst>
          </p:cNvPr>
          <p:cNvSpPr/>
          <p:nvPr/>
        </p:nvSpPr>
        <p:spPr>
          <a:xfrm>
            <a:off x="2114541" y="4212711"/>
            <a:ext cx="990600" cy="63531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55" name="ตัวเชื่อมต่อตรง 54">
            <a:extLst>
              <a:ext uri="{FF2B5EF4-FFF2-40B4-BE49-F238E27FC236}">
                <a16:creationId xmlns:a16="http://schemas.microsoft.com/office/drawing/2014/main" id="{7CC85710-6346-4EF1-80A2-9704F7E3AEE7}"/>
              </a:ext>
            </a:extLst>
          </p:cNvPr>
          <p:cNvCxnSpPr/>
          <p:nvPr/>
        </p:nvCxnSpPr>
        <p:spPr>
          <a:xfrm>
            <a:off x="3460228" y="4724400"/>
            <a:ext cx="1492772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3" name="TextBox 23">
            <a:extLst>
              <a:ext uri="{FF2B5EF4-FFF2-40B4-BE49-F238E27FC236}">
                <a16:creationId xmlns:a16="http://schemas.microsoft.com/office/drawing/2014/main" id="{5185081F-7A46-4E72-8E8E-8992AE572245}"/>
              </a:ext>
            </a:extLst>
          </p:cNvPr>
          <p:cNvSpPr txBox="1"/>
          <p:nvPr/>
        </p:nvSpPr>
        <p:spPr>
          <a:xfrm>
            <a:off x="4052396" y="5423943"/>
            <a:ext cx="1146468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th-TH" sz="1600" b="1" dirty="0">
                <a:ln/>
                <a:solidFill>
                  <a:srgbClr val="002060"/>
                </a:solidFill>
              </a:rPr>
              <a:t>ไตรมาส 3/2569</a:t>
            </a:r>
          </a:p>
        </p:txBody>
      </p:sp>
      <p:sp>
        <p:nvSpPr>
          <p:cNvPr id="60" name="officeArt object">
            <a:extLst>
              <a:ext uri="{FF2B5EF4-FFF2-40B4-BE49-F238E27FC236}">
                <a16:creationId xmlns:a16="http://schemas.microsoft.com/office/drawing/2014/main" id="{3F8661A2-C27A-4E98-95DC-306044E57E36}"/>
              </a:ext>
            </a:extLst>
          </p:cNvPr>
          <p:cNvSpPr/>
          <p:nvPr/>
        </p:nvSpPr>
        <p:spPr>
          <a:xfrm>
            <a:off x="77075" y="7952358"/>
            <a:ext cx="2208050" cy="1887892"/>
          </a:xfrm>
          <a:prstGeom prst="rect">
            <a:avLst/>
          </a:prstGeom>
          <a:solidFill>
            <a:srgbClr val="EBEBEB"/>
          </a:solidFill>
          <a:ln w="12700" cap="flat">
            <a:solidFill>
              <a:srgbClr val="5E5E5E"/>
            </a:solidFill>
            <a:prstDash val="sysDot"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l">
              <a:spcBef>
                <a:spcPts val="0"/>
              </a:spcBef>
              <a:spcAft>
                <a:spcPts val="0"/>
              </a:spcAft>
            </a:pPr>
            <a:endParaRPr lang="th-TH" sz="1100" b="1" dirty="0">
              <a:solidFill>
                <a:srgbClr val="FF0000"/>
              </a:solidFill>
              <a:ea typeface="Calibri" panose="020F0502020204030204" pitchFamily="34" charset="0"/>
              <a:cs typeface="+mj-cs"/>
            </a:endParaRPr>
          </a:p>
        </p:txBody>
      </p:sp>
      <p:sp>
        <p:nvSpPr>
          <p:cNvPr id="2" name="TextBox 14">
            <a:extLst>
              <a:ext uri="{FF2B5EF4-FFF2-40B4-BE49-F238E27FC236}">
                <a16:creationId xmlns:a16="http://schemas.microsoft.com/office/drawing/2014/main" id="{4C9076EF-2EC4-D13C-07ED-7924597F750C}"/>
              </a:ext>
            </a:extLst>
          </p:cNvPr>
          <p:cNvSpPr txBox="1"/>
          <p:nvPr/>
        </p:nvSpPr>
        <p:spPr>
          <a:xfrm>
            <a:off x="6019800" y="9655667"/>
            <a:ext cx="741485" cy="2062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r">
              <a:lnSpc>
                <a:spcPts val="800"/>
              </a:lnSpc>
            </a:pPr>
            <a:r>
              <a:rPr lang="th-TH" sz="1200" b="1" i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th-TH" sz="1200" b="1" i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31 ก.ค </a:t>
            </a:r>
            <a:r>
              <a:rPr lang="th-TH" sz="1200" b="1" i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69)</a:t>
            </a:r>
          </a:p>
        </p:txBody>
      </p:sp>
      <p:graphicFrame>
        <p:nvGraphicFramePr>
          <p:cNvPr id="9" name="ตาราง 8">
            <a:extLst>
              <a:ext uri="{FF2B5EF4-FFF2-40B4-BE49-F238E27FC236}">
                <a16:creationId xmlns:a16="http://schemas.microsoft.com/office/drawing/2014/main" id="{E442D4A7-3BCB-DB19-E43F-D74DA48EA7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730650"/>
              </p:ext>
            </p:extLst>
          </p:nvPr>
        </p:nvGraphicFramePr>
        <p:xfrm>
          <a:off x="5196048" y="432141"/>
          <a:ext cx="1509552" cy="126000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754776">
                  <a:extLst>
                    <a:ext uri="{9D8B030D-6E8A-4147-A177-3AD203B41FA5}">
                      <a16:colId xmlns:a16="http://schemas.microsoft.com/office/drawing/2014/main" val="3731630556"/>
                    </a:ext>
                  </a:extLst>
                </a:gridCol>
                <a:gridCol w="754776">
                  <a:extLst>
                    <a:ext uri="{9D8B030D-6E8A-4147-A177-3AD203B41FA5}">
                      <a16:colId xmlns:a16="http://schemas.microsoft.com/office/drawing/2014/main" val="3471632503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สุกร (ตัว)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158,437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083793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ไก่เนื้อ (กก.)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2,327,927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6551631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โคเนื้อ (ตัว)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560,785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22787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กระบือ (ตัว)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35,567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9230948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ไข่ไก่ (ฟอง)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2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225,354,920</a:t>
                      </a:r>
                      <a:endParaRPr lang="th-TH" sz="1100" b="1" kern="1000" baseline="0" dirty="0">
                        <a:solidFill>
                          <a:srgbClr val="996633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7413652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ปลานิล (ตัน)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10,748.35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1048312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ปลาดุก (ตัน)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4,170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502108"/>
                  </a:ext>
                </a:extLst>
              </a:tr>
            </a:tbl>
          </a:graphicData>
        </a:graphic>
      </p:graphicFrame>
      <p:sp>
        <p:nvSpPr>
          <p:cNvPr id="20" name="TextBox 4">
            <a:extLst>
              <a:ext uri="{FF2B5EF4-FFF2-40B4-BE49-F238E27FC236}">
                <a16:creationId xmlns:a16="http://schemas.microsoft.com/office/drawing/2014/main" id="{4F9A9226-0467-6967-C764-9E2B859E3E30}"/>
              </a:ext>
            </a:extLst>
          </p:cNvPr>
          <p:cNvSpPr txBox="1"/>
          <p:nvPr/>
        </p:nvSpPr>
        <p:spPr>
          <a:xfrm>
            <a:off x="3168267" y="15828"/>
            <a:ext cx="132921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th-TH" b="1" dirty="0">
                <a:ln/>
                <a:solidFill>
                  <a:srgbClr val="0099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พืชเศรษฐกิจ (ตัน)</a:t>
            </a:r>
          </a:p>
        </p:txBody>
      </p:sp>
      <p:pic>
        <p:nvPicPr>
          <p:cNvPr id="25" name="ตัวแทนเนื้อหา 4">
            <a:extLst>
              <a:ext uri="{FF2B5EF4-FFF2-40B4-BE49-F238E27FC236}">
                <a16:creationId xmlns:a16="http://schemas.microsoft.com/office/drawing/2014/main" id="{DDF95B0F-5C59-D7DB-6E2A-E506B63D7BD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0" t="5958" r="3981" b="3724"/>
          <a:stretch>
            <a:fillRect/>
          </a:stretch>
        </p:blipFill>
        <p:spPr>
          <a:xfrm>
            <a:off x="3342857" y="1932400"/>
            <a:ext cx="3418428" cy="1622427"/>
          </a:xfrm>
          <a:prstGeom prst="rect">
            <a:avLst/>
          </a:prstGeom>
        </p:spPr>
      </p:pic>
      <p:graphicFrame>
        <p:nvGraphicFramePr>
          <p:cNvPr id="7" name="Chart 46">
            <a:extLst>
              <a:ext uri="{FF2B5EF4-FFF2-40B4-BE49-F238E27FC236}">
                <a16:creationId xmlns:a16="http://schemas.microsoft.com/office/drawing/2014/main" id="{030B743B-0FB8-C88D-C0AA-1E6709BD98E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67775726"/>
              </p:ext>
            </p:extLst>
          </p:nvPr>
        </p:nvGraphicFramePr>
        <p:xfrm>
          <a:off x="89446" y="3658146"/>
          <a:ext cx="1629836" cy="13713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21" name="สี่เหลี่ยมผืนผ้า 20">
            <a:extLst>
              <a:ext uri="{FF2B5EF4-FFF2-40B4-BE49-F238E27FC236}">
                <a16:creationId xmlns:a16="http://schemas.microsoft.com/office/drawing/2014/main" id="{C90206E9-4364-8889-76C1-8CBDD633AE45}"/>
              </a:ext>
            </a:extLst>
          </p:cNvPr>
          <p:cNvSpPr/>
          <p:nvPr/>
        </p:nvSpPr>
        <p:spPr>
          <a:xfrm>
            <a:off x="915904" y="4111494"/>
            <a:ext cx="388451" cy="23190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490</a:t>
            </a:r>
            <a:endParaRPr lang="th-TH" sz="1200" dirty="0">
              <a:solidFill>
                <a:schemeClr val="tx1"/>
              </a:solidFill>
            </a:endParaRPr>
          </a:p>
        </p:txBody>
      </p:sp>
      <p:graphicFrame>
        <p:nvGraphicFramePr>
          <p:cNvPr id="26" name="Chart 46">
            <a:extLst>
              <a:ext uri="{FF2B5EF4-FFF2-40B4-BE49-F238E27FC236}">
                <a16:creationId xmlns:a16="http://schemas.microsoft.com/office/drawing/2014/main" id="{5B752916-83F7-A4F5-924D-36948C0911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48814695"/>
              </p:ext>
            </p:extLst>
          </p:nvPr>
        </p:nvGraphicFramePr>
        <p:xfrm>
          <a:off x="1745497" y="3655086"/>
          <a:ext cx="1629836" cy="13713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8" name="TextBox 14">
            <a:extLst>
              <a:ext uri="{FF2B5EF4-FFF2-40B4-BE49-F238E27FC236}">
                <a16:creationId xmlns:a16="http://schemas.microsoft.com/office/drawing/2014/main" id="{3C0FEE25-C413-5E9F-FF12-5870059B8DEB}"/>
              </a:ext>
            </a:extLst>
          </p:cNvPr>
          <p:cNvSpPr txBox="1"/>
          <p:nvPr/>
        </p:nvSpPr>
        <p:spPr>
          <a:xfrm>
            <a:off x="65957" y="8001000"/>
            <a:ext cx="2206564" cy="19393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thaiDist">
              <a:lnSpc>
                <a:spcPts val="850"/>
              </a:lnSpc>
            </a:pPr>
            <a:r>
              <a:rPr lang="th-TH" sz="95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ศูนย์ติดตามและแก้ไขปัญหาภัยพิบัติด้านการเกษตร ได้รับรายงานสถานการณ์และความเสียหายด้านการเกษตร ประจำเดือนมิถุนายน 2569 ทำให้พื้นที่การเกษตรของจังหวัดอุบลราชธานี สรุปความเสียหายจากสถาการณ์ ดังนี้ </a:t>
            </a:r>
          </a:p>
          <a:p>
            <a:pPr algn="thaiDist">
              <a:lnSpc>
                <a:spcPts val="850"/>
              </a:lnSpc>
            </a:pPr>
            <a:r>
              <a:rPr lang="th-TH" sz="95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th-TH" sz="950" b="1" spc="-2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1) </a:t>
            </a:r>
            <a:r>
              <a:rPr lang="th-TH" sz="950" b="1" u="sng" spc="-2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ด้านพืช</a:t>
            </a:r>
            <a:r>
              <a:rPr lang="th-TH" sz="950" b="1" spc="-2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ได้รับความเสียหาย/ผลกระทบจากวาตภัย จำนวน 1 อำเภอ 4 ตำบล 10 หมู่บ้าน เกษตรกร 191 ราย พื้นที่ 2,050 ไร่ อยู่ระหว่าง อปท. ดำเนินการให้ความช่วยเหลือ</a:t>
            </a:r>
          </a:p>
          <a:p>
            <a:pPr algn="thaiDist">
              <a:lnSpc>
                <a:spcPts val="850"/>
              </a:lnSpc>
            </a:pPr>
            <a:r>
              <a:rPr lang="th-TH" sz="95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2) </a:t>
            </a:r>
            <a:r>
              <a:rPr lang="th-TH" sz="950" b="1" u="sng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ด้านปศุสัตว์</a:t>
            </a:r>
            <a:r>
              <a:rPr lang="th-TH" sz="95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สถานการณ์โรคพิษสุนัขบ้า ปี 2569 ดำเนินการส่งตัวอย่างตรวจ 76 ตัวอย่าง เป็น สุนัข 64 ตัวอย่าง พบผลบวก 17 และแมว 12 ตัวอย่าง พบผลบวก 1 โดยพบผู้เสียชีวิตจากโรคพิษสุนัขบ้า 1 ราย ในพื้นที่อำเภอตระการพืชผล  </a:t>
            </a:r>
          </a:p>
          <a:p>
            <a:pPr algn="thaiDist">
              <a:lnSpc>
                <a:spcPts val="850"/>
              </a:lnSpc>
            </a:pPr>
            <a:r>
              <a:rPr lang="th-TH" sz="95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th-TH" sz="95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3) </a:t>
            </a:r>
            <a:r>
              <a:rPr lang="th-TH" sz="950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ด้านประมง</a:t>
            </a:r>
            <a:r>
              <a:rPr lang="th-TH" sz="95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h-TH" sz="950" b="1" spc="-3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ได้รับความเสียหาย/ผลกระทบจากวาตภัย</a:t>
            </a:r>
            <a:r>
              <a:rPr lang="th-TH" sz="95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จำนวน 1 อำเภอ 1 ตำบล เกษตรกร 1 ราย พื้นที่ 50 ตร.ม. อยู่ระหว่าง อปท. ดำเนินการให้ความช่วยเหลือ</a:t>
            </a:r>
          </a:p>
          <a:p>
            <a:pPr algn="thaiDist">
              <a:lnSpc>
                <a:spcPts val="850"/>
              </a:lnSpc>
            </a:pPr>
            <a:endParaRPr lang="th-TH" sz="95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8544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5967</TotalTime>
  <Words>612</Words>
  <Application>Microsoft Office PowerPoint</Application>
  <PresentationFormat>กระดาษ A4 (210x297 มม.)</PresentationFormat>
  <Paragraphs>89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8" baseType="lpstr">
      <vt:lpstr>Arial</vt:lpstr>
      <vt:lpstr>Arial Unicode MS</vt:lpstr>
      <vt:lpstr>Calibri</vt:lpstr>
      <vt:lpstr>Helvetica Neue</vt:lpstr>
      <vt:lpstr>TH Chakra Petch</vt:lpstr>
      <vt:lpstr>Wingdings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Desk hp02</cp:lastModifiedBy>
  <cp:revision>262</cp:revision>
  <cp:lastPrinted>2022-09-13T08:08:35Z</cp:lastPrinted>
  <dcterms:created xsi:type="dcterms:W3CDTF">2019-07-31T14:04:36Z</dcterms:created>
  <dcterms:modified xsi:type="dcterms:W3CDTF">2026-08-07T04:39:18Z</dcterms:modified>
</cp:coreProperties>
</file>