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104063" cy="102346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hins/58pUAsz21/vJYATqaurRL1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DD21C27-5030-4D2C-8D6A-9AC091521C04}">
  <a:tblStyle styleId="{DDD21C27-5030-4D2C-8D6A-9AC091521C0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DEEE8"/>
          </a:solidFill>
        </a:fill>
      </a:tcStyle>
    </a:wholeTbl>
    <a:band1H>
      <a:tcTxStyle/>
      <a:tcStyle>
        <a:tcBdr/>
        <a:fill>
          <a:solidFill>
            <a:srgbClr val="FCDC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CDC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6379" autoAdjust="0"/>
  </p:normalViewPr>
  <p:slideViewPr>
    <p:cSldViewPr snapToGrid="0">
      <p:cViewPr>
        <p:scale>
          <a:sx n="98" d="100"/>
          <a:sy n="98" d="100"/>
        </p:scale>
        <p:origin x="234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78427" cy="513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023992" y="0"/>
            <a:ext cx="3078427" cy="513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332038" y="1279525"/>
            <a:ext cx="2439987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721107"/>
            <a:ext cx="3078427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b" anchorCtr="0">
            <a:noAutofit/>
          </a:bodyPr>
          <a:lstStyle/>
          <a:p>
            <a:pPr algn="r"/>
            <a:fld id="{00000000-1234-1234-1234-123412341234}" type="slidenum">
              <a:rPr lang="en-US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en-US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32038" y="1279525"/>
            <a:ext cx="2439987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t" anchorCtr="0">
            <a:noAutofit/>
          </a:bodyPr>
          <a:lstStyle/>
          <a:p>
            <a:pPr marL="0" indent="0"/>
            <a:endParaRPr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49516" rIns="99059" bIns="49516" anchor="b" anchorCtr="0">
            <a:noAutofit/>
          </a:bodyPr>
          <a:lstStyle/>
          <a:p>
            <a:pPr algn="r"/>
            <a:fld id="{00000000-1234-1234-1234-123412341234}" type="slidenum">
              <a:rPr lang="en-US"/>
              <a:pPr algn="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oogle Shape;89;p1"/>
          <p:cNvGrpSpPr/>
          <p:nvPr/>
        </p:nvGrpSpPr>
        <p:grpSpPr>
          <a:xfrm>
            <a:off x="72437" y="16063"/>
            <a:ext cx="7408936" cy="453837"/>
            <a:chOff x="0" y="-19050"/>
            <a:chExt cx="1111835" cy="293493"/>
          </a:xfrm>
        </p:grpSpPr>
        <p:sp>
          <p:nvSpPr>
            <p:cNvPr id="90" name="Google Shape;90;p1"/>
            <p:cNvSpPr/>
            <p:nvPr/>
          </p:nvSpPr>
          <p:spPr>
            <a:xfrm>
              <a:off x="0" y="0"/>
              <a:ext cx="1111835" cy="274443"/>
            </a:xfrm>
            <a:custGeom>
              <a:avLst/>
              <a:gdLst/>
              <a:ahLst/>
              <a:cxnLst/>
              <a:rect l="l" t="t" r="r" b="b"/>
              <a:pathLst>
                <a:path w="1111835" h="274443" extrusionOk="0">
                  <a:moveTo>
                    <a:pt x="0" y="0"/>
                  </a:moveTo>
                  <a:lnTo>
                    <a:pt x="1111835" y="0"/>
                  </a:lnTo>
                  <a:lnTo>
                    <a:pt x="1111835" y="274443"/>
                  </a:lnTo>
                  <a:lnTo>
                    <a:pt x="0" y="274443"/>
                  </a:lnTo>
                  <a:close/>
                </a:path>
              </a:pathLst>
            </a:custGeom>
            <a:solidFill>
              <a:schemeClr val="accent6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8039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i="0" u="none" strike="noStrike" cap="none">
                  <a:solidFill>
                    <a:schemeClr val="dk1"/>
                  </a:solidFill>
                  <a:latin typeface="TH SarabunPSK"/>
                  <a:ea typeface="TH SarabunPSK"/>
                  <a:cs typeface="TH SarabunPSK"/>
                  <a:sym typeface="TH SarabunPSK"/>
                </a:rPr>
                <a:t> </a:t>
              </a:r>
              <a:r>
                <a:rPr lang="en-US" sz="2200" b="1" i="0" u="none" strike="noStrike" cap="none">
                  <a:solidFill>
                    <a:schemeClr val="dk1"/>
                  </a:solidFill>
                  <a:latin typeface="TH SarabunPSK"/>
                  <a:ea typeface="TH SarabunPSK"/>
                  <a:cs typeface="TH SarabunPSK"/>
                  <a:sym typeface="TH SarabunPSK"/>
                </a:rPr>
                <a:t>ข้อมูลทั่วไปและข้อมลพื้นฐานด้านการเกษตรและสหกรณ์จังหวัดอุดรธานี</a:t>
              </a:r>
              <a:endParaRPr sz="2200" b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endParaRPr>
            </a:p>
          </p:txBody>
        </p:sp>
        <p:sp>
          <p:nvSpPr>
            <p:cNvPr id="91" name="Google Shape;91;p1"/>
            <p:cNvSpPr txBox="1"/>
            <p:nvPr/>
          </p:nvSpPr>
          <p:spPr>
            <a:xfrm>
              <a:off x="0" y="-19050"/>
              <a:ext cx="1111835" cy="2934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78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endParaRPr>
            </a:p>
          </p:txBody>
        </p:sp>
      </p:grpSp>
      <p:grpSp>
        <p:nvGrpSpPr>
          <p:cNvPr id="92" name="Google Shape;92;p1"/>
          <p:cNvGrpSpPr/>
          <p:nvPr/>
        </p:nvGrpSpPr>
        <p:grpSpPr>
          <a:xfrm>
            <a:off x="57130" y="502203"/>
            <a:ext cx="3295484" cy="1210011"/>
            <a:chOff x="0" y="-141749"/>
            <a:chExt cx="4393977" cy="1373894"/>
          </a:xfrm>
        </p:grpSpPr>
        <p:sp>
          <p:nvSpPr>
            <p:cNvPr id="93" name="Google Shape;93;p1"/>
            <p:cNvSpPr txBox="1"/>
            <p:nvPr/>
          </p:nvSpPr>
          <p:spPr>
            <a:xfrm>
              <a:off x="0" y="-141749"/>
              <a:ext cx="4009338" cy="6233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16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endParaRPr>
            </a:p>
          </p:txBody>
        </p:sp>
        <p:sp>
          <p:nvSpPr>
            <p:cNvPr id="94" name="Google Shape;94;p1"/>
            <p:cNvSpPr txBox="1"/>
            <p:nvPr/>
          </p:nvSpPr>
          <p:spPr>
            <a:xfrm>
              <a:off x="124355" y="296900"/>
              <a:ext cx="4269622" cy="9352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0714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มีพื้นที่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ทั้งหมด</a:t>
              </a:r>
              <a:r>
                <a:rPr lang="en-US" sz="1200" b="1" dirty="0">
                  <a:solidFill>
                    <a:srgbClr val="00892C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7,331,438.79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ไร่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endParaRPr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algn="l" rtl="0">
                <a:lnSpc>
                  <a:spcPct val="10714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แบ่งเขตการปกครองออกเป็น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>
                  <a:solidFill>
                    <a:srgbClr val="00892C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20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อำเภอ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>
                  <a:solidFill>
                    <a:srgbClr val="00892C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156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ตำบล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>
                  <a:solidFill>
                    <a:srgbClr val="00892C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1,868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หมู่บ้าน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       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โดยมีประชากร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ทั้งสิ้น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>
                  <a:solidFill>
                    <a:srgbClr val="00892C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1,560,265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คน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>
                  <a:solidFill>
                    <a:srgbClr val="00892C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554,748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ครัวเรือน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endParaRPr sz="12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endParaRPr>
            </a:p>
            <a:p>
              <a:pPr marL="0" marR="0" lvl="0" indent="0" algn="l" rtl="0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(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แผนพัฒนาจังหวัดอุดรธานี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พ.ศ.2566 - 2570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ฉบับทบทวน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</a:t>
              </a:r>
              <a:r>
                <a:rPr lang="en-US" sz="1200" b="1" dirty="0" err="1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ปี</a:t>
              </a:r>
              <a:r>
                <a:rPr lang="en-US" sz="1200" b="1" dirty="0">
                  <a:solidFill>
                    <a:srgbClr val="231612"/>
                  </a:solidFill>
                  <a:latin typeface="TH SarabunPSK" panose="020B0500040200020003" pitchFamily="34" charset="-34"/>
                  <a:ea typeface="TH SarabunPSK"/>
                  <a:cs typeface="TH SarabunPSK" panose="020B0500040200020003" pitchFamily="34" charset="-34"/>
                  <a:sym typeface="TH SarabunPSK"/>
                </a:rPr>
                <a:t> พ.ศ.2569) </a:t>
              </a:r>
              <a:endParaRPr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95" name="Google Shape;95;p1"/>
          <p:cNvSpPr txBox="1"/>
          <p:nvPr/>
        </p:nvSpPr>
        <p:spPr>
          <a:xfrm>
            <a:off x="53955" y="1689100"/>
            <a:ext cx="3298660" cy="12731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80668" marR="0" lvl="1" indent="-140334" algn="l" rtl="0">
              <a:lnSpc>
                <a:spcPct val="93995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299"/>
              <a:buFont typeface="Arial"/>
              <a:buChar char="•"/>
            </a:pP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มีพื้นที่ทางการเกษตร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ทั้งสิ้น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5,424,282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หรือ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73.99%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ของพื้นที่ทั้งหมด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สพด.อด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.)     </a:t>
            </a:r>
            <a:endParaRPr sz="1100" dirty="0"/>
          </a:p>
          <a:p>
            <a:pPr marL="280668" marR="0" lvl="1" indent="-140334" algn="l" rtl="0">
              <a:lnSpc>
                <a:spcPct val="93995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299"/>
              <a:buFont typeface="Arial"/>
              <a:buChar char="•"/>
            </a:pP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พื้นที่ในเขตปฏิรูปที่ดิน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ทั้งสิ้น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2,500,389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หรือ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34.10%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ของพื้นที่ทั้งหมด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ส.ป.ก.อด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.)</a:t>
            </a:r>
            <a:endParaRPr sz="1100" dirty="0"/>
          </a:p>
          <a:p>
            <a:pPr marL="280668" marR="0" lvl="1" indent="-140334" algn="l" rtl="0">
              <a:lnSpc>
                <a:spcPct val="93995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299"/>
              <a:buFont typeface="Arial"/>
              <a:buChar char="•"/>
            </a:pP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ครัวเรือนเกษตรกร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ปีการผลิต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2568/69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58,891 </a:t>
            </a:r>
            <a:r>
              <a:rPr lang="en-US" sz="1100" b="1" i="0" u="none" strike="noStrike" cap="none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ครัวเรือน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97,500 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แปลง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749,407.38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กษจ.อด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.) </a:t>
            </a:r>
            <a:endParaRPr sz="1100" dirty="0"/>
          </a:p>
          <a:p>
            <a:pPr marL="280668" marR="0" lvl="1" indent="-140334" algn="l" rtl="0">
              <a:lnSpc>
                <a:spcPct val="93995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299"/>
              <a:buFont typeface="Arial"/>
              <a:buChar char="•"/>
            </a:pP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รายได้เฉลี่ย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/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ครัวเรือนเกษตรกร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239,356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บาท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/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(สศท.3) </a:t>
            </a:r>
            <a:endParaRPr sz="1100" dirty="0"/>
          </a:p>
          <a:p>
            <a:pPr marL="0" marR="0" lvl="0" indent="0" algn="l" rtl="0">
              <a:lnSpc>
                <a:spcPct val="9399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   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แรงงานเกษตร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/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ครัวเรือน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2.39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คน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(สศท.3)  </a:t>
            </a:r>
            <a:endParaRPr sz="1100" dirty="0"/>
          </a:p>
        </p:txBody>
      </p:sp>
      <p:sp>
        <p:nvSpPr>
          <p:cNvPr id="97" name="Google Shape;97;p1"/>
          <p:cNvSpPr txBox="1"/>
          <p:nvPr/>
        </p:nvSpPr>
        <p:spPr>
          <a:xfrm>
            <a:off x="120650" y="8323340"/>
            <a:ext cx="2892374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รวมทั้งสิ้น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38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กลุ่ม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766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7,941.10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sz="120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259082" marR="0" lvl="1" indent="-12954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200"/>
              <a:buFont typeface="Arial"/>
              <a:buChar char="•"/>
            </a:pPr>
            <a:r>
              <a:rPr lang="en-US" sz="1200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พืชผสมผสาน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2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4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17.10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sz="1200" b="1" i="0" u="none" strike="noStrike" cap="none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259082" marR="0" lvl="1" indent="-12954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200"/>
              <a:buFont typeface="Arial"/>
              <a:buChar char="•"/>
            </a:pPr>
            <a:r>
              <a:rPr lang="en-US" sz="1200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ข้าว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2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38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กลุ่ม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762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7,924.00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200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แบ่งเป็น</a:t>
            </a:r>
            <a:r>
              <a:rPr lang="en-US" sz="1200" b="1" i="0" u="sng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200" b="1" u="sng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1</a:t>
            </a:r>
            <a:r>
              <a:rPr lang="th-TH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มาตรฐานข้าวอินทรีย์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(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แบบกลุ่ม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จำนวน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38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กลุ่ม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เกษตรกร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754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7,857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และ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2</a:t>
            </a:r>
            <a:r>
              <a:rPr lang="th-TH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มาตรฐานข้าวอินทรีย์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รายเดี่ยว</a:t>
            </a:r>
            <a:r>
              <a:rPr lang="en-US" sz="12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 </a:t>
            </a:r>
            <a:endParaRPr sz="1200" b="1" i="0" u="none" strike="noStrike" cap="none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 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เกษตรกร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8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10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แปลง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67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sz="120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3092450" y="8233214"/>
            <a:ext cx="4343400" cy="1417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9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91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191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รวม</a:t>
            </a:r>
            <a:r>
              <a:rPr lang="en-US" sz="1191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14 </a:t>
            </a:r>
            <a:r>
              <a:rPr lang="en-US" sz="1191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กลุ่ม</a:t>
            </a:r>
            <a:r>
              <a:rPr lang="en-US" sz="1191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449 </a:t>
            </a:r>
            <a:r>
              <a:rPr lang="en-US" sz="1191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ฟาร์ม</a:t>
            </a:r>
            <a:r>
              <a:rPr lang="en-US" sz="1191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931 </a:t>
            </a:r>
            <a:r>
              <a:rPr lang="en-US" sz="1191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191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 17,185.11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1,398,134 </a:t>
            </a:r>
            <a:r>
              <a:rPr lang="en-US" sz="1191" b="1" dirty="0" err="1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ตัว</a:t>
            </a:r>
            <a:r>
              <a:rPr lang="en-US" sz="1191" b="1" dirty="0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dirty="0" err="1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แยกเป็น</a:t>
            </a:r>
            <a:endParaRPr dirty="0"/>
          </a:p>
          <a:p>
            <a:pPr marL="257216" marR="0" lvl="1" indent="-12860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91"/>
              <a:buFont typeface="Arial"/>
              <a:buChar char="•"/>
            </a:pPr>
            <a:r>
              <a:rPr lang="en-US" sz="1191" b="1" i="0" u="sng" strike="noStrike" cap="none" dirty="0" err="1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พืชอื่น</a:t>
            </a:r>
            <a:r>
              <a:rPr lang="en-US" sz="1191" b="1" i="0" u="sng" strike="noStrike" cap="none" dirty="0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ๆ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727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2,792.20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/ </a:t>
            </a:r>
            <a:r>
              <a:rPr lang="en-US" sz="1191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ประมง</a:t>
            </a:r>
            <a:r>
              <a:rPr lang="en-US" sz="1191" b="1" i="0" u="sng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sng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8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6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ฟาร์ม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383.2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dirty="0"/>
          </a:p>
          <a:p>
            <a:pPr marL="257216" marR="0" lvl="1" indent="-12860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191"/>
              <a:buFont typeface="Arial"/>
              <a:buChar char="•"/>
            </a:pPr>
            <a:r>
              <a:rPr lang="en-US" sz="1191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ปศุสัตว์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363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ฟาร์ม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1,398,134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ตัว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/ </a:t>
            </a:r>
            <a:r>
              <a:rPr lang="en-US" sz="1191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หม่อนไหม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42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 59.20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dirty="0"/>
          </a:p>
          <a:p>
            <a:pPr marL="257216" marR="0" lvl="1" indent="-12860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191"/>
              <a:buFont typeface="Arial"/>
              <a:buChar char="•"/>
            </a:pPr>
            <a:r>
              <a:rPr lang="en-US" sz="1191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ยางพารา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134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แห่ง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5,269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sz="1191" b="1" i="0" u="none" strike="noStrike" cap="none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257216" marR="0" lvl="1" indent="-128608" algn="l" rtl="0">
              <a:lnSpc>
                <a:spcPct val="99250"/>
              </a:lnSpc>
              <a:spcBef>
                <a:spcPts val="0"/>
              </a:spcBef>
              <a:spcAft>
                <a:spcPts val="0"/>
              </a:spcAft>
              <a:buClr>
                <a:srgbClr val="231612"/>
              </a:buClr>
              <a:buSzPts val="1191"/>
              <a:buFont typeface="Arial"/>
              <a:buChar char="•"/>
            </a:pPr>
            <a:r>
              <a:rPr lang="en-US" sz="1191" b="1" i="0" u="sng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ข้าว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14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กลุ่ม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28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8,681.50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แบ่งเป็น</a:t>
            </a:r>
            <a:r>
              <a:rPr lang="en-US" sz="11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191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1</a:t>
            </a:r>
            <a:r>
              <a:rPr lang="th-TH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ข้าว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GAP (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แบบรายเดี่ยว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เกษตรกร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15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20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แปลง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149.50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2</a:t>
            </a:r>
            <a:r>
              <a:rPr lang="th-TH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ข้าว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GAP Seed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จำนวน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14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กลุ่ม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8,446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และ</a:t>
            </a:r>
            <a:r>
              <a:rPr lang="en-US" sz="1100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3</a:t>
            </a:r>
            <a:r>
              <a:rPr lang="th-TH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ข้าว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GAP (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แบบระบบ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ISO) </a:t>
            </a:r>
            <a:r>
              <a:rPr lang="en-US" sz="10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13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17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แปลง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>
                <a:solidFill>
                  <a:srgbClr val="397E54"/>
                </a:solidFill>
                <a:latin typeface="TH SarabunPSK"/>
                <a:ea typeface="TH SarabunPSK"/>
                <a:cs typeface="TH SarabunPSK"/>
                <a:sym typeface="TH SarabunPSK"/>
              </a:rPr>
              <a:t>86</a:t>
            </a:r>
            <a:r>
              <a:rPr lang="en-US" sz="1091" b="1" i="0" u="none" strike="noStrike" cap="none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091" b="1" i="0" u="none" strike="noStrike" cap="none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ไร่</a:t>
            </a:r>
            <a:endParaRPr dirty="0"/>
          </a:p>
          <a:p>
            <a:pPr marL="0" marR="0" lvl="0" indent="0" algn="l" rtl="0">
              <a:lnSpc>
                <a:spcPct val="10390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5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137792" y="3365500"/>
            <a:ext cx="3967745" cy="263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2567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จำนวน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132,615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2566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จำนวน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124,478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เพิ่มขึ้น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7,687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อันดับ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4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ของภาค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อันดับ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23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ของประเทศ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มีสัดส่วนรายได้หลักมาจากนอกภาคเกษตรกรรม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มูลค่ารวมประมาณ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109,168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สัดส่วนคิดเป็น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82.33 %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GPP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ทั้งจังหวัด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รายได้เฉลี่ยต่อประชากร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>
                <a:solidFill>
                  <a:srgbClr val="00892C"/>
                </a:solidFill>
                <a:latin typeface="TH SarabunPSK"/>
                <a:ea typeface="TH SarabunPSK"/>
                <a:cs typeface="TH SarabunPSK"/>
                <a:sym typeface="TH SarabunPSK"/>
              </a:rPr>
              <a:t>100,005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บาท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/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คน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/</a:t>
            </a:r>
            <a:r>
              <a:rPr lang="en-US" sz="12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</a:t>
            </a:r>
            <a:r>
              <a:rPr lang="en-US" sz="12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endParaRPr sz="120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u="sng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รายได้จากภาคเกษตรกรรม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มูลค่ารวมประมาณ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dirty="0">
                <a:solidFill>
                  <a:srgbClr val="00B050"/>
                </a:solidFill>
                <a:latin typeface="TH SarabunPSK"/>
                <a:ea typeface="TH SarabunPSK"/>
                <a:cs typeface="TH SarabunPSK"/>
                <a:sym typeface="TH SarabunPSK"/>
              </a:rPr>
              <a:t>23,447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สัดส่วนคิดเป็น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17.67 %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GPP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ทั้งจังหวัด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•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สาขาพืช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ข้าว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,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อ้อย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,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ยางพารา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,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มันสำปะหลัง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: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มูลค่าประมาณ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18,382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endParaRPr lang="en-US" sz="110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ครองส่วนแบ่งใหญ่ที่สุดถึง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78.4%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ของภาคเกษตร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•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สาขาปศุสัตว์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โคเนื้อ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,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สุกร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,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สัตว์ปีก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: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มูลค่าประมาณ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2,368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สัดส่วน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10.1%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ของภาคเกษตร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•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สาขาบริการทางการเกษตร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จักรกล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/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รับจ้าง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 :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มูลค่าประมาณ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2,016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สัดส่วน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8.6%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ของภาคเกษตร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•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สาขาประมงและป่าไม้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: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มูลค่าประมาณ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680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ล้านบาท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สัดส่วนรวม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 2.9% </a:t>
            </a:r>
            <a:r>
              <a:rPr lang="en-US" sz="1100" b="1" dirty="0" err="1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ของภาคเกษตร</a:t>
            </a:r>
            <a:r>
              <a:rPr lang="en-US" sz="1100" b="1" dirty="0">
                <a:solidFill>
                  <a:srgbClr val="231612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endParaRPr sz="1100" b="1" dirty="0">
              <a:solidFill>
                <a:srgbClr val="231612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5674315" y="30380"/>
            <a:ext cx="1803535" cy="294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400" b="1" dirty="0" err="1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ข้อมูล</a:t>
            </a:r>
            <a:r>
              <a:rPr lang="en-US" sz="1400" b="1" dirty="0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ณ </a:t>
            </a:r>
            <a:r>
              <a:rPr lang="en-US" sz="1400" b="1" dirty="0" err="1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วันที่</a:t>
            </a:r>
            <a:r>
              <a:rPr lang="en-US" sz="1400" b="1" dirty="0">
                <a:solidFill>
                  <a:srgbClr val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28</a:t>
            </a:r>
            <a:r>
              <a:rPr lang="en-US" sz="14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ตุลาคม</a:t>
            </a:r>
            <a:r>
              <a:rPr lang="en-US" sz="14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2569</a:t>
            </a:r>
            <a:endParaRPr dirty="0"/>
          </a:p>
        </p:txBody>
      </p:sp>
      <p:sp>
        <p:nvSpPr>
          <p:cNvPr id="102" name="Google Shape;102;p1"/>
          <p:cNvSpPr/>
          <p:nvPr/>
        </p:nvSpPr>
        <p:spPr>
          <a:xfrm>
            <a:off x="120650" y="529508"/>
            <a:ext cx="1953213" cy="302997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ข้อมูลจังหวัดอุดรธานี</a:t>
            </a:r>
            <a:endParaRPr/>
          </a:p>
        </p:txBody>
      </p:sp>
      <p:graphicFrame>
        <p:nvGraphicFramePr>
          <p:cNvPr id="103" name="Google Shape;103;p1"/>
          <p:cNvGraphicFramePr/>
          <p:nvPr>
            <p:extLst>
              <p:ext uri="{D42A27DB-BD31-4B8C-83A1-F6EECF244321}">
                <p14:modId xmlns:p14="http://schemas.microsoft.com/office/powerpoint/2010/main" val="581790443"/>
              </p:ext>
            </p:extLst>
          </p:nvPr>
        </p:nvGraphicFramePr>
        <p:xfrm>
          <a:off x="120650" y="9492844"/>
          <a:ext cx="7360725" cy="1097320"/>
        </p:xfrm>
        <a:graphic>
          <a:graphicData uri="http://schemas.openxmlformats.org/drawingml/2006/table">
            <a:tbl>
              <a:tblPr firstRow="1" bandRow="1">
                <a:noFill/>
                <a:tableStyleId>{DDD21C27-5030-4D2C-8D6A-9AC091521C04}</a:tableStyleId>
              </a:tblPr>
              <a:tblGrid>
                <a:gridCol w="874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8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7313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25753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แปลงใหญ่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2559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2560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2561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2562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2563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2564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2565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2566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2567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2568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2569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รวม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5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จำนวน (แปลง)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226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5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พื้นที่</a:t>
                      </a:r>
                      <a:r>
                        <a:rPr lang="en-US" sz="12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(</a:t>
                      </a:r>
                      <a:r>
                        <a:rPr lang="en-US" sz="1200" b="1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ไร่</a:t>
                      </a:r>
                      <a:r>
                        <a:rPr lang="en-US" sz="12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)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45,954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22,141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17,971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22,601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4,691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6,898.70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3,482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12,418.50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9,691.80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11,427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2,997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160,273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5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เกษตรกร (ราย)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3,015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1,426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1,244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2,155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12,573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4" name="Google Shape;104;p1"/>
          <p:cNvSpPr/>
          <p:nvPr/>
        </p:nvSpPr>
        <p:spPr>
          <a:xfrm>
            <a:off x="150396" y="7944664"/>
            <a:ext cx="1962502" cy="282739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ORGANIC THAILAND </a:t>
            </a:r>
            <a:endParaRPr sz="1600" b="1">
              <a:solidFill>
                <a:schemeClr val="dk1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3124286" y="7933705"/>
            <a:ext cx="1962502" cy="25866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มาตรฐาน GAP</a:t>
            </a:r>
            <a:endParaRPr sz="1600" b="1">
              <a:solidFill>
                <a:schemeClr val="dk1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4203887" y="1936111"/>
            <a:ext cx="2902843" cy="34751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เนื้อที่ใช้ประโยชน์ทางการเกษตร</a:t>
            </a:r>
            <a:r>
              <a:rPr lang="en-US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(</a:t>
            </a: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สพด.อด</a:t>
            </a:r>
            <a:r>
              <a:rPr lang="en-US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)</a:t>
            </a:r>
            <a:endParaRPr dirty="0"/>
          </a:p>
        </p:txBody>
      </p:sp>
      <p:sp>
        <p:nvSpPr>
          <p:cNvPr id="107" name="Google Shape;107;p1"/>
          <p:cNvSpPr/>
          <p:nvPr/>
        </p:nvSpPr>
        <p:spPr>
          <a:xfrm>
            <a:off x="83889" y="3003964"/>
            <a:ext cx="3395103" cy="301814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ผลิตภัณฑ์มวลรวมจังหวัดอุดรธานี</a:t>
            </a:r>
            <a:r>
              <a:rPr lang="en-US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ปี</a:t>
            </a:r>
            <a:r>
              <a:rPr lang="en-US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2567p (GPP)</a:t>
            </a:r>
            <a:endParaRPr dirty="0"/>
          </a:p>
        </p:txBody>
      </p:sp>
      <p:sp>
        <p:nvSpPr>
          <p:cNvPr id="108" name="Google Shape;108;p1"/>
          <p:cNvSpPr/>
          <p:nvPr/>
        </p:nvSpPr>
        <p:spPr>
          <a:xfrm>
            <a:off x="3449057" y="493781"/>
            <a:ext cx="1981200" cy="26518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พื้นที่ในเขตชลประทาน</a:t>
            </a:r>
            <a:endParaRPr dirty="0"/>
          </a:p>
        </p:txBody>
      </p:sp>
      <p:sp>
        <p:nvSpPr>
          <p:cNvPr id="109" name="Google Shape;109;p1"/>
          <p:cNvSpPr txBox="1"/>
          <p:nvPr/>
        </p:nvSpPr>
        <p:spPr>
          <a:xfrm>
            <a:off x="3478992" y="774700"/>
            <a:ext cx="4002377" cy="1154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u="sng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มีพื้นที่ในเขตชลประทาน</a:t>
            </a:r>
            <a:r>
              <a:rPr lang="en-US" sz="1000" b="1" u="sng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ทั้งสิ้น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>
                <a:solidFill>
                  <a:srgbClr val="00892C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300,608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ไร่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หรือ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>
                <a:solidFill>
                  <a:srgbClr val="00892C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4.10%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ของพื้นที่ทั้งหมด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(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สพด.อด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.) </a:t>
            </a:r>
            <a:endParaRPr sz="1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u="sng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ลุ่มน้ำในเขตจังหวัดอุดรธานี</a:t>
            </a:r>
            <a:r>
              <a:rPr lang="en-US" sz="1000" b="1" u="sng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มี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>
                <a:solidFill>
                  <a:srgbClr val="00B050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2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ลุ่มน้ำหลัก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>
                <a:solidFill>
                  <a:srgbClr val="00B050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14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ลุ่มน้ำสาขาพื้นที่ชลประทานขนาดใหญ่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จำนวน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 2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แห่ง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           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รวม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136,000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ไร่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พื้นที่ชลประทานขนาดกลางจำนวน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17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แห่ง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รวม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27,019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ไร่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สรุปสถานการณ์น้ำปัจจุบันปริมาณน้ำในอ่างเก็บน้ำขนาดใหญ่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จำนวน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2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แห่ง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และขนาดกลาง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จำนวน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17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แห่ง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อ่างชลประทานขนาดเล็ก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จำนวน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28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แห่ง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ปริมาณ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275.20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ล้าน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ลบ.ม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.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ซึ่งมีปริมาณน้อยกว่า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ปี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2568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จำนวน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62.19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ล้าน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ลบ.ม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.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คิดเป็นร้อยละ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16.73 </a:t>
            </a:r>
            <a:endParaRPr sz="1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ข้อมูล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ณ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วันที่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19 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ตุลาคม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 2569 (</a:t>
            </a:r>
            <a:r>
              <a:rPr lang="en-US" sz="1000" b="1" dirty="0" err="1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โครงการชลประทานอุดรธานี</a:t>
            </a:r>
            <a:r>
              <a:rPr lang="en-US" sz="1000" b="1" dirty="0">
                <a:solidFill>
                  <a:srgbClr val="231612"/>
                </a:solidFill>
                <a:latin typeface="TH SarabunPSK" panose="020B0500040200020003" pitchFamily="34" charset="-34"/>
                <a:ea typeface="TH SarabunPSK"/>
                <a:cs typeface="TH SarabunPSK" panose="020B0500040200020003" pitchFamily="34" charset="-34"/>
                <a:sym typeface="TH SarabunPSK"/>
              </a:rPr>
              <a:t>, 2569) </a:t>
            </a:r>
            <a:endParaRPr sz="1000" b="1" dirty="0">
              <a:solidFill>
                <a:srgbClr val="231612"/>
              </a:solidFill>
              <a:latin typeface="TH SarabunPSK" panose="020B0500040200020003" pitchFamily="34" charset="-34"/>
              <a:ea typeface="TH SarabunPSK"/>
              <a:cs typeface="TH SarabunPSK" panose="020B0500040200020003" pitchFamily="34" charset="-34"/>
              <a:sym typeface="TH SarabunPSK"/>
            </a:endParaRPr>
          </a:p>
        </p:txBody>
      </p:sp>
      <p:graphicFrame>
        <p:nvGraphicFramePr>
          <p:cNvPr id="110" name="Google Shape;110;p1"/>
          <p:cNvGraphicFramePr/>
          <p:nvPr>
            <p:extLst>
              <p:ext uri="{D42A27DB-BD31-4B8C-83A1-F6EECF244321}">
                <p14:modId xmlns:p14="http://schemas.microsoft.com/office/powerpoint/2010/main" val="1905084767"/>
              </p:ext>
            </p:extLst>
          </p:nvPr>
        </p:nvGraphicFramePr>
        <p:xfrm>
          <a:off x="3679971" y="5971320"/>
          <a:ext cx="3732931" cy="1781746"/>
        </p:xfrm>
        <a:graphic>
          <a:graphicData uri="http://schemas.openxmlformats.org/drawingml/2006/table">
            <a:tbl>
              <a:tblPr firstRow="1" bandRow="1">
                <a:noFill/>
                <a:tableStyleId>{DDD21C27-5030-4D2C-8D6A-9AC091521C04}</a:tableStyleId>
              </a:tblPr>
              <a:tblGrid>
                <a:gridCol w="785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6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3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1096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ชนิดพืช</a:t>
                      </a:r>
                      <a:endParaRPr sz="1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พื้นที่ปลูก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 (</a:t>
                      </a: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ไร่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) </a:t>
                      </a:r>
                      <a:endParaRPr sz="1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ปริมาณผลผลิต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 (</a:t>
                      </a: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ตัน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/</a:t>
                      </a: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ปี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)</a:t>
                      </a:r>
                      <a:endParaRPr sz="1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มูลค่า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 (</a:t>
                      </a: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ล้านบาท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)</a:t>
                      </a:r>
                      <a:endParaRPr sz="1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ข้าวกข.6</a:t>
                      </a:r>
                      <a:endParaRPr sz="1000" b="1" dirty="0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1,258,026.19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2,400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26.4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อ้อยโรงงาน</a:t>
                      </a:r>
                      <a:endParaRPr sz="10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147,147.65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1,560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1,560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ยางพารา</a:t>
                      </a:r>
                      <a:endParaRPr sz="10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605,474.59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404,252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1,617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มันสำปะหลัง</a:t>
                      </a:r>
                      <a:endParaRPr sz="10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185,183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41,234</a:t>
                      </a:r>
                      <a:endParaRPr sz="1000" b="1" dirty="0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123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มะม่วงน้ำดอกไม้</a:t>
                      </a:r>
                      <a:endParaRPr sz="10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3,148.25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404,252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263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กล้วยหอมทอง</a:t>
                      </a:r>
                      <a:endParaRPr sz="10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415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580</a:t>
                      </a:r>
                      <a:endParaRPr sz="1000" b="1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TH SarabunPSK" panose="020B0500040200020003" pitchFamily="34" charset="-34"/>
                          <a:ea typeface="TH SarabunPSK"/>
                          <a:cs typeface="TH SarabunPSK" panose="020B0500040200020003" pitchFamily="34" charset="-34"/>
                          <a:sym typeface="TH SarabunPSK"/>
                        </a:rPr>
                        <a:t>17</a:t>
                      </a:r>
                      <a:endParaRPr sz="1000" b="1" dirty="0">
                        <a:latin typeface="TH SarabunPSK" panose="020B0500040200020003" pitchFamily="34" charset="-34"/>
                        <a:ea typeface="TH SarabunPSK"/>
                        <a:cs typeface="TH SarabunPSK" panose="020B0500040200020003" pitchFamily="34" charset="-34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1" name="Google Shape;111;p1"/>
          <p:cNvSpPr/>
          <p:nvPr/>
        </p:nvSpPr>
        <p:spPr>
          <a:xfrm>
            <a:off x="4498246" y="5684881"/>
            <a:ext cx="2352135" cy="23720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ข้อมูลด้านพืช</a:t>
            </a:r>
            <a:r>
              <a:rPr lang="en-US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(ปีการผลิต 2569)</a:t>
            </a:r>
            <a:endParaRPr dirty="0"/>
          </a:p>
        </p:txBody>
      </p:sp>
      <p:sp>
        <p:nvSpPr>
          <p:cNvPr id="112" name="Google Shape;112;p1"/>
          <p:cNvSpPr/>
          <p:nvPr/>
        </p:nvSpPr>
        <p:spPr>
          <a:xfrm>
            <a:off x="717223" y="6094072"/>
            <a:ext cx="2295801" cy="291867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ข้อมูลด้านสัตว์น้ำ</a:t>
            </a:r>
            <a:r>
              <a:rPr lang="en-US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th-TH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(ปีการผลิต 2568)</a:t>
            </a:r>
            <a:endParaRPr dirty="0"/>
          </a:p>
        </p:txBody>
      </p:sp>
      <p:sp>
        <p:nvSpPr>
          <p:cNvPr id="113" name="Google Shape;113;p1"/>
          <p:cNvSpPr/>
          <p:nvPr/>
        </p:nvSpPr>
        <p:spPr>
          <a:xfrm>
            <a:off x="4385539" y="3935055"/>
            <a:ext cx="2333407" cy="269317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 err="1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ข้อมูลด้านสัตว์</a:t>
            </a:r>
            <a:r>
              <a:rPr lang="th-TH" sz="1600" b="1" dirty="0">
                <a:solidFill>
                  <a:schemeClr val="dk1"/>
                </a:solidFill>
                <a:latin typeface="TH SarabunPSK"/>
                <a:ea typeface="TH SarabunPSK"/>
                <a:cs typeface="TH SarabunPSK"/>
                <a:sym typeface="TH SarabunPSK"/>
              </a:rPr>
              <a:t> (ปีการผลิต 2569)</a:t>
            </a:r>
            <a:endParaRPr dirty="0"/>
          </a:p>
        </p:txBody>
      </p:sp>
      <p:graphicFrame>
        <p:nvGraphicFramePr>
          <p:cNvPr id="114" name="Google Shape;114;p1"/>
          <p:cNvGraphicFramePr/>
          <p:nvPr>
            <p:extLst>
              <p:ext uri="{D42A27DB-BD31-4B8C-83A1-F6EECF244321}">
                <p14:modId xmlns:p14="http://schemas.microsoft.com/office/powerpoint/2010/main" val="255163036"/>
              </p:ext>
            </p:extLst>
          </p:nvPr>
        </p:nvGraphicFramePr>
        <p:xfrm>
          <a:off x="3685778" y="4204372"/>
          <a:ext cx="3732931" cy="1410500"/>
        </p:xfrm>
        <a:graphic>
          <a:graphicData uri="http://schemas.openxmlformats.org/drawingml/2006/table">
            <a:tbl>
              <a:tblPr firstRow="1" bandRow="1">
                <a:noFill/>
                <a:tableStyleId>{DDD21C27-5030-4D2C-8D6A-9AC091521C04}</a:tableStyleId>
              </a:tblPr>
              <a:tblGrid>
                <a:gridCol w="7496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8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23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43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ชนิดสัตว์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จำนวน (ตัว)</a:t>
                      </a:r>
                      <a:endParaRPr sz="10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ผลผลิต (ตัว/ปี)</a:t>
                      </a:r>
                      <a:endParaRPr sz="10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มูลค่า</a:t>
                      </a:r>
                      <a:r>
                        <a:rPr lang="en-US" sz="1000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(</a:t>
                      </a:r>
                      <a:r>
                        <a:rPr lang="en-US" sz="1000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ล้านบาท</a:t>
                      </a:r>
                      <a:r>
                        <a:rPr lang="en-US" sz="1000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)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  <a:sym typeface="Calibri"/>
                        </a:rPr>
                        <a:t>ไก่พื้นเมือง</a:t>
                      </a:r>
                      <a:endParaRPr sz="1000" b="1" dirty="0"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4,048,763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7,997,526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799.75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  <a:sym typeface="Calibri"/>
                        </a:rPr>
                        <a:t>โคเนื้อ</a:t>
                      </a:r>
                      <a:endParaRPr sz="1000" b="1" dirty="0"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196.638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28,486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569.72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21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  <a:sym typeface="Calibri"/>
                        </a:rPr>
                        <a:t>กระบือ</a:t>
                      </a:r>
                      <a:endParaRPr sz="1000" b="1" dirty="0"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75,095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11,257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427.77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68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ea typeface="Calibri"/>
                          <a:cs typeface="TH SarabunPSK" panose="020B0500040200020003" pitchFamily="34" charset="-34"/>
                          <a:sym typeface="Calibri"/>
                        </a:rPr>
                        <a:t>สุกร</a:t>
                      </a:r>
                      <a:endParaRPr sz="1000" b="1" dirty="0"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242,844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507,537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4,060.30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15" name="Google Shape;115;p1"/>
          <p:cNvGraphicFramePr/>
          <p:nvPr>
            <p:extLst>
              <p:ext uri="{D42A27DB-BD31-4B8C-83A1-F6EECF244321}">
                <p14:modId xmlns:p14="http://schemas.microsoft.com/office/powerpoint/2010/main" val="364236765"/>
              </p:ext>
            </p:extLst>
          </p:nvPr>
        </p:nvGraphicFramePr>
        <p:xfrm>
          <a:off x="159179" y="6477077"/>
          <a:ext cx="3391418" cy="1371650"/>
        </p:xfrm>
        <a:graphic>
          <a:graphicData uri="http://schemas.openxmlformats.org/drawingml/2006/table">
            <a:tbl>
              <a:tblPr firstRow="1" bandRow="1">
                <a:noFill/>
                <a:tableStyleId>{DDD21C27-5030-4D2C-8D6A-9AC091521C04}</a:tableStyleId>
              </a:tblPr>
              <a:tblGrid>
                <a:gridCol w="771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5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50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01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98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37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ชนิดสัตว์น้ำ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จำนวน (ฟาร์ม)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เนื้อที่เลี้ยง (ไร่)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ผลผลิต (ตัน)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มูลค่า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(</a:t>
                      </a:r>
                      <a:r>
                        <a:rPr lang="th-TH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พัน</a:t>
                      </a:r>
                      <a:r>
                        <a:rPr lang="en-US" sz="1000" b="1" dirty="0" err="1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บาท</a:t>
                      </a:r>
                      <a:r>
                        <a:rPr lang="en-US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)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463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</a:t>
                      </a:r>
                      <a:r>
                        <a:rPr lang="en-US" sz="1000" b="1" dirty="0" err="1">
                          <a:solidFill>
                            <a:srgbClr val="000000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ปลานิล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13,011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17,045.96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4,999.16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275,372.52</a:t>
                      </a:r>
                      <a:endParaRPr sz="1000" b="1" dirty="0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87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</a:t>
                      </a:r>
                      <a:r>
                        <a:rPr lang="en-US" sz="1000" b="1" dirty="0" err="1">
                          <a:solidFill>
                            <a:srgbClr val="000000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ปลาดุก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2,550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2,892.36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1,087.84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56,961.89</a:t>
                      </a:r>
                      <a:endParaRPr sz="1000" b="1" dirty="0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61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ปลาตะเพียน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2,020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2,598.71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470.84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25,753.49</a:t>
                      </a:r>
                      <a:endParaRPr sz="1000" b="1" dirty="0">
                        <a:solidFill>
                          <a:schemeClr val="dk1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19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 กบ</a:t>
                      </a:r>
                      <a:endParaRPr sz="1000" b="1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28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4.58</a:t>
                      </a:r>
                      <a:endParaRPr sz="1000" b="1" dirty="0"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15.17</a:t>
                      </a:r>
                    </a:p>
                  </a:txBody>
                  <a:tcPr marL="68575" marR="6857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solidFill>
                            <a:schemeClr val="dk1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1,085.36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8" name="ตาราง 4">
            <a:extLst>
              <a:ext uri="{FF2B5EF4-FFF2-40B4-BE49-F238E27FC236}">
                <a16:creationId xmlns:a16="http://schemas.microsoft.com/office/drawing/2014/main" id="{5D0B601E-2BAF-4191-AF1D-621E186BBD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964685"/>
              </p:ext>
            </p:extLst>
          </p:nvPr>
        </p:nvGraphicFramePr>
        <p:xfrm>
          <a:off x="3694529" y="2303059"/>
          <a:ext cx="3732930" cy="1595694"/>
        </p:xfrm>
        <a:graphic>
          <a:graphicData uri="http://schemas.openxmlformats.org/drawingml/2006/table">
            <a:tbl>
              <a:tblPr firstRow="1" bandRow="1">
                <a:tableStyleId>{DDD21C27-5030-4D2C-8D6A-9AC091521C04}</a:tableStyleId>
              </a:tblPr>
              <a:tblGrid>
                <a:gridCol w="2021776">
                  <a:extLst>
                    <a:ext uri="{9D8B030D-6E8A-4147-A177-3AD203B41FA5}">
                      <a16:colId xmlns:a16="http://schemas.microsoft.com/office/drawing/2014/main" val="2373270090"/>
                    </a:ext>
                  </a:extLst>
                </a:gridCol>
                <a:gridCol w="857243">
                  <a:extLst>
                    <a:ext uri="{9D8B030D-6E8A-4147-A177-3AD203B41FA5}">
                      <a16:colId xmlns:a16="http://schemas.microsoft.com/office/drawing/2014/main" val="1711671060"/>
                    </a:ext>
                  </a:extLst>
                </a:gridCol>
                <a:gridCol w="853911">
                  <a:extLst>
                    <a:ext uri="{9D8B030D-6E8A-4147-A177-3AD203B41FA5}">
                      <a16:colId xmlns:a16="http://schemas.microsoft.com/office/drawing/2014/main" val="1974189963"/>
                    </a:ext>
                  </a:extLst>
                </a:gridCol>
              </a:tblGrid>
              <a:tr h="327474">
                <a:tc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ประเภทการใช้ที่ดินทางการเกษตร 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0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(5,424,282 ไร่ หรือ 73.99% ของพื้นที่ทั้งหมด )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เนื้อที่ (ไร่)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989695"/>
                  </a:ext>
                </a:extLst>
              </a:tr>
              <a:tr h="201523">
                <a:tc>
                  <a:txBody>
                    <a:bodyPr/>
                    <a:lstStyle/>
                    <a:p>
                      <a:pPr indent="-69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นาข้าว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079</a:t>
                      </a: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403</a:t>
                      </a:r>
                      <a:endParaRPr lang="en-US" sz="10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38.34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5916862"/>
                  </a:ext>
                </a:extLst>
              </a:tr>
              <a:tr h="201523">
                <a:tc>
                  <a:txBody>
                    <a:bodyPr/>
                    <a:lstStyle/>
                    <a:p>
                      <a:pPr indent="-69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พืชไร่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245</a:t>
                      </a: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,053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41.39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6324611"/>
                  </a:ext>
                </a:extLst>
              </a:tr>
              <a:tr h="201523">
                <a:tc>
                  <a:txBody>
                    <a:bodyPr/>
                    <a:lstStyle/>
                    <a:p>
                      <a:pPr indent="-69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สวนไม้ผล/ไม้ยืนต้น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1,036,498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19.11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7288554"/>
                  </a:ext>
                </a:extLst>
              </a:tr>
              <a:tr h="191839">
                <a:tc>
                  <a:txBody>
                    <a:bodyPr/>
                    <a:lstStyle/>
                    <a:p>
                      <a:pPr indent="-69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สวนผัก/ไม้ดอก/ไม้ประดับ</a:t>
                      </a:r>
                      <a:endParaRPr lang="en-US" sz="10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13</a:t>
                      </a: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,744</a:t>
                      </a:r>
                      <a:endParaRPr lang="en-US" sz="10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0.25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23437"/>
                  </a:ext>
                </a:extLst>
              </a:tr>
              <a:tr h="201523">
                <a:tc>
                  <a:txBody>
                    <a:bodyPr/>
                    <a:lstStyle/>
                    <a:p>
                      <a:pPr indent="-69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อื่น ๆ 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49</a:t>
                      </a: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,584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0.91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2334090"/>
                  </a:ext>
                </a:extLst>
              </a:tr>
              <a:tr h="201523"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  <a:endParaRPr lang="en-US" sz="10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5,424,282</a:t>
                      </a:r>
                      <a:endParaRPr lang="en-US" sz="10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6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100.00</a:t>
                      </a:r>
                      <a:endParaRPr lang="en-US" sz="10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272534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ธีมของ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924</Words>
  <Application>Microsoft Office PowerPoint</Application>
  <PresentationFormat>กำหนดเอง</PresentationFormat>
  <Paragraphs>196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HP</cp:lastModifiedBy>
  <cp:revision>9</cp:revision>
  <cp:lastPrinted>2026-10-28T01:42:59Z</cp:lastPrinted>
  <dcterms:created xsi:type="dcterms:W3CDTF">2006-08-16T00:00:00Z</dcterms:created>
  <dcterms:modified xsi:type="dcterms:W3CDTF">2026-10-28T06:05:41Z</dcterms:modified>
</cp:coreProperties>
</file>