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2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theme/theme3.xml" ContentType="application/vnd.openxmlformats-officedocument.theme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704" r:id="rId2"/>
    <p:sldMasterId id="2147483729" r:id="rId3"/>
    <p:sldMasterId id="2147483778" r:id="rId4"/>
  </p:sldMasterIdLst>
  <p:notesMasterIdLst>
    <p:notesMasterId r:id="rId55"/>
  </p:notesMasterIdLst>
  <p:handoutMasterIdLst>
    <p:handoutMasterId r:id="rId56"/>
  </p:handoutMasterIdLst>
  <p:sldIdLst>
    <p:sldId id="341" r:id="rId5"/>
    <p:sldId id="354" r:id="rId6"/>
    <p:sldId id="388" r:id="rId7"/>
    <p:sldId id="389" r:id="rId8"/>
    <p:sldId id="415" r:id="rId9"/>
    <p:sldId id="421" r:id="rId10"/>
    <p:sldId id="310" r:id="rId11"/>
    <p:sldId id="379" r:id="rId12"/>
    <p:sldId id="380" r:id="rId13"/>
    <p:sldId id="381" r:id="rId14"/>
    <p:sldId id="319" r:id="rId15"/>
    <p:sldId id="272" r:id="rId16"/>
    <p:sldId id="294" r:id="rId17"/>
    <p:sldId id="344" r:id="rId18"/>
    <p:sldId id="399" r:id="rId19"/>
    <p:sldId id="400" r:id="rId20"/>
    <p:sldId id="430" r:id="rId21"/>
    <p:sldId id="412" r:id="rId22"/>
    <p:sldId id="368" r:id="rId23"/>
    <p:sldId id="369" r:id="rId24"/>
    <p:sldId id="429" r:id="rId25"/>
    <p:sldId id="431" r:id="rId26"/>
    <p:sldId id="370" r:id="rId27"/>
    <p:sldId id="401" r:id="rId28"/>
    <p:sldId id="411" r:id="rId29"/>
    <p:sldId id="427" r:id="rId30"/>
    <p:sldId id="365" r:id="rId31"/>
    <p:sldId id="352" r:id="rId32"/>
    <p:sldId id="375" r:id="rId33"/>
    <p:sldId id="376" r:id="rId34"/>
    <p:sldId id="404" r:id="rId35"/>
    <p:sldId id="397" r:id="rId36"/>
    <p:sldId id="374" r:id="rId37"/>
    <p:sldId id="408" r:id="rId38"/>
    <p:sldId id="409" r:id="rId39"/>
    <p:sldId id="410" r:id="rId40"/>
    <p:sldId id="422" r:id="rId41"/>
    <p:sldId id="406" r:id="rId42"/>
    <p:sldId id="405" r:id="rId43"/>
    <p:sldId id="413" r:id="rId44"/>
    <p:sldId id="414" r:id="rId45"/>
    <p:sldId id="313" r:id="rId46"/>
    <p:sldId id="423" r:id="rId47"/>
    <p:sldId id="424" r:id="rId48"/>
    <p:sldId id="432" r:id="rId49"/>
    <p:sldId id="434" r:id="rId50"/>
    <p:sldId id="433" r:id="rId51"/>
    <p:sldId id="420" r:id="rId52"/>
    <p:sldId id="426" r:id="rId53"/>
    <p:sldId id="386" r:id="rId54"/>
  </p:sldIdLst>
  <p:sldSz cx="9144000" cy="6858000" type="screen4x3"/>
  <p:notesSz cx="10020300" cy="6888163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983D"/>
    <a:srgbClr val="99FF99"/>
    <a:srgbClr val="FF9933"/>
    <a:srgbClr val="FFCCFF"/>
    <a:srgbClr val="1EE25B"/>
    <a:srgbClr val="FF00FF"/>
    <a:srgbClr val="0000FF"/>
    <a:srgbClr val="CCECFF"/>
    <a:srgbClr val="FF99FF"/>
    <a:srgbClr val="6DD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1"/>
              </a:solidFill>
              <a:prstDash val="solid"/>
              <a:round/>
            </a:ln>
          </a:top>
          <a:bottom>
            <a:ln w="12700" cap="flat">
              <a:solidFill>
                <a:schemeClr val="accent1"/>
              </a:solidFill>
              <a:prstDash val="solid"/>
              <a:round/>
            </a:ln>
          </a:bottom>
          <a:insideH>
            <a:ln w="12700" cap="flat">
              <a:solidFill>
                <a:schemeClr val="accent1"/>
              </a:solidFill>
              <a:prstDash val="solid"/>
              <a:round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8ECF4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1"/>
              </a:solidFill>
              <a:prstDash val="solid"/>
              <a:round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1"/>
              </a:solidFill>
              <a:prstDash val="solid"/>
              <a:round/>
            </a:ln>
          </a:top>
          <a:bottom>
            <a:ln w="12700" cap="flat">
              <a:solidFill>
                <a:schemeClr val="accent1"/>
              </a:solidFill>
              <a:prstDash val="solid"/>
              <a:round/>
            </a:ln>
          </a:bottom>
          <a:insideH>
            <a:ln w="12700" cap="flat">
              <a:solidFill>
                <a:schemeClr val="accent1"/>
              </a:solidFill>
              <a:prstDash val="solid"/>
              <a:round/>
            </a:ln>
          </a:insideH>
          <a:insideV>
            <a:ln w="12700" cap="flat">
              <a:solidFill>
                <a:schemeClr val="accent1"/>
              </a:solidFill>
              <a:prstDash val="solid"/>
              <a:round/>
            </a:ln>
          </a:insideV>
        </a:tcBdr>
        <a:fill>
          <a:solidFill>
            <a:srgbClr val="E8ECF4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chemeClr val="accent1"/>
              </a:solidFill>
              <a:prstDash val="solid"/>
              <a:round/>
            </a:ln>
          </a:top>
          <a:bottom>
            <a:ln w="12700" cap="flat">
              <a:solidFill>
                <a:schemeClr val="accent1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1"/>
              </a:solidFill>
              <a:prstDash val="solid"/>
              <a:round/>
            </a:ln>
          </a:top>
          <a:bottom>
            <a:ln w="12700" cap="flat">
              <a:solidFill>
                <a:schemeClr val="accent1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6"/>
              </a:solidFill>
              <a:prstDash val="solid"/>
              <a:round/>
            </a:ln>
          </a:top>
          <a:bottom>
            <a:ln w="12700" cap="flat">
              <a:solidFill>
                <a:schemeClr val="accent6"/>
              </a:solidFill>
              <a:prstDash val="solid"/>
              <a:round/>
            </a:ln>
          </a:bottom>
          <a:insideH>
            <a:ln w="12700" cap="flat">
              <a:solidFill>
                <a:schemeClr val="accent6"/>
              </a:solidFill>
              <a:prstDash val="solid"/>
              <a:round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DEEE8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6"/>
              </a:solidFill>
              <a:prstDash val="solid"/>
              <a:round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6"/>
              </a:solidFill>
              <a:prstDash val="solid"/>
              <a:round/>
            </a:ln>
          </a:top>
          <a:bottom>
            <a:ln w="12700" cap="flat">
              <a:solidFill>
                <a:schemeClr val="accent6"/>
              </a:solidFill>
              <a:prstDash val="solid"/>
              <a:round/>
            </a:ln>
          </a:bottom>
          <a:insideH>
            <a:ln w="12700" cap="flat">
              <a:solidFill>
                <a:schemeClr val="accent6"/>
              </a:solidFill>
              <a:prstDash val="solid"/>
              <a:round/>
            </a:ln>
          </a:insideH>
          <a:insideV>
            <a:ln w="12700" cap="flat">
              <a:solidFill>
                <a:schemeClr val="accent6"/>
              </a:solidFill>
              <a:prstDash val="solid"/>
              <a:round/>
            </a:ln>
          </a:insideV>
        </a:tcBdr>
        <a:fill>
          <a:solidFill>
            <a:srgbClr val="FDEEE8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chemeClr val="accent6"/>
              </a:solidFill>
              <a:prstDash val="solid"/>
              <a:round/>
            </a:ln>
          </a:top>
          <a:bottom>
            <a:ln w="12700" cap="flat">
              <a:solidFill>
                <a:schemeClr val="accent6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6"/>
              </a:solidFill>
              <a:prstDash val="solid"/>
              <a:round/>
            </a:ln>
          </a:top>
          <a:bottom>
            <a:ln w="12700" cap="flat">
              <a:solidFill>
                <a:schemeClr val="accent6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4"/>
              </a:solidFill>
              <a:prstDash val="solid"/>
              <a:round/>
            </a:ln>
          </a:top>
          <a:bottom>
            <a:ln w="12700" cap="flat">
              <a:solidFill>
                <a:schemeClr val="accent4"/>
              </a:solidFill>
              <a:prstDash val="solid"/>
              <a:round/>
            </a:ln>
          </a:bottom>
          <a:insideH>
            <a:ln w="12700" cap="flat">
              <a:solidFill>
                <a:schemeClr val="accent4"/>
              </a:solidFill>
              <a:prstDash val="solid"/>
              <a:round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CEAF0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4"/>
              </a:solidFill>
              <a:prstDash val="solid"/>
              <a:round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4"/>
              </a:solidFill>
              <a:prstDash val="solid"/>
              <a:round/>
            </a:ln>
          </a:top>
          <a:bottom>
            <a:ln w="12700" cap="flat">
              <a:solidFill>
                <a:schemeClr val="accent4"/>
              </a:solidFill>
              <a:prstDash val="solid"/>
              <a:round/>
            </a:ln>
          </a:bottom>
          <a:insideH>
            <a:ln w="12700" cap="flat">
              <a:solidFill>
                <a:schemeClr val="accent4"/>
              </a:solidFill>
              <a:prstDash val="solid"/>
              <a:round/>
            </a:ln>
          </a:insideH>
          <a:insideV>
            <a:ln w="12700" cap="flat">
              <a:solidFill>
                <a:schemeClr val="accent4"/>
              </a:solidFill>
              <a:prstDash val="solid"/>
              <a:round/>
            </a:ln>
          </a:insideV>
        </a:tcBdr>
        <a:fill>
          <a:solidFill>
            <a:srgbClr val="ECEAF0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chemeClr val="accent4"/>
              </a:solidFill>
              <a:prstDash val="solid"/>
              <a:round/>
            </a:ln>
          </a:top>
          <a:bottom>
            <a:ln w="12700" cap="flat">
              <a:solidFill>
                <a:schemeClr val="accent4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4"/>
              </a:solidFill>
              <a:prstDash val="solid"/>
              <a:round/>
            </a:ln>
          </a:top>
          <a:bottom>
            <a:ln w="12700" cap="flat">
              <a:solidFill>
                <a:schemeClr val="accent4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4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3"/>
              </a:solidFill>
              <a:prstDash val="solid"/>
              <a:round/>
            </a:ln>
          </a:top>
          <a:bottom>
            <a:ln w="12700" cap="flat">
              <a:solidFill>
                <a:schemeClr val="accent3"/>
              </a:solidFill>
              <a:prstDash val="solid"/>
              <a:round/>
            </a:ln>
          </a:bottom>
          <a:insideH>
            <a:ln w="12700" cap="flat">
              <a:solidFill>
                <a:schemeClr val="accent3"/>
              </a:solidFill>
              <a:prstDash val="solid"/>
              <a:round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FF3E9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3"/>
              </a:solidFill>
              <a:prstDash val="solid"/>
              <a:round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3"/>
              </a:solidFill>
              <a:prstDash val="solid"/>
              <a:round/>
            </a:ln>
          </a:top>
          <a:bottom>
            <a:ln w="12700" cap="flat">
              <a:solidFill>
                <a:schemeClr val="accent3"/>
              </a:solidFill>
              <a:prstDash val="solid"/>
              <a:round/>
            </a:ln>
          </a:bottom>
          <a:insideH>
            <a:ln w="12700" cap="flat">
              <a:solidFill>
                <a:schemeClr val="accent3"/>
              </a:solidFill>
              <a:prstDash val="solid"/>
              <a:round/>
            </a:ln>
          </a:insideH>
          <a:insideV>
            <a:ln w="12700" cap="flat">
              <a:solidFill>
                <a:schemeClr val="accent3"/>
              </a:solidFill>
              <a:prstDash val="solid"/>
              <a:round/>
            </a:ln>
          </a:insideV>
        </a:tcBdr>
        <a:fill>
          <a:solidFill>
            <a:srgbClr val="EFF3E9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chemeClr val="accent3"/>
              </a:solidFill>
              <a:prstDash val="solid"/>
              <a:round/>
            </a:ln>
          </a:top>
          <a:bottom>
            <a:ln w="12700" cap="flat">
              <a:solidFill>
                <a:schemeClr val="accent3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3"/>
              </a:solidFill>
              <a:prstDash val="solid"/>
              <a:round/>
            </a:ln>
          </a:top>
          <a:bottom>
            <a:ln w="12700" cap="flat">
              <a:solidFill>
                <a:schemeClr val="accent3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3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3"/>
              </a:solidFill>
              <a:prstDash val="solid"/>
              <a:round/>
            </a:ln>
          </a:left>
          <a:right>
            <a:ln w="12700" cap="flat">
              <a:solidFill>
                <a:schemeClr val="accent3"/>
              </a:solidFill>
              <a:prstDash val="solid"/>
              <a:round/>
            </a:ln>
          </a:right>
          <a:top>
            <a:ln w="12700" cap="flat">
              <a:solidFill>
                <a:schemeClr val="accent3"/>
              </a:solidFill>
              <a:prstDash val="solid"/>
              <a:round/>
            </a:ln>
          </a:top>
          <a:bottom>
            <a:ln w="12700" cap="flat">
              <a:solidFill>
                <a:schemeClr val="accent3"/>
              </a:solidFill>
              <a:prstDash val="solid"/>
              <a:round/>
            </a:ln>
          </a:bottom>
          <a:insideH>
            <a:ln w="12700" cap="flat">
              <a:solidFill>
                <a:schemeClr val="accent3"/>
              </a:solidFill>
              <a:prstDash val="solid"/>
              <a:round/>
            </a:ln>
          </a:insideH>
          <a:insideV>
            <a:ln w="12700" cap="flat">
              <a:solidFill>
                <a:schemeClr val="accent3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3"/>
              </a:solidFill>
              <a:prstDash val="solid"/>
              <a:round/>
            </a:ln>
          </a:left>
          <a:right>
            <a:ln w="12700" cap="flat">
              <a:solidFill>
                <a:schemeClr val="accent3"/>
              </a:solidFill>
              <a:prstDash val="solid"/>
              <a:round/>
            </a:ln>
          </a:right>
          <a:top>
            <a:ln w="12700" cap="flat">
              <a:solidFill>
                <a:schemeClr val="accent3"/>
              </a:solidFill>
              <a:prstDash val="solid"/>
              <a:round/>
            </a:ln>
          </a:top>
          <a:bottom>
            <a:ln w="12700" cap="flat">
              <a:solidFill>
                <a:schemeClr val="accent3"/>
              </a:solidFill>
              <a:prstDash val="solid"/>
              <a:round/>
            </a:ln>
          </a:bottom>
          <a:insideH>
            <a:ln w="12700" cap="flat">
              <a:solidFill>
                <a:schemeClr val="accent3"/>
              </a:solidFill>
              <a:prstDash val="solid"/>
              <a:round/>
            </a:ln>
          </a:insideH>
          <a:insideV>
            <a:ln w="12700" cap="flat">
              <a:solidFill>
                <a:schemeClr val="accent3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3"/>
              </a:solidFill>
              <a:prstDash val="solid"/>
              <a:round/>
            </a:ln>
          </a:left>
          <a:right>
            <a:ln w="12700" cap="flat">
              <a:solidFill>
                <a:schemeClr val="accent3"/>
              </a:solidFill>
              <a:prstDash val="solid"/>
              <a:round/>
            </a:ln>
          </a:right>
          <a:top>
            <a:ln w="25400" cap="flat">
              <a:solidFill>
                <a:schemeClr val="accent3"/>
              </a:solidFill>
              <a:prstDash val="solid"/>
              <a:round/>
            </a:ln>
          </a:top>
          <a:bottom>
            <a:ln w="12700" cap="flat">
              <a:solidFill>
                <a:schemeClr val="accent3"/>
              </a:solidFill>
              <a:prstDash val="solid"/>
              <a:round/>
            </a:ln>
          </a:bottom>
          <a:insideH>
            <a:ln w="12700" cap="flat">
              <a:solidFill>
                <a:schemeClr val="accent3"/>
              </a:solidFill>
              <a:prstDash val="solid"/>
              <a:round/>
            </a:ln>
          </a:insideH>
          <a:insideV>
            <a:ln w="12700" cap="flat">
              <a:solidFill>
                <a:schemeClr val="accent3"/>
              </a:solidFill>
              <a:prstDash val="solid"/>
              <a:round/>
            </a:ln>
          </a:insideV>
        </a:tcBdr>
        <a:fill>
          <a:solidFill>
            <a:srgbClr val="EFF3E9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3"/>
              </a:solidFill>
              <a:prstDash val="solid"/>
              <a:round/>
            </a:ln>
          </a:left>
          <a:right>
            <a:ln w="12700" cap="flat">
              <a:solidFill>
                <a:schemeClr val="accent3"/>
              </a:solidFill>
              <a:prstDash val="solid"/>
              <a:round/>
            </a:ln>
          </a:right>
          <a:top>
            <a:ln w="12700" cap="flat">
              <a:solidFill>
                <a:schemeClr val="accent3"/>
              </a:solidFill>
              <a:prstDash val="solid"/>
              <a:round/>
            </a:ln>
          </a:top>
          <a:bottom>
            <a:ln w="12700" cap="flat">
              <a:solidFill>
                <a:schemeClr val="accent3"/>
              </a:solidFill>
              <a:prstDash val="solid"/>
              <a:round/>
            </a:ln>
          </a:bottom>
          <a:insideH>
            <a:ln w="12700" cap="flat">
              <a:solidFill>
                <a:schemeClr val="accent3"/>
              </a:solidFill>
              <a:prstDash val="solid"/>
              <a:round/>
            </a:ln>
          </a:insideH>
          <a:insideV>
            <a:ln w="12700" cap="flat">
              <a:solidFill>
                <a:schemeClr val="accent3"/>
              </a:solidFill>
              <a:prstDash val="solid"/>
              <a:round/>
            </a:ln>
          </a:insideV>
        </a:tcBdr>
        <a:fill>
          <a:solidFill>
            <a:srgbClr val="EFF3E9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08FB837D-C827-4EFA-A057-4D05807E0F7C}" styleName="สไตล์ธีม 1 - เน้น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สไตล์ธีม 1 - เน้น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84E427A-3D55-4303-BF80-6455036E1DE7}" styleName="สไตล์ธีม 1 - เน้น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สไตล์ธีม 1 - เน้น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ไม่มีสไตล์ ไม่มีเส้นตาราง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B301B821-A1FF-4177-AEE7-76D212191A09}" styleName="สไตล์สีปานกลาง 1 - เน้น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DBED569-4797-4DF1-A0F4-6AAB3CD982D8}" styleName="สไตล์สีอ่อน 3 - เน้น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สไตล์สีอ่อน 3 - เน้น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7853C-536D-4A76-A0AE-DD22124D55A5}" styleName="สไตล์ธีม 1 - เน้น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93D81CF-94F2-401A-BA57-92F5A7B2D0C5}" styleName="สไตล์สีปานกลาง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291" autoAdjust="0"/>
  </p:normalViewPr>
  <p:slideViewPr>
    <p:cSldViewPr>
      <p:cViewPr varScale="1">
        <p:scale>
          <a:sx n="113" d="100"/>
          <a:sy n="113" d="100"/>
        </p:scale>
        <p:origin x="153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viewProps" Target="viewProp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presProps" Target="pres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5" y="4"/>
            <a:ext cx="4341818" cy="345454"/>
          </a:xfrm>
          <a:prstGeom prst="rect">
            <a:avLst/>
          </a:prstGeom>
        </p:spPr>
        <p:txBody>
          <a:bodyPr vert="horz" lIns="91979" tIns="45988" rIns="91979" bIns="45988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5676158" y="4"/>
            <a:ext cx="4341818" cy="345454"/>
          </a:xfrm>
          <a:prstGeom prst="rect">
            <a:avLst/>
          </a:prstGeom>
        </p:spPr>
        <p:txBody>
          <a:bodyPr vert="horz" lIns="91979" tIns="45988" rIns="91979" bIns="45988" rtlCol="0"/>
          <a:lstStyle>
            <a:lvl1pPr algn="r">
              <a:defRPr sz="1200"/>
            </a:lvl1pPr>
          </a:lstStyle>
          <a:p>
            <a:fld id="{766BE981-1596-4CD7-B3D9-CF62692E65CD}" type="datetimeFigureOut">
              <a:rPr lang="th-TH" smtClean="0"/>
              <a:t>14/06/66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15" y="6542717"/>
            <a:ext cx="4341818" cy="345454"/>
          </a:xfrm>
          <a:prstGeom prst="rect">
            <a:avLst/>
          </a:prstGeom>
        </p:spPr>
        <p:txBody>
          <a:bodyPr vert="horz" lIns="91979" tIns="45988" rIns="91979" bIns="45988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3"/>
          </p:nvPr>
        </p:nvSpPr>
        <p:spPr>
          <a:xfrm>
            <a:off x="5676158" y="6542717"/>
            <a:ext cx="4341818" cy="345454"/>
          </a:xfrm>
          <a:prstGeom prst="rect">
            <a:avLst/>
          </a:prstGeom>
        </p:spPr>
        <p:txBody>
          <a:bodyPr vert="horz" lIns="91979" tIns="45988" rIns="91979" bIns="45988" rtlCol="0" anchor="b"/>
          <a:lstStyle>
            <a:lvl1pPr algn="r">
              <a:defRPr sz="1200"/>
            </a:lvl1pPr>
          </a:lstStyle>
          <a:p>
            <a:fld id="{97B37897-4483-42CF-A4E4-350C06E7490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092651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Shape 541"/>
          <p:cNvSpPr>
            <a:spLocks noGrp="1" noRot="1" noChangeAspect="1"/>
          </p:cNvSpPr>
          <p:nvPr>
            <p:ph type="sldImg"/>
          </p:nvPr>
        </p:nvSpPr>
        <p:spPr>
          <a:xfrm>
            <a:off x="3289300" y="515938"/>
            <a:ext cx="3441700" cy="2582862"/>
          </a:xfrm>
          <a:prstGeom prst="rect">
            <a:avLst/>
          </a:prstGeom>
        </p:spPr>
        <p:txBody>
          <a:bodyPr lIns="92097" tIns="46047" rIns="92097" bIns="46047"/>
          <a:lstStyle/>
          <a:p>
            <a:endParaRPr/>
          </a:p>
        </p:txBody>
      </p:sp>
      <p:sp>
        <p:nvSpPr>
          <p:cNvPr id="542" name="Shape 542"/>
          <p:cNvSpPr>
            <a:spLocks noGrp="1"/>
          </p:cNvSpPr>
          <p:nvPr>
            <p:ph type="body" sz="quarter" idx="1"/>
          </p:nvPr>
        </p:nvSpPr>
        <p:spPr>
          <a:xfrm>
            <a:off x="1336046" y="3271886"/>
            <a:ext cx="7348220" cy="3099674"/>
          </a:xfrm>
          <a:prstGeom prst="rect">
            <a:avLst/>
          </a:prstGeom>
        </p:spPr>
        <p:txBody>
          <a:bodyPr lIns="92097" tIns="46047" rIns="92097" bIns="46047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35042251"/>
      </p:ext>
    </p:extLst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j-lt"/>
        <a:ea typeface="+mj-ea"/>
        <a:cs typeface="+mj-cs"/>
        <a:sym typeface="Calibri"/>
      </a:defRPr>
    </a:lvl1pPr>
    <a:lvl2pPr indent="228600" latinLnBrk="0">
      <a:defRPr sz="1200">
        <a:latin typeface="+mj-lt"/>
        <a:ea typeface="+mj-ea"/>
        <a:cs typeface="+mj-cs"/>
        <a:sym typeface="Calibri"/>
      </a:defRPr>
    </a:lvl2pPr>
    <a:lvl3pPr indent="457200" latinLnBrk="0">
      <a:defRPr sz="1200">
        <a:latin typeface="+mj-lt"/>
        <a:ea typeface="+mj-ea"/>
        <a:cs typeface="+mj-cs"/>
        <a:sym typeface="Calibri"/>
      </a:defRPr>
    </a:lvl3pPr>
    <a:lvl4pPr indent="685800" latinLnBrk="0">
      <a:defRPr sz="1200">
        <a:latin typeface="+mj-lt"/>
        <a:ea typeface="+mj-ea"/>
        <a:cs typeface="+mj-cs"/>
        <a:sym typeface="Calibri"/>
      </a:defRPr>
    </a:lvl4pPr>
    <a:lvl5pPr indent="914400" latinLnBrk="0">
      <a:defRPr sz="1200">
        <a:latin typeface="+mj-lt"/>
        <a:ea typeface="+mj-ea"/>
        <a:cs typeface="+mj-cs"/>
        <a:sym typeface="Calibri"/>
      </a:defRPr>
    </a:lvl5pPr>
    <a:lvl6pPr indent="1143000" latinLnBrk="0">
      <a:defRPr sz="1200">
        <a:latin typeface="+mj-lt"/>
        <a:ea typeface="+mj-ea"/>
        <a:cs typeface="+mj-cs"/>
        <a:sym typeface="Calibri"/>
      </a:defRPr>
    </a:lvl6pPr>
    <a:lvl7pPr indent="1371600" latinLnBrk="0">
      <a:defRPr sz="1200">
        <a:latin typeface="+mj-lt"/>
        <a:ea typeface="+mj-ea"/>
        <a:cs typeface="+mj-cs"/>
        <a:sym typeface="Calibri"/>
      </a:defRPr>
    </a:lvl7pPr>
    <a:lvl8pPr indent="1600200" latinLnBrk="0">
      <a:defRPr sz="1200">
        <a:latin typeface="+mj-lt"/>
        <a:ea typeface="+mj-ea"/>
        <a:cs typeface="+mj-cs"/>
        <a:sym typeface="Calibri"/>
      </a:defRPr>
    </a:lvl8pPr>
    <a:lvl9pPr indent="18288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123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7683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2017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1128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0218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5926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123678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735780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54279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286037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7214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5582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5303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8804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8399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1438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6138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6124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8420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28324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28324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6991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3697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45410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18260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6532240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30454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26466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94223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98817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22928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27853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103534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66083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56536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80176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68551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69484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03039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67395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61963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859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438327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232308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1625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19063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1566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title"/>
          </p:nvPr>
        </p:nvSpPr>
        <p:spPr>
          <a:xfrm>
            <a:off x="722312" y="4406901"/>
            <a:ext cx="7772401" cy="136207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Title Text</a:t>
            </a:r>
          </a:p>
        </p:txBody>
      </p:sp>
      <p:sp>
        <p:nvSpPr>
          <p:cNvPr id="30" name="Shape 30"/>
          <p:cNvSpPr>
            <a:spLocks noGrp="1"/>
          </p:cNvSpPr>
          <p:nvPr>
            <p:ph type="body" sz="quarter" idx="1"/>
          </p:nvPr>
        </p:nvSpPr>
        <p:spPr>
          <a:xfrm>
            <a:off x="722312" y="2906716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" name="Shape 39"/>
          <p:cNvSpPr>
            <a:spLocks noGrp="1"/>
          </p:cNvSpPr>
          <p:nvPr>
            <p:ph type="body" sz="half" idx="1"/>
          </p:nvPr>
        </p:nvSpPr>
        <p:spPr>
          <a:xfrm>
            <a:off x="457200" y="1600205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hape 4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8" name="Shape 48"/>
          <p:cNvSpPr>
            <a:spLocks noGrp="1"/>
          </p:cNvSpPr>
          <p:nvPr>
            <p:ph type="body" sz="quarter" idx="1"/>
          </p:nvPr>
        </p:nvSpPr>
        <p:spPr>
          <a:xfrm>
            <a:off x="457203" y="1535112"/>
            <a:ext cx="4040188" cy="639764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20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40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60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80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Shape 49"/>
          <p:cNvSpPr>
            <a:spLocks noGrp="1"/>
          </p:cNvSpPr>
          <p:nvPr>
            <p:ph type="body" sz="quarter" idx="13"/>
          </p:nvPr>
        </p:nvSpPr>
        <p:spPr>
          <a:xfrm>
            <a:off x="4645033" y="1535112"/>
            <a:ext cx="4041776" cy="639765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500"/>
              </a:spcBef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Shape 5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>
            <a:spLocks noGrp="1"/>
          </p:cNvSpPr>
          <p:nvPr>
            <p:ph type="title"/>
          </p:nvPr>
        </p:nvSpPr>
        <p:spPr>
          <a:xfrm>
            <a:off x="457214" y="273049"/>
            <a:ext cx="3008314" cy="116205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73" name="Shape 73"/>
          <p:cNvSpPr>
            <a:spLocks noGrp="1"/>
          </p:cNvSpPr>
          <p:nvPr>
            <p:ph type="body" idx="1"/>
          </p:nvPr>
        </p:nvSpPr>
        <p:spPr>
          <a:xfrm>
            <a:off x="3575062" y="273060"/>
            <a:ext cx="5111752" cy="585311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Shape 74"/>
          <p:cNvSpPr>
            <a:spLocks noGrp="1"/>
          </p:cNvSpPr>
          <p:nvPr>
            <p:ph type="body" sz="half" idx="13"/>
          </p:nvPr>
        </p:nvSpPr>
        <p:spPr>
          <a:xfrm>
            <a:off x="457213" y="1435104"/>
            <a:ext cx="3008315" cy="469106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300"/>
              </a:spcBef>
              <a:buSzTx/>
              <a:buFontTx/>
              <a:buNone/>
              <a:defRPr sz="1400"/>
            </a:pPr>
            <a:endParaRPr/>
          </a:p>
        </p:txBody>
      </p:sp>
      <p:sp>
        <p:nvSpPr>
          <p:cNvPr id="75" name="Shape 7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1" cy="56674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83" name="Shape 83"/>
          <p:cNvSpPr>
            <a:spLocks noGrp="1"/>
          </p:cNvSpPr>
          <p:nvPr>
            <p:ph type="pic" sz="half" idx="13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body" sz="quarter" idx="1"/>
          </p:nvPr>
        </p:nvSpPr>
        <p:spPr>
          <a:xfrm>
            <a:off x="1792288" y="5367344"/>
            <a:ext cx="5486401" cy="80486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200">
              <a:spcBef>
                <a:spcPts val="300"/>
              </a:spcBef>
              <a:buSzTx/>
              <a:buFontTx/>
              <a:buNone/>
              <a:defRPr sz="1400"/>
            </a:lvl2pPr>
            <a:lvl3pPr marL="0" indent="914400">
              <a:spcBef>
                <a:spcPts val="300"/>
              </a:spcBef>
              <a:buSzTx/>
              <a:buFontTx/>
              <a:buNone/>
              <a:defRPr sz="1400"/>
            </a:lvl3pPr>
            <a:lvl4pPr marL="0" indent="1371600">
              <a:spcBef>
                <a:spcPts val="300"/>
              </a:spcBef>
              <a:buSzTx/>
              <a:buFontTx/>
              <a:buNone/>
              <a:defRPr sz="1400"/>
            </a:lvl4pPr>
            <a:lvl5pPr marL="0" indent="182880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hape 8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93" name="Shape 9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4" name="Shape 9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>
            <a:spLocks noGrp="1"/>
          </p:cNvSpPr>
          <p:nvPr>
            <p:ph type="title"/>
          </p:nvPr>
        </p:nvSpPr>
        <p:spPr>
          <a:xfrm>
            <a:off x="6629400" y="274643"/>
            <a:ext cx="2057400" cy="58515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02" name="Shape 102"/>
          <p:cNvSpPr>
            <a:spLocks noGrp="1"/>
          </p:cNvSpPr>
          <p:nvPr>
            <p:ph type="body" idx="1"/>
          </p:nvPr>
        </p:nvSpPr>
        <p:spPr>
          <a:xfrm>
            <a:off x="457200" y="274643"/>
            <a:ext cx="6019800" cy="5851526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/>
          <p:nvPr/>
        </p:nvSpPr>
        <p:spPr>
          <a:xfrm>
            <a:off x="0" y="914400"/>
            <a:ext cx="9144000" cy="76200"/>
          </a:xfrm>
          <a:prstGeom prst="rect">
            <a:avLst/>
          </a:prstGeom>
          <a:solidFill>
            <a:srgbClr val="ADCCEB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38" name="Shape 138"/>
          <p:cNvSpPr/>
          <p:nvPr/>
        </p:nvSpPr>
        <p:spPr>
          <a:xfrm>
            <a:off x="3048000" y="6567488"/>
            <a:ext cx="6096000" cy="304801"/>
          </a:xfrm>
          <a:prstGeom prst="rect">
            <a:avLst/>
          </a:prstGeom>
          <a:solidFill>
            <a:srgbClr val="29292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39" name="Shape 139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gradFill>
            <a:gsLst>
              <a:gs pos="0">
                <a:srgbClr val="000041"/>
              </a:gs>
              <a:gs pos="100000">
                <a:srgbClr val="000099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40" name="Shape 140"/>
          <p:cNvSpPr>
            <a:spLocks noGrp="1"/>
          </p:cNvSpPr>
          <p:nvPr>
            <p:ph type="title"/>
          </p:nvPr>
        </p:nvSpPr>
        <p:spPr>
          <a:xfrm>
            <a:off x="722312" y="4406901"/>
            <a:ext cx="7772401" cy="136207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Title Text</a:t>
            </a:r>
          </a:p>
        </p:txBody>
      </p:sp>
      <p:sp>
        <p:nvSpPr>
          <p:cNvPr id="141" name="Shape 141"/>
          <p:cNvSpPr>
            <a:spLocks noGrp="1"/>
          </p:cNvSpPr>
          <p:nvPr>
            <p:ph type="body" sz="quarter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 algn="just">
              <a:spcBef>
                <a:spcPts val="800"/>
              </a:spcBef>
              <a:buSzTx/>
              <a:buFontTx/>
              <a:buNone/>
              <a:defRPr sz="20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457200" algn="just">
              <a:spcBef>
                <a:spcPts val="800"/>
              </a:spcBef>
              <a:buSzTx/>
              <a:buFontTx/>
              <a:buNone/>
              <a:defRPr sz="20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914400" algn="just">
              <a:spcBef>
                <a:spcPts val="800"/>
              </a:spcBef>
              <a:buSzTx/>
              <a:buFontTx/>
              <a:buNone/>
              <a:defRPr sz="20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1371600" algn="just">
              <a:spcBef>
                <a:spcPts val="800"/>
              </a:spcBef>
              <a:buSzTx/>
              <a:buFontTx/>
              <a:buNone/>
              <a:defRPr sz="20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1828800" algn="just">
              <a:spcBef>
                <a:spcPts val="800"/>
              </a:spcBef>
              <a:buSzTx/>
              <a:buFontTx/>
              <a:buNone/>
              <a:defRPr sz="20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42" name="Shape 142"/>
          <p:cNvSpPr>
            <a:spLocks noGrp="1"/>
          </p:cNvSpPr>
          <p:nvPr>
            <p:ph type="sldNum" sz="quarter" idx="2"/>
          </p:nvPr>
        </p:nvSpPr>
        <p:spPr>
          <a:xfrm>
            <a:off x="8870344" y="6538913"/>
            <a:ext cx="273657" cy="264255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/>
          <p:nvPr/>
        </p:nvSpPr>
        <p:spPr>
          <a:xfrm>
            <a:off x="0" y="914400"/>
            <a:ext cx="9144000" cy="76200"/>
          </a:xfrm>
          <a:prstGeom prst="rect">
            <a:avLst/>
          </a:prstGeom>
          <a:solidFill>
            <a:srgbClr val="ADCCEB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50" name="Shape 150"/>
          <p:cNvSpPr/>
          <p:nvPr/>
        </p:nvSpPr>
        <p:spPr>
          <a:xfrm>
            <a:off x="3048000" y="6567488"/>
            <a:ext cx="6096000" cy="304801"/>
          </a:xfrm>
          <a:prstGeom prst="rect">
            <a:avLst/>
          </a:prstGeom>
          <a:solidFill>
            <a:srgbClr val="29292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51" name="Shape 151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gradFill>
            <a:gsLst>
              <a:gs pos="0">
                <a:srgbClr val="000041"/>
              </a:gs>
              <a:gs pos="100000">
                <a:srgbClr val="000099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52" name="Shape 152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762000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Title Text</a:t>
            </a:r>
          </a:p>
        </p:txBody>
      </p:sp>
      <p:sp>
        <p:nvSpPr>
          <p:cNvPr id="153" name="Shape 153"/>
          <p:cNvSpPr>
            <a:spLocks noGrp="1"/>
          </p:cNvSpPr>
          <p:nvPr>
            <p:ph type="body" sz="half" idx="1"/>
          </p:nvPr>
        </p:nvSpPr>
        <p:spPr>
          <a:xfrm>
            <a:off x="381000" y="1066800"/>
            <a:ext cx="4152900" cy="5334000"/>
          </a:xfrm>
          <a:prstGeom prst="rect">
            <a:avLst/>
          </a:prstGeom>
        </p:spPr>
        <p:txBody>
          <a:bodyPr/>
          <a:lstStyle>
            <a:lvl1pPr algn="just">
              <a:spcBef>
                <a:spcPts val="1100"/>
              </a:spcBef>
              <a:buClr>
                <a:srgbClr val="FF9933"/>
              </a:buClr>
              <a:buFont typeface="Marion Regular"/>
              <a:buChar char="●"/>
              <a:defRPr sz="28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90575" indent="-333375" algn="just">
              <a:spcBef>
                <a:spcPts val="1100"/>
              </a:spcBef>
              <a:buClr>
                <a:srgbClr val="FF9933"/>
              </a:buClr>
              <a:buFont typeface="Marion Regular"/>
              <a:buChar char="▪"/>
              <a:defRPr sz="28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34439" indent="-320039" algn="just">
              <a:spcBef>
                <a:spcPts val="1100"/>
              </a:spcBef>
              <a:buClr>
                <a:srgbClr val="FF9933"/>
              </a:buClr>
              <a:buFont typeface="Marion Regular"/>
              <a:defRPr sz="28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727200" indent="-355600" algn="just">
              <a:spcBef>
                <a:spcPts val="1100"/>
              </a:spcBef>
              <a:buClr>
                <a:srgbClr val="FF9933"/>
              </a:buClr>
              <a:buFont typeface="Marion Regular"/>
              <a:defRPr sz="28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184400" indent="-355600" algn="just">
              <a:spcBef>
                <a:spcPts val="1100"/>
              </a:spcBef>
              <a:buClr>
                <a:srgbClr val="FF9933"/>
              </a:buClr>
              <a:buFont typeface="Marion Regular"/>
              <a:defRPr sz="28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4" name="Shape 154"/>
          <p:cNvSpPr>
            <a:spLocks noGrp="1"/>
          </p:cNvSpPr>
          <p:nvPr>
            <p:ph type="sldNum" sz="quarter" idx="2"/>
          </p:nvPr>
        </p:nvSpPr>
        <p:spPr>
          <a:xfrm>
            <a:off x="8870344" y="6538913"/>
            <a:ext cx="273657" cy="264255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/>
          <p:nvPr/>
        </p:nvSpPr>
        <p:spPr>
          <a:xfrm>
            <a:off x="0" y="914400"/>
            <a:ext cx="9144000" cy="76200"/>
          </a:xfrm>
          <a:prstGeom prst="rect">
            <a:avLst/>
          </a:prstGeom>
          <a:solidFill>
            <a:srgbClr val="ADCCEB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62" name="Shape 162"/>
          <p:cNvSpPr/>
          <p:nvPr/>
        </p:nvSpPr>
        <p:spPr>
          <a:xfrm>
            <a:off x="3048000" y="6567488"/>
            <a:ext cx="6096000" cy="304801"/>
          </a:xfrm>
          <a:prstGeom prst="rect">
            <a:avLst/>
          </a:prstGeom>
          <a:solidFill>
            <a:srgbClr val="29292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63" name="Shape 163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gradFill>
            <a:gsLst>
              <a:gs pos="0">
                <a:srgbClr val="000041"/>
              </a:gs>
              <a:gs pos="100000">
                <a:srgbClr val="000099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64" name="Shape 16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Title Text</a:t>
            </a:r>
          </a:p>
        </p:txBody>
      </p:sp>
      <p:sp>
        <p:nvSpPr>
          <p:cNvPr id="165" name="Shape 165"/>
          <p:cNvSpPr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 algn="just">
              <a:spcBef>
                <a:spcPts val="1000"/>
              </a:spcBef>
              <a:buSzTx/>
              <a:buFontTx/>
              <a:buNone/>
              <a:defRPr sz="2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457200" algn="just">
              <a:spcBef>
                <a:spcPts val="1000"/>
              </a:spcBef>
              <a:buSzTx/>
              <a:buFontTx/>
              <a:buNone/>
              <a:defRPr sz="2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914400" algn="just">
              <a:spcBef>
                <a:spcPts val="1000"/>
              </a:spcBef>
              <a:buSzTx/>
              <a:buFontTx/>
              <a:buNone/>
              <a:defRPr sz="2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1371600" algn="just">
              <a:spcBef>
                <a:spcPts val="1000"/>
              </a:spcBef>
              <a:buSzTx/>
              <a:buFontTx/>
              <a:buNone/>
              <a:defRPr sz="2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1828800" algn="just">
              <a:spcBef>
                <a:spcPts val="1000"/>
              </a:spcBef>
              <a:buSzTx/>
              <a:buFontTx/>
              <a:buNone/>
              <a:defRPr sz="2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66" name="Shape 166"/>
          <p:cNvSpPr>
            <a:spLocks noGrp="1"/>
          </p:cNvSpPr>
          <p:nvPr>
            <p:ph type="body" sz="quarter" idx="13"/>
          </p:nvPr>
        </p:nvSpPr>
        <p:spPr>
          <a:xfrm>
            <a:off x="4645026" y="1535112"/>
            <a:ext cx="4041776" cy="639763"/>
          </a:xfrm>
          <a:prstGeom prst="rect">
            <a:avLst/>
          </a:prstGeom>
        </p:spPr>
        <p:txBody>
          <a:bodyPr anchor="b"/>
          <a:lstStyle/>
          <a:p>
            <a:pPr marL="0" indent="0" algn="just">
              <a:spcBef>
                <a:spcPts val="1000"/>
              </a:spcBef>
              <a:buSzTx/>
              <a:buFontTx/>
              <a:buNone/>
              <a:defRPr sz="2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67" name="Shape 167"/>
          <p:cNvSpPr>
            <a:spLocks noGrp="1"/>
          </p:cNvSpPr>
          <p:nvPr>
            <p:ph type="sldNum" sz="quarter" idx="2"/>
          </p:nvPr>
        </p:nvSpPr>
        <p:spPr>
          <a:xfrm>
            <a:off x="8870344" y="6538913"/>
            <a:ext cx="273657" cy="264255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/>
          <p:nvPr/>
        </p:nvSpPr>
        <p:spPr>
          <a:xfrm>
            <a:off x="0" y="914400"/>
            <a:ext cx="9144000" cy="76200"/>
          </a:xfrm>
          <a:prstGeom prst="rect">
            <a:avLst/>
          </a:prstGeom>
          <a:solidFill>
            <a:srgbClr val="ADCCEB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75" name="Shape 175"/>
          <p:cNvSpPr/>
          <p:nvPr/>
        </p:nvSpPr>
        <p:spPr>
          <a:xfrm>
            <a:off x="3048000" y="6567488"/>
            <a:ext cx="6096000" cy="304801"/>
          </a:xfrm>
          <a:prstGeom prst="rect">
            <a:avLst/>
          </a:prstGeom>
          <a:solidFill>
            <a:srgbClr val="29292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76" name="Shape 176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gradFill>
            <a:gsLst>
              <a:gs pos="0">
                <a:srgbClr val="000041"/>
              </a:gs>
              <a:gs pos="100000">
                <a:srgbClr val="000099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77" name="Shape 177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762000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Title Text</a:t>
            </a:r>
          </a:p>
        </p:txBody>
      </p:sp>
      <p:sp>
        <p:nvSpPr>
          <p:cNvPr id="178" name="Shape 178"/>
          <p:cNvSpPr>
            <a:spLocks noGrp="1"/>
          </p:cNvSpPr>
          <p:nvPr>
            <p:ph type="sldNum" sz="quarter" idx="2"/>
          </p:nvPr>
        </p:nvSpPr>
        <p:spPr>
          <a:xfrm>
            <a:off x="8870344" y="6538913"/>
            <a:ext cx="273657" cy="264255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/>
          <p:nvPr/>
        </p:nvSpPr>
        <p:spPr>
          <a:xfrm>
            <a:off x="0" y="914400"/>
            <a:ext cx="9144000" cy="76200"/>
          </a:xfrm>
          <a:prstGeom prst="rect">
            <a:avLst/>
          </a:prstGeom>
          <a:solidFill>
            <a:srgbClr val="ADCCEB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96" name="Shape 196"/>
          <p:cNvSpPr/>
          <p:nvPr/>
        </p:nvSpPr>
        <p:spPr>
          <a:xfrm>
            <a:off x="3048000" y="6567488"/>
            <a:ext cx="6096000" cy="304801"/>
          </a:xfrm>
          <a:prstGeom prst="rect">
            <a:avLst/>
          </a:prstGeom>
          <a:solidFill>
            <a:srgbClr val="29292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97" name="Shape 197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gradFill>
            <a:gsLst>
              <a:gs pos="0">
                <a:srgbClr val="000041"/>
              </a:gs>
              <a:gs pos="100000">
                <a:srgbClr val="000099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98" name="Shape 198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Title Text</a:t>
            </a:r>
          </a:p>
        </p:txBody>
      </p:sp>
      <p:sp>
        <p:nvSpPr>
          <p:cNvPr id="199" name="Shape 199"/>
          <p:cNvSpPr>
            <a:spLocks noGrp="1"/>
          </p:cNvSpPr>
          <p:nvPr>
            <p:ph type="body" idx="1"/>
          </p:nvPr>
        </p:nvSpPr>
        <p:spPr>
          <a:xfrm>
            <a:off x="3575051" y="273052"/>
            <a:ext cx="5111751" cy="5853113"/>
          </a:xfrm>
          <a:prstGeom prst="rect">
            <a:avLst/>
          </a:prstGeom>
        </p:spPr>
        <p:txBody>
          <a:bodyPr/>
          <a:lstStyle>
            <a:lvl1pPr algn="just">
              <a:spcBef>
                <a:spcPts val="1300"/>
              </a:spcBef>
              <a:buClr>
                <a:srgbClr val="FF9933"/>
              </a:buClr>
              <a:buFont typeface="Marion Regular"/>
              <a:buChar char="●"/>
              <a:defRPr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just">
              <a:spcBef>
                <a:spcPts val="1300"/>
              </a:spcBef>
              <a:buClr>
                <a:srgbClr val="FF9933"/>
              </a:buClr>
              <a:buFont typeface="Marion Regular"/>
              <a:buChar char="▪"/>
              <a:defRPr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just">
              <a:spcBef>
                <a:spcPts val="1300"/>
              </a:spcBef>
              <a:buClr>
                <a:srgbClr val="FF9933"/>
              </a:buClr>
              <a:buFont typeface="Marion Regular"/>
              <a:defRPr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just">
              <a:spcBef>
                <a:spcPts val="1300"/>
              </a:spcBef>
              <a:buClr>
                <a:srgbClr val="FF9933"/>
              </a:buClr>
              <a:buFont typeface="Marion Regular"/>
              <a:defRPr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just">
              <a:spcBef>
                <a:spcPts val="1300"/>
              </a:spcBef>
              <a:buClr>
                <a:srgbClr val="FF9933"/>
              </a:buClr>
              <a:buFont typeface="Marion Regular"/>
              <a:defRPr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00" name="Shape 200"/>
          <p:cNvSpPr>
            <a:spLocks noGrp="1"/>
          </p:cNvSpPr>
          <p:nvPr>
            <p:ph type="body" sz="half" idx="13"/>
          </p:nvPr>
        </p:nvSpPr>
        <p:spPr>
          <a:xfrm>
            <a:off x="457199" y="1435102"/>
            <a:ext cx="3008315" cy="4691064"/>
          </a:xfrm>
          <a:prstGeom prst="rect">
            <a:avLst/>
          </a:prstGeom>
        </p:spPr>
        <p:txBody>
          <a:bodyPr/>
          <a:lstStyle/>
          <a:p>
            <a:pPr marL="0" indent="0" algn="just">
              <a:spcBef>
                <a:spcPts val="500"/>
              </a:spcBef>
              <a:buSzTx/>
              <a:buFontTx/>
              <a:buNone/>
              <a:defRPr sz="1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01" name="Shape 201"/>
          <p:cNvSpPr>
            <a:spLocks noGrp="1"/>
          </p:cNvSpPr>
          <p:nvPr>
            <p:ph type="sldNum" sz="quarter" idx="2"/>
          </p:nvPr>
        </p:nvSpPr>
        <p:spPr>
          <a:xfrm>
            <a:off x="8870344" y="6538913"/>
            <a:ext cx="273657" cy="264255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Shape 208"/>
          <p:cNvSpPr/>
          <p:nvPr/>
        </p:nvSpPr>
        <p:spPr>
          <a:xfrm>
            <a:off x="0" y="914400"/>
            <a:ext cx="9144000" cy="76200"/>
          </a:xfrm>
          <a:prstGeom prst="rect">
            <a:avLst/>
          </a:prstGeom>
          <a:solidFill>
            <a:srgbClr val="ADCCEB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09" name="Shape 209"/>
          <p:cNvSpPr/>
          <p:nvPr/>
        </p:nvSpPr>
        <p:spPr>
          <a:xfrm>
            <a:off x="3048000" y="6567488"/>
            <a:ext cx="6096000" cy="304801"/>
          </a:xfrm>
          <a:prstGeom prst="rect">
            <a:avLst/>
          </a:prstGeom>
          <a:solidFill>
            <a:srgbClr val="29292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10" name="Shape 210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gradFill>
            <a:gsLst>
              <a:gs pos="0">
                <a:srgbClr val="000041"/>
              </a:gs>
              <a:gs pos="100000">
                <a:srgbClr val="000099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11" name="Shape 21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Title Text</a:t>
            </a:r>
          </a:p>
        </p:txBody>
      </p:sp>
      <p:sp>
        <p:nvSpPr>
          <p:cNvPr id="212" name="Shape 212"/>
          <p:cNvSpPr>
            <a:spLocks noGrp="1"/>
          </p:cNvSpPr>
          <p:nvPr>
            <p:ph type="pic" sz="half" idx="13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213" name="Shape 213"/>
          <p:cNvSpPr>
            <a:spLocks noGrp="1"/>
          </p:cNvSpPr>
          <p:nvPr>
            <p:ph type="body" sz="quarter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 algn="just">
              <a:spcBef>
                <a:spcPts val="500"/>
              </a:spcBef>
              <a:buSzTx/>
              <a:buFontTx/>
              <a:buNone/>
              <a:defRPr sz="1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457200" algn="just">
              <a:spcBef>
                <a:spcPts val="500"/>
              </a:spcBef>
              <a:buSzTx/>
              <a:buFontTx/>
              <a:buNone/>
              <a:defRPr sz="1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914400" algn="just">
              <a:spcBef>
                <a:spcPts val="500"/>
              </a:spcBef>
              <a:buSzTx/>
              <a:buFontTx/>
              <a:buNone/>
              <a:defRPr sz="1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1371600" algn="just">
              <a:spcBef>
                <a:spcPts val="500"/>
              </a:spcBef>
              <a:buSzTx/>
              <a:buFontTx/>
              <a:buNone/>
              <a:defRPr sz="1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1828800" algn="just">
              <a:spcBef>
                <a:spcPts val="500"/>
              </a:spcBef>
              <a:buSzTx/>
              <a:buFontTx/>
              <a:buNone/>
              <a:defRPr sz="1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14" name="Shape 214"/>
          <p:cNvSpPr>
            <a:spLocks noGrp="1"/>
          </p:cNvSpPr>
          <p:nvPr>
            <p:ph type="sldNum" sz="quarter" idx="2"/>
          </p:nvPr>
        </p:nvSpPr>
        <p:spPr>
          <a:xfrm>
            <a:off x="8870344" y="6538913"/>
            <a:ext cx="273657" cy="264255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hape 221"/>
          <p:cNvSpPr/>
          <p:nvPr/>
        </p:nvSpPr>
        <p:spPr>
          <a:xfrm>
            <a:off x="0" y="914400"/>
            <a:ext cx="9144000" cy="76200"/>
          </a:xfrm>
          <a:prstGeom prst="rect">
            <a:avLst/>
          </a:prstGeom>
          <a:solidFill>
            <a:srgbClr val="ADCCEB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22" name="Shape 222"/>
          <p:cNvSpPr/>
          <p:nvPr/>
        </p:nvSpPr>
        <p:spPr>
          <a:xfrm>
            <a:off x="3048000" y="6567488"/>
            <a:ext cx="6096000" cy="304801"/>
          </a:xfrm>
          <a:prstGeom prst="rect">
            <a:avLst/>
          </a:prstGeom>
          <a:solidFill>
            <a:srgbClr val="29292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23" name="Shape 223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gradFill>
            <a:gsLst>
              <a:gs pos="0">
                <a:srgbClr val="000041"/>
              </a:gs>
              <a:gs pos="100000">
                <a:srgbClr val="000099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24" name="Shape 224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762000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Title Text</a:t>
            </a:r>
          </a:p>
        </p:txBody>
      </p:sp>
      <p:sp>
        <p:nvSpPr>
          <p:cNvPr id="225" name="Shape 225"/>
          <p:cNvSpPr>
            <a:spLocks noGrp="1"/>
          </p:cNvSpPr>
          <p:nvPr>
            <p:ph type="body" idx="1"/>
          </p:nvPr>
        </p:nvSpPr>
        <p:spPr>
          <a:xfrm>
            <a:off x="381000" y="1066800"/>
            <a:ext cx="8458200" cy="5334000"/>
          </a:xfrm>
          <a:prstGeom prst="rect">
            <a:avLst/>
          </a:prstGeom>
        </p:spPr>
        <p:txBody>
          <a:bodyPr/>
          <a:lstStyle>
            <a:lvl1pPr algn="just">
              <a:spcBef>
                <a:spcPts val="600"/>
              </a:spcBef>
              <a:buClr>
                <a:srgbClr val="FF9933"/>
              </a:buClr>
              <a:buFont typeface="Marion Regular"/>
              <a:buChar char="●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indent="-285750" algn="just">
              <a:spcBef>
                <a:spcPts val="600"/>
              </a:spcBef>
              <a:buClr>
                <a:srgbClr val="FF9933"/>
              </a:buClr>
              <a:buFont typeface="Marion Regular"/>
              <a:buChar char="▪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indent="-228600" algn="just">
              <a:spcBef>
                <a:spcPts val="600"/>
              </a:spcBef>
              <a:buClr>
                <a:srgbClr val="FF9933"/>
              </a:buClr>
              <a:buFont typeface="Marion Regular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554480" indent="-182880" algn="just">
              <a:spcBef>
                <a:spcPts val="600"/>
              </a:spcBef>
              <a:buClr>
                <a:srgbClr val="FF9933"/>
              </a:buClr>
              <a:buFont typeface="Marion Regular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11679" indent="-182879" algn="just">
              <a:spcBef>
                <a:spcPts val="600"/>
              </a:spcBef>
              <a:buClr>
                <a:srgbClr val="FF9933"/>
              </a:buClr>
              <a:buFont typeface="Marion Regular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6" name="Shape 226"/>
          <p:cNvSpPr>
            <a:spLocks noGrp="1"/>
          </p:cNvSpPr>
          <p:nvPr>
            <p:ph type="sldNum" sz="quarter" idx="2"/>
          </p:nvPr>
        </p:nvSpPr>
        <p:spPr>
          <a:xfrm>
            <a:off x="8870344" y="6538913"/>
            <a:ext cx="273657" cy="264255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hape 233"/>
          <p:cNvSpPr/>
          <p:nvPr/>
        </p:nvSpPr>
        <p:spPr>
          <a:xfrm>
            <a:off x="0" y="914400"/>
            <a:ext cx="9144000" cy="76200"/>
          </a:xfrm>
          <a:prstGeom prst="rect">
            <a:avLst/>
          </a:prstGeom>
          <a:solidFill>
            <a:srgbClr val="ADCCEB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34" name="Shape 234"/>
          <p:cNvSpPr/>
          <p:nvPr/>
        </p:nvSpPr>
        <p:spPr>
          <a:xfrm>
            <a:off x="3048000" y="6567488"/>
            <a:ext cx="6096000" cy="304801"/>
          </a:xfrm>
          <a:prstGeom prst="rect">
            <a:avLst/>
          </a:prstGeom>
          <a:solidFill>
            <a:srgbClr val="29292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35" name="Shape 235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gradFill>
            <a:gsLst>
              <a:gs pos="0">
                <a:srgbClr val="000041"/>
              </a:gs>
              <a:gs pos="100000">
                <a:srgbClr val="000099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36" name="Shape 236"/>
          <p:cNvSpPr>
            <a:spLocks noGrp="1"/>
          </p:cNvSpPr>
          <p:nvPr>
            <p:ph type="title"/>
          </p:nvPr>
        </p:nvSpPr>
        <p:spPr>
          <a:xfrm>
            <a:off x="6877050" y="76200"/>
            <a:ext cx="2266950" cy="6324600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Title Text</a:t>
            </a:r>
          </a:p>
        </p:txBody>
      </p:sp>
      <p:sp>
        <p:nvSpPr>
          <p:cNvPr id="237" name="Shape 237"/>
          <p:cNvSpPr>
            <a:spLocks noGrp="1"/>
          </p:cNvSpPr>
          <p:nvPr>
            <p:ph type="body" idx="1"/>
          </p:nvPr>
        </p:nvSpPr>
        <p:spPr>
          <a:xfrm>
            <a:off x="76200" y="76200"/>
            <a:ext cx="6648450" cy="6324600"/>
          </a:xfrm>
          <a:prstGeom prst="rect">
            <a:avLst/>
          </a:prstGeom>
        </p:spPr>
        <p:txBody>
          <a:bodyPr/>
          <a:lstStyle>
            <a:lvl1pPr algn="just">
              <a:spcBef>
                <a:spcPts val="600"/>
              </a:spcBef>
              <a:buClr>
                <a:srgbClr val="FF9933"/>
              </a:buClr>
              <a:buFont typeface="Marion Regular"/>
              <a:buChar char="●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indent="-285750" algn="just">
              <a:spcBef>
                <a:spcPts val="600"/>
              </a:spcBef>
              <a:buClr>
                <a:srgbClr val="FF9933"/>
              </a:buClr>
              <a:buFont typeface="Marion Regular"/>
              <a:buChar char="▪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indent="-228600" algn="just">
              <a:spcBef>
                <a:spcPts val="600"/>
              </a:spcBef>
              <a:buClr>
                <a:srgbClr val="FF9933"/>
              </a:buClr>
              <a:buFont typeface="Marion Regular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554480" indent="-182880" algn="just">
              <a:spcBef>
                <a:spcPts val="600"/>
              </a:spcBef>
              <a:buClr>
                <a:srgbClr val="FF9933"/>
              </a:buClr>
              <a:buFont typeface="Marion Regular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11679" indent="-182879" algn="just">
              <a:spcBef>
                <a:spcPts val="600"/>
              </a:spcBef>
              <a:buClr>
                <a:srgbClr val="FF9933"/>
              </a:buClr>
              <a:buFont typeface="Marion Regular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8" name="Shape 238"/>
          <p:cNvSpPr>
            <a:spLocks noGrp="1"/>
          </p:cNvSpPr>
          <p:nvPr>
            <p:ph type="sldNum" sz="quarter" idx="2"/>
          </p:nvPr>
        </p:nvSpPr>
        <p:spPr>
          <a:xfrm>
            <a:off x="8870344" y="6538913"/>
            <a:ext cx="273657" cy="264255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Shape 245"/>
          <p:cNvSpPr>
            <a:spLocks noGrp="1"/>
          </p:cNvSpPr>
          <p:nvPr>
            <p:ph type="title"/>
          </p:nvPr>
        </p:nvSpPr>
        <p:spPr>
          <a:xfrm>
            <a:off x="685800" y="2130431"/>
            <a:ext cx="7772400" cy="14700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46" name="Shape 246"/>
          <p:cNvSpPr>
            <a:spLocks noGrp="1"/>
          </p:cNvSpPr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47" name="Shape 247"/>
          <p:cNvSpPr>
            <a:spLocks noGrp="1"/>
          </p:cNvSpPr>
          <p:nvPr>
            <p:ph type="sldNum" sz="quarter" idx="2"/>
          </p:nvPr>
        </p:nvSpPr>
        <p:spPr>
          <a:xfrm>
            <a:off x="8422818" y="6404298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55" name="Shape 255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56" name="Shape 256"/>
          <p:cNvSpPr>
            <a:spLocks noGrp="1"/>
          </p:cNvSpPr>
          <p:nvPr>
            <p:ph type="sldNum" sz="quarter" idx="2"/>
          </p:nvPr>
        </p:nvSpPr>
        <p:spPr>
          <a:xfrm>
            <a:off x="8422818" y="6404298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Shape 263"/>
          <p:cNvSpPr>
            <a:spLocks noGrp="1"/>
          </p:cNvSpPr>
          <p:nvPr>
            <p:ph type="title"/>
          </p:nvPr>
        </p:nvSpPr>
        <p:spPr>
          <a:xfrm>
            <a:off x="722312" y="4406903"/>
            <a:ext cx="7772401" cy="1362077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Title Text</a:t>
            </a:r>
          </a:p>
        </p:txBody>
      </p:sp>
      <p:sp>
        <p:nvSpPr>
          <p:cNvPr id="264" name="Shape 264"/>
          <p:cNvSpPr>
            <a:spLocks noGrp="1"/>
          </p:cNvSpPr>
          <p:nvPr>
            <p:ph type="body" sz="quarter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65" name="Shape 265"/>
          <p:cNvSpPr>
            <a:spLocks noGrp="1"/>
          </p:cNvSpPr>
          <p:nvPr>
            <p:ph type="sldNum" sz="quarter" idx="2"/>
          </p:nvPr>
        </p:nvSpPr>
        <p:spPr>
          <a:xfrm>
            <a:off x="8422818" y="6404298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Shape 27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73" name="Shape 273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74" name="Shape 274"/>
          <p:cNvSpPr>
            <a:spLocks noGrp="1"/>
          </p:cNvSpPr>
          <p:nvPr>
            <p:ph type="sldNum" sz="quarter" idx="2"/>
          </p:nvPr>
        </p:nvSpPr>
        <p:spPr>
          <a:xfrm>
            <a:off x="8422818" y="6404298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Shape 28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82" name="Shape 282"/>
          <p:cNvSpPr>
            <a:spLocks noGrp="1"/>
          </p:cNvSpPr>
          <p:nvPr>
            <p:ph type="body" sz="quarter" idx="1"/>
          </p:nvPr>
        </p:nvSpPr>
        <p:spPr>
          <a:xfrm>
            <a:off x="457200" y="1535115"/>
            <a:ext cx="4040188" cy="639764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20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40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60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80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83" name="Shape 283"/>
          <p:cNvSpPr>
            <a:spLocks noGrp="1"/>
          </p:cNvSpPr>
          <p:nvPr>
            <p:ph type="body" sz="quarter" idx="13"/>
          </p:nvPr>
        </p:nvSpPr>
        <p:spPr>
          <a:xfrm>
            <a:off x="4645033" y="1535115"/>
            <a:ext cx="4041776" cy="639764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500"/>
              </a:spcBef>
              <a:buSzTx/>
              <a:buFontTx/>
              <a:buNone/>
              <a:defRPr sz="2400" b="1"/>
            </a:pPr>
            <a:endParaRPr/>
          </a:p>
        </p:txBody>
      </p:sp>
      <p:sp>
        <p:nvSpPr>
          <p:cNvPr id="284" name="Shape 284"/>
          <p:cNvSpPr>
            <a:spLocks noGrp="1"/>
          </p:cNvSpPr>
          <p:nvPr>
            <p:ph type="sldNum" sz="quarter" idx="2"/>
          </p:nvPr>
        </p:nvSpPr>
        <p:spPr>
          <a:xfrm>
            <a:off x="8422818" y="6404298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Shape 29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92" name="Shape 292"/>
          <p:cNvSpPr>
            <a:spLocks noGrp="1"/>
          </p:cNvSpPr>
          <p:nvPr>
            <p:ph type="sldNum" sz="quarter" idx="2"/>
          </p:nvPr>
        </p:nvSpPr>
        <p:spPr>
          <a:xfrm>
            <a:off x="8422818" y="6404298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Shape 306"/>
          <p:cNvSpPr>
            <a:spLocks noGrp="1"/>
          </p:cNvSpPr>
          <p:nvPr>
            <p:ph type="title"/>
          </p:nvPr>
        </p:nvSpPr>
        <p:spPr>
          <a:xfrm>
            <a:off x="457209" y="273052"/>
            <a:ext cx="3008315" cy="116205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307" name="Shape 307"/>
          <p:cNvSpPr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08" name="Shape 308"/>
          <p:cNvSpPr>
            <a:spLocks noGrp="1"/>
          </p:cNvSpPr>
          <p:nvPr>
            <p:ph type="body" sz="half" idx="13"/>
          </p:nvPr>
        </p:nvSpPr>
        <p:spPr>
          <a:xfrm>
            <a:off x="457209" y="1435104"/>
            <a:ext cx="3008315" cy="469106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300"/>
              </a:spcBef>
              <a:buSzTx/>
              <a:buFontTx/>
              <a:buNone/>
              <a:defRPr sz="1400"/>
            </a:pPr>
            <a:endParaRPr/>
          </a:p>
        </p:txBody>
      </p:sp>
      <p:sp>
        <p:nvSpPr>
          <p:cNvPr id="309" name="Shape 309"/>
          <p:cNvSpPr>
            <a:spLocks noGrp="1"/>
          </p:cNvSpPr>
          <p:nvPr>
            <p:ph type="sldNum" sz="quarter" idx="2"/>
          </p:nvPr>
        </p:nvSpPr>
        <p:spPr>
          <a:xfrm>
            <a:off x="8422818" y="6404298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Shape 316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317" name="Shape 317"/>
          <p:cNvSpPr>
            <a:spLocks noGrp="1"/>
          </p:cNvSpPr>
          <p:nvPr>
            <p:ph type="pic" sz="half" idx="13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318" name="Shape 318"/>
          <p:cNvSpPr>
            <a:spLocks noGrp="1"/>
          </p:cNvSpPr>
          <p:nvPr>
            <p:ph type="body" sz="quarter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200">
              <a:spcBef>
                <a:spcPts val="300"/>
              </a:spcBef>
              <a:buSzTx/>
              <a:buFontTx/>
              <a:buNone/>
              <a:defRPr sz="1400"/>
            </a:lvl2pPr>
            <a:lvl3pPr marL="0" indent="914400">
              <a:spcBef>
                <a:spcPts val="300"/>
              </a:spcBef>
              <a:buSzTx/>
              <a:buFontTx/>
              <a:buNone/>
              <a:defRPr sz="1400"/>
            </a:lvl3pPr>
            <a:lvl4pPr marL="0" indent="1371600">
              <a:spcBef>
                <a:spcPts val="300"/>
              </a:spcBef>
              <a:buSzTx/>
              <a:buFontTx/>
              <a:buNone/>
              <a:defRPr sz="1400"/>
            </a:lvl4pPr>
            <a:lvl5pPr marL="0" indent="182880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9" name="Shape 319"/>
          <p:cNvSpPr>
            <a:spLocks noGrp="1"/>
          </p:cNvSpPr>
          <p:nvPr>
            <p:ph type="sldNum" sz="quarter" idx="2"/>
          </p:nvPr>
        </p:nvSpPr>
        <p:spPr>
          <a:xfrm>
            <a:off x="8422818" y="6404298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Shape 32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27" name="Shape 32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28" name="Shape 328"/>
          <p:cNvSpPr>
            <a:spLocks noGrp="1"/>
          </p:cNvSpPr>
          <p:nvPr>
            <p:ph type="sldNum" sz="quarter" idx="2"/>
          </p:nvPr>
        </p:nvSpPr>
        <p:spPr>
          <a:xfrm>
            <a:off x="8422818" y="6404298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Shape 335"/>
          <p:cNvSpPr>
            <a:spLocks noGrp="1"/>
          </p:cNvSpPr>
          <p:nvPr>
            <p:ph type="title"/>
          </p:nvPr>
        </p:nvSpPr>
        <p:spPr>
          <a:xfrm>
            <a:off x="6629400" y="274643"/>
            <a:ext cx="2057400" cy="58515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36" name="Shape 336"/>
          <p:cNvSpPr>
            <a:spLocks noGrp="1"/>
          </p:cNvSpPr>
          <p:nvPr>
            <p:ph type="body" idx="1"/>
          </p:nvPr>
        </p:nvSpPr>
        <p:spPr>
          <a:xfrm>
            <a:off x="457200" y="274643"/>
            <a:ext cx="6019800" cy="5851526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37" name="Shape 337"/>
          <p:cNvSpPr>
            <a:spLocks noGrp="1"/>
          </p:cNvSpPr>
          <p:nvPr>
            <p:ph type="sldNum" sz="quarter" idx="2"/>
          </p:nvPr>
        </p:nvSpPr>
        <p:spPr>
          <a:xfrm>
            <a:off x="8422818" y="6404298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Shape 344"/>
          <p:cNvSpPr>
            <a:spLocks noGrp="1"/>
          </p:cNvSpPr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45" name="Shape 345"/>
          <p:cNvSpPr>
            <a:spLocks noGrp="1"/>
          </p:cNvSpPr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46" name="Shape 346"/>
          <p:cNvSpPr>
            <a:spLocks noGrp="1"/>
          </p:cNvSpPr>
          <p:nvPr>
            <p:ph type="sldNum" sz="quarter" idx="2"/>
          </p:nvPr>
        </p:nvSpPr>
        <p:spPr>
          <a:xfrm>
            <a:off x="8422818" y="6404292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Shape 35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54" name="Shape 354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55" name="Shape 355"/>
          <p:cNvSpPr>
            <a:spLocks noGrp="1"/>
          </p:cNvSpPr>
          <p:nvPr>
            <p:ph type="sldNum" sz="quarter" idx="2"/>
          </p:nvPr>
        </p:nvSpPr>
        <p:spPr>
          <a:xfrm>
            <a:off x="8422818" y="6404292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Shape 362"/>
          <p:cNvSpPr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Title Text</a:t>
            </a:r>
          </a:p>
        </p:txBody>
      </p:sp>
      <p:sp>
        <p:nvSpPr>
          <p:cNvPr id="363" name="Shape 363"/>
          <p:cNvSpPr>
            <a:spLocks noGrp="1"/>
          </p:cNvSpPr>
          <p:nvPr>
            <p:ph type="body" sz="quarter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4" name="Shape 364"/>
          <p:cNvSpPr>
            <a:spLocks noGrp="1"/>
          </p:cNvSpPr>
          <p:nvPr>
            <p:ph type="sldNum" sz="quarter" idx="2"/>
          </p:nvPr>
        </p:nvSpPr>
        <p:spPr>
          <a:xfrm>
            <a:off x="8422818" y="6404292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Shape 37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72" name="Shape 37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73" name="Shape 373"/>
          <p:cNvSpPr>
            <a:spLocks noGrp="1"/>
          </p:cNvSpPr>
          <p:nvPr>
            <p:ph type="sldNum" sz="quarter" idx="2"/>
          </p:nvPr>
        </p:nvSpPr>
        <p:spPr>
          <a:xfrm>
            <a:off x="8422818" y="6404292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Shape 380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81" name="Shape 381"/>
          <p:cNvSpPr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20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40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60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80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82" name="Shape 382"/>
          <p:cNvSpPr>
            <a:spLocks noGrp="1"/>
          </p:cNvSpPr>
          <p:nvPr>
            <p:ph type="body" sz="quarter" idx="13"/>
          </p:nvPr>
        </p:nvSpPr>
        <p:spPr>
          <a:xfrm>
            <a:off x="4645025" y="1535112"/>
            <a:ext cx="4041775" cy="639763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500"/>
              </a:spcBef>
              <a:buSzTx/>
              <a:buFontTx/>
              <a:buNone/>
              <a:defRPr sz="2400" b="1"/>
            </a:pPr>
            <a:endParaRPr/>
          </a:p>
        </p:txBody>
      </p:sp>
      <p:sp>
        <p:nvSpPr>
          <p:cNvPr id="383" name="Shape 383"/>
          <p:cNvSpPr>
            <a:spLocks noGrp="1"/>
          </p:cNvSpPr>
          <p:nvPr>
            <p:ph type="sldNum" sz="quarter" idx="2"/>
          </p:nvPr>
        </p:nvSpPr>
        <p:spPr>
          <a:xfrm>
            <a:off x="8422818" y="6404292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Shape 390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1" name="Shape 391"/>
          <p:cNvSpPr>
            <a:spLocks noGrp="1"/>
          </p:cNvSpPr>
          <p:nvPr>
            <p:ph type="sldNum" sz="quarter" idx="2"/>
          </p:nvPr>
        </p:nvSpPr>
        <p:spPr>
          <a:xfrm>
            <a:off x="8422818" y="6404292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Shape 398"/>
          <p:cNvSpPr>
            <a:spLocks noGrp="1"/>
          </p:cNvSpPr>
          <p:nvPr>
            <p:ph type="sldNum" sz="quarter" idx="2"/>
          </p:nvPr>
        </p:nvSpPr>
        <p:spPr>
          <a:xfrm>
            <a:off x="8422818" y="6404292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Shape 405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406" name="Shape 406"/>
          <p:cNvSpPr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7" name="Shape 407"/>
          <p:cNvSpPr>
            <a:spLocks noGrp="1"/>
          </p:cNvSpPr>
          <p:nvPr>
            <p:ph type="body" sz="half" idx="13"/>
          </p:nvPr>
        </p:nvSpPr>
        <p:spPr>
          <a:xfrm>
            <a:off x="457199" y="1435100"/>
            <a:ext cx="3008315" cy="469106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300"/>
              </a:spcBef>
              <a:buSzTx/>
              <a:buFontTx/>
              <a:buNone/>
              <a:defRPr sz="1400"/>
            </a:pPr>
            <a:endParaRPr/>
          </a:p>
        </p:txBody>
      </p:sp>
      <p:sp>
        <p:nvSpPr>
          <p:cNvPr id="408" name="Shape 408"/>
          <p:cNvSpPr>
            <a:spLocks noGrp="1"/>
          </p:cNvSpPr>
          <p:nvPr>
            <p:ph type="sldNum" sz="quarter" idx="2"/>
          </p:nvPr>
        </p:nvSpPr>
        <p:spPr>
          <a:xfrm>
            <a:off x="8422818" y="6404292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Shape 415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416" name="Shape 416"/>
          <p:cNvSpPr>
            <a:spLocks noGrp="1"/>
          </p:cNvSpPr>
          <p:nvPr>
            <p:ph type="pic" sz="half" idx="13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417" name="Shape 417"/>
          <p:cNvSpPr>
            <a:spLocks noGrp="1"/>
          </p:cNvSpPr>
          <p:nvPr>
            <p:ph type="body" sz="quarter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200">
              <a:spcBef>
                <a:spcPts val="300"/>
              </a:spcBef>
              <a:buSzTx/>
              <a:buFontTx/>
              <a:buNone/>
              <a:defRPr sz="1400"/>
            </a:lvl2pPr>
            <a:lvl3pPr marL="0" indent="914400">
              <a:spcBef>
                <a:spcPts val="300"/>
              </a:spcBef>
              <a:buSzTx/>
              <a:buFontTx/>
              <a:buNone/>
              <a:defRPr sz="1400"/>
            </a:lvl3pPr>
            <a:lvl4pPr marL="0" indent="1371600">
              <a:spcBef>
                <a:spcPts val="300"/>
              </a:spcBef>
              <a:buSzTx/>
              <a:buFontTx/>
              <a:buNone/>
              <a:defRPr sz="1400"/>
            </a:lvl4pPr>
            <a:lvl5pPr marL="0" indent="182880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8" name="Shape 418"/>
          <p:cNvSpPr>
            <a:spLocks noGrp="1"/>
          </p:cNvSpPr>
          <p:nvPr>
            <p:ph type="sldNum" sz="quarter" idx="2"/>
          </p:nvPr>
        </p:nvSpPr>
        <p:spPr>
          <a:xfrm>
            <a:off x="8422818" y="6404292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Shape 4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26" name="Shape 4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27" name="Shape 427"/>
          <p:cNvSpPr>
            <a:spLocks noGrp="1"/>
          </p:cNvSpPr>
          <p:nvPr>
            <p:ph type="sldNum" sz="quarter" idx="2"/>
          </p:nvPr>
        </p:nvSpPr>
        <p:spPr>
          <a:xfrm>
            <a:off x="8422818" y="6404292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Shape 434"/>
          <p:cNvSpPr>
            <a:spLocks noGrp="1"/>
          </p:cNvSpPr>
          <p:nvPr>
            <p:ph type="title"/>
          </p:nvPr>
        </p:nvSpPr>
        <p:spPr>
          <a:xfrm>
            <a:off x="6629400" y="274638"/>
            <a:ext cx="2057400" cy="58515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35" name="Shape 435"/>
          <p:cNvSpPr>
            <a:spLocks noGrp="1"/>
          </p:cNvSpPr>
          <p:nvPr>
            <p:ph type="body" idx="1"/>
          </p:nvPr>
        </p:nvSpPr>
        <p:spPr>
          <a:xfrm>
            <a:off x="457200" y="274638"/>
            <a:ext cx="6019800" cy="5851526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36" name="Shape 436"/>
          <p:cNvSpPr>
            <a:spLocks noGrp="1"/>
          </p:cNvSpPr>
          <p:nvPr>
            <p:ph type="sldNum" sz="quarter" idx="2"/>
          </p:nvPr>
        </p:nvSpPr>
        <p:spPr>
          <a:xfrm>
            <a:off x="8422818" y="6404292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Shape 443"/>
          <p:cNvSpPr>
            <a:spLocks noGrp="1"/>
          </p:cNvSpPr>
          <p:nvPr>
            <p:ph type="title"/>
          </p:nvPr>
        </p:nvSpPr>
        <p:spPr>
          <a:xfrm>
            <a:off x="685800" y="2130431"/>
            <a:ext cx="7772400" cy="14700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44" name="Shape 444"/>
          <p:cNvSpPr>
            <a:spLocks noGrp="1"/>
          </p:cNvSpPr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45" name="Shape 445"/>
          <p:cNvSpPr>
            <a:spLocks noGrp="1"/>
          </p:cNvSpPr>
          <p:nvPr>
            <p:ph type="sldNum" sz="quarter" idx="2"/>
          </p:nvPr>
        </p:nvSpPr>
        <p:spPr>
          <a:xfrm>
            <a:off x="8413144" y="6406785"/>
            <a:ext cx="273657" cy="264255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Shape 45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53" name="Shape 45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54" name="Shape 454"/>
          <p:cNvSpPr>
            <a:spLocks noGrp="1"/>
          </p:cNvSpPr>
          <p:nvPr>
            <p:ph type="sldNum" sz="quarter" idx="2"/>
          </p:nvPr>
        </p:nvSpPr>
        <p:spPr>
          <a:xfrm>
            <a:off x="8413144" y="6406785"/>
            <a:ext cx="273657" cy="264255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Shape 461"/>
          <p:cNvSpPr>
            <a:spLocks noGrp="1"/>
          </p:cNvSpPr>
          <p:nvPr>
            <p:ph type="title"/>
          </p:nvPr>
        </p:nvSpPr>
        <p:spPr>
          <a:xfrm>
            <a:off x="722312" y="4406903"/>
            <a:ext cx="7772401" cy="1362077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Title Text</a:t>
            </a:r>
          </a:p>
        </p:txBody>
      </p:sp>
      <p:sp>
        <p:nvSpPr>
          <p:cNvPr id="462" name="Shape 462"/>
          <p:cNvSpPr>
            <a:spLocks noGrp="1"/>
          </p:cNvSpPr>
          <p:nvPr>
            <p:ph type="body" sz="quarter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63" name="Shape 463"/>
          <p:cNvSpPr>
            <a:spLocks noGrp="1"/>
          </p:cNvSpPr>
          <p:nvPr>
            <p:ph type="sldNum" sz="quarter" idx="2"/>
          </p:nvPr>
        </p:nvSpPr>
        <p:spPr>
          <a:xfrm>
            <a:off x="8413144" y="6406785"/>
            <a:ext cx="273657" cy="264255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Shape 470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71" name="Shape 471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72" name="Shape 472"/>
          <p:cNvSpPr>
            <a:spLocks noGrp="1"/>
          </p:cNvSpPr>
          <p:nvPr>
            <p:ph type="sldNum" sz="quarter" idx="2"/>
          </p:nvPr>
        </p:nvSpPr>
        <p:spPr>
          <a:xfrm>
            <a:off x="8413144" y="6406785"/>
            <a:ext cx="273657" cy="264255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Shape 47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80" name="Shape 480"/>
          <p:cNvSpPr>
            <a:spLocks noGrp="1"/>
          </p:cNvSpPr>
          <p:nvPr>
            <p:ph type="body" sz="quarter" idx="1"/>
          </p:nvPr>
        </p:nvSpPr>
        <p:spPr>
          <a:xfrm>
            <a:off x="457200" y="1535115"/>
            <a:ext cx="4040188" cy="639764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20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40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60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80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81" name="Shape 481"/>
          <p:cNvSpPr>
            <a:spLocks noGrp="1"/>
          </p:cNvSpPr>
          <p:nvPr>
            <p:ph type="body" sz="quarter" idx="13"/>
          </p:nvPr>
        </p:nvSpPr>
        <p:spPr>
          <a:xfrm>
            <a:off x="4645033" y="1535115"/>
            <a:ext cx="4041776" cy="639764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500"/>
              </a:spcBef>
              <a:buSzTx/>
              <a:buFontTx/>
              <a:buNone/>
              <a:defRPr sz="2400" b="1"/>
            </a:pPr>
            <a:endParaRPr/>
          </a:p>
        </p:txBody>
      </p:sp>
      <p:sp>
        <p:nvSpPr>
          <p:cNvPr id="482" name="Shape 482"/>
          <p:cNvSpPr>
            <a:spLocks noGrp="1"/>
          </p:cNvSpPr>
          <p:nvPr>
            <p:ph type="sldNum" sz="quarter" idx="2"/>
          </p:nvPr>
        </p:nvSpPr>
        <p:spPr>
          <a:xfrm>
            <a:off x="8413144" y="6406785"/>
            <a:ext cx="273657" cy="264255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Shape 48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0" name="Shape 490"/>
          <p:cNvSpPr>
            <a:spLocks noGrp="1"/>
          </p:cNvSpPr>
          <p:nvPr>
            <p:ph type="sldNum" sz="quarter" idx="2"/>
          </p:nvPr>
        </p:nvSpPr>
        <p:spPr>
          <a:xfrm>
            <a:off x="8413144" y="6406785"/>
            <a:ext cx="273657" cy="264255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Shape 504"/>
          <p:cNvSpPr>
            <a:spLocks noGrp="1"/>
          </p:cNvSpPr>
          <p:nvPr>
            <p:ph type="title"/>
          </p:nvPr>
        </p:nvSpPr>
        <p:spPr>
          <a:xfrm>
            <a:off x="457209" y="273052"/>
            <a:ext cx="3008315" cy="116205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505" name="Shape 505"/>
          <p:cNvSpPr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06" name="Shape 506"/>
          <p:cNvSpPr>
            <a:spLocks noGrp="1"/>
          </p:cNvSpPr>
          <p:nvPr>
            <p:ph type="body" sz="half" idx="13"/>
          </p:nvPr>
        </p:nvSpPr>
        <p:spPr>
          <a:xfrm>
            <a:off x="457209" y="1435104"/>
            <a:ext cx="3008315" cy="469106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300"/>
              </a:spcBef>
              <a:buSzTx/>
              <a:buFontTx/>
              <a:buNone/>
              <a:defRPr sz="1400"/>
            </a:pPr>
            <a:endParaRPr/>
          </a:p>
        </p:txBody>
      </p:sp>
      <p:sp>
        <p:nvSpPr>
          <p:cNvPr id="507" name="Shape 507"/>
          <p:cNvSpPr>
            <a:spLocks noGrp="1"/>
          </p:cNvSpPr>
          <p:nvPr>
            <p:ph type="sldNum" sz="quarter" idx="2"/>
          </p:nvPr>
        </p:nvSpPr>
        <p:spPr>
          <a:xfrm>
            <a:off x="8413144" y="6406785"/>
            <a:ext cx="273657" cy="264255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Shape 514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515" name="Shape 515"/>
          <p:cNvSpPr>
            <a:spLocks noGrp="1"/>
          </p:cNvSpPr>
          <p:nvPr>
            <p:ph type="pic" sz="half" idx="13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516" name="Shape 516"/>
          <p:cNvSpPr>
            <a:spLocks noGrp="1"/>
          </p:cNvSpPr>
          <p:nvPr>
            <p:ph type="body" sz="quarter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200">
              <a:spcBef>
                <a:spcPts val="300"/>
              </a:spcBef>
              <a:buSzTx/>
              <a:buFontTx/>
              <a:buNone/>
              <a:defRPr sz="1400"/>
            </a:lvl2pPr>
            <a:lvl3pPr marL="0" indent="914400">
              <a:spcBef>
                <a:spcPts val="300"/>
              </a:spcBef>
              <a:buSzTx/>
              <a:buFontTx/>
              <a:buNone/>
              <a:defRPr sz="1400"/>
            </a:lvl3pPr>
            <a:lvl4pPr marL="0" indent="1371600">
              <a:spcBef>
                <a:spcPts val="300"/>
              </a:spcBef>
              <a:buSzTx/>
              <a:buFontTx/>
              <a:buNone/>
              <a:defRPr sz="1400"/>
            </a:lvl4pPr>
            <a:lvl5pPr marL="0" indent="182880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17" name="Shape 517"/>
          <p:cNvSpPr>
            <a:spLocks noGrp="1"/>
          </p:cNvSpPr>
          <p:nvPr>
            <p:ph type="sldNum" sz="quarter" idx="2"/>
          </p:nvPr>
        </p:nvSpPr>
        <p:spPr>
          <a:xfrm>
            <a:off x="8413144" y="6406785"/>
            <a:ext cx="273657" cy="264255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Shape 52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25" name="Shape 525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26" name="Shape 526"/>
          <p:cNvSpPr>
            <a:spLocks noGrp="1"/>
          </p:cNvSpPr>
          <p:nvPr>
            <p:ph type="sldNum" sz="quarter" idx="2"/>
          </p:nvPr>
        </p:nvSpPr>
        <p:spPr>
          <a:xfrm>
            <a:off x="8413144" y="6406785"/>
            <a:ext cx="273657" cy="264255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Shape 533"/>
          <p:cNvSpPr>
            <a:spLocks noGrp="1"/>
          </p:cNvSpPr>
          <p:nvPr>
            <p:ph type="title"/>
          </p:nvPr>
        </p:nvSpPr>
        <p:spPr>
          <a:xfrm>
            <a:off x="6629400" y="274643"/>
            <a:ext cx="2057400" cy="58515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34" name="Shape 534"/>
          <p:cNvSpPr>
            <a:spLocks noGrp="1"/>
          </p:cNvSpPr>
          <p:nvPr>
            <p:ph type="body" idx="1"/>
          </p:nvPr>
        </p:nvSpPr>
        <p:spPr>
          <a:xfrm>
            <a:off x="457200" y="274643"/>
            <a:ext cx="6019800" cy="5851526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35" name="Shape 535"/>
          <p:cNvSpPr>
            <a:spLocks noGrp="1"/>
          </p:cNvSpPr>
          <p:nvPr>
            <p:ph type="sldNum" sz="quarter" idx="2"/>
          </p:nvPr>
        </p:nvSpPr>
        <p:spPr>
          <a:xfrm>
            <a:off x="8413144" y="6406785"/>
            <a:ext cx="273657" cy="264255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3305175"/>
            <a:ext cx="9144000" cy="76200"/>
          </a:xfrm>
          <a:prstGeom prst="rect">
            <a:avLst/>
          </a:prstGeom>
          <a:solidFill>
            <a:srgbClr val="ADCCEB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hangingPunct="1">
              <a:defRPr/>
            </a:pPr>
            <a:endParaRPr lang="en-US" b="1" kern="1200">
              <a:latin typeface="Times New Roman" pitchFamily="18" charset="0"/>
              <a:ea typeface="+mn-ea"/>
              <a:cs typeface="Browallia New" pitchFamily="34" charset="-34"/>
            </a:endParaRPr>
          </a:p>
        </p:txBody>
      </p:sp>
      <p:sp>
        <p:nvSpPr>
          <p:cNvPr id="5" name="Rectangle 5"/>
          <p:cNvSpPr>
            <a:spLocks noChangeArrowheads="1"/>
          </p:cNvSpPr>
          <p:nvPr userDrawn="1"/>
        </p:nvSpPr>
        <p:spPr bwMode="auto">
          <a:xfrm>
            <a:off x="0" y="2162175"/>
            <a:ext cx="9144000" cy="1143000"/>
          </a:xfrm>
          <a:prstGeom prst="rect">
            <a:avLst/>
          </a:prstGeom>
          <a:gradFill rotWithShape="1">
            <a:gsLst>
              <a:gs pos="0">
                <a:srgbClr val="000099">
                  <a:gamma/>
                  <a:shade val="42353"/>
                  <a:invGamma/>
                </a:srgbClr>
              </a:gs>
              <a:gs pos="100000">
                <a:srgbClr val="000099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hangingPunct="1">
              <a:defRPr/>
            </a:pPr>
            <a:endParaRPr lang="en-US" b="1" kern="1200">
              <a:latin typeface="Times New Roman" pitchFamily="18" charset="0"/>
              <a:ea typeface="+mn-ea"/>
              <a:cs typeface="Browallia New" pitchFamily="34" charset="-34"/>
            </a:endParaRPr>
          </a:p>
        </p:txBody>
      </p:sp>
      <p:sp>
        <p:nvSpPr>
          <p:cNvPr id="6" name="Rectangle 12"/>
          <p:cNvSpPr>
            <a:spLocks noChangeArrowheads="1"/>
          </p:cNvSpPr>
          <p:nvPr userDrawn="1"/>
        </p:nvSpPr>
        <p:spPr bwMode="auto">
          <a:xfrm>
            <a:off x="3048000" y="6567488"/>
            <a:ext cx="6096000" cy="304800"/>
          </a:xfrm>
          <a:prstGeom prst="rect">
            <a:avLst/>
          </a:prstGeom>
          <a:solidFill>
            <a:srgbClr val="29292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hangingPunct="1">
              <a:defRPr/>
            </a:pPr>
            <a:endParaRPr lang="en-US" b="1" kern="1200">
              <a:latin typeface="Times New Roman" pitchFamily="18" charset="0"/>
              <a:ea typeface="+mn-ea"/>
              <a:cs typeface="Browallia New" pitchFamily="34" charset="-34"/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905000" y="2133600"/>
            <a:ext cx="6705600" cy="116205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Sylfaen" pitchFamily="18" charset="0"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85429773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Page </a:t>
            </a:r>
            <a:fld id="{84910EE1-A1F9-448E-BBBA-1128097EAFA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76435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Page </a:t>
            </a:r>
            <a:fld id="{7C24CFE5-D82D-4F8B-B63E-9DBF9838F94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68587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066800"/>
            <a:ext cx="41529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41529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Page </a:t>
            </a:r>
            <a:fld id="{E19590CD-1362-4873-A31A-226C4E106D4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71417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Page </a:t>
            </a:r>
            <a:fld id="{E26F0322-E9AF-471C-ADCB-1F1ECE7D51B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46376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Page </a:t>
            </a:r>
            <a:fld id="{8D13DFE0-C151-40F8-85CE-F0DB5A1B387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577770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Page </a:t>
            </a:r>
            <a:fld id="{648E034F-C11F-415D-AE9D-DA896267A1A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33305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Page </a:t>
            </a:r>
            <a:fld id="{4218808E-0D6A-4A1C-888E-4646A72CBC2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39447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Page </a:t>
            </a:r>
            <a:fld id="{2B1F3E13-DD55-4AFD-9065-CA26C03CFF6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10258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Page </a:t>
            </a:r>
            <a:fld id="{CD70C3EE-0B32-4339-AEDD-0553DF271F3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05468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7050" y="76200"/>
            <a:ext cx="2266950" cy="6324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" y="76200"/>
            <a:ext cx="6648450" cy="63246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Page </a:t>
            </a:r>
            <a:fld id="{4356256E-33AF-4744-AA38-2B00CDAB9FD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98620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1" cy="136207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Title Text</a:t>
            </a:r>
          </a:p>
        </p:txBody>
      </p:sp>
      <p:sp>
        <p:nvSpPr>
          <p:cNvPr id="30" name="Shape 30"/>
          <p:cNvSpPr>
            <a:spLocks noGrp="1"/>
          </p:cNvSpPr>
          <p:nvPr>
            <p:ph type="body" sz="quarter" idx="1"/>
          </p:nvPr>
        </p:nvSpPr>
        <p:spPr>
          <a:xfrm>
            <a:off x="722313" y="2906716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198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395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592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789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95164860"/>
      </p:ext>
    </p:extLst>
  </p:cSld>
  <p:clrMapOvr>
    <a:masterClrMapping/>
  </p:clrMapOvr>
  <p:transition spd="med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" name="Shape 39"/>
          <p:cNvSpPr>
            <a:spLocks noGrp="1"/>
          </p:cNvSpPr>
          <p:nvPr>
            <p:ph type="body" sz="half" idx="1"/>
          </p:nvPr>
        </p:nvSpPr>
        <p:spPr>
          <a:xfrm>
            <a:off x="457200" y="1600206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1" indent="-333373">
              <a:spcBef>
                <a:spcPts val="600"/>
              </a:spcBef>
              <a:defRPr sz="2800"/>
            </a:lvl2pPr>
            <a:lvl3pPr marL="1234432" indent="-320037">
              <a:spcBef>
                <a:spcPts val="600"/>
              </a:spcBef>
              <a:defRPr sz="2800"/>
            </a:lvl3pPr>
            <a:lvl4pPr marL="1727190" indent="-355598">
              <a:spcBef>
                <a:spcPts val="600"/>
              </a:spcBef>
              <a:defRPr sz="2800"/>
            </a:lvl4pPr>
            <a:lvl5pPr marL="2184388" indent="-355598">
              <a:spcBef>
                <a:spcPts val="600"/>
              </a:spcBef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hape 4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38153613"/>
      </p:ext>
    </p:extLst>
  </p:cSld>
  <p:clrMapOvr>
    <a:masterClrMapping/>
  </p:clrMapOvr>
  <p:transition spd="med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8" name="Shape 48"/>
          <p:cNvSpPr>
            <a:spLocks noGrp="1"/>
          </p:cNvSpPr>
          <p:nvPr>
            <p:ph type="body" sz="quarter" idx="1"/>
          </p:nvPr>
        </p:nvSpPr>
        <p:spPr>
          <a:xfrm>
            <a:off x="457203" y="1535112"/>
            <a:ext cx="4040188" cy="639764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198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395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592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789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Shape 49"/>
          <p:cNvSpPr>
            <a:spLocks noGrp="1"/>
          </p:cNvSpPr>
          <p:nvPr>
            <p:ph type="body" sz="quarter" idx="13"/>
          </p:nvPr>
        </p:nvSpPr>
        <p:spPr>
          <a:xfrm>
            <a:off x="4645034" y="1535114"/>
            <a:ext cx="4041776" cy="639765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62"/>
              </a:spcBef>
              <a:buSzTx/>
              <a:buFontTx/>
              <a:buNone/>
              <a:defRPr sz="2400" b="1"/>
            </a:lvl1pPr>
          </a:lstStyle>
          <a:p>
            <a:pPr marL="0" indent="0">
              <a:spcBef>
                <a:spcPts val="500"/>
              </a:spcBef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Shape 5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30516203"/>
      </p:ext>
    </p:extLst>
  </p:cSld>
  <p:clrMapOvr>
    <a:masterClrMapping/>
  </p:clrMapOvr>
  <p:transition spd="med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>
            <a:spLocks noGrp="1"/>
          </p:cNvSpPr>
          <p:nvPr>
            <p:ph type="title"/>
          </p:nvPr>
        </p:nvSpPr>
        <p:spPr>
          <a:xfrm>
            <a:off x="457214" y="273051"/>
            <a:ext cx="3008314" cy="116205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73" name="Shape 73"/>
          <p:cNvSpPr>
            <a:spLocks noGrp="1"/>
          </p:cNvSpPr>
          <p:nvPr>
            <p:ph type="body" idx="1"/>
          </p:nvPr>
        </p:nvSpPr>
        <p:spPr>
          <a:xfrm>
            <a:off x="3575062" y="273062"/>
            <a:ext cx="5111752" cy="585311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Shape 74"/>
          <p:cNvSpPr>
            <a:spLocks noGrp="1"/>
          </p:cNvSpPr>
          <p:nvPr>
            <p:ph type="body" sz="half" idx="13"/>
          </p:nvPr>
        </p:nvSpPr>
        <p:spPr>
          <a:xfrm>
            <a:off x="457214" y="1435104"/>
            <a:ext cx="3008315" cy="46910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77"/>
              </a:spcBef>
              <a:buSzTx/>
              <a:buFontTx/>
              <a:buNone/>
              <a:defRPr sz="1400"/>
            </a:lvl1pPr>
          </a:lstStyle>
          <a:p>
            <a:pPr marL="0" indent="0">
              <a:spcBef>
                <a:spcPts val="300"/>
              </a:spcBef>
              <a:buSzTx/>
              <a:buFontTx/>
              <a:buNone/>
              <a:defRPr sz="1400"/>
            </a:pPr>
            <a:endParaRPr/>
          </a:p>
        </p:txBody>
      </p:sp>
      <p:sp>
        <p:nvSpPr>
          <p:cNvPr id="75" name="Shape 7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63734233"/>
      </p:ext>
    </p:extLst>
  </p:cSld>
  <p:clrMapOvr>
    <a:masterClrMapping/>
  </p:clrMapOvr>
  <p:transition spd="med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>
            <a:spLocks noGrp="1"/>
          </p:cNvSpPr>
          <p:nvPr>
            <p:ph type="title"/>
          </p:nvPr>
        </p:nvSpPr>
        <p:spPr>
          <a:xfrm>
            <a:off x="1792289" y="4800601"/>
            <a:ext cx="5486401" cy="56674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83" name="Shape 83"/>
          <p:cNvSpPr>
            <a:spLocks noGrp="1"/>
          </p:cNvSpPr>
          <p:nvPr>
            <p:ph type="pic" sz="half" idx="13"/>
          </p:nvPr>
        </p:nvSpPr>
        <p:spPr>
          <a:xfrm>
            <a:off x="1792289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body" sz="quarter" idx="1"/>
          </p:nvPr>
        </p:nvSpPr>
        <p:spPr>
          <a:xfrm>
            <a:off x="1792289" y="5367344"/>
            <a:ext cx="5486401" cy="80486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198">
              <a:spcBef>
                <a:spcPts val="300"/>
              </a:spcBef>
              <a:buSzTx/>
              <a:buFontTx/>
              <a:buNone/>
              <a:defRPr sz="1400"/>
            </a:lvl2pPr>
            <a:lvl3pPr marL="0" indent="914395">
              <a:spcBef>
                <a:spcPts val="300"/>
              </a:spcBef>
              <a:buSzTx/>
              <a:buFontTx/>
              <a:buNone/>
              <a:defRPr sz="1400"/>
            </a:lvl3pPr>
            <a:lvl4pPr marL="0" indent="1371592">
              <a:spcBef>
                <a:spcPts val="300"/>
              </a:spcBef>
              <a:buSzTx/>
              <a:buFontTx/>
              <a:buNone/>
              <a:defRPr sz="1400"/>
            </a:lvl4pPr>
            <a:lvl5pPr marL="0" indent="1828789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hape 8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37429127"/>
      </p:ext>
    </p:extLst>
  </p:cSld>
  <p:clrMapOvr>
    <a:masterClrMapping/>
  </p:clrMapOvr>
  <p:transition spd="med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93" name="Shape 9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4" name="Shape 9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25111310"/>
      </p:ext>
    </p:extLst>
  </p:cSld>
  <p:clrMapOvr>
    <a:masterClrMapping/>
  </p:clrMapOvr>
  <p:transition spd="med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>
            <a:spLocks noGrp="1"/>
          </p:cNvSpPr>
          <p:nvPr>
            <p:ph type="title"/>
          </p:nvPr>
        </p:nvSpPr>
        <p:spPr>
          <a:xfrm>
            <a:off x="6629400" y="274643"/>
            <a:ext cx="2057400" cy="58515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02" name="Shape 102"/>
          <p:cNvSpPr>
            <a:spLocks noGrp="1"/>
          </p:cNvSpPr>
          <p:nvPr>
            <p:ph type="body" idx="1"/>
          </p:nvPr>
        </p:nvSpPr>
        <p:spPr>
          <a:xfrm>
            <a:off x="457200" y="274643"/>
            <a:ext cx="6019800" cy="5851526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45920933"/>
      </p:ext>
    </p:extLst>
  </p:cSld>
  <p:clrMapOvr>
    <a:masterClrMapping/>
  </p:clrMapOvr>
  <p:transition spd="med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/>
          <p:nvPr/>
        </p:nvSpPr>
        <p:spPr>
          <a:xfrm>
            <a:off x="0" y="914400"/>
            <a:ext cx="9144000" cy="76200"/>
          </a:xfrm>
          <a:prstGeom prst="rect">
            <a:avLst/>
          </a:prstGeom>
          <a:solidFill>
            <a:srgbClr val="ADCCEB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sz="1800"/>
          </a:p>
        </p:txBody>
      </p:sp>
      <p:sp>
        <p:nvSpPr>
          <p:cNvPr id="126" name="Shape 126"/>
          <p:cNvSpPr/>
          <p:nvPr/>
        </p:nvSpPr>
        <p:spPr>
          <a:xfrm>
            <a:off x="3048000" y="6567490"/>
            <a:ext cx="6096000" cy="304801"/>
          </a:xfrm>
          <a:prstGeom prst="rect">
            <a:avLst/>
          </a:prstGeom>
          <a:solidFill>
            <a:srgbClr val="29292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sz="1800"/>
          </a:p>
        </p:txBody>
      </p:sp>
      <p:sp>
        <p:nvSpPr>
          <p:cNvPr id="127" name="Shape 127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gradFill>
            <a:gsLst>
              <a:gs pos="0">
                <a:srgbClr val="000041"/>
              </a:gs>
              <a:gs pos="100000">
                <a:srgbClr val="000099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sz="1800"/>
          </a:p>
        </p:txBody>
      </p:sp>
      <p:sp>
        <p:nvSpPr>
          <p:cNvPr id="128" name="Shape 128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762000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Title Text</a:t>
            </a:r>
          </a:p>
        </p:txBody>
      </p:sp>
      <p:sp>
        <p:nvSpPr>
          <p:cNvPr id="129" name="Shape 129"/>
          <p:cNvSpPr>
            <a:spLocks noGrp="1"/>
          </p:cNvSpPr>
          <p:nvPr>
            <p:ph type="body" idx="1"/>
          </p:nvPr>
        </p:nvSpPr>
        <p:spPr>
          <a:xfrm>
            <a:off x="381000" y="1066800"/>
            <a:ext cx="8458200" cy="5334000"/>
          </a:xfrm>
          <a:prstGeom prst="rect">
            <a:avLst/>
          </a:prstGeom>
        </p:spPr>
        <p:txBody>
          <a:bodyPr/>
          <a:lstStyle>
            <a:lvl1pPr algn="just">
              <a:spcBef>
                <a:spcPts val="600"/>
              </a:spcBef>
              <a:buClr>
                <a:srgbClr val="FF9933"/>
              </a:buClr>
              <a:buFont typeface="Marion Regular"/>
              <a:buChar char="●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46" indent="-285748" algn="just">
              <a:spcBef>
                <a:spcPts val="600"/>
              </a:spcBef>
              <a:buClr>
                <a:srgbClr val="FF9933"/>
              </a:buClr>
              <a:buFont typeface="Marion Regular"/>
              <a:buChar char="▪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2993" indent="-228598" algn="just">
              <a:spcBef>
                <a:spcPts val="600"/>
              </a:spcBef>
              <a:buClr>
                <a:srgbClr val="FF9933"/>
              </a:buClr>
              <a:buFont typeface="Marion Regular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554471" indent="-182879" algn="just">
              <a:spcBef>
                <a:spcPts val="600"/>
              </a:spcBef>
              <a:buClr>
                <a:srgbClr val="FF9933"/>
              </a:buClr>
              <a:buFont typeface="Marion Regular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11668" indent="-182878" algn="just">
              <a:spcBef>
                <a:spcPts val="600"/>
              </a:spcBef>
              <a:buClr>
                <a:srgbClr val="FF9933"/>
              </a:buClr>
              <a:buFont typeface="Marion Regular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0" name="Shape 130"/>
          <p:cNvSpPr>
            <a:spLocks noGrp="1"/>
          </p:cNvSpPr>
          <p:nvPr>
            <p:ph type="sldNum" sz="quarter" idx="2"/>
          </p:nvPr>
        </p:nvSpPr>
        <p:spPr>
          <a:xfrm>
            <a:off x="8864119" y="6538914"/>
            <a:ext cx="279883" cy="276999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62754968"/>
      </p:ext>
    </p:extLst>
  </p:cSld>
  <p:clrMapOvr>
    <a:masterClrMapping/>
  </p:clrMapOvr>
  <p:transition spd="med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/>
          <p:nvPr/>
        </p:nvSpPr>
        <p:spPr>
          <a:xfrm>
            <a:off x="0" y="914400"/>
            <a:ext cx="9144000" cy="76200"/>
          </a:xfrm>
          <a:prstGeom prst="rect">
            <a:avLst/>
          </a:prstGeom>
          <a:solidFill>
            <a:srgbClr val="ADCCEB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sz="1800"/>
          </a:p>
        </p:txBody>
      </p:sp>
      <p:sp>
        <p:nvSpPr>
          <p:cNvPr id="150" name="Shape 150"/>
          <p:cNvSpPr/>
          <p:nvPr/>
        </p:nvSpPr>
        <p:spPr>
          <a:xfrm>
            <a:off x="3048000" y="6567490"/>
            <a:ext cx="6096000" cy="304801"/>
          </a:xfrm>
          <a:prstGeom prst="rect">
            <a:avLst/>
          </a:prstGeom>
          <a:solidFill>
            <a:srgbClr val="29292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sz="1800"/>
          </a:p>
        </p:txBody>
      </p:sp>
      <p:sp>
        <p:nvSpPr>
          <p:cNvPr id="151" name="Shape 151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gradFill>
            <a:gsLst>
              <a:gs pos="0">
                <a:srgbClr val="000041"/>
              </a:gs>
              <a:gs pos="100000">
                <a:srgbClr val="000099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sz="1800"/>
          </a:p>
        </p:txBody>
      </p:sp>
      <p:sp>
        <p:nvSpPr>
          <p:cNvPr id="152" name="Shape 152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762000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Title Text</a:t>
            </a:r>
          </a:p>
        </p:txBody>
      </p:sp>
      <p:sp>
        <p:nvSpPr>
          <p:cNvPr id="153" name="Shape 153"/>
          <p:cNvSpPr>
            <a:spLocks noGrp="1"/>
          </p:cNvSpPr>
          <p:nvPr>
            <p:ph type="body" sz="half" idx="1"/>
          </p:nvPr>
        </p:nvSpPr>
        <p:spPr>
          <a:xfrm>
            <a:off x="381000" y="1066800"/>
            <a:ext cx="4152900" cy="5334000"/>
          </a:xfrm>
          <a:prstGeom prst="rect">
            <a:avLst/>
          </a:prstGeom>
        </p:spPr>
        <p:txBody>
          <a:bodyPr/>
          <a:lstStyle>
            <a:lvl1pPr algn="just">
              <a:spcBef>
                <a:spcPts val="1100"/>
              </a:spcBef>
              <a:buClr>
                <a:srgbClr val="FF9933"/>
              </a:buClr>
              <a:buFont typeface="Marion Regular"/>
              <a:buChar char="●"/>
              <a:defRPr sz="28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90571" indent="-333373" algn="just">
              <a:spcBef>
                <a:spcPts val="1100"/>
              </a:spcBef>
              <a:buClr>
                <a:srgbClr val="FF9933"/>
              </a:buClr>
              <a:buFont typeface="Marion Regular"/>
              <a:buChar char="▪"/>
              <a:defRPr sz="28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34432" indent="-320037" algn="just">
              <a:spcBef>
                <a:spcPts val="1100"/>
              </a:spcBef>
              <a:buClr>
                <a:srgbClr val="FF9933"/>
              </a:buClr>
              <a:buFont typeface="Marion Regular"/>
              <a:defRPr sz="28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727190" indent="-355598" algn="just">
              <a:spcBef>
                <a:spcPts val="1100"/>
              </a:spcBef>
              <a:buClr>
                <a:srgbClr val="FF9933"/>
              </a:buClr>
              <a:buFont typeface="Marion Regular"/>
              <a:defRPr sz="28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184388" indent="-355598" algn="just">
              <a:spcBef>
                <a:spcPts val="1100"/>
              </a:spcBef>
              <a:buClr>
                <a:srgbClr val="FF9933"/>
              </a:buClr>
              <a:buFont typeface="Marion Regular"/>
              <a:defRPr sz="28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4" name="Shape 154"/>
          <p:cNvSpPr>
            <a:spLocks noGrp="1"/>
          </p:cNvSpPr>
          <p:nvPr>
            <p:ph type="sldNum" sz="quarter" idx="2"/>
          </p:nvPr>
        </p:nvSpPr>
        <p:spPr>
          <a:xfrm>
            <a:off x="8864119" y="6538914"/>
            <a:ext cx="279883" cy="276999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30857926"/>
      </p:ext>
    </p:extLst>
  </p:cSld>
  <p:clrMapOvr>
    <a:masterClrMapping/>
  </p:clrMapOvr>
  <p:transition spd="med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/>
          <p:nvPr/>
        </p:nvSpPr>
        <p:spPr>
          <a:xfrm>
            <a:off x="0" y="914400"/>
            <a:ext cx="9144000" cy="76200"/>
          </a:xfrm>
          <a:prstGeom prst="rect">
            <a:avLst/>
          </a:prstGeom>
          <a:solidFill>
            <a:srgbClr val="ADCCEB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sz="1800"/>
          </a:p>
        </p:txBody>
      </p:sp>
      <p:sp>
        <p:nvSpPr>
          <p:cNvPr id="162" name="Shape 162"/>
          <p:cNvSpPr/>
          <p:nvPr/>
        </p:nvSpPr>
        <p:spPr>
          <a:xfrm>
            <a:off x="3048000" y="6567490"/>
            <a:ext cx="6096000" cy="304801"/>
          </a:xfrm>
          <a:prstGeom prst="rect">
            <a:avLst/>
          </a:prstGeom>
          <a:solidFill>
            <a:srgbClr val="29292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sz="1800"/>
          </a:p>
        </p:txBody>
      </p:sp>
      <p:sp>
        <p:nvSpPr>
          <p:cNvPr id="163" name="Shape 163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gradFill>
            <a:gsLst>
              <a:gs pos="0">
                <a:srgbClr val="000041"/>
              </a:gs>
              <a:gs pos="100000">
                <a:srgbClr val="000099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sz="1800"/>
          </a:p>
        </p:txBody>
      </p:sp>
      <p:sp>
        <p:nvSpPr>
          <p:cNvPr id="164" name="Shape 164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1143001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Title Text</a:t>
            </a:r>
          </a:p>
        </p:txBody>
      </p:sp>
      <p:sp>
        <p:nvSpPr>
          <p:cNvPr id="165" name="Shape 165"/>
          <p:cNvSpPr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 algn="just">
              <a:spcBef>
                <a:spcPts val="1000"/>
              </a:spcBef>
              <a:buSzTx/>
              <a:buFontTx/>
              <a:buNone/>
              <a:defRPr sz="2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457198" algn="just">
              <a:spcBef>
                <a:spcPts val="1000"/>
              </a:spcBef>
              <a:buSzTx/>
              <a:buFontTx/>
              <a:buNone/>
              <a:defRPr sz="2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914395" algn="just">
              <a:spcBef>
                <a:spcPts val="1000"/>
              </a:spcBef>
              <a:buSzTx/>
              <a:buFontTx/>
              <a:buNone/>
              <a:defRPr sz="2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1371592" algn="just">
              <a:spcBef>
                <a:spcPts val="1000"/>
              </a:spcBef>
              <a:buSzTx/>
              <a:buFontTx/>
              <a:buNone/>
              <a:defRPr sz="2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1828789" algn="just">
              <a:spcBef>
                <a:spcPts val="1000"/>
              </a:spcBef>
              <a:buSzTx/>
              <a:buFontTx/>
              <a:buNone/>
              <a:defRPr sz="2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66" name="Shape 166"/>
          <p:cNvSpPr>
            <a:spLocks noGrp="1"/>
          </p:cNvSpPr>
          <p:nvPr>
            <p:ph type="body" sz="quarter" idx="13"/>
          </p:nvPr>
        </p:nvSpPr>
        <p:spPr>
          <a:xfrm>
            <a:off x="4645026" y="1535112"/>
            <a:ext cx="4041776" cy="639763"/>
          </a:xfrm>
          <a:prstGeom prst="rect">
            <a:avLst/>
          </a:prstGeom>
        </p:spPr>
        <p:txBody>
          <a:bodyPr anchor="b"/>
          <a:lstStyle>
            <a:lvl1pPr marL="0" indent="0" algn="just">
              <a:spcBef>
                <a:spcPts val="923"/>
              </a:spcBef>
              <a:buSzTx/>
              <a:buFontTx/>
              <a:buNone/>
              <a:defRPr sz="2400" b="1">
                <a:solidFill>
                  <a:srgbClr val="000099"/>
                </a:solidFill>
                <a:latin typeface="Arial"/>
                <a:sym typeface="Arial"/>
              </a:defRPr>
            </a:lvl1pPr>
          </a:lstStyle>
          <a:p>
            <a:pPr marL="0" indent="0" algn="just">
              <a:spcBef>
                <a:spcPts val="1000"/>
              </a:spcBef>
              <a:buSzTx/>
              <a:buFontTx/>
              <a:buNone/>
              <a:defRPr sz="2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67" name="Shape 167"/>
          <p:cNvSpPr>
            <a:spLocks noGrp="1"/>
          </p:cNvSpPr>
          <p:nvPr>
            <p:ph type="sldNum" sz="quarter" idx="2"/>
          </p:nvPr>
        </p:nvSpPr>
        <p:spPr>
          <a:xfrm>
            <a:off x="8864119" y="6538914"/>
            <a:ext cx="279883" cy="276999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3537298"/>
      </p:ext>
    </p:extLst>
  </p:cSld>
  <p:clrMapOvr>
    <a:masterClrMapping/>
  </p:clrMapOvr>
  <p:transition spd="med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/>
          <p:nvPr/>
        </p:nvSpPr>
        <p:spPr>
          <a:xfrm>
            <a:off x="0" y="914400"/>
            <a:ext cx="9144000" cy="76200"/>
          </a:xfrm>
          <a:prstGeom prst="rect">
            <a:avLst/>
          </a:prstGeom>
          <a:solidFill>
            <a:srgbClr val="ADCCEB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sz="1800"/>
          </a:p>
        </p:txBody>
      </p:sp>
      <p:sp>
        <p:nvSpPr>
          <p:cNvPr id="175" name="Shape 175"/>
          <p:cNvSpPr/>
          <p:nvPr/>
        </p:nvSpPr>
        <p:spPr>
          <a:xfrm>
            <a:off x="3048000" y="6567490"/>
            <a:ext cx="6096000" cy="304801"/>
          </a:xfrm>
          <a:prstGeom prst="rect">
            <a:avLst/>
          </a:prstGeom>
          <a:solidFill>
            <a:srgbClr val="29292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sz="1800"/>
          </a:p>
        </p:txBody>
      </p:sp>
      <p:sp>
        <p:nvSpPr>
          <p:cNvPr id="176" name="Shape 176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gradFill>
            <a:gsLst>
              <a:gs pos="0">
                <a:srgbClr val="000041"/>
              </a:gs>
              <a:gs pos="100000">
                <a:srgbClr val="000099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sz="1800"/>
          </a:p>
        </p:txBody>
      </p:sp>
      <p:sp>
        <p:nvSpPr>
          <p:cNvPr id="177" name="Shape 177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762000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Title Text</a:t>
            </a:r>
          </a:p>
        </p:txBody>
      </p:sp>
      <p:sp>
        <p:nvSpPr>
          <p:cNvPr id="178" name="Shape 178"/>
          <p:cNvSpPr>
            <a:spLocks noGrp="1"/>
          </p:cNvSpPr>
          <p:nvPr>
            <p:ph type="sldNum" sz="quarter" idx="2"/>
          </p:nvPr>
        </p:nvSpPr>
        <p:spPr>
          <a:xfrm>
            <a:off x="8864119" y="6538914"/>
            <a:ext cx="279883" cy="276999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66940029"/>
      </p:ext>
    </p:extLst>
  </p:cSld>
  <p:clrMapOvr>
    <a:masterClrMapping/>
  </p:clrMapOvr>
  <p:transition spd="med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/>
          <p:nvPr/>
        </p:nvSpPr>
        <p:spPr>
          <a:xfrm>
            <a:off x="0" y="914400"/>
            <a:ext cx="9144000" cy="76200"/>
          </a:xfrm>
          <a:prstGeom prst="rect">
            <a:avLst/>
          </a:prstGeom>
          <a:solidFill>
            <a:srgbClr val="ADCCEB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sz="1800"/>
          </a:p>
        </p:txBody>
      </p:sp>
      <p:sp>
        <p:nvSpPr>
          <p:cNvPr id="196" name="Shape 196"/>
          <p:cNvSpPr/>
          <p:nvPr/>
        </p:nvSpPr>
        <p:spPr>
          <a:xfrm>
            <a:off x="3048000" y="6567490"/>
            <a:ext cx="6096000" cy="304801"/>
          </a:xfrm>
          <a:prstGeom prst="rect">
            <a:avLst/>
          </a:prstGeom>
          <a:solidFill>
            <a:srgbClr val="29292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sz="1800"/>
          </a:p>
        </p:txBody>
      </p:sp>
      <p:sp>
        <p:nvSpPr>
          <p:cNvPr id="197" name="Shape 197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gradFill>
            <a:gsLst>
              <a:gs pos="0">
                <a:srgbClr val="000041"/>
              </a:gs>
              <a:gs pos="100000">
                <a:srgbClr val="000099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sz="1800"/>
          </a:p>
        </p:txBody>
      </p:sp>
      <p:sp>
        <p:nvSpPr>
          <p:cNvPr id="198" name="Shape 198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Title Text</a:t>
            </a:r>
          </a:p>
        </p:txBody>
      </p:sp>
      <p:sp>
        <p:nvSpPr>
          <p:cNvPr id="199" name="Shape 199"/>
          <p:cNvSpPr>
            <a:spLocks noGrp="1"/>
          </p:cNvSpPr>
          <p:nvPr>
            <p:ph type="body" idx="1"/>
          </p:nvPr>
        </p:nvSpPr>
        <p:spPr>
          <a:xfrm>
            <a:off x="3575052" y="273054"/>
            <a:ext cx="5111751" cy="5853113"/>
          </a:xfrm>
          <a:prstGeom prst="rect">
            <a:avLst/>
          </a:prstGeom>
        </p:spPr>
        <p:txBody>
          <a:bodyPr/>
          <a:lstStyle>
            <a:lvl1pPr algn="just">
              <a:spcBef>
                <a:spcPts val="1300"/>
              </a:spcBef>
              <a:buClr>
                <a:srgbClr val="FF9933"/>
              </a:buClr>
              <a:buFont typeface="Marion Regular"/>
              <a:buChar char="●"/>
              <a:defRPr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just">
              <a:spcBef>
                <a:spcPts val="1300"/>
              </a:spcBef>
              <a:buClr>
                <a:srgbClr val="FF9933"/>
              </a:buClr>
              <a:buFont typeface="Marion Regular"/>
              <a:buChar char="▪"/>
              <a:defRPr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just">
              <a:spcBef>
                <a:spcPts val="1300"/>
              </a:spcBef>
              <a:buClr>
                <a:srgbClr val="FF9933"/>
              </a:buClr>
              <a:buFont typeface="Marion Regular"/>
              <a:defRPr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just">
              <a:spcBef>
                <a:spcPts val="1300"/>
              </a:spcBef>
              <a:buClr>
                <a:srgbClr val="FF9933"/>
              </a:buClr>
              <a:buFont typeface="Marion Regular"/>
              <a:defRPr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just">
              <a:spcBef>
                <a:spcPts val="1300"/>
              </a:spcBef>
              <a:buClr>
                <a:srgbClr val="FF9933"/>
              </a:buClr>
              <a:buFont typeface="Marion Regular"/>
              <a:defRPr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00" name="Shape 200"/>
          <p:cNvSpPr>
            <a:spLocks noGrp="1"/>
          </p:cNvSpPr>
          <p:nvPr>
            <p:ph type="body" sz="half" idx="13"/>
          </p:nvPr>
        </p:nvSpPr>
        <p:spPr>
          <a:xfrm>
            <a:off x="457199" y="1435102"/>
            <a:ext cx="3008315" cy="4691064"/>
          </a:xfrm>
          <a:prstGeom prst="rect">
            <a:avLst/>
          </a:prstGeom>
        </p:spPr>
        <p:txBody>
          <a:bodyPr/>
          <a:lstStyle>
            <a:lvl1pPr marL="0" indent="0" algn="just">
              <a:spcBef>
                <a:spcPts val="462"/>
              </a:spcBef>
              <a:buSzTx/>
              <a:buFontTx/>
              <a:buNone/>
              <a:defRPr sz="1400" b="1">
                <a:solidFill>
                  <a:srgbClr val="000099"/>
                </a:solidFill>
                <a:latin typeface="Arial"/>
                <a:sym typeface="Arial"/>
              </a:defRPr>
            </a:lvl1pPr>
          </a:lstStyle>
          <a:p>
            <a:pPr marL="0" indent="0" algn="just">
              <a:spcBef>
                <a:spcPts val="500"/>
              </a:spcBef>
              <a:buSzTx/>
              <a:buFontTx/>
              <a:buNone/>
              <a:defRPr sz="1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01" name="Shape 201"/>
          <p:cNvSpPr>
            <a:spLocks noGrp="1"/>
          </p:cNvSpPr>
          <p:nvPr>
            <p:ph type="sldNum" sz="quarter" idx="2"/>
          </p:nvPr>
        </p:nvSpPr>
        <p:spPr>
          <a:xfrm>
            <a:off x="8864119" y="6538914"/>
            <a:ext cx="279883" cy="276999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67548869"/>
      </p:ext>
    </p:extLst>
  </p:cSld>
  <p:clrMapOvr>
    <a:masterClrMapping/>
  </p:clrMapOvr>
  <p:transition spd="med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Shape 208"/>
          <p:cNvSpPr/>
          <p:nvPr/>
        </p:nvSpPr>
        <p:spPr>
          <a:xfrm>
            <a:off x="0" y="914400"/>
            <a:ext cx="9144000" cy="76200"/>
          </a:xfrm>
          <a:prstGeom prst="rect">
            <a:avLst/>
          </a:prstGeom>
          <a:solidFill>
            <a:srgbClr val="ADCCEB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sz="1800"/>
          </a:p>
        </p:txBody>
      </p:sp>
      <p:sp>
        <p:nvSpPr>
          <p:cNvPr id="209" name="Shape 209"/>
          <p:cNvSpPr/>
          <p:nvPr/>
        </p:nvSpPr>
        <p:spPr>
          <a:xfrm>
            <a:off x="3048000" y="6567490"/>
            <a:ext cx="6096000" cy="304801"/>
          </a:xfrm>
          <a:prstGeom prst="rect">
            <a:avLst/>
          </a:prstGeom>
          <a:solidFill>
            <a:srgbClr val="29292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sz="1800"/>
          </a:p>
        </p:txBody>
      </p:sp>
      <p:sp>
        <p:nvSpPr>
          <p:cNvPr id="210" name="Shape 210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gradFill>
            <a:gsLst>
              <a:gs pos="0">
                <a:srgbClr val="000041"/>
              </a:gs>
              <a:gs pos="100000">
                <a:srgbClr val="000099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sz="1800"/>
          </a:p>
        </p:txBody>
      </p:sp>
      <p:sp>
        <p:nvSpPr>
          <p:cNvPr id="211" name="Shape 211"/>
          <p:cNvSpPr>
            <a:spLocks noGrp="1"/>
          </p:cNvSpPr>
          <p:nvPr>
            <p:ph type="title"/>
          </p:nvPr>
        </p:nvSpPr>
        <p:spPr>
          <a:xfrm>
            <a:off x="1792289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Title Text</a:t>
            </a:r>
          </a:p>
        </p:txBody>
      </p:sp>
      <p:sp>
        <p:nvSpPr>
          <p:cNvPr id="212" name="Shape 212"/>
          <p:cNvSpPr>
            <a:spLocks noGrp="1"/>
          </p:cNvSpPr>
          <p:nvPr>
            <p:ph type="pic" sz="half" idx="13"/>
          </p:nvPr>
        </p:nvSpPr>
        <p:spPr>
          <a:xfrm>
            <a:off x="1792289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213" name="Shape 213"/>
          <p:cNvSpPr>
            <a:spLocks noGrp="1"/>
          </p:cNvSpPr>
          <p:nvPr>
            <p:ph type="body" sz="quarter" idx="1"/>
          </p:nvPr>
        </p:nvSpPr>
        <p:spPr>
          <a:xfrm>
            <a:off x="1792289" y="5367339"/>
            <a:ext cx="5486401" cy="804863"/>
          </a:xfrm>
          <a:prstGeom prst="rect">
            <a:avLst/>
          </a:prstGeom>
        </p:spPr>
        <p:txBody>
          <a:bodyPr/>
          <a:lstStyle>
            <a:lvl1pPr marL="0" indent="0" algn="just">
              <a:spcBef>
                <a:spcPts val="500"/>
              </a:spcBef>
              <a:buSzTx/>
              <a:buFontTx/>
              <a:buNone/>
              <a:defRPr sz="1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457198" algn="just">
              <a:spcBef>
                <a:spcPts val="500"/>
              </a:spcBef>
              <a:buSzTx/>
              <a:buFontTx/>
              <a:buNone/>
              <a:defRPr sz="1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914395" algn="just">
              <a:spcBef>
                <a:spcPts val="500"/>
              </a:spcBef>
              <a:buSzTx/>
              <a:buFontTx/>
              <a:buNone/>
              <a:defRPr sz="1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1371592" algn="just">
              <a:spcBef>
                <a:spcPts val="500"/>
              </a:spcBef>
              <a:buSzTx/>
              <a:buFontTx/>
              <a:buNone/>
              <a:defRPr sz="1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1828789" algn="just">
              <a:spcBef>
                <a:spcPts val="500"/>
              </a:spcBef>
              <a:buSzTx/>
              <a:buFontTx/>
              <a:buNone/>
              <a:defRPr sz="1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14" name="Shape 214"/>
          <p:cNvSpPr>
            <a:spLocks noGrp="1"/>
          </p:cNvSpPr>
          <p:nvPr>
            <p:ph type="sldNum" sz="quarter" idx="2"/>
          </p:nvPr>
        </p:nvSpPr>
        <p:spPr>
          <a:xfrm>
            <a:off x="8864119" y="6538914"/>
            <a:ext cx="279883" cy="276999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74889679"/>
      </p:ext>
    </p:extLst>
  </p:cSld>
  <p:clrMapOvr>
    <a:masterClrMapping/>
  </p:clrMapOvr>
  <p:transition spd="med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hape 221"/>
          <p:cNvSpPr/>
          <p:nvPr/>
        </p:nvSpPr>
        <p:spPr>
          <a:xfrm>
            <a:off x="0" y="914400"/>
            <a:ext cx="9144000" cy="76200"/>
          </a:xfrm>
          <a:prstGeom prst="rect">
            <a:avLst/>
          </a:prstGeom>
          <a:solidFill>
            <a:srgbClr val="ADCCEB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sz="1800"/>
          </a:p>
        </p:txBody>
      </p:sp>
      <p:sp>
        <p:nvSpPr>
          <p:cNvPr id="222" name="Shape 222"/>
          <p:cNvSpPr/>
          <p:nvPr/>
        </p:nvSpPr>
        <p:spPr>
          <a:xfrm>
            <a:off x="3048000" y="6567490"/>
            <a:ext cx="6096000" cy="304801"/>
          </a:xfrm>
          <a:prstGeom prst="rect">
            <a:avLst/>
          </a:prstGeom>
          <a:solidFill>
            <a:srgbClr val="29292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sz="1800"/>
          </a:p>
        </p:txBody>
      </p:sp>
      <p:sp>
        <p:nvSpPr>
          <p:cNvPr id="223" name="Shape 223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gradFill>
            <a:gsLst>
              <a:gs pos="0">
                <a:srgbClr val="000041"/>
              </a:gs>
              <a:gs pos="100000">
                <a:srgbClr val="000099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sz="1800"/>
          </a:p>
        </p:txBody>
      </p:sp>
      <p:sp>
        <p:nvSpPr>
          <p:cNvPr id="224" name="Shape 224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762000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Title Text</a:t>
            </a:r>
          </a:p>
        </p:txBody>
      </p:sp>
      <p:sp>
        <p:nvSpPr>
          <p:cNvPr id="225" name="Shape 225"/>
          <p:cNvSpPr>
            <a:spLocks noGrp="1"/>
          </p:cNvSpPr>
          <p:nvPr>
            <p:ph type="body" idx="1"/>
          </p:nvPr>
        </p:nvSpPr>
        <p:spPr>
          <a:xfrm>
            <a:off x="381000" y="1066800"/>
            <a:ext cx="8458200" cy="5334000"/>
          </a:xfrm>
          <a:prstGeom prst="rect">
            <a:avLst/>
          </a:prstGeom>
        </p:spPr>
        <p:txBody>
          <a:bodyPr/>
          <a:lstStyle>
            <a:lvl1pPr algn="just">
              <a:spcBef>
                <a:spcPts val="600"/>
              </a:spcBef>
              <a:buClr>
                <a:srgbClr val="FF9933"/>
              </a:buClr>
              <a:buFont typeface="Marion Regular"/>
              <a:buChar char="●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46" indent="-285748" algn="just">
              <a:spcBef>
                <a:spcPts val="600"/>
              </a:spcBef>
              <a:buClr>
                <a:srgbClr val="FF9933"/>
              </a:buClr>
              <a:buFont typeface="Marion Regular"/>
              <a:buChar char="▪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2993" indent="-228598" algn="just">
              <a:spcBef>
                <a:spcPts val="600"/>
              </a:spcBef>
              <a:buClr>
                <a:srgbClr val="FF9933"/>
              </a:buClr>
              <a:buFont typeface="Marion Regular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554471" indent="-182879" algn="just">
              <a:spcBef>
                <a:spcPts val="600"/>
              </a:spcBef>
              <a:buClr>
                <a:srgbClr val="FF9933"/>
              </a:buClr>
              <a:buFont typeface="Marion Regular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11668" indent="-182878" algn="just">
              <a:spcBef>
                <a:spcPts val="600"/>
              </a:spcBef>
              <a:buClr>
                <a:srgbClr val="FF9933"/>
              </a:buClr>
              <a:buFont typeface="Marion Regular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6" name="Shape 226"/>
          <p:cNvSpPr>
            <a:spLocks noGrp="1"/>
          </p:cNvSpPr>
          <p:nvPr>
            <p:ph type="sldNum" sz="quarter" idx="2"/>
          </p:nvPr>
        </p:nvSpPr>
        <p:spPr>
          <a:xfrm>
            <a:off x="8864119" y="6538914"/>
            <a:ext cx="279883" cy="276999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49533396"/>
      </p:ext>
    </p:extLst>
  </p:cSld>
  <p:clrMapOvr>
    <a:masterClrMapping/>
  </p:clrMapOvr>
  <p:transition spd="med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hape 233"/>
          <p:cNvSpPr/>
          <p:nvPr/>
        </p:nvSpPr>
        <p:spPr>
          <a:xfrm>
            <a:off x="0" y="914400"/>
            <a:ext cx="9144000" cy="76200"/>
          </a:xfrm>
          <a:prstGeom prst="rect">
            <a:avLst/>
          </a:prstGeom>
          <a:solidFill>
            <a:srgbClr val="ADCCEB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sz="1800"/>
          </a:p>
        </p:txBody>
      </p:sp>
      <p:sp>
        <p:nvSpPr>
          <p:cNvPr id="234" name="Shape 234"/>
          <p:cNvSpPr/>
          <p:nvPr/>
        </p:nvSpPr>
        <p:spPr>
          <a:xfrm>
            <a:off x="3048000" y="6567490"/>
            <a:ext cx="6096000" cy="304801"/>
          </a:xfrm>
          <a:prstGeom prst="rect">
            <a:avLst/>
          </a:prstGeom>
          <a:solidFill>
            <a:srgbClr val="29292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sz="1800"/>
          </a:p>
        </p:txBody>
      </p:sp>
      <p:sp>
        <p:nvSpPr>
          <p:cNvPr id="235" name="Shape 235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gradFill>
            <a:gsLst>
              <a:gs pos="0">
                <a:srgbClr val="000041"/>
              </a:gs>
              <a:gs pos="100000">
                <a:srgbClr val="000099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sz="1800"/>
          </a:p>
        </p:txBody>
      </p:sp>
      <p:sp>
        <p:nvSpPr>
          <p:cNvPr id="236" name="Shape 236"/>
          <p:cNvSpPr>
            <a:spLocks noGrp="1"/>
          </p:cNvSpPr>
          <p:nvPr>
            <p:ph type="title"/>
          </p:nvPr>
        </p:nvSpPr>
        <p:spPr>
          <a:xfrm>
            <a:off x="6877050" y="76200"/>
            <a:ext cx="2266950" cy="6324600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Title Text</a:t>
            </a:r>
          </a:p>
        </p:txBody>
      </p:sp>
      <p:sp>
        <p:nvSpPr>
          <p:cNvPr id="237" name="Shape 237"/>
          <p:cNvSpPr>
            <a:spLocks noGrp="1"/>
          </p:cNvSpPr>
          <p:nvPr>
            <p:ph type="body" idx="1"/>
          </p:nvPr>
        </p:nvSpPr>
        <p:spPr>
          <a:xfrm>
            <a:off x="76200" y="76200"/>
            <a:ext cx="6648450" cy="6324600"/>
          </a:xfrm>
          <a:prstGeom prst="rect">
            <a:avLst/>
          </a:prstGeom>
        </p:spPr>
        <p:txBody>
          <a:bodyPr/>
          <a:lstStyle>
            <a:lvl1pPr algn="just">
              <a:spcBef>
                <a:spcPts val="600"/>
              </a:spcBef>
              <a:buClr>
                <a:srgbClr val="FF9933"/>
              </a:buClr>
              <a:buFont typeface="Marion Regular"/>
              <a:buChar char="●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46" indent="-285748" algn="just">
              <a:spcBef>
                <a:spcPts val="600"/>
              </a:spcBef>
              <a:buClr>
                <a:srgbClr val="FF9933"/>
              </a:buClr>
              <a:buFont typeface="Marion Regular"/>
              <a:buChar char="▪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2993" indent="-228598" algn="just">
              <a:spcBef>
                <a:spcPts val="600"/>
              </a:spcBef>
              <a:buClr>
                <a:srgbClr val="FF9933"/>
              </a:buClr>
              <a:buFont typeface="Marion Regular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554471" indent="-182879" algn="just">
              <a:spcBef>
                <a:spcPts val="600"/>
              </a:spcBef>
              <a:buClr>
                <a:srgbClr val="FF9933"/>
              </a:buClr>
              <a:buFont typeface="Marion Regular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11668" indent="-182878" algn="just">
              <a:spcBef>
                <a:spcPts val="600"/>
              </a:spcBef>
              <a:buClr>
                <a:srgbClr val="FF9933"/>
              </a:buClr>
              <a:buFont typeface="Marion Regular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8" name="Shape 238"/>
          <p:cNvSpPr>
            <a:spLocks noGrp="1"/>
          </p:cNvSpPr>
          <p:nvPr>
            <p:ph type="sldNum" sz="quarter" idx="2"/>
          </p:nvPr>
        </p:nvSpPr>
        <p:spPr>
          <a:xfrm>
            <a:off x="8864119" y="6538914"/>
            <a:ext cx="279883" cy="276999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75670920"/>
      </p:ext>
    </p:extLst>
  </p:cSld>
  <p:clrMapOvr>
    <a:masterClrMapping/>
  </p:clrMapOvr>
  <p:transition spd="med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Shape 245"/>
          <p:cNvSpPr>
            <a:spLocks noGrp="1"/>
          </p:cNvSpPr>
          <p:nvPr>
            <p:ph type="title"/>
          </p:nvPr>
        </p:nvSpPr>
        <p:spPr>
          <a:xfrm>
            <a:off x="685800" y="2130431"/>
            <a:ext cx="7772400" cy="14700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46" name="Shape 246"/>
          <p:cNvSpPr>
            <a:spLocks noGrp="1"/>
          </p:cNvSpPr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198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395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592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789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47" name="Shape 247"/>
          <p:cNvSpPr>
            <a:spLocks noGrp="1"/>
          </p:cNvSpPr>
          <p:nvPr>
            <p:ph type="sldNum" sz="quarter" idx="2"/>
          </p:nvPr>
        </p:nvSpPr>
        <p:spPr>
          <a:xfrm>
            <a:off x="8411728" y="6400420"/>
            <a:ext cx="275074" cy="276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8078865"/>
      </p:ext>
    </p:extLst>
  </p:cSld>
  <p:clrMapOvr>
    <a:masterClrMapping/>
  </p:clrMapOvr>
  <p:transition spd="med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itle and Content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55" name="Shape 255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56" name="Shape 256"/>
          <p:cNvSpPr>
            <a:spLocks noGrp="1"/>
          </p:cNvSpPr>
          <p:nvPr>
            <p:ph type="sldNum" sz="quarter" idx="2"/>
          </p:nvPr>
        </p:nvSpPr>
        <p:spPr>
          <a:xfrm>
            <a:off x="8411728" y="6400420"/>
            <a:ext cx="275074" cy="276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12154730"/>
      </p:ext>
    </p:extLst>
  </p:cSld>
  <p:clrMapOvr>
    <a:masterClrMapping/>
  </p:clrMapOvr>
  <p:transition spd="med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Shape 263"/>
          <p:cNvSpPr>
            <a:spLocks noGrp="1"/>
          </p:cNvSpPr>
          <p:nvPr>
            <p:ph type="title"/>
          </p:nvPr>
        </p:nvSpPr>
        <p:spPr>
          <a:xfrm>
            <a:off x="722313" y="4406905"/>
            <a:ext cx="7772401" cy="1362077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Title Text</a:t>
            </a:r>
          </a:p>
        </p:txBody>
      </p:sp>
      <p:sp>
        <p:nvSpPr>
          <p:cNvPr id="264" name="Shape 264"/>
          <p:cNvSpPr>
            <a:spLocks noGrp="1"/>
          </p:cNvSpPr>
          <p:nvPr>
            <p:ph type="body" sz="quarter" idx="1"/>
          </p:nvPr>
        </p:nvSpPr>
        <p:spPr>
          <a:xfrm>
            <a:off x="722313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198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395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592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789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65" name="Shape 265"/>
          <p:cNvSpPr>
            <a:spLocks noGrp="1"/>
          </p:cNvSpPr>
          <p:nvPr>
            <p:ph type="sldNum" sz="quarter" idx="2"/>
          </p:nvPr>
        </p:nvSpPr>
        <p:spPr>
          <a:xfrm>
            <a:off x="8411728" y="6400420"/>
            <a:ext cx="275074" cy="276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97603661"/>
      </p:ext>
    </p:extLst>
  </p:cSld>
  <p:clrMapOvr>
    <a:masterClrMapping/>
  </p:clrMapOvr>
  <p:transition spd="med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wo Content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Shape 272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73" name="Shape 273"/>
          <p:cNvSpPr>
            <a:spLocks noGrp="1"/>
          </p:cNvSpPr>
          <p:nvPr>
            <p:ph type="body" sz="half" idx="1"/>
          </p:nvPr>
        </p:nvSpPr>
        <p:spPr>
          <a:xfrm>
            <a:off x="457200" y="1600202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1" indent="-333373">
              <a:spcBef>
                <a:spcPts val="600"/>
              </a:spcBef>
              <a:defRPr sz="2800"/>
            </a:lvl2pPr>
            <a:lvl3pPr marL="1234432" indent="-320037">
              <a:spcBef>
                <a:spcPts val="600"/>
              </a:spcBef>
              <a:defRPr sz="2800"/>
            </a:lvl3pPr>
            <a:lvl4pPr marL="1727190" indent="-355598">
              <a:spcBef>
                <a:spcPts val="600"/>
              </a:spcBef>
              <a:defRPr sz="2800"/>
            </a:lvl4pPr>
            <a:lvl5pPr marL="2184388" indent="-355598">
              <a:spcBef>
                <a:spcPts val="600"/>
              </a:spcBef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74" name="Shape 274"/>
          <p:cNvSpPr>
            <a:spLocks noGrp="1"/>
          </p:cNvSpPr>
          <p:nvPr>
            <p:ph type="sldNum" sz="quarter" idx="2"/>
          </p:nvPr>
        </p:nvSpPr>
        <p:spPr>
          <a:xfrm>
            <a:off x="8411728" y="6400420"/>
            <a:ext cx="275074" cy="276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30518832"/>
      </p:ext>
    </p:extLst>
  </p:cSld>
  <p:clrMapOvr>
    <a:masterClrMapping/>
  </p:clrMapOvr>
  <p:transition spd="med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Comparison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Shape 281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82" name="Shape 282"/>
          <p:cNvSpPr>
            <a:spLocks noGrp="1"/>
          </p:cNvSpPr>
          <p:nvPr>
            <p:ph type="body" sz="quarter" idx="1"/>
          </p:nvPr>
        </p:nvSpPr>
        <p:spPr>
          <a:xfrm>
            <a:off x="457200" y="1535115"/>
            <a:ext cx="4040188" cy="639764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198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395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592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789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83" name="Shape 283"/>
          <p:cNvSpPr>
            <a:spLocks noGrp="1"/>
          </p:cNvSpPr>
          <p:nvPr>
            <p:ph type="body" sz="quarter" idx="13"/>
          </p:nvPr>
        </p:nvSpPr>
        <p:spPr>
          <a:xfrm>
            <a:off x="4645034" y="1535115"/>
            <a:ext cx="4041776" cy="639764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62"/>
              </a:spcBef>
              <a:buSzTx/>
              <a:buFontTx/>
              <a:buNone/>
              <a:defRPr sz="2400" b="1"/>
            </a:lvl1pPr>
          </a:lstStyle>
          <a:p>
            <a:pPr marL="0" indent="0">
              <a:spcBef>
                <a:spcPts val="500"/>
              </a:spcBef>
              <a:buSzTx/>
              <a:buFontTx/>
              <a:buNone/>
              <a:defRPr sz="2400" b="1"/>
            </a:pPr>
            <a:endParaRPr/>
          </a:p>
        </p:txBody>
      </p:sp>
      <p:sp>
        <p:nvSpPr>
          <p:cNvPr id="284" name="Shape 284"/>
          <p:cNvSpPr>
            <a:spLocks noGrp="1"/>
          </p:cNvSpPr>
          <p:nvPr>
            <p:ph type="sldNum" sz="quarter" idx="2"/>
          </p:nvPr>
        </p:nvSpPr>
        <p:spPr>
          <a:xfrm>
            <a:off x="8411728" y="6400420"/>
            <a:ext cx="275074" cy="276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06006839"/>
      </p:ext>
    </p:extLst>
  </p:cSld>
  <p:clrMapOvr>
    <a:masterClrMapping/>
  </p:clrMapOvr>
  <p:transition spd="med"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itle Only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Shape 291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92" name="Shape 292"/>
          <p:cNvSpPr>
            <a:spLocks noGrp="1"/>
          </p:cNvSpPr>
          <p:nvPr>
            <p:ph type="sldNum" sz="quarter" idx="2"/>
          </p:nvPr>
        </p:nvSpPr>
        <p:spPr>
          <a:xfrm>
            <a:off x="8411728" y="6400420"/>
            <a:ext cx="275074" cy="276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21560045"/>
      </p:ext>
    </p:extLst>
  </p:cSld>
  <p:clrMapOvr>
    <a:masterClrMapping/>
  </p:clrMapOvr>
  <p:transition spd="med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Shape 299"/>
          <p:cNvSpPr>
            <a:spLocks noGrp="1"/>
          </p:cNvSpPr>
          <p:nvPr>
            <p:ph type="sldNum" sz="quarter" idx="2"/>
          </p:nvPr>
        </p:nvSpPr>
        <p:spPr>
          <a:xfrm>
            <a:off x="8411728" y="6400420"/>
            <a:ext cx="275074" cy="276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59224786"/>
      </p:ext>
    </p:extLst>
  </p:cSld>
  <p:clrMapOvr>
    <a:masterClrMapping/>
  </p:clrMapOvr>
  <p:transition spd="med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Content with Caption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Shape 306"/>
          <p:cNvSpPr>
            <a:spLocks noGrp="1"/>
          </p:cNvSpPr>
          <p:nvPr>
            <p:ph type="title"/>
          </p:nvPr>
        </p:nvSpPr>
        <p:spPr>
          <a:xfrm>
            <a:off x="457209" y="273054"/>
            <a:ext cx="3008315" cy="116205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307" name="Shape 307"/>
          <p:cNvSpPr>
            <a:spLocks noGrp="1"/>
          </p:cNvSpPr>
          <p:nvPr>
            <p:ph type="body" idx="1"/>
          </p:nvPr>
        </p:nvSpPr>
        <p:spPr>
          <a:xfrm>
            <a:off x="3575051" y="273052"/>
            <a:ext cx="5111750" cy="585311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08" name="Shape 308"/>
          <p:cNvSpPr>
            <a:spLocks noGrp="1"/>
          </p:cNvSpPr>
          <p:nvPr>
            <p:ph type="body" sz="half" idx="13"/>
          </p:nvPr>
        </p:nvSpPr>
        <p:spPr>
          <a:xfrm>
            <a:off x="457209" y="1435104"/>
            <a:ext cx="3008315" cy="46910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77"/>
              </a:spcBef>
              <a:buSzTx/>
              <a:buFontTx/>
              <a:buNone/>
              <a:defRPr sz="1400"/>
            </a:lvl1pPr>
          </a:lstStyle>
          <a:p>
            <a:pPr marL="0" indent="0">
              <a:spcBef>
                <a:spcPts val="300"/>
              </a:spcBef>
              <a:buSzTx/>
              <a:buFontTx/>
              <a:buNone/>
              <a:defRPr sz="1400"/>
            </a:pPr>
            <a:endParaRPr/>
          </a:p>
        </p:txBody>
      </p:sp>
      <p:sp>
        <p:nvSpPr>
          <p:cNvPr id="309" name="Shape 309"/>
          <p:cNvSpPr>
            <a:spLocks noGrp="1"/>
          </p:cNvSpPr>
          <p:nvPr>
            <p:ph type="sldNum" sz="quarter" idx="2"/>
          </p:nvPr>
        </p:nvSpPr>
        <p:spPr>
          <a:xfrm>
            <a:off x="8411728" y="6400420"/>
            <a:ext cx="275074" cy="276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42446816"/>
      </p:ext>
    </p:extLst>
  </p:cSld>
  <p:clrMapOvr>
    <a:masterClrMapping/>
  </p:clrMapOvr>
  <p:transition spd="med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Picture with Caption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Shape 316"/>
          <p:cNvSpPr>
            <a:spLocks noGrp="1"/>
          </p:cNvSpPr>
          <p:nvPr>
            <p:ph type="title"/>
          </p:nvPr>
        </p:nvSpPr>
        <p:spPr>
          <a:xfrm>
            <a:off x="1792289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317" name="Shape 317"/>
          <p:cNvSpPr>
            <a:spLocks noGrp="1"/>
          </p:cNvSpPr>
          <p:nvPr>
            <p:ph type="pic" sz="half" idx="13"/>
          </p:nvPr>
        </p:nvSpPr>
        <p:spPr>
          <a:xfrm>
            <a:off x="1792289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318" name="Shape 318"/>
          <p:cNvSpPr>
            <a:spLocks noGrp="1"/>
          </p:cNvSpPr>
          <p:nvPr>
            <p:ph type="body" sz="quarter" idx="1"/>
          </p:nvPr>
        </p:nvSpPr>
        <p:spPr>
          <a:xfrm>
            <a:off x="1792289" y="5367339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198">
              <a:spcBef>
                <a:spcPts val="300"/>
              </a:spcBef>
              <a:buSzTx/>
              <a:buFontTx/>
              <a:buNone/>
              <a:defRPr sz="1400"/>
            </a:lvl2pPr>
            <a:lvl3pPr marL="0" indent="914395">
              <a:spcBef>
                <a:spcPts val="300"/>
              </a:spcBef>
              <a:buSzTx/>
              <a:buFontTx/>
              <a:buNone/>
              <a:defRPr sz="1400"/>
            </a:lvl3pPr>
            <a:lvl4pPr marL="0" indent="1371592">
              <a:spcBef>
                <a:spcPts val="300"/>
              </a:spcBef>
              <a:buSzTx/>
              <a:buFontTx/>
              <a:buNone/>
              <a:defRPr sz="1400"/>
            </a:lvl4pPr>
            <a:lvl5pPr marL="0" indent="1828789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9" name="Shape 319"/>
          <p:cNvSpPr>
            <a:spLocks noGrp="1"/>
          </p:cNvSpPr>
          <p:nvPr>
            <p:ph type="sldNum" sz="quarter" idx="2"/>
          </p:nvPr>
        </p:nvSpPr>
        <p:spPr>
          <a:xfrm>
            <a:off x="8411728" y="6400420"/>
            <a:ext cx="275074" cy="276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10297562"/>
      </p:ext>
    </p:extLst>
  </p:cSld>
  <p:clrMapOvr>
    <a:masterClrMapping/>
  </p:clrMapOvr>
  <p:transition spd="med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itle and Vertical Text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Shape 326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27" name="Shape 327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28" name="Shape 328"/>
          <p:cNvSpPr>
            <a:spLocks noGrp="1"/>
          </p:cNvSpPr>
          <p:nvPr>
            <p:ph type="sldNum" sz="quarter" idx="2"/>
          </p:nvPr>
        </p:nvSpPr>
        <p:spPr>
          <a:xfrm>
            <a:off x="8411728" y="6400420"/>
            <a:ext cx="275074" cy="276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04092847"/>
      </p:ext>
    </p:extLst>
  </p:cSld>
  <p:clrMapOvr>
    <a:masterClrMapping/>
  </p:clrMapOvr>
  <p:transition spd="med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Vertical Title and Text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Shape 335"/>
          <p:cNvSpPr>
            <a:spLocks noGrp="1"/>
          </p:cNvSpPr>
          <p:nvPr>
            <p:ph type="title"/>
          </p:nvPr>
        </p:nvSpPr>
        <p:spPr>
          <a:xfrm>
            <a:off x="6629400" y="274643"/>
            <a:ext cx="2057400" cy="58515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36" name="Shape 336"/>
          <p:cNvSpPr>
            <a:spLocks noGrp="1"/>
          </p:cNvSpPr>
          <p:nvPr>
            <p:ph type="body" idx="1"/>
          </p:nvPr>
        </p:nvSpPr>
        <p:spPr>
          <a:xfrm>
            <a:off x="457200" y="274643"/>
            <a:ext cx="6019800" cy="5851526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37" name="Shape 337"/>
          <p:cNvSpPr>
            <a:spLocks noGrp="1"/>
          </p:cNvSpPr>
          <p:nvPr>
            <p:ph type="sldNum" sz="quarter" idx="2"/>
          </p:nvPr>
        </p:nvSpPr>
        <p:spPr>
          <a:xfrm>
            <a:off x="8411728" y="6400420"/>
            <a:ext cx="275074" cy="276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56448289"/>
      </p:ext>
    </p:extLst>
  </p:cSld>
  <p:clrMapOvr>
    <a:masterClrMapping/>
  </p:clrMapOvr>
  <p:transition spd="med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itle Slide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Shape 344"/>
          <p:cNvSpPr>
            <a:spLocks noGrp="1"/>
          </p:cNvSpPr>
          <p:nvPr>
            <p:ph type="title"/>
          </p:nvPr>
        </p:nvSpPr>
        <p:spPr>
          <a:xfrm>
            <a:off x="685800" y="2130427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45" name="Shape 345"/>
          <p:cNvSpPr>
            <a:spLocks noGrp="1"/>
          </p:cNvSpPr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198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395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592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789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46" name="Shape 346"/>
          <p:cNvSpPr>
            <a:spLocks noGrp="1"/>
          </p:cNvSpPr>
          <p:nvPr>
            <p:ph type="sldNum" sz="quarter" idx="2"/>
          </p:nvPr>
        </p:nvSpPr>
        <p:spPr>
          <a:xfrm>
            <a:off x="8411728" y="6400414"/>
            <a:ext cx="275074" cy="276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4355077"/>
      </p:ext>
    </p:extLst>
  </p:cSld>
  <p:clrMapOvr>
    <a:masterClrMapping/>
  </p:clrMapOvr>
  <p:transition spd="med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Title and Content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Shape 353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54" name="Shape 354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55" name="Shape 355"/>
          <p:cNvSpPr>
            <a:spLocks noGrp="1"/>
          </p:cNvSpPr>
          <p:nvPr>
            <p:ph type="sldNum" sz="quarter" idx="2"/>
          </p:nvPr>
        </p:nvSpPr>
        <p:spPr>
          <a:xfrm>
            <a:off x="8411728" y="6400414"/>
            <a:ext cx="275074" cy="276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77621041"/>
      </p:ext>
    </p:extLst>
  </p:cSld>
  <p:clrMapOvr>
    <a:masterClrMapping/>
  </p:clrMapOvr>
  <p:transition spd="med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Section Header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Shape 362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Title Text</a:t>
            </a:r>
          </a:p>
        </p:txBody>
      </p:sp>
      <p:sp>
        <p:nvSpPr>
          <p:cNvPr id="363" name="Shape 363"/>
          <p:cNvSpPr>
            <a:spLocks noGrp="1"/>
          </p:cNvSpPr>
          <p:nvPr>
            <p:ph type="body" sz="quarter" idx="1"/>
          </p:nvPr>
        </p:nvSpPr>
        <p:spPr>
          <a:xfrm>
            <a:off x="722313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198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395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592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789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4" name="Shape 364"/>
          <p:cNvSpPr>
            <a:spLocks noGrp="1"/>
          </p:cNvSpPr>
          <p:nvPr>
            <p:ph type="sldNum" sz="quarter" idx="2"/>
          </p:nvPr>
        </p:nvSpPr>
        <p:spPr>
          <a:xfrm>
            <a:off x="8411728" y="6400414"/>
            <a:ext cx="275074" cy="276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23668120"/>
      </p:ext>
    </p:extLst>
  </p:cSld>
  <p:clrMapOvr>
    <a:masterClrMapping/>
  </p:clrMapOvr>
  <p:transition spd="med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Two Content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Shape 371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72" name="Shape 372"/>
          <p:cNvSpPr>
            <a:spLocks noGrp="1"/>
          </p:cNvSpPr>
          <p:nvPr>
            <p:ph type="body" sz="half" idx="1"/>
          </p:nvPr>
        </p:nvSpPr>
        <p:spPr>
          <a:xfrm>
            <a:off x="457200" y="1600202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1" indent="-333373">
              <a:spcBef>
                <a:spcPts val="600"/>
              </a:spcBef>
              <a:defRPr sz="2800"/>
            </a:lvl2pPr>
            <a:lvl3pPr marL="1234432" indent="-320037">
              <a:spcBef>
                <a:spcPts val="600"/>
              </a:spcBef>
              <a:defRPr sz="2800"/>
            </a:lvl3pPr>
            <a:lvl4pPr marL="1727190" indent="-355598">
              <a:spcBef>
                <a:spcPts val="600"/>
              </a:spcBef>
              <a:defRPr sz="2800"/>
            </a:lvl4pPr>
            <a:lvl5pPr marL="2184388" indent="-355598">
              <a:spcBef>
                <a:spcPts val="600"/>
              </a:spcBef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73" name="Shape 373"/>
          <p:cNvSpPr>
            <a:spLocks noGrp="1"/>
          </p:cNvSpPr>
          <p:nvPr>
            <p:ph type="sldNum" sz="quarter" idx="2"/>
          </p:nvPr>
        </p:nvSpPr>
        <p:spPr>
          <a:xfrm>
            <a:off x="8411728" y="6400414"/>
            <a:ext cx="275074" cy="276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8124608"/>
      </p:ext>
    </p:extLst>
  </p:cSld>
  <p:clrMapOvr>
    <a:masterClrMapping/>
  </p:clrMapOvr>
  <p:transition spd="med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Comparison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Shape 380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81" name="Shape 381"/>
          <p:cNvSpPr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198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395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592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789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82" name="Shape 382"/>
          <p:cNvSpPr>
            <a:spLocks noGrp="1"/>
          </p:cNvSpPr>
          <p:nvPr>
            <p:ph type="body" sz="quarter" idx="13"/>
          </p:nvPr>
        </p:nvSpPr>
        <p:spPr>
          <a:xfrm>
            <a:off x="4645026" y="1535112"/>
            <a:ext cx="4041775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62"/>
              </a:spcBef>
              <a:buSzTx/>
              <a:buFontTx/>
              <a:buNone/>
              <a:defRPr sz="2400" b="1"/>
            </a:lvl1pPr>
          </a:lstStyle>
          <a:p>
            <a:pPr marL="0" indent="0">
              <a:spcBef>
                <a:spcPts val="500"/>
              </a:spcBef>
              <a:buSzTx/>
              <a:buFontTx/>
              <a:buNone/>
              <a:defRPr sz="2400" b="1"/>
            </a:pPr>
            <a:endParaRPr/>
          </a:p>
        </p:txBody>
      </p:sp>
      <p:sp>
        <p:nvSpPr>
          <p:cNvPr id="383" name="Shape 383"/>
          <p:cNvSpPr>
            <a:spLocks noGrp="1"/>
          </p:cNvSpPr>
          <p:nvPr>
            <p:ph type="sldNum" sz="quarter" idx="2"/>
          </p:nvPr>
        </p:nvSpPr>
        <p:spPr>
          <a:xfrm>
            <a:off x="8411728" y="6400414"/>
            <a:ext cx="275074" cy="276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61888877"/>
      </p:ext>
    </p:extLst>
  </p:cSld>
  <p:clrMapOvr>
    <a:masterClrMapping/>
  </p:clrMapOvr>
  <p:transition spd="med"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Title Only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Shape 390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1" name="Shape 391"/>
          <p:cNvSpPr>
            <a:spLocks noGrp="1"/>
          </p:cNvSpPr>
          <p:nvPr>
            <p:ph type="sldNum" sz="quarter" idx="2"/>
          </p:nvPr>
        </p:nvSpPr>
        <p:spPr>
          <a:xfrm>
            <a:off x="8411728" y="6400414"/>
            <a:ext cx="275074" cy="276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04301162"/>
      </p:ext>
    </p:extLst>
  </p:cSld>
  <p:clrMapOvr>
    <a:masterClrMapping/>
  </p:clrMapOvr>
  <p:transition spd="med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Blank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Shape 398"/>
          <p:cNvSpPr>
            <a:spLocks noGrp="1"/>
          </p:cNvSpPr>
          <p:nvPr>
            <p:ph type="sldNum" sz="quarter" idx="2"/>
          </p:nvPr>
        </p:nvSpPr>
        <p:spPr>
          <a:xfrm>
            <a:off x="8411728" y="6400414"/>
            <a:ext cx="275074" cy="276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05589545"/>
      </p:ext>
    </p:extLst>
  </p:cSld>
  <p:clrMapOvr>
    <a:masterClrMapping/>
  </p:clrMapOvr>
  <p:transition spd="med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Content with Caption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Shape 405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406" name="Shape 406"/>
          <p:cNvSpPr>
            <a:spLocks noGrp="1"/>
          </p:cNvSpPr>
          <p:nvPr>
            <p:ph type="body" idx="1"/>
          </p:nvPr>
        </p:nvSpPr>
        <p:spPr>
          <a:xfrm>
            <a:off x="3575051" y="273052"/>
            <a:ext cx="5111750" cy="585311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7" name="Shape 407"/>
          <p:cNvSpPr>
            <a:spLocks noGrp="1"/>
          </p:cNvSpPr>
          <p:nvPr>
            <p:ph type="body" sz="half" idx="13"/>
          </p:nvPr>
        </p:nvSpPr>
        <p:spPr>
          <a:xfrm>
            <a:off x="457199" y="1435102"/>
            <a:ext cx="3008315" cy="46910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77"/>
              </a:spcBef>
              <a:buSzTx/>
              <a:buFontTx/>
              <a:buNone/>
              <a:defRPr sz="1400"/>
            </a:lvl1pPr>
          </a:lstStyle>
          <a:p>
            <a:pPr marL="0" indent="0">
              <a:spcBef>
                <a:spcPts val="300"/>
              </a:spcBef>
              <a:buSzTx/>
              <a:buFontTx/>
              <a:buNone/>
              <a:defRPr sz="1400"/>
            </a:pPr>
            <a:endParaRPr/>
          </a:p>
        </p:txBody>
      </p:sp>
      <p:sp>
        <p:nvSpPr>
          <p:cNvPr id="408" name="Shape 408"/>
          <p:cNvSpPr>
            <a:spLocks noGrp="1"/>
          </p:cNvSpPr>
          <p:nvPr>
            <p:ph type="sldNum" sz="quarter" idx="2"/>
          </p:nvPr>
        </p:nvSpPr>
        <p:spPr>
          <a:xfrm>
            <a:off x="8411728" y="6400414"/>
            <a:ext cx="275074" cy="276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77242618"/>
      </p:ext>
    </p:extLst>
  </p:cSld>
  <p:clrMapOvr>
    <a:masterClrMapping/>
  </p:clrMapOvr>
  <p:transition spd="med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Picture with Caption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Shape 415"/>
          <p:cNvSpPr>
            <a:spLocks noGrp="1"/>
          </p:cNvSpPr>
          <p:nvPr>
            <p:ph type="title"/>
          </p:nvPr>
        </p:nvSpPr>
        <p:spPr>
          <a:xfrm>
            <a:off x="1792289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416" name="Shape 416"/>
          <p:cNvSpPr>
            <a:spLocks noGrp="1"/>
          </p:cNvSpPr>
          <p:nvPr>
            <p:ph type="pic" sz="half" idx="13"/>
          </p:nvPr>
        </p:nvSpPr>
        <p:spPr>
          <a:xfrm>
            <a:off x="1792289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417" name="Shape 417"/>
          <p:cNvSpPr>
            <a:spLocks noGrp="1"/>
          </p:cNvSpPr>
          <p:nvPr>
            <p:ph type="body" sz="quarter" idx="1"/>
          </p:nvPr>
        </p:nvSpPr>
        <p:spPr>
          <a:xfrm>
            <a:off x="1792289" y="5367339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198">
              <a:spcBef>
                <a:spcPts val="300"/>
              </a:spcBef>
              <a:buSzTx/>
              <a:buFontTx/>
              <a:buNone/>
              <a:defRPr sz="1400"/>
            </a:lvl2pPr>
            <a:lvl3pPr marL="0" indent="914395">
              <a:spcBef>
                <a:spcPts val="300"/>
              </a:spcBef>
              <a:buSzTx/>
              <a:buFontTx/>
              <a:buNone/>
              <a:defRPr sz="1400"/>
            </a:lvl3pPr>
            <a:lvl4pPr marL="0" indent="1371592">
              <a:spcBef>
                <a:spcPts val="300"/>
              </a:spcBef>
              <a:buSzTx/>
              <a:buFontTx/>
              <a:buNone/>
              <a:defRPr sz="1400"/>
            </a:lvl4pPr>
            <a:lvl5pPr marL="0" indent="1828789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8" name="Shape 418"/>
          <p:cNvSpPr>
            <a:spLocks noGrp="1"/>
          </p:cNvSpPr>
          <p:nvPr>
            <p:ph type="sldNum" sz="quarter" idx="2"/>
          </p:nvPr>
        </p:nvSpPr>
        <p:spPr>
          <a:xfrm>
            <a:off x="8411728" y="6400414"/>
            <a:ext cx="275074" cy="276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55273228"/>
      </p:ext>
    </p:extLst>
  </p:cSld>
  <p:clrMapOvr>
    <a:masterClrMapping/>
  </p:clrMapOvr>
  <p:transition spd="med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Title and Vertical Text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Shape 425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26" name="Shape 426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27" name="Shape 427"/>
          <p:cNvSpPr>
            <a:spLocks noGrp="1"/>
          </p:cNvSpPr>
          <p:nvPr>
            <p:ph type="sldNum" sz="quarter" idx="2"/>
          </p:nvPr>
        </p:nvSpPr>
        <p:spPr>
          <a:xfrm>
            <a:off x="8411728" y="6400414"/>
            <a:ext cx="275074" cy="276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63236413"/>
      </p:ext>
    </p:extLst>
  </p:cSld>
  <p:clrMapOvr>
    <a:masterClrMapping/>
  </p:clrMapOvr>
  <p:transition spd="med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Vertical Title and Text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Shape 434"/>
          <p:cNvSpPr>
            <a:spLocks noGrp="1"/>
          </p:cNvSpPr>
          <p:nvPr>
            <p:ph type="title"/>
          </p:nvPr>
        </p:nvSpPr>
        <p:spPr>
          <a:xfrm>
            <a:off x="6629400" y="274638"/>
            <a:ext cx="2057400" cy="58515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35" name="Shape 435"/>
          <p:cNvSpPr>
            <a:spLocks noGrp="1"/>
          </p:cNvSpPr>
          <p:nvPr>
            <p:ph type="body" idx="1"/>
          </p:nvPr>
        </p:nvSpPr>
        <p:spPr>
          <a:xfrm>
            <a:off x="457200" y="274638"/>
            <a:ext cx="6019800" cy="5851526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36" name="Shape 436"/>
          <p:cNvSpPr>
            <a:spLocks noGrp="1"/>
          </p:cNvSpPr>
          <p:nvPr>
            <p:ph type="sldNum" sz="quarter" idx="2"/>
          </p:nvPr>
        </p:nvSpPr>
        <p:spPr>
          <a:xfrm>
            <a:off x="8411728" y="6400414"/>
            <a:ext cx="275074" cy="276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45853584"/>
      </p:ext>
    </p:extLst>
  </p:cSld>
  <p:clrMapOvr>
    <a:masterClrMapping/>
  </p:clrMapOvr>
  <p:transition spd="med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Title Slide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Shape 443"/>
          <p:cNvSpPr>
            <a:spLocks noGrp="1"/>
          </p:cNvSpPr>
          <p:nvPr>
            <p:ph type="title"/>
          </p:nvPr>
        </p:nvSpPr>
        <p:spPr>
          <a:xfrm>
            <a:off x="685800" y="2130431"/>
            <a:ext cx="7772400" cy="14700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44" name="Shape 444"/>
          <p:cNvSpPr>
            <a:spLocks noGrp="1"/>
          </p:cNvSpPr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198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395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592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789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45" name="Shape 445"/>
          <p:cNvSpPr>
            <a:spLocks noGrp="1"/>
          </p:cNvSpPr>
          <p:nvPr>
            <p:ph type="sldNum" sz="quarter" idx="2"/>
          </p:nvPr>
        </p:nvSpPr>
        <p:spPr>
          <a:xfrm>
            <a:off x="8406919" y="6400414"/>
            <a:ext cx="279883" cy="276999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66239796"/>
      </p:ext>
    </p:extLst>
  </p:cSld>
  <p:clrMapOvr>
    <a:masterClrMapping/>
  </p:clrMapOvr>
  <p:transition spd="med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Title and Content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Shape 452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53" name="Shape 453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54" name="Shape 454"/>
          <p:cNvSpPr>
            <a:spLocks noGrp="1"/>
          </p:cNvSpPr>
          <p:nvPr>
            <p:ph type="sldNum" sz="quarter" idx="2"/>
          </p:nvPr>
        </p:nvSpPr>
        <p:spPr>
          <a:xfrm>
            <a:off x="8406919" y="6400414"/>
            <a:ext cx="279883" cy="276999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84351003"/>
      </p:ext>
    </p:extLst>
  </p:cSld>
  <p:clrMapOvr>
    <a:masterClrMapping/>
  </p:clrMapOvr>
  <p:transition spd="med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Section Header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Shape 461"/>
          <p:cNvSpPr>
            <a:spLocks noGrp="1"/>
          </p:cNvSpPr>
          <p:nvPr>
            <p:ph type="title"/>
          </p:nvPr>
        </p:nvSpPr>
        <p:spPr>
          <a:xfrm>
            <a:off x="722313" y="4406905"/>
            <a:ext cx="7772401" cy="1362077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Title Text</a:t>
            </a:r>
          </a:p>
        </p:txBody>
      </p:sp>
      <p:sp>
        <p:nvSpPr>
          <p:cNvPr id="462" name="Shape 462"/>
          <p:cNvSpPr>
            <a:spLocks noGrp="1"/>
          </p:cNvSpPr>
          <p:nvPr>
            <p:ph type="body" sz="quarter" idx="1"/>
          </p:nvPr>
        </p:nvSpPr>
        <p:spPr>
          <a:xfrm>
            <a:off x="722313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198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395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592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789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63" name="Shape 463"/>
          <p:cNvSpPr>
            <a:spLocks noGrp="1"/>
          </p:cNvSpPr>
          <p:nvPr>
            <p:ph type="sldNum" sz="quarter" idx="2"/>
          </p:nvPr>
        </p:nvSpPr>
        <p:spPr>
          <a:xfrm>
            <a:off x="8406919" y="6400414"/>
            <a:ext cx="279883" cy="276999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90932470"/>
      </p:ext>
    </p:extLst>
  </p:cSld>
  <p:clrMapOvr>
    <a:masterClrMapping/>
  </p:clrMapOvr>
  <p:transition spd="med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Two Content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Shape 470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71" name="Shape 471"/>
          <p:cNvSpPr>
            <a:spLocks noGrp="1"/>
          </p:cNvSpPr>
          <p:nvPr>
            <p:ph type="body" sz="half" idx="1"/>
          </p:nvPr>
        </p:nvSpPr>
        <p:spPr>
          <a:xfrm>
            <a:off x="457200" y="1600202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1" indent="-333373">
              <a:spcBef>
                <a:spcPts val="600"/>
              </a:spcBef>
              <a:defRPr sz="2800"/>
            </a:lvl2pPr>
            <a:lvl3pPr marL="1234432" indent="-320037">
              <a:spcBef>
                <a:spcPts val="600"/>
              </a:spcBef>
              <a:defRPr sz="2800"/>
            </a:lvl3pPr>
            <a:lvl4pPr marL="1727190" indent="-355598">
              <a:spcBef>
                <a:spcPts val="600"/>
              </a:spcBef>
              <a:defRPr sz="2800"/>
            </a:lvl4pPr>
            <a:lvl5pPr marL="2184388" indent="-355598">
              <a:spcBef>
                <a:spcPts val="600"/>
              </a:spcBef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72" name="Shape 472"/>
          <p:cNvSpPr>
            <a:spLocks noGrp="1"/>
          </p:cNvSpPr>
          <p:nvPr>
            <p:ph type="sldNum" sz="quarter" idx="2"/>
          </p:nvPr>
        </p:nvSpPr>
        <p:spPr>
          <a:xfrm>
            <a:off x="8406919" y="6400414"/>
            <a:ext cx="279883" cy="276999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75765006"/>
      </p:ext>
    </p:extLst>
  </p:cSld>
  <p:clrMapOvr>
    <a:masterClrMapping/>
  </p:clrMapOvr>
  <p:transition spd="med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Comparison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Shape 479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80" name="Shape 480"/>
          <p:cNvSpPr>
            <a:spLocks noGrp="1"/>
          </p:cNvSpPr>
          <p:nvPr>
            <p:ph type="body" sz="quarter" idx="1"/>
          </p:nvPr>
        </p:nvSpPr>
        <p:spPr>
          <a:xfrm>
            <a:off x="457200" y="1535115"/>
            <a:ext cx="4040188" cy="639764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198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395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592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789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81" name="Shape 481"/>
          <p:cNvSpPr>
            <a:spLocks noGrp="1"/>
          </p:cNvSpPr>
          <p:nvPr>
            <p:ph type="body" sz="quarter" idx="13"/>
          </p:nvPr>
        </p:nvSpPr>
        <p:spPr>
          <a:xfrm>
            <a:off x="4645034" y="1535115"/>
            <a:ext cx="4041776" cy="639764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62"/>
              </a:spcBef>
              <a:buSzTx/>
              <a:buFontTx/>
              <a:buNone/>
              <a:defRPr sz="2400" b="1"/>
            </a:lvl1pPr>
          </a:lstStyle>
          <a:p>
            <a:pPr marL="0" indent="0">
              <a:spcBef>
                <a:spcPts val="500"/>
              </a:spcBef>
              <a:buSzTx/>
              <a:buFontTx/>
              <a:buNone/>
              <a:defRPr sz="2400" b="1"/>
            </a:pPr>
            <a:endParaRPr/>
          </a:p>
        </p:txBody>
      </p:sp>
      <p:sp>
        <p:nvSpPr>
          <p:cNvPr id="482" name="Shape 482"/>
          <p:cNvSpPr>
            <a:spLocks noGrp="1"/>
          </p:cNvSpPr>
          <p:nvPr>
            <p:ph type="sldNum" sz="quarter" idx="2"/>
          </p:nvPr>
        </p:nvSpPr>
        <p:spPr>
          <a:xfrm>
            <a:off x="8406919" y="6400414"/>
            <a:ext cx="279883" cy="276999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84965068"/>
      </p:ext>
    </p:extLst>
  </p:cSld>
  <p:clrMapOvr>
    <a:masterClrMapping/>
  </p:clrMapOvr>
  <p:transition spd="med"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Title Only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Shape 489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0" name="Shape 490"/>
          <p:cNvSpPr>
            <a:spLocks noGrp="1"/>
          </p:cNvSpPr>
          <p:nvPr>
            <p:ph type="sldNum" sz="quarter" idx="2"/>
          </p:nvPr>
        </p:nvSpPr>
        <p:spPr>
          <a:xfrm>
            <a:off x="8406919" y="6400414"/>
            <a:ext cx="279883" cy="276999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60365163"/>
      </p:ext>
    </p:extLst>
  </p:cSld>
  <p:clrMapOvr>
    <a:masterClrMapping/>
  </p:clrMapOvr>
  <p:transition spd="med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Content with Caption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Shape 504"/>
          <p:cNvSpPr>
            <a:spLocks noGrp="1"/>
          </p:cNvSpPr>
          <p:nvPr>
            <p:ph type="title"/>
          </p:nvPr>
        </p:nvSpPr>
        <p:spPr>
          <a:xfrm>
            <a:off x="457209" y="273054"/>
            <a:ext cx="3008315" cy="116205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505" name="Shape 505"/>
          <p:cNvSpPr>
            <a:spLocks noGrp="1"/>
          </p:cNvSpPr>
          <p:nvPr>
            <p:ph type="body" idx="1"/>
          </p:nvPr>
        </p:nvSpPr>
        <p:spPr>
          <a:xfrm>
            <a:off x="3575051" y="273052"/>
            <a:ext cx="5111750" cy="585311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06" name="Shape 506"/>
          <p:cNvSpPr>
            <a:spLocks noGrp="1"/>
          </p:cNvSpPr>
          <p:nvPr>
            <p:ph type="body" sz="half" idx="13"/>
          </p:nvPr>
        </p:nvSpPr>
        <p:spPr>
          <a:xfrm>
            <a:off x="457209" y="1435104"/>
            <a:ext cx="3008315" cy="46910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77"/>
              </a:spcBef>
              <a:buSzTx/>
              <a:buFontTx/>
              <a:buNone/>
              <a:defRPr sz="1400"/>
            </a:lvl1pPr>
          </a:lstStyle>
          <a:p>
            <a:pPr marL="0" indent="0">
              <a:spcBef>
                <a:spcPts val="300"/>
              </a:spcBef>
              <a:buSzTx/>
              <a:buFontTx/>
              <a:buNone/>
              <a:defRPr sz="1400"/>
            </a:pPr>
            <a:endParaRPr/>
          </a:p>
        </p:txBody>
      </p:sp>
      <p:sp>
        <p:nvSpPr>
          <p:cNvPr id="507" name="Shape 507"/>
          <p:cNvSpPr>
            <a:spLocks noGrp="1"/>
          </p:cNvSpPr>
          <p:nvPr>
            <p:ph type="sldNum" sz="quarter" idx="2"/>
          </p:nvPr>
        </p:nvSpPr>
        <p:spPr>
          <a:xfrm>
            <a:off x="8406919" y="6400414"/>
            <a:ext cx="279883" cy="276999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95471785"/>
      </p:ext>
    </p:extLst>
  </p:cSld>
  <p:clrMapOvr>
    <a:masterClrMapping/>
  </p:clrMapOvr>
  <p:transition spd="med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Picture with Caption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Shape 514"/>
          <p:cNvSpPr>
            <a:spLocks noGrp="1"/>
          </p:cNvSpPr>
          <p:nvPr>
            <p:ph type="title"/>
          </p:nvPr>
        </p:nvSpPr>
        <p:spPr>
          <a:xfrm>
            <a:off x="1792289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515" name="Shape 515"/>
          <p:cNvSpPr>
            <a:spLocks noGrp="1"/>
          </p:cNvSpPr>
          <p:nvPr>
            <p:ph type="pic" sz="half" idx="13"/>
          </p:nvPr>
        </p:nvSpPr>
        <p:spPr>
          <a:xfrm>
            <a:off x="1792289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516" name="Shape 516"/>
          <p:cNvSpPr>
            <a:spLocks noGrp="1"/>
          </p:cNvSpPr>
          <p:nvPr>
            <p:ph type="body" sz="quarter" idx="1"/>
          </p:nvPr>
        </p:nvSpPr>
        <p:spPr>
          <a:xfrm>
            <a:off x="1792289" y="5367339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198">
              <a:spcBef>
                <a:spcPts val="300"/>
              </a:spcBef>
              <a:buSzTx/>
              <a:buFontTx/>
              <a:buNone/>
              <a:defRPr sz="1400"/>
            </a:lvl2pPr>
            <a:lvl3pPr marL="0" indent="914395">
              <a:spcBef>
                <a:spcPts val="300"/>
              </a:spcBef>
              <a:buSzTx/>
              <a:buFontTx/>
              <a:buNone/>
              <a:defRPr sz="1400"/>
            </a:lvl3pPr>
            <a:lvl4pPr marL="0" indent="1371592">
              <a:spcBef>
                <a:spcPts val="300"/>
              </a:spcBef>
              <a:buSzTx/>
              <a:buFontTx/>
              <a:buNone/>
              <a:defRPr sz="1400"/>
            </a:lvl4pPr>
            <a:lvl5pPr marL="0" indent="1828789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17" name="Shape 517"/>
          <p:cNvSpPr>
            <a:spLocks noGrp="1"/>
          </p:cNvSpPr>
          <p:nvPr>
            <p:ph type="sldNum" sz="quarter" idx="2"/>
          </p:nvPr>
        </p:nvSpPr>
        <p:spPr>
          <a:xfrm>
            <a:off x="8406919" y="6400414"/>
            <a:ext cx="279883" cy="276999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82624826"/>
      </p:ext>
    </p:extLst>
  </p:cSld>
  <p:clrMapOvr>
    <a:masterClrMapping/>
  </p:clrMapOvr>
  <p:transition spd="med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Title and Vertical Text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Shape 524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25" name="Shape 525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26" name="Shape 526"/>
          <p:cNvSpPr>
            <a:spLocks noGrp="1"/>
          </p:cNvSpPr>
          <p:nvPr>
            <p:ph type="sldNum" sz="quarter" idx="2"/>
          </p:nvPr>
        </p:nvSpPr>
        <p:spPr>
          <a:xfrm>
            <a:off x="8406919" y="6400414"/>
            <a:ext cx="279883" cy="276999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85582815"/>
      </p:ext>
    </p:extLst>
  </p:cSld>
  <p:clrMapOvr>
    <a:masterClrMapping/>
  </p:clrMapOvr>
  <p:transition spd="med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Vertical Title and Text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Shape 533"/>
          <p:cNvSpPr>
            <a:spLocks noGrp="1"/>
          </p:cNvSpPr>
          <p:nvPr>
            <p:ph type="title"/>
          </p:nvPr>
        </p:nvSpPr>
        <p:spPr>
          <a:xfrm>
            <a:off x="6629400" y="274643"/>
            <a:ext cx="2057400" cy="58515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34" name="Shape 534"/>
          <p:cNvSpPr>
            <a:spLocks noGrp="1"/>
          </p:cNvSpPr>
          <p:nvPr>
            <p:ph type="body" idx="1"/>
          </p:nvPr>
        </p:nvSpPr>
        <p:spPr>
          <a:xfrm>
            <a:off x="457200" y="274643"/>
            <a:ext cx="6019800" cy="5851526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35" name="Shape 535"/>
          <p:cNvSpPr>
            <a:spLocks noGrp="1"/>
          </p:cNvSpPr>
          <p:nvPr>
            <p:ph type="sldNum" sz="quarter" idx="2"/>
          </p:nvPr>
        </p:nvSpPr>
        <p:spPr>
          <a:xfrm>
            <a:off x="8406919" y="6400414"/>
            <a:ext cx="279883" cy="276999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25234874"/>
      </p:ext>
    </p:extLst>
  </p:cSld>
  <p:clrMapOvr>
    <a:masterClrMapping/>
  </p:clrMapOvr>
  <p:transition spd="med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3305175"/>
            <a:ext cx="9144000" cy="76200"/>
          </a:xfrm>
          <a:prstGeom prst="rect">
            <a:avLst/>
          </a:prstGeom>
          <a:solidFill>
            <a:srgbClr val="ADCCEB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hangingPunct="1">
              <a:defRPr/>
            </a:pPr>
            <a:endParaRPr lang="en-US" sz="1800" b="1" kern="1200">
              <a:latin typeface="Times New Roman" pitchFamily="18" charset="0"/>
              <a:ea typeface="+mn-ea"/>
              <a:cs typeface="Browallia New" pitchFamily="34" charset="-34"/>
            </a:endParaRPr>
          </a:p>
        </p:txBody>
      </p:sp>
      <p:sp>
        <p:nvSpPr>
          <p:cNvPr id="5" name="Rectangle 5"/>
          <p:cNvSpPr>
            <a:spLocks noChangeArrowheads="1"/>
          </p:cNvSpPr>
          <p:nvPr userDrawn="1"/>
        </p:nvSpPr>
        <p:spPr bwMode="auto">
          <a:xfrm>
            <a:off x="0" y="2162175"/>
            <a:ext cx="9144000" cy="1143000"/>
          </a:xfrm>
          <a:prstGeom prst="rect">
            <a:avLst/>
          </a:prstGeom>
          <a:gradFill rotWithShape="1">
            <a:gsLst>
              <a:gs pos="0">
                <a:srgbClr val="000099">
                  <a:gamma/>
                  <a:shade val="42353"/>
                  <a:invGamma/>
                </a:srgbClr>
              </a:gs>
              <a:gs pos="100000">
                <a:srgbClr val="000099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hangingPunct="1">
              <a:defRPr/>
            </a:pPr>
            <a:endParaRPr lang="en-US" sz="1800" b="1" kern="1200">
              <a:latin typeface="Times New Roman" pitchFamily="18" charset="0"/>
              <a:ea typeface="+mn-ea"/>
              <a:cs typeface="Browallia New" pitchFamily="34" charset="-34"/>
            </a:endParaRPr>
          </a:p>
        </p:txBody>
      </p:sp>
      <p:sp>
        <p:nvSpPr>
          <p:cNvPr id="6" name="Rectangle 12"/>
          <p:cNvSpPr>
            <a:spLocks noChangeArrowheads="1"/>
          </p:cNvSpPr>
          <p:nvPr userDrawn="1"/>
        </p:nvSpPr>
        <p:spPr bwMode="auto">
          <a:xfrm>
            <a:off x="3048000" y="6567488"/>
            <a:ext cx="6096000" cy="304800"/>
          </a:xfrm>
          <a:prstGeom prst="rect">
            <a:avLst/>
          </a:prstGeom>
          <a:solidFill>
            <a:srgbClr val="29292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hangingPunct="1">
              <a:defRPr/>
            </a:pPr>
            <a:endParaRPr lang="en-US" sz="1800" b="1" kern="1200">
              <a:latin typeface="Times New Roman" pitchFamily="18" charset="0"/>
              <a:ea typeface="+mn-ea"/>
              <a:cs typeface="Browallia New" pitchFamily="34" charset="-34"/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905000" y="2133600"/>
            <a:ext cx="6705600" cy="116205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Sylfaen" pitchFamily="18" charset="0"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723861868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Page </a:t>
            </a:r>
            <a:fld id="{84910EE1-A1F9-448E-BBBA-1128097EAFA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764310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98" indent="0">
              <a:buNone/>
              <a:defRPr sz="1800"/>
            </a:lvl2pPr>
            <a:lvl3pPr marL="914395" indent="0">
              <a:buNone/>
              <a:defRPr sz="1600"/>
            </a:lvl3pPr>
            <a:lvl4pPr marL="1371592" indent="0">
              <a:buNone/>
              <a:defRPr sz="1400"/>
            </a:lvl4pPr>
            <a:lvl5pPr marL="1828789" indent="0">
              <a:buNone/>
              <a:defRPr sz="1400"/>
            </a:lvl5pPr>
            <a:lvl6pPr marL="2285987" indent="0">
              <a:buNone/>
              <a:defRPr sz="1400"/>
            </a:lvl6pPr>
            <a:lvl7pPr marL="2743185" indent="0">
              <a:buNone/>
              <a:defRPr sz="1400"/>
            </a:lvl7pPr>
            <a:lvl8pPr marL="3200381" indent="0">
              <a:buNone/>
              <a:defRPr sz="1400"/>
            </a:lvl8pPr>
            <a:lvl9pPr marL="3657579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Page </a:t>
            </a:r>
            <a:fld id="{7C24CFE5-D82D-4F8B-B63E-9DBF9838F94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903629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066800"/>
            <a:ext cx="41529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41529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Page </a:t>
            </a:r>
            <a:fld id="{E19590CD-1362-4873-A31A-226C4E106D4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356678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8" indent="0">
              <a:buNone/>
              <a:defRPr sz="2000" b="1"/>
            </a:lvl2pPr>
            <a:lvl3pPr marL="914395" indent="0">
              <a:buNone/>
              <a:defRPr sz="1800" b="1"/>
            </a:lvl3pPr>
            <a:lvl4pPr marL="1371592" indent="0">
              <a:buNone/>
              <a:defRPr sz="1600" b="1"/>
            </a:lvl4pPr>
            <a:lvl5pPr marL="1828789" indent="0">
              <a:buNone/>
              <a:defRPr sz="1600" b="1"/>
            </a:lvl5pPr>
            <a:lvl6pPr marL="2285987" indent="0">
              <a:buNone/>
              <a:defRPr sz="1600" b="1"/>
            </a:lvl6pPr>
            <a:lvl7pPr marL="2743185" indent="0">
              <a:buNone/>
              <a:defRPr sz="1600" b="1"/>
            </a:lvl7pPr>
            <a:lvl8pPr marL="3200381" indent="0">
              <a:buNone/>
              <a:defRPr sz="1600" b="1"/>
            </a:lvl8pPr>
            <a:lvl9pPr marL="365757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8" indent="0">
              <a:buNone/>
              <a:defRPr sz="2000" b="1"/>
            </a:lvl2pPr>
            <a:lvl3pPr marL="914395" indent="0">
              <a:buNone/>
              <a:defRPr sz="1800" b="1"/>
            </a:lvl3pPr>
            <a:lvl4pPr marL="1371592" indent="0">
              <a:buNone/>
              <a:defRPr sz="1600" b="1"/>
            </a:lvl4pPr>
            <a:lvl5pPr marL="1828789" indent="0">
              <a:buNone/>
              <a:defRPr sz="1600" b="1"/>
            </a:lvl5pPr>
            <a:lvl6pPr marL="2285987" indent="0">
              <a:buNone/>
              <a:defRPr sz="1600" b="1"/>
            </a:lvl6pPr>
            <a:lvl7pPr marL="2743185" indent="0">
              <a:buNone/>
              <a:defRPr sz="1600" b="1"/>
            </a:lvl7pPr>
            <a:lvl8pPr marL="3200381" indent="0">
              <a:buNone/>
              <a:defRPr sz="1600" b="1"/>
            </a:lvl8pPr>
            <a:lvl9pPr marL="365757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Page </a:t>
            </a:r>
            <a:fld id="{E26F0322-E9AF-471C-ADCB-1F1ECE7D51B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138294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Page </a:t>
            </a:r>
            <a:fld id="{8D13DFE0-C151-40F8-85CE-F0DB5A1B387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438142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Page </a:t>
            </a:r>
            <a:fld id="{648E034F-C11F-415D-AE9D-DA896267A1A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45743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98" indent="0">
              <a:buNone/>
              <a:defRPr sz="1200"/>
            </a:lvl2pPr>
            <a:lvl3pPr marL="914395" indent="0">
              <a:buNone/>
              <a:defRPr sz="1000"/>
            </a:lvl3pPr>
            <a:lvl4pPr marL="1371592" indent="0">
              <a:buNone/>
              <a:defRPr sz="900"/>
            </a:lvl4pPr>
            <a:lvl5pPr marL="1828789" indent="0">
              <a:buNone/>
              <a:defRPr sz="900"/>
            </a:lvl5pPr>
            <a:lvl6pPr marL="2285987" indent="0">
              <a:buNone/>
              <a:defRPr sz="900"/>
            </a:lvl6pPr>
            <a:lvl7pPr marL="2743185" indent="0">
              <a:buNone/>
              <a:defRPr sz="900"/>
            </a:lvl7pPr>
            <a:lvl8pPr marL="3200381" indent="0">
              <a:buNone/>
              <a:defRPr sz="900"/>
            </a:lvl8pPr>
            <a:lvl9pPr marL="365757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Page </a:t>
            </a:r>
            <a:fld id="{4218808E-0D6A-4A1C-888E-4646A72CBC2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144801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98" indent="0">
              <a:buNone/>
              <a:defRPr sz="2800"/>
            </a:lvl2pPr>
            <a:lvl3pPr marL="914395" indent="0">
              <a:buNone/>
              <a:defRPr sz="2400"/>
            </a:lvl3pPr>
            <a:lvl4pPr marL="1371592" indent="0">
              <a:buNone/>
              <a:defRPr sz="2000"/>
            </a:lvl4pPr>
            <a:lvl5pPr marL="1828789" indent="0">
              <a:buNone/>
              <a:defRPr sz="2000"/>
            </a:lvl5pPr>
            <a:lvl6pPr marL="2285987" indent="0">
              <a:buNone/>
              <a:defRPr sz="2000"/>
            </a:lvl6pPr>
            <a:lvl7pPr marL="2743185" indent="0">
              <a:buNone/>
              <a:defRPr sz="2000"/>
            </a:lvl7pPr>
            <a:lvl8pPr marL="3200381" indent="0">
              <a:buNone/>
              <a:defRPr sz="2000"/>
            </a:lvl8pPr>
            <a:lvl9pPr marL="3657579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98" indent="0">
              <a:buNone/>
              <a:defRPr sz="1200"/>
            </a:lvl2pPr>
            <a:lvl3pPr marL="914395" indent="0">
              <a:buNone/>
              <a:defRPr sz="1000"/>
            </a:lvl3pPr>
            <a:lvl4pPr marL="1371592" indent="0">
              <a:buNone/>
              <a:defRPr sz="900"/>
            </a:lvl4pPr>
            <a:lvl5pPr marL="1828789" indent="0">
              <a:buNone/>
              <a:defRPr sz="900"/>
            </a:lvl5pPr>
            <a:lvl6pPr marL="2285987" indent="0">
              <a:buNone/>
              <a:defRPr sz="900"/>
            </a:lvl6pPr>
            <a:lvl7pPr marL="2743185" indent="0">
              <a:buNone/>
              <a:defRPr sz="900"/>
            </a:lvl7pPr>
            <a:lvl8pPr marL="3200381" indent="0">
              <a:buNone/>
              <a:defRPr sz="900"/>
            </a:lvl8pPr>
            <a:lvl9pPr marL="365757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Page </a:t>
            </a:r>
            <a:fld id="{2B1F3E13-DD55-4AFD-9065-CA26C03CFF6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712991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Page </a:t>
            </a:r>
            <a:fld id="{CD70C3EE-0B32-4339-AEDD-0553DF271F3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334350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7050" y="76200"/>
            <a:ext cx="2266950" cy="6324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" y="76200"/>
            <a:ext cx="6648450" cy="63246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Page </a:t>
            </a:r>
            <a:fld id="{4356256E-33AF-4744-AA38-2B00CDAB9FD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249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71.xml"/><Relationship Id="rId18" Type="http://schemas.openxmlformats.org/officeDocument/2006/relationships/slideLayout" Target="../slideLayouts/slideLayout76.xml"/><Relationship Id="rId26" Type="http://schemas.openxmlformats.org/officeDocument/2006/relationships/slideLayout" Target="../slideLayouts/slideLayout84.xml"/><Relationship Id="rId39" Type="http://schemas.openxmlformats.org/officeDocument/2006/relationships/slideLayout" Target="../slideLayouts/slideLayout97.xml"/><Relationship Id="rId21" Type="http://schemas.openxmlformats.org/officeDocument/2006/relationships/slideLayout" Target="../slideLayouts/slideLayout79.xml"/><Relationship Id="rId34" Type="http://schemas.openxmlformats.org/officeDocument/2006/relationships/slideLayout" Target="../slideLayouts/slideLayout92.xml"/><Relationship Id="rId42" Type="http://schemas.openxmlformats.org/officeDocument/2006/relationships/slideLayout" Target="../slideLayouts/slideLayout100.xml"/><Relationship Id="rId47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65.xml"/><Relationship Id="rId2" Type="http://schemas.openxmlformats.org/officeDocument/2006/relationships/slideLayout" Target="../slideLayouts/slideLayout60.xml"/><Relationship Id="rId16" Type="http://schemas.openxmlformats.org/officeDocument/2006/relationships/slideLayout" Target="../slideLayouts/slideLayout74.xml"/><Relationship Id="rId29" Type="http://schemas.openxmlformats.org/officeDocument/2006/relationships/slideLayout" Target="../slideLayouts/slideLayout87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24" Type="http://schemas.openxmlformats.org/officeDocument/2006/relationships/slideLayout" Target="../slideLayouts/slideLayout82.xml"/><Relationship Id="rId32" Type="http://schemas.openxmlformats.org/officeDocument/2006/relationships/slideLayout" Target="../slideLayouts/slideLayout90.xml"/><Relationship Id="rId37" Type="http://schemas.openxmlformats.org/officeDocument/2006/relationships/slideLayout" Target="../slideLayouts/slideLayout95.xml"/><Relationship Id="rId40" Type="http://schemas.openxmlformats.org/officeDocument/2006/relationships/slideLayout" Target="../slideLayouts/slideLayout98.xml"/><Relationship Id="rId45" Type="http://schemas.openxmlformats.org/officeDocument/2006/relationships/slideLayout" Target="../slideLayouts/slideLayout103.xml"/><Relationship Id="rId5" Type="http://schemas.openxmlformats.org/officeDocument/2006/relationships/slideLayout" Target="../slideLayouts/slideLayout63.xml"/><Relationship Id="rId15" Type="http://schemas.openxmlformats.org/officeDocument/2006/relationships/slideLayout" Target="../slideLayouts/slideLayout73.xml"/><Relationship Id="rId23" Type="http://schemas.openxmlformats.org/officeDocument/2006/relationships/slideLayout" Target="../slideLayouts/slideLayout81.xml"/><Relationship Id="rId28" Type="http://schemas.openxmlformats.org/officeDocument/2006/relationships/slideLayout" Target="../slideLayouts/slideLayout86.xml"/><Relationship Id="rId36" Type="http://schemas.openxmlformats.org/officeDocument/2006/relationships/slideLayout" Target="../slideLayouts/slideLayout94.xml"/><Relationship Id="rId10" Type="http://schemas.openxmlformats.org/officeDocument/2006/relationships/slideLayout" Target="../slideLayouts/slideLayout68.xml"/><Relationship Id="rId19" Type="http://schemas.openxmlformats.org/officeDocument/2006/relationships/slideLayout" Target="../slideLayouts/slideLayout77.xml"/><Relationship Id="rId31" Type="http://schemas.openxmlformats.org/officeDocument/2006/relationships/slideLayout" Target="../slideLayouts/slideLayout89.xml"/><Relationship Id="rId44" Type="http://schemas.openxmlformats.org/officeDocument/2006/relationships/slideLayout" Target="../slideLayouts/slideLayout102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Relationship Id="rId14" Type="http://schemas.openxmlformats.org/officeDocument/2006/relationships/slideLayout" Target="../slideLayouts/slideLayout72.xml"/><Relationship Id="rId22" Type="http://schemas.openxmlformats.org/officeDocument/2006/relationships/slideLayout" Target="../slideLayouts/slideLayout80.xml"/><Relationship Id="rId27" Type="http://schemas.openxmlformats.org/officeDocument/2006/relationships/slideLayout" Target="../slideLayouts/slideLayout85.xml"/><Relationship Id="rId30" Type="http://schemas.openxmlformats.org/officeDocument/2006/relationships/slideLayout" Target="../slideLayouts/slideLayout88.xml"/><Relationship Id="rId35" Type="http://schemas.openxmlformats.org/officeDocument/2006/relationships/slideLayout" Target="../slideLayouts/slideLayout93.xml"/><Relationship Id="rId43" Type="http://schemas.openxmlformats.org/officeDocument/2006/relationships/slideLayout" Target="../slideLayouts/slideLayout101.xml"/><Relationship Id="rId48" Type="http://schemas.openxmlformats.org/officeDocument/2006/relationships/theme" Target="../theme/theme3.xml"/><Relationship Id="rId8" Type="http://schemas.openxmlformats.org/officeDocument/2006/relationships/slideLayout" Target="../slideLayouts/slideLayout66.xml"/><Relationship Id="rId3" Type="http://schemas.openxmlformats.org/officeDocument/2006/relationships/slideLayout" Target="../slideLayouts/slideLayout61.xml"/><Relationship Id="rId12" Type="http://schemas.openxmlformats.org/officeDocument/2006/relationships/slideLayout" Target="../slideLayouts/slideLayout70.xml"/><Relationship Id="rId17" Type="http://schemas.openxmlformats.org/officeDocument/2006/relationships/slideLayout" Target="../slideLayouts/slideLayout75.xml"/><Relationship Id="rId25" Type="http://schemas.openxmlformats.org/officeDocument/2006/relationships/slideLayout" Target="../slideLayouts/slideLayout83.xml"/><Relationship Id="rId33" Type="http://schemas.openxmlformats.org/officeDocument/2006/relationships/slideLayout" Target="../slideLayouts/slideLayout91.xml"/><Relationship Id="rId38" Type="http://schemas.openxmlformats.org/officeDocument/2006/relationships/slideLayout" Target="../slideLayouts/slideLayout96.xml"/><Relationship Id="rId46" Type="http://schemas.openxmlformats.org/officeDocument/2006/relationships/slideLayout" Target="../slideLayouts/slideLayout104.xml"/><Relationship Id="rId20" Type="http://schemas.openxmlformats.org/officeDocument/2006/relationships/slideLayout" Target="../slideLayouts/slideLayout78.xml"/><Relationship Id="rId41" Type="http://schemas.openxmlformats.org/officeDocument/2006/relationships/slideLayout" Target="../slideLayouts/slideLayout9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3.xml"/><Relationship Id="rId3" Type="http://schemas.openxmlformats.org/officeDocument/2006/relationships/slideLayout" Target="../slideLayouts/slideLayout108.xml"/><Relationship Id="rId7" Type="http://schemas.openxmlformats.org/officeDocument/2006/relationships/slideLayout" Target="../slideLayouts/slideLayout11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107.xml"/><Relationship Id="rId1" Type="http://schemas.openxmlformats.org/officeDocument/2006/relationships/slideLayout" Target="../slideLayouts/slideLayout106.xml"/><Relationship Id="rId6" Type="http://schemas.openxmlformats.org/officeDocument/2006/relationships/slideLayout" Target="../slideLayouts/slideLayout111.xml"/><Relationship Id="rId11" Type="http://schemas.openxmlformats.org/officeDocument/2006/relationships/slideLayout" Target="../slideLayouts/slideLayout116.xml"/><Relationship Id="rId5" Type="http://schemas.openxmlformats.org/officeDocument/2006/relationships/slideLayout" Target="../slideLayouts/slideLayout110.xml"/><Relationship Id="rId10" Type="http://schemas.openxmlformats.org/officeDocument/2006/relationships/slideLayout" Target="../slideLayouts/slideLayout115.xml"/><Relationship Id="rId4" Type="http://schemas.openxmlformats.org/officeDocument/2006/relationships/slideLayout" Target="../slideLayouts/slideLayout109.xml"/><Relationship Id="rId9" Type="http://schemas.openxmlformats.org/officeDocument/2006/relationships/slideLayout" Target="../slideLayouts/slideLayout1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8413144" y="6404294"/>
            <a:ext cx="273657" cy="2692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98989"/>
                </a:solidFill>
                <a:latin typeface="Gulim"/>
                <a:ea typeface="Gulim"/>
                <a:cs typeface="Gulim"/>
                <a:sym typeface="Gulim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2" r:id="rId9"/>
    <p:sldLayoutId id="2147483663" r:id="rId10"/>
    <p:sldLayoutId id="2147483664" r:id="rId11"/>
    <p:sldLayoutId id="2147483665" r:id="rId12"/>
    <p:sldLayoutId id="2147483667" r:id="rId13"/>
    <p:sldLayoutId id="2147483668" r:id="rId14"/>
    <p:sldLayoutId id="2147483669" r:id="rId15"/>
    <p:sldLayoutId id="2147483670" r:id="rId16"/>
    <p:sldLayoutId id="2147483671" r:id="rId17"/>
    <p:sldLayoutId id="2147483672" r:id="rId18"/>
    <p:sldLayoutId id="2147483673" r:id="rId19"/>
    <p:sldLayoutId id="2147483674" r:id="rId20"/>
    <p:sldLayoutId id="2147483675" r:id="rId21"/>
    <p:sldLayoutId id="2147483676" r:id="rId22"/>
    <p:sldLayoutId id="2147483678" r:id="rId23"/>
    <p:sldLayoutId id="2147483679" r:id="rId24"/>
    <p:sldLayoutId id="2147483680" r:id="rId25"/>
    <p:sldLayoutId id="2147483681" r:id="rId26"/>
    <p:sldLayoutId id="2147483682" r:id="rId27"/>
    <p:sldLayoutId id="2147483683" r:id="rId28"/>
    <p:sldLayoutId id="2147483684" r:id="rId29"/>
    <p:sldLayoutId id="2147483685" r:id="rId30"/>
    <p:sldLayoutId id="2147483686" r:id="rId31"/>
    <p:sldLayoutId id="2147483687" r:id="rId32"/>
    <p:sldLayoutId id="2147483688" r:id="rId33"/>
    <p:sldLayoutId id="2147483689" r:id="rId34"/>
    <p:sldLayoutId id="2147483690" r:id="rId35"/>
    <p:sldLayoutId id="2147483691" r:id="rId36"/>
    <p:sldLayoutId id="2147483692" r:id="rId37"/>
    <p:sldLayoutId id="2147483693" r:id="rId38"/>
    <p:sldLayoutId id="2147483694" r:id="rId39"/>
    <p:sldLayoutId id="2147483695" r:id="rId40"/>
    <p:sldLayoutId id="2147483696" r:id="rId41"/>
    <p:sldLayoutId id="2147483697" r:id="rId42"/>
    <p:sldLayoutId id="2147483698" r:id="rId43"/>
    <p:sldLayoutId id="2147483700" r:id="rId44"/>
    <p:sldLayoutId id="2147483701" r:id="rId45"/>
    <p:sldLayoutId id="2147483702" r:id="rId46"/>
    <p:sldLayoutId id="2147483703" r:id="rId47"/>
  </p:sldLayoutIdLst>
  <p:transition spd="med"/>
  <p:hf sldNum="0" hdr="0" ftr="0" dt="0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0" marR="0" indent="4572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0" marR="0" indent="9144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0" marR="0" indent="13716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0" marR="0" indent="18288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83771" marR="0" indent="-326571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19200" marR="0" indent="-3048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373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945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517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1089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661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233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914400"/>
            <a:ext cx="9144000" cy="76200"/>
          </a:xfrm>
          <a:prstGeom prst="rect">
            <a:avLst/>
          </a:prstGeom>
          <a:solidFill>
            <a:srgbClr val="ADCCEB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hangingPunct="1">
              <a:defRPr/>
            </a:pPr>
            <a:endParaRPr lang="en-US" b="1" kern="1200">
              <a:latin typeface="Times New Roman" pitchFamily="18" charset="0"/>
              <a:ea typeface="+mn-ea"/>
              <a:cs typeface="Browallia New" pitchFamily="34" charset="-34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3048000" y="6567488"/>
            <a:ext cx="6096000" cy="304800"/>
          </a:xfrm>
          <a:prstGeom prst="rect">
            <a:avLst/>
          </a:prstGeom>
          <a:solidFill>
            <a:srgbClr val="29292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hangingPunct="1">
              <a:defRPr/>
            </a:pPr>
            <a:endParaRPr lang="en-US" b="1" kern="1200">
              <a:latin typeface="Times New Roman" pitchFamily="18" charset="0"/>
              <a:ea typeface="+mn-ea"/>
              <a:cs typeface="Browallia New" pitchFamily="34" charset="-34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gradFill rotWithShape="1">
            <a:gsLst>
              <a:gs pos="0">
                <a:srgbClr val="000099">
                  <a:gamma/>
                  <a:shade val="42353"/>
                  <a:invGamma/>
                </a:srgbClr>
              </a:gs>
              <a:gs pos="100000">
                <a:srgbClr val="000099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hangingPunct="1">
              <a:defRPr/>
            </a:pPr>
            <a:endParaRPr lang="en-US" b="1" kern="1200">
              <a:latin typeface="Times New Roman" pitchFamily="18" charset="0"/>
              <a:ea typeface="+mn-ea"/>
              <a:cs typeface="Browallia New" pitchFamily="34" charset="-34"/>
            </a:endParaRPr>
          </a:p>
        </p:txBody>
      </p:sp>
      <p:sp>
        <p:nvSpPr>
          <p:cNvPr id="819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" y="76200"/>
            <a:ext cx="9067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819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1066800"/>
            <a:ext cx="84582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</p:txBody>
      </p:sp>
      <p:sp>
        <p:nvSpPr>
          <p:cNvPr id="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538913"/>
            <a:ext cx="2133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cs typeface="Arial" charset="0"/>
              </a:defRPr>
            </a:lvl1pPr>
          </a:lstStyle>
          <a:p>
            <a:pPr hangingPunct="1">
              <a:defRPr/>
            </a:pPr>
            <a:r>
              <a:rPr lang="en-GB" kern="1200">
                <a:latin typeface="Arial"/>
                <a:ea typeface="+mn-ea"/>
              </a:rPr>
              <a:t>Page </a:t>
            </a:r>
            <a:fld id="{4609932D-2CDA-4F58-A8F2-52DE8C323D3D}" type="slidenum">
              <a:rPr lang="en-GB" kern="1200">
                <a:latin typeface="Arial"/>
                <a:ea typeface="+mn-ea"/>
              </a:rPr>
              <a:pPr hangingPunct="1">
                <a:defRPr/>
              </a:pPr>
              <a:t>‹#›</a:t>
            </a:fld>
            <a:endParaRPr lang="en-GB" kern="1200">
              <a:latin typeface="Arial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10489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Century Gothic" pitchFamily="34" charset="0"/>
          <a:cs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Century Gothic" pitchFamily="34" charset="0"/>
          <a:cs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Century Gothic" pitchFamily="34" charset="0"/>
          <a:cs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Century Gothic" pitchFamily="34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Century Gothic" pitchFamily="34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Century Gothic" pitchFamily="34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Century Gothic" pitchFamily="34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Century Gothic" pitchFamily="34" charset="0"/>
          <a:cs typeface="Arial" pitchFamily="34" charset="0"/>
        </a:defRPr>
      </a:lvl9pPr>
    </p:titleStyle>
    <p:bodyStyle>
      <a:lvl1pPr marL="342900" indent="-342900" algn="just" rtl="0" eaLnBrk="0" fontAlgn="base" hangingPunct="0">
        <a:spcBef>
          <a:spcPct val="35000"/>
        </a:spcBef>
        <a:spcAft>
          <a:spcPct val="0"/>
        </a:spcAft>
        <a:buClr>
          <a:srgbClr val="FF9933"/>
        </a:buClr>
        <a:buFont typeface="Sylfaen" pitchFamily="18" charset="0"/>
        <a:buChar char="●"/>
        <a:defRPr sz="1600" b="1">
          <a:solidFill>
            <a:srgbClr val="000099"/>
          </a:solidFill>
          <a:latin typeface="+mn-lt"/>
          <a:ea typeface="+mn-ea"/>
          <a:cs typeface="+mn-cs"/>
        </a:defRPr>
      </a:lvl1pPr>
      <a:lvl2pPr marL="742950" indent="-285750" algn="just" rtl="0" eaLnBrk="0" fontAlgn="base" hangingPunct="0">
        <a:spcBef>
          <a:spcPct val="35000"/>
        </a:spcBef>
        <a:spcAft>
          <a:spcPct val="0"/>
        </a:spcAft>
        <a:buClr>
          <a:srgbClr val="FF9933"/>
        </a:buClr>
        <a:buFont typeface="Century" pitchFamily="18" charset="0"/>
        <a:buChar char="▪"/>
        <a:defRPr sz="1600">
          <a:solidFill>
            <a:srgbClr val="000099"/>
          </a:solidFill>
          <a:latin typeface="+mn-lt"/>
          <a:cs typeface="+mn-cs"/>
        </a:defRPr>
      </a:lvl2pPr>
      <a:lvl3pPr marL="1143000" indent="-228600" algn="just" rtl="0" eaLnBrk="0" fontAlgn="base" hangingPunct="0">
        <a:spcBef>
          <a:spcPct val="35000"/>
        </a:spcBef>
        <a:spcAft>
          <a:spcPct val="0"/>
        </a:spcAft>
        <a:buChar char="•"/>
        <a:defRPr sz="1600">
          <a:solidFill>
            <a:srgbClr val="000099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000099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000099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000099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000099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000099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000099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457200" y="274641"/>
            <a:ext cx="8229600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8363638" y="6400416"/>
            <a:ext cx="323164" cy="276999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98989"/>
                </a:solidFill>
                <a:latin typeface="Gulim"/>
                <a:ea typeface="Gulim"/>
                <a:cs typeface="Gulim"/>
                <a:sym typeface="Gulim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9442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  <p:sldLayoutId id="2147483742" r:id="rId12"/>
    <p:sldLayoutId id="2147483743" r:id="rId13"/>
    <p:sldLayoutId id="2147483744" r:id="rId14"/>
    <p:sldLayoutId id="2147483745" r:id="rId15"/>
    <p:sldLayoutId id="2147483746" r:id="rId16"/>
    <p:sldLayoutId id="2147483747" r:id="rId17"/>
    <p:sldLayoutId id="2147483748" r:id="rId18"/>
    <p:sldLayoutId id="2147483749" r:id="rId19"/>
    <p:sldLayoutId id="2147483750" r:id="rId20"/>
    <p:sldLayoutId id="2147483751" r:id="rId21"/>
    <p:sldLayoutId id="2147483752" r:id="rId22"/>
    <p:sldLayoutId id="2147483753" r:id="rId23"/>
    <p:sldLayoutId id="2147483754" r:id="rId24"/>
    <p:sldLayoutId id="2147483755" r:id="rId25"/>
    <p:sldLayoutId id="2147483756" r:id="rId26"/>
    <p:sldLayoutId id="2147483757" r:id="rId27"/>
    <p:sldLayoutId id="2147483758" r:id="rId28"/>
    <p:sldLayoutId id="2147483759" r:id="rId29"/>
    <p:sldLayoutId id="2147483760" r:id="rId30"/>
    <p:sldLayoutId id="2147483761" r:id="rId31"/>
    <p:sldLayoutId id="2147483762" r:id="rId32"/>
    <p:sldLayoutId id="2147483763" r:id="rId33"/>
    <p:sldLayoutId id="2147483764" r:id="rId34"/>
    <p:sldLayoutId id="2147483765" r:id="rId35"/>
    <p:sldLayoutId id="2147483766" r:id="rId36"/>
    <p:sldLayoutId id="2147483767" r:id="rId37"/>
    <p:sldLayoutId id="2147483768" r:id="rId38"/>
    <p:sldLayoutId id="2147483769" r:id="rId39"/>
    <p:sldLayoutId id="2147483770" r:id="rId40"/>
    <p:sldLayoutId id="2147483771" r:id="rId41"/>
    <p:sldLayoutId id="2147483772" r:id="rId42"/>
    <p:sldLayoutId id="2147483773" r:id="rId43"/>
    <p:sldLayoutId id="2147483774" r:id="rId44"/>
    <p:sldLayoutId id="2147483775" r:id="rId45"/>
    <p:sldLayoutId id="2147483776" r:id="rId46"/>
    <p:sldLayoutId id="2147483777" r:id="rId47"/>
  </p:sldLayoutIdLst>
  <p:transition spd="med"/>
  <p:hf sldNum="0" hdr="0" ftr="0" dt="0"/>
  <p:txStyles>
    <p:titleStyle>
      <a:lvl1pPr marL="0" marR="0" indent="0" algn="ctr" defTabSz="9143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0" marR="0" indent="0" algn="ctr" defTabSz="9143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0" marR="0" indent="0" algn="ctr" defTabSz="9143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0" marR="0" indent="0" algn="ctr" defTabSz="9143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0" marR="0" indent="0" algn="ctr" defTabSz="9143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0" marR="0" indent="457198" algn="ctr" defTabSz="9143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0" marR="0" indent="914395" algn="ctr" defTabSz="9143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0" marR="0" indent="1371592" algn="ctr" defTabSz="9143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0" marR="0" indent="1828789" algn="ctr" defTabSz="9143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titleStyle>
    <p:bodyStyle>
      <a:lvl1pPr marL="342898" marR="0" indent="-342898" algn="l" defTabSz="914395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83766" marR="0" indent="-326569" algn="l" defTabSz="914395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19193" marR="0" indent="-304798" algn="l" defTabSz="914395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37350" marR="0" indent="-365758" algn="l" defTabSz="914395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94547" marR="0" indent="-365758" algn="l" defTabSz="914395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51745" marR="0" indent="-365758" algn="l" defTabSz="914395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108942" marR="0" indent="-365758" algn="l" defTabSz="914395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66138" marR="0" indent="-365757" algn="l" defTabSz="914395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23336" marR="0" indent="-365757" algn="l" defTabSz="914395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9143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1pPr>
      <a:lvl2pPr marL="0" marR="0" indent="457198" algn="r" defTabSz="9143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2pPr>
      <a:lvl3pPr marL="0" marR="0" indent="914395" algn="r" defTabSz="9143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3pPr>
      <a:lvl4pPr marL="0" marR="0" indent="1371592" algn="r" defTabSz="9143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4pPr>
      <a:lvl5pPr marL="0" marR="0" indent="1828789" algn="r" defTabSz="9143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5pPr>
      <a:lvl6pPr marL="0" marR="0" indent="2285987" algn="r" defTabSz="9143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6pPr>
      <a:lvl7pPr marL="0" marR="0" indent="2743185" algn="r" defTabSz="9143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7pPr>
      <a:lvl8pPr marL="0" marR="0" indent="3200381" algn="r" defTabSz="9143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8pPr>
      <a:lvl9pPr marL="0" marR="0" indent="3657579" algn="r" defTabSz="9143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914400"/>
            <a:ext cx="9144000" cy="76200"/>
          </a:xfrm>
          <a:prstGeom prst="rect">
            <a:avLst/>
          </a:prstGeom>
          <a:solidFill>
            <a:srgbClr val="ADCCEB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hangingPunct="1">
              <a:defRPr/>
            </a:pPr>
            <a:endParaRPr lang="en-US" sz="1800" b="1" kern="1200">
              <a:latin typeface="Times New Roman" pitchFamily="18" charset="0"/>
              <a:ea typeface="+mn-ea"/>
              <a:cs typeface="Browallia New" pitchFamily="34" charset="-34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3048000" y="6567488"/>
            <a:ext cx="6096000" cy="304800"/>
          </a:xfrm>
          <a:prstGeom prst="rect">
            <a:avLst/>
          </a:prstGeom>
          <a:solidFill>
            <a:srgbClr val="29292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hangingPunct="1">
              <a:defRPr/>
            </a:pPr>
            <a:endParaRPr lang="en-US" sz="1800" b="1" kern="1200">
              <a:latin typeface="Times New Roman" pitchFamily="18" charset="0"/>
              <a:ea typeface="+mn-ea"/>
              <a:cs typeface="Browallia New" pitchFamily="34" charset="-34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gradFill rotWithShape="1">
            <a:gsLst>
              <a:gs pos="0">
                <a:srgbClr val="000099">
                  <a:gamma/>
                  <a:shade val="42353"/>
                  <a:invGamma/>
                </a:srgbClr>
              </a:gs>
              <a:gs pos="100000">
                <a:srgbClr val="000099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hangingPunct="1">
              <a:defRPr/>
            </a:pPr>
            <a:endParaRPr lang="en-US" sz="1800" b="1" kern="1200">
              <a:latin typeface="Times New Roman" pitchFamily="18" charset="0"/>
              <a:ea typeface="+mn-ea"/>
              <a:cs typeface="Browallia New" pitchFamily="34" charset="-34"/>
            </a:endParaRPr>
          </a:p>
        </p:txBody>
      </p:sp>
      <p:sp>
        <p:nvSpPr>
          <p:cNvPr id="819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" y="76200"/>
            <a:ext cx="9067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819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1066800"/>
            <a:ext cx="84582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</p:txBody>
      </p:sp>
      <p:sp>
        <p:nvSpPr>
          <p:cNvPr id="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538913"/>
            <a:ext cx="2133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cs typeface="Arial" charset="0"/>
              </a:defRPr>
            </a:lvl1pPr>
          </a:lstStyle>
          <a:p>
            <a:pPr hangingPunct="1">
              <a:defRPr/>
            </a:pPr>
            <a:r>
              <a:rPr lang="en-GB" kern="1200">
                <a:latin typeface="Arial"/>
                <a:ea typeface="+mn-ea"/>
              </a:rPr>
              <a:t>Page </a:t>
            </a:r>
            <a:fld id="{4609932D-2CDA-4F58-A8F2-52DE8C323D3D}" type="slidenum">
              <a:rPr lang="en-GB" kern="1200">
                <a:latin typeface="Arial"/>
                <a:ea typeface="+mn-ea"/>
              </a:rPr>
              <a:pPr hangingPunct="1">
                <a:defRPr/>
              </a:pPr>
              <a:t>‹#›</a:t>
            </a:fld>
            <a:endParaRPr lang="en-GB" kern="1200">
              <a:latin typeface="Arial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38375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89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Century Gothic" pitchFamily="34" charset="0"/>
          <a:cs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Century Gothic" pitchFamily="34" charset="0"/>
          <a:cs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Century Gothic" pitchFamily="34" charset="0"/>
          <a:cs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Century Gothic" pitchFamily="34" charset="0"/>
          <a:cs typeface="Arial" pitchFamily="34" charset="0"/>
        </a:defRPr>
      </a:lvl5pPr>
      <a:lvl6pPr marL="457198" algn="l" rtl="0" fontAlgn="base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Century Gothic" pitchFamily="34" charset="0"/>
          <a:cs typeface="Arial" pitchFamily="34" charset="0"/>
        </a:defRPr>
      </a:lvl6pPr>
      <a:lvl7pPr marL="914395" algn="l" rtl="0" fontAlgn="base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Century Gothic" pitchFamily="34" charset="0"/>
          <a:cs typeface="Arial" pitchFamily="34" charset="0"/>
        </a:defRPr>
      </a:lvl7pPr>
      <a:lvl8pPr marL="1371592" algn="l" rtl="0" fontAlgn="base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Century Gothic" pitchFamily="34" charset="0"/>
          <a:cs typeface="Arial" pitchFamily="34" charset="0"/>
        </a:defRPr>
      </a:lvl8pPr>
      <a:lvl9pPr marL="1828789" algn="l" rtl="0" fontAlgn="base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Century Gothic" pitchFamily="34" charset="0"/>
          <a:cs typeface="Arial" pitchFamily="34" charset="0"/>
        </a:defRPr>
      </a:lvl9pPr>
    </p:titleStyle>
    <p:bodyStyle>
      <a:lvl1pPr marL="342898" indent="-342898" algn="just" rtl="0" eaLnBrk="0" fontAlgn="base" hangingPunct="0">
        <a:spcBef>
          <a:spcPct val="35000"/>
        </a:spcBef>
        <a:spcAft>
          <a:spcPct val="0"/>
        </a:spcAft>
        <a:buClr>
          <a:srgbClr val="FF9933"/>
        </a:buClr>
        <a:buFont typeface="Sylfaen" pitchFamily="18" charset="0"/>
        <a:buChar char="●"/>
        <a:defRPr sz="1600" b="1">
          <a:solidFill>
            <a:srgbClr val="000099"/>
          </a:solidFill>
          <a:latin typeface="+mn-lt"/>
          <a:ea typeface="+mn-ea"/>
          <a:cs typeface="+mn-cs"/>
        </a:defRPr>
      </a:lvl1pPr>
      <a:lvl2pPr marL="742946" indent="-285748" algn="just" rtl="0" eaLnBrk="0" fontAlgn="base" hangingPunct="0">
        <a:spcBef>
          <a:spcPct val="35000"/>
        </a:spcBef>
        <a:spcAft>
          <a:spcPct val="0"/>
        </a:spcAft>
        <a:buClr>
          <a:srgbClr val="FF9933"/>
        </a:buClr>
        <a:buFont typeface="Century" pitchFamily="18" charset="0"/>
        <a:buChar char="▪"/>
        <a:defRPr sz="1600">
          <a:solidFill>
            <a:srgbClr val="000099"/>
          </a:solidFill>
          <a:latin typeface="+mn-lt"/>
          <a:cs typeface="+mn-cs"/>
        </a:defRPr>
      </a:lvl2pPr>
      <a:lvl3pPr marL="1142993" indent="-228598" algn="just" rtl="0" eaLnBrk="0" fontAlgn="base" hangingPunct="0">
        <a:spcBef>
          <a:spcPct val="35000"/>
        </a:spcBef>
        <a:spcAft>
          <a:spcPct val="0"/>
        </a:spcAft>
        <a:buChar char="•"/>
        <a:defRPr sz="1600">
          <a:solidFill>
            <a:srgbClr val="000099"/>
          </a:solidFill>
          <a:latin typeface="+mn-lt"/>
          <a:cs typeface="+mn-cs"/>
        </a:defRPr>
      </a:lvl3pPr>
      <a:lvl4pPr marL="1600191" indent="-228598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000099"/>
          </a:solidFill>
          <a:latin typeface="+mn-lt"/>
          <a:cs typeface="+mn-cs"/>
        </a:defRPr>
      </a:lvl4pPr>
      <a:lvl5pPr marL="2057388" indent="-228598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000099"/>
          </a:solidFill>
          <a:latin typeface="+mn-lt"/>
          <a:cs typeface="+mn-cs"/>
        </a:defRPr>
      </a:lvl5pPr>
      <a:lvl6pPr marL="2514585" indent="-228598" algn="l" rtl="0" fontAlgn="base">
        <a:spcBef>
          <a:spcPct val="20000"/>
        </a:spcBef>
        <a:spcAft>
          <a:spcPct val="0"/>
        </a:spcAft>
        <a:buChar char="»"/>
        <a:defRPr>
          <a:solidFill>
            <a:srgbClr val="000099"/>
          </a:solidFill>
          <a:latin typeface="+mn-lt"/>
          <a:cs typeface="+mn-cs"/>
        </a:defRPr>
      </a:lvl6pPr>
      <a:lvl7pPr marL="2971783" indent="-228598" algn="l" rtl="0" fontAlgn="base">
        <a:spcBef>
          <a:spcPct val="20000"/>
        </a:spcBef>
        <a:spcAft>
          <a:spcPct val="0"/>
        </a:spcAft>
        <a:buChar char="»"/>
        <a:defRPr>
          <a:solidFill>
            <a:srgbClr val="000099"/>
          </a:solidFill>
          <a:latin typeface="+mn-lt"/>
          <a:cs typeface="+mn-cs"/>
        </a:defRPr>
      </a:lvl7pPr>
      <a:lvl8pPr marL="3428980" indent="-228598" algn="l" rtl="0" fontAlgn="base">
        <a:spcBef>
          <a:spcPct val="20000"/>
        </a:spcBef>
        <a:spcAft>
          <a:spcPct val="0"/>
        </a:spcAft>
        <a:buChar char="»"/>
        <a:defRPr>
          <a:solidFill>
            <a:srgbClr val="000099"/>
          </a:solidFill>
          <a:latin typeface="+mn-lt"/>
          <a:cs typeface="+mn-cs"/>
        </a:defRPr>
      </a:lvl8pPr>
      <a:lvl9pPr marL="3886177" indent="-228598" algn="l" rtl="0" fontAlgn="base">
        <a:spcBef>
          <a:spcPct val="20000"/>
        </a:spcBef>
        <a:spcAft>
          <a:spcPct val="0"/>
        </a:spcAft>
        <a:buChar char="»"/>
        <a:defRPr>
          <a:solidFill>
            <a:srgbClr val="000099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39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8" algn="l" defTabSz="91439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5" algn="l" defTabSz="91439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92" algn="l" defTabSz="91439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9" algn="l" defTabSz="91439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87" algn="l" defTabSz="91439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85" algn="l" defTabSz="91439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81" algn="l" defTabSz="91439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79" algn="l" defTabSz="91439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disaster.doae.go.th/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80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80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0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0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0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80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80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-324544" y="1731764"/>
            <a:ext cx="9783763" cy="2489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99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th-TH" sz="5000" b="1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TH SarabunIT๙" pitchFamily="34" charset="-34"/>
                <a:cs typeface="TH SarabunIT๙" pitchFamily="34" charset="-34"/>
              </a:rPr>
              <a:t>แผนป้องกันและบรรเทาสาธารณภัย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th-TH" sz="5000" b="1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TH SarabunIT๙" pitchFamily="34" charset="-34"/>
                <a:cs typeface="TH SarabunIT๙" pitchFamily="34" charset="-34"/>
              </a:rPr>
              <a:t>ด้านการเกษตรในช่วงฤดูฝน ปี 256</a:t>
            </a:r>
            <a:r>
              <a:rPr lang="th-TH" altLang="th-TH" sz="5000" b="1" dirty="0">
                <a:solidFill>
                  <a:srgbClr val="0070C0"/>
                </a:solidFill>
                <a:latin typeface="TH SarabunIT๙" pitchFamily="34" charset="-34"/>
                <a:cs typeface="TH SarabunIT๙" pitchFamily="34" charset="-34"/>
              </a:rPr>
              <a:t>6</a:t>
            </a:r>
            <a:endParaRPr kumimoji="0" lang="en-US" altLang="th-TH" sz="5000" b="1" i="0" u="none" strike="noStrike" cap="none" normalizeH="0" baseline="0" dirty="0">
              <a:ln>
                <a:noFill/>
              </a:ln>
              <a:solidFill>
                <a:srgbClr val="0070C0"/>
              </a:solidFill>
              <a:effectLst/>
              <a:latin typeface="TH SarabunIT๙" pitchFamily="34" charset="-34"/>
              <a:cs typeface="TH SarabunIT๙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altLang="th-TH" sz="5000" b="1" dirty="0">
                <a:solidFill>
                  <a:srgbClr val="0070C0"/>
                </a:solidFill>
                <a:latin typeface="TH SarabunIT๙" pitchFamily="34" charset="-34"/>
                <a:cs typeface="TH SarabunIT๙" pitchFamily="34" charset="-34"/>
              </a:rPr>
              <a:t>(พฤษภาคม – ตุลาคม 2566)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altLang="th-TH" sz="3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-292648" y="4077072"/>
            <a:ext cx="9783763" cy="1975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99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altLang="th-TH" sz="3000" b="1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th-TH" sz="30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TH SarabunIT๙" pitchFamily="34" charset="-34"/>
                <a:cs typeface="TH SarabunIT๙" pitchFamily="34" charset="-34"/>
              </a:rPr>
              <a:t>โดย ศูนย์ติดตามและแก้ไขปัญหาภัยพิบัติด้านการเกษตรจังหวัดยโสธร</a:t>
            </a:r>
          </a:p>
          <a:p>
            <a:pPr lvl="0" algn="ctr" eaLnBrk="0" fontAlgn="base">
              <a:spcBef>
                <a:spcPct val="0"/>
              </a:spcBef>
              <a:spcAft>
                <a:spcPct val="0"/>
              </a:spcAft>
            </a:pPr>
            <a:r>
              <a:rPr lang="th-TH" altLang="th-TH" sz="3000" b="1" dirty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โทรศัพท์/โทรสาร 045-714074  </a:t>
            </a:r>
            <a:r>
              <a:rPr lang="en-US" altLang="th-TH" sz="3000" b="1" dirty="0" err="1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E-mail:saraban_yst@opsmoac.go.th</a:t>
            </a:r>
            <a:endParaRPr lang="th-TH" altLang="th-TH" sz="3000" b="1" dirty="0">
              <a:solidFill>
                <a:srgbClr val="C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altLang="th-TH" sz="3000" b="1" dirty="0">
              <a:solidFill>
                <a:srgbClr val="C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cxnSp>
        <p:nvCxnSpPr>
          <p:cNvPr id="9" name="ตัวเชื่อมต่อตรง 8"/>
          <p:cNvCxnSpPr/>
          <p:nvPr/>
        </p:nvCxnSpPr>
        <p:spPr bwMode="auto">
          <a:xfrm>
            <a:off x="1460360" y="4149080"/>
            <a:ext cx="6192688" cy="0"/>
          </a:xfrm>
          <a:prstGeom prst="line">
            <a:avLst/>
          </a:prstGeom>
          <a:ln w="3810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0" name="สี่เหลี่ยมผืนผ้า 9"/>
          <p:cNvSpPr/>
          <p:nvPr/>
        </p:nvSpPr>
        <p:spPr bwMode="auto">
          <a:xfrm>
            <a:off x="0" y="5836219"/>
            <a:ext cx="9180512" cy="1055647"/>
          </a:xfrm>
          <a:prstGeom prst="rect">
            <a:avLst/>
          </a:prstGeom>
          <a:solidFill>
            <a:srgbClr val="FFCCFF"/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Browallia New" pitchFamily="34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9416" y="6124252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chemeClr val="accent2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กลุ่มช่วยเหลือเกษตรกรและโครงการพิเศษ สำนักงานเกษตรและสหกรณ์จังหวัดยโสธร</a:t>
            </a:r>
            <a:endParaRPr lang="en-US" sz="2800" b="1" dirty="0">
              <a:solidFill>
                <a:schemeClr val="accent2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สี่เหลี่ยมผืนผ้า 10"/>
          <p:cNvSpPr/>
          <p:nvPr/>
        </p:nvSpPr>
        <p:spPr bwMode="auto">
          <a:xfrm>
            <a:off x="0" y="0"/>
            <a:ext cx="9144000" cy="1021780"/>
          </a:xfrm>
          <a:prstGeom prst="rect">
            <a:avLst/>
          </a:prstGeom>
          <a:solidFill>
            <a:srgbClr val="14983D"/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Browallia New" pitchFamily="34" charset="-34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3635896" y="260648"/>
            <a:ext cx="1728192" cy="1728192"/>
            <a:chOff x="3779912" y="260648"/>
            <a:chExt cx="1584176" cy="1584176"/>
          </a:xfrm>
        </p:grpSpPr>
        <p:sp>
          <p:nvSpPr>
            <p:cNvPr id="5" name="Oval 4"/>
            <p:cNvSpPr/>
            <p:nvPr/>
          </p:nvSpPr>
          <p:spPr bwMode="auto">
            <a:xfrm>
              <a:off x="3779912" y="260648"/>
              <a:ext cx="1584000" cy="1584000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Browallia New" pitchFamily="34" charset="-34"/>
              </a:endParaRP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9912" y="260648"/>
              <a:ext cx="1584176" cy="158417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799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 bwMode="auto">
          <a:xfrm>
            <a:off x="-6259" y="-19925"/>
            <a:ext cx="9144000" cy="1021780"/>
          </a:xfrm>
          <a:prstGeom prst="rect">
            <a:avLst/>
          </a:prstGeom>
          <a:solidFill>
            <a:srgbClr val="14983D"/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Browallia New" pitchFamily="34" charset="-34"/>
            </a:endParaRPr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274B0EA-32D8-42AB-BF3C-E524E0B54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" y="174910"/>
            <a:ext cx="9067800" cy="762000"/>
          </a:xfrm>
        </p:spPr>
        <p:txBody>
          <a:bodyPr>
            <a:normAutofit/>
          </a:bodyPr>
          <a:lstStyle/>
          <a:p>
            <a:pPr algn="ctr"/>
            <a:r>
              <a:rPr lang="th-TH" sz="3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คำนำ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227CEF40-BC54-4733-B752-BD47534719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0" indent="0" algn="thaiDist">
              <a:buNone/>
            </a:pPr>
            <a:r>
              <a:rPr lang="th-TH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</a:p>
          <a:p>
            <a:pPr marL="0" indent="0" algn="thaiDist">
              <a:buNone/>
            </a:pPr>
            <a:r>
              <a:rPr lang="th-TH" sz="240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ด้วยสำนักงานปลัดกระทรวงเกษตรและสหกรณ์ ให้จังหวัดจัดทำแผนเตรียมความพร้อมรับสถานการณ์ภัยพิบัติต่าง ๆ ที่จะเกิดขึ้นในรอบปี 2566  ได้แก่ ปัญหาภัยแล้ง ปัญหาอุทกภัย ปัญหา      ฝนทิ้งช่วง และปัญหาศัตรูพืชระบาด เพื่อเป็นแนวทางการดำเนินงานป้องกันและบรรเทาความเสียหายต่อพื้นที่การเกษตร ตลอดจนให้การช่วยเหลือบรรเทาความเดือดร้อนให้แก่เกษตรกรได้อย่างรวดเร็ว และมีประสิทธิภาพ</a:t>
            </a:r>
            <a:endParaRPr lang="en-US" sz="2400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0" indent="0" algn="thaiDist">
              <a:buNone/>
            </a:pPr>
            <a:r>
              <a:rPr lang="th-TH" sz="240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ดังนั้น เพื่อให้การเตรียมรับสถานการณ์ภัยพิบัติด้านการเกษตรในช่วงฤดูฝน ปี 2566 </a:t>
            </a:r>
            <a:br>
              <a:rPr lang="en-US" sz="240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240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เป็นไปอย่างมีประสิทธิภาพ สำนักงานเกษตรและสหกรณ์จังหวัดยโสธร และหน่วยงานที่เกี่ยวข้อง </a:t>
            </a:r>
            <a:br>
              <a:rPr lang="en-US" sz="240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240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จึงได้จัดทำแผนเตรียมรับสถานการณ์ภัยพิบัติด้านการเกษตรในช่วงฤดูฝน ปี 2566 เพื่อใช้เป็น</a:t>
            </a:r>
            <a:br>
              <a:rPr lang="th-TH" sz="240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240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แนวทางการดำเนินงานป้องกันและบรรเทาความเสียหายต่อพื้นที่การเกษตร ตลอดจนให้การช่วยเหลือบรรเทาความเดือดร้อนให้แก่เกษตรกรได้อย่างรวดเร็ว และมีประสิทธิภาพ ต่อไป</a:t>
            </a:r>
            <a:endParaRPr lang="en-US" sz="2400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lvl="8"/>
            <a:endParaRPr lang="th-TH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3200400" lvl="7" indent="0">
              <a:buNone/>
            </a:pPr>
            <a:r>
              <a:rPr lang="th-TH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	           </a:t>
            </a:r>
            <a:r>
              <a:rPr lang="th-TH" sz="240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สำนักงานเกษตรและสหกรณ์จังหวัดยโสธร</a:t>
            </a:r>
          </a:p>
          <a:p>
            <a:pPr marL="3200400" lvl="7" indent="0">
              <a:buNone/>
            </a:pPr>
            <a:r>
              <a:rPr lang="th-TH" sz="240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	           มิถุนายน  </a:t>
            </a:r>
            <a:r>
              <a:rPr lang="en-US" sz="240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2566</a:t>
            </a:r>
            <a:endParaRPr lang="th-TH" b="1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 bwMode="auto">
          <a:xfrm>
            <a:off x="3022600" y="6528817"/>
            <a:ext cx="6121400" cy="34366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Browallia New" pitchFamily="34" charset="-34"/>
            </a:endParaRPr>
          </a:p>
        </p:txBody>
      </p:sp>
      <p:sp>
        <p:nvSpPr>
          <p:cNvPr id="7" name="สี่เหลี่ยมผืนผ้า 6"/>
          <p:cNvSpPr/>
          <p:nvPr/>
        </p:nvSpPr>
        <p:spPr bwMode="auto">
          <a:xfrm>
            <a:off x="3022600" y="6528817"/>
            <a:ext cx="6121400" cy="343660"/>
          </a:xfrm>
          <a:prstGeom prst="rect">
            <a:avLst/>
          </a:prstGeom>
          <a:solidFill>
            <a:srgbClr val="FFCC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 hangingPunct="1">
              <a:spcBef>
                <a:spcPct val="0"/>
              </a:spcBef>
              <a:spcAft>
                <a:spcPct val="0"/>
              </a:spcAft>
            </a:pPr>
            <a:endParaRPr lang="th-TH" b="1" dirty="0">
              <a:latin typeface="Times New Roman" pitchFamily="18" charset="0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32752190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F822D44-213B-4324-97FE-DE132D4F9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"/>
            <a:ext cx="9180512" cy="993635"/>
          </a:xfrm>
          <a:solidFill>
            <a:srgbClr val="00B050"/>
          </a:solidFill>
          <a:ln>
            <a:noFill/>
          </a:ln>
        </p:spPr>
        <p:txBody>
          <a:bodyPr/>
          <a:lstStyle/>
          <a:p>
            <a:pPr algn="ctr"/>
            <a:r>
              <a:rPr lang="th-TH" sz="3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สารบัญ 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A52BF457-2804-4DD3-90C0-11A5C8148D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124744"/>
            <a:ext cx="8458200" cy="5616624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เรื่อง							</a:t>
            </a:r>
            <a:r>
              <a:rPr lang="en-US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</a:t>
            </a: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หน้า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1. แผนป้องกันและบรรเทาสาธารณภัยด้านการเกษตร ในช่วงฤดูฝน ปี 2566	 	 1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1.1 การป้องกันและเตรียมความพร้อมเพื่อลดผลกระทบ			 1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1.2 การเผชิญเหตุ						 2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1.3 การหยุดยั้งความเสียหาย					 3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1.4 การฟื้นฟูให้ดีกว่าเดิม					 4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2. กระบวนการแจ้งเตือน						 5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3. สถานการณ์ความเสี่ยงและพื้นที่เฝ้าระวังด้านการเกษตร ปี 2566 			 6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3.1 การเตรียมความพร้อมรับสถานการณ์อุทกภัย ด้านพืช			 7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3.2 ความเสี่ยงและพื้นที่เฝ้าระวังอุทกภัย ด้านประมง			 8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3.3 ความเสี่ยงและพื้นที่เฝ้าระวังอุทกภัย ด้านปศุสัตว์			 9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3.4 จุดที่ตั้งศูนย์อพยพสัตว์เลี้ยง					 10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3.5 แผนที่จุดที่ตั้งเครื่องสูบน้ำและเครื่องผลักดันน้ำ บริเวณจุดเสี่ยงจะเกิดอุทกภัย	 12 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</a:p>
        </p:txBody>
      </p:sp>
      <p:sp>
        <p:nvSpPr>
          <p:cNvPr id="4" name="สี่เหลี่ยมผืนผ้า 3"/>
          <p:cNvSpPr/>
          <p:nvPr/>
        </p:nvSpPr>
        <p:spPr bwMode="auto">
          <a:xfrm>
            <a:off x="3022600" y="6528817"/>
            <a:ext cx="6121400" cy="343660"/>
          </a:xfrm>
          <a:prstGeom prst="rect">
            <a:avLst/>
          </a:prstGeom>
          <a:solidFill>
            <a:srgbClr val="FFC000"/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Browallia New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 bwMode="auto">
          <a:xfrm>
            <a:off x="3022600" y="6528817"/>
            <a:ext cx="6121400" cy="343660"/>
          </a:xfrm>
          <a:prstGeom prst="rect">
            <a:avLst/>
          </a:prstGeom>
          <a:solidFill>
            <a:srgbClr val="FFCC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488209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F822D44-213B-4324-97FE-DE132D4F9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93634"/>
          </a:xfrm>
          <a:solidFill>
            <a:srgbClr val="14983D"/>
          </a:solidFill>
        </p:spPr>
        <p:txBody>
          <a:bodyPr/>
          <a:lstStyle/>
          <a:p>
            <a:pPr algn="ctr"/>
            <a:r>
              <a:rPr lang="th-TH" sz="3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สารบัญ (ต่อ)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A52BF457-2804-4DD3-90C0-11A5C8148D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124744"/>
            <a:ext cx="8458200" cy="5616624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เรื่อง							</a:t>
            </a:r>
            <a:r>
              <a:rPr lang="en-US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หน้า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4. การประเมินความเสี่ยง การป้องกันและลดผลกระทบ การเผชิญเหตุการณ์                          13</a:t>
            </a:r>
            <a:endParaRPr lang="en-US" sz="2200" dirty="0">
              <a:solidFill>
                <a:srgbClr val="006666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</a:t>
            </a: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และการฟื้นฟูที่ดีกว่าเดิม 	</a:t>
            </a:r>
            <a:r>
              <a:rPr lang="en-US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			</a:t>
            </a: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 	- สำนักงานเกษตรจังหวัดยโสธร			                              14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- สำนักงานประมงจังหวัดยโสธร					 17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- สำนักงานปศุสัตว์จังหวัดยโสธร				 	 18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- โครงการชลประทานยโสธร					 19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- สำนักงานเกษตรและสหกรณ์จังหวัดยโสธร 				 20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- สำนักงานสหกรณ์จังหวัดยโสธร					 21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- สถานีพัฒนาที่ดินจังหวัดยโสธร 					 21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- สำนักงานตรวจบัญชีสหกรณ์ยโสธร				 </a:t>
            </a:r>
            <a:r>
              <a:rPr lang="en-US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2</a:t>
            </a: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2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- ศูนย์วิจัยและพัฒนาการเกษตรยโสธร 				 </a:t>
            </a:r>
            <a:r>
              <a:rPr lang="en-US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2</a:t>
            </a: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2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- การยางแห่งประเทศไทยจังหวัดยโสธร 				 </a:t>
            </a:r>
            <a:r>
              <a:rPr lang="en-US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2</a:t>
            </a: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- ศูนย์วิจัยและพัฒนาอาหารสัตว์ยโสธร				 </a:t>
            </a:r>
            <a:r>
              <a:rPr lang="en-US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2</a:t>
            </a: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- สำนักงานเศรษฐกิจการเกษตรที่ 11 อุบลราชธานี			 </a:t>
            </a:r>
            <a:r>
              <a:rPr lang="en-US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2</a:t>
            </a: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4</a:t>
            </a:r>
          </a:p>
          <a:p>
            <a:pPr marL="0" indent="0">
              <a:spcBef>
                <a:spcPts val="0"/>
              </a:spcBef>
              <a:buNone/>
            </a:pPr>
            <a:endParaRPr lang="th-TH" sz="2200" dirty="0">
              <a:solidFill>
                <a:srgbClr val="006666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</a:t>
            </a:r>
            <a:endParaRPr lang="th-TH" sz="2200" dirty="0">
              <a:solidFill>
                <a:srgbClr val="006666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</a:p>
        </p:txBody>
      </p:sp>
      <p:sp>
        <p:nvSpPr>
          <p:cNvPr id="4" name="สี่เหลี่ยมผืนผ้า 3"/>
          <p:cNvSpPr/>
          <p:nvPr/>
        </p:nvSpPr>
        <p:spPr bwMode="auto">
          <a:xfrm>
            <a:off x="3022600" y="6528817"/>
            <a:ext cx="6121400" cy="343660"/>
          </a:xfrm>
          <a:prstGeom prst="rect">
            <a:avLst/>
          </a:prstGeom>
          <a:solidFill>
            <a:srgbClr val="FFCC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325977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A52BF457-2804-4DD3-90C0-11A5C8148D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052736"/>
            <a:ext cx="8763000" cy="5805264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เรื่อง							</a:t>
            </a:r>
            <a:r>
              <a:rPr lang="en-US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หน้า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4. การประเมินความเสี่ยง การป้องกันและลดผลกระทบ การเผชิญเหตุการณ์ </a:t>
            </a:r>
            <a:endParaRPr lang="en-US" sz="2200" dirty="0">
              <a:solidFill>
                <a:srgbClr val="006666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</a:t>
            </a: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และการฟื้นฟูที่ดีกว่าเดิม (ต่อ)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- ศูนย์หม่อนไหมเฉลิมพระเกียรติฯ ศรีสะเกษ	 			 25 	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- สำนักงานปฏิรูปที่ดินจังหวัดยโสธร 				 25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- สำนักงานทรัพยากรธรรมชาติและสิ่งแวดล้อมจังหวัดยโสธร			 26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- สำนักงานธนาคารเพื่อการเกษตรและสหกรณ์การเกษตรจังหวัดยโสธร		 27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- ศูนย์วิจัยข้าวร้อยเอ็ด </a:t>
            </a:r>
            <a:r>
              <a:rPr lang="en-US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				 	 28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- สถานีอุตุนิยมวิทยาจังหวัดยโสธร 					 28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- สำนักงานป้องกันและบรรเทาสาธารณภัยจังหวัดยโสธร			 29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- สำนักงานกองทุนฟื้นฟูและพัฒนาเกษตรกร สาขาจังหวัดยโสธร 		 30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- ศูนย์วิจัยและพัฒนาการเพาะเลี้ยงน้ำจืดยโสธร				 31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- ศูนย์ปฏิบัติการฝนหลวงภาคตะวันออกเฉียงเหนือตอนล่าง			 </a:t>
            </a:r>
            <a:r>
              <a:rPr lang="en-US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2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- พื้นที่รับผิดชอบของศูนย์ปฏิบัติการฝนหลวงภาคตะวันออกเฉียงเหนือ (ตอนล่าง)	 </a:t>
            </a:r>
            <a:r>
              <a:rPr lang="en-US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ชื่อเรื่อง 1">
            <a:extLst>
              <a:ext uri="{FF2B5EF4-FFF2-40B4-BE49-F238E27FC236}">
                <a16:creationId xmlns:a16="http://schemas.microsoft.com/office/drawing/2014/main" id="{BF822D44-213B-4324-97FE-DE132D4F903C}"/>
              </a:ext>
            </a:extLst>
          </p:cNvPr>
          <p:cNvSpPr txBox="1">
            <a:spLocks/>
          </p:cNvSpPr>
          <p:nvPr/>
        </p:nvSpPr>
        <p:spPr bwMode="auto">
          <a:xfrm>
            <a:off x="0" y="0"/>
            <a:ext cx="9144000" cy="962059"/>
          </a:xfrm>
          <a:prstGeom prst="rect">
            <a:avLst/>
          </a:prstGeom>
          <a:solidFill>
            <a:srgbClr val="14983D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5pPr>
            <a:lvl6pPr marL="457198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6pPr>
            <a:lvl7pPr marL="914395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7pPr>
            <a:lvl8pPr marL="1371592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8pPr>
            <a:lvl9pPr marL="1828789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9pPr>
          </a:lstStyle>
          <a:p>
            <a:pPr algn="ctr"/>
            <a:r>
              <a:rPr lang="th-TH" sz="3400">
                <a:latin typeface="TH SarabunPSK" panose="020B0500040200020003" pitchFamily="34" charset="-34"/>
                <a:cs typeface="TH SarabunPSK" panose="020B0500040200020003" pitchFamily="34" charset="-34"/>
              </a:rPr>
              <a:t>สารบัญ (ต่อ)</a:t>
            </a:r>
            <a:endParaRPr lang="th-TH" sz="3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 bwMode="auto">
          <a:xfrm>
            <a:off x="3022600" y="6528817"/>
            <a:ext cx="6121400" cy="343660"/>
          </a:xfrm>
          <a:prstGeom prst="rect">
            <a:avLst/>
          </a:prstGeom>
          <a:solidFill>
            <a:srgbClr val="FFCC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010448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A52BF457-2804-4DD3-90C0-11A5C8148D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44" y="1047139"/>
            <a:ext cx="9136856" cy="5805264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เรื่อง							</a:t>
            </a:r>
            <a:r>
              <a:rPr lang="en-US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หน้า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5. มาตรการบริหารจัดการน้ำในช่วงฤดูฝน ปี 2566 ในเขตชลประทาน			 34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5.1 แผนการจัดสรรน้ำ และเพาะปลูกพืชฤดูฝนในเขตชลประทานจังหวัด ปี 2566	 35	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6. การติดตามและประเมินผล						 36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7. บัญชียานพาหนะ เครื่องจักร วัสดุอุปกรณ์ เครื่องมือ เครื่องใช้ ปี 2566		 37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8 คำสั่งกระทรวงเกษตรและสหกรณ์ ที่ 772/2563 ลงวันที่ 19 มิถุนายน พ.ศ. 2563	 39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เรื่องจัดตั้งศูนย์ติดตามและแก้ไขปัญหาภัยพิบัติด้านการเกษตร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9. หลักเกณฑ์ปลีกย่อยการให้ความช่วยเหลือผู้ประสบภัยพิบัติกรณีฉุกเฉิน พ.ศ. 2564	 40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10. รายชื่อผู้ประสานงานและช่องทางการติดต่อประสานงาน				 42			</a:t>
            </a:r>
          </a:p>
          <a:p>
            <a:pPr marL="0" indent="0">
              <a:spcBef>
                <a:spcPts val="0"/>
              </a:spcBef>
              <a:buNone/>
            </a:pPr>
            <a:endParaRPr lang="th-TH" sz="2200" dirty="0">
              <a:solidFill>
                <a:srgbClr val="006666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0" indent="0">
              <a:spcBef>
                <a:spcPts val="0"/>
              </a:spcBef>
              <a:buNone/>
            </a:pPr>
            <a:endParaRPr lang="th-TH" sz="2200" dirty="0">
              <a:solidFill>
                <a:srgbClr val="006666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						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200" dirty="0">
                <a:solidFill>
                  <a:srgbClr val="006666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ชื่อเรื่อง 1">
            <a:extLst>
              <a:ext uri="{FF2B5EF4-FFF2-40B4-BE49-F238E27FC236}">
                <a16:creationId xmlns:a16="http://schemas.microsoft.com/office/drawing/2014/main" id="{BF822D44-213B-4324-97FE-DE132D4F903C}"/>
              </a:ext>
            </a:extLst>
          </p:cNvPr>
          <p:cNvSpPr txBox="1">
            <a:spLocks/>
          </p:cNvSpPr>
          <p:nvPr/>
        </p:nvSpPr>
        <p:spPr bwMode="auto">
          <a:xfrm>
            <a:off x="0" y="0"/>
            <a:ext cx="9144000" cy="980728"/>
          </a:xfrm>
          <a:prstGeom prst="rect">
            <a:avLst/>
          </a:prstGeom>
          <a:solidFill>
            <a:srgbClr val="14983D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5pPr>
            <a:lvl6pPr marL="457198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6pPr>
            <a:lvl7pPr marL="914395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7pPr>
            <a:lvl8pPr marL="1371592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8pPr>
            <a:lvl9pPr marL="1828789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9pPr>
          </a:lstStyle>
          <a:p>
            <a:pPr algn="ctr"/>
            <a:r>
              <a:rPr lang="th-TH" sz="3400">
                <a:latin typeface="TH SarabunPSK" panose="020B0500040200020003" pitchFamily="34" charset="-34"/>
                <a:cs typeface="TH SarabunPSK" panose="020B0500040200020003" pitchFamily="34" charset="-34"/>
              </a:rPr>
              <a:t>สารบัญ (ต่อ)</a:t>
            </a:r>
            <a:endParaRPr lang="th-TH" sz="3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 bwMode="auto">
          <a:xfrm>
            <a:off x="3022600" y="6528817"/>
            <a:ext cx="6121400" cy="343660"/>
          </a:xfrm>
          <a:prstGeom prst="rect">
            <a:avLst/>
          </a:prstGeom>
          <a:solidFill>
            <a:srgbClr val="FFCC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620864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ชื่อเรื่อง 1">
            <a:extLst>
              <a:ext uri="{FF2B5EF4-FFF2-40B4-BE49-F238E27FC236}">
                <a16:creationId xmlns:a16="http://schemas.microsoft.com/office/drawing/2014/main" id="{BF822D44-213B-4324-97FE-DE132D4F903C}"/>
              </a:ext>
            </a:extLst>
          </p:cNvPr>
          <p:cNvSpPr txBox="1">
            <a:spLocks/>
          </p:cNvSpPr>
          <p:nvPr/>
        </p:nvSpPr>
        <p:spPr bwMode="auto">
          <a:xfrm>
            <a:off x="-31861" y="0"/>
            <a:ext cx="9175861" cy="980728"/>
          </a:xfrm>
          <a:prstGeom prst="rect">
            <a:avLst/>
          </a:prstGeom>
          <a:solidFill>
            <a:srgbClr val="14983D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5pPr>
            <a:lvl6pPr marL="457198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6pPr>
            <a:lvl7pPr marL="914395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7pPr>
            <a:lvl8pPr marL="1371592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8pPr>
            <a:lvl9pPr marL="1828789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9pPr>
          </a:lstStyle>
          <a:p>
            <a:pPr algn="ctr"/>
            <a:r>
              <a:rPr lang="th-TH" sz="3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(ต่อ)</a:t>
            </a:r>
          </a:p>
        </p:txBody>
      </p:sp>
      <p:sp>
        <p:nvSpPr>
          <p:cNvPr id="3" name="กล่องข้อความ 2"/>
          <p:cNvSpPr txBox="1"/>
          <p:nvPr/>
        </p:nvSpPr>
        <p:spPr>
          <a:xfrm>
            <a:off x="359480" y="2256425"/>
            <a:ext cx="2592288" cy="1692771"/>
          </a:xfrm>
          <a:prstGeom prst="rect">
            <a:avLst/>
          </a:prstGeom>
          <a:gradFill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400" b="1" u="sng" dirty="0">
                <a:solidFill>
                  <a:srgbClr val="00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การบริหารจัดการน้ำ </a:t>
            </a:r>
          </a:p>
          <a:p>
            <a:pPr lvl="0" algn="thaiDist"/>
            <a:r>
              <a:rPr lang="th-TH" sz="2000" dirty="0">
                <a:solidFill>
                  <a:srgbClr val="00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 1) บริหารจัดการน้ำตาม 12 มาตรการรับมือฤดูฝน ปี 2566 ของสำนักงานทรัพยากรน้ำแห่งชาติ (สทนช.)</a:t>
            </a:r>
          </a:p>
        </p:txBody>
      </p:sp>
      <p:sp>
        <p:nvSpPr>
          <p:cNvPr id="7" name="กล่องข้อความ 6"/>
          <p:cNvSpPr txBox="1"/>
          <p:nvPr/>
        </p:nvSpPr>
        <p:spPr>
          <a:xfrm>
            <a:off x="1864672" y="1187044"/>
            <a:ext cx="5514628" cy="95410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th-TH" sz="2800" b="1" dirty="0">
                <a:solidFill>
                  <a:srgbClr val="00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1.1 การป้องกันและเตรียมความพร้อมเพื่อ</a:t>
            </a:r>
          </a:p>
          <a:p>
            <a:pPr algn="ctr"/>
            <a:r>
              <a:rPr lang="th-TH" sz="2800" b="1" dirty="0">
                <a:solidFill>
                  <a:srgbClr val="00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ลดผลกระทบ</a:t>
            </a:r>
          </a:p>
        </p:txBody>
      </p:sp>
      <p:sp>
        <p:nvSpPr>
          <p:cNvPr id="17" name="Shape 574"/>
          <p:cNvSpPr/>
          <p:nvPr/>
        </p:nvSpPr>
        <p:spPr>
          <a:xfrm>
            <a:off x="-1" y="31167"/>
            <a:ext cx="9112139" cy="615553"/>
          </a:xfrm>
          <a:prstGeom prst="rect">
            <a:avLst/>
          </a:prstGeom>
          <a:solidFill>
            <a:srgbClr val="14983D"/>
          </a:solidFill>
          <a:ln w="12700">
            <a:noFill/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41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 lvl="0" eaLnBrk="0" fontAlgn="base">
              <a:spcBef>
                <a:spcPct val="0"/>
              </a:spcBef>
              <a:spcAft>
                <a:spcPct val="0"/>
              </a:spcAft>
            </a:pPr>
            <a:r>
              <a:rPr lang="th-TH" altLang="th-TH" sz="3400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1. แผนป้องกันและบรรเทาสาธารณภัยด้านการเกษตร ในช่วงฤดูฝน ปี 256</a:t>
            </a:r>
            <a:r>
              <a:rPr lang="en-US" altLang="th-TH" sz="3400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6</a:t>
            </a:r>
            <a:endParaRPr lang="th-TH" altLang="th-TH" sz="3400" dirty="0">
              <a:solidFill>
                <a:schemeClr val="bg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2445D1A5-BA8E-43E5-BD1C-BAF57EAF4E85}"/>
              </a:ext>
            </a:extLst>
          </p:cNvPr>
          <p:cNvSpPr txBox="1"/>
          <p:nvPr/>
        </p:nvSpPr>
        <p:spPr>
          <a:xfrm>
            <a:off x="3257972" y="2256425"/>
            <a:ext cx="2592000" cy="4062651"/>
          </a:xfrm>
          <a:prstGeom prst="rect">
            <a:avLst/>
          </a:prstGeom>
          <a:gradFill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400" b="1" u="sng" dirty="0">
                <a:solidFill>
                  <a:srgbClr val="00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การผลิตทางการเกษตร</a:t>
            </a:r>
          </a:p>
          <a:p>
            <a:pPr algn="thaiDist"/>
            <a:r>
              <a:rPr lang="th-TH" dirty="0">
                <a:solidFill>
                  <a:srgbClr val="00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 1) ปรับปรุงข้อมูลทะเบียนเกษตรกรด้านพืช ด้านประมง ด้าน           ปศุสัตว์ และด้านหนี้สินของสมาชิกสถาบันเกษตรกร</a:t>
            </a:r>
          </a:p>
          <a:p>
            <a:pPr algn="thaiDist"/>
            <a:r>
              <a:rPr lang="th-TH" dirty="0">
                <a:solidFill>
                  <a:srgbClr val="00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 2) แนะนำพื้นที่ในการลดความเสี่ยง </a:t>
            </a:r>
          </a:p>
          <a:p>
            <a:pPr algn="thaiDist"/>
            <a:r>
              <a:rPr lang="th-TH" dirty="0">
                <a:solidFill>
                  <a:srgbClr val="00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 3) ตรวจสอบ เฝ้าระวัง จัดทำบัญชีฟาร์มสัตว์น้ำดุร้ายในพื้นที่เสี่ยง</a:t>
            </a:r>
          </a:p>
          <a:p>
            <a:pPr algn="thaiDist"/>
            <a:r>
              <a:rPr lang="th-TH" dirty="0">
                <a:solidFill>
                  <a:srgbClr val="00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 4) วางแผนการอพยพสัตว์ จัดเตรียมสถานที่อพยพสัตว์ และจัดทำคอกพักสัตว์เคลื่อนที่</a:t>
            </a:r>
          </a:p>
          <a:p>
            <a:pPr algn="thaiDist"/>
            <a:r>
              <a:rPr lang="th-TH" dirty="0">
                <a:solidFill>
                  <a:srgbClr val="00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 5) จัดทำบัญชีทรัพยากร </a:t>
            </a:r>
            <a:br>
              <a:rPr lang="th-TH" dirty="0">
                <a:solidFill>
                  <a:srgbClr val="00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dirty="0">
                <a:solidFill>
                  <a:srgbClr val="00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การจัดเตรียมยานพาหนะ เครื่องจักรกล เครื่องมือ</a:t>
            </a:r>
          </a:p>
        </p:txBody>
      </p:sp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id="{D0C5EEEB-930F-472D-9A60-AFFE2B2C2748}"/>
              </a:ext>
            </a:extLst>
          </p:cNvPr>
          <p:cNvSpPr txBox="1"/>
          <p:nvPr/>
        </p:nvSpPr>
        <p:spPr>
          <a:xfrm>
            <a:off x="6083300" y="2247673"/>
            <a:ext cx="2592000" cy="2123658"/>
          </a:xfrm>
          <a:prstGeom prst="rect">
            <a:avLst/>
          </a:prstGeom>
          <a:gradFill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400" b="1" u="sng" dirty="0">
                <a:solidFill>
                  <a:srgbClr val="00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การสร้างความเข้าใจ</a:t>
            </a:r>
          </a:p>
          <a:p>
            <a:pPr algn="thaiDist"/>
            <a:r>
              <a:rPr lang="th-TH" dirty="0">
                <a:solidFill>
                  <a:srgbClr val="00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ประชาสัมพันธ์แจ้งเตือนภัยพื้นที่ที่มีโอกาสเกิดความเสี่ยงอุทกภัย เพื่อให้เกษตรกรในพื้นที่ทราบและเตรียมการป้องกัน พร้อมทั้งให้คำแนะนำทางวิชาการ</a:t>
            </a:r>
          </a:p>
          <a:p>
            <a:endParaRPr lang="th-TH" dirty="0">
              <a:solidFill>
                <a:srgbClr val="0000FF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16530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1</a:t>
            </a:r>
            <a:endParaRPr lang="th-TH" sz="20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 bwMode="auto">
          <a:xfrm>
            <a:off x="3022600" y="6528817"/>
            <a:ext cx="6121400" cy="343660"/>
          </a:xfrm>
          <a:prstGeom prst="rect">
            <a:avLst/>
          </a:prstGeom>
          <a:solidFill>
            <a:srgbClr val="FFCC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02007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ชื่อเรื่อง 1">
            <a:extLst>
              <a:ext uri="{FF2B5EF4-FFF2-40B4-BE49-F238E27FC236}">
                <a16:creationId xmlns:a16="http://schemas.microsoft.com/office/drawing/2014/main" id="{BF822D44-213B-4324-97FE-DE132D4F903C}"/>
              </a:ext>
            </a:extLst>
          </p:cNvPr>
          <p:cNvSpPr txBox="1">
            <a:spLocks/>
          </p:cNvSpPr>
          <p:nvPr/>
        </p:nvSpPr>
        <p:spPr bwMode="auto">
          <a:xfrm>
            <a:off x="-31861" y="0"/>
            <a:ext cx="9175861" cy="980728"/>
          </a:xfrm>
          <a:prstGeom prst="rect">
            <a:avLst/>
          </a:prstGeom>
          <a:solidFill>
            <a:srgbClr val="14983D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5pPr>
            <a:lvl6pPr marL="457198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6pPr>
            <a:lvl7pPr marL="914395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7pPr>
            <a:lvl8pPr marL="1371592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8pPr>
            <a:lvl9pPr marL="1828789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9pPr>
          </a:lstStyle>
          <a:p>
            <a:pPr algn="ctr"/>
            <a:endParaRPr lang="th-TH" sz="3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กล่องข้อความ 3"/>
          <p:cNvSpPr txBox="1"/>
          <p:nvPr/>
        </p:nvSpPr>
        <p:spPr>
          <a:xfrm>
            <a:off x="251520" y="1624120"/>
            <a:ext cx="3312368" cy="4678204"/>
          </a:xfrm>
          <a:prstGeom prst="rect">
            <a:avLst/>
          </a:prstGeom>
          <a:gradFill>
            <a:gsLst>
              <a:gs pos="0">
                <a:srgbClr val="FF99FF"/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rgbClr val="CCECFF"/>
              </a:gs>
            </a:gsLst>
            <a:lin ang="5400000" scaled="0"/>
          </a:gradFill>
          <a:ln>
            <a:solidFill>
              <a:srgbClr val="CC66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th-TH" b="1" u="sng" dirty="0">
                <a:solidFill>
                  <a:schemeClr val="accent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การบริหารจัดการน้ำ</a:t>
            </a:r>
          </a:p>
          <a:p>
            <a:pPr algn="thaiDist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บริหารจัดการน้ำตาม 12 มาตรการรับมือฤดูฝน ปี 2566 ของสำนักงานทรัพยากรน้ำแห่งชาติ (สทนช.)</a:t>
            </a:r>
            <a:endParaRPr lang="th-TH" sz="1400" b="1" u="sng" dirty="0">
              <a:solidFill>
                <a:schemeClr val="accent2">
                  <a:lumMod val="50000"/>
                </a:schemeClr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lvl="0" algn="thaiDist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1) คาดการณ์ชี้เป้าพื้นที่เสี่ยงน้ำท่วมและพื้นที่เสี่ยงช่วงฝนทิ้งช่วง</a:t>
            </a:r>
          </a:p>
          <a:p>
            <a:pPr lvl="0" algn="thaiDist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2) การบริหารจัดการพื้นที่ลุ่มต่ำ</a:t>
            </a:r>
          </a:p>
          <a:p>
            <a:pPr lvl="0" algn="thaiDist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3) ทบทวน ปรับปรุงเกณฑ์บริหารจัดการน้ำในแหล่งน้ำ/เขื่อนระบายน้ำและจัดทำแผนบริหารจัดการน้ำเชิงบูรณาการ</a:t>
            </a:r>
          </a:p>
          <a:p>
            <a:pPr lvl="0" algn="thaiDist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4) เตรียมความพร้อม ซ่อมแซม ปรับปรุง อาคารชลศาสตร์ ระบบระบายน้ำ โทรมาตรให้พร้อมใช้งาน และปรับปรุงแก้ไขสิ่งกีดขวางทางน้ำ</a:t>
            </a:r>
          </a:p>
          <a:p>
            <a:pPr lvl="0" algn="thaiDist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5) เตรียมพร้อม/วางแผนเครื่องจักร เครื่องมือบุคลากร ประจำพื้นที่เสี่ยงน้ำท่วมและพื้นที่เสี่ยงในช่วงฝนทิ้งช่วง</a:t>
            </a:r>
          </a:p>
          <a:p>
            <a:pPr lvl="0" algn="thaiDist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6) ตรวจความมั่นคงปลอดภัย คัน ทำนบ พนังกั้นน้ำ</a:t>
            </a:r>
          </a:p>
          <a:p>
            <a:pPr lvl="0" algn="thaiDist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7) เพิ่มประสิทธิภาพการระบายน้ำของทางน้ำ</a:t>
            </a:r>
          </a:p>
          <a:p>
            <a:pPr lvl="0" algn="thaiDist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8) ซักซ้อมแผนเผชิญเหตุตั้งศูนย์ส่วนหน้าก่อนเกิดภัยและฟื้นฟูสภาพให้กลับสู่สภาพปกติ</a:t>
            </a:r>
          </a:p>
          <a:p>
            <a:pPr lvl="0" algn="thaiDist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9) เร่งพัฒนาและเก็บกักน้ำในแหล่งน้ำทุกประเภทช่วงปลายฤดูฝน</a:t>
            </a:r>
          </a:p>
          <a:p>
            <a:pPr lvl="0" algn="thaiDist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10) สร้างความเข้มแข็งเครือข่ายภาคประชาชนในการให้ข้อมูลสถานการณ์</a:t>
            </a:r>
          </a:p>
          <a:p>
            <a:pPr algn="thaiDist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11) การสร้างการรับรู้และประชาสัมพันธ์</a:t>
            </a:r>
          </a:p>
          <a:p>
            <a:pPr algn="thaiDist"/>
            <a:r>
              <a:rPr lang="th-TH" sz="1400" spc="-20" dirty="0">
                <a:solidFill>
                  <a:schemeClr val="accent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12) ติดตามประเมินผลปรับมาตรการให้สอดคล้องกับสถานการณ์ภัย</a:t>
            </a:r>
          </a:p>
        </p:txBody>
      </p:sp>
      <p:sp>
        <p:nvSpPr>
          <p:cNvPr id="8" name="กล่องข้อความ 7"/>
          <p:cNvSpPr txBox="1"/>
          <p:nvPr/>
        </p:nvSpPr>
        <p:spPr>
          <a:xfrm>
            <a:off x="3233808" y="1030023"/>
            <a:ext cx="2523982" cy="52322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th-TH" sz="2800" b="1" dirty="0">
                <a:solidFill>
                  <a:srgbClr val="00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1.2 การเผชิญเหตุ</a:t>
            </a:r>
          </a:p>
        </p:txBody>
      </p:sp>
      <p:sp>
        <p:nvSpPr>
          <p:cNvPr id="17" name="Shape 574"/>
          <p:cNvSpPr/>
          <p:nvPr/>
        </p:nvSpPr>
        <p:spPr>
          <a:xfrm>
            <a:off x="0" y="114199"/>
            <a:ext cx="9144000" cy="615553"/>
          </a:xfrm>
          <a:prstGeom prst="rect">
            <a:avLst/>
          </a:prstGeom>
          <a:noFill/>
          <a:ln w="12700">
            <a:noFill/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41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 lvl="0" eaLnBrk="0" fontAlgn="base">
              <a:spcBef>
                <a:spcPct val="0"/>
              </a:spcBef>
              <a:spcAft>
                <a:spcPct val="0"/>
              </a:spcAft>
            </a:pPr>
            <a:r>
              <a:rPr lang="th-TH" altLang="th-TH" sz="3400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1. แผนป้องกันและบรรเทาสาธารณภัยด้านการเกษตร ในช่วงฤดูฝน ปี 256</a:t>
            </a:r>
            <a:r>
              <a:rPr lang="en-US" altLang="th-TH" sz="3400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6</a:t>
            </a:r>
            <a:endParaRPr lang="th-TH" altLang="th-TH" sz="3400" dirty="0">
              <a:solidFill>
                <a:schemeClr val="bg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CA9C58FC-444A-4700-923F-EEE8D323F1CF}"/>
              </a:ext>
            </a:extLst>
          </p:cNvPr>
          <p:cNvSpPr txBox="1"/>
          <p:nvPr/>
        </p:nvSpPr>
        <p:spPr>
          <a:xfrm>
            <a:off x="3851920" y="1628800"/>
            <a:ext cx="2592288" cy="2308324"/>
          </a:xfrm>
          <a:prstGeom prst="rect">
            <a:avLst/>
          </a:prstGeom>
          <a:gradFill>
            <a:gsLst>
              <a:gs pos="0">
                <a:srgbClr val="FF99FF"/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rgbClr val="CCECFF"/>
              </a:gs>
            </a:gsLst>
            <a:lin ang="5400000" scaled="0"/>
          </a:gradFill>
          <a:ln>
            <a:solidFill>
              <a:srgbClr val="CC66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th-TH" b="1" u="sng" dirty="0">
                <a:solidFill>
                  <a:schemeClr val="accent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การผลิตทางการเกษตร</a:t>
            </a:r>
          </a:p>
          <a:p>
            <a:pPr algn="thaiDist"/>
            <a:r>
              <a:rPr lang="th-TH" dirty="0">
                <a:solidFill>
                  <a:schemeClr val="accent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1) สนับสนุนเสบียงสัตว์ เวชภัณฑ์ </a:t>
            </a:r>
            <a:br>
              <a:rPr lang="en-US" dirty="0">
                <a:solidFill>
                  <a:schemeClr val="accent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dirty="0">
                <a:solidFill>
                  <a:schemeClr val="accent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เพื่อช่วยเหลือสัตว์ในพื้นที่ประสบภัย</a:t>
            </a:r>
          </a:p>
          <a:p>
            <a:pPr algn="thaiDist"/>
            <a:r>
              <a:rPr lang="th-TH" dirty="0">
                <a:solidFill>
                  <a:schemeClr val="accent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2) </a:t>
            </a:r>
            <a:r>
              <a:rPr lang="th-TH" spc="-50" dirty="0">
                <a:solidFill>
                  <a:schemeClr val="accent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อพยพหรือเคลื่อนย้าย ปศุสัตว์ สัตว์น้ำ </a:t>
            </a:r>
            <a:r>
              <a:rPr lang="th-TH" dirty="0">
                <a:solidFill>
                  <a:schemeClr val="accent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ผลผลิตด้านการเกษตรสู่ที่ปลอดภัย</a:t>
            </a:r>
          </a:p>
          <a:p>
            <a:pPr algn="thaiDist"/>
            <a:r>
              <a:rPr lang="th-TH" dirty="0">
                <a:solidFill>
                  <a:schemeClr val="accent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3) หากเกิดโรคระบาดสัตว์ให้ดำเนินการตามมาตรการควบคุมโรค</a:t>
            </a:r>
          </a:p>
          <a:p>
            <a:pPr algn="thaiDist"/>
            <a:r>
              <a:rPr lang="th-TH" dirty="0">
                <a:solidFill>
                  <a:schemeClr val="accent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4) การส่งกำลังบำรุงเข้าพื้นที่</a:t>
            </a:r>
          </a:p>
        </p:txBody>
      </p:sp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id="{CFF56D32-E2A4-47FA-ACC5-575570528623}"/>
              </a:ext>
            </a:extLst>
          </p:cNvPr>
          <p:cNvSpPr txBox="1"/>
          <p:nvPr/>
        </p:nvSpPr>
        <p:spPr>
          <a:xfrm>
            <a:off x="6660232" y="1646320"/>
            <a:ext cx="2375976" cy="1754326"/>
          </a:xfrm>
          <a:prstGeom prst="rect">
            <a:avLst/>
          </a:prstGeom>
          <a:gradFill>
            <a:gsLst>
              <a:gs pos="0">
                <a:srgbClr val="FF99FF"/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rgbClr val="CCECFF"/>
              </a:gs>
            </a:gsLst>
            <a:lin ang="5400000" scaled="0"/>
          </a:gradFill>
          <a:ln>
            <a:solidFill>
              <a:srgbClr val="CC66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th-TH" b="1" u="sng" dirty="0">
                <a:solidFill>
                  <a:schemeClr val="accent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การสร้างการรับรู้</a:t>
            </a:r>
          </a:p>
          <a:p>
            <a:pPr algn="thaiDist"/>
            <a:r>
              <a:rPr lang="th-TH" dirty="0">
                <a:solidFill>
                  <a:schemeClr val="accent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จัดหน่วยเฉพาะกิจลงพื้นที่ประสบภัย เพื่อให้ความช่วยเหลือเกษตรกร รวมทั้งประเมินความเสียหายและความต้องการความช่วยเหลือเบื้องต้น</a:t>
            </a:r>
          </a:p>
        </p:txBody>
      </p:sp>
      <p:sp>
        <p:nvSpPr>
          <p:cNvPr id="11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16530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2</a:t>
            </a:r>
            <a:endParaRPr lang="th-TH" sz="20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9" name="สี่เหลี่ยมผืนผ้า 8"/>
          <p:cNvSpPr/>
          <p:nvPr/>
        </p:nvSpPr>
        <p:spPr bwMode="auto">
          <a:xfrm>
            <a:off x="3022600" y="6528817"/>
            <a:ext cx="6121400" cy="343660"/>
          </a:xfrm>
          <a:prstGeom prst="rect">
            <a:avLst/>
          </a:prstGeom>
          <a:solidFill>
            <a:srgbClr val="FFCC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542901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กล่องข้อความ 4"/>
          <p:cNvSpPr txBox="1"/>
          <p:nvPr/>
        </p:nvSpPr>
        <p:spPr>
          <a:xfrm>
            <a:off x="3307461" y="1952193"/>
            <a:ext cx="2592000" cy="2585323"/>
          </a:xfrm>
          <a:prstGeom prst="rect">
            <a:avLst/>
          </a:prstGeom>
          <a:gradFill>
            <a:gsLst>
              <a:gs pos="0">
                <a:srgbClr val="FFCC00"/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CC00FF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  <a:sym typeface="Calibri"/>
              </a:rPr>
              <a:t>การผลิตทางการเกษตร</a:t>
            </a:r>
          </a:p>
          <a:p>
            <a:pPr lvl="0" algn="thaiDist">
              <a:defRPr/>
            </a:pPr>
            <a:r>
              <a:rPr lang="th-TH" dirty="0">
                <a:solidFill>
                  <a:srgbClr val="CC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1) ตรวจ วินิจฉัย ป้องกัน และกำจัดโรคพืช สัตว์ ประมง เพื่อไม่ให้เกิดโรคระบาดในพื้นที่ประสบอุทกภัย</a:t>
            </a:r>
          </a:p>
          <a:p>
            <a:pPr lvl="0" algn="thaiDist">
              <a:defRPr/>
            </a:pPr>
            <a:r>
              <a:rPr lang="th-TH" dirty="0">
                <a:solidFill>
                  <a:srgbClr val="CC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2) สนับสนุนเวชภัณฑ์เพื่อป้องกันการระบาดของโรคที่เกิดจากน้ำ</a:t>
            </a:r>
          </a:p>
          <a:p>
            <a:pPr lvl="0" algn="thaiDist">
              <a:defRPr/>
            </a:pPr>
            <a:r>
              <a:rPr lang="th-TH" dirty="0">
                <a:solidFill>
                  <a:srgbClr val="CC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3) บำบัดน้ำเสียและขจัดกลิ่นเหม็น</a:t>
            </a:r>
            <a:br>
              <a:rPr lang="en-US" dirty="0">
                <a:solidFill>
                  <a:srgbClr val="CC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dirty="0">
                <a:solidFill>
                  <a:srgbClr val="CC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ในพื้นที่เกษตรกรรม โดยใช้น้ำหมักชีวภาพ พด.6</a:t>
            </a:r>
            <a:endParaRPr kumimoji="0" lang="th-TH" sz="1800" b="0" i="0" u="none" strike="noStrike" kern="0" cap="none" spc="0" normalizeH="0" baseline="0" noProof="0" dirty="0">
              <a:ln>
                <a:noFill/>
              </a:ln>
              <a:solidFill>
                <a:srgbClr val="CC00FF"/>
              </a:solidFill>
              <a:effectLst/>
              <a:uLnTx/>
              <a:uFillTx/>
              <a:latin typeface="TH SarabunIT๙" panose="020B0500040200020003" pitchFamily="34" charset="-34"/>
              <a:cs typeface="TH SarabunIT๙" panose="020B0500040200020003" pitchFamily="34" charset="-34"/>
              <a:sym typeface="Calibri"/>
            </a:endParaRPr>
          </a:p>
        </p:txBody>
      </p:sp>
      <p:sp>
        <p:nvSpPr>
          <p:cNvPr id="9" name="กล่องข้อความ 8"/>
          <p:cNvSpPr txBox="1"/>
          <p:nvPr/>
        </p:nvSpPr>
        <p:spPr>
          <a:xfrm>
            <a:off x="3086783" y="1104126"/>
            <a:ext cx="3132316" cy="523220"/>
          </a:xfrm>
          <a:prstGeom prst="rect">
            <a:avLst/>
          </a:prstGeom>
          <a:solidFill>
            <a:srgbClr val="FFC000"/>
          </a:solidFill>
          <a:ln>
            <a:solidFill>
              <a:srgbClr val="FF99FF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800" b="1" dirty="0">
                <a:solidFill>
                  <a:srgbClr val="00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1.3 </a:t>
            </a:r>
            <a:r>
              <a:rPr kumimoji="0" lang="th-TH" sz="2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  <a:sym typeface="Calibri"/>
              </a:rPr>
              <a:t>การหยุดยั้งความเสียหาย</a:t>
            </a:r>
          </a:p>
        </p:txBody>
      </p:sp>
      <p:sp>
        <p:nvSpPr>
          <p:cNvPr id="17" name="Shape 574"/>
          <p:cNvSpPr/>
          <p:nvPr/>
        </p:nvSpPr>
        <p:spPr>
          <a:xfrm>
            <a:off x="0" y="114199"/>
            <a:ext cx="9144000" cy="615553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41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3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  <a:sym typeface="TH SarabunPSK"/>
              </a:rPr>
              <a:t>1. แผนป้องกันและบรรเทาสาธารณภัยด้านการเกษตร ในช่วงฤดูฝน ปี 256</a:t>
            </a:r>
            <a:r>
              <a:rPr lang="en-US" altLang="th-TH" sz="3400" dirty="0">
                <a:solidFill>
                  <a:srgbClr val="0070C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6</a:t>
            </a:r>
            <a:endParaRPr kumimoji="0" lang="th-TH" altLang="th-TH" sz="3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IT๙" panose="020B0500040200020003" pitchFamily="34" charset="-34"/>
              <a:cs typeface="TH SarabunIT๙" panose="020B0500040200020003" pitchFamily="34" charset="-34"/>
              <a:sym typeface="TH SarabunPSK"/>
            </a:endParaRPr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1B7CBCF4-BC50-4BC7-AAF2-859DF5790BDD}"/>
              </a:ext>
            </a:extLst>
          </p:cNvPr>
          <p:cNvSpPr txBox="1"/>
          <p:nvPr/>
        </p:nvSpPr>
        <p:spPr>
          <a:xfrm>
            <a:off x="395824" y="1952193"/>
            <a:ext cx="2592000" cy="3416320"/>
          </a:xfrm>
          <a:prstGeom prst="rect">
            <a:avLst/>
          </a:prstGeom>
          <a:gradFill>
            <a:gsLst>
              <a:gs pos="0">
                <a:srgbClr val="FFCC00"/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lvl="0" indent="-285750" algn="ctr">
              <a:buFont typeface="Wingdings" panose="05000000000000000000" pitchFamily="2" charset="2"/>
              <a:buChar char="Ø"/>
              <a:defRPr/>
            </a:pPr>
            <a:r>
              <a:rPr lang="th-TH" b="1" dirty="0">
                <a:solidFill>
                  <a:srgbClr val="CC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การบริหารจัดการน้ำ</a:t>
            </a:r>
          </a:p>
          <a:p>
            <a:pPr>
              <a:defRPr/>
            </a:pPr>
            <a:r>
              <a:rPr lang="th-TH" dirty="0">
                <a:solidFill>
                  <a:srgbClr val="FF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1) ปฏิบัติตาม 12 มาตรการรับมือฤดูฝน ปี 2566 ของสำนักงานทรัพยากรน้ำแห่งชาติ (สทนช.)</a:t>
            </a:r>
            <a:endParaRPr lang="th-TH" b="1" u="sng" dirty="0">
              <a:solidFill>
                <a:srgbClr val="FF00FF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lvl="0" algn="thaiDist">
              <a:defRPr/>
            </a:pPr>
            <a:r>
              <a:rPr lang="th-TH" dirty="0">
                <a:solidFill>
                  <a:srgbClr val="FF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2) ตรวจสอบความพร้อมใช้งานของอาคารชลประทานหลักที่ใช้สำหรับการระบายน้ำ และตรวจสอบความมั่นคง ปลอดภัยของคันกั้นน้ำ ทำนบ และพนังกั้นน้ำในลำน้ำสายหลัก</a:t>
            </a:r>
          </a:p>
          <a:p>
            <a:pPr lvl="0" algn="thaiDist">
              <a:defRPr/>
            </a:pPr>
            <a:r>
              <a:rPr lang="th-TH" dirty="0">
                <a:solidFill>
                  <a:srgbClr val="FF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3) จัดเตรียมพื้นที่อพยพและซักซ้อมแผนเผชิญเหตุ</a:t>
            </a:r>
          </a:p>
          <a:p>
            <a:pPr lvl="0" algn="thaiDist">
              <a:defRPr/>
            </a:pPr>
            <a:r>
              <a:rPr lang="th-TH" dirty="0">
                <a:solidFill>
                  <a:srgbClr val="FF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4) ตั้งศูนย์ส่วนหน้าก่อนเกิดภัย</a:t>
            </a:r>
          </a:p>
        </p:txBody>
      </p:sp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id="{5E6C5C99-991D-405D-917E-AC94CA422DA9}"/>
              </a:ext>
            </a:extLst>
          </p:cNvPr>
          <p:cNvSpPr txBox="1"/>
          <p:nvPr/>
        </p:nvSpPr>
        <p:spPr>
          <a:xfrm>
            <a:off x="6219098" y="1952193"/>
            <a:ext cx="2592000" cy="1477328"/>
          </a:xfrm>
          <a:prstGeom prst="rect">
            <a:avLst/>
          </a:prstGeom>
          <a:gradFill>
            <a:gsLst>
              <a:gs pos="0">
                <a:srgbClr val="FFCC00"/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thaiDist">
              <a:defRPr/>
            </a:pPr>
            <a:r>
              <a:rPr lang="th-TH" dirty="0">
                <a:solidFill>
                  <a:srgbClr val="CC00FF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การช่วยเหลือและเยียวยาเกษตรกรผู้ประสบภัยพิบัติด้านการเกษตร ตามระเบียบกระทรวงการคลัง ว่าด้วยเงินทดรองราชการเพื่อช่วยเหลือผู้ประสบภัยพิบัติกรณีฉุกเฉิน พ.ศ. 2562</a:t>
            </a:r>
            <a:endParaRPr kumimoji="0" lang="th-TH" sz="1800" i="0" u="none" strike="noStrike" kern="0" cap="none" spc="0" normalizeH="0" baseline="0" noProof="0" dirty="0">
              <a:ln>
                <a:noFill/>
              </a:ln>
              <a:solidFill>
                <a:srgbClr val="CC00FF"/>
              </a:solidFill>
              <a:effectLst/>
              <a:uLnTx/>
              <a:uFillTx/>
              <a:latin typeface="TH SarabunIT๙" panose="020B0500040200020003" pitchFamily="34" charset="-34"/>
              <a:cs typeface="TH SarabunIT๙" panose="020B0500040200020003" pitchFamily="34" charset="-34"/>
              <a:sym typeface="Calibri"/>
            </a:endParaRPr>
          </a:p>
        </p:txBody>
      </p:sp>
      <p:sp>
        <p:nvSpPr>
          <p:cNvPr id="11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16530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  <a:endParaRPr lang="th-TH" sz="20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 bwMode="auto">
          <a:xfrm>
            <a:off x="3022600" y="6528817"/>
            <a:ext cx="6121400" cy="343660"/>
          </a:xfrm>
          <a:prstGeom prst="rect">
            <a:avLst/>
          </a:prstGeom>
          <a:solidFill>
            <a:srgbClr val="FFCC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Browallia New" pitchFamily="34" charset="-34"/>
            </a:endParaRPr>
          </a:p>
        </p:txBody>
      </p:sp>
      <p:sp>
        <p:nvSpPr>
          <p:cNvPr id="15" name="ชื่อเรื่อง 1">
            <a:extLst>
              <a:ext uri="{FF2B5EF4-FFF2-40B4-BE49-F238E27FC236}">
                <a16:creationId xmlns:a16="http://schemas.microsoft.com/office/drawing/2014/main" id="{BF822D44-213B-4324-97FE-DE132D4F903C}"/>
              </a:ext>
            </a:extLst>
          </p:cNvPr>
          <p:cNvSpPr txBox="1">
            <a:spLocks/>
          </p:cNvSpPr>
          <p:nvPr/>
        </p:nvSpPr>
        <p:spPr bwMode="auto">
          <a:xfrm>
            <a:off x="-28744" y="0"/>
            <a:ext cx="9175861" cy="980728"/>
          </a:xfrm>
          <a:prstGeom prst="rect">
            <a:avLst/>
          </a:prstGeom>
          <a:solidFill>
            <a:srgbClr val="14983D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5pPr>
            <a:lvl6pPr marL="457198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6pPr>
            <a:lvl7pPr marL="914395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7pPr>
            <a:lvl8pPr marL="1371592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8pPr>
            <a:lvl9pPr marL="1828789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9pPr>
          </a:lstStyle>
          <a:p>
            <a:pPr algn="ctr"/>
            <a:endParaRPr lang="th-TH" sz="3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Shape 574"/>
          <p:cNvSpPr/>
          <p:nvPr/>
        </p:nvSpPr>
        <p:spPr>
          <a:xfrm>
            <a:off x="0" y="161907"/>
            <a:ext cx="9144000" cy="615553"/>
          </a:xfrm>
          <a:prstGeom prst="rect">
            <a:avLst/>
          </a:prstGeom>
          <a:noFill/>
          <a:ln w="12700">
            <a:noFill/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41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 lvl="0" eaLnBrk="0" fontAlgn="base">
              <a:spcBef>
                <a:spcPct val="0"/>
              </a:spcBef>
              <a:spcAft>
                <a:spcPct val="0"/>
              </a:spcAft>
            </a:pPr>
            <a:r>
              <a:rPr lang="th-TH" altLang="th-TH" sz="3400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1. แผนป้องกันและบรรเทาสาธารณภัยด้านการเกษตร ในช่วงฤดูฝน ปี 256</a:t>
            </a:r>
            <a:r>
              <a:rPr lang="en-US" altLang="th-TH" sz="3400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6</a:t>
            </a:r>
            <a:endParaRPr lang="th-TH" altLang="th-TH" sz="3400" dirty="0">
              <a:solidFill>
                <a:schemeClr val="bg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525926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กล่องข้อความ 5"/>
          <p:cNvSpPr txBox="1"/>
          <p:nvPr/>
        </p:nvSpPr>
        <p:spPr>
          <a:xfrm>
            <a:off x="395824" y="1872642"/>
            <a:ext cx="2592000" cy="2031325"/>
          </a:xfrm>
          <a:prstGeom prst="rect">
            <a:avLst/>
          </a:prstGeom>
          <a:gradFill>
            <a:gsLst>
              <a:gs pos="0">
                <a:srgbClr val="FF6699"/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>
            <a:solidFill>
              <a:srgbClr val="FF6699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R="0" lvl="0" algn="thaiDist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  <a:sym typeface="Calibri"/>
              </a:rPr>
              <a:t>การประเมินความเสียหายและการซ่อมสร้างระบบโครงสร้างพื้นฐานด้านชลประทาน</a:t>
            </a:r>
          </a:p>
          <a:p>
            <a:pPr lvl="0" algn="thaiDist">
              <a:defRPr/>
            </a:pPr>
            <a:r>
              <a:rPr lang="th-TH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สำรวจความเสียหายของอาคารชลประทาน ให้คืนสภาพที่ใช้งานได้             คงเดิม</a:t>
            </a:r>
          </a:p>
          <a:p>
            <a:pPr lvl="0" algn="thaiDist">
              <a:defRPr/>
            </a:pPr>
            <a:endParaRPr lang="th-TH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0" name="กล่องข้อความ 9"/>
          <p:cNvSpPr txBox="1"/>
          <p:nvPr/>
        </p:nvSpPr>
        <p:spPr>
          <a:xfrm>
            <a:off x="3203848" y="1124028"/>
            <a:ext cx="2868652" cy="523220"/>
          </a:xfrm>
          <a:prstGeom prst="rect">
            <a:avLst/>
          </a:prstGeom>
          <a:solidFill>
            <a:srgbClr val="FFC000"/>
          </a:solidFill>
          <a:ln>
            <a:solidFill>
              <a:srgbClr val="CC66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80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1.4 </a:t>
            </a:r>
            <a:r>
              <a:rPr kumimoji="0" lang="th-TH" sz="2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  <a:sym typeface="Calibri"/>
              </a:rPr>
              <a:t>การฟื้นฟูให้ดีกว่าเดิม</a:t>
            </a:r>
          </a:p>
        </p:txBody>
      </p:sp>
      <p:sp>
        <p:nvSpPr>
          <p:cNvPr id="17" name="Shape 574"/>
          <p:cNvSpPr/>
          <p:nvPr/>
        </p:nvSpPr>
        <p:spPr>
          <a:xfrm>
            <a:off x="-36512" y="114199"/>
            <a:ext cx="9180512" cy="615553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41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3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  <a:sym typeface="TH SarabunPSK"/>
              </a:rPr>
              <a:t>1. แผนป้องกันและบรรเทาสาธารณภัยด้านการเกษตร ในช่วงฤดูฝน ปี 256</a:t>
            </a:r>
            <a:r>
              <a:rPr lang="en-US" altLang="th-TH" sz="3400" dirty="0">
                <a:solidFill>
                  <a:srgbClr val="0070C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6</a:t>
            </a:r>
            <a:endParaRPr kumimoji="0" lang="th-TH" altLang="th-TH" sz="3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IT๙" panose="020B0500040200020003" pitchFamily="34" charset="-34"/>
              <a:cs typeface="TH SarabunIT๙" panose="020B0500040200020003" pitchFamily="34" charset="-34"/>
              <a:sym typeface="TH SarabunPSK"/>
            </a:endParaRPr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DDD4B06A-BD6D-49E2-97A8-DABF561F0D0E}"/>
              </a:ext>
            </a:extLst>
          </p:cNvPr>
          <p:cNvSpPr txBox="1"/>
          <p:nvPr/>
        </p:nvSpPr>
        <p:spPr>
          <a:xfrm>
            <a:off x="3279775" y="1872642"/>
            <a:ext cx="2592000" cy="1477328"/>
          </a:xfrm>
          <a:prstGeom prst="rect">
            <a:avLst/>
          </a:prstGeom>
          <a:gradFill>
            <a:gsLst>
              <a:gs pos="0">
                <a:srgbClr val="FF6699"/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>
            <a:solidFill>
              <a:srgbClr val="FF6699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thaiDist"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  <a:sym typeface="Calibri"/>
              </a:rPr>
              <a:t>โครงสร้างพื้นฐานด้านการผลิตทาง</a:t>
            </a:r>
            <a:r>
              <a:rPr lang="th-TH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การเกษตร </a:t>
            </a:r>
            <a:r>
              <a:rPr lang="th-TH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ได้แก่ การป้องกัน รักษา และกำจัดโรคระบาดที่เกิดจากน้ำและพืชผลเกษตร การฟื้นฟูพื้นที่ประกอบกิจกรรมด้านการเกษตร</a:t>
            </a:r>
            <a:endParaRPr kumimoji="0" lang="th-TH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IT๙" panose="020B0500040200020003" pitchFamily="34" charset="-34"/>
              <a:cs typeface="TH SarabunIT๙" panose="020B0500040200020003" pitchFamily="34" charset="-34"/>
              <a:sym typeface="Calibri"/>
            </a:endParaRPr>
          </a:p>
        </p:txBody>
      </p:sp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id="{26055E12-2F67-4B15-9CA1-F64212E9F74D}"/>
              </a:ext>
            </a:extLst>
          </p:cNvPr>
          <p:cNvSpPr txBox="1"/>
          <p:nvPr/>
        </p:nvSpPr>
        <p:spPr>
          <a:xfrm>
            <a:off x="6156464" y="1857013"/>
            <a:ext cx="2664008" cy="4247317"/>
          </a:xfrm>
          <a:prstGeom prst="rect">
            <a:avLst/>
          </a:prstGeom>
          <a:gradFill>
            <a:gsLst>
              <a:gs pos="0">
                <a:srgbClr val="FF6699"/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>
            <a:solidFill>
              <a:srgbClr val="FF6699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thaiDist"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  <a:sym typeface="Calibri"/>
              </a:rPr>
              <a:t>เศรษฐกิจและสังคม ครัวเรือน</a:t>
            </a:r>
            <a:r>
              <a:rPr lang="th-TH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เกษตรกร</a:t>
            </a:r>
            <a:r>
              <a:rPr lang="th-TH" spc="-10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ได้แก่ การวิเคราะห์ความเสียหาย (</a:t>
            </a:r>
            <a:r>
              <a:rPr lang="en-US" spc="-10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Damages) </a:t>
            </a:r>
            <a:r>
              <a:rPr lang="th-TH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และความสูญเสีย (</a:t>
            </a:r>
            <a:r>
              <a:rPr lang="en-US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Losses) </a:t>
            </a:r>
            <a:r>
              <a:rPr lang="th-TH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ที่เกิดจากภัยในแต่ละด้าน การวิเคราะห์ผลกระทบ</a:t>
            </a:r>
            <a:r>
              <a:rPr lang="th-TH" spc="-8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จากภัยพิบัติในเชิงเศรษฐกิจมหาภาค (</a:t>
            </a:r>
            <a:r>
              <a:rPr lang="en-US" spc="-8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Macro – Economic Impact) </a:t>
            </a:r>
            <a:r>
              <a:rPr lang="th-TH" spc="-8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และผลกระทบต่อมนุษย์และสังคม (</a:t>
            </a:r>
            <a:r>
              <a:rPr lang="en-US" spc="-8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Human/Social Impact) </a:t>
            </a:r>
            <a:br>
              <a:rPr lang="th-TH" spc="-8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pc="-8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การประเมินความต้องการ/ความจำเป็นใน</a:t>
            </a:r>
            <a:r>
              <a:rPr lang="th-TH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การฟื้นฟูหลังเกิดภัย เพื่อการจัดลำดับความสำคัญในการฟื้นฟูในแต่ละภาคส่วนตามระยะเวลา 3 ช่วง คือ ระยะสั้น  ระยะกลาง ระยะยาว โดยระดมเจ้าหน้าที่ให้ความช่วยเหลืออย่างเร่งด่วนให้กลับสู่สภาพเดิมโดยเร็ว และ</a:t>
            </a:r>
            <a:r>
              <a:rPr lang="th-TH" spc="-8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ประชาสัมพันธ์ </a:t>
            </a:r>
            <a:r>
              <a:rPr lang="th-TH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ติดตามสถานการณ์อย่างเนื่อง</a:t>
            </a:r>
            <a:endParaRPr kumimoji="0" lang="th-TH" sz="1800" b="0" i="0" u="none" strike="noStrike" kern="0" cap="none" normalizeH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IT๙" panose="020B0500040200020003" pitchFamily="34" charset="-34"/>
              <a:cs typeface="TH SarabunIT๙" panose="020B0500040200020003" pitchFamily="34" charset="-34"/>
              <a:sym typeface="Calibri"/>
            </a:endParaRPr>
          </a:p>
        </p:txBody>
      </p:sp>
      <p:sp>
        <p:nvSpPr>
          <p:cNvPr id="11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16530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4</a:t>
            </a:r>
            <a:endParaRPr lang="th-TH" sz="20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 bwMode="auto">
          <a:xfrm>
            <a:off x="3022600" y="6528817"/>
            <a:ext cx="6121400" cy="343660"/>
          </a:xfrm>
          <a:prstGeom prst="rect">
            <a:avLst/>
          </a:prstGeom>
          <a:solidFill>
            <a:srgbClr val="FFCC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Browallia New" pitchFamily="34" charset="-34"/>
            </a:endParaRPr>
          </a:p>
        </p:txBody>
      </p:sp>
      <p:sp>
        <p:nvSpPr>
          <p:cNvPr id="9" name="ชื่อเรื่อง 1">
            <a:extLst>
              <a:ext uri="{FF2B5EF4-FFF2-40B4-BE49-F238E27FC236}">
                <a16:creationId xmlns:a16="http://schemas.microsoft.com/office/drawing/2014/main" id="{BF822D44-213B-4324-97FE-DE132D4F903C}"/>
              </a:ext>
            </a:extLst>
          </p:cNvPr>
          <p:cNvSpPr txBox="1">
            <a:spLocks/>
          </p:cNvSpPr>
          <p:nvPr/>
        </p:nvSpPr>
        <p:spPr bwMode="auto">
          <a:xfrm>
            <a:off x="-28744" y="0"/>
            <a:ext cx="9175861" cy="980728"/>
          </a:xfrm>
          <a:prstGeom prst="rect">
            <a:avLst/>
          </a:prstGeom>
          <a:solidFill>
            <a:srgbClr val="14983D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5pPr>
            <a:lvl6pPr marL="457198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6pPr>
            <a:lvl7pPr marL="914395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7pPr>
            <a:lvl8pPr marL="1371592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8pPr>
            <a:lvl9pPr marL="1828789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FFFF"/>
                </a:solidFill>
                <a:latin typeface="Century Gothic" pitchFamily="34" charset="0"/>
                <a:cs typeface="Arial" pitchFamily="34" charset="0"/>
              </a:defRPr>
            </a:lvl9pPr>
          </a:lstStyle>
          <a:p>
            <a:pPr algn="ctr"/>
            <a:endParaRPr lang="th-TH" sz="3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Shape 574"/>
          <p:cNvSpPr/>
          <p:nvPr/>
        </p:nvSpPr>
        <p:spPr>
          <a:xfrm>
            <a:off x="0" y="161907"/>
            <a:ext cx="9144000" cy="615553"/>
          </a:xfrm>
          <a:prstGeom prst="rect">
            <a:avLst/>
          </a:prstGeom>
          <a:noFill/>
          <a:ln w="12700">
            <a:noFill/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41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 lvl="0" eaLnBrk="0" fontAlgn="base">
              <a:spcBef>
                <a:spcPct val="0"/>
              </a:spcBef>
              <a:spcAft>
                <a:spcPct val="0"/>
              </a:spcAft>
            </a:pPr>
            <a:r>
              <a:rPr lang="th-TH" altLang="th-TH" sz="3400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1. แผนป้องกันและบรรเทาสาธารณภัยด้านการเกษตร ในช่วงฤดูฝน ปี 256</a:t>
            </a:r>
            <a:r>
              <a:rPr lang="en-US" altLang="th-TH" sz="3400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6</a:t>
            </a:r>
            <a:endParaRPr lang="th-TH" altLang="th-TH" sz="3400" dirty="0">
              <a:solidFill>
                <a:schemeClr val="bg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561898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กล่องข้อความ 7"/>
          <p:cNvSpPr txBox="1"/>
          <p:nvPr/>
        </p:nvSpPr>
        <p:spPr>
          <a:xfrm>
            <a:off x="7524328" y="2132856"/>
            <a:ext cx="1359415" cy="792088"/>
          </a:xfrm>
          <a:prstGeom prst="rect">
            <a:avLst/>
          </a:prstGeom>
          <a:solidFill>
            <a:srgbClr val="B3A2C7"/>
          </a:solidFill>
        </p:spPr>
        <p:txBody>
          <a:bodyPr wrap="square" rtlCol="0" anchor="ctr">
            <a:spAutoFit/>
          </a:bodyPr>
          <a:lstStyle/>
          <a:p>
            <a:endParaRPr lang="th-TH" sz="22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22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40608"/>
          </a:xfrm>
          <a:solidFill>
            <a:srgbClr val="00B0F0"/>
          </a:solidFill>
        </p:spPr>
        <p:txBody>
          <a:bodyPr/>
          <a:lstStyle/>
          <a:p>
            <a:pPr algn="ctr"/>
            <a:r>
              <a:rPr lang="th-TH" sz="34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2. กระบวนการแจ้งเตือน</a:t>
            </a:r>
            <a:endParaRPr lang="en-US" sz="34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7" name="รูปภาพ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242" y="980728"/>
            <a:ext cx="8352928" cy="5507970"/>
          </a:xfrm>
          <a:prstGeom prst="rect">
            <a:avLst/>
          </a:prstGeom>
        </p:spPr>
      </p:pic>
      <p:sp>
        <p:nvSpPr>
          <p:cNvPr id="3" name="กล่องข้อความ 2"/>
          <p:cNvSpPr txBox="1"/>
          <p:nvPr/>
        </p:nvSpPr>
        <p:spPr>
          <a:xfrm>
            <a:off x="755576" y="4725144"/>
            <a:ext cx="1224136" cy="369332"/>
          </a:xfrm>
          <a:prstGeom prst="rect">
            <a:avLst/>
          </a:prstGeom>
          <a:solidFill>
            <a:srgbClr val="E6B9B8"/>
          </a:solidFill>
        </p:spPr>
        <p:txBody>
          <a:bodyPr wrap="square" rtlCol="0" anchor="ctr">
            <a:spAutoFit/>
          </a:bodyPr>
          <a:lstStyle/>
          <a:p>
            <a:r>
              <a:rPr lang="th-TH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- </a:t>
            </a:r>
            <a:r>
              <a:rPr lang="en-US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New Media</a:t>
            </a:r>
            <a:endParaRPr lang="th-TH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6" name="กล่องข้อความ 5"/>
          <p:cNvSpPr txBox="1"/>
          <p:nvPr/>
        </p:nvSpPr>
        <p:spPr>
          <a:xfrm>
            <a:off x="7843066" y="2617167"/>
            <a:ext cx="936104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sz="14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/ </a:t>
            </a:r>
            <a:r>
              <a:rPr lang="en-US" sz="14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New Media</a:t>
            </a:r>
            <a:endParaRPr lang="th-TH" sz="14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 bwMode="auto">
          <a:xfrm>
            <a:off x="6012160" y="2104281"/>
            <a:ext cx="3027775" cy="4464496"/>
          </a:xfrm>
          <a:prstGeom prst="rect">
            <a:avLst/>
          </a:prstGeom>
          <a:noFill/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1" i="0" u="none" strike="noStrike" cap="none" normalizeH="0" baseline="0">
              <a:ln>
                <a:noFill/>
              </a:ln>
              <a:solidFill>
                <a:srgbClr val="0000FF"/>
              </a:solidFill>
              <a:effectLst/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2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16530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5</a:t>
            </a:r>
            <a:endParaRPr lang="th-TH" sz="20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9" name="สี่เหลี่ยมผืนผ้า 8"/>
          <p:cNvSpPr/>
          <p:nvPr/>
        </p:nvSpPr>
        <p:spPr bwMode="auto">
          <a:xfrm>
            <a:off x="3022600" y="6528817"/>
            <a:ext cx="6121400" cy="343660"/>
          </a:xfrm>
          <a:prstGeom prst="rect">
            <a:avLst/>
          </a:prstGeom>
          <a:solidFill>
            <a:srgbClr val="FFCC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217359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Table 602"/>
          <p:cNvGraphicFramePr/>
          <p:nvPr>
            <p:extLst>
              <p:ext uri="{D42A27DB-BD31-4B8C-83A1-F6EECF244321}">
                <p14:modId xmlns:p14="http://schemas.microsoft.com/office/powerpoint/2010/main" val="544020072"/>
              </p:ext>
            </p:extLst>
          </p:nvPr>
        </p:nvGraphicFramePr>
        <p:xfrm>
          <a:off x="0" y="588018"/>
          <a:ext cx="9144000" cy="548240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55708">
                <a:tc rowSpan="2"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th-TH" sz="22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อำเภอ</a:t>
                      </a:r>
                      <a:endParaRPr sz="2200" b="1" dirty="0">
                        <a:solidFill>
                          <a:schemeClr val="bg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9525" marR="9525" marT="9525" marB="9525" anchor="ctr" horzOverflow="overflow">
                    <a:lnL w="12700">
                      <a:miter lim="400000"/>
                    </a:lnL>
                    <a:lnR w="12700">
                      <a:noFill/>
                      <a:miter lim="400000"/>
                    </a:lnR>
                    <a:lnT w="25400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th-TH" sz="22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พืช</a:t>
                      </a:r>
                      <a:endParaRPr sz="2200" b="1" dirty="0">
                        <a:solidFill>
                          <a:schemeClr val="bg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9525" marR="9525" marT="9525" marB="9525" anchor="ctr" horzOverflow="overflow">
                    <a:lnL w="12700">
                      <a:miter lim="400000"/>
                    </a:lnL>
                    <a:lnR w="12700">
                      <a:noFill/>
                      <a:miter lim="400000"/>
                    </a:lnR>
                    <a:lnT w="25400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/>
                      </a:pPr>
                      <a:r>
                        <a:rPr lang="th-TH" sz="22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ประมง</a:t>
                      </a:r>
                      <a:endParaRPr sz="2200" b="1" dirty="0">
                        <a:solidFill>
                          <a:schemeClr val="bg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9525" marR="9525" marT="9525" marB="9525" anchor="ctr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25400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th-TH" sz="22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ปศุสัตว์</a:t>
                      </a:r>
                    </a:p>
                  </a:txBody>
                  <a:tcPr marL="9525" marR="9525" marT="9525" marB="9525" anchor="ctr" horzOverflow="overflow">
                    <a:lnL w="12700">
                      <a:miter lim="400000"/>
                    </a:lnL>
                    <a:lnR w="12700">
                      <a:noFill/>
                      <a:miter lim="400000"/>
                    </a:lnR>
                    <a:lnT w="25400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9171">
                <a:tc vMerge="1">
                  <a:txBody>
                    <a:bodyPr/>
                    <a:lstStyle/>
                    <a:p>
                      <a:pPr algn="ctr">
                        <a:defRPr sz="1800"/>
                      </a:pPr>
                      <a:endParaRPr lang="th-TH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H SarabunPSK"/>
                        <a:cs typeface="TH SarabunPSK" pitchFamily="34" charset="-34"/>
                        <a:sym typeface="TH SarabunPSK"/>
                      </a:endParaRPr>
                    </a:p>
                  </a:txBody>
                  <a:tcPr marL="9525" marR="9525" marT="9525" marB="9525" horzOverflow="overflow">
                    <a:lnL w="12700"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9</a:t>
                      </a:r>
                      <a:r>
                        <a:rPr lang="en-US" sz="2200" b="1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lang="th-TH" sz="2200" b="1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อำเภอ</a:t>
                      </a:r>
                      <a:b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</a:b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77 </a:t>
                      </a:r>
                      <a:r>
                        <a:rPr lang="th-TH" sz="2200" b="1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ตำบล</a:t>
                      </a:r>
                      <a:endParaRPr sz="22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9525" marR="9525" marT="9525" marB="9525" anchor="ctr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9</a:t>
                      </a:r>
                      <a:r>
                        <a:rPr lang="en-US" sz="2200" b="1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lang="th-TH" sz="2200" b="1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อำเภอ</a:t>
                      </a:r>
                      <a:b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</a:b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29 </a:t>
                      </a:r>
                      <a:r>
                        <a:rPr lang="th-TH" sz="2200" b="1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ตำบล</a:t>
                      </a:r>
                      <a:endParaRPr lang="th-TH" sz="22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9525" marR="9525" marT="9525" marB="9525" anchor="ctr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US" sz="2200" b="1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lang="th-TH" sz="2200" b="1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5 อำเภอ</a:t>
                      </a:r>
                      <a:b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</a:b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30</a:t>
                      </a:r>
                      <a:r>
                        <a:rPr lang="en-US" sz="2200" b="1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lang="th-TH" sz="2200" b="1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ตำบล</a:t>
                      </a:r>
                      <a:endParaRPr lang="th-TH" sz="22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9525" marR="9525" marT="9525" marB="9525" anchor="ctr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1361"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เมืองยโสธร</a:t>
                      </a:r>
                    </a:p>
                  </a:txBody>
                  <a:tcPr marL="9525" marR="9525" marT="9525" marB="9525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17</a:t>
                      </a:r>
                    </a:p>
                  </a:txBody>
                  <a:tcPr marL="9525" marR="9525" marT="9525" marB="9525" anchor="ctr" horzOverflow="overflow">
                    <a:lnL w="12700"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b="1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5</a:t>
                      </a:r>
                    </a:p>
                  </a:txBody>
                  <a:tcPr marL="9525" marR="9525" marT="9525" marB="9525" anchor="ctr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6544"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ทรายมูล</a:t>
                      </a:r>
                      <a:endParaRPr sz="22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9525" marR="9525" marT="9525" marB="9525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5</a:t>
                      </a:r>
                    </a:p>
                  </a:txBody>
                  <a:tcPr marL="9525" marR="9525" marT="9525" marB="9525" anchor="ctr" horzOverflow="overflow">
                    <a:lnL w="12700"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b="1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-</a:t>
                      </a:r>
                    </a:p>
                  </a:txBody>
                  <a:tcPr marL="9525" marR="9525" marT="9525" marB="9525" anchor="ctr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2501"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กุดชุม</a:t>
                      </a:r>
                      <a:endParaRPr sz="22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9525" marR="9525" marT="9525" marB="9525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9</a:t>
                      </a:r>
                    </a:p>
                  </a:txBody>
                  <a:tcPr marL="9525" marR="9525" marT="9525" marB="9525" anchor="ctr" horzOverflow="overflow">
                    <a:lnL w="12700"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b="1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-</a:t>
                      </a:r>
                    </a:p>
                  </a:txBody>
                  <a:tcPr marL="9525" marR="9525" marT="9525" marB="9525" anchor="ctr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6544"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คำเขื่อนแก้ว</a:t>
                      </a:r>
                      <a:endParaRPr sz="22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9525" marR="9525" marT="9525" marB="9525" anchor="ctr" horzOverflow="overflow">
                    <a:lnL w="12700"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13</a:t>
                      </a:r>
                    </a:p>
                  </a:txBody>
                  <a:tcPr marL="9525" marR="9525" marT="9525" marB="9525" anchor="ctr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b="1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13</a:t>
                      </a:r>
                    </a:p>
                  </a:txBody>
                  <a:tcPr marL="9525" marR="9525" marT="9525" marB="9525" anchor="ctr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6544"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ป่าติ้ว</a:t>
                      </a:r>
                      <a:endParaRPr sz="22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9525" marR="9525" marT="9525" marB="9525" anchor="ctr" horzOverflow="overflow">
                    <a:lnL w="12700"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5</a:t>
                      </a:r>
                      <a:endParaRPr sz="22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9525" marR="9525" marT="9525" marB="9525" anchor="ctr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b="1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3</a:t>
                      </a:r>
                    </a:p>
                  </a:txBody>
                  <a:tcPr marL="9525" marR="9525" marT="9525" marB="9525" anchor="ctr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6544"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มหาชนะชัย</a:t>
                      </a:r>
                      <a:endParaRPr sz="22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9525" marR="9525" marT="9525" marB="9525" anchor="ctr" horzOverflow="overflow">
                    <a:lnL w="12700"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9</a:t>
                      </a:r>
                      <a:endParaRPr sz="22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9525" marR="9525" marT="9525" marB="9525" anchor="ctr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b="1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5</a:t>
                      </a:r>
                    </a:p>
                  </a:txBody>
                  <a:tcPr marL="9525" marR="9525" marT="9525" marB="9525" anchor="ctr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7851"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ค้อวัง</a:t>
                      </a:r>
                      <a:endParaRPr sz="22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9525" marR="9525" marT="9525" marB="9525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4</a:t>
                      </a:r>
                    </a:p>
                  </a:txBody>
                  <a:tcPr marL="9525" marR="9525" marT="9525" marB="9525" anchor="ctr" horzOverflow="overflow">
                    <a:lnL w="12700"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b="1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4</a:t>
                      </a:r>
                    </a:p>
                  </a:txBody>
                  <a:tcPr marL="9525" marR="9525" marT="9525" marB="9525" anchor="ctr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6544"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th-TH" sz="22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เลิง</a:t>
                      </a: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นกทา</a:t>
                      </a:r>
                      <a:endParaRPr sz="22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9525" marR="9525" marT="9525" marB="9525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10</a:t>
                      </a:r>
                    </a:p>
                  </a:txBody>
                  <a:tcPr marL="9525" marR="9525" marT="9525" marB="9525" anchor="ctr" horzOverflow="overflow">
                    <a:lnL w="12700"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b="1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-</a:t>
                      </a:r>
                    </a:p>
                  </a:txBody>
                  <a:tcPr marL="9525" marR="9525" marT="9525" marB="9525" anchor="ctr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6544"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ไทยเจริญ</a:t>
                      </a:r>
                      <a:endParaRPr sz="22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9525" marR="9525" marT="9525" marB="9525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5</a:t>
                      </a:r>
                    </a:p>
                  </a:txBody>
                  <a:tcPr marL="9525" marR="9525" marT="9525" marB="9525" anchor="ctr" horzOverflow="overflow">
                    <a:lnL w="12700"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b="1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-</a:t>
                      </a:r>
                    </a:p>
                  </a:txBody>
                  <a:tcPr marL="9525" marR="9525" marT="9525" marB="9525" anchor="ctr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36544"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th-TH" sz="2200" b="1" u="sng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รวม</a:t>
                      </a:r>
                      <a:endParaRPr sz="2200" b="1" u="sng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9525" marR="9525" marT="9525" marB="9525" anchor="ctr" horzOverflow="overflow">
                    <a:lnL w="12700"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/>
                      </a:pPr>
                      <a:r>
                        <a:rPr lang="en-US" sz="2200" b="1" u="sng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77</a:t>
                      </a:r>
                      <a:endParaRPr lang="th-TH" sz="2200" b="1" u="sng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9525" marR="9525" marT="9525" marB="9525" anchor="ctr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b="1" u="sng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29</a:t>
                      </a:r>
                    </a:p>
                  </a:txBody>
                  <a:tcPr marL="68580" marR="68580" marT="0" marB="0" anchor="ctr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/>
                      </a:pPr>
                      <a:r>
                        <a:rPr lang="en-US" sz="2200" b="1" u="sng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30</a:t>
                      </a:r>
                      <a:endParaRPr lang="th-TH" sz="2200" b="1" u="sng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9525" marR="9525" marT="9525" marB="9525" anchor="ctr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0" y="-27535"/>
            <a:ext cx="9144000" cy="615553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400" b="1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3. สถานการณ์ความเสี่ยงและพื้นที่เฝ้าระวังด้านการเกษตร ปี 2566</a:t>
            </a:r>
          </a:p>
        </p:txBody>
      </p:sp>
      <p:sp>
        <p:nvSpPr>
          <p:cNvPr id="7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85274"/>
            <a:ext cx="4680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6</a:t>
            </a:r>
            <a:endParaRPr lang="th-TH" sz="20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94459022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606"/>
          <p:cNvSpPr/>
          <p:nvPr/>
        </p:nvSpPr>
        <p:spPr>
          <a:xfrm>
            <a:off x="91484" y="5430981"/>
            <a:ext cx="8928992" cy="1200329"/>
          </a:xfrm>
          <a:prstGeom prst="rect">
            <a:avLst/>
          </a:prstGeom>
          <a:solidFill>
            <a:srgbClr val="00660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45719" rIns="45719">
            <a:spAutoFit/>
          </a:bodyPr>
          <a:lstStyle/>
          <a:p>
            <a:pPr>
              <a:defRPr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lang="en-US" sz="2400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1. </a:t>
            </a:r>
            <a:r>
              <a:rPr lang="th-TH" sz="2400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ขึ้นทะเบียนและปรับปรุงข้อมูลทะเบียนเกษตรกรกับกรมส่งเสริมการเกษตรให้เป็นปัจจุบัน</a:t>
            </a:r>
          </a:p>
          <a:p>
            <a:pPr>
              <a:defRPr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lang="en-US" sz="2400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2. </a:t>
            </a:r>
            <a:r>
              <a:rPr lang="th-TH" sz="2400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ประชาสัมพันธ์สถานการณ์น้ำให้เป็นปัจจุบันและให้คำแนะนำการปฏิบัติเพื่อป้องกัน/ลดผลกระทบแก่ </a:t>
            </a:r>
          </a:p>
          <a:p>
            <a:pPr>
              <a:defRPr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lang="th-TH" sz="2400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เกษตรกรในพื้นที่</a:t>
            </a:r>
            <a:endParaRPr lang="en-US" sz="2400" dirty="0">
              <a:solidFill>
                <a:schemeClr val="bg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8" name="Shape 606"/>
          <p:cNvSpPr/>
          <p:nvPr/>
        </p:nvSpPr>
        <p:spPr>
          <a:xfrm>
            <a:off x="4715091" y="2032430"/>
            <a:ext cx="4240289" cy="2739211"/>
          </a:xfrm>
          <a:prstGeom prst="rect">
            <a:avLst/>
          </a:prstGeom>
          <a:solidFill>
            <a:srgbClr val="C0E871"/>
          </a:solidFill>
          <a:ln>
            <a:solidFill>
              <a:schemeClr val="accent1"/>
            </a:solidFill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/>
          <a:p>
            <a:pPr>
              <a:defRPr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lang="th-TH" sz="2800" b="1" u="sng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การเผชิญเหตุ</a:t>
            </a:r>
          </a:p>
          <a:p>
            <a:pPr>
              <a:defRPr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lang="en-US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1. 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เสริมคันกั้นน้ำ</a:t>
            </a:r>
            <a:r>
              <a:rPr lang="en-US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/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คันคลองส่งน้ำหรือคลองระบายน้ำ </a:t>
            </a:r>
          </a:p>
          <a:p>
            <a:pPr>
              <a:defRPr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งานปิดท่อ ลอดทำนบชั่วคราว</a:t>
            </a:r>
          </a:p>
          <a:p>
            <a:pPr>
              <a:defRPr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lang="en-US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2. 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เคลื่อนย้ายพืชผลด้านการเกษตรสู่ที่ปลอดภัย</a:t>
            </a:r>
          </a:p>
          <a:p>
            <a:pPr>
              <a:defRPr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lang="en-US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3. 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ประเมินความเสียหายและความต้องการช่วยเหลือเบื้องต้น</a:t>
            </a:r>
          </a:p>
          <a:p>
            <a:pPr>
              <a:defRPr>
                <a:latin typeface="TH SarabunPSK"/>
                <a:ea typeface="TH SarabunPSK"/>
                <a:cs typeface="TH SarabunPSK"/>
                <a:sym typeface="TH SarabunPSK"/>
              </a:defRPr>
            </a:pPr>
            <a:endParaRPr sz="24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6" name="TextBox 13"/>
          <p:cNvSpPr txBox="1"/>
          <p:nvPr/>
        </p:nvSpPr>
        <p:spPr>
          <a:xfrm>
            <a:off x="3381" y="-11212"/>
            <a:ext cx="9144000" cy="615553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400" b="1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3.1 การเตรียมความพร้อมรับสถานการณ์อุทกภัย ด้านพืช ปี 2566 </a:t>
            </a:r>
          </a:p>
        </p:txBody>
      </p:sp>
      <p:graphicFrame>
        <p:nvGraphicFramePr>
          <p:cNvPr id="10" name="ตาราง 9">
            <a:extLst>
              <a:ext uri="{FF2B5EF4-FFF2-40B4-BE49-F238E27FC236}">
                <a16:creationId xmlns:a16="http://schemas.microsoft.com/office/drawing/2014/main" id="{EDF22A2B-00E8-4E84-9789-E4B4BB12E9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7131089"/>
              </p:ext>
            </p:extLst>
          </p:nvPr>
        </p:nvGraphicFramePr>
        <p:xfrm>
          <a:off x="126878" y="620688"/>
          <a:ext cx="4577944" cy="4358640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418156">
                  <a:extLst>
                    <a:ext uri="{9D8B030D-6E8A-4147-A177-3AD203B41FA5}">
                      <a16:colId xmlns:a16="http://schemas.microsoft.com/office/drawing/2014/main" val="4185357528"/>
                    </a:ext>
                  </a:extLst>
                </a:gridCol>
                <a:gridCol w="1280114">
                  <a:extLst>
                    <a:ext uri="{9D8B030D-6E8A-4147-A177-3AD203B41FA5}">
                      <a16:colId xmlns:a16="http://schemas.microsoft.com/office/drawing/2014/main" val="247561424"/>
                    </a:ext>
                  </a:extLst>
                </a:gridCol>
                <a:gridCol w="1476756">
                  <a:extLst>
                    <a:ext uri="{9D8B030D-6E8A-4147-A177-3AD203B41FA5}">
                      <a16:colId xmlns:a16="http://schemas.microsoft.com/office/drawing/2014/main" val="2726575418"/>
                    </a:ext>
                  </a:extLst>
                </a:gridCol>
                <a:gridCol w="1402918">
                  <a:extLst>
                    <a:ext uri="{9D8B030D-6E8A-4147-A177-3AD203B41FA5}">
                      <a16:colId xmlns:a16="http://schemas.microsoft.com/office/drawing/2014/main" val="1778789950"/>
                    </a:ext>
                  </a:extLst>
                </a:gridCol>
              </a:tblGrid>
              <a:tr h="3594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20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ที่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20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อำเภอ</a:t>
                      </a:r>
                      <a:r>
                        <a:rPr lang="th-TH" sz="20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endParaRPr lang="th-TH" sz="20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20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จำนวนตำบล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th-TH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จำนวนหมู่บ้าน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95820672"/>
                  </a:ext>
                </a:extLst>
              </a:tr>
              <a:tr h="3594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เมืองยโสธร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17</a:t>
                      </a:r>
                    </a:p>
                  </a:txBody>
                  <a:tcPr marL="9525" marR="9525" marT="9525" marB="9525" anchor="ctr" horzOverflow="overflow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149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71273439"/>
                  </a:ext>
                </a:extLst>
              </a:tr>
              <a:tr h="3594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ทรายมูล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5</a:t>
                      </a:r>
                    </a:p>
                  </a:txBody>
                  <a:tcPr marL="9525" marR="9525" marT="9525" marB="9525" anchor="ctr" horzOverflow="overflow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021858153"/>
                  </a:ext>
                </a:extLst>
              </a:tr>
              <a:tr h="3594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กุดชุม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9</a:t>
                      </a:r>
                    </a:p>
                  </a:txBody>
                  <a:tcPr marL="9525" marR="9525" marT="9525" marB="9525" anchor="ctr" horzOverflow="overflow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128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70467784"/>
                  </a:ext>
                </a:extLst>
              </a:tr>
              <a:tr h="3594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คำเขื่อนแก้ว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13</a:t>
                      </a:r>
                    </a:p>
                  </a:txBody>
                  <a:tcPr marL="9525" marR="9525" marT="9525" marB="9525" anchor="ctr" horzOverflow="overflow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115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305367452"/>
                  </a:ext>
                </a:extLst>
              </a:tr>
              <a:tr h="3594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ป่าติ้ว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5</a:t>
                      </a:r>
                      <a:endParaRPr sz="2000" b="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9525" marR="9525" marT="9525" marB="9525" anchor="ctr" horzOverflow="overflow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57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636473349"/>
                  </a:ext>
                </a:extLst>
              </a:tr>
              <a:tr h="3594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มหาชนะชัย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9</a:t>
                      </a:r>
                      <a:endParaRPr sz="2000" b="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9525" marR="9525" marT="9525" marB="9525" anchor="ctr" horzOverflow="overflow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103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73019579"/>
                  </a:ext>
                </a:extLst>
              </a:tr>
              <a:tr h="3594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ค้อวัง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4</a:t>
                      </a:r>
                    </a:p>
                  </a:txBody>
                  <a:tcPr marL="9525" marR="9525" marT="9525" marB="9525" anchor="ctr" horzOverflow="overflow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43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697142398"/>
                  </a:ext>
                </a:extLst>
              </a:tr>
              <a:tr h="3594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th-TH" sz="2000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เลิง</a:t>
                      </a:r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นกทา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10</a:t>
                      </a:r>
                    </a:p>
                  </a:txBody>
                  <a:tcPr marL="9525" marR="9525" marT="9525" marB="9525" anchor="ctr" horzOverflow="overflow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77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42751482"/>
                  </a:ext>
                </a:extLst>
              </a:tr>
              <a:tr h="3594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ไทยเจริญ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/>
                      </a:pPr>
                      <a:r>
                        <a:rPr lang="th-TH" sz="20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5</a:t>
                      </a:r>
                    </a:p>
                  </a:txBody>
                  <a:tcPr marL="9525" marR="9525" marT="9525" marB="9525" anchor="ctr" horzOverflow="overflow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86205148"/>
                  </a:ext>
                </a:extLst>
              </a:tr>
              <a:tr h="35946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20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รวม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sz="18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th-TH" sz="2000" b="1" dirty="0">
                          <a:effectLst/>
                          <a:latin typeface="TH SarabunIT๙" panose="020B0500040200020003" pitchFamily="34" charset="-34"/>
                          <a:ea typeface="+mn-ea"/>
                          <a:cs typeface="TH SarabunIT๙" panose="020B0500040200020003" pitchFamily="34" charset="-34"/>
                        </a:rPr>
                        <a:t>77</a:t>
                      </a:r>
                      <a:endParaRPr lang="en-US" sz="2000" b="1" dirty="0"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742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56627749"/>
                  </a:ext>
                </a:extLst>
              </a:tr>
            </a:tbl>
          </a:graphicData>
        </a:graphic>
      </p:graphicFrame>
      <p:sp>
        <p:nvSpPr>
          <p:cNvPr id="11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8527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7</a:t>
            </a:r>
            <a:endParaRPr lang="th-TH" sz="20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graphicFrame>
        <p:nvGraphicFramePr>
          <p:cNvPr id="9" name="Table 575"/>
          <p:cNvGraphicFramePr/>
          <p:nvPr>
            <p:extLst>
              <p:ext uri="{D42A27DB-BD31-4B8C-83A1-F6EECF244321}">
                <p14:modId xmlns:p14="http://schemas.microsoft.com/office/powerpoint/2010/main" val="120753572"/>
              </p:ext>
            </p:extLst>
          </p:nvPr>
        </p:nvGraphicFramePr>
        <p:xfrm>
          <a:off x="4724199" y="811582"/>
          <a:ext cx="4232106" cy="1220848"/>
        </p:xfrm>
        <a:graphic>
          <a:graphicData uri="http://schemas.openxmlformats.org/drawingml/2006/table">
            <a:tbl>
              <a:tblPr firstRow="1" bandRow="1">
                <a:tableStyleId>{2708684C-4D16-4618-839F-0558EEFCDFE6}</a:tableStyleId>
              </a:tblPr>
              <a:tblGrid>
                <a:gridCol w="42321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563">
                <a:tc>
                  <a:txBody>
                    <a:bodyPr/>
                    <a:lstStyle/>
                    <a:p>
                      <a:pPr algn="ctr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lang="th-TH" sz="32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พื้นที่เพาะปลูก</a:t>
                      </a:r>
                      <a:endParaRPr sz="32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45720" marR="45720" horzOverflow="overflow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028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 typeface="Wingdings"/>
                        <a:buNone/>
                        <a:tabLst>
                          <a:tab pos="355600" algn="l"/>
                        </a:tabLst>
                        <a:defRPr sz="24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en-US" sz="32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9</a:t>
                      </a:r>
                      <a:r>
                        <a:rPr lang="th-TH" sz="32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อำเภอ</a:t>
                      </a:r>
                      <a:r>
                        <a:rPr lang="en-US" sz="32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77 </a:t>
                      </a:r>
                      <a:r>
                        <a:rPr lang="th-TH" sz="3200" b="1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ตำบล 742 หมู่บ้าน</a:t>
                      </a:r>
                      <a:endParaRPr lang="en-US" sz="3200" b="1" baseline="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45720" marR="45720" horzOverflow="overflow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สี่เหลี่ยมผืนผ้า 9">
            <a:extLst>
              <a:ext uri="{FF2B5EF4-FFF2-40B4-BE49-F238E27FC236}">
                <a16:creationId xmlns:a16="http://schemas.microsoft.com/office/drawing/2014/main" id="{991E2773-5458-4C1B-9A95-8E19FCB990CE}"/>
              </a:ext>
            </a:extLst>
          </p:cNvPr>
          <p:cNvSpPr/>
          <p:nvPr/>
        </p:nvSpPr>
        <p:spPr>
          <a:xfrm>
            <a:off x="91484" y="4929456"/>
            <a:ext cx="8909616" cy="504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defTabSz="457200">
              <a:buSzPct val="100000"/>
              <a:defRPr sz="900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lang="th-TH" sz="2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มาตรการป้องกัน</a:t>
            </a:r>
          </a:p>
        </p:txBody>
      </p:sp>
    </p:spTree>
    <p:extLst>
      <p:ext uri="{BB962C8B-B14F-4D97-AF65-F5344CB8AC3E}">
        <p14:creationId xmlns:p14="http://schemas.microsoft.com/office/powerpoint/2010/main" val="3574938746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575"/>
          <p:cNvGraphicFramePr/>
          <p:nvPr>
            <p:extLst>
              <p:ext uri="{D42A27DB-BD31-4B8C-83A1-F6EECF244321}">
                <p14:modId xmlns:p14="http://schemas.microsoft.com/office/powerpoint/2010/main" val="3925083249"/>
              </p:ext>
            </p:extLst>
          </p:nvPr>
        </p:nvGraphicFramePr>
        <p:xfrm>
          <a:off x="5148064" y="790833"/>
          <a:ext cx="3816424" cy="1158240"/>
        </p:xfrm>
        <a:graphic>
          <a:graphicData uri="http://schemas.openxmlformats.org/drawingml/2006/table">
            <a:tbl>
              <a:tblPr firstRow="1" bandRow="1">
                <a:tableStyleId>{4C3C2611-4C71-4FC5-86AE-919BDF0F9419}</a:tableStyleId>
              </a:tblPr>
              <a:tblGrid>
                <a:gridCol w="38164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2440">
                <a:tc>
                  <a:txBody>
                    <a:bodyPr/>
                    <a:lstStyle/>
                    <a:p>
                      <a:pPr algn="ctr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lang="th-TH" sz="3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พื้นที่เพาะเลี้ยงประมง</a:t>
                      </a:r>
                      <a:endParaRPr sz="32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45720" marR="45720" horzOverflow="overflow">
                    <a:lnL w="12700">
                      <a:solidFill>
                        <a:schemeClr val="accent1"/>
                      </a:solidFill>
                    </a:lnL>
                    <a:lnR w="12700">
                      <a:solidFill>
                        <a:schemeClr val="accent1"/>
                      </a:solidFill>
                    </a:lnR>
                    <a:lnT w="12700">
                      <a:solidFill>
                        <a:schemeClr val="accent1"/>
                      </a:solidFill>
                    </a:lnT>
                    <a:lnB w="12700">
                      <a:solidFill>
                        <a:schemeClr val="accent1"/>
                      </a:solidFill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892">
                <a:tc>
                  <a:txBody>
                    <a:bodyPr/>
                    <a:lstStyle/>
                    <a:p>
                      <a:pPr marL="0" indent="0" algn="ctr">
                        <a:buSzPct val="100000"/>
                        <a:buFont typeface="Wingdings"/>
                        <a:buNone/>
                        <a:tabLst>
                          <a:tab pos="355600" algn="l"/>
                        </a:tabLst>
                        <a:defRPr sz="24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32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9 อำเภอ 29 ตำบล 69 หมู่บ้าน</a:t>
                      </a:r>
                      <a:endParaRPr lang="en-US" sz="3200" baseline="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45720" marR="45720" horzOverflow="overflow">
                    <a:lnL w="12700">
                      <a:solidFill>
                        <a:schemeClr val="accent1"/>
                      </a:solidFill>
                    </a:lnL>
                    <a:lnR w="12700">
                      <a:solidFill>
                        <a:schemeClr val="accent1"/>
                      </a:solidFill>
                    </a:lnR>
                    <a:lnT w="12700">
                      <a:solidFill>
                        <a:schemeClr val="accent1"/>
                      </a:solidFill>
                    </a:lnT>
                    <a:lnB w="12700">
                      <a:solidFill>
                        <a:schemeClr val="accent1"/>
                      </a:solidFill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สี่เหลี่ยมผืนผ้า 11"/>
          <p:cNvSpPr/>
          <p:nvPr/>
        </p:nvSpPr>
        <p:spPr>
          <a:xfrm>
            <a:off x="5148064" y="2230993"/>
            <a:ext cx="3817085" cy="206210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6600CC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defTabSz="457200">
              <a:buSzPct val="100000"/>
              <a:defRPr sz="900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lang="th-TH" sz="2800" b="1" u="sng" dirty="0">
                <a:ln w="0"/>
                <a:solidFill>
                  <a:schemeClr val="tx1"/>
                </a:solidFill>
                <a:latin typeface="TH SarabunPSK" panose="020B0500040200020003" pitchFamily="34" charset="-34"/>
                <a:cs typeface="TH SarabunPSK" pitchFamily="34" charset="-34"/>
              </a:rPr>
              <a:t>การเผชิญเหตุ</a:t>
            </a:r>
          </a:p>
          <a:p>
            <a:pPr algn="thaiDist" defTabSz="457200">
              <a:buSzPct val="100000"/>
              <a:defRPr sz="900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lang="th-TH" sz="20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จับสัตว์น้ำที่ได้ขนาดขึ้นมาจำหน่ายหรือบริโภค  </a:t>
            </a:r>
            <a:br>
              <a:rPr lang="en-US" sz="20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th-TH" sz="20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เพื่อลดปริมาณสัตว์น้ำในกระชัง หรือบ่อดิน </a:t>
            </a:r>
            <a:br>
              <a:rPr lang="en-US" sz="20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th-TH" sz="20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จัดหาเครื่องมือ อุปกรณ์ ให้พร้อม เมื่อเกิดภาวะฉุกเฉิน </a:t>
            </a:r>
            <a:br>
              <a:rPr lang="en-US" sz="20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th-TH" sz="20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เช่น ยานพาหนะต่าง ๆ อวน กระชัง  เครื่องสูบน้ำ  ฯลฯ</a:t>
            </a:r>
            <a:endParaRPr lang="th-TH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13"/>
          <p:cNvSpPr txBox="1"/>
          <p:nvPr/>
        </p:nvSpPr>
        <p:spPr>
          <a:xfrm>
            <a:off x="3381" y="-11212"/>
            <a:ext cx="9144000" cy="615553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400" b="1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3.2 ความเสี่ยงและพื้นที่เฝ้าระวังอุทกภัย ด้านประมง ปี 2566 </a:t>
            </a: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94055" y="5181084"/>
            <a:ext cx="8909616" cy="14773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66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defTabSz="457200">
              <a:buSzPct val="100000"/>
              <a:defRPr sz="900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lang="th-TH" sz="2250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ประกาศให้ผู้ประกอบกิจการเพาะเลี้ยงสัตว์น้ำทั้งในเชิงพาณิชย์และเพื่อบริโภค หมั่นดูแลรักษาสุขภาพสัตว์น้ำ</a:t>
            </a:r>
            <a:r>
              <a:rPr lang="en-US" sz="2250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 </a:t>
            </a:r>
            <a:r>
              <a:rPr lang="th-TH" sz="2250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ทั้งในกระชังและบ่อดิน พร้อมทั้งหาแนวทางป้องกันแก้ไข เพื่อลดความสูญเสีย และความเสียหายจากอุทกภัย เช่น การสร้าง ปรับปรุงขอบบ่อด้วยวัสดุที่ช่วยป้องกันการหลุดรอดของสัตว์น้ำ ที่อาจจะไปกับกระแสน้ำ เช่น อวนมุ้งฟ้า หรือข่าย </a:t>
            </a:r>
            <a:br>
              <a:rPr lang="en-US" sz="2250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</a:br>
            <a:r>
              <a:rPr lang="th-TH" sz="2250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การปรับปรุงคันบ่อให้สูงขึ้น การลดปริมาณน้ำในบ่อลง การขุดร่องระบายน้ำ เพื่อให้น้ำไหลเข้าออกได้สะดวก เป็นต้น</a:t>
            </a:r>
            <a:r>
              <a:rPr lang="en-US" sz="2250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 </a:t>
            </a:r>
            <a:endParaRPr lang="th-TH" sz="225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92567" y="4714119"/>
            <a:ext cx="8909616" cy="4320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defTabSz="457200">
              <a:buSzPct val="100000"/>
              <a:defRPr sz="900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lang="th-TH" sz="2800" b="1" dirty="0">
                <a:latin typeface="TH SarabunPSK" panose="020B0500040200020003" pitchFamily="34" charset="-34"/>
                <a:cs typeface="TH SarabunPSK" pitchFamily="34" charset="-34"/>
              </a:rPr>
              <a:t>มาตรการป้องกัน</a:t>
            </a:r>
          </a:p>
        </p:txBody>
      </p:sp>
      <p:graphicFrame>
        <p:nvGraphicFramePr>
          <p:cNvPr id="11" name="ตาราง 10">
            <a:extLst>
              <a:ext uri="{FF2B5EF4-FFF2-40B4-BE49-F238E27FC236}">
                <a16:creationId xmlns:a16="http://schemas.microsoft.com/office/drawing/2014/main" id="{F426C980-98EE-4AE6-AE42-B1B8036178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3502652"/>
              </p:ext>
            </p:extLst>
          </p:nvPr>
        </p:nvGraphicFramePr>
        <p:xfrm>
          <a:off x="114618" y="663716"/>
          <a:ext cx="4817422" cy="4014685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640958">
                  <a:extLst>
                    <a:ext uri="{9D8B030D-6E8A-4147-A177-3AD203B41FA5}">
                      <a16:colId xmlns:a16="http://schemas.microsoft.com/office/drawing/2014/main" val="4185357528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47561424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726575418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3237046269"/>
                    </a:ext>
                  </a:extLst>
                </a:gridCol>
              </a:tblGrid>
              <a:tr h="382313">
                <a:tc>
                  <a:txBody>
                    <a:bodyPr/>
                    <a:lstStyle/>
                    <a:p>
                      <a:pPr algn="ctr"/>
                      <a:r>
                        <a:rPr lang="th-TH" sz="17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ที่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7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อำเภอ</a:t>
                      </a:r>
                      <a:r>
                        <a:rPr lang="th-TH" sz="17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endParaRPr lang="th-TH" sz="17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7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จำนวนตำบล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7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จำนวนหมู่บ้าน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95820672"/>
                  </a:ext>
                </a:extLst>
              </a:tr>
              <a:tr h="294739">
                <a:tc>
                  <a:txBody>
                    <a:bodyPr/>
                    <a:lstStyle/>
                    <a:p>
                      <a:pPr algn="ctr"/>
                      <a:r>
                        <a:rPr lang="th-TH" sz="17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7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เมืองยโสธร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10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71273439"/>
                  </a:ext>
                </a:extLst>
              </a:tr>
              <a:tr h="129763">
                <a:tc>
                  <a:txBody>
                    <a:bodyPr/>
                    <a:lstStyle/>
                    <a:p>
                      <a:pPr algn="ctr"/>
                      <a:r>
                        <a:rPr lang="th-TH" sz="17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7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ทรายมูล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4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218581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17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7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กุดชุม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4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704677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17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7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คำเขื่อนแก้ว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8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05367452"/>
                  </a:ext>
                </a:extLst>
              </a:tr>
              <a:tr h="138891">
                <a:tc>
                  <a:txBody>
                    <a:bodyPr/>
                    <a:lstStyle/>
                    <a:p>
                      <a:pPr algn="ctr"/>
                      <a:r>
                        <a:rPr lang="th-TH" sz="17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7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ป่าติ้ว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5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36473349"/>
                  </a:ext>
                </a:extLst>
              </a:tr>
              <a:tr h="117931">
                <a:tc>
                  <a:txBody>
                    <a:bodyPr/>
                    <a:lstStyle/>
                    <a:p>
                      <a:pPr algn="ctr"/>
                      <a:r>
                        <a:rPr lang="th-TH" sz="17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7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มหาชนะชัย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10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73019579"/>
                  </a:ext>
                </a:extLst>
              </a:tr>
              <a:tr h="382313">
                <a:tc>
                  <a:txBody>
                    <a:bodyPr/>
                    <a:lstStyle/>
                    <a:p>
                      <a:pPr algn="ctr"/>
                      <a:r>
                        <a:rPr lang="th-TH" sz="17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7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ค้อวัง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10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97142398"/>
                  </a:ext>
                </a:extLst>
              </a:tr>
              <a:tr h="382313">
                <a:tc>
                  <a:txBody>
                    <a:bodyPr/>
                    <a:lstStyle/>
                    <a:p>
                      <a:pPr algn="ctr"/>
                      <a:r>
                        <a:rPr lang="th-TH" sz="17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700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เลิง</a:t>
                      </a:r>
                      <a:r>
                        <a:rPr lang="th-TH" sz="17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นกทา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10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2751482"/>
                  </a:ext>
                </a:extLst>
              </a:tr>
              <a:tr h="382313">
                <a:tc>
                  <a:txBody>
                    <a:bodyPr/>
                    <a:lstStyle/>
                    <a:p>
                      <a:pPr algn="ctr"/>
                      <a:r>
                        <a:rPr lang="th-TH" sz="17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7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ไทยเจริญ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8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86205148"/>
                  </a:ext>
                </a:extLst>
              </a:tr>
              <a:tr h="382313">
                <a:tc gridSpan="2">
                  <a:txBody>
                    <a:bodyPr/>
                    <a:lstStyle/>
                    <a:p>
                      <a:pPr algn="ctr"/>
                      <a:r>
                        <a:rPr lang="th-TH" sz="17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รวม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sz="18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b="1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29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b="1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69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56627749"/>
                  </a:ext>
                </a:extLst>
              </a:tr>
            </a:tbl>
          </a:graphicData>
        </a:graphic>
      </p:graphicFrame>
      <p:sp>
        <p:nvSpPr>
          <p:cNvPr id="14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748008" y="6525637"/>
            <a:ext cx="3959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8</a:t>
            </a:r>
            <a:endParaRPr lang="th-TH" sz="20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73177132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575"/>
          <p:cNvGraphicFramePr/>
          <p:nvPr>
            <p:extLst>
              <p:ext uri="{D42A27DB-BD31-4B8C-83A1-F6EECF244321}">
                <p14:modId xmlns:p14="http://schemas.microsoft.com/office/powerpoint/2010/main" val="2472416385"/>
              </p:ext>
            </p:extLst>
          </p:nvPr>
        </p:nvGraphicFramePr>
        <p:xfrm>
          <a:off x="4211960" y="620688"/>
          <a:ext cx="4824000" cy="1158240"/>
        </p:xfrm>
        <a:graphic>
          <a:graphicData uri="http://schemas.openxmlformats.org/drawingml/2006/table">
            <a:tbl>
              <a:tblPr firstRow="1" bandRow="1">
                <a:tableStyleId>{4C3C2611-4C71-4FC5-86AE-919BDF0F9419}</a:tableStyleId>
              </a:tblPr>
              <a:tblGrid>
                <a:gridCol w="48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8000">
                <a:tc>
                  <a:txBody>
                    <a:bodyPr/>
                    <a:lstStyle/>
                    <a:p>
                      <a:pPr algn="ctr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lang="th-TH" sz="32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พื้นที่เลี้ยงปศุสัตว์</a:t>
                      </a:r>
                      <a:endParaRPr sz="32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45720" marR="457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80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 typeface="Wingdings"/>
                        <a:buNone/>
                        <a:tabLst>
                          <a:tab pos="355600" algn="l"/>
                        </a:tabLst>
                        <a:defRPr sz="24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32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 อำเภอ</a:t>
                      </a:r>
                      <a:r>
                        <a:rPr lang="en-US" sz="32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30 </a:t>
                      </a:r>
                      <a:r>
                        <a:rPr lang="th-TH" sz="32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ตำบล 182 หมู่บ้าน</a:t>
                      </a:r>
                      <a:endParaRPr lang="en-US" sz="3200" baseline="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45720" marR="457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3381" y="-27384"/>
            <a:ext cx="9144000" cy="615553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400" b="1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3.3 ความเสี่ยงและพื้นที่เฝ้าระวังอุทกภัย ด้านปศุสัตว์ ปี 2566</a:t>
            </a:r>
          </a:p>
        </p:txBody>
      </p:sp>
      <p:graphicFrame>
        <p:nvGraphicFramePr>
          <p:cNvPr id="8" name="ตาราง 7">
            <a:extLst>
              <a:ext uri="{FF2B5EF4-FFF2-40B4-BE49-F238E27FC236}">
                <a16:creationId xmlns:a16="http://schemas.microsoft.com/office/drawing/2014/main" id="{F617A0DA-117E-4BD5-B27B-4AD8F9E0A3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1977065"/>
              </p:ext>
            </p:extLst>
          </p:nvPr>
        </p:nvGraphicFramePr>
        <p:xfrm>
          <a:off x="137727" y="588169"/>
          <a:ext cx="4067999" cy="4023360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288315">
                  <a:extLst>
                    <a:ext uri="{9D8B030D-6E8A-4147-A177-3AD203B41FA5}">
                      <a16:colId xmlns:a16="http://schemas.microsoft.com/office/drawing/2014/main" val="4185357528"/>
                    </a:ext>
                  </a:extLst>
                </a:gridCol>
                <a:gridCol w="1147450">
                  <a:extLst>
                    <a:ext uri="{9D8B030D-6E8A-4147-A177-3AD203B41FA5}">
                      <a16:colId xmlns:a16="http://schemas.microsoft.com/office/drawing/2014/main" val="247561424"/>
                    </a:ext>
                  </a:extLst>
                </a:gridCol>
                <a:gridCol w="1338074">
                  <a:extLst>
                    <a:ext uri="{9D8B030D-6E8A-4147-A177-3AD203B41FA5}">
                      <a16:colId xmlns:a16="http://schemas.microsoft.com/office/drawing/2014/main" val="2726575418"/>
                    </a:ext>
                  </a:extLst>
                </a:gridCol>
                <a:gridCol w="1294160">
                  <a:extLst>
                    <a:ext uri="{9D8B030D-6E8A-4147-A177-3AD203B41FA5}">
                      <a16:colId xmlns:a16="http://schemas.microsoft.com/office/drawing/2014/main" val="323704626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ที่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อำเภอ</a:t>
                      </a:r>
                      <a:r>
                        <a:rPr lang="th-TH" sz="18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endParaRPr lang="th-TH" sz="18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จำนวนตำบล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จำนวนหมู่บ้าน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582067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เมืองยโสธร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127343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ทรายมูล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185815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กุดชุม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046778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คำเขื่อนแก้ว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101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536745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ป่าติ้ว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647334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มหาชนะชัย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301957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ค้อวัง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714239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800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เลิง</a:t>
                      </a:r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นกทา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275148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ไทยเจริญ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6205148"/>
                  </a:ext>
                </a:extLst>
              </a:tr>
              <a:tr h="360000">
                <a:tc gridSpan="2"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รวม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8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182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6627749"/>
                  </a:ext>
                </a:extLst>
              </a:tr>
            </a:tbl>
          </a:graphicData>
        </a:graphic>
      </p:graphicFrame>
      <p:sp>
        <p:nvSpPr>
          <p:cNvPr id="10" name="สี่เหลี่ยมผืนผ้า 9">
            <a:extLst>
              <a:ext uri="{FF2B5EF4-FFF2-40B4-BE49-F238E27FC236}">
                <a16:creationId xmlns:a16="http://schemas.microsoft.com/office/drawing/2014/main" id="{991E2773-5458-4C1B-9A95-8E19FCB990CE}"/>
              </a:ext>
            </a:extLst>
          </p:cNvPr>
          <p:cNvSpPr/>
          <p:nvPr/>
        </p:nvSpPr>
        <p:spPr>
          <a:xfrm>
            <a:off x="120573" y="4591857"/>
            <a:ext cx="8909616" cy="46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defTabSz="457200">
              <a:buSzPct val="100000"/>
              <a:defRPr sz="900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lang="th-TH" sz="2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มาตรการป้องกัน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205726" y="1724514"/>
            <a:ext cx="4836468" cy="28623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12700" cap="flat">
            <a:solidFill>
              <a:srgbClr val="FF0000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defTabSz="457200">
              <a:buSzPct val="100000"/>
              <a:defRPr sz="900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lang="th-TH" sz="28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การเผชิญเหตุ</a:t>
            </a:r>
            <a:endParaRPr lang="th-TH" sz="1900" u="sng" dirty="0">
              <a:solidFill>
                <a:schemeClr val="tx1">
                  <a:lumMod val="95000"/>
                  <a:lumOff val="5000"/>
                </a:schemeClr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107999" indent="-107999" defTabSz="457200">
              <a:buSzPct val="100000"/>
              <a:buAutoNum type="arabicPeriod"/>
              <a:defRPr sz="900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lang="th-TH" sz="1900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สนับสนุนเสบียงสัตว์จากคลังเสบียงสัตว์เพื่อช่วยเหลือสัตว์ที่ประสบภัย  </a:t>
            </a:r>
          </a:p>
          <a:p>
            <a:pPr lvl="3" indent="0" algn="thaiDist" defTabSz="457200">
              <a:buSzPct val="100000"/>
              <a:defRPr sz="900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lang="th-TH" sz="1900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1</a:t>
            </a:r>
            <a:r>
              <a:rPr lang="en-US" sz="1900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.1</a:t>
            </a:r>
            <a:r>
              <a:rPr lang="th-TH" sz="1900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สำรองเสบียงอาหารสัตว์ ที่ศูนย์วิจัยและพัฒนาอาหารสัตว์ยโสธร            จำนวน 49</a:t>
            </a:r>
            <a:r>
              <a:rPr lang="en-US" sz="1900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,600 </a:t>
            </a:r>
            <a:r>
              <a:rPr lang="th-TH" sz="1900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กิโลกรัม.</a:t>
            </a:r>
          </a:p>
          <a:p>
            <a:pPr lvl="5" indent="0" defTabSz="457200">
              <a:buSzPct val="100000"/>
              <a:defRPr sz="900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lang="th-TH" sz="1900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</a:t>
            </a:r>
            <a:r>
              <a:rPr lang="en-US" sz="1900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1.</a:t>
            </a:r>
            <a:r>
              <a:rPr lang="th-TH" sz="1900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2 จัดตั้งคลังเสบียงอาหารสัตว์ประจำตำบล จำนวน 2 แห่ง</a:t>
            </a:r>
          </a:p>
          <a:p>
            <a:pPr lvl="5" indent="0" defTabSz="457200">
              <a:buSzPct val="100000"/>
              <a:defRPr sz="900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lang="th-TH" sz="1900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th-TH" sz="1900" spc="-90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- บ้านท่าเยี่ยม ม. 10 ต. ค้อเหนือ อ. เมืองยโสธร จำนวน 5</a:t>
            </a:r>
            <a:r>
              <a:rPr lang="en-US" sz="1900" spc="-90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,</a:t>
            </a:r>
            <a:r>
              <a:rPr lang="th-TH" sz="1900" spc="-90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000 กิโลกรัม.</a:t>
            </a:r>
          </a:p>
          <a:p>
            <a:pPr lvl="5" indent="0" defTabSz="457200">
              <a:buSzPct val="100000"/>
              <a:defRPr sz="900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lang="th-TH" sz="1900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- บ้านเชียงเพ็ง ต. เชียงเพ็ง อ. ป่าติ้ว จำนวน 5</a:t>
            </a:r>
            <a:r>
              <a:rPr lang="en-US" sz="1900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,000 </a:t>
            </a:r>
            <a:r>
              <a:rPr lang="th-TH" sz="1900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กิโลกรัม.</a:t>
            </a:r>
          </a:p>
          <a:p>
            <a:pPr marL="107999" indent="-107999" defTabSz="457200">
              <a:buSzPct val="100000"/>
              <a:buAutoNum type="arabicPeriod"/>
              <a:defRPr sz="900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lang="th-TH" sz="1900" spc="-50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สนับสนุนเวชภัณฑ์จากกองทุนยาสัตว์ประจำกลุ่มเพื่อป้องกันและรักษาโรค</a:t>
            </a:r>
          </a:p>
          <a:p>
            <a:pPr marL="107999" indent="-107999" defTabSz="457200">
              <a:buSzPct val="100000"/>
              <a:buAutoNum type="arabicPeriod"/>
              <a:defRPr sz="900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lang="th-TH" sz="1900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จัดหน่วยปฏิบัติการเคลื่อนที่ช่วยเหลือเกษตรกรในพื้นที่เกิดภัย</a:t>
            </a:r>
          </a:p>
        </p:txBody>
      </p:sp>
      <p:sp>
        <p:nvSpPr>
          <p:cNvPr id="9" name="สี่เหลี่ยมผืนผ้า 8">
            <a:extLst>
              <a:ext uri="{FF2B5EF4-FFF2-40B4-BE49-F238E27FC236}">
                <a16:creationId xmlns:a16="http://schemas.microsoft.com/office/drawing/2014/main" id="{EFE23E8E-60AB-4531-B1DC-13C0A65A9636}"/>
              </a:ext>
            </a:extLst>
          </p:cNvPr>
          <p:cNvSpPr/>
          <p:nvPr/>
        </p:nvSpPr>
        <p:spPr>
          <a:xfrm>
            <a:off x="120573" y="5026441"/>
            <a:ext cx="8909616" cy="163121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rgbClr val="0066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thaiDist" defTabSz="457200">
              <a:buSzPct val="100000"/>
              <a:defRPr sz="900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lang="th-TH" sz="2000" dirty="0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วิเคราะห์พื้นที่เสี่ยงภัยจัดทำข้อมูลเกษตรกรผู้เลี้ยงสัตว์ให้เป็นปัจจุบัน จัดเตรียมสำรองเสบียงอาหารสัตว์ให้เพียงพอ จัดเตรียมวัสดุอุปกรณ์ เวชภัณฑ์ และยานพาหนะ จัดเตรียมสถานที่อพยพสัตว์เลี้ยง ประชาสัมพันธ์ให้เกษตรกรทราบสร้างการรับรู้ ส่งเสริมการใช้แอปพลิเคชั่นเพื่อติดตามสถานการณ์ภัยธรรมชาติ รวมถึงประชาสัมพันธ์ข้อมูลข่าวสารที่เกี่ยวข้องกับการเลี้ยงสัตว์เพื่อแจ้งเตือนภัย แนะนำทางวิชาการการเฝ้าระวังการเกิดโรคการเฝ้าระวัง ติดตามสถานการณ์อย่างต่อเนื่องในพื้นที่เสี่ยง การจัดการด้านผลผลิตปศุสัตว์ เช่น</a:t>
            </a:r>
            <a:r>
              <a:rPr lang="en-US" sz="2000" dirty="0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 </a:t>
            </a:r>
            <a:r>
              <a:rPr lang="th-TH" sz="2000" dirty="0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จับสัตว์ขายก่อนกำหนดเพื่อลดความเสี่ยง</a:t>
            </a:r>
          </a:p>
        </p:txBody>
      </p:sp>
      <p:sp>
        <p:nvSpPr>
          <p:cNvPr id="11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000" y="6539665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9</a:t>
            </a:r>
            <a:endParaRPr lang="th-TH" sz="20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35346158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" t="9670" r="1963" b="11912"/>
          <a:stretch/>
        </p:blipFill>
        <p:spPr>
          <a:xfrm>
            <a:off x="3381" y="604341"/>
            <a:ext cx="9249139" cy="613702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381" y="-11212"/>
            <a:ext cx="9144000" cy="615553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400" b="1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3.4 จุดที่ตั้งศูนย์อพยพสัตว์เลี้ยง</a:t>
            </a:r>
          </a:p>
        </p:txBody>
      </p:sp>
      <p:sp>
        <p:nvSpPr>
          <p:cNvPr id="7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8527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10</a:t>
            </a:r>
            <a:endParaRPr lang="th-TH" sz="20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73328444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3381" y="-11212"/>
            <a:ext cx="9144000" cy="1138773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400" b="1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3.4 จุดที่ตั้งศูนย์อพยพสัตว์เลี้ยง</a:t>
            </a:r>
          </a:p>
          <a:p>
            <a:pPr algn="ctr"/>
            <a:r>
              <a:rPr lang="th-TH" sz="3400" b="1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(ต่อ)</a:t>
            </a:r>
          </a:p>
        </p:txBody>
      </p:sp>
      <p:sp>
        <p:nvSpPr>
          <p:cNvPr id="7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8527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1</a:t>
            </a:r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1</a:t>
            </a: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" t="5809" r="1551" b="5809"/>
          <a:stretch/>
        </p:blipFill>
        <p:spPr>
          <a:xfrm>
            <a:off x="0" y="1127561"/>
            <a:ext cx="9144456" cy="4677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6612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3"/>
          <p:cNvSpPr txBox="1"/>
          <p:nvPr/>
        </p:nvSpPr>
        <p:spPr>
          <a:xfrm>
            <a:off x="3381" y="-11212"/>
            <a:ext cx="9144000" cy="5847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 defTabSz="457200">
              <a:buSzPct val="100000"/>
              <a:defRPr sz="900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lang="th-TH" sz="3200" b="1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3.5 แผนที่จุดที่ตั้งเครื่องสูบน้ำและเครื่องผลักดันน้ำ บริเวณจุดเสี่ยงจะเกิดอุทกภัย </a:t>
            </a:r>
          </a:p>
        </p:txBody>
      </p:sp>
      <p:sp>
        <p:nvSpPr>
          <p:cNvPr id="6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8527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1</a:t>
            </a:r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2</a:t>
            </a:r>
          </a:p>
        </p:txBody>
      </p:sp>
      <p:pic>
        <p:nvPicPr>
          <p:cNvPr id="5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573564"/>
            <a:ext cx="4444718" cy="6284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5771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>
            <a:extLst>
              <a:ext uri="{FF2B5EF4-FFF2-40B4-BE49-F238E27FC236}">
                <a16:creationId xmlns:a16="http://schemas.microsoft.com/office/drawing/2014/main" id="{816A94F8-27C9-4703-AF21-DB8C628B4F49}"/>
              </a:ext>
            </a:extLst>
          </p:cNvPr>
          <p:cNvSpPr/>
          <p:nvPr/>
        </p:nvSpPr>
        <p:spPr>
          <a:xfrm>
            <a:off x="1043608" y="1844824"/>
            <a:ext cx="7200800" cy="1938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457200">
              <a:defRPr sz="1800"/>
            </a:pPr>
            <a:r>
              <a:rPr lang="th-TH" sz="4000" b="1" dirty="0">
                <a:solidFill>
                  <a:schemeClr val="tx1"/>
                </a:solidFill>
                <a:latin typeface="TH SarabunIT๙" panose="020B0500040200020003" pitchFamily="34" charset="-34"/>
                <a:ea typeface="TH SarabunPSK"/>
                <a:cs typeface="TH SarabunIT๙" panose="020B0500040200020003" pitchFamily="34" charset="-34"/>
                <a:sym typeface="TH SarabunPSK"/>
              </a:rPr>
              <a:t>4. การประเมินความเสี่ยง </a:t>
            </a:r>
          </a:p>
          <a:p>
            <a:pPr algn="ctr" defTabSz="457200">
              <a:defRPr sz="1800"/>
            </a:pPr>
            <a:r>
              <a:rPr lang="th-TH" sz="4000" b="1" dirty="0">
                <a:solidFill>
                  <a:schemeClr val="tx1"/>
                </a:solidFill>
                <a:latin typeface="TH SarabunIT๙" panose="020B0500040200020003" pitchFamily="34" charset="-34"/>
                <a:ea typeface="TH SarabunPSK"/>
                <a:cs typeface="TH SarabunIT๙" panose="020B0500040200020003" pitchFamily="34" charset="-34"/>
                <a:sym typeface="TH SarabunPSK"/>
              </a:rPr>
              <a:t>การป้องกันและลดผลกระทบ การเผชิญเหตุการณ์ และการฟื้นฟูที่ดีกว่าเดิม</a:t>
            </a:r>
          </a:p>
        </p:txBody>
      </p:sp>
      <p:sp>
        <p:nvSpPr>
          <p:cNvPr id="3" name="สี่เหลี่ยมผืนผ้า 2"/>
          <p:cNvSpPr/>
          <p:nvPr/>
        </p:nvSpPr>
        <p:spPr bwMode="auto">
          <a:xfrm>
            <a:off x="8730549" y="6381328"/>
            <a:ext cx="377955" cy="28803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6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8527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1</a:t>
            </a:r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009152640"/>
      </p:ext>
    </p:extLst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4" name="Table 724"/>
          <p:cNvGraphicFramePr/>
          <p:nvPr>
            <p:extLst>
              <p:ext uri="{D42A27DB-BD31-4B8C-83A1-F6EECF244321}">
                <p14:modId xmlns:p14="http://schemas.microsoft.com/office/powerpoint/2010/main" val="1628444674"/>
              </p:ext>
            </p:extLst>
          </p:nvPr>
        </p:nvGraphicFramePr>
        <p:xfrm>
          <a:off x="0" y="-27384"/>
          <a:ext cx="9167751" cy="6885384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1292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46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91938">
                  <a:extLst>
                    <a:ext uri="{9D8B030D-6E8A-4147-A177-3AD203B41FA5}">
                      <a16:colId xmlns:a16="http://schemas.microsoft.com/office/drawing/2014/main" val="1670290588"/>
                    </a:ext>
                  </a:extLst>
                </a:gridCol>
                <a:gridCol w="2291938">
                  <a:extLst>
                    <a:ext uri="{9D8B030D-6E8A-4147-A177-3AD203B41FA5}">
                      <a16:colId xmlns:a16="http://schemas.microsoft.com/office/drawing/2014/main" val="922220049"/>
                    </a:ext>
                  </a:extLst>
                </a:gridCol>
              </a:tblGrid>
              <a:tr h="538064">
                <a:tc gridSpan="4">
                  <a:txBody>
                    <a:bodyPr/>
                    <a:lstStyle/>
                    <a:p>
                      <a:pPr algn="ctr" defTabSz="457200">
                        <a:defRPr sz="1800"/>
                      </a:pPr>
                      <a:r>
                        <a:rPr sz="2800" b="1" dirty="0" err="1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พื้นที่เสี่ยงด้านการเกษตร</a:t>
                      </a:r>
                      <a:r>
                        <a:rPr sz="28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2800" b="1" dirty="0" err="1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การจำลองสถานการณ์</a:t>
                      </a:r>
                      <a:r>
                        <a:rPr sz="28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2800" b="1" dirty="0" err="1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และแผนป้องกัน</a:t>
                      </a:r>
                      <a:r>
                        <a:rPr sz="28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2800" b="1" dirty="0" err="1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เผชิญเหตุ</a:t>
                      </a:r>
                      <a:r>
                        <a:rPr sz="28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2800" b="1" dirty="0" err="1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ฟื้นฟู</a:t>
                      </a:r>
                      <a:endParaRPr sz="2800" b="1" dirty="0">
                        <a:solidFill>
                          <a:schemeClr val="bg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148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า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รประเมินความเสี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ยง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
Risk Assessment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การป้องกันและลดผลกระทบ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
Prevention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&amp;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Mitigation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การจัดการในภาวะฉุกเฉิน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
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(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Emergency</a:t>
                      </a:r>
                      <a:r>
                        <a:rPr lang="en-US" sz="1600" b="1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Management)</a:t>
                      </a:r>
                      <a:endParaRPr sz="16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การฟื้นฟูที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ดีกว่าเดิม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
Recovery (be back better)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3895"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สำนักงานเกษตรจังหวัดยโสธร  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33277">
                <a:tc>
                  <a:txBody>
                    <a:bodyPr/>
                    <a:lstStyle/>
                    <a:p>
                      <a:pPr algn="l" defTabSz="457200">
                        <a:lnSpc>
                          <a:spcPct val="100000"/>
                        </a:lnSpc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พื้นที่</a:t>
                      </a:r>
                      <a:r>
                        <a:rPr sz="1600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เสี่ยง</a:t>
                      </a: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การเกิดน้ำท่วมด้านพืช</a:t>
                      </a:r>
                      <a:endParaRPr sz="16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algn="l" defTabSz="457200">
                        <a:lnSpc>
                          <a:spcPct val="100000"/>
                        </a:lnSpc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sz="1600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ขนาดของผลกระทบ</a:t>
                      </a:r>
                      <a:r>
                        <a:rPr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:</a:t>
                      </a:r>
                    </a:p>
                    <a:p>
                      <a:pPr marL="93518" indent="-93518" algn="l" defTabSz="457200">
                        <a:lnSpc>
                          <a:spcPct val="100000"/>
                        </a:lnSpc>
                        <a:buSzPct val="100000"/>
                        <a:buChar char="•"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9 อำเภอ </a:t>
                      </a:r>
                      <a:r>
                        <a:rPr lang="en-US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77 </a:t>
                      </a: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ตำบล 742 หมู่บ้าน</a:t>
                      </a:r>
                      <a:r>
                        <a:rPr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sz="1600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จำแนกเป็น</a:t>
                      </a:r>
                      <a:endParaRPr sz="16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93518" indent="-93518" algn="l" defTabSz="457200">
                        <a:lnSpc>
                          <a:spcPct val="100000"/>
                        </a:lnSpc>
                        <a:buSzPct val="100000"/>
                        <a:buChar char="•"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sz="1600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พื้นที่เฝ้าระวัง</a:t>
                      </a:r>
                      <a:r>
                        <a:rPr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</a:t>
                      </a: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9 </a:t>
                      </a: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อำเภอ 77</a:t>
                      </a:r>
                      <a:r>
                        <a:rPr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ตำบล</a:t>
                      </a: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742 หมู่บ้าน</a:t>
                      </a: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endParaRPr sz="16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93518" indent="-93518" algn="l" defTabSz="457200">
                        <a:lnSpc>
                          <a:spcPct val="100000"/>
                        </a:lnSpc>
                        <a:buSzPct val="100000"/>
                        <a:buChar char="•"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sz="1600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พื้นที่ใกล้วิกฤติ</a:t>
                      </a:r>
                      <a:r>
                        <a:rPr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</a:t>
                      </a: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ตำบล</a:t>
                      </a: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en-US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</a:t>
                      </a:r>
                      <a:r>
                        <a:rPr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sz="1600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อำเภอ</a:t>
                      </a:r>
                      <a:endParaRPr sz="16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93518" indent="-93518" algn="l" defTabSz="457200">
                        <a:lnSpc>
                          <a:spcPct val="100000"/>
                        </a:lnSpc>
                        <a:buSzPct val="100000"/>
                        <a:buChar char="•"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sz="1600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พื้นที่วิกฤติ</a:t>
                      </a:r>
                      <a:r>
                        <a:rPr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</a:t>
                      </a: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ตำบล</a:t>
                      </a: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en-US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– </a:t>
                      </a:r>
                      <a:r>
                        <a:rPr sz="1600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อำเภอ</a:t>
                      </a:r>
                      <a:endParaRPr sz="16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 ดำเนินการประชาสัมพันธ์แจ้งให้เกษตรกร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ขึ้นทะเบียนเกษตรกรหรือปรับปรุงข้อมูล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ทะเบียนเกษตรกรผู้ปลูกพืช ตามหลักเกณฑ์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ที่กรมส่งเสริมการเกษตรได้กำหนดไว้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ในห้วงเวลา ผ่านช่องทาง</a:t>
                      </a:r>
                      <a:r>
                        <a:rPr lang="th-TH" sz="1600" baseline="0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ต่างๆ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ได้แก่ 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– ผ่าน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Application </a:t>
                      </a:r>
                      <a:r>
                        <a:rPr lang="en-US" sz="1600" baseline="0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Farmbook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lang="en-US" sz="1600" baseline="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lang="en-US" sz="1600" baseline="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lang="en-US" sz="1600" baseline="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– 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ทางสำนักงานเกษตรอำเภอทั่วประเทศ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หลังการเพาะปลูกพืชแล้ว 15 วัน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spc="-8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 เข้าร่วมการประชาคม /หรือตรวจสอบ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spc="-8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ข้อมูล การปิดประกาศข้อมูลผู้ขึ้นทะเบียน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spc="-8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และปรับปรุงข้อมูลทะเบียนเกษตรกร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spc="-8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ปี 2565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spc="-8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3. ดำเนินการตรวจสอบข้อมูลและยืนยัน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spc="-8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ข้อมูลการปลูกพืช ณ สำนักงานเกษตรอำเภอ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spc="-8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ตามที่ตั้งแปลง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spc="-8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4. ประชาสัมพันธ์แจ้งเตือนภัยไปยังสำนักงานเกษตรอำเภอและเกษตรกรในพื้นที่ที่มีโอกาสเกิดความเสี่ยงอุทกภัย ภัยแล้ง โรคและแมลงระบาด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 ดำเนินการสำรวจพื้นที่การเกษตรที่ได้รับผลกระทบจากภัยธรรมชาติ</a:t>
                      </a: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        </a:t>
                      </a: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เพื่อประเมินความเสียหายและกำหนดแนวทางการช่วยเหลือ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 ติดตามสถานการณ์การเกิดภัยพิบัติด้านการเกษตรในพื้นที่ประสบภัย 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3. ประชาสัมพันธ์ รับแจ้งข้อมูลพื้นที่เกิดภัยและพื้นที่ที่คาดว่าจะได้รับความเสียหาย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4. รายงานให้หน่วยงานที่รับผิดชอบและ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เกี่ยวข้องทราบ 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5. รับแจ้งข้อมูลผู้ประสบภัยพิบัติด้านการเกษตร ดำเนินขึ้นทะเบียนภัยธรรมชาติเอกสารประกอบด้วย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5. จัดประชุมชี้แจงและทำความเข้าใจเกี่ยวกับขั้นตอนการดำเนินงานภัยพิบัติให้เจ้าหน้าที่ผู้รับผิดชอบงานภัยพิบัติระดับอำเภอทราบ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lang="th-TH" sz="16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 กำหนดแนวทางการช่วยเหลือเกษตรกรผู้ประสบภัย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 การป้องกัน รักษา และกำจัดโรคระบาดที่เกิดจากน้ำและพืชผลทางการเกษตร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3. การช่วยเหลือเยียวยาเกษตรกรผู้ประสบภัยพิบัติด้านการเกษตร                    ตามระเบียบกระทรวงการคลังว่าด้วย              เงินทดรองราชการเพื่อช่วยเหลือผู้ประสบภัยพิบัติกรณีฉุกเฉิน               พ.ศ. 2562 ซึ่งเกษตรจะได้รับการช่วยเหลือไม่เกิน 30 ไร่ ต่อราย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4. จัดทำโครงการเพื่อฟื้นฟูพื้นที่ ฟื้นฟู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อาชีพประกอบกิจกรรมด้านการเกษตร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sz="16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000" y="6334940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1</a:t>
            </a:r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4</a:t>
            </a:r>
          </a:p>
        </p:txBody>
      </p:sp>
      <p:pic>
        <p:nvPicPr>
          <p:cNvPr id="4" name="รูปภาพ 3" descr="http://farmer.doae.go.th/images/fb_apk.jpg">
            <a:extLst>
              <a:ext uri="{FF2B5EF4-FFF2-40B4-BE49-F238E27FC236}">
                <a16:creationId xmlns:a16="http://schemas.microsoft.com/office/drawing/2014/main" id="{CADE3B2F-8C96-476C-8880-C93D71E6F1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068960"/>
            <a:ext cx="399779" cy="712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รูปภาพ 5" descr="http://farmer.doae.go.th/images/fb_apple.jpg">
            <a:extLst>
              <a:ext uri="{FF2B5EF4-FFF2-40B4-BE49-F238E27FC236}">
                <a16:creationId xmlns:a16="http://schemas.microsoft.com/office/drawing/2014/main" id="{2A9E5B12-5D25-49FE-95B7-7C634953B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7519" y="3068959"/>
            <a:ext cx="399779" cy="712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4" name="Table 724"/>
          <p:cNvGraphicFramePr/>
          <p:nvPr>
            <p:extLst>
              <p:ext uri="{D42A27DB-BD31-4B8C-83A1-F6EECF244321}">
                <p14:modId xmlns:p14="http://schemas.microsoft.com/office/powerpoint/2010/main" val="3022897549"/>
              </p:ext>
            </p:extLst>
          </p:nvPr>
        </p:nvGraphicFramePr>
        <p:xfrm>
          <a:off x="0" y="0"/>
          <a:ext cx="9144000" cy="6990080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15476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val="2477297736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679766842"/>
                    </a:ext>
                  </a:extLst>
                </a:gridCol>
                <a:gridCol w="1979712">
                  <a:extLst>
                    <a:ext uri="{9D8B030D-6E8A-4147-A177-3AD203B41FA5}">
                      <a16:colId xmlns:a16="http://schemas.microsoft.com/office/drawing/2014/main" val="1181751068"/>
                    </a:ext>
                  </a:extLst>
                </a:gridCol>
              </a:tblGrid>
              <a:tr h="525849">
                <a:tc gridSpan="4">
                  <a:txBody>
                    <a:bodyPr/>
                    <a:lstStyle/>
                    <a:p>
                      <a:pPr algn="ctr" defTabSz="457200">
                        <a:defRPr sz="1800"/>
                      </a:pPr>
                      <a:r>
                        <a:rPr sz="2800" b="1" dirty="0" err="1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พื้นที่เสี่ยงด้านการเกษตร</a:t>
                      </a:r>
                      <a:r>
                        <a:rPr sz="28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2800" b="1" dirty="0" err="1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การจำลองสถานการณ์</a:t>
                      </a:r>
                      <a:r>
                        <a:rPr sz="28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2800" b="1" dirty="0" err="1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และแผนป้องกัน</a:t>
                      </a:r>
                      <a:r>
                        <a:rPr sz="28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2800" b="1" dirty="0" err="1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เผชิญเหตุ</a:t>
                      </a:r>
                      <a:r>
                        <a:rPr sz="28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2800" b="1" dirty="0" err="1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ฟื้นฟู</a:t>
                      </a:r>
                      <a:endParaRPr sz="2800" b="1" dirty="0">
                        <a:solidFill>
                          <a:schemeClr val="bg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6524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า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รประเมินความเสี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ยง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
Risk Assessment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การป้องกันและลดผลกระทบ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
Prevention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&amp;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Mitigation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การจัดการในภาวะฉุกเฉิน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
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(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Emergency</a:t>
                      </a:r>
                      <a:r>
                        <a:rPr lang="en-US" sz="1600" b="1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Management)</a:t>
                      </a:r>
                      <a:endParaRPr sz="16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การฟื้นฟูที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ดีกว่าเดิม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
Recovery (be back better)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500"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สำนักงานเกษตรจังหวัดยโสธร (ต่อ)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40519">
                <a:tc>
                  <a:txBody>
                    <a:bodyPr/>
                    <a:lstStyle/>
                    <a:p>
                      <a:pPr algn="l" defTabSz="457200">
                        <a:lnSpc>
                          <a:spcPct val="100000"/>
                        </a:lnSpc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sz="16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spc="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เพื่อให้เกษตรกรในพื้นที่ทราบ และเตรียมการป้องกัน พร้อมทั้งให้คำแนะนำทางวิชาการต่าง ๆ เช่น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spc="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- กรณีเกิดอุทกภัย : ติดตาม เฝ้าระวัง สถานการณ์น้ำในพื้นที่เสี่ยง พร้อมรายงานให้ผู้บังคับบัญชาทราบ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spc="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- กรณีเกิดฝนทิ้งช่วงเป็นเวลานานและมีน้ำขังในแปลงนา แนะนำให้ทำการตัดใบข้าว 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spc="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- กรณี เกิดการระบาดของโรคและแมลงแจ้งให้ศูนย์จัดการศัตรูพืชชุมชน (</a:t>
                      </a:r>
                      <a:r>
                        <a:rPr lang="th-TH" sz="1600" spc="0" baseline="0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ศจช</a:t>
                      </a:r>
                      <a:r>
                        <a:rPr lang="th-TH" sz="1600" spc="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.) ในทุกอำเภอลงพื้นที่สำรวจแปลงเพาะปลูกพืชเพื่อเก็บข้อมูลศัตรูพืชในแปลงมาใช้ในการคำนวนและพยากรณ์การระบาดของศัตรูพืชโดยเฉพาะโรคพืชสำคัญในพืชเศรษฐกิจ เช่น โรคไหม้ในข้าว โรคแอน</a:t>
                      </a:r>
                      <a:r>
                        <a:rPr lang="th-TH" sz="1600" spc="0" baseline="0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แทรค</a:t>
                      </a:r>
                      <a:r>
                        <a:rPr lang="th-TH" sz="1600" spc="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โนสในพริก            เป็นต้น 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spc="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5. แจ้งข่าวสารการขึ้นทะเบียนและปรับปรุงข้อมูลทะเบียนเกษตรกร และข้อมูลการระบาดของศัตรูพืช ผ่านสื่อและช่องทาง</a:t>
                      </a:r>
                      <a:r>
                        <a:rPr lang="th-TH" sz="1600" spc="0" baseline="0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ต่างๆ</a:t>
                      </a:r>
                      <a:r>
                        <a:rPr lang="th-TH" sz="1600" spc="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ได้แก่-</a:t>
                      </a:r>
                      <a:r>
                        <a:rPr lang="en-US" sz="1600" spc="0" baseline="0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Applicatoin</a:t>
                      </a:r>
                      <a:r>
                        <a:rPr lang="en-US" sz="1600" spc="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:</a:t>
                      </a:r>
                      <a:r>
                        <a:rPr lang="th-TH" sz="1600" spc="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</a:t>
                      </a:r>
                      <a:r>
                        <a:rPr lang="en-US" sz="1600" spc="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Line</a:t>
                      </a:r>
                      <a:r>
                        <a:rPr lang="th-TH" sz="1600" spc="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en-US" sz="1600" spc="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group</a:t>
                      </a:r>
                      <a:r>
                        <a:rPr lang="th-TH" sz="1600" spc="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อกม. , เพจ </a:t>
                      </a:r>
                      <a:r>
                        <a:rPr lang="en-US" sz="1600" spc="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Facebook</a:t>
                      </a:r>
                      <a:r>
                        <a:rPr lang="th-TH" sz="1600" spc="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สำนักงานเกษตรอำเภอ สำนักงานเกษตรจังหวัด กรมประชาสัมพันธ์จังหวัดยโสธร ที่ประชุมกำนัน ผู้ใหญ่บ้าน อกม. จดหมายข่าว  วิทยุกระจายเสียง ทาง </a:t>
                      </a:r>
                      <a:r>
                        <a:rPr lang="en-US" sz="1600" spc="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Social network</a:t>
                      </a:r>
                      <a:r>
                        <a:rPr lang="th-TH" sz="1600" spc="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หอกระจายข่าว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spc="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6. รับแจ้งข้อมูลผู้ประสบภัยพิบัติด้าน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spc="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การเกษตร ดำเนินขึ้นทะเบียนภัยพิบัติ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spc="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เอกสารประกอบด้วย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spc="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6.1 แบบขึ้นทะเบียนภัยพิบัติ กษ. 01 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spc="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6.2 สำเนาบัตรประชาชน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spc="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6.3 สำเนาทะเบียนบ้าน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spc="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6.4 สำเนาโฉนดที่ดินแปลงที่เกิดภัยพิบัติ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spc="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6.5 รูปถ่าย ที่มีบุคคลดังต่อไปนี้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spc="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- เกษตรกรผู้ประสบภัยฯ / เจ้าของแปลงนา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spc="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- คณะทำงานตรวจสอบพื้นที่ฯพร้อมเซ็น</a:t>
                      </a:r>
                      <a:r>
                        <a:rPr lang="th-TH" sz="1600" spc="0" baseline="0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ต์</a:t>
                      </a:r>
                      <a:r>
                        <a:rPr lang="th-TH" sz="1600" spc="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รับรองข้อมูล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spc="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7. ผู้นำหมู่บ้านรวบรวมเอกสาร กษ. 01 นำส่งสำนักงานเกษตรอำเภอ แล้วดำเนินการบันทึกข้อมูลในระบบข้อมูลเกษตรกรผู้ประสบภัยพิบัติด้านพืช </a:t>
                      </a:r>
                      <a:r>
                        <a:rPr lang="en-US" sz="1600" spc="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hlinkClick r:id="rId3"/>
                        </a:rPr>
                        <a:t>https://disaster.doae.go.th</a:t>
                      </a:r>
                      <a:r>
                        <a:rPr lang="th-TH" sz="1600" spc="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,จัดพิมพ์แบบข้อมูลเกษตรกรผู้ประสบภัยและจัดประชาคมเพื่อให้เกษตรกรตรวจสอบ แก้ไข และยืนยันข้อมูลการประสบภัยพิบัติเมื่อจัดประชาคมเสร็จแล้ว สำนักงานเกษตรอำเภอยืนยันข้อมูลในระบบภัยฯ เพื่อนำเข้าที่ประชุม </a:t>
                      </a:r>
                      <a:r>
                        <a:rPr lang="th-TH" sz="1600" spc="0" baseline="0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ก.ช.ภ.อ</a:t>
                      </a:r>
                      <a:r>
                        <a:rPr lang="th-TH" sz="1600" spc="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. </a:t>
                      </a:r>
                      <a:endParaRPr lang="th-TH" sz="16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lang="th-TH" sz="16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lang="th-TH" sz="16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04448" y="6589970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1</a:t>
            </a:r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070698172"/>
      </p:ext>
    </p:extLst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4" name="Table 724"/>
          <p:cNvGraphicFramePr/>
          <p:nvPr>
            <p:extLst>
              <p:ext uri="{D42A27DB-BD31-4B8C-83A1-F6EECF244321}">
                <p14:modId xmlns:p14="http://schemas.microsoft.com/office/powerpoint/2010/main" val="2183668110"/>
              </p:ext>
            </p:extLst>
          </p:nvPr>
        </p:nvGraphicFramePr>
        <p:xfrm>
          <a:off x="0" y="0"/>
          <a:ext cx="9144000" cy="6956941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15476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val="2477297736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679766842"/>
                    </a:ext>
                  </a:extLst>
                </a:gridCol>
                <a:gridCol w="1979712">
                  <a:extLst>
                    <a:ext uri="{9D8B030D-6E8A-4147-A177-3AD203B41FA5}">
                      <a16:colId xmlns:a16="http://schemas.microsoft.com/office/drawing/2014/main" val="1181751068"/>
                    </a:ext>
                  </a:extLst>
                </a:gridCol>
              </a:tblGrid>
              <a:tr h="482104">
                <a:tc gridSpan="4">
                  <a:txBody>
                    <a:bodyPr/>
                    <a:lstStyle/>
                    <a:p>
                      <a:pPr algn="ctr" defTabSz="457200">
                        <a:defRPr sz="1800"/>
                      </a:pPr>
                      <a:r>
                        <a:rPr sz="2800" b="1" dirty="0" err="1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พื้นที่เสี่ยงด้านการเกษตร</a:t>
                      </a:r>
                      <a:r>
                        <a:rPr sz="28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2800" b="1" dirty="0" err="1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การจำลองสถานการณ์</a:t>
                      </a:r>
                      <a:r>
                        <a:rPr sz="28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2800" b="1" dirty="0" err="1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และแผนป้องกัน</a:t>
                      </a:r>
                      <a:r>
                        <a:rPr sz="28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2800" b="1" dirty="0" err="1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เผชิญเหตุ</a:t>
                      </a:r>
                      <a:r>
                        <a:rPr sz="28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2800" b="1" dirty="0" err="1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ฟื้นฟู</a:t>
                      </a:r>
                      <a:endParaRPr sz="2800" b="1" dirty="0">
                        <a:solidFill>
                          <a:schemeClr val="bg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7731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า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รประเมินความเสี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ยง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
Risk Assessment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การป้องกันและลดผลกระทบ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
Prevention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&amp;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Mitigation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การจัดการในภาวะฉุกเฉิน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
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(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Emergency</a:t>
                      </a:r>
                      <a:r>
                        <a:rPr lang="en-US" sz="1600" b="1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Management)</a:t>
                      </a:r>
                      <a:endParaRPr sz="16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การฟื้นฟูที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ดีกว่าเดิม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
Recovery (be back better)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9"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สำนักงานเกษตรจังหวัดยโสธร (ต่อ)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32941">
                <a:tc>
                  <a:txBody>
                    <a:bodyPr/>
                    <a:lstStyle/>
                    <a:p>
                      <a:pPr algn="l" defTabSz="457200">
                        <a:lnSpc>
                          <a:spcPct val="100000"/>
                        </a:lnSpc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sz="16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spc="-8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6. แนะนำเกษตรกรผู้ปลูกพืชในพื้นที่เสี่ยงสูงดำเนินการซื้อประกันภัย จากธนาคารเพื่อการ เกษตรและสหกรณ์ (ธกส.) โดยเชิญเจ้าหน้าที่ จาก ธกส. มาชี้แจงรายละเอียดในการประชุมสำนักงานฯ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spc="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จัดประชุม </a:t>
                      </a:r>
                      <a:r>
                        <a:rPr lang="th-TH" sz="1600" spc="0" baseline="0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ก.ช.ภ.อ</a:t>
                      </a:r>
                      <a:r>
                        <a:rPr lang="th-TH" sz="1600" spc="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. เพื่อพิจารณา ยืนยันผลในระบบภัยฯ และนำผลการพิจารณาแจ้งสำนักงานเกษตรจังหวัดเพื่อรวบรวม ตรวจสอบข้อมูลและนำเข้าที่ประชุม </a:t>
                      </a:r>
                      <a:r>
                        <a:rPr lang="th-TH" sz="1600" spc="0" baseline="0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ก.ช.ภ.จ</a:t>
                      </a:r>
                      <a:r>
                        <a:rPr lang="th-TH" sz="1600" spc="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.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lang="th-TH" sz="16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lang="th-TH" sz="16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lang="th-TH" sz="16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04448" y="6556831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1</a:t>
            </a:r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779861055"/>
      </p:ext>
    </p:extLst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4" name="Table 724"/>
          <p:cNvGraphicFramePr/>
          <p:nvPr>
            <p:extLst>
              <p:ext uri="{D42A27DB-BD31-4B8C-83A1-F6EECF244321}">
                <p14:modId xmlns:p14="http://schemas.microsoft.com/office/powerpoint/2010/main" val="2731296447"/>
              </p:ext>
            </p:extLst>
          </p:nvPr>
        </p:nvGraphicFramePr>
        <p:xfrm>
          <a:off x="-3381" y="-3826"/>
          <a:ext cx="9144000" cy="6817202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19830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203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9235">
                <a:tc gridSpan="4">
                  <a:txBody>
                    <a:bodyPr/>
                    <a:lstStyle/>
                    <a:p>
                      <a:pPr algn="ctr" defTabSz="457200">
                        <a:defRPr sz="1800"/>
                      </a:pPr>
                      <a:r>
                        <a:rPr lang="th-TH" sz="28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พื้นที่เสี่ยงด้านประมง</a:t>
                      </a:r>
                      <a:r>
                        <a:rPr sz="28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2800" b="1" dirty="0" err="1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การจำลองสถานการณ์</a:t>
                      </a:r>
                      <a:r>
                        <a:rPr sz="28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2800" b="1" dirty="0" err="1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และแผนป้องกัน</a:t>
                      </a:r>
                      <a:r>
                        <a:rPr sz="28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2800" b="1" dirty="0" err="1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เผชิญเหตุ</a:t>
                      </a:r>
                      <a:r>
                        <a:rPr sz="28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2800" b="1" dirty="0" err="1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ฟื้นฟู</a:t>
                      </a:r>
                      <a:endParaRPr sz="2800" b="1" dirty="0">
                        <a:solidFill>
                          <a:schemeClr val="bg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3808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า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รประเมินความเสี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ยง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
Risk Assessment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การป้องกันและลดผลกระทบ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
Prevention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&amp;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Mitigation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การเผชิญเหตุการณ์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
Respond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การฟื้นฟูที่ดีกว่าเดิม
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Recovery (be back better)</a:t>
                      </a:r>
                      <a:endParaRPr sz="16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8543">
                <a:tc gridSpan="4"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สำนักงานประมงจังหวัดยโสธร</a:t>
                      </a:r>
                      <a:endParaRPr sz="2000" b="1" dirty="0"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58674">
                <a:tc>
                  <a:txBody>
                    <a:bodyPr/>
                    <a:lstStyle/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พื้นที่เสี่ยงเกิดน้ำท่วมด้านประมง</a:t>
                      </a:r>
                      <a:br>
                        <a:rPr lang="th-TH"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</a:br>
                      <a:r>
                        <a:rPr sz="1600" b="1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ขนาดของผลกระทบ</a:t>
                      </a:r>
                      <a:r>
                        <a:rPr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:</a:t>
                      </a:r>
                    </a:p>
                    <a:p>
                      <a:pPr marL="93518" indent="-93518" algn="l" defTabSz="457200">
                        <a:lnSpc>
                          <a:spcPct val="100000"/>
                        </a:lnSpc>
                        <a:buSzPct val="100000"/>
                        <a:buChar char="•"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29 ตำบล  9 </a:t>
                      </a: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อำเภอ จำแนกเป็น</a:t>
                      </a:r>
                    </a:p>
                    <a:p>
                      <a:pPr marL="93518" indent="-93518" algn="l" defTabSz="457200">
                        <a:lnSpc>
                          <a:spcPct val="100000"/>
                        </a:lnSpc>
                        <a:buSzPct val="100000"/>
                        <a:buChar char="•"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พื้นที่เฝ้าระวัง</a:t>
                      </a: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29 </a:t>
                      </a: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ตำบล 9 อำเภอ</a:t>
                      </a:r>
                    </a:p>
                    <a:p>
                      <a:pPr marL="93518" indent="-93518" algn="l" defTabSz="457200">
                        <a:lnSpc>
                          <a:spcPct val="100000"/>
                        </a:lnSpc>
                        <a:buSzPct val="100000"/>
                        <a:buChar char="•"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พื้นที่ใกล้วิกฤติ - ตำบล</a:t>
                      </a: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-</a:t>
                      </a: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อำเภอ</a:t>
                      </a:r>
                    </a:p>
                    <a:p>
                      <a:pPr marL="93518" indent="-93518" algn="l" defTabSz="457200">
                        <a:lnSpc>
                          <a:spcPct val="100000"/>
                        </a:lnSpc>
                        <a:buSzPct val="100000"/>
                        <a:buChar char="•"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พื้นที่วิกฤติ - ตำบล</a:t>
                      </a: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– </a:t>
                      </a: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อำเภอ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 สร้างการรับรู้ ประชาสัมพันธ์แจ้งเตือนภัย ติดตามข่าวสาร พยากรณ์อากาศ แจ้งให้เกษตรกรได้รับทราบ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 การเฝ้าระวัง ติดตาม สถานการณ์คุณภาพน้ำและกระชังที่มีความเสี่ยง 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3. การปรับปรุงข้อมูลทะเบียนเกษตรกร</a:t>
                      </a:r>
                      <a:br>
                        <a:rPr lang="en-US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</a:b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ผู้เพาะเลี้ยงสัตว์น้ำ ให้เป็นปัจจุบัน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4. การควบคุมการใช้น้ำ รักษาปริมาณน้ำในพื้นที่เลี้ยงสัตว์น้ำให้เหมาะสม การปรับปรุงคันบ่อและเสริมคันบ่อให้แข็งแรง กรณีเลี้ยงปลา</a:t>
                      </a:r>
                      <a:b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</a:b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ในกระชังเสริมกระชังให้แข็งแรง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5. เตรียมอุปกรณ์ที่จำเป็น เช่น ยานพาหนะ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อวน เครื่องสูบน้ำ เครื่องเพิ่มออกซิเจน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6. การทยอยจับสัตว์น้ำที่ได้ขนาดขึ้นมาบริโภคหรือจำหน่าย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7. กรณีกิจการเพาะเลี้ยงจระเข้ ผู้ประกอบการรายใหม่ ต้องแจ้งความประสงค์ที่จะประกอบการ ต่อพนักงานเจ้าหน้าที่ ณ สำนักงานประมงจังหวัด  หรือ สำนักงานประมงอำเภอ เพื่อให้พนักงานเจ้าหน้าที่เข้าตรวจสอบสถานที่ประกอบการ และต้องปฏิบัติตามข้อกำหนดอย่างเคร่งครัด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 จัดเตรียมพันธุ์สัตว์น้ำชนิดต่าง ๆ ไว้ช่วยเหลือเกษตรกรในกรณีฉุกเฉิน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 จัดเตรียมเครื่องสูบน้ำ อวน กระชัง และอุปกรณ์ต่าง ๆ ไว้ เพื่อขนย้ายสัตว์น้ำ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3. อพยพ หรือ เคลื่อนย้าย สัตว์น้ำ ไปยังที่ปลอดภัย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4. จัดหน่วยเฉพาะกิจลงพื้นที่ที่ประสบภัย เพื่อให้ความช่วยเหลือเกษตรกร รวมทั้งประเมินความเสียหายและการให้ความช่วยเหลือ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5. จัดเตรียมยานพาหนะ รถยนต์ เรือ ให้พร้อม สำหรับการใช้งาน 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 วิเคราะห์ความเสียหาย และความสูญเสียที่เกิดจากภัย หาสาเหตุ และหาแนวทางป้องกัน เพื่อให้เกิดการสูญเสียน้อยที่สุด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 จัดทำ และเก็บข้อมูลเกษตรกรที่ได้รับความเสียหายด้านประมง ให้เป็นระบบ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3. สำรวจความเสียหาย และให้การช่วยเหลือตามระเบียบหลักเกณฑ์ของทางราชการ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4. ในพื้นที่ที่เกิดอุทกภัยซ้ำซาก ต้องหามาตรการป้องกันที่แน่นหนา และหาวิธีบริหารจัดการการเลี้ยงสัตว์น้ำ ที่ไม่ให้เกิดผลกระทบ เช่น หาพันธุ์สัตว์น้ำที่มีขนาดโตมาเลี้ยง เพื่อที่จะได้เร่งจับผลผลิต ลดระยะเวลาในการเลี้ยง 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8527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1</a:t>
            </a:r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138952737"/>
      </p:ext>
    </p:extLst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724"/>
          <p:cNvGraphicFramePr/>
          <p:nvPr>
            <p:extLst>
              <p:ext uri="{D42A27DB-BD31-4B8C-83A1-F6EECF244321}">
                <p14:modId xmlns:p14="http://schemas.microsoft.com/office/powerpoint/2010/main" val="3916335057"/>
              </p:ext>
            </p:extLst>
          </p:nvPr>
        </p:nvGraphicFramePr>
        <p:xfrm>
          <a:off x="-1" y="0"/>
          <a:ext cx="9143999" cy="6868160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15476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20279">
                  <a:extLst>
                    <a:ext uri="{9D8B030D-6E8A-4147-A177-3AD203B41FA5}">
                      <a16:colId xmlns:a16="http://schemas.microsoft.com/office/drawing/2014/main" val="1286994643"/>
                    </a:ext>
                  </a:extLst>
                </a:gridCol>
                <a:gridCol w="25202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55776">
                  <a:extLst>
                    <a:ext uri="{9D8B030D-6E8A-4147-A177-3AD203B41FA5}">
                      <a16:colId xmlns:a16="http://schemas.microsoft.com/office/drawing/2014/main" val="224595703"/>
                    </a:ext>
                  </a:extLst>
                </a:gridCol>
              </a:tblGrid>
              <a:tr h="404734">
                <a:tc gridSpan="4">
                  <a:txBody>
                    <a:bodyPr/>
                    <a:lstStyle/>
                    <a:p>
                      <a:pPr algn="ctr" defTabSz="457200">
                        <a:defRPr sz="1800"/>
                      </a:pPr>
                      <a:r>
                        <a:rPr sz="2000" b="1" dirty="0" err="1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พื้นที่เสี่ยงด้าน</a:t>
                      </a:r>
                      <a:r>
                        <a:rPr lang="th-TH" sz="20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ปศุสัตว์</a:t>
                      </a:r>
                      <a:r>
                        <a:rPr sz="20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2000" b="1" dirty="0" err="1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การจำลองสถานการณ์</a:t>
                      </a:r>
                      <a:r>
                        <a:rPr sz="20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2000" b="1" dirty="0" err="1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และแผนป้องกัน</a:t>
                      </a:r>
                      <a:r>
                        <a:rPr sz="20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2000" b="1" dirty="0" err="1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เผชิญเหตุ</a:t>
                      </a:r>
                      <a:r>
                        <a:rPr sz="20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2000" b="1" dirty="0" err="1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ฟื้นฟู</a:t>
                      </a:r>
                      <a:endParaRPr sz="2000" b="1" dirty="0">
                        <a:solidFill>
                          <a:schemeClr val="bg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6864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กรประเมินความเสี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ยง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
Risk Assessment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การป้องกันและลดผลกระทบ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
Prevention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&amp;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Mitigation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การเผชิญเหตุการณ์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
Respond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การฟื้นฟูที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ดีกว่าเดิม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br>
                        <a:rPr lang="en-US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</a:b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Recovery (be back better)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734"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สำนักงานปศุสัตว์จังหวัดยโสธร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43669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th-TH" sz="16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พื้นที่เสี่ยงเกิดน้ำท่วม</a:t>
                      </a:r>
                      <a:br>
                        <a:rPr lang="th-TH" sz="16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</a:br>
                      <a:r>
                        <a:rPr lang="th-TH" sz="16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ด้านปศุสัตว์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 - </a:t>
                      </a:r>
                      <a:r>
                        <a:rPr lang="th-TH" sz="1600" b="0" i="0" u="none" strike="noStrike" cap="none" spc="-1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ผลผลิตลดลง สุขภาพสัตว์อ่อนแอ เสี่ยงต่อการเกิดโรค</a:t>
                      </a:r>
                      <a:endParaRPr lang="en-US" sz="1600" b="0" i="0" u="none" strike="noStrike" cap="none" spc="-1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uFillTx/>
                        <a:latin typeface="TH SarabunIT๙" panose="020B0500040200020003" pitchFamily="34" charset="-34"/>
                        <a:ea typeface="+mj-ea"/>
                        <a:cs typeface="TH SarabunIT๙" panose="020B0500040200020003" pitchFamily="34" charset="-34"/>
                        <a:sym typeface="Gulim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- แปลงพืชอาหารสัตว์เสียหาย</a:t>
                      </a:r>
                      <a:endParaRPr lang="en-US" sz="1600" b="0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uFillTx/>
                        <a:latin typeface="TH SarabunIT๙" panose="020B0500040200020003" pitchFamily="34" charset="-34"/>
                        <a:ea typeface="+mj-ea"/>
                        <a:cs typeface="TH SarabunIT๙" panose="020B0500040200020003" pitchFamily="34" charset="-34"/>
                        <a:sym typeface="Gulim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th-TH" sz="16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ขนาดผลกระทบ</a:t>
                      </a:r>
                      <a:endParaRPr lang="en-US" sz="1600" b="1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uFillTx/>
                        <a:latin typeface="TH SarabunIT๙" panose="020B0500040200020003" pitchFamily="34" charset="-34"/>
                        <a:ea typeface="+mj-ea"/>
                        <a:cs typeface="TH SarabunIT๙" panose="020B0500040200020003" pitchFamily="34" charset="-34"/>
                        <a:sym typeface="Gulim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พื้นที่เสี่ยงอุทกภัย 182 หมู่บ้าน 30 ตำบล 5 อำเภอ ที่เลี้ยงโค กระบือ แพะ แกะ สุกร และสัตว์ปีก</a:t>
                      </a:r>
                      <a:endParaRPr lang="en-US" sz="1600" b="0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uFillTx/>
                        <a:latin typeface="TH SarabunIT๙" panose="020B0500040200020003" pitchFamily="34" charset="-34"/>
                        <a:ea typeface="+mj-ea"/>
                        <a:cs typeface="TH SarabunIT๙" panose="020B0500040200020003" pitchFamily="34" charset="-34"/>
                        <a:sym typeface="Gulim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lnSpc>
                          <a:spcPct val="100000"/>
                        </a:lnSpc>
                        <a:buNone/>
                      </a:pP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1. วิเคราะห์พื้นที่เสี่ยงภัย</a:t>
                      </a:r>
                    </a:p>
                    <a:p>
                      <a:pPr marL="0" indent="0" algn="thaiDist">
                        <a:lnSpc>
                          <a:spcPct val="100000"/>
                        </a:lnSpc>
                        <a:buNone/>
                      </a:pP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2. จัดทำข้อมูลเกษตรกรผู้เลี้ยงสัตว์ให้เป็นปัจจุบัน</a:t>
                      </a:r>
                    </a:p>
                    <a:p>
                      <a:pPr marL="0" indent="0" algn="thaiDist">
                        <a:lnSpc>
                          <a:spcPct val="100000"/>
                        </a:lnSpc>
                        <a:buNone/>
                      </a:pP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3. จัดเตรียมสำรองเสบียงอาหารสัตว์ให้เพียงพอ</a:t>
                      </a:r>
                    </a:p>
                    <a:p>
                      <a:pPr marL="0" indent="0" algn="thaiDist">
                        <a:lnSpc>
                          <a:spcPct val="100000"/>
                        </a:lnSpc>
                        <a:buNone/>
                      </a:pP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4. จัดเตรียมวัสดุอุปกรณ์ เวชภัณฑ์ และยานพาหนะ</a:t>
                      </a:r>
                    </a:p>
                    <a:p>
                      <a:pPr marL="0" indent="0" algn="thaiDist">
                        <a:lnSpc>
                          <a:spcPct val="100000"/>
                        </a:lnSpc>
                        <a:buNone/>
                      </a:pP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5. จัดเตรียมสถานที่อพยพสัตว์เลี้ยง ประชาสัมพันธ์ให้เกษตรกรทราบ</a:t>
                      </a:r>
                    </a:p>
                    <a:p>
                      <a:pPr marL="0" indent="0" algn="thaiDist">
                        <a:lnSpc>
                          <a:spcPct val="100000"/>
                        </a:lnSpc>
                        <a:buNone/>
                      </a:pP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6. สร้างการรับรู้ ส่งเสริมการใช้แอปพลิเคชั่นเพื่อติดตามสถานการณ์ภัยธรรมชาติ รวมถึงประชาสัมพันธ์ข้อมูลข่าวสารที่เกี่ยวข้องกับการเลี้ยงสัตว์เพื่อแจ้งเตือนภัย แนะนำทางวิชาการ</a:t>
                      </a:r>
                    </a:p>
                    <a:p>
                      <a:pPr marL="0" indent="0" algn="thaiDist">
                        <a:lnSpc>
                          <a:spcPct val="100000"/>
                        </a:lnSpc>
                        <a:buNone/>
                      </a:pP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- การเฝ้าระวังการเกิดโรค</a:t>
                      </a:r>
                    </a:p>
                    <a:p>
                      <a:pPr marL="0" indent="0" algn="thaiDist">
                        <a:lnSpc>
                          <a:spcPct val="100000"/>
                        </a:lnSpc>
                        <a:buNone/>
                      </a:pP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- การเฝ้าระวัง ติดตามสถานการณ์อย่างต่อเนื่องในพื้นที่เสี่ยง</a:t>
                      </a:r>
                    </a:p>
                    <a:p>
                      <a:pPr marL="0" indent="0" algn="thaiDist">
                        <a:lnSpc>
                          <a:spcPct val="100000"/>
                        </a:lnSpc>
                        <a:buFontTx/>
                        <a:buNone/>
                      </a:pP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- การจัดการด้านผลผลิตปศุสัตว์ เช่นจับสัตว์ขายก่อนกำหนดเพื่อลดความเสี่ยง</a:t>
                      </a:r>
                    </a:p>
                    <a:p>
                      <a:pPr marL="0" indent="0" algn="thaiDist">
                        <a:lnSpc>
                          <a:spcPct val="100000"/>
                        </a:lnSpc>
                        <a:buFontTx/>
                        <a:buNone/>
                      </a:pP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จัดเตรียมสถานที่อพยพสัตว์ จำนวน 37 แห่ง พื้นที่ 3,895 ไร่ รองรับสัตว์อพยพได้ 47,550 ตัว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07999" indent="-107999" algn="l" defTabSz="457200">
                        <a:lnSpc>
                          <a:spcPct val="100000"/>
                        </a:lnSpc>
                        <a:buSzPct val="100000"/>
                        <a:buAutoNum type="arabicPeriod"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สนับสนุนเสบียงสัตว์จากคลังเสบียงสัตว์เพื่อช่วยเหลือสัตว์ที่ประสบภัย</a:t>
                      </a:r>
                    </a:p>
                    <a:p>
                      <a:pPr marL="0" indent="0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en-US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1.1 </a:t>
                      </a: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สำรองเสบียงอาหารสัตว์</a:t>
                      </a: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ที่ศูนย์วิจัยและพัฒนาอาหารสัตว์ยโสธร จำนวน 60,000</a:t>
                      </a:r>
                      <a:r>
                        <a:rPr lang="en-US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กก. จำนวน 3,000 ฟ่อน</a:t>
                      </a:r>
                    </a:p>
                    <a:p>
                      <a:pPr marL="0" indent="0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en-US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1.2 </a:t>
                      </a: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จัดตั้งคลังเสบียงอาหารสัตว์ประจำตำบล จำนวน 6</a:t>
                      </a:r>
                      <a:r>
                        <a:rPr lang="en-US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แห่ง</a:t>
                      </a:r>
                    </a:p>
                    <a:p>
                      <a:pPr marL="0" indent="0" algn="l" defTabSz="457200">
                        <a:lnSpc>
                          <a:spcPct val="100000"/>
                        </a:lnSpc>
                        <a:buSzPct val="100000"/>
                        <a:buFontTx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บ้านท่าเยี่ยม ม.</a:t>
                      </a:r>
                      <a:r>
                        <a:rPr lang="en-US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10 </a:t>
                      </a: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ต.ค้อเหนือ อ.เมืองยโสธร จ.ยโสธร จำนวน </a:t>
                      </a:r>
                      <a:r>
                        <a:rPr lang="en-US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5,000 </a:t>
                      </a: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กก.</a:t>
                      </a:r>
                    </a:p>
                    <a:p>
                      <a:pPr marL="0" indent="0" algn="l" defTabSz="457200">
                        <a:lnSpc>
                          <a:spcPct val="100000"/>
                        </a:lnSpc>
                        <a:buSzPct val="100000"/>
                        <a:buFontTx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บ้านท่าเซียงเพ็ง ต.เซียงเพ็ง อ.ป่าติ้ว</a:t>
                      </a:r>
                    </a:p>
                    <a:p>
                      <a:pPr marL="0" indent="0" algn="l" defTabSz="457200">
                        <a:lnSpc>
                          <a:spcPct val="100000"/>
                        </a:lnSpc>
                        <a:buSzPct val="100000"/>
                        <a:buFontTx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จ.ยโสธร จำนวน </a:t>
                      </a:r>
                      <a:r>
                        <a:rPr lang="en-US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5,000 </a:t>
                      </a: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กก.</a:t>
                      </a:r>
                    </a:p>
                    <a:p>
                      <a:pPr marL="0" indent="0" algn="l" defTabSz="457200">
                        <a:lnSpc>
                          <a:spcPct val="100000"/>
                        </a:lnSpc>
                        <a:buSzPct val="100000"/>
                        <a:buFontTx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บ้านกุดกุง</a:t>
                      </a: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ม.</a:t>
                      </a:r>
                      <a:r>
                        <a:rPr lang="en-US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10 </a:t>
                      </a: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ต.กุดกุง อ.คำเขื่อนแก้ว </a:t>
                      </a:r>
                    </a:p>
                    <a:p>
                      <a:pPr marL="0" indent="0" algn="l" defTabSz="457200">
                        <a:lnSpc>
                          <a:spcPct val="100000"/>
                        </a:lnSpc>
                        <a:buSzPct val="100000"/>
                        <a:buFontTx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จ.ยโสธร จำนวน </a:t>
                      </a:r>
                      <a:r>
                        <a:rPr lang="en-US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5,000 </a:t>
                      </a: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กก.</a:t>
                      </a:r>
                    </a:p>
                    <a:p>
                      <a:pPr marL="0" indent="0" algn="l" defTabSz="457200">
                        <a:lnSpc>
                          <a:spcPct val="100000"/>
                        </a:lnSpc>
                        <a:buSzPct val="100000"/>
                        <a:buFontTx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หมู่ที่ </a:t>
                      </a:r>
                      <a:r>
                        <a:rPr lang="en-US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 </a:t>
                      </a: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ต.ขุมเงิน อ.เมืองยโสธร จ.ยโสธร จำนวน </a:t>
                      </a:r>
                      <a:r>
                        <a:rPr lang="en-US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5,000 </a:t>
                      </a: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กก.</a:t>
                      </a:r>
                    </a:p>
                    <a:p>
                      <a:pPr marL="0" indent="0" algn="l" defTabSz="457200">
                        <a:lnSpc>
                          <a:spcPct val="100000"/>
                        </a:lnSpc>
                        <a:buSzPct val="100000"/>
                        <a:buFontTx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คลังเสบียงบ้านศิริพัฒนา ต.น้ำอ้อม อ.เมืองยโสธร จ.ยโสธร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คลังเสบียงตำบลหัวเมือง อ.มหาชนะชัย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จ.ยโสธร </a:t>
                      </a:r>
                    </a:p>
                    <a:p>
                      <a:pPr marL="0" indent="0" algn="l" defTabSz="457200">
                        <a:lnSpc>
                          <a:spcPct val="100000"/>
                        </a:lnSpc>
                        <a:buSzPct val="100000"/>
                        <a:buFontTx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</a:t>
                      </a: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จัดหน่วยปฏิบัติการเคลื่อนที่ </a:t>
                      </a:r>
                      <a:endParaRPr lang="th-TH" sz="16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 ประเมินสถานการณ์และสำรวจความเสียหายที่เกิดขึ้น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  1.1 เมื่อสถานการณ์เข้าสู่ภาวะที่สามารถประเมินความเสียหายได้ เร่งดำเนินการสำรวจและประเมินความเสียหาย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2.การให้ความช่วยเหลือเพื่อบรรเทาความเดือดร้อนเป็นเงิน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 2.1 การให้ความช่วยเหลือโดยใช้เงินทดรองราชการตามระเบียบกระทรวงการคลังฯพ.ศ. 2556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   </a:t>
                      </a:r>
                      <a:r>
                        <a:rPr lang="th-TH" sz="1600" spc="-7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2.2 การให้ความช่วยเหลือโดยใช้เงินงบกลาง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AutoNum type="arabicPeriod" startAt="3"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สำร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วจภาวะโรค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ดำเนินการฉีดวัคซีนเฝ้าระวังและการตรวจเยี่ยมเกษตรกรในพื้นที่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4. การติดตามและรายงาน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   4.1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ติดตามเร่งรัดการให้ความช่วยเหลือเกษตรกรที่ประสบภัย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   4.2 รายงานผลการช่วยเหลือกับหน่วยงานต้นสังกัด และหน่วยงานที่เกี่ยวข้อง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5.  ช่วยเหลือฟื้นฟูสุขภาพสัตว์/ฟื้นฟูอาชีพตามความจำเป็นและเหมาะสมหรือตามมติกระทรวงฯ   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000" y="6535783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1</a:t>
            </a:r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4078806891"/>
      </p:ext>
    </p:extLst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724"/>
          <p:cNvGraphicFramePr/>
          <p:nvPr>
            <p:extLst>
              <p:ext uri="{D42A27DB-BD31-4B8C-83A1-F6EECF244321}">
                <p14:modId xmlns:p14="http://schemas.microsoft.com/office/powerpoint/2010/main" val="3877332620"/>
              </p:ext>
            </p:extLst>
          </p:nvPr>
        </p:nvGraphicFramePr>
        <p:xfrm>
          <a:off x="-1" y="461662"/>
          <a:ext cx="9125662" cy="6351713"/>
        </p:xfrm>
        <a:graphic>
          <a:graphicData uri="http://schemas.openxmlformats.org/drawingml/2006/table">
            <a:tbl>
              <a:tblPr bandRow="1">
                <a:tableStyleId>{BDBED569-4797-4DF1-A0F4-6AAB3CD982D8}</a:tableStyleId>
              </a:tblPr>
              <a:tblGrid>
                <a:gridCol w="18098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94134">
                  <a:extLst>
                    <a:ext uri="{9D8B030D-6E8A-4147-A177-3AD203B41FA5}">
                      <a16:colId xmlns:a16="http://schemas.microsoft.com/office/drawing/2014/main" val="2599181708"/>
                    </a:ext>
                  </a:extLst>
                </a:gridCol>
                <a:gridCol w="1738416">
                  <a:extLst>
                    <a:ext uri="{9D8B030D-6E8A-4147-A177-3AD203B41FA5}">
                      <a16:colId xmlns:a16="http://schemas.microsoft.com/office/drawing/2014/main" val="4051768817"/>
                    </a:ext>
                  </a:extLst>
                </a:gridCol>
                <a:gridCol w="1883284">
                  <a:extLst>
                    <a:ext uri="{9D8B030D-6E8A-4147-A177-3AD203B41FA5}">
                      <a16:colId xmlns:a16="http://schemas.microsoft.com/office/drawing/2014/main" val="4124213757"/>
                    </a:ext>
                  </a:extLst>
                </a:gridCol>
              </a:tblGrid>
              <a:tr h="601960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ก</a:t>
                      </a:r>
                      <a:r>
                        <a:rPr lang="th-TH"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า</a:t>
                      </a:r>
                      <a:r>
                        <a:rPr sz="1600" b="1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รประเมินความเสี</a:t>
                      </a:r>
                      <a:r>
                        <a:rPr lang="th-TH"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ยง</a:t>
                      </a:r>
                      <a:r>
                        <a:rPr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
Risk Assessment</a:t>
                      </a:r>
                      <a:endParaRPr sz="16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การป้องกันและลดผลกระทบ</a:t>
                      </a:r>
                      <a:r>
                        <a:rPr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
Prevention</a:t>
                      </a:r>
                      <a:r>
                        <a:rPr lang="th-TH"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&amp;</a:t>
                      </a:r>
                      <a:r>
                        <a:rPr lang="th-TH"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Mitigation</a:t>
                      </a:r>
                      <a:endParaRPr sz="16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การเผชิญเหตุการณ์</a:t>
                      </a:r>
                      <a:r>
                        <a:rPr lang="th-TH" sz="1600" b="1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endParaRPr lang="en-US" sz="1600" b="1" baseline="0" dirty="0">
                        <a:latin typeface="TH SarabunIT๙" panose="020B0500040200020003" pitchFamily="34" charset="-34"/>
                        <a:cs typeface="TH SarabunIT๙" panose="020B0500040200020003" pitchFamily="34" charset="-34"/>
                        <a:sym typeface="TH SarabunPSK"/>
                      </a:endParaRPr>
                    </a:p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Respond</a:t>
                      </a:r>
                      <a:endParaRPr sz="16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การฟื้นฟูที</a:t>
                      </a:r>
                      <a:r>
                        <a:rPr lang="th-TH"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ดีกว่าเดิม</a:t>
                      </a:r>
                      <a:r>
                        <a:rPr lang="th-TH" sz="1600" b="1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br>
                        <a:rPr lang="en-US" sz="1600" b="1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</a:br>
                      <a:r>
                        <a:rPr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Recovery (be back better)</a:t>
                      </a:r>
                      <a:endParaRPr sz="16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144">
                <a:tc gridSpan="4"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โครงการชลประทานยโสธร</a:t>
                      </a:r>
                      <a:endParaRPr lang="th-TH" sz="2000" b="1" dirty="0"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34609">
                <a:tc>
                  <a:txBody>
                    <a:bodyPr/>
                    <a:lstStyle/>
                    <a:p>
                      <a:pPr marL="0" marR="0" lvl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</a:t>
                      </a:r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ปฏิบัติตาม 12 มาตรการรับมือฤดูฝน ปี 2566 ของสำนักงานทรัพยากรน้ำแห่งชาติ (สทนช.) และประเมินพื้นที่น้ำท่วมตามข้อมูลและสถิติที่เกิดภัยในอดีต ตามข้อมูลสำรวจของ</a:t>
                      </a: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n-ea"/>
                          <a:cs typeface="TH SarabunIT๙" panose="020B0500040200020003" pitchFamily="34" charset="-34"/>
                          <a:sym typeface="TH SarabunPSK"/>
                        </a:rPr>
                        <a:t>สำนักงานพัฒนาเทคโนโลยีอวกาศและภูมิสารสนเทศ องค์การมหาชน</a:t>
                      </a:r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n-ea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n-ea"/>
                          <a:cs typeface="TH SarabunIT๙" panose="020B0500040200020003" pitchFamily="34" charset="-34"/>
                          <a:sym typeface="TH SarabunPSK"/>
                        </a:rPr>
                        <a:t>(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GISTDA</a:t>
                      </a:r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)</a:t>
                      </a:r>
                      <a:endParaRPr lang="th-TH" sz="1600" b="0" u="sng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algn="thaiDist" defTabSz="457200">
                        <a:lnSpc>
                          <a:spcPct val="100000"/>
                        </a:lnSpc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</a:t>
                      </a:r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ประเมินพื้นที่เสี่ยงภัยน้ำท่วมฤดูฝน โดยเฉพาะพื้นที่น้ำท่วมซ้ำซากบริเวณแม่น้ำชี ลำเซบาย ที่ได้รับผลกระทบ</a:t>
                      </a:r>
                    </a:p>
                    <a:p>
                      <a:pPr algn="thaiDist" defTabSz="457200">
                        <a:lnSpc>
                          <a:spcPct val="100000"/>
                        </a:lnSpc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3. การประชาสัมพันธ์เสริมสร้างการรับรู้ ตั้งศูนย์ส่วนหน้าก่อนเกิดภัย และฟื้นฟูสภาพให้กลับสู่สภาพปกติ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  บริหารจัดการน้ำตาม 12 มาตรการรับมือฤดูฝน ปี 2566 ของสำนักงานทรัพยากรน้ำแห่งชาติ (สทนช.)</a:t>
                      </a:r>
                      <a:endParaRPr lang="th-TH" sz="1600" b="1" u="sng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lvl="0" algn="thaiDist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1) คาดการณ์ชี้เป้าพื้นที่เสี่ยงน้ำท่วมและพื้นที่เสี่ยงช่วงฝนทิ้งช่วง</a:t>
                      </a:r>
                    </a:p>
                    <a:p>
                      <a:pPr lvl="0" algn="thaiDist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2) การบริหารจัดการพื้นที่ลุ่มต่ำ</a:t>
                      </a:r>
                    </a:p>
                    <a:p>
                      <a:pPr lvl="0" algn="thaiDist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3) ทบทวน ปรับปรุงเกณฑ์บริหารจัดการน้ำในแหล่งน้ำ/เขื่อนระบายน้ำและจัดทำแผนบริหารจัดการน้ำเชิงบูรณาการ</a:t>
                      </a:r>
                    </a:p>
                    <a:p>
                      <a:pPr lvl="0" algn="thaiDist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4) เตรียมความพร้อม ซ่อมแซม ปรับปรุง อาคารชลศาสตร์ ระบบระบายน้ำ โทรมาตรให้พร้อมใช้งาน และปรับปรุงแก้ไขสิ่งกีดขวางทางน้ำ</a:t>
                      </a:r>
                    </a:p>
                    <a:p>
                      <a:pPr lvl="0" algn="thaiDist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5) เตรียมพร้อม/วางแผนเครื่องจักร เครื่องมือบุคลากร ประจำพื้นที่เสี่ยงน้ำท่วมและพื้นที่เสี่ยงในช่วงฝนทิ้งช่วง6) ตรวจความมั่นคงปลอดภัย คัน ทำนบ พนังกั้นน้ำ</a:t>
                      </a:r>
                    </a:p>
                    <a:p>
                      <a:pPr lvl="0" algn="thaiDist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7) เพิ่มประสิทธิภาพการระบายน้ำของทางน้ำ</a:t>
                      </a:r>
                    </a:p>
                    <a:p>
                      <a:pPr lvl="0" algn="thaiDist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8) ซักซ้อมแผนเผชิญเหตุตั้งศูนย์ส่วนหน้าก่อนเกิดภัยและฟื้นฟูสภาพให้กลับสู่สภาพปกติ</a:t>
                      </a:r>
                    </a:p>
                    <a:p>
                      <a:pPr lvl="0" algn="thaiDist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9) เร่งพัฒนาและเก็บกักน้ำในแหล่งน้ำทุกประเภทช่วงปลายฤดูฝน</a:t>
                      </a:r>
                    </a:p>
                    <a:p>
                      <a:pPr lvl="0" algn="thaiDist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10) สร้างความเข้มแข็งเครือข่ายภาคประชาชนในการให้ข้อมูลสถานการณ์</a:t>
                      </a:r>
                    </a:p>
                    <a:p>
                      <a:pPr algn="thaiDist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11) การสร้างการรับรู้และประชาสัมพันธ์</a:t>
                      </a:r>
                    </a:p>
                    <a:p>
                      <a:pPr algn="thaiDist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12) ติดตามประเมินผลปรับมาตรการให้สอดคล้องกับสถานการณ์ภัย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0" kern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1.</a:t>
                      </a:r>
                      <a:r>
                        <a:rPr lang="th-TH" sz="1600" b="0" kern="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lang="th-TH" sz="1600" b="0" kern="12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ใช้พื้นที่ลุ่มต่ำเป็นพื้นที่รับน้ำหลาก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</a:t>
                      </a:r>
                      <a:r>
                        <a:rPr kumimoji="0" lang="th-TH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Gulim"/>
                        </a:rPr>
                        <a:t> การบริหารจัดการน้ำโดยให้อยู่ในเกณฑ์ควบคุมของการบริหารอ่างเก็บน้ำหรือเขื่อนกั้นน้ำ - ระบายน้ำ</a:t>
                      </a:r>
                    </a:p>
                    <a:p>
                      <a:pPr marL="0" marR="0" lvl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3.</a:t>
                      </a:r>
                      <a:r>
                        <a:rPr lang="th-TH" sz="1600" b="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ติดตั้งเครื่องจักร-เครื่องมือ วัสดุและ</a:t>
                      </a:r>
                      <a:r>
                        <a:rPr lang="th-TH" sz="1600" b="0" spc="-5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อุปกรณ์ เพื่อเร่งระบายน้ำในพื้นที่ประสบภัย</a:t>
                      </a:r>
                    </a:p>
                    <a:p>
                      <a:pPr marL="0" marR="0" lvl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4.ตรวจสอบสภาพอาคารให้อยู่ในสภาพพร้อมใช้งาน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</a:t>
                      </a:r>
                      <a:r>
                        <a:rPr lang="th-TH" sz="1600" b="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สำรวจความเสียหายของอาคารชลประทาน เพื่อซ่อมแซมหรือปรับปรุงให้สามารถใช้งานได้ตามปกติโดยเร็ว</a:t>
                      </a:r>
                      <a:endParaRPr lang="en-US" sz="1600" b="0" kern="120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สี่เหลี่ยมผืนผ้า 4"/>
          <p:cNvSpPr/>
          <p:nvPr/>
        </p:nvSpPr>
        <p:spPr>
          <a:xfrm>
            <a:off x="34009" y="0"/>
            <a:ext cx="9108503" cy="461663"/>
          </a:xfrm>
          <a:prstGeom prst="rect">
            <a:avLst/>
          </a:prstGeom>
          <a:solidFill>
            <a:schemeClr val="accent1"/>
          </a:solidFill>
          <a:ln w="25400" cap="flat">
            <a:noFill/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algn="ctr"/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ea typeface="TH SarabunPSK"/>
                <a:cs typeface="TH SarabunPSK" pitchFamily="34" charset="-34"/>
                <a:sym typeface="TH SarabunPSK"/>
              </a:rPr>
              <a:t>การประเมินความเสี่ยง การป้องกันและลดผลกระทบ การเผชิญเหตุการณ์ และการฟื้นฟูที่ดีกว่าเดิม</a:t>
            </a:r>
          </a:p>
        </p:txBody>
      </p:sp>
      <p:sp>
        <p:nvSpPr>
          <p:cNvPr id="7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000" y="6457890"/>
            <a:ext cx="468000" cy="400110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1</a:t>
            </a:r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3322354301"/>
      </p:ext>
    </p:extLst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724"/>
          <p:cNvGraphicFramePr/>
          <p:nvPr>
            <p:extLst>
              <p:ext uri="{D42A27DB-BD31-4B8C-83A1-F6EECF244321}">
                <p14:modId xmlns:p14="http://schemas.microsoft.com/office/powerpoint/2010/main" val="55581831"/>
              </p:ext>
            </p:extLst>
          </p:nvPr>
        </p:nvGraphicFramePr>
        <p:xfrm>
          <a:off x="36512" y="548680"/>
          <a:ext cx="9071992" cy="589280"/>
        </p:xfrm>
        <a:graphic>
          <a:graphicData uri="http://schemas.openxmlformats.org/drawingml/2006/table">
            <a:tbl>
              <a:tblPr bandRow="1">
                <a:tableStyleId>{BDBED569-4797-4DF1-A0F4-6AAB3CD982D8}</a:tableStyleId>
              </a:tblPr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1249483159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4005682968"/>
                    </a:ext>
                  </a:extLst>
                </a:gridCol>
                <a:gridCol w="2213992">
                  <a:extLst>
                    <a:ext uri="{9D8B030D-6E8A-4147-A177-3AD203B41FA5}">
                      <a16:colId xmlns:a16="http://schemas.microsoft.com/office/drawing/2014/main" val="2031342365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ก</a:t>
                      </a:r>
                      <a:r>
                        <a:rPr lang="th-TH"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า</a:t>
                      </a:r>
                      <a:r>
                        <a:rPr sz="1600" b="1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รประเมินความเสี</a:t>
                      </a:r>
                      <a:r>
                        <a:rPr lang="th-TH"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ยง</a:t>
                      </a:r>
                      <a:r>
                        <a:rPr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
Risk Assessment</a:t>
                      </a:r>
                      <a:endParaRPr sz="16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การป้องกันและลดผลกระทบ</a:t>
                      </a:r>
                      <a:r>
                        <a:rPr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
Prevention</a:t>
                      </a:r>
                      <a:r>
                        <a:rPr lang="th-TH"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&amp;</a:t>
                      </a:r>
                      <a:r>
                        <a:rPr lang="th-TH"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Mitigation</a:t>
                      </a:r>
                      <a:endParaRPr sz="16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การเผชิญเหตุการณ์</a:t>
                      </a:r>
                      <a:r>
                        <a:rPr lang="th-TH" sz="1600" b="1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endParaRPr lang="en-US" sz="1600" b="1" baseline="0" dirty="0">
                        <a:latin typeface="TH SarabunIT๙" panose="020B0500040200020003" pitchFamily="34" charset="-34"/>
                        <a:cs typeface="TH SarabunIT๙" panose="020B0500040200020003" pitchFamily="34" charset="-34"/>
                        <a:sym typeface="TH SarabunPSK"/>
                      </a:endParaRPr>
                    </a:p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Respond</a:t>
                      </a:r>
                      <a:endParaRPr sz="16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การฟื้นฟูที</a:t>
                      </a:r>
                      <a:r>
                        <a:rPr lang="th-TH"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ดีกว่าเดิม</a:t>
                      </a:r>
                      <a:r>
                        <a:rPr lang="th-TH" sz="1600" b="1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br>
                        <a:rPr lang="en-US" sz="1600" b="1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</a:br>
                      <a:r>
                        <a:rPr sz="16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  <a:sym typeface="TH SarabunPSK"/>
                        </a:rPr>
                        <a:t>Recovery (be back better)</a:t>
                      </a:r>
                      <a:endParaRPr sz="16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สี่เหลี่ยมผืนผ้า 2"/>
          <p:cNvSpPr/>
          <p:nvPr/>
        </p:nvSpPr>
        <p:spPr>
          <a:xfrm>
            <a:off x="36512" y="44624"/>
            <a:ext cx="9108503" cy="461663"/>
          </a:xfrm>
          <a:prstGeom prst="rect">
            <a:avLst/>
          </a:prstGeom>
          <a:solidFill>
            <a:schemeClr val="accent1"/>
          </a:solidFill>
          <a:ln w="25400" cap="flat">
            <a:solidFill>
              <a:schemeClr val="accent4">
                <a:lumMod val="75000"/>
              </a:schemeClr>
            </a:solidFill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algn="ctr"/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ea typeface="TH SarabunPSK"/>
                <a:cs typeface="TH SarabunPSK" pitchFamily="34" charset="-34"/>
                <a:sym typeface="TH SarabunPSK"/>
              </a:rPr>
              <a:t>การประเมินความเสี่ยง การป้องกันและลดผลกระทบ การเผชิญเหตุการณ์ และการฟื้นฟูที่ดีกว่าเดิม</a:t>
            </a:r>
          </a:p>
        </p:txBody>
      </p:sp>
      <p:graphicFrame>
        <p:nvGraphicFramePr>
          <p:cNvPr id="4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8105571"/>
              </p:ext>
            </p:extLst>
          </p:nvPr>
        </p:nvGraphicFramePr>
        <p:xfrm>
          <a:off x="36512" y="1124744"/>
          <a:ext cx="9071992" cy="5256584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139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1937">
                <a:tc gridSpan="4"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latin typeface="TH SarabunIT๙" pitchFamily="34" charset="-34"/>
                          <a:ea typeface="TH SarabunPSK"/>
                          <a:cs typeface="TH SarabunIT๙" pitchFamily="34" charset="-34"/>
                          <a:sym typeface="TH SarabunPSK"/>
                        </a:rPr>
                        <a:t>สำนักงานเกษตรและสหกรณ์จังหวัดยโสธร</a:t>
                      </a:r>
                      <a:endParaRPr sz="2000" b="1" dirty="0">
                        <a:latin typeface="TH SarabunIT๙" pitchFamily="34" charset="-34"/>
                        <a:ea typeface="TH SarabunPSK"/>
                        <a:cs typeface="TH SarabunIT๙" pitchFamily="34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0184">
                <a:tc>
                  <a:txBody>
                    <a:bodyPr/>
                    <a:lstStyle/>
                    <a:p>
                      <a:pPr algn="l" defTabSz="457200">
                        <a:lnSpc>
                          <a:spcPct val="100000"/>
                        </a:lnSpc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การประชาสัมพันธ์แจ้งเตือนในพื้นที่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itchFamily="34" charset="-34"/>
                          <a:ea typeface="+mj-ea"/>
                          <a:cs typeface="TH SarabunIT๙" pitchFamily="34" charset="-34"/>
                          <a:sym typeface="TH SarabunPSK"/>
                        </a:rPr>
                        <a:t>1.ติดตามสถานการณ์และผลกระทบ</a:t>
                      </a:r>
                      <a:b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itchFamily="34" charset="-34"/>
                          <a:ea typeface="+mj-ea"/>
                          <a:cs typeface="TH SarabunIT๙" pitchFamily="34" charset="-34"/>
                          <a:sym typeface="TH SarabunPSK"/>
                        </a:rPr>
                      </a:b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itchFamily="34" charset="-34"/>
                          <a:ea typeface="+mj-ea"/>
                          <a:cs typeface="TH SarabunIT๙" pitchFamily="34" charset="-34"/>
                          <a:sym typeface="TH SarabunPSK"/>
                        </a:rPr>
                        <a:t>ด้านการเกษตรพร้อมแจ้งเตือนภัย</a:t>
                      </a:r>
                    </a:p>
                    <a:p>
                      <a:pPr marL="0" marR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itchFamily="34" charset="-34"/>
                          <a:ea typeface="+mj-ea"/>
                          <a:cs typeface="TH SarabunIT๙" pitchFamily="34" charset="-34"/>
                          <a:sym typeface="TH SarabunPSK"/>
                        </a:rPr>
                        <a:t>2.จัดประชุมคณะกรรมการศูนย์ติดตามและแก้ไขปัญหาภัยพิบัติด้านการเกษตรจังหวัด เพื่อติดตามสถานการณ์ภัยพิบัติ   ด้านการเกษตรและการช่วยเหลือผู้ประสบภัย</a:t>
                      </a:r>
                    </a:p>
                    <a:p>
                      <a:pPr marL="0" marR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lang="th-TH" sz="18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itchFamily="34" charset="-34"/>
                          <a:ea typeface="+mj-ea"/>
                          <a:cs typeface="TH SarabunIT๙" pitchFamily="34" charset="-34"/>
                          <a:sym typeface="TH SarabunPSK"/>
                        </a:rPr>
                        <a:t>1. เร่งรัดการช่วยเหลือผู้ประสบภัยพิบัติด้านการเกษตรของหน่วยงานต่าง ๆ ในจังหวัด ให้เป็นไปอย่างรวดเร็วทันต่อสถานการณ์และรวบรวมข้อมูลความเสียหายเบื้องต้น </a:t>
                      </a:r>
                    </a:p>
                    <a:p>
                      <a:pPr marL="0" marR="0" lvl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2.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ลงพื้นที่เยี่ยมเยียน สร้างขวัญกำลังใจ รวมทั้งให้คำแนะนำในการดูแลและ พื้นฟูสภาพพื้นที่เมื่อเกิดภัย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FontTx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itchFamily="34" charset="-34"/>
                          <a:ea typeface="+mj-ea"/>
                          <a:cs typeface="TH SarabunIT๙" pitchFamily="34" charset="-34"/>
                          <a:sym typeface="TH SarabunPSK"/>
                        </a:rPr>
                        <a:t>1.การให้ความช่วยเหลือขณะเกิดภัย </a:t>
                      </a:r>
                      <a:b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itchFamily="34" charset="-34"/>
                          <a:ea typeface="+mj-ea"/>
                          <a:cs typeface="TH SarabunIT๙" pitchFamily="34" charset="-34"/>
                          <a:sym typeface="TH SarabunPSK"/>
                        </a:rPr>
                      </a:b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itchFamily="34" charset="-34"/>
                          <a:ea typeface="+mj-ea"/>
                          <a:cs typeface="TH SarabunIT๙" pitchFamily="34" charset="-34"/>
                          <a:sym typeface="TH SarabunPSK"/>
                        </a:rPr>
                        <a:t>2.รายงานสถานการณ์และผลการให้ความช่วยเหลือต่อคณะกรรมการบริหารศูนย์และศูนย์ติดตามฯ กระทรวงเกษตรและสหกรณ์ทราบ</a:t>
                      </a:r>
                      <a:endParaRPr lang="th-TH" sz="1600" baseline="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marL="285750" indent="-285750" algn="thaiDist" defTabSz="457200">
                        <a:lnSpc>
                          <a:spcPct val="100000"/>
                        </a:lnSpc>
                        <a:buSzPct val="100000"/>
                        <a:buFontTx/>
                        <a:buChar char="-"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lang="th-TH" sz="18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000" y="6457890"/>
            <a:ext cx="468000" cy="400110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3472883442"/>
      </p:ext>
    </p:extLst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ตาราง 1">
            <a:extLst>
              <a:ext uri="{FF2B5EF4-FFF2-40B4-BE49-F238E27FC236}">
                <a16:creationId xmlns:a16="http://schemas.microsoft.com/office/drawing/2014/main" id="{93E7C7FC-3E0F-4FD6-AA6C-0B649EE12D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3813869"/>
              </p:ext>
            </p:extLst>
          </p:nvPr>
        </p:nvGraphicFramePr>
        <p:xfrm>
          <a:off x="36512" y="1125736"/>
          <a:ext cx="8999984" cy="2955792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1943200">
                  <a:extLst>
                    <a:ext uri="{9D8B030D-6E8A-4147-A177-3AD203B41FA5}">
                      <a16:colId xmlns:a16="http://schemas.microsoft.com/office/drawing/2014/main" val="1607956776"/>
                    </a:ext>
                  </a:extLst>
                </a:gridCol>
                <a:gridCol w="2592796">
                  <a:extLst>
                    <a:ext uri="{9D8B030D-6E8A-4147-A177-3AD203B41FA5}">
                      <a16:colId xmlns:a16="http://schemas.microsoft.com/office/drawing/2014/main" val="2118896977"/>
                    </a:ext>
                  </a:extLst>
                </a:gridCol>
                <a:gridCol w="2267998">
                  <a:extLst>
                    <a:ext uri="{9D8B030D-6E8A-4147-A177-3AD203B41FA5}">
                      <a16:colId xmlns:a16="http://schemas.microsoft.com/office/drawing/2014/main" val="33889751"/>
                    </a:ext>
                  </a:extLst>
                </a:gridCol>
                <a:gridCol w="2195990">
                  <a:extLst>
                    <a:ext uri="{9D8B030D-6E8A-4147-A177-3AD203B41FA5}">
                      <a16:colId xmlns:a16="http://schemas.microsoft.com/office/drawing/2014/main" val="2197983281"/>
                    </a:ext>
                  </a:extLst>
                </a:gridCol>
              </a:tblGrid>
              <a:tr h="432048">
                <a:tc gridSpan="4"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สำนักงานสหกรณ์จังหวัดยโสธร</a:t>
                      </a:r>
                      <a:endParaRPr sz="2000" b="1" dirty="0"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defTabSz="457200">
                        <a:lnSpc>
                          <a:spcPts val="1100"/>
                        </a:lnSpc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sz="105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3175">
                      <a:solidFill>
                        <a:srgbClr val="000000"/>
                      </a:solidFill>
                      <a:miter lim="400000"/>
                    </a:lnB>
                    <a:solidFill>
                      <a:srgbClr val="9CE15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4648407"/>
                  </a:ext>
                </a:extLst>
              </a:tr>
              <a:tr h="2016224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TH SarabunPSK"/>
                        </a:rPr>
                        <a:t>การประชาสัมพันธ์และแจ้งเตือนให้สมาชิกสหกรณ์และกลุ่มเกษตรกรรับทราบสถานการณ์และเฝ้าระวังอุทกภัย</a:t>
                      </a:r>
                      <a:endParaRPr lang="th-TH" sz="16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th-TH" sz="16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1. ให้ความช่วยเหลือตามนโยบาย               ของกรมส่งเสริมสหกรณ์</a:t>
                      </a:r>
                      <a:br>
                        <a:rPr lang="th-TH" sz="16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</a:b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2. สำรวจความเสียหาย ของสมาชิกสหกรณ์และกลุ่มเกษตรกร และรายงานกรมส่งเสริมสหกรณ์</a:t>
                      </a:r>
                      <a:endParaRPr lang="en-US" sz="1600" dirty="0"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114300" marR="11430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1.</a:t>
                      </a:r>
                      <a:r>
                        <a:rPr lang="th-TH" sz="1600" baseline="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ด้านหนี้สิน ชดเชยตามมาตรการช่วยเหลือด้านหนี้สินสมาชิกสหกรณ์และกลุ่มเกษตรกร</a:t>
                      </a:r>
                      <a:r>
                        <a:rPr lang="th-TH" sz="1600" baseline="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 โดยชดเชยดอกเบี้ยให้สหกรณ์และกลุ่มเกษตรกรแทนสมาชิก ตามคุณสมบัติที่กรมส่งเสริมกำหนด</a:t>
                      </a:r>
                      <a:endParaRPr lang="en-US" sz="1600" dirty="0"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  <a:p>
                      <a:pPr algn="thaiDi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2.</a:t>
                      </a:r>
                      <a:r>
                        <a:rPr lang="th-TH" sz="1600" baseline="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ด้านเงินทุน ให้เงินทุนกู้ยืมอัตราดอกเบี้ยต่ำแก่สหกรณ์และกลุ่มเกษตรกร</a:t>
                      </a:r>
                      <a:endParaRPr lang="en-US" sz="1600" dirty="0"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321695"/>
                  </a:ext>
                </a:extLst>
              </a:tr>
            </a:tbl>
          </a:graphicData>
        </a:graphic>
      </p:graphicFrame>
      <p:graphicFrame>
        <p:nvGraphicFramePr>
          <p:cNvPr id="5" name="Table 724"/>
          <p:cNvGraphicFramePr/>
          <p:nvPr>
            <p:extLst>
              <p:ext uri="{D42A27DB-BD31-4B8C-83A1-F6EECF244321}">
                <p14:modId xmlns:p14="http://schemas.microsoft.com/office/powerpoint/2010/main" val="1122862881"/>
              </p:ext>
            </p:extLst>
          </p:nvPr>
        </p:nvGraphicFramePr>
        <p:xfrm>
          <a:off x="35496" y="44624"/>
          <a:ext cx="9001000" cy="1056640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19442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74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591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23628">
                  <a:extLst>
                    <a:ext uri="{9D8B030D-6E8A-4147-A177-3AD203B41FA5}">
                      <a16:colId xmlns:a16="http://schemas.microsoft.com/office/drawing/2014/main" val="2016020613"/>
                    </a:ext>
                  </a:extLst>
                </a:gridCol>
              </a:tblGrid>
              <a:tr h="465017">
                <a:tc gridSpan="4">
                  <a:txBody>
                    <a:bodyPr/>
                    <a:lstStyle/>
                    <a:p>
                      <a:pPr algn="ctr" defTabSz="457200">
                        <a:defRPr sz="1800"/>
                      </a:pP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การประเมินความเสี่ยง</a:t>
                      </a:r>
                      <a:r>
                        <a:rPr lang="th-TH" sz="2400" b="1" baseline="0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การป้องกันและลดผลกระทบ การ</a:t>
                      </a: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เผชิญเหตุการณ์ และการฟื้นฟูที่ดีกว่าเดิม</a:t>
                      </a: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0752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า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รประเมินความเสี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ยง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
Risk Assessment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การป้องกันและลดผลกระทบ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
Prevention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&amp;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Mitigation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การเผชิญเหตุการณ์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br>
                        <a:rPr lang="en-US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</a:b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Respond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การฟื้นฟูที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ดีกว่าเดิม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br>
                        <a:rPr lang="en-US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</a:b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Recovery (be back better)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8527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21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7888118"/>
              </p:ext>
            </p:extLst>
          </p:nvPr>
        </p:nvGraphicFramePr>
        <p:xfrm>
          <a:off x="36513" y="4077072"/>
          <a:ext cx="8999984" cy="2376264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19485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50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859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145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0648">
                <a:tc gridSpan="4"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สถานีพัฒนาที่ดินยโสธร</a:t>
                      </a:r>
                      <a:endParaRPr sz="20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defTabSz="457200">
                        <a:lnSpc>
                          <a:spcPts val="1100"/>
                        </a:lnSpc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sz="105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3175">
                      <a:solidFill>
                        <a:srgbClr val="000000"/>
                      </a:solidFill>
                      <a:miter lim="400000"/>
                    </a:lnB>
                    <a:solidFill>
                      <a:srgbClr val="9CE15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69864">
                <a:tc>
                  <a:txBody>
                    <a:bodyPr/>
                    <a:lstStyle/>
                    <a:p>
                      <a:pPr algn="thaiDist" defTabSz="457200">
                        <a:lnSpc>
                          <a:spcPct val="100000"/>
                        </a:lnSpc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การจัดทำข้อมูลพื้นที่เสี่ยงภัย    รวมทั้งให้คำแนะนำในการดูแลและฟื้นฟูพื้นที่ที่เกิดภัย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จัดหน่วยที่เกี่ยวข้องแต่ละพื้นที่ ลงพื้นที่</a:t>
                      </a:r>
                      <a:br>
                        <a:rPr lang="en-US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</a:b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 ประสบภัยเพื่อให้ความช่วยเหลือ</a:t>
                      </a:r>
                    </a:p>
                    <a:p>
                      <a:pPr marL="0" marR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วางแผนจัดทำข้อมูลพื้นที่ที่เสี่ยงภัย</a:t>
                      </a:r>
                    </a:p>
                    <a:p>
                      <a:pPr marL="0" marR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3.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ประเมินความเสี่ยงจากภัยและวางแผน</a:t>
                      </a:r>
                      <a:br>
                        <a:rPr lang="en-US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</a:b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การใช้ที่ดิน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ลงพื้นที่ให้ความช่วยเหลือและให้คำแนะนำแก่เกษตรกรในการดูแลและฟื้นฟูสภาพพื้นที่ที่ได้รับความเสียหาย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FontTx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การฟื้นฟูสภาพดินกรด (หลังจากการแช่ขังของน้ำนาน) ปรับปรุงดินกรด จำนวน 700 ไร่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7235249"/>
      </p:ext>
    </p:extLst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724">
            <a:extLst>
              <a:ext uri="{FF2B5EF4-FFF2-40B4-BE49-F238E27FC236}">
                <a16:creationId xmlns:a16="http://schemas.microsoft.com/office/drawing/2014/main" id="{586B37DC-6D4A-46D6-8F6B-0B6C11D26D8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25508630"/>
              </p:ext>
            </p:extLst>
          </p:nvPr>
        </p:nvGraphicFramePr>
        <p:xfrm>
          <a:off x="35496" y="1124744"/>
          <a:ext cx="9001000" cy="1800200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19894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70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5481">
                <a:tc gridSpan="4"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สำนักงานตรวจบัญชีสหกรณ์ยโสธร</a:t>
                      </a:r>
                      <a:endParaRPr sz="2000" b="1" dirty="0"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54719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0" i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07999" marR="0" lvl="0" indent="-107999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TH SarabunPSK"/>
                        </a:rPr>
                        <a:t>ติดตามสถานการณ์และผลกระทบด้านการเกษตรและแจ้งเตือนภัย </a:t>
                      </a:r>
                      <a:endParaRPr lang="th-TH" sz="16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107999" marR="0" indent="-107999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lang="th-TH" sz="16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FontTx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ลงพื้นที่เยี่ยมเยียน สร้างขวัญและกำลังใจ รวมทั้งให้คำแนะนำในการดูแลและพื้นฟูสภาพพื้นที่เมื่อเกิดภัย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FontTx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en-US" sz="160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.</a:t>
                      </a: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ส่งเสริมการเรียนรู้บัญชีรับ-จ่ายในครัวเรือนและบัญชีต้นทุนประกอบอาชีพในกลุ่มผู้ประสบภัย เพื่อให้เกษตรกรสามารถวางแผนในการประกอบอาชีพในอนาคตให้ดีขึ้น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8527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2</a:t>
            </a:r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2</a:t>
            </a:r>
          </a:p>
        </p:txBody>
      </p:sp>
      <p:graphicFrame>
        <p:nvGraphicFramePr>
          <p:cNvPr id="5" name="Table 724">
            <a:extLst>
              <a:ext uri="{FF2B5EF4-FFF2-40B4-BE49-F238E27FC236}">
                <a16:creationId xmlns:a16="http://schemas.microsoft.com/office/drawing/2014/main" id="{179E18D2-6CC6-4585-A041-DC486AE8F1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34033850"/>
              </p:ext>
            </p:extLst>
          </p:nvPr>
        </p:nvGraphicFramePr>
        <p:xfrm>
          <a:off x="35496" y="2924944"/>
          <a:ext cx="9001000" cy="3528392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19894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70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1762">
                <a:tc gridSpan="4"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ศูนย์วิจัยและพัฒนาการเกษตรยโสธร</a:t>
                      </a:r>
                      <a:endParaRPr sz="2000" b="1" dirty="0"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21992">
                <a:tc>
                  <a:txBody>
                    <a:bodyPr/>
                    <a:lstStyle/>
                    <a:p>
                      <a:pPr marL="0" marR="0" lvl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0" i="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ประเมินความเสี่ยงจาก</a:t>
                      </a:r>
                      <a:br>
                        <a:rPr lang="th-TH" sz="1600" b="0" i="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</a:br>
                      <a:r>
                        <a:rPr lang="th-TH" sz="1600" b="0" i="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สาธารณภัยและบริหารความเสี่ยง โดยการป้องกัน ลด และบรรเทาผลกระทบจัดทำแผนเฝ้าระวังและติดตามสถานการณ์ภัยพิบัติที่อาจเกิดขึ้นในพื้นที่</a:t>
                      </a:r>
                      <a:endParaRPr lang="th-TH" sz="1600" b="0" i="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TH SarabunPSK"/>
                        </a:rPr>
                        <a:t>1.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ติดตาม เฝ้าระวัง สถานการณ์อุทกภัย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จัดทีมเจ้าหน้าที่ลงพื้นที่ ตรวจเยี่ยมเกษตรกร เพื่อแจ้งเตือนและเฝ้าระวังก่อนประสบภัย</a:t>
                      </a:r>
                    </a:p>
                    <a:p>
                      <a:pPr marL="107999" marR="0" lvl="0" indent="-107999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lang="th-TH" sz="160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</a:t>
                      </a:r>
                      <a:r>
                        <a:rPr lang="en-US" sz="160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.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การสำรองเมล็ดพันธุ์พืช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เมล็ดพืชไร่ </a:t>
                      </a:r>
                      <a:br>
                        <a:rPr lang="en-US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</a:b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พืชสวน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</a:t>
                      </a:r>
                      <a:r>
                        <a:rPr lang="en-US" sz="1600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.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ร่วมบูรณาการแก้ไขปัญหาร่วมกับหน่วยงานในสังกัดกระทรวงเกษตรและสหกรณ์ และสนับสนุนการปฏิบัติงาน</a:t>
                      </a:r>
                      <a:b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</a:b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กองอำนวยการป้องกันและบรรเทา</a:t>
                      </a:r>
                      <a:b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</a:b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สาธารณภัย ในการช่วยเหลือเกษตรกรตามศักยภาพของหน่วยงาน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</a:t>
                      </a:r>
                      <a:r>
                        <a:rPr lang="en-US" sz="160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.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สนับสนุนและร่วมปฏิบัติงานกับหน่วยงานในสังกัดกระทรวงเกษตรและสหกรณ์ ในการให้ความรู้ทางวิชาการ การจัดการฟื้นฟู การปลูกพืชอายุสั้นหลังน้ำลด</a:t>
                      </a:r>
                    </a:p>
                    <a:p>
                      <a:pPr algn="thaiDist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สนับสนุนพันธุ์พืช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ปัจจัยการผลิต เช่น ชีวภัณฑ์ ปุ๋ยชีวภาพ</a:t>
                      </a:r>
                    </a:p>
                    <a:p>
                      <a:pPr algn="thaiDist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3.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เอกสารเผยแพร่ เอกสารวิชาการ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Table 724"/>
          <p:cNvGraphicFramePr/>
          <p:nvPr>
            <p:extLst>
              <p:ext uri="{D42A27DB-BD31-4B8C-83A1-F6EECF244321}">
                <p14:modId xmlns:p14="http://schemas.microsoft.com/office/powerpoint/2010/main" val="4091199516"/>
              </p:ext>
            </p:extLst>
          </p:nvPr>
        </p:nvGraphicFramePr>
        <p:xfrm>
          <a:off x="35496" y="44624"/>
          <a:ext cx="9001000" cy="1056640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19442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74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591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23628">
                  <a:extLst>
                    <a:ext uri="{9D8B030D-6E8A-4147-A177-3AD203B41FA5}">
                      <a16:colId xmlns:a16="http://schemas.microsoft.com/office/drawing/2014/main" val="2016020613"/>
                    </a:ext>
                  </a:extLst>
                </a:gridCol>
              </a:tblGrid>
              <a:tr h="465017">
                <a:tc gridSpan="4">
                  <a:txBody>
                    <a:bodyPr/>
                    <a:lstStyle/>
                    <a:p>
                      <a:pPr algn="ctr" defTabSz="457200">
                        <a:defRPr sz="1800"/>
                      </a:pP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การประเมินความเสี่ยง</a:t>
                      </a:r>
                      <a:r>
                        <a:rPr lang="th-TH" sz="2400" b="1" baseline="0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การป้องกันและลดผลกระทบ การ</a:t>
                      </a: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เผชิญเหตุการณ์ และการฟื้นฟูที่ดีกว่าเดิม</a:t>
                      </a: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0752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า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รประเมินความเสี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ยง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
Risk Assessment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การป้องกันและลดผลกระทบ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
Prevention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&amp;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Mitigation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การเผชิญเหตุการณ์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br>
                        <a:rPr lang="en-US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</a:b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Respond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การฟื้นฟูที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ดีกว่าเดิม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br>
                        <a:rPr lang="en-US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</a:b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Recovery (be back better)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3850331"/>
      </p:ext>
    </p:extLst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724">
            <a:extLst>
              <a:ext uri="{FF2B5EF4-FFF2-40B4-BE49-F238E27FC236}">
                <a16:creationId xmlns:a16="http://schemas.microsoft.com/office/drawing/2014/main" id="{179E18D2-6CC6-4585-A041-DC486AE8F1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22374227"/>
              </p:ext>
            </p:extLst>
          </p:nvPr>
        </p:nvGraphicFramePr>
        <p:xfrm>
          <a:off x="36510" y="1124745"/>
          <a:ext cx="8999986" cy="2160239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19894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6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9797">
                <a:tc gridSpan="4"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การยางแห่งประเทศไทยจังหวัดยโสธร</a:t>
                      </a:r>
                      <a:endParaRPr sz="2000" b="1" dirty="0"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20442">
                <a:tc>
                  <a:txBody>
                    <a:bodyPr/>
                    <a:lstStyle/>
                    <a:p>
                      <a:pPr marL="0" marR="0" lvl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พื้นที่เพาะปลูกยางพาราที่ได้รับผลกระทบ</a:t>
                      </a:r>
                      <a:r>
                        <a:rPr lang="th-TH" sz="1600" b="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จำนวน 9 อำเภอ ในจังหวัดยโสธร</a:t>
                      </a:r>
                      <a:endParaRPr lang="th-TH" sz="1600" b="0" i="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TH SarabunPSK"/>
                        </a:rPr>
                        <a:t>ทำพื้นที่กักเก็บน้ำเพื่อใช้ในฤดูแล้ง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</a:t>
                      </a:r>
                      <a:r>
                        <a:rPr lang="en-US" sz="1600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.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ติดตามสถานการณ์เพื่อประชาสัมพันธ์แจ้งเตือนภัยแล้งแก่เกษตรกร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ให้คำแนะนำและช่วยเหลือเกษตรกรที่ได้รับผลกระทบ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 ดำเนินการสำรวจความสียหายของเกษตรกรผู้ปลูกยางพารา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spc="-1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 </a:t>
                      </a:r>
                      <a:r>
                        <a:rPr lang="th-TH" sz="1600" spc="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สนับสนุนเงินช่วยเหลือแก่เกษตรกรชาวสวนยาง เพื่อบรรเทาความเดือดร้อนกรณีสวนยางประสบภัย</a:t>
                      </a:r>
                      <a:endParaRPr lang="en-US" sz="1600" spc="0" baseline="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85274"/>
            <a:ext cx="4680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2</a:t>
            </a:r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</a:p>
        </p:txBody>
      </p:sp>
      <p:graphicFrame>
        <p:nvGraphicFramePr>
          <p:cNvPr id="7" name="Table 724">
            <a:extLst>
              <a:ext uri="{FF2B5EF4-FFF2-40B4-BE49-F238E27FC236}">
                <a16:creationId xmlns:a16="http://schemas.microsoft.com/office/drawing/2014/main" id="{179E18D2-6CC6-4585-A041-DC486AE8F1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60499643"/>
              </p:ext>
            </p:extLst>
          </p:nvPr>
        </p:nvGraphicFramePr>
        <p:xfrm>
          <a:off x="36512" y="2900456"/>
          <a:ext cx="8999984" cy="3552880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19894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60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37896">
                <a:tc gridSpan="4"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ศูนย์วิจัยและพัฒนาอาหารสัตว์ยโสธร</a:t>
                      </a:r>
                      <a:endParaRPr sz="2000" b="1" dirty="0"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46480">
                <a:tc>
                  <a:txBody>
                    <a:bodyPr/>
                    <a:lstStyle/>
                    <a:p>
                      <a:pPr marL="0" marR="0" lvl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</a:t>
                      </a:r>
                      <a:r>
                        <a:rPr lang="en-US" sz="1600" b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.</a:t>
                      </a:r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สำรวจพื้นที่ที่มีความเสี่ยงภัยพิบัติ (อุทกภัยและฝนทิ้งช่วง) </a:t>
                      </a:r>
                      <a:br>
                        <a:rPr lang="th-TH" sz="16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</a:br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ทั้ง 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9 </a:t>
                      </a:r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อำเภอ</a:t>
                      </a:r>
                    </a:p>
                    <a:p>
                      <a:pPr marL="0" marR="0" lvl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</a:t>
                      </a:r>
                      <a:r>
                        <a:rPr lang="en-US" sz="1600" b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.</a:t>
                      </a:r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สำรวจพื้นที่แปลงพืชอาหารสัตว์ที่อาจได้รับผลกระทบ</a:t>
                      </a:r>
                      <a:endParaRPr lang="th-TH" sz="1600" b="0" i="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TH SarabunPSK"/>
                        </a:rPr>
                        <a:t>1. ประชาสัมพันธ์สร้างการรับรู้ เตรียมการเก็บสำรอง เสบียงสัตว์ให้เพียงพอ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TH SarabunPSK"/>
                        </a:rPr>
                        <a:t>2. แนะนำการใช้พันธุ์พืชอาหารสัตว์ที่มีความเหมาะสม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1.จัดเตรียมเสบียงสัตว์ให้พร้อมและเพียงพอต่อการช่วยเหลือ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 จัดเตรียมยานพาหนะ/พนักงานขับรถบรรทุก/มอบหมายให้สามารถปฏิบัติงานได้ทันที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 สำรวจพื้นที่ที่ได้รับความเสียหาย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 ให้คำแนะนำในการฟื้นฟูพื้นที่ เปลี่ยนแปลงใช้พันธุ์ที่มีความเหมาะสมกับพื้นที่ 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3.</a:t>
                      </a:r>
                      <a:r>
                        <a:rPr lang="en-US" sz="1600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.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ให้ความช่วยเหลือฟื้นฟูด้วยการสนับสนุน เมล็ดพันธุ์ ท่อนพันธุ์พืชอาหารสัตว์ ตามระเบียบกรมปศุสัตว์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" name="Table 724"/>
          <p:cNvGraphicFramePr/>
          <p:nvPr>
            <p:extLst>
              <p:ext uri="{D42A27DB-BD31-4B8C-83A1-F6EECF244321}">
                <p14:modId xmlns:p14="http://schemas.microsoft.com/office/powerpoint/2010/main" val="605998918"/>
              </p:ext>
            </p:extLst>
          </p:nvPr>
        </p:nvGraphicFramePr>
        <p:xfrm>
          <a:off x="35496" y="44624"/>
          <a:ext cx="9001000" cy="1056640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19442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74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591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23628">
                  <a:extLst>
                    <a:ext uri="{9D8B030D-6E8A-4147-A177-3AD203B41FA5}">
                      <a16:colId xmlns:a16="http://schemas.microsoft.com/office/drawing/2014/main" val="2016020613"/>
                    </a:ext>
                  </a:extLst>
                </a:gridCol>
              </a:tblGrid>
              <a:tr h="465017">
                <a:tc gridSpan="4">
                  <a:txBody>
                    <a:bodyPr/>
                    <a:lstStyle/>
                    <a:p>
                      <a:pPr algn="ctr" defTabSz="457200">
                        <a:defRPr sz="1800"/>
                      </a:pP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การประเมินความเสี่ยง</a:t>
                      </a:r>
                      <a:r>
                        <a:rPr lang="th-TH" sz="2400" b="1" baseline="0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การป้องกันและลดผลกระทบ การ</a:t>
                      </a: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เผชิญเหตุการณ์ และการฟื้นฟูที่ดีกว่าเดิม</a:t>
                      </a: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0752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า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รประเมินความเสี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ยง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
Risk Assessment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การป้องกันและลดผลกระทบ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
Prevention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&amp;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Mitigation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การเผชิญเหตุการณ์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br>
                        <a:rPr lang="en-US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</a:b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Respond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การฟื้นฟูที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ดีกว่าเดิม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br>
                        <a:rPr lang="en-US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</a:b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Recovery (be back better)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0897289"/>
      </p:ext>
    </p:extLst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724">
            <a:extLst>
              <a:ext uri="{FF2B5EF4-FFF2-40B4-BE49-F238E27FC236}">
                <a16:creationId xmlns:a16="http://schemas.microsoft.com/office/drawing/2014/main" id="{179E18D2-6CC6-4585-A041-DC486AE8F1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15804934"/>
              </p:ext>
            </p:extLst>
          </p:nvPr>
        </p:nvGraphicFramePr>
        <p:xfrm>
          <a:off x="36512" y="1113092"/>
          <a:ext cx="9071992" cy="5340244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2679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7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679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79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5277">
                <a:tc gridSpan="4"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สำนักงานเศรษฐกิจการเกษตรที่ 11  อุบลราชธานี</a:t>
                      </a:r>
                      <a:endParaRPr sz="2000" b="1" dirty="0"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33844">
                <a:tc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1.</a:t>
                      </a:r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.</a:t>
                      </a: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สร้างการรับรู้ เฝ้าระวัง ติดตามสถานการณ์ แจ้งเตือนพื้นที่เสี่ยงภัย ได้แก่ </a:t>
                      </a:r>
                    </a:p>
                    <a:p>
                      <a:pPr marL="0" indent="0" algn="thaiDist">
                        <a:buNone/>
                      </a:pP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- เจ้าหน้าที่ สศท.</a:t>
                      </a:r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11 </a:t>
                      </a: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ในช่วงระหว่างการออกพื้นที่สำรวจข้อมูลพืช ติดตามข่าวสาร และประชาสัมพันธ์แนวทางปฏิบัติให้กับเกษตรกรในพื้นที่เสี่ยงภัย</a:t>
                      </a:r>
                    </a:p>
                    <a:p>
                      <a:pPr marL="0" indent="0" algn="thaiDist">
                        <a:buNone/>
                      </a:pP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- เศรษฐกิจการเกษตรอาสา (ศกอ.) ในพื้นที่ ติดตามข่าวสาร เตรียมความพร้อม และประชาสัมพันธ์ แจ้งเตือนสถานการณ์ให้กับเกษตรกรในพื้นที่</a:t>
                      </a:r>
                      <a:endParaRPr lang="en-US" sz="1600" b="0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Tx/>
                        <a:latin typeface="TH SarabunIT๙" panose="020B0500040200020003" pitchFamily="34" charset="-34"/>
                        <a:ea typeface="+mj-ea"/>
                        <a:cs typeface="TH SarabunIT๙" panose="020B0500040200020003" pitchFamily="34" charset="-34"/>
                        <a:sym typeface="Gulim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1.</a:t>
                      </a:r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.</a:t>
                      </a: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เจ้าหน้าที่สายสำรวจ และเศรษฐกิจการเกษตรอาสา</a:t>
                      </a:r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.</a:t>
                      </a: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(ศกอ.) ติดตามสถานการณ์ และแจ้งเตือนภัยหรือผลกระทบที่อาจเกิดขึ้นให้เกษตรกรในพื้นที่และพื้นที่ใกล้เคียงทราบ</a:t>
                      </a:r>
                    </a:p>
                    <a:p>
                      <a:pPr algn="thaiDist"/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2.</a:t>
                      </a:r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.</a:t>
                      </a: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รายงานผู้บังคับบัญชา หน่วยงานที่เกี่ยวข้องในพื้นที่ และหน่วยงาน สศก.ส่วนกลางทราบต่อไป</a:t>
                      </a:r>
                      <a:endParaRPr lang="en-US" sz="1600" b="0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Tx/>
                        <a:latin typeface="TH SarabunIT๙" panose="020B0500040200020003" pitchFamily="34" charset="-34"/>
                        <a:ea typeface="+mj-ea"/>
                        <a:cs typeface="TH SarabunIT๙" panose="020B0500040200020003" pitchFamily="34" charset="-34"/>
                        <a:sym typeface="Gulim"/>
                      </a:endParaRPr>
                    </a:p>
                    <a:p>
                      <a:pPr marL="107999" marR="0" lvl="0" indent="-107999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lang="th-TH" sz="16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1. ลงพื้นที่ตรวจเยี่ยม สร้างขวัญกำลังใจ รับฟังปัญหา รวมทั้งให้คำแนะนำช่องทาง</a:t>
                      </a:r>
                      <a:b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</a:b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ในการรับความช่วยเหลือจากหน่วยงาน</a:t>
                      </a:r>
                      <a:b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</a:b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ที่เกี่ยวข้อง</a:t>
                      </a:r>
                      <a:endParaRPr lang="en-US" sz="1600" b="0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Tx/>
                        <a:latin typeface="TH SarabunIT๙" panose="020B0500040200020003" pitchFamily="34" charset="-34"/>
                        <a:ea typeface="+mj-ea"/>
                        <a:cs typeface="TH SarabunIT๙" panose="020B0500040200020003" pitchFamily="34" charset="-34"/>
                        <a:sym typeface="Gulim"/>
                      </a:endParaRPr>
                    </a:p>
                    <a:p>
                      <a:pPr marL="0" indent="0" algn="thaiDist">
                        <a:buNone/>
                      </a:pP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2. เศรษฐกิจการเกษตรอาสา (ศกอ.) ที่อยู่ในพื้นที่เข้าไปให้ความช่วยเหลือในเบื้องต้น</a:t>
                      </a:r>
                      <a:endParaRPr lang="en-US" sz="1600" b="0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Tx/>
                        <a:latin typeface="TH SarabunIT๙" panose="020B0500040200020003" pitchFamily="34" charset="-34"/>
                        <a:ea typeface="+mj-ea"/>
                        <a:cs typeface="TH SarabunIT๙" panose="020B0500040200020003" pitchFamily="34" charset="-34"/>
                        <a:sym typeface="Gulim"/>
                      </a:endParaRPr>
                    </a:p>
                    <a:p>
                      <a:pPr marL="171450" indent="-171450" algn="thaiDist">
                        <a:buFontTx/>
                        <a:buChar char="-"/>
                      </a:pPr>
                      <a:endParaRPr lang="th-TH" sz="16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1. วิเคราะห์/ประเมินผลกระทบที่เกิดขึ้น เพื่อจัดทำแนวทาง การฟื้นฟูและ</a:t>
                      </a:r>
                      <a:b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</a:b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การป้องกันในปีถัดไป</a:t>
                      </a:r>
                      <a:endParaRPr lang="en-US" sz="1600" b="0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Tx/>
                        <a:latin typeface="TH SarabunIT๙" panose="020B0500040200020003" pitchFamily="34" charset="-34"/>
                        <a:ea typeface="+mj-ea"/>
                        <a:cs typeface="TH SarabunIT๙" panose="020B0500040200020003" pitchFamily="34" charset="-34"/>
                        <a:sym typeface="Gulim"/>
                      </a:endParaRPr>
                    </a:p>
                    <a:p>
                      <a:pPr algn="thaiDist"/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2. ส่งเสริมให้เกษตรกรผลิตสินค้าระยะสั้นที่มีตลาดรองรับ (ตลาดนำการผลิต) ถ่ายทอดแนวคิดการคำนวณต้นทุน/ผลตอบแทน เพื่อตัดสินใจทำการผลิตสินค้าเกษตรเพื่อให้ได้ผลตอบแทนที่สูงสุด เกิดความมั่นคงในอาชีพ ต่อไป</a:t>
                      </a:r>
                      <a:endParaRPr lang="th-TH" sz="16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85274"/>
            <a:ext cx="4680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2</a:t>
            </a:r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4</a:t>
            </a:r>
          </a:p>
        </p:txBody>
      </p:sp>
      <p:graphicFrame>
        <p:nvGraphicFramePr>
          <p:cNvPr id="7" name="Table 724"/>
          <p:cNvGraphicFramePr/>
          <p:nvPr>
            <p:extLst>
              <p:ext uri="{D42A27DB-BD31-4B8C-83A1-F6EECF244321}">
                <p14:modId xmlns:p14="http://schemas.microsoft.com/office/powerpoint/2010/main" val="347280880"/>
              </p:ext>
            </p:extLst>
          </p:nvPr>
        </p:nvGraphicFramePr>
        <p:xfrm>
          <a:off x="35496" y="44624"/>
          <a:ext cx="9073008" cy="1056640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2682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16020613"/>
                    </a:ext>
                  </a:extLst>
                </a:gridCol>
              </a:tblGrid>
              <a:tr h="465017">
                <a:tc gridSpan="4">
                  <a:txBody>
                    <a:bodyPr/>
                    <a:lstStyle/>
                    <a:p>
                      <a:pPr algn="ctr" defTabSz="457200">
                        <a:defRPr sz="1800"/>
                      </a:pP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การประเมินความเสี่ยง</a:t>
                      </a:r>
                      <a:r>
                        <a:rPr lang="th-TH" sz="2400" b="1" baseline="0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การป้องกันและลดผลกระทบ การ</a:t>
                      </a: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เผชิญเหตุการณ์ และการฟื้นฟูที่ดีกว่าเดิม</a:t>
                      </a: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0752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า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รประเมินความเสี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ยง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
Risk Assessment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การป้องกันและลดผลกระทบ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
Prevention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&amp;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Mitigation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การเผชิญเหตุการณ์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br>
                        <a:rPr lang="en-US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</a:b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Respond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การฟื้นฟูที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ดีกว่าเดิม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br>
                        <a:rPr lang="en-US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</a:b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Recovery (be back better)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4061677"/>
      </p:ext>
    </p:extLst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724">
            <a:extLst>
              <a:ext uri="{FF2B5EF4-FFF2-40B4-BE49-F238E27FC236}">
                <a16:creationId xmlns:a16="http://schemas.microsoft.com/office/drawing/2014/main" id="{179E18D2-6CC6-4585-A041-DC486AE8F1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72423378"/>
              </p:ext>
            </p:extLst>
          </p:nvPr>
        </p:nvGraphicFramePr>
        <p:xfrm>
          <a:off x="35496" y="1124744"/>
          <a:ext cx="9073008" cy="2016224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2682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0040">
                <a:tc gridSpan="4"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ศูนย์หม่อนไหมเฉลิมพระเกียรติฯ</a:t>
                      </a:r>
                      <a:r>
                        <a:rPr lang="th-TH" sz="2000" b="1" baseline="0" dirty="0"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ศรีสะเกษ</a:t>
                      </a:r>
                      <a:endParaRPr sz="2000" b="1" dirty="0"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09824">
                <a:tc>
                  <a:txBody>
                    <a:bodyPr/>
                    <a:lstStyle/>
                    <a:p>
                      <a:pPr algn="thaiDist"/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วิเคราะห์สถานการณ์จากการรายงานสภาพอากาศ สถานการณ์น้ำ พื้นที่ที่ได้รับผลกระทบ ประชาสัมพันธ์สร้างการรับรู้ผ่านสื่อออนไลน์ เพจ </a:t>
                      </a:r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Facebook</a:t>
                      </a: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 ของหน่วยงาน กลุ่มไลน์เกษตรกร      หม่อนไหม</a:t>
                      </a:r>
                      <a:endParaRPr lang="en-US" sz="1600" b="0" i="0" u="none" strike="noStrike" cap="none" spc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FillTx/>
                        <a:latin typeface="TH SarabunIT๙" panose="020B0500040200020003" pitchFamily="34" charset="-34"/>
                        <a:ea typeface="+mj-ea"/>
                        <a:cs typeface="TH SarabunIT๙" panose="020B0500040200020003" pitchFamily="34" charset="-34"/>
                        <a:sym typeface="Gulim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แจ้งเตือนภัย ติดตามสถานการณ์และผลกระทบผ่านหม่อนไหมอาสา และ </a:t>
                      </a:r>
                      <a:r>
                        <a:rPr lang="en-US" sz="1600" b="0" i="0" u="none" strike="noStrike" cap="none" spc="-10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Smart Farmer </a:t>
                      </a:r>
                      <a:r>
                        <a:rPr lang="th-TH" sz="1600" b="0" i="0" u="none" strike="noStrike" cap="none" spc="-10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สื่อออนไลน์ เพจ </a:t>
                      </a:r>
                      <a:r>
                        <a:rPr lang="en-US" sz="1600" b="0" i="0" u="none" strike="noStrike" cap="none" spc="-10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Facebook </a:t>
                      </a: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ของหน่วยงาน กลุ่มไลน์เกษตรกรหม่อนไหม</a:t>
                      </a:r>
                      <a:endParaRPr lang="en-US" sz="1600" b="0" i="0" u="none" strike="noStrike" cap="none" spc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FillTx/>
                        <a:latin typeface="TH SarabunIT๙" panose="020B0500040200020003" pitchFamily="34" charset="-34"/>
                        <a:ea typeface="+mj-ea"/>
                        <a:cs typeface="TH SarabunIT๙" panose="020B0500040200020003" pitchFamily="34" charset="-34"/>
                        <a:sym typeface="Gulim"/>
                      </a:endParaRPr>
                    </a:p>
                    <a:p>
                      <a:pPr marL="107999" marR="0" lvl="0" indent="-107999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lang="th-TH" sz="160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ลงพื้นที่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ติดตามผลกระทบ สำรวจความเสียหาย ให้กำลังใจ ให้คำแนะนำ รายงานส่วนฝ่ายที่เกี่ยวข้องเมื่อเกิดภัยพิบัติ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สนับสนุนหม่อนพันธุ์ดี ทั้งท่อนพันธุ์หม่อน กิ่งชำหม่อนล้างราก หรือหม่อนชำถุง ไข่ไหม ที่เหมาะสมตามสภาพพื้นที่ ให้แก่เกษตรกรผู้ประสบภัยพิบัติ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8527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2</a:t>
            </a:r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5</a:t>
            </a:r>
          </a:p>
        </p:txBody>
      </p:sp>
      <p:graphicFrame>
        <p:nvGraphicFramePr>
          <p:cNvPr id="7" name="Table 724"/>
          <p:cNvGraphicFramePr/>
          <p:nvPr>
            <p:extLst>
              <p:ext uri="{D42A27DB-BD31-4B8C-83A1-F6EECF244321}">
                <p14:modId xmlns:p14="http://schemas.microsoft.com/office/powerpoint/2010/main" val="774341301"/>
              </p:ext>
            </p:extLst>
          </p:nvPr>
        </p:nvGraphicFramePr>
        <p:xfrm>
          <a:off x="35496" y="44624"/>
          <a:ext cx="9073008" cy="1056640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2682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16020613"/>
                    </a:ext>
                  </a:extLst>
                </a:gridCol>
              </a:tblGrid>
              <a:tr h="465017">
                <a:tc gridSpan="4">
                  <a:txBody>
                    <a:bodyPr/>
                    <a:lstStyle/>
                    <a:p>
                      <a:pPr algn="ctr" defTabSz="457200">
                        <a:defRPr sz="1800"/>
                      </a:pP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การประเมินความเสี่ยง</a:t>
                      </a:r>
                      <a:r>
                        <a:rPr lang="th-TH" sz="2400" b="1" baseline="0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การป้องกันและลดผลกระทบ การ</a:t>
                      </a: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เผชิญเหตุการณ์ และการฟื้นฟูที่ดีกว่าเดิม</a:t>
                      </a: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0752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า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รประเมินความเสี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ยง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
Risk Assessment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การป้องกันและลดผลกระทบ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
Prevention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&amp;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Mitigation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การเผชิญเหตุการณ์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br>
                        <a:rPr lang="en-US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</a:b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Respond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การฟื้นฟูที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ดีกว่าเดิม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br>
                        <a:rPr lang="en-US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</a:b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Recovery (be back better)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724">
            <a:extLst>
              <a:ext uri="{FF2B5EF4-FFF2-40B4-BE49-F238E27FC236}">
                <a16:creationId xmlns:a16="http://schemas.microsoft.com/office/drawing/2014/main" id="{179E18D2-6CC6-4585-A041-DC486AE8F1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30471563"/>
              </p:ext>
            </p:extLst>
          </p:nvPr>
        </p:nvGraphicFramePr>
        <p:xfrm>
          <a:off x="35496" y="3140968"/>
          <a:ext cx="9073008" cy="3240360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2682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0040">
                <a:tc gridSpan="4"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สำนักงานปฏิรูปที่ดินจังหวัดยโสธร</a:t>
                      </a:r>
                      <a:endParaRPr sz="2000" b="1" dirty="0"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33960">
                <a:tc>
                  <a:txBody>
                    <a:bodyPr/>
                    <a:lstStyle/>
                    <a:p>
                      <a:pPr algn="thaiDist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ประชาสัมพันธ์แจ้งเตือนผ่าน    เครือข่ายผู้ปกครองท้องที่และเครือข่ายอาสาปฏิรูปที่ดินเพื่อเกษตรกรรม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(อสปก.)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thaiDist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ติดตามสถานการณ์ การเตือนภัยพิบัติ</a:t>
                      </a:r>
                      <a:b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</a:b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ด้านการเกษตรล่วงหน้า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ร่วมบูรณาการ การช่วยเหลือเกษตรกรผู้ประสบภัยกับหน่วยงานหลัก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thaiDist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มาตรการช่วยเหลือด้านการฟื้นฟูอาชีพเกษตรกรและโครงสร้างพื้นฐานที่จำเป็น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4088499"/>
      </p:ext>
    </p:extLst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724">
            <a:extLst>
              <a:ext uri="{FF2B5EF4-FFF2-40B4-BE49-F238E27FC236}">
                <a16:creationId xmlns:a16="http://schemas.microsoft.com/office/drawing/2014/main" id="{179E18D2-6CC6-4585-A041-DC486AE8F1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18657647"/>
              </p:ext>
            </p:extLst>
          </p:nvPr>
        </p:nvGraphicFramePr>
        <p:xfrm>
          <a:off x="36514" y="1113472"/>
          <a:ext cx="9071992" cy="5384800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2679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7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679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79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7259">
                <a:tc gridSpan="4"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สำนักงานทรัพยากรธรรมชาติและสิ่งแวดล้อมจังหวัดยโสธร</a:t>
                      </a:r>
                      <a:endParaRPr sz="2000" b="1" dirty="0"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33464">
                <a:tc>
                  <a:txBody>
                    <a:bodyPr/>
                    <a:lstStyle/>
                    <a:p>
                      <a:pPr marL="0" marR="0" lvl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การประชาสัมพันธ์แจ้งเตือนในพื้นที่</a:t>
                      </a:r>
                      <a:endParaRPr lang="th-TH" sz="1600" b="0" i="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07999" marR="0" lvl="0" indent="-107999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ตรวจ ติดตามสถานการณ์ พื้นที่ประสบปัญหาอุทกภัยและปัญหาภัยแล้ง</a:t>
                      </a:r>
                      <a:endParaRPr lang="th-TH" sz="16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.</a:t>
                      </a: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การประสานงานร่วมกับสำนักทรัพยากรน้ำบาดาล</a:t>
                      </a: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เขต 11 (อุบลราชธานี) และสำนักทรัพยากรน้ำ ภาค 11   (อุบลราชธานี) เพื่อขอรับการสนับสนุนเครื่องจักร เครื่องมือ เช่น เรือ เครื่องสูบน้ำ รถบรรทุก ฯลฯ</a:t>
                      </a:r>
                      <a:endParaRPr lang="th-TH" sz="16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</a:t>
                      </a: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ส่งเสริม สนับสนุน องค์ความรู้ในเรื่องการบริหารจัดการน้ำให้กับกลุ่มผู้ใช้น้ำ</a:t>
                      </a:r>
                    </a:p>
                    <a:p>
                      <a:pPr marL="0" indent="0" algn="thaiDist">
                        <a:buNone/>
                      </a:pPr>
                      <a:r>
                        <a:rPr lang="th-TH" sz="160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 ประสานสำนักทรัพยากรน้ำบาดาล     เขต 11 (อุบลราชธานี) และสำนักงานทรัพยากรน้ำภาค 11 (อุบลราชธานี) เพื่อขอรับสนับสนุน งบประมาณ ในการพัฒนาปรับปรุงและฟื้นฟูแหล่งน้ำ และการขุดเจาะบ่อน้ำบาดาลเพื่อแก้ไขปัญหาภัยแล้ง</a:t>
                      </a:r>
                    </a:p>
                    <a:p>
                      <a:pPr marL="0" indent="0" algn="thaiDist">
                        <a:buNone/>
                      </a:pPr>
                      <a:endParaRPr lang="th-TH" sz="1600" baseline="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endParaRPr lang="th-TH" sz="1600" baseline="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endParaRPr lang="th-TH" sz="1600" baseline="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endParaRPr lang="th-TH" sz="1600" baseline="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endParaRPr lang="th-TH" sz="1600" baseline="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endParaRPr lang="th-TH" sz="1600" baseline="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endParaRPr lang="th-TH" sz="1600" baseline="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endParaRPr lang="th-TH" sz="1600" baseline="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endParaRPr lang="th-TH" sz="1600" baseline="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endParaRPr lang="th-TH" sz="1600" baseline="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endParaRPr lang="th-TH" sz="1600" baseline="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8527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2</a:t>
            </a:r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6</a:t>
            </a:r>
          </a:p>
        </p:txBody>
      </p:sp>
      <p:graphicFrame>
        <p:nvGraphicFramePr>
          <p:cNvPr id="6" name="Table 724"/>
          <p:cNvGraphicFramePr/>
          <p:nvPr>
            <p:extLst>
              <p:ext uri="{D42A27DB-BD31-4B8C-83A1-F6EECF244321}">
                <p14:modId xmlns:p14="http://schemas.microsoft.com/office/powerpoint/2010/main" val="1388038980"/>
              </p:ext>
            </p:extLst>
          </p:nvPr>
        </p:nvGraphicFramePr>
        <p:xfrm>
          <a:off x="35496" y="44624"/>
          <a:ext cx="9073008" cy="1056640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2682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16020613"/>
                    </a:ext>
                  </a:extLst>
                </a:gridCol>
              </a:tblGrid>
              <a:tr h="465017">
                <a:tc gridSpan="4">
                  <a:txBody>
                    <a:bodyPr/>
                    <a:lstStyle/>
                    <a:p>
                      <a:pPr algn="ctr" defTabSz="457200">
                        <a:defRPr sz="1800"/>
                      </a:pP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การประเมินความเสี่ยง</a:t>
                      </a:r>
                      <a:r>
                        <a:rPr lang="th-TH" sz="2400" b="1" baseline="0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การป้องกันและลดผลกระทบ การ</a:t>
                      </a: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เผชิญเหตุการณ์ และการฟื้นฟูที่ดีกว่าเดิม</a:t>
                      </a: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0752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า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รประเมินความเสี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ยง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
Risk Assessment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การป้องกันและลดผลกระทบ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
Prevention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&amp;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Mitigation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การเผชิญเหตุการณ์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br>
                        <a:rPr lang="en-US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</a:b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Respond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การฟื้นฟูที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ดีกว่าเดิม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br>
                        <a:rPr lang="en-US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</a:b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Recovery (be back better)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6172786"/>
      </p:ext>
    </p:extLst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4" name="Table 724"/>
          <p:cNvGraphicFramePr/>
          <p:nvPr>
            <p:extLst>
              <p:ext uri="{D42A27DB-BD31-4B8C-83A1-F6EECF244321}">
                <p14:modId xmlns:p14="http://schemas.microsoft.com/office/powerpoint/2010/main" val="145961319"/>
              </p:ext>
            </p:extLst>
          </p:nvPr>
        </p:nvGraphicFramePr>
        <p:xfrm>
          <a:off x="35496" y="44624"/>
          <a:ext cx="9073008" cy="6768751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2682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45901">
                <a:tc gridSpan="4">
                  <a:txBody>
                    <a:bodyPr/>
                    <a:lstStyle/>
                    <a:p>
                      <a:pPr algn="ctr" defTabSz="457200">
                        <a:defRPr sz="1800"/>
                      </a:pP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การประเมินความเสี่ยง</a:t>
                      </a:r>
                      <a:r>
                        <a:rPr lang="th-TH" sz="2400" b="1" baseline="0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การป้องกันและลดผลกระทบ การ</a:t>
                      </a: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เผชิญเหตุการณ์ และการฟื้นฟูที่ดีกว่าเดิม</a:t>
                      </a: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1592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า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รประเมินความเสี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ยง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
Risk Assessment</a:t>
                      </a:r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การป้องกันและลดผลกระทบ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
Prevention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&amp;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Mitigation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การเผชิญเหตุการณ์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</a:p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Respond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การฟื้นฟูที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ดีกว่าเดิม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 </a:t>
                      </a:r>
                    </a:p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Recovery (be back better)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684">
                <a:tc gridSpan="4"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สำนักงานธนาคารเพื่อการเกษตรและสหกรณ์การเกษตรจังหวัดยโสธร</a:t>
                      </a:r>
                      <a:endParaRPr sz="2000" b="1" dirty="0"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72574">
                <a:tc>
                  <a:txBody>
                    <a:bodyPr/>
                    <a:lstStyle/>
                    <a:p>
                      <a:pPr algn="thaiDist"/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1.</a:t>
                      </a:r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bg1">
                              <a:lumMod val="95000"/>
                            </a:schemeClr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.</a:t>
                      </a: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พื้นที่เสี่ยงการเกิดน้ำท่วมด้านพืชและด้านปศุสัตว์</a:t>
                      </a:r>
                    </a:p>
                    <a:p>
                      <a:pPr algn="thaiDist"/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1.1</a:t>
                      </a:r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bg1">
                              <a:lumMod val="95000"/>
                            </a:schemeClr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.</a:t>
                      </a: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ขนาดของผลกระทบ/สำรวจและประเมินพื้นที่ดำเนินงาน </a:t>
                      </a:r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11 </a:t>
                      </a: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สาขา</a:t>
                      </a:r>
                    </a:p>
                    <a:p>
                      <a:pPr algn="thaiDist"/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1.2</a:t>
                      </a:r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bg1">
                              <a:lumMod val="95000"/>
                            </a:schemeClr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.</a:t>
                      </a: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พื้นที่เฝ้าระวัง คือสาขาค้อวัง     สาขามหาชนะชัย สาขาคำเขื่อนแก้ว สาขาป่าติ้ว สาขายโสธร และสาขาพญาแถน</a:t>
                      </a:r>
                    </a:p>
                    <a:p>
                      <a:pPr algn="thaiDist"/>
                      <a:endParaRPr lang="th-TH" sz="1600" b="0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uFillTx/>
                        <a:latin typeface="TH SarabunIT๙" panose="020B0500040200020003" pitchFamily="34" charset="-34"/>
                        <a:ea typeface="+mj-ea"/>
                        <a:cs typeface="TH SarabunIT๙" panose="020B0500040200020003" pitchFamily="34" charset="-34"/>
                        <a:sym typeface="Gulim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1.</a:t>
                      </a:r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bg1">
                              <a:lumMod val="95000"/>
                            </a:schemeClr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.</a:t>
                      </a: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แจ้งเตือน เฝ้าระวัง จัดทำประกันภัยข้าวนาปี</a:t>
                      </a:r>
                    </a:p>
                    <a:p>
                      <a:pPr algn="thaiDist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สำรวจพื้นที่เสี่ยงภัย</a:t>
                      </a:r>
                    </a:p>
                    <a:p>
                      <a:pPr algn="thaiDist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3.</a:t>
                      </a:r>
                      <a:r>
                        <a:rPr lang="en-US" sz="160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.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สนับสนุนกิจกรรมการรวมกลุ่มเพื่อช่วยลดปัญหาของเกษตรกร</a:t>
                      </a:r>
                    </a:p>
                    <a:p>
                      <a:pPr algn="thaiDist"/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4.</a:t>
                      </a:r>
                      <a:r>
                        <a:rPr lang="en-US" sz="1600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.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ประสานงานกับภาคีเครือข่าย ให้การอบรมด้านการตลาด การเชื่อมโยง การจำหน่ายในตลาดทั่วไป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1. ประเมินสถานการณ์เบื้องต้น และเข้าให้ความช่วยเหลือเท่าทันตามมาตรการของธนาคาร</a:t>
                      </a:r>
                    </a:p>
                    <a:p>
                      <a:pPr algn="thaiDist"/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2. จัดทำข้อมูลเกษตรกรด้านปศุสัตว์เพื่อบริหารงาน และให้ความช่วยเหลืออย่างเร่งด่วน</a:t>
                      </a:r>
                    </a:p>
                    <a:p>
                      <a:pPr algn="thaiDist"/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3.</a:t>
                      </a:r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bg1">
                              <a:lumMod val="95000"/>
                            </a:schemeClr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.</a:t>
                      </a: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ร่วมมือกับส่วนราชการเพื่อให้ความช่วยเหลือตามความจำเป็นในทุกโอกาส</a:t>
                      </a:r>
                    </a:p>
                    <a:p>
                      <a:pPr algn="thaiDist"/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	</a:t>
                      </a:r>
                    </a:p>
                    <a:p>
                      <a:pPr marL="0" indent="0" algn="thaiDist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lang="th-TH" sz="160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1.</a:t>
                      </a:r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bg1">
                              <a:lumMod val="95000"/>
                            </a:schemeClr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.</a:t>
                      </a: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สำรวจความต้องการของเกษตรกร เช่น สินเชื่อฟื้นฟูเพื่อลงทุนหลังกลับ                     เข้าสู่สภาวะปกติ อบรมให้ความรู้               การผลิต การจำหน่าย การเชื่อมโยง              การลดต้นทุน ส่วนการจ่ายสินเชื่อ            มีนโยบายลดต้นทุน ลดดอกเบี้ย             หรือปรับปรุงหนี้เพื่อช่วยเหลือและ      ลดภาระแก่เกษตรกร</a:t>
                      </a:r>
                    </a:p>
                    <a:p>
                      <a:pPr algn="thaiDist"/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2. </a:t>
                      </a: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ให้การอบรม ฟื้นฟูอาชีพเสริม</a:t>
                      </a:r>
                    </a:p>
                    <a:p>
                      <a:pPr algn="thaiDist"/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3.</a:t>
                      </a:r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bg1">
                              <a:lumMod val="95000"/>
                            </a:schemeClr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.</a:t>
                      </a: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ให้การช่วยเหลือฟื้นฟูด้านเงินทุนตามมาตรการของธนาคาร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52423"/>
            <a:ext cx="4680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2</a:t>
            </a:r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246397175"/>
      </p:ext>
    </p:extLst>
  </p:cSld>
  <p:clrMapOvr>
    <a:masterClrMapping/>
  </p:clrMapOvr>
  <p:transition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4" name="Table 724"/>
          <p:cNvGraphicFramePr/>
          <p:nvPr>
            <p:extLst>
              <p:ext uri="{D42A27DB-BD31-4B8C-83A1-F6EECF244321}">
                <p14:modId xmlns:p14="http://schemas.microsoft.com/office/powerpoint/2010/main" val="389221621"/>
              </p:ext>
            </p:extLst>
          </p:nvPr>
        </p:nvGraphicFramePr>
        <p:xfrm>
          <a:off x="36512" y="44624"/>
          <a:ext cx="9071992" cy="1056640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2679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7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679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79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9933">
                <a:tc gridSpan="4">
                  <a:txBody>
                    <a:bodyPr/>
                    <a:lstStyle/>
                    <a:p>
                      <a:pPr algn="ctr" defTabSz="457200">
                        <a:defRPr sz="1800"/>
                      </a:pP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การประเมินความเสี่ยง</a:t>
                      </a:r>
                      <a:r>
                        <a:rPr lang="th-TH" sz="2400" b="1" baseline="0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การป้องกันและลดผลกระทบ การ</a:t>
                      </a: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เผชิญเหตุการณ์ และการฟื้นฟูที่ดีกว่าเดิม</a:t>
                      </a: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0104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า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รประเมินความเสี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ยง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
Risk Assessment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การป้องกันและลดผลกระทบ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
Prevention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&amp;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Mitigation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การเผชิญเหตุการณ์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</a:p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Respond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การฟื้นฟูที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ดีกว่าเดิม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</a:p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Recovery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(be back better)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" name="Table 724">
            <a:extLst>
              <a:ext uri="{FF2B5EF4-FFF2-40B4-BE49-F238E27FC236}">
                <a16:creationId xmlns:a16="http://schemas.microsoft.com/office/drawing/2014/main" id="{179E18D2-6CC6-4585-A041-DC486AE8F1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24908793"/>
              </p:ext>
            </p:extLst>
          </p:nvPr>
        </p:nvGraphicFramePr>
        <p:xfrm>
          <a:off x="36512" y="1052736"/>
          <a:ext cx="9071992" cy="1865286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2679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7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679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79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9306">
                <a:tc gridSpan="4"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ศูนย์วิจัยข้าวร้อยเอ็ด</a:t>
                      </a:r>
                      <a:endParaRPr sz="20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58886">
                <a:tc>
                  <a:txBody>
                    <a:bodyPr/>
                    <a:lstStyle/>
                    <a:p>
                      <a:pPr algn="thaiDist"/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1.</a:t>
                      </a:r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.</a:t>
                      </a: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วิเคราะห์สถิติจากงานวิจัยในศูนย์วิจัยและในราษฎร์</a:t>
                      </a:r>
                      <a:endParaRPr lang="en-US" sz="1600" b="0" i="0" u="none" strike="noStrike" cap="none" spc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FillTx/>
                        <a:latin typeface="TH SarabunIT๙" panose="020B0500040200020003" pitchFamily="34" charset="-34"/>
                        <a:ea typeface="+mj-ea"/>
                        <a:cs typeface="TH SarabunIT๙" panose="020B0500040200020003" pitchFamily="34" charset="-34"/>
                        <a:sym typeface="Gulim"/>
                      </a:endParaRPr>
                    </a:p>
                    <a:p>
                      <a:pPr algn="thaiDist"/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2.</a:t>
                      </a:r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.</a:t>
                      </a: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ประชาสัมพันธ์ผ่านทางเว็บไซต์ และผ่านช่องทางสื่อออนไลน์</a:t>
                      </a:r>
                      <a:endParaRPr lang="en-US" sz="1600" b="0" i="0" u="none" strike="noStrike" cap="none" spc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FillTx/>
                        <a:latin typeface="TH SarabunIT๙" panose="020B0500040200020003" pitchFamily="34" charset="-34"/>
                        <a:ea typeface="+mj-ea"/>
                        <a:cs typeface="TH SarabunIT๙" panose="020B0500040200020003" pitchFamily="34" charset="-34"/>
                        <a:sym typeface="Gulim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07999" marR="0" lvl="0" indent="-107999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ประชาสัมพันธ์ สร้างการรับรู้ข่าวสารด้านการใช้น้ำอย่างประหยัดและรู้คุณค่า ข้อมูลด้านอุตุนิยมวิทยาในการเตรียมความพร้อมรับมือกับสถานการณ์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ติดตาม เฝ้าระวังสถานการณ์การระบาดของศัตรูข้าวเพื่อแจ้งเตือนภัยแก่ชาวนา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ประชาสัมพันธ์และให้คำแนะนำในการดูแลรักษา วางแผนการปลูกข้าวให้เหมาะสมกับสภาพพื้นที่ และช่วงระยะเวลาปลูกข้าวที่เหมาะสม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" name="ตาราง 6">
            <a:extLst>
              <a:ext uri="{FF2B5EF4-FFF2-40B4-BE49-F238E27FC236}">
                <a16:creationId xmlns:a16="http://schemas.microsoft.com/office/drawing/2014/main" id="{93E7C7FC-3E0F-4FD6-AA6C-0B649EE12D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288305"/>
              </p:ext>
            </p:extLst>
          </p:nvPr>
        </p:nvGraphicFramePr>
        <p:xfrm>
          <a:off x="36512" y="2924944"/>
          <a:ext cx="9071992" cy="3672408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267998">
                  <a:extLst>
                    <a:ext uri="{9D8B030D-6E8A-4147-A177-3AD203B41FA5}">
                      <a16:colId xmlns:a16="http://schemas.microsoft.com/office/drawing/2014/main" val="1607956776"/>
                    </a:ext>
                  </a:extLst>
                </a:gridCol>
                <a:gridCol w="2267998">
                  <a:extLst>
                    <a:ext uri="{9D8B030D-6E8A-4147-A177-3AD203B41FA5}">
                      <a16:colId xmlns:a16="http://schemas.microsoft.com/office/drawing/2014/main" val="2118896977"/>
                    </a:ext>
                  </a:extLst>
                </a:gridCol>
                <a:gridCol w="2267998">
                  <a:extLst>
                    <a:ext uri="{9D8B030D-6E8A-4147-A177-3AD203B41FA5}">
                      <a16:colId xmlns:a16="http://schemas.microsoft.com/office/drawing/2014/main" val="33889751"/>
                    </a:ext>
                  </a:extLst>
                </a:gridCol>
                <a:gridCol w="2267998">
                  <a:extLst>
                    <a:ext uri="{9D8B030D-6E8A-4147-A177-3AD203B41FA5}">
                      <a16:colId xmlns:a16="http://schemas.microsoft.com/office/drawing/2014/main" val="2197983281"/>
                    </a:ext>
                  </a:extLst>
                </a:gridCol>
              </a:tblGrid>
              <a:tr h="431800">
                <a:tc gridSpan="4"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สถานีอุตุนิยมวิทยาจังหวัดยโสธร</a:t>
                      </a:r>
                      <a:endParaRPr sz="2000" b="1" dirty="0"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defTabSz="457200">
                        <a:lnSpc>
                          <a:spcPts val="1100"/>
                        </a:lnSpc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sz="105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3175">
                      <a:solidFill>
                        <a:srgbClr val="000000"/>
                      </a:solidFill>
                      <a:miter lim="400000"/>
                    </a:lnB>
                    <a:solidFill>
                      <a:srgbClr val="9CE15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4648407"/>
                  </a:ext>
                </a:extLst>
              </a:tr>
              <a:tr h="3240608">
                <a:tc>
                  <a:txBody>
                    <a:bodyPr/>
                    <a:lstStyle/>
                    <a:p>
                      <a:pPr algn="thaiDist" defTabSz="457200">
                        <a:lnSpc>
                          <a:spcPct val="100000"/>
                        </a:lnSpc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การประชาสัมพันธ์แจ้งเตือนภัยธรรมชาติล่วงหน้าในพื้นที่</a:t>
                      </a:r>
                    </a:p>
                    <a:p>
                      <a:pPr algn="thaiDist" defTabSz="457200">
                        <a:lnSpc>
                          <a:spcPct val="100000"/>
                        </a:lnSpc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lang="th-TH" sz="160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algn="thaiDist" defTabSz="457200">
                        <a:lnSpc>
                          <a:spcPct val="100000"/>
                        </a:lnSpc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lang="th-TH" sz="160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algn="thaiDist" defTabSz="457200">
                        <a:lnSpc>
                          <a:spcPct val="100000"/>
                        </a:lnSpc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lang="th-TH" sz="160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algn="thaiDist" defTabSz="457200">
                        <a:lnSpc>
                          <a:spcPct val="100000"/>
                        </a:lnSpc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lang="th-TH" sz="160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algn="thaiDist" defTabSz="457200">
                        <a:lnSpc>
                          <a:spcPct val="100000"/>
                        </a:lnSpc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lang="th-TH" sz="160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algn="thaiDist" defTabSz="457200">
                        <a:lnSpc>
                          <a:spcPct val="100000"/>
                        </a:lnSpc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lang="th-TH" sz="160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07999" marR="0" indent="-107999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ตรวจ เฝ้าระวัง พยากรณ์อากาศ และเตือนภัยธรรมชาติล่วงหน้าได้ถึงระดับตำบล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ตรวจ เฝ้าระวัง พยากรณ์อากาศ และติดตามสถานการณ์ภัยธรรมชาติ           ที่เกิดขึ้น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114300" marR="11430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เสริมสร้างเครือข่ายความร่วมมือประชาชนและภาคส่วนต่างๆ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รวมทั้งองค์ความรู้ด้านอุตุนิยมวิทยาและแผ่นดินไหว เพื่อลดความเสี่ยงและผลกระทบจากภัยธรรมชาติ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321695"/>
                  </a:ext>
                </a:extLst>
              </a:tr>
            </a:tbl>
          </a:graphicData>
        </a:graphic>
      </p:graphicFrame>
      <p:sp>
        <p:nvSpPr>
          <p:cNvPr id="8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8527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2</a:t>
            </a:r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1297134323"/>
      </p:ext>
    </p:extLst>
  </p:cSld>
  <p:clrMapOvr>
    <a:masterClrMapping/>
  </p:clrMapOvr>
  <p:transition spd="slow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724">
            <a:extLst>
              <a:ext uri="{FF2B5EF4-FFF2-40B4-BE49-F238E27FC236}">
                <a16:creationId xmlns:a16="http://schemas.microsoft.com/office/drawing/2014/main" id="{179E18D2-6CC6-4585-A041-DC486AE8F1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53952030"/>
              </p:ext>
            </p:extLst>
          </p:nvPr>
        </p:nvGraphicFramePr>
        <p:xfrm>
          <a:off x="36512" y="1125355"/>
          <a:ext cx="9071992" cy="5327981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2679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7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679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79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0040">
                <a:tc gridSpan="4"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สำนักงานป้องกันและบรรเทาสาธารณภัยจังหวัดยโสธร</a:t>
                      </a:r>
                      <a:endParaRPr sz="2000" b="1" dirty="0"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21581">
                <a:tc>
                  <a:txBody>
                    <a:bodyPr/>
                    <a:lstStyle/>
                    <a:p>
                      <a:pPr algn="thaiDist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การป้องกันและแก้ไขปัญหาอุทกภัย</a:t>
                      </a: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จำนวน 9 อำเภอ</a:t>
                      </a:r>
                      <a:r>
                        <a:rPr lang="th-TH" sz="16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79 ตำบล</a:t>
                      </a:r>
                      <a:r>
                        <a:rPr lang="th-TH" sz="16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885 หมู่บ้าน</a:t>
                      </a:r>
                    </a:p>
                    <a:p>
                      <a:pPr marL="0" marR="0" indent="0" algn="thaiDi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algn="thaiDist" fontAlgn="b"/>
                      <a:endParaRPr lang="th-TH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thaiDist" fontAlgn="b"/>
                      <a:r>
                        <a:rPr lang="th-TH" sz="16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การป้องกันและลดผลกระทบเป็น</a:t>
                      </a:r>
                      <a:b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</a:b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การปฏิบัติการในการเตรียมความพร้อมในช่วงก่อนเกิดภัย</a:t>
                      </a: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ดังนี้</a:t>
                      </a:r>
                    </a:p>
                    <a:p>
                      <a:pPr algn="thaiDist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1.</a:t>
                      </a:r>
                      <a:r>
                        <a:rPr lang="th-TH" sz="16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การจัดการความเสี่ยงโดยอาศัยชุมชนเป็นฐาน (ฝึกอบรมให้ความรู้)</a:t>
                      </a:r>
                    </a:p>
                    <a:p>
                      <a:pPr algn="thaiDist" fontAlgn="b"/>
                      <a:r>
                        <a:rPr lang="th-TH" sz="16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2. การฝึกการป้องกันและบรรเทาสาธารณภัยอย่างน้อย 1 ปี/ครั้ง</a:t>
                      </a:r>
                    </a:p>
                    <a:p>
                      <a:pPr algn="thaiDist" fontAlgn="b"/>
                      <a:r>
                        <a:rPr lang="th-TH" sz="16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3. การปรับปรุง/ทบทวนแผนเผชิญเหตุอุทกภัยให้มีความเหมาะสมกับเหตุการณ์และสถาการณ์ปัจจุบัน</a:t>
                      </a:r>
                    </a:p>
                    <a:p>
                      <a:pPr algn="thaiDist" fontAlgn="b"/>
                      <a:r>
                        <a:rPr lang="th-TH" sz="16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4. สำรวจปรับปรุงพื้นที่เสี่ยงอุทกภัยทรัพยากรเครื่องจักกล ความพร้อมของศูนย์พักพิงชั่วคราว</a:t>
                      </a:r>
                    </a:p>
                    <a:p>
                      <a:pPr algn="thaiDist" fontAlgn="b"/>
                      <a:r>
                        <a:rPr lang="th-TH" sz="16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5. การปรับปรุงระบบการแจ้งเตือนภัยให้มีประสิทธิภาพทุกช่องทาง</a:t>
                      </a:r>
                    </a:p>
                    <a:p>
                      <a:pPr algn="thaiDist" fontAlgn="b"/>
                      <a:r>
                        <a:rPr lang="th-TH" sz="16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ฯลฯ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การเผชิญเหตุการณ์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เป็นการจัดการในภาวะฉุกเฉินขณะเกิดภัย ดังนี้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จัดตังศูนย์บัญชาการเหตุการณ์ในการอำนวยการ สั่งการ และควบคุมเหตุอุทกภัย โดยมี ผวจ.เป็นผู้อำนวยการจังหวัด ตามโครงสร้างศูนย์บัญชาการเหตุการณ์จังหวัด ประกอบด้วย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 ส่วนบัญชาการ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 1.1 ผู้บัญชาการ/ผู้อำนวยการ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 1.2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ศูนย์ข้อมูลประชาสัมพันธ์ร่วม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 1.3 ที่ปรึกษาผู้เชี่ยวชาญ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 1.4 ศูนย์ประสานการปฏิบัติ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 ส่วนปฏิบัติการ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3. ส่วนอำนวยการ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4. ส่วนสนับสนุน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การฟื้นฟู เป็นการดำเนินการภายหลังจากที่ภาวะฉุกเฉินจากอุทกภัยบรรเทาลงหรือได้ผ่านพ้นไปแล้ว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ดังนี้</a:t>
                      </a:r>
                    </a:p>
                    <a:p>
                      <a:pPr marL="0" indent="0" algn="thaiDist">
                        <a:buNone/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 การสำรวจพื้นที่ที่ได้รับผลกระทบที่ได้รับความเสียหายทั้งที่อยู่อาศัย พื้นที่ทางการเกษตร ปศุสัตว์ ประมง รวมทั้งระบบโครงสร้างพื้นฐาน</a:t>
                      </a:r>
                    </a:p>
                    <a:p>
                      <a:pPr marL="0" indent="0" algn="thaiDist">
                        <a:buNone/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 ดำเนินการให้ความช่วยเหลือตามระเบียบที่เกี่ยวข้อง ดังนี้</a:t>
                      </a:r>
                    </a:p>
                    <a:p>
                      <a:pPr marL="0" indent="0" algn="thaiDist">
                        <a:buNone/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 2.1 งบประมาณปกติของหน่วยงาน/อปท.</a:t>
                      </a:r>
                    </a:p>
                    <a:p>
                      <a:pPr marL="0" indent="0" algn="thaiDist">
                        <a:buNone/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 2.2 งบประมาณช่วยเหลือผู้ประสบภัยพิบัติกรณีฉุกเฉิน ตามระเบียบกระทรวงการคลังว่าด้วยเงินทดรองราชการเพื่อช่วยเหลือผู้ประสบภัยกรณีฉุกเฉิน พ.ศ.2562 ตามหลักเกณฑ์ที่กำหนด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8527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2</a:t>
            </a:r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9</a:t>
            </a:r>
          </a:p>
        </p:txBody>
      </p:sp>
      <p:graphicFrame>
        <p:nvGraphicFramePr>
          <p:cNvPr id="6" name="Table 724"/>
          <p:cNvGraphicFramePr/>
          <p:nvPr>
            <p:extLst>
              <p:ext uri="{D42A27DB-BD31-4B8C-83A1-F6EECF244321}">
                <p14:modId xmlns:p14="http://schemas.microsoft.com/office/powerpoint/2010/main" val="3341243700"/>
              </p:ext>
            </p:extLst>
          </p:nvPr>
        </p:nvGraphicFramePr>
        <p:xfrm>
          <a:off x="35496" y="44624"/>
          <a:ext cx="9073008" cy="1056640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2682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16020613"/>
                    </a:ext>
                  </a:extLst>
                </a:gridCol>
              </a:tblGrid>
              <a:tr h="465017">
                <a:tc gridSpan="4">
                  <a:txBody>
                    <a:bodyPr/>
                    <a:lstStyle/>
                    <a:p>
                      <a:pPr algn="ctr" defTabSz="457200">
                        <a:defRPr sz="1800"/>
                      </a:pP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การประเมินความเสี่ยง</a:t>
                      </a:r>
                      <a:r>
                        <a:rPr lang="th-TH" sz="2400" b="1" baseline="0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การป้องกันและลดผลกระทบ การ</a:t>
                      </a: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เผชิญเหตุการณ์ และการฟื้นฟูที่ดีกว่าเดิม</a:t>
                      </a: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0752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า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รประเมินความเสี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ยง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
Risk Assessment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การป้องกันและลดผลกระทบ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
Prevention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&amp;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Mitigation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การเผชิญเหตุการณ์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br>
                        <a:rPr lang="en-US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</a:b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Respond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การฟื้นฟูที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ดีกว่าเดิม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br>
                        <a:rPr lang="en-US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</a:b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Recovery (be back better)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7179406"/>
      </p:ext>
    </p:extLst>
  </p:cSld>
  <p:clrMapOvr>
    <a:masterClrMapping/>
  </p:clrMapOvr>
  <p:transition spd="slow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724">
            <a:extLst>
              <a:ext uri="{FF2B5EF4-FFF2-40B4-BE49-F238E27FC236}">
                <a16:creationId xmlns:a16="http://schemas.microsoft.com/office/drawing/2014/main" id="{179E18D2-6CC6-4585-A041-DC486AE8F1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44999215"/>
              </p:ext>
            </p:extLst>
          </p:nvPr>
        </p:nvGraphicFramePr>
        <p:xfrm>
          <a:off x="36511" y="1108864"/>
          <a:ext cx="9071992" cy="3226765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2679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7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679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79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2925">
                <a:tc gridSpan="4"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สำนักงานกองทุนฟื้นฟูและพัฒนาเกษตรกร</a:t>
                      </a:r>
                      <a:r>
                        <a:rPr lang="th-TH" sz="2000" b="1" baseline="0" dirty="0">
                          <a:latin typeface="TH SarabunIT๙" panose="020B0500040200020003" pitchFamily="34" charset="-34"/>
                          <a:ea typeface="TH SarabunPSK"/>
                          <a:cs typeface="TH SarabunIT๙" panose="020B0500040200020003" pitchFamily="34" charset="-34"/>
                          <a:sym typeface="TH SarabunPSK"/>
                        </a:rPr>
                        <a:t>จังหวัดยโสธร</a:t>
                      </a:r>
                      <a:endParaRPr sz="2000" b="1" dirty="0">
                        <a:latin typeface="TH SarabunIT๙" panose="020B0500040200020003" pitchFamily="34" charset="-34"/>
                        <a:ea typeface="TH SarabunPSK"/>
                        <a:cs typeface="TH SarabunIT๙" panose="020B0500040200020003" pitchFamily="34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49219">
                <a:tc>
                  <a:txBody>
                    <a:bodyPr/>
                    <a:lstStyle/>
                    <a:p>
                      <a:pPr algn="thaiDist"/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 </a:t>
                      </a:r>
                      <a:r>
                        <a:rPr lang="th-TH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TH SarabunIT๙" panose="020B0500040200020003" pitchFamily="34" charset="-34"/>
                          <a:ea typeface="+mj-ea"/>
                          <a:cs typeface="TH SarabunIT๙" panose="020B0500040200020003" pitchFamily="34" charset="-34"/>
                          <a:sym typeface="Gulim"/>
                        </a:rPr>
                        <a:t>ประชาสัมพันธ์แจ้งเตือนในพื้นที่</a:t>
                      </a:r>
                      <a:endParaRPr lang="en-US" sz="1600" b="0" i="0" u="none" strike="noStrike" cap="none" spc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FillTx/>
                        <a:latin typeface="TH SarabunIT๙" panose="020B0500040200020003" pitchFamily="34" charset="-34"/>
                        <a:ea typeface="+mj-ea"/>
                        <a:cs typeface="TH SarabunIT๙" panose="020B0500040200020003" pitchFamily="34" charset="-34"/>
                        <a:sym typeface="Gulim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07999" marR="0" lvl="0" indent="-107999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 ดำเนินการประชาสัมพันธ์แจ้งเตือนสถานการณ์อุทกภัย/ฝนทิ้งช่วงและรณรงค์ขอความร่วมมือให้เกษตรกรเฝ้าระวังสถานการณ์อุทกภัย/ฝนทิ้งช่วง และข้อมูลด้านอุตุนิยมวิทยาในการเตรียมความพร้อมรับมือกับสถานการณ์ที่จะเกิดขึ้นในปัจจุบัน</a:t>
                      </a:r>
                    </a:p>
                    <a:p>
                      <a:pPr marL="107999" marR="0" lvl="0" indent="-107999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 ทำพื้นที่เก็บกักน้ำเพื่อใช้ในฤดูแล้ง</a:t>
                      </a:r>
                    </a:p>
                    <a:p>
                      <a:pPr marL="107999" marR="0" lvl="0" indent="-107999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3. ติดตามสถานการณ์และผลกระทบด้านการเกษตร แจ้งเตือนภัย รวมทั้งติดตาม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 ประสานความร่วมมือกับหน่วยงานที่เกี่ยวข้อง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เพื่อขอความช่วยเหลือให้ทันท่วงทีกับเหตุการณ์ที่เกิดขึ้น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 ลงพื้นที่เยี่ยมเยือน สร้างขวัญกำลังใจ รวมทั้งให้คำแนะนำในการดูแลและฟื้นฟูสภาพพื้นที่เมือเกิดภัย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baseline="0" dirty="0">
                          <a:solidFill>
                            <a:srgbClr val="FF0000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ฟื้นฟูคุณภาพชีวิต และอาชีพของผู้ประสบภัย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85274"/>
            <a:ext cx="4680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30</a:t>
            </a:r>
          </a:p>
        </p:txBody>
      </p:sp>
      <p:graphicFrame>
        <p:nvGraphicFramePr>
          <p:cNvPr id="5" name="Table 724"/>
          <p:cNvGraphicFramePr/>
          <p:nvPr>
            <p:extLst>
              <p:ext uri="{D42A27DB-BD31-4B8C-83A1-F6EECF244321}">
                <p14:modId xmlns:p14="http://schemas.microsoft.com/office/powerpoint/2010/main" val="4244034269"/>
              </p:ext>
            </p:extLst>
          </p:nvPr>
        </p:nvGraphicFramePr>
        <p:xfrm>
          <a:off x="35496" y="44624"/>
          <a:ext cx="9073008" cy="1056640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2682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16020613"/>
                    </a:ext>
                  </a:extLst>
                </a:gridCol>
              </a:tblGrid>
              <a:tr h="465017">
                <a:tc gridSpan="4">
                  <a:txBody>
                    <a:bodyPr/>
                    <a:lstStyle/>
                    <a:p>
                      <a:pPr algn="ctr" defTabSz="457200">
                        <a:defRPr sz="1800"/>
                      </a:pP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การประเมินความเสี่ยง</a:t>
                      </a:r>
                      <a:r>
                        <a:rPr lang="th-TH" sz="2400" b="1" baseline="0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การป้องกันและลดผลกระทบ การ</a:t>
                      </a: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เผชิญเหตุการณ์ และการฟื้นฟูที่ดีกว่าเดิม</a:t>
                      </a: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0752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า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รประเมินความเสี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ยง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
Risk Assessment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การป้องกันและลดผลกระทบ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
Prevention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&amp;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Mitigation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การเผชิญเหตุการณ์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br>
                        <a:rPr lang="en-US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</a:b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Respond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การฟื้นฟูที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ดีกว่าเดิม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br>
                        <a:rPr lang="en-US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</a:b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Recovery (be back better)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9646455"/>
      </p:ext>
    </p:extLst>
  </p:cSld>
  <p:clrMapOvr>
    <a:masterClrMapping/>
  </p:clrMapOvr>
  <p:transition spd="slow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ตาราง 9">
            <a:extLst>
              <a:ext uri="{FF2B5EF4-FFF2-40B4-BE49-F238E27FC236}">
                <a16:creationId xmlns:a16="http://schemas.microsoft.com/office/drawing/2014/main" id="{93E7C7FC-3E0F-4FD6-AA6C-0B649EE12D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4430785"/>
              </p:ext>
            </p:extLst>
          </p:nvPr>
        </p:nvGraphicFramePr>
        <p:xfrm>
          <a:off x="36509" y="1135608"/>
          <a:ext cx="9071996" cy="5140960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267999">
                  <a:extLst>
                    <a:ext uri="{9D8B030D-6E8A-4147-A177-3AD203B41FA5}">
                      <a16:colId xmlns:a16="http://schemas.microsoft.com/office/drawing/2014/main" val="1607956776"/>
                    </a:ext>
                  </a:extLst>
                </a:gridCol>
                <a:gridCol w="2267999">
                  <a:extLst>
                    <a:ext uri="{9D8B030D-6E8A-4147-A177-3AD203B41FA5}">
                      <a16:colId xmlns:a16="http://schemas.microsoft.com/office/drawing/2014/main" val="2118896977"/>
                    </a:ext>
                  </a:extLst>
                </a:gridCol>
                <a:gridCol w="2267999">
                  <a:extLst>
                    <a:ext uri="{9D8B030D-6E8A-4147-A177-3AD203B41FA5}">
                      <a16:colId xmlns:a16="http://schemas.microsoft.com/office/drawing/2014/main" val="33889751"/>
                    </a:ext>
                  </a:extLst>
                </a:gridCol>
                <a:gridCol w="2267999">
                  <a:extLst>
                    <a:ext uri="{9D8B030D-6E8A-4147-A177-3AD203B41FA5}">
                      <a16:colId xmlns:a16="http://schemas.microsoft.com/office/drawing/2014/main" val="2197983281"/>
                    </a:ext>
                  </a:extLst>
                </a:gridCol>
              </a:tblGrid>
              <a:tr h="383822">
                <a:tc gridSpan="4"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latin typeface="TH SarabunIT๙" pitchFamily="34" charset="-34"/>
                          <a:ea typeface="TH SarabunPSK"/>
                          <a:cs typeface="TH SarabunIT๙" pitchFamily="34" charset="-34"/>
                          <a:sym typeface="TH SarabunPSK"/>
                        </a:rPr>
                        <a:t>ศูนย์วิจัยและพัฒนาการเพาะเลี้ยงสัตว์น้ำจืดยโสธร</a:t>
                      </a:r>
                      <a:endParaRPr sz="2000" b="1" dirty="0">
                        <a:latin typeface="TH SarabunIT๙" pitchFamily="34" charset="-34"/>
                        <a:ea typeface="TH SarabunPSK"/>
                        <a:cs typeface="TH SarabunIT๙" pitchFamily="34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defTabSz="457200">
                        <a:lnSpc>
                          <a:spcPts val="1100"/>
                        </a:lnSpc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sz="105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3175">
                      <a:solidFill>
                        <a:srgbClr val="000000"/>
                      </a:solidFill>
                      <a:miter lim="400000"/>
                    </a:lnB>
                    <a:solidFill>
                      <a:srgbClr val="9CE15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4648407"/>
                  </a:ext>
                </a:extLst>
              </a:tr>
              <a:tr h="3113739">
                <a:tc>
                  <a:txBody>
                    <a:bodyPr/>
                    <a:lstStyle/>
                    <a:p>
                      <a:pPr algn="thaiDist" defTabSz="457200">
                        <a:lnSpc>
                          <a:spcPct val="100000"/>
                        </a:lnSpc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0" baseline="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 </a:t>
                      </a:r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จำลองสถานการณ์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thaiDist" defTabSz="457200">
                        <a:lnSpc>
                          <a:spcPct val="100000"/>
                        </a:lnSpc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-</a:t>
                      </a:r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พื้นที่เสี่ยงภัยน้ำท่วมของทั้ง</a:t>
                      </a:r>
                      <a:r>
                        <a:rPr lang="th-TH" sz="1600" b="0" baseline="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</a:t>
                      </a:r>
                      <a:r>
                        <a:rPr lang="en-US" sz="1600" b="0" baseline="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9 </a:t>
                      </a:r>
                      <a:r>
                        <a:rPr lang="th-TH" sz="1600" b="0" baseline="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อำเภอ</a:t>
                      </a:r>
                    </a:p>
                    <a:p>
                      <a:pPr algn="thaiDist" defTabSz="457200">
                        <a:lnSpc>
                          <a:spcPct val="100000"/>
                        </a:lnSpc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0" baseline="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- เกษตรกรที่ขึ้นทะเบียนด้านประมงกับหน่วยงานของกรมประมงก่อนเกิดอุทกภัยด้านจำนวนและพื้นที่</a:t>
                      </a:r>
                      <a:endParaRPr lang="th-TH" sz="1600" b="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thaiDist" defTabSz="457200">
                        <a:lnSpc>
                          <a:spcPct val="100000"/>
                        </a:lnSpc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lang="th-TH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thaiDist" defTabSz="457200">
                        <a:lnSpc>
                          <a:spcPct val="100000"/>
                        </a:lnSpc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lang="th-TH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thaiDist" defTabSz="457200">
                        <a:lnSpc>
                          <a:spcPct val="100000"/>
                        </a:lnSpc>
                        <a:defRPr sz="9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lang="th-TH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07999" marR="0" indent="-107999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1.</a:t>
                      </a:r>
                      <a:r>
                        <a:rPr lang="en-US" sz="160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.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สร้างการรับรู้ ประชาสัมพันธ์ เตรียมพร้อมรับมืออุทกภัยผ่านช่องทางสื่อสารต่างๆ</a:t>
                      </a:r>
                    </a:p>
                    <a:p>
                      <a:pPr marL="107999" marR="0" indent="-107999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2.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ตรวจสอบฟาร์มเพาะเลี้ยงสัตว์น้ำ      ดุร้าย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กำชับเจ้าหน้าที่ให้ฝ้าระวัง แจ้งเตือนสถานการณ์น้ำ รวมทั้งเตรียมความพร้อมเจ้าหน้าที่เพื่อสนับสนุน</a:t>
                      </a:r>
                      <a:br>
                        <a:rPr lang="en-US" sz="1600" baseline="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</a:b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การปฏิบัติงานในพื้นที่ประสบภัย ตลอดจนการเฝ้าระวังการเกิดโรคระบาดในสัตว์น้ำ</a:t>
                      </a:r>
                    </a:p>
                    <a:p>
                      <a:pPr marL="107999" marR="0" indent="-107999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3.</a:t>
                      </a:r>
                      <a:r>
                        <a:rPr lang="en-US" sz="1600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.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วางแผนการเลี้ยงสัตว์น้ำให้เหมาะสมกับสภาพพื้นที่และฤดูกาล</a:t>
                      </a:r>
                    </a:p>
                    <a:p>
                      <a:pPr marL="107999" marR="0" indent="-107999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4.</a:t>
                      </a:r>
                      <a:r>
                        <a:rPr lang="en-US" sz="1600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.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ปรับปรุงคันบ่อหรือโครงกระชังให้แข็งแรงและเสริมวัสดุป้องกันสัตว์น้ำหลบหนี</a:t>
                      </a:r>
                    </a:p>
                    <a:p>
                      <a:pPr marL="107999" marR="0" indent="-107999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5.</a:t>
                      </a:r>
                      <a:r>
                        <a:rPr lang="en-US" sz="1600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.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ทยอยจับสัตว์น้ำที่ได้ขนาดขึ้นมาจำหน่ายหรือบริโภค</a:t>
                      </a:r>
                    </a:p>
                    <a:p>
                      <a:pPr marL="107999" marR="0" indent="-107999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6.</a:t>
                      </a:r>
                      <a:r>
                        <a:rPr lang="en-US" sz="1600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.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จัดเตรียมอุปกรณ์ที่จำเป็น เช่น เครื่องสูบน้ำ อวน เครื่องเพิ่มออกซิเจน</a:t>
                      </a: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lnSpc>
                          <a:spcPct val="115000"/>
                        </a:lnSpc>
                        <a:spcAft>
                          <a:spcPts val="1000"/>
                        </a:spcAft>
                        <a:buFontTx/>
                        <a:buNone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Calibri" panose="020F0502020204030204" pitchFamily="34" charset="0"/>
                          <a:cs typeface="TH SarabunIT๙" pitchFamily="34" charset="-34"/>
                        </a:rPr>
                        <a:t>1. การเตรียมอุปกรณ์ที่จำเป็น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Calibri" panose="020F0502020204030204" pitchFamily="34" charset="0"/>
                          <a:cs typeface="TH SarabunIT๙" pitchFamily="34" charset="-34"/>
                        </a:rPr>
                        <a:t> เช่น เครื่องสูบน้ำ อวน เครื่องเพิ่มออกซิเจน และอุปกรณ์ต่างๆไว้เพื่อขนย้ายสัตว์</a:t>
                      </a:r>
                      <a:br>
                        <a:rPr lang="th-TH" sz="1600" baseline="0" dirty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Calibri" panose="020F0502020204030204" pitchFamily="34" charset="0"/>
                          <a:cs typeface="TH SarabunIT๙" pitchFamily="34" charset="-34"/>
                        </a:rPr>
                      </a:br>
                      <a:r>
                        <a:rPr lang="en-US" sz="1600" baseline="0" dirty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Calibri" panose="020F0502020204030204" pitchFamily="34" charset="0"/>
                          <a:cs typeface="TH SarabunIT๙" pitchFamily="34" charset="-34"/>
                        </a:rPr>
                        <a:t>2.</a:t>
                      </a:r>
                      <a:r>
                        <a:rPr lang="en-US" sz="1600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TH SarabunIT๙" pitchFamily="34" charset="-34"/>
                          <a:ea typeface="Calibri" panose="020F0502020204030204" pitchFamily="34" charset="0"/>
                          <a:cs typeface="TH SarabunIT๙" pitchFamily="34" charset="-34"/>
                        </a:rPr>
                        <a:t>.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Calibri" panose="020F0502020204030204" pitchFamily="34" charset="0"/>
                          <a:cs typeface="TH SarabunIT๙" pitchFamily="34" charset="-34"/>
                        </a:rPr>
                        <a:t>เคลื่อนย้ายสัตว์น้ำสู่ที่ปลอดภัย</a:t>
                      </a:r>
                      <a:br>
                        <a:rPr lang="th-TH" sz="1600" baseline="0" dirty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Calibri" panose="020F0502020204030204" pitchFamily="34" charset="0"/>
                          <a:cs typeface="TH SarabunIT๙" pitchFamily="34" charset="-34"/>
                        </a:rPr>
                      </a:br>
                      <a:r>
                        <a:rPr lang="en-US" sz="1600" baseline="0" dirty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Calibri" panose="020F0502020204030204" pitchFamily="34" charset="0"/>
                          <a:cs typeface="TH SarabunIT๙" pitchFamily="34" charset="-34"/>
                        </a:rPr>
                        <a:t>3.</a:t>
                      </a:r>
                      <a:r>
                        <a:rPr lang="en-US" sz="1600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TH SarabunIT๙" pitchFamily="34" charset="-34"/>
                          <a:ea typeface="Calibri" panose="020F0502020204030204" pitchFamily="34" charset="0"/>
                          <a:cs typeface="TH SarabunIT๙" pitchFamily="34" charset="-34"/>
                        </a:rPr>
                        <a:t>.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Calibri" panose="020F0502020204030204" pitchFamily="34" charset="0"/>
                          <a:cs typeface="TH SarabunIT๙" pitchFamily="34" charset="-34"/>
                        </a:rPr>
                        <a:t>ให้หน่วยงานในสังกัดกรมประมงเร่งดำเนินการให้ความช่วยเหลือเพื่อบรรเทาความเดือดร้อนเฉพาะหน้า ตามความสามารถและศักยภาพของหน่วยงานที่อยู่ในพื้นที่เป้าหมาย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itchFamily="34" charset="-34"/>
                        <a:ea typeface="Calibri" panose="020F0502020204030204" pitchFamily="34" charset="0"/>
                        <a:cs typeface="TH SarabunIT๙" pitchFamily="34" charset="-34"/>
                      </a:endParaRPr>
                    </a:p>
                  </a:txBody>
                  <a:tcPr marL="114300" marR="114300" marT="0" marB="0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Calibri" panose="020F0502020204030204" pitchFamily="34" charset="0"/>
                          <a:cs typeface="TH SarabunIT๙" pitchFamily="34" charset="-34"/>
                        </a:rPr>
                        <a:t>1.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Calibri" panose="020F0502020204030204" pitchFamily="34" charset="0"/>
                          <a:cs typeface="TH SarabunIT๙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Calibri" panose="020F0502020204030204" pitchFamily="34" charset="0"/>
                          <a:cs typeface="TH SarabunIT๙" pitchFamily="34" charset="-34"/>
                        </a:rPr>
                        <a:t>เจ้าหน้าที่สร้างความรู้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Calibri" panose="020F0502020204030204" pitchFamily="34" charset="0"/>
                          <a:cs typeface="TH SarabunIT๙" pitchFamily="34" charset="-34"/>
                        </a:rPr>
                        <a:t> ความเข้าใจ ด้านวิชาการอย่างต่อเนื่อง ผ่านการลงพื้นที่ หรือการอบรม</a:t>
                      </a:r>
                    </a:p>
                    <a:p>
                      <a:pPr marL="0" indent="0" algn="thaiDist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Calibri" panose="020F0502020204030204" pitchFamily="34" charset="0"/>
                          <a:cs typeface="TH SarabunIT๙" pitchFamily="34" charset="-34"/>
                        </a:rPr>
                        <a:t>2. ติดตามการแก้ไขปัญหาที่ได้ผล </a:t>
                      </a:r>
                      <a:br>
                        <a:rPr lang="en-US" sz="1600" baseline="0" dirty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Calibri" panose="020F0502020204030204" pitchFamily="34" charset="0"/>
                          <a:cs typeface="TH SarabunIT๙" pitchFamily="34" charset="-34"/>
                        </a:rPr>
                      </a:br>
                      <a:r>
                        <a:rPr lang="th-TH" sz="1600" baseline="0" dirty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Calibri" panose="020F0502020204030204" pitchFamily="34" charset="0"/>
                          <a:cs typeface="TH SarabunIT๙" pitchFamily="34" charset="-34"/>
                        </a:rPr>
                        <a:t>เป็นตัวอย่างแก่เกษตรกรรายอื่นต่อไป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itchFamily="34" charset="-34"/>
                        <a:ea typeface="Calibri" panose="020F0502020204030204" pitchFamily="34" charset="0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321695"/>
                  </a:ext>
                </a:extLst>
              </a:tr>
            </a:tbl>
          </a:graphicData>
        </a:graphic>
      </p:graphicFrame>
      <p:sp>
        <p:nvSpPr>
          <p:cNvPr id="8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8527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31</a:t>
            </a:r>
          </a:p>
        </p:txBody>
      </p:sp>
      <p:graphicFrame>
        <p:nvGraphicFramePr>
          <p:cNvPr id="5" name="Table 724"/>
          <p:cNvGraphicFramePr/>
          <p:nvPr>
            <p:extLst>
              <p:ext uri="{D42A27DB-BD31-4B8C-83A1-F6EECF244321}">
                <p14:modId xmlns:p14="http://schemas.microsoft.com/office/powerpoint/2010/main" val="1403893440"/>
              </p:ext>
            </p:extLst>
          </p:nvPr>
        </p:nvGraphicFramePr>
        <p:xfrm>
          <a:off x="35496" y="44624"/>
          <a:ext cx="9073008" cy="1056640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2682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16020613"/>
                    </a:ext>
                  </a:extLst>
                </a:gridCol>
              </a:tblGrid>
              <a:tr h="465017">
                <a:tc gridSpan="4">
                  <a:txBody>
                    <a:bodyPr/>
                    <a:lstStyle/>
                    <a:p>
                      <a:pPr algn="ctr" defTabSz="457200">
                        <a:defRPr sz="1800"/>
                      </a:pP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การประเมินความเสี่ยง</a:t>
                      </a:r>
                      <a:r>
                        <a:rPr lang="th-TH" sz="2400" b="1" baseline="0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การป้องกันและลดผลกระทบ การ</a:t>
                      </a: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เผชิญเหตุการณ์ และการฟื้นฟูที่ดีกว่าเดิม</a:t>
                      </a: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0752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า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รประเมินความเสี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ยง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
Risk Assessment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การป้องกันและลดผลกระทบ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
Prevention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&amp;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Mitigation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การเผชิญเหตุการณ์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br>
                        <a:rPr lang="en-US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</a:b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Respond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การฟื้นฟูที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่</a:t>
                      </a:r>
                      <a:r>
                        <a:rPr sz="1600" b="1" dirty="0" err="1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ดีกว่าเดิม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 </a:t>
                      </a:r>
                      <a:br>
                        <a:rPr lang="en-US" sz="16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</a:br>
                      <a:r>
                        <a:rPr sz="16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Recovery (be back better)</a:t>
                      </a: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1067731"/>
      </p:ext>
    </p:extLst>
  </p:cSld>
  <p:clrMapOvr>
    <a:masterClrMapping/>
  </p:clrMapOvr>
  <p:transition spd="slow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724">
            <a:extLst>
              <a:ext uri="{FF2B5EF4-FFF2-40B4-BE49-F238E27FC236}">
                <a16:creationId xmlns:a16="http://schemas.microsoft.com/office/drawing/2014/main" id="{CBD5B5F1-4CE6-4AB3-BD54-159D24975C7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55826133"/>
              </p:ext>
            </p:extLst>
          </p:nvPr>
        </p:nvGraphicFramePr>
        <p:xfrm>
          <a:off x="0" y="144016"/>
          <a:ext cx="9143999" cy="548680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91439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48680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800" b="1" dirty="0">
                          <a:latin typeface="TH SarabunPSK" pitchFamily="34" charset="-34"/>
                          <a:ea typeface="TH SarabunPSK"/>
                          <a:cs typeface="TH SarabunPSK" pitchFamily="34" charset="-34"/>
                          <a:sym typeface="TH SarabunPSK"/>
                        </a:rPr>
                        <a:t>ศูนย์ปฏิบัติการฝนหลวงภาคตะวันออกเฉียงเหนือตอนล่างจังหวัดบุรีรัมย์</a:t>
                      </a:r>
                      <a:endParaRPr sz="2800" b="1" dirty="0">
                        <a:latin typeface="TH SarabunPSK" pitchFamily="34" charset="-34"/>
                        <a:ea typeface="TH SarabunPSK"/>
                        <a:cs typeface="TH SarabunPSK" pitchFamily="34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8527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2</a:t>
            </a: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12" y="1042987"/>
            <a:ext cx="8867775" cy="477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504138"/>
      </p:ext>
    </p:extLst>
  </p:cSld>
  <p:clrMapOvr>
    <a:masterClrMapping/>
  </p:clrMapOvr>
  <p:transition spd="med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5" r="11801" b="13607"/>
          <a:stretch/>
        </p:blipFill>
        <p:spPr>
          <a:xfrm>
            <a:off x="179512" y="78132"/>
            <a:ext cx="8568952" cy="6519220"/>
          </a:xfrm>
          <a:prstGeom prst="rect">
            <a:avLst/>
          </a:prstGeom>
        </p:spPr>
      </p:pic>
      <p:sp>
        <p:nvSpPr>
          <p:cNvPr id="6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8527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103017341"/>
      </p:ext>
    </p:extLst>
  </p:cSld>
  <p:clrMapOvr>
    <a:masterClrMapping/>
  </p:clrMapOvr>
  <p:transition spd="med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8527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1590" y="46447"/>
            <a:ext cx="8964488" cy="646329"/>
          </a:xfrm>
          <a:prstGeom prst="rect">
            <a:avLst/>
          </a:prstGeom>
          <a:solidFill>
            <a:srgbClr val="B3A2C7"/>
          </a:solidFill>
          <a:ln>
            <a:solidFill>
              <a:srgbClr val="B3A2C7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3600" b="1" i="0" u="none" strike="noStrike" normalizeH="0" baseline="0" dirty="0">
                <a:ln/>
                <a:solidFill>
                  <a:schemeClr val="tx1">
                    <a:lumMod val="95000"/>
                    <a:lumOff val="5000"/>
                  </a:schemeClr>
                </a:solidFill>
                <a:uFillTx/>
                <a:latin typeface="TH SarabunIT๙" panose="020B0500040200020003" pitchFamily="34" charset="-34"/>
                <a:cs typeface="TH SarabunIT๙" panose="020B0500040200020003" pitchFamily="34" charset="-34"/>
                <a:sym typeface="Calibri"/>
              </a:rPr>
              <a:t>5. มาตรการบริหารจัดการน้ำในช่วงฤดูฝน ปี 256</a:t>
            </a:r>
            <a:r>
              <a:rPr lang="th-TH" sz="3600" b="1" dirty="0">
                <a:ln/>
                <a:solidFill>
                  <a:schemeClr val="tx1">
                    <a:lumMod val="95000"/>
                    <a:lumOff val="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6</a:t>
            </a:r>
            <a:r>
              <a:rPr kumimoji="0" lang="th-TH" sz="3600" b="1" i="0" u="none" strike="noStrike" normalizeH="0" baseline="0" dirty="0">
                <a:ln/>
                <a:solidFill>
                  <a:schemeClr val="tx1">
                    <a:lumMod val="95000"/>
                    <a:lumOff val="5000"/>
                  </a:schemeClr>
                </a:solidFill>
                <a:uFillTx/>
                <a:latin typeface="TH SarabunIT๙" panose="020B0500040200020003" pitchFamily="34" charset="-34"/>
                <a:cs typeface="TH SarabunIT๙" panose="020B0500040200020003" pitchFamily="34" charset="-34"/>
                <a:sym typeface="Calibri"/>
              </a:rPr>
              <a:t> ในเขตชลประทาน</a:t>
            </a: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1E48C421-5532-E66D-F444-D8B6F6FC882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2736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804803"/>
      </p:ext>
    </p:extLst>
  </p:cSld>
  <p:clrMapOvr>
    <a:masterClrMapping/>
  </p:clrMapOvr>
  <p:transition spd="med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40" y="498740"/>
            <a:ext cx="8964488" cy="553996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th-TH" sz="3000" b="1" dirty="0">
                <a:ln/>
                <a:solidFill>
                  <a:schemeClr val="tx1">
                    <a:lumMod val="95000"/>
                    <a:lumOff val="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5.</a:t>
            </a:r>
            <a:r>
              <a:rPr lang="en-US" sz="3000" b="1" dirty="0">
                <a:ln/>
                <a:solidFill>
                  <a:schemeClr val="tx1">
                    <a:lumMod val="95000"/>
                    <a:lumOff val="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1</a:t>
            </a:r>
            <a:r>
              <a:rPr lang="th-TH" sz="3000" b="1" dirty="0">
                <a:ln/>
                <a:solidFill>
                  <a:schemeClr val="tx1">
                    <a:lumMod val="95000"/>
                    <a:lumOff val="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แผนการจัดสรรน้ำ และเพาะปลูกพืชฤดูฝนในเขตชลประทานจังหวัด ปี 2566 </a:t>
            </a:r>
            <a:endParaRPr kumimoji="0" lang="th-TH" sz="3000" b="1" i="0" u="none" strike="noStrike" normalizeH="0" baseline="0" dirty="0">
              <a:ln/>
              <a:solidFill>
                <a:schemeClr val="tx1">
                  <a:lumMod val="95000"/>
                  <a:lumOff val="5000"/>
                </a:schemeClr>
              </a:solidFill>
              <a:uFillTx/>
              <a:latin typeface="TH SarabunIT๙" panose="020B0500040200020003" pitchFamily="34" charset="-34"/>
              <a:cs typeface="TH SarabunIT๙" panose="020B0500040200020003" pitchFamily="34" charset="-34"/>
              <a:sym typeface="Calibri"/>
            </a:endParaRP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8527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5</a:t>
            </a:r>
          </a:p>
        </p:txBody>
      </p:sp>
      <p:graphicFrame>
        <p:nvGraphicFramePr>
          <p:cNvPr id="8" name="ตาราง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2190396"/>
              </p:ext>
            </p:extLst>
          </p:nvPr>
        </p:nvGraphicFramePr>
        <p:xfrm>
          <a:off x="107504" y="1700808"/>
          <a:ext cx="8964489" cy="2449686"/>
        </p:xfrm>
        <a:graphic>
          <a:graphicData uri="http://schemas.openxmlformats.org/drawingml/2006/table">
            <a:tbl>
              <a:tblPr/>
              <a:tblGrid>
                <a:gridCol w="5760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43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78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2714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0985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316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4237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17698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659305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672336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93610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FF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พื้นที่ </a:t>
                      </a:r>
                      <a:r>
                        <a:rPr lang="th-TH" sz="1400" b="1" i="0" u="none" strike="noStrike" dirty="0" err="1">
                          <a:solidFill>
                            <a:srgbClr val="0000FF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ชป.</a:t>
                      </a:r>
                      <a:r>
                        <a:rPr lang="th-TH" sz="1400" b="1" i="0" u="none" strike="noStrike" dirty="0">
                          <a:solidFill>
                            <a:srgbClr val="0000FF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(ไร่)</a:t>
                      </a:r>
                    </a:p>
                  </a:txBody>
                  <a:tcPr marL="6403" marR="6403" marT="64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 dirty="0">
                          <a:solidFill>
                            <a:srgbClr val="0000FF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ปริมาณน้ำ (ล้าน ลบ.ม.)</a:t>
                      </a:r>
                    </a:p>
                  </a:txBody>
                  <a:tcPr marL="6403" marR="6403" marT="64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FF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พื้นที่คาดการณ์ (ไร่)</a:t>
                      </a:r>
                    </a:p>
                  </a:txBody>
                  <a:tcPr marL="6403" marR="6403" marT="64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 dirty="0">
                          <a:solidFill>
                            <a:srgbClr val="0000FF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แนะนำระยะเวลาการปลูกพืช (เดือน)</a:t>
                      </a:r>
                    </a:p>
                  </a:txBody>
                  <a:tcPr marL="6403" marR="6403" marT="64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8112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300" b="1" i="0" u="none" strike="noStrike" dirty="0">
                          <a:solidFill>
                            <a:srgbClr val="0000FF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เกษตร</a:t>
                      </a:r>
                    </a:p>
                  </a:txBody>
                  <a:tcPr marL="6403" marR="6403" marT="64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300" b="1" i="0" u="none" strike="noStrike" dirty="0">
                          <a:solidFill>
                            <a:srgbClr val="0000FF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อุปโภค-บริโภค</a:t>
                      </a:r>
                    </a:p>
                  </a:txBody>
                  <a:tcPr marL="6403" marR="6403" marT="64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300" b="1" i="0" u="none" strike="noStrike" dirty="0">
                          <a:solidFill>
                            <a:srgbClr val="0000FF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อุสาหกรรม</a:t>
                      </a:r>
                    </a:p>
                  </a:txBody>
                  <a:tcPr marL="6403" marR="6403" marT="64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300" b="1" i="0" u="none" strike="noStrike" dirty="0">
                          <a:solidFill>
                            <a:srgbClr val="0000FF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ระบบนิเวศ</a:t>
                      </a:r>
                    </a:p>
                  </a:txBody>
                  <a:tcPr marL="6403" marR="6403" marT="64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300" b="1" i="0" u="none" strike="noStrike" dirty="0">
                          <a:solidFill>
                            <a:srgbClr val="0000FF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อื่นๆ</a:t>
                      </a:r>
                    </a:p>
                  </a:txBody>
                  <a:tcPr marL="6403" marR="6403" marT="64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300" b="1" i="0" u="none" strike="noStrike" dirty="0">
                          <a:solidFill>
                            <a:srgbClr val="0000FF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รวม</a:t>
                      </a:r>
                    </a:p>
                  </a:txBody>
                  <a:tcPr marL="6403" marR="6403" marT="64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300" b="1" i="0" u="none" strike="noStrike" dirty="0">
                          <a:solidFill>
                            <a:srgbClr val="0000FF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ข้าวนาปี</a:t>
                      </a:r>
                    </a:p>
                  </a:txBody>
                  <a:tcPr marL="6403" marR="6403" marT="64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300" b="1" i="0" u="none" strike="noStrike" dirty="0">
                          <a:solidFill>
                            <a:srgbClr val="0000FF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พืชไร่</a:t>
                      </a:r>
                    </a:p>
                  </a:txBody>
                  <a:tcPr marL="6403" marR="6403" marT="64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300" b="1" i="0" u="none" strike="noStrike" dirty="0">
                          <a:solidFill>
                            <a:srgbClr val="0000FF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พืชผัก</a:t>
                      </a:r>
                    </a:p>
                  </a:txBody>
                  <a:tcPr marL="6403" marR="6403" marT="64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300" b="1" i="0" u="none" strike="noStrike" dirty="0">
                          <a:solidFill>
                            <a:srgbClr val="0000FF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อ้อย</a:t>
                      </a:r>
                    </a:p>
                  </a:txBody>
                  <a:tcPr marL="6403" marR="6403" marT="64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300" b="1" i="0" u="none" strike="noStrike" dirty="0">
                          <a:solidFill>
                            <a:srgbClr val="0000FF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ไม้ผล</a:t>
                      </a:r>
                    </a:p>
                  </a:txBody>
                  <a:tcPr marL="6403" marR="6403" marT="64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300" b="1" i="0" u="none" strike="noStrike" dirty="0">
                          <a:solidFill>
                            <a:srgbClr val="0000FF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ไม้ยืนต้น</a:t>
                      </a:r>
                    </a:p>
                  </a:txBody>
                  <a:tcPr marL="6403" marR="6403" marT="64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300" b="1" i="0" u="none" strike="noStrike" dirty="0">
                          <a:solidFill>
                            <a:srgbClr val="0000FF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บ่อปลา</a:t>
                      </a:r>
                    </a:p>
                  </a:txBody>
                  <a:tcPr marL="6403" marR="6403" marT="64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300" b="1" i="0" u="none" strike="noStrike" dirty="0">
                          <a:solidFill>
                            <a:srgbClr val="0000FF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บ่อกุ้ง</a:t>
                      </a:r>
                    </a:p>
                  </a:txBody>
                  <a:tcPr marL="6403" marR="6403" marT="64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300" b="1" i="0" u="none" strike="noStrike" dirty="0">
                          <a:solidFill>
                            <a:srgbClr val="0000FF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อื่นๆ</a:t>
                      </a:r>
                    </a:p>
                  </a:txBody>
                  <a:tcPr marL="6403" marR="6403" marT="64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300" b="1" i="0" u="none" strike="noStrike" dirty="0">
                          <a:solidFill>
                            <a:srgbClr val="0000FF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รวม</a:t>
                      </a:r>
                    </a:p>
                  </a:txBody>
                  <a:tcPr marL="6403" marR="6403" marT="64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547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111,616</a:t>
                      </a:r>
                    </a:p>
                  </a:txBody>
                  <a:tcPr marL="6403" marR="6403" marT="64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ea typeface="Times New Roman" panose="02020603050405020304" pitchFamily="18" charset="0"/>
                          <a:cs typeface="TH SarabunIT๙" panose="020B0500040200020003" pitchFamily="34" charset="-34"/>
                        </a:rPr>
                        <a:t>61.74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ea typeface="Times New Roman" panose="02020603050405020304" pitchFamily="18" charset="0"/>
                          <a:cs typeface="TH SarabunIT๙" panose="020B0500040200020003" pitchFamily="34" charset="-34"/>
                        </a:rPr>
                        <a:t>6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ea typeface="Times New Roman" panose="02020603050405020304" pitchFamily="18" charset="0"/>
                          <a:cs typeface="TH SarabunIT๙" panose="020B0500040200020003" pitchFamily="34" charset="-34"/>
                        </a:rPr>
                        <a:t>.71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ea typeface="Times New Roman" panose="02020603050405020304" pitchFamily="18" charset="0"/>
                          <a:cs typeface="TH SarabunIT๙" panose="020B0500040200020003" pitchFamily="34" charset="-34"/>
                        </a:rPr>
                        <a:t>0.00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ea typeface="Times New Roman" panose="02020603050405020304" pitchFamily="18" charset="0"/>
                          <a:cs typeface="TH SarabunIT๙" panose="020B0500040200020003" pitchFamily="34" charset="-34"/>
                        </a:rPr>
                        <a:t>43.92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ea typeface="Times New Roman" panose="02020603050405020304" pitchFamily="18" charset="0"/>
                          <a:cs typeface="TH SarabunIT๙" panose="020B0500040200020003" pitchFamily="34" charset="-34"/>
                        </a:rPr>
                        <a:t>3.68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ea typeface="Times New Roman" panose="02020603050405020304" pitchFamily="18" charset="0"/>
                          <a:cs typeface="TH SarabunIT๙" panose="020B0500040200020003" pitchFamily="34" charset="-34"/>
                        </a:rPr>
                        <a:t>116.05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ea typeface="Times New Roman" panose="02020603050405020304" pitchFamily="18" charset="0"/>
                          <a:cs typeface="TH SarabunIT๙" panose="020B0500040200020003" pitchFamily="34" charset="-34"/>
                        </a:rPr>
                        <a:t>111,616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ea typeface="Times New Roman" panose="02020603050405020304" pitchFamily="18" charset="0"/>
                          <a:cs typeface="TH SarabunIT๙" panose="020B0500040200020003" pitchFamily="34" charset="-34"/>
                        </a:rPr>
                        <a:t>-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ea typeface="Times New Roman" panose="02020603050405020304" pitchFamily="18" charset="0"/>
                          <a:cs typeface="TH SarabunIT๙" panose="020B0500040200020003" pitchFamily="34" charset="-34"/>
                        </a:rPr>
                        <a:t>-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ea typeface="Times New Roman" panose="02020603050405020304" pitchFamily="18" charset="0"/>
                          <a:cs typeface="TH SarabunIT๙" panose="020B0500040200020003" pitchFamily="34" charset="-34"/>
                        </a:rPr>
                        <a:t>-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ea typeface="Times New Roman" panose="02020603050405020304" pitchFamily="18" charset="0"/>
                          <a:cs typeface="TH SarabunIT๙" panose="020B0500040200020003" pitchFamily="34" charset="-34"/>
                        </a:rPr>
                        <a:t>-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ea typeface="Times New Roman" panose="02020603050405020304" pitchFamily="18" charset="0"/>
                          <a:cs typeface="TH SarabunIT๙" panose="020B0500040200020003" pitchFamily="34" charset="-34"/>
                        </a:rPr>
                        <a:t>-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ea typeface="Times New Roman" panose="02020603050405020304" pitchFamily="18" charset="0"/>
                          <a:cs typeface="TH SarabunIT๙" panose="020B0500040200020003" pitchFamily="34" charset="-34"/>
                        </a:rPr>
                        <a:t>-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ea typeface="Times New Roman" panose="02020603050405020304" pitchFamily="18" charset="0"/>
                          <a:cs typeface="TH SarabunIT๙" panose="020B0500040200020003" pitchFamily="34" charset="-34"/>
                        </a:rPr>
                        <a:t>-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ea typeface="Times New Roman" panose="02020603050405020304" pitchFamily="18" charset="0"/>
                          <a:cs typeface="TH SarabunIT๙" panose="020B0500040200020003" pitchFamily="34" charset="-34"/>
                        </a:rPr>
                        <a:t>-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ea typeface="Times New Roman" panose="02020603050405020304" pitchFamily="18" charset="0"/>
                          <a:cs typeface="TH SarabunIT๙" panose="020B0500040200020003" pitchFamily="34" charset="-34"/>
                        </a:rPr>
                        <a:t>111,616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ea typeface="Times New Roman" panose="02020603050405020304" pitchFamily="18" charset="0"/>
                          <a:cs typeface="TH SarabunIT๙" panose="020B0500040200020003" pitchFamily="34" charset="-34"/>
                        </a:rPr>
                        <a:t>1 พ.ค.66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7835574"/>
      </p:ext>
    </p:extLst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40" y="143670"/>
            <a:ext cx="8964488" cy="830995"/>
          </a:xfrm>
          <a:prstGeom prst="rect">
            <a:avLst/>
          </a:prstGeom>
          <a:solidFill>
            <a:srgbClr val="00B05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48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H SarabunIT๙" pitchFamily="34" charset="-34"/>
                <a:cs typeface="TH SarabunIT๙" panose="020B0500040200020003" pitchFamily="34" charset="-34"/>
                <a:sym typeface="Calibri"/>
              </a:rPr>
              <a:t>6. การติดตาม และประเมินผล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223907" y="5126197"/>
            <a:ext cx="6317382" cy="461663"/>
          </a:xfrm>
          <a:prstGeom prst="rect">
            <a:avLst/>
          </a:prstGeom>
          <a:solidFill>
            <a:srgbClr val="FFFF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2400" b="1" i="0" u="none" strike="noStrike" cap="none" spc="0" normalizeH="0" baseline="0" dirty="0">
                <a:ln>
                  <a:noFill/>
                </a:ln>
                <a:solidFill>
                  <a:srgbClr val="002060"/>
                </a:solidFill>
                <a:effectLst/>
                <a:uFillTx/>
                <a:latin typeface="TH SarabunIT๙" pitchFamily="34" charset="-34"/>
                <a:cs typeface="TH SarabunIT๙" pitchFamily="34" charset="-34"/>
                <a:sym typeface="Calibri"/>
              </a:rPr>
              <a:t>สร้างการรับรู้/แจ้งเตือน/รณรงค์/ประชาสัมพันธ์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41396" y="5135686"/>
            <a:ext cx="912517" cy="95450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TH SarabunIT๙" pitchFamily="34" charset="-34"/>
                <a:cs typeface="TH SarabunIT๙" pitchFamily="34" charset="-34"/>
                <a:sym typeface="Calibri"/>
              </a:rPr>
              <a:t>ประเมินพื้นที่</a:t>
            </a:r>
            <a:r>
              <a:rPr kumimoji="0" lang="th-TH" b="1" i="0" u="none" strike="noStrike" cap="none" spc="0" normalizeH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TH SarabunIT๙" pitchFamily="34" charset="-34"/>
                <a:cs typeface="TH SarabunIT๙" pitchFamily="34" charset="-34"/>
                <a:sym typeface="Calibri"/>
              </a:rPr>
              <a:t>เสี่ยง</a:t>
            </a:r>
            <a:br>
              <a:rPr kumimoji="0" lang="th-TH" b="1" i="0" u="none" strike="noStrike" cap="none" spc="0" normalizeH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TH SarabunIT๙" pitchFamily="34" charset="-34"/>
                <a:cs typeface="TH SarabunIT๙" pitchFamily="34" charset="-34"/>
                <a:sym typeface="Calibri"/>
              </a:rPr>
            </a:br>
            <a:r>
              <a:rPr kumimoji="0" lang="th-TH" b="1" i="0" u="none" strike="noStrike" cap="none" spc="0" normalizeH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TH SarabunIT๙" pitchFamily="34" charset="-34"/>
                <a:cs typeface="TH SarabunIT๙" pitchFamily="34" charset="-34"/>
                <a:sym typeface="Calibri"/>
              </a:rPr>
              <a:t>อุทกภัย</a:t>
            </a:r>
            <a:endParaRPr kumimoji="0" lang="th-TH" b="1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TH SarabunIT๙" pitchFamily="34" charset="-34"/>
              <a:cs typeface="TH SarabunIT๙" pitchFamily="34" charset="-34"/>
              <a:sym typeface="Calibri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205651" y="5660611"/>
            <a:ext cx="4325186" cy="461663"/>
          </a:xfrm>
          <a:prstGeom prst="rect">
            <a:avLst/>
          </a:prstGeom>
          <a:solidFill>
            <a:schemeClr val="accent6">
              <a:lumMod val="5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24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TH SarabunIT๙" pitchFamily="34" charset="-34"/>
                <a:cs typeface="TH SarabunIT๙" pitchFamily="34" charset="-34"/>
                <a:sym typeface="Calibri"/>
              </a:rPr>
              <a:t>การเผชิญเหตุ/แก้ไขปัญหา/การช่วยเหลือ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579371" y="5684123"/>
            <a:ext cx="1961918" cy="461663"/>
          </a:xfrm>
          <a:prstGeom prst="rect">
            <a:avLst/>
          </a:prstGeom>
          <a:solidFill>
            <a:schemeClr val="accent4">
              <a:lumMod val="75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24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TH SarabunIT๙" pitchFamily="34" charset="-34"/>
                <a:cs typeface="TH SarabunIT๙" pitchFamily="34" charset="-34"/>
                <a:sym typeface="Calibri"/>
              </a:rPr>
              <a:t>การฟื้นฟู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50113" y="3452827"/>
            <a:ext cx="6331238" cy="646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H SarabunIT๙" pitchFamily="34" charset="-34"/>
                <a:cs typeface="TH SarabunIT๙" pitchFamily="34" charset="-34"/>
                <a:sym typeface="Calibri"/>
              </a:rPr>
              <a:t>มาตรการที่ 1 </a:t>
            </a:r>
            <a:r>
              <a:rPr lang="en-US" b="1" dirty="0">
                <a:latin typeface="TH SarabunIT๙" pitchFamily="34" charset="-34"/>
                <a:cs typeface="TH SarabunIT๙" pitchFamily="34" charset="-34"/>
              </a:rPr>
              <a:t>: </a:t>
            </a:r>
            <a:r>
              <a:rPr kumimoji="0" lang="th-TH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TH SarabunIT๙" pitchFamily="34" charset="-34"/>
                <a:cs typeface="TH SarabunIT๙" pitchFamily="34" charset="-34"/>
                <a:sym typeface="Calibri"/>
              </a:rPr>
              <a:t>ก่อนเกิดภัย </a:t>
            </a:r>
            <a:r>
              <a:rPr kumimoji="0" lang="th-TH" b="1" i="0" u="sng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H SarabunIT๙" pitchFamily="34" charset="-34"/>
                <a:cs typeface="TH SarabunIT๙" pitchFamily="34" charset="-34"/>
                <a:sym typeface="Calibri"/>
              </a:rPr>
              <a:t>การป้องกันและลดผลกระทบ</a:t>
            </a:r>
          </a:p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th-TH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TH SarabunIT๙" pitchFamily="34" charset="-34"/>
              <a:cs typeface="TH SarabunIT๙" pitchFamily="34" charset="-34"/>
              <a:sym typeface="Calibri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50112" y="3818250"/>
            <a:ext cx="8993888" cy="36933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H SarabunIT๙" pitchFamily="34" charset="-34"/>
                <a:cs typeface="TH SarabunIT๙" pitchFamily="34" charset="-34"/>
                <a:sym typeface="Calibri"/>
              </a:rPr>
              <a:t>มาตรการที่ 2 </a:t>
            </a:r>
            <a:r>
              <a:rPr kumimoji="0" lang="en-US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H SarabunIT๙" pitchFamily="34" charset="-34"/>
                <a:cs typeface="TH SarabunIT๙" pitchFamily="34" charset="-34"/>
                <a:sym typeface="Calibri"/>
              </a:rPr>
              <a:t>: </a:t>
            </a:r>
            <a:r>
              <a:rPr kumimoji="0" lang="th-TH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TH SarabunIT๙" pitchFamily="34" charset="-34"/>
                <a:cs typeface="TH SarabunIT๙" pitchFamily="34" charset="-34"/>
                <a:sym typeface="Calibri"/>
              </a:rPr>
              <a:t>ก่อนเกิดภัย </a:t>
            </a:r>
            <a:r>
              <a:rPr kumimoji="0" lang="th-TH" b="1" i="0" u="sng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H SarabunIT๙" pitchFamily="34" charset="-34"/>
                <a:cs typeface="TH SarabunIT๙" pitchFamily="34" charset="-34"/>
                <a:sym typeface="Calibri"/>
              </a:rPr>
              <a:t>การเตรียมความพร้อม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50112" y="4191109"/>
            <a:ext cx="8985295" cy="37716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H SarabunIT๙" pitchFamily="34" charset="-34"/>
                <a:cs typeface="TH SarabunIT๙" pitchFamily="34" charset="-34"/>
                <a:sym typeface="Calibri"/>
              </a:rPr>
              <a:t>มาตรการที่ </a:t>
            </a:r>
            <a:r>
              <a:rPr kumimoji="0" lang="th-TH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H SarabunIT๙" pitchFamily="34" charset="-34"/>
                <a:cs typeface="TH SarabunIT๙" pitchFamily="34" charset="-34"/>
                <a:sym typeface="Calibri"/>
              </a:rPr>
              <a:t>3 </a:t>
            </a:r>
            <a:r>
              <a:rPr kumimoji="0" lang="en-US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H SarabunIT๙" pitchFamily="34" charset="-34"/>
                <a:cs typeface="TH SarabunIT๙" pitchFamily="34" charset="-34"/>
                <a:sym typeface="Calibri"/>
              </a:rPr>
              <a:t>: </a:t>
            </a:r>
            <a:r>
              <a:rPr kumimoji="0" lang="th-TH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TH SarabunIT๙" pitchFamily="34" charset="-34"/>
                <a:cs typeface="TH SarabunIT๙" pitchFamily="34" charset="-34"/>
                <a:sym typeface="Calibri"/>
              </a:rPr>
              <a:t>ขณะเกิดภัย </a:t>
            </a:r>
            <a:r>
              <a:rPr kumimoji="0" lang="th-TH" b="1" i="0" u="sng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H SarabunIT๙" pitchFamily="34" charset="-34"/>
                <a:cs typeface="TH SarabunIT๙" pitchFamily="34" charset="-34"/>
                <a:sym typeface="Calibri"/>
              </a:rPr>
              <a:t>การจัดการในภาวะฉุกเฉิน</a:t>
            </a:r>
            <a:endParaRPr kumimoji="0" lang="th-TH" b="1" i="0" u="sng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TH SarabunIT๙" pitchFamily="34" charset="-34"/>
              <a:cs typeface="TH SarabunIT๙" pitchFamily="34" charset="-34"/>
              <a:sym typeface="Calibri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50112" y="4574436"/>
            <a:ext cx="7258425" cy="36933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H SarabunIT๙" pitchFamily="34" charset="-34"/>
                <a:cs typeface="TH SarabunIT๙" pitchFamily="34" charset="-34"/>
                <a:sym typeface="Calibri"/>
              </a:rPr>
              <a:t>มาตรการที่ 4 </a:t>
            </a:r>
            <a:r>
              <a:rPr kumimoji="0" lang="en-US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H SarabunIT๙" pitchFamily="34" charset="-34"/>
                <a:cs typeface="TH SarabunIT๙" pitchFamily="34" charset="-34"/>
                <a:sym typeface="Calibri"/>
              </a:rPr>
              <a:t>: </a:t>
            </a:r>
            <a:r>
              <a:rPr kumimoji="0" lang="th-TH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TH SarabunIT๙" pitchFamily="34" charset="-34"/>
                <a:cs typeface="TH SarabunIT๙" pitchFamily="34" charset="-34"/>
                <a:sym typeface="Calibri"/>
              </a:rPr>
              <a:t>หลังเกิดภัย</a:t>
            </a:r>
            <a:r>
              <a:rPr kumimoji="0" lang="th-TH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TH SarabunIT๙" pitchFamily="34" charset="-34"/>
                <a:cs typeface="TH SarabunIT๙" pitchFamily="34" charset="-34"/>
                <a:sym typeface="Calibri"/>
              </a:rPr>
              <a:t> </a:t>
            </a:r>
            <a:r>
              <a:rPr kumimoji="0" lang="th-TH" b="1" i="0" u="sng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H SarabunIT๙" pitchFamily="34" charset="-34"/>
                <a:cs typeface="TH SarabunIT๙" pitchFamily="34" charset="-34"/>
                <a:sym typeface="Calibri"/>
              </a:rPr>
              <a:t>การฟื้นฟูและสร้างใหม่ให้ดีกว่าเดิม</a:t>
            </a:r>
            <a:endParaRPr kumimoji="0" lang="th-TH" b="1" i="0" u="sng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TH SarabunIT๙" pitchFamily="34" charset="-34"/>
              <a:cs typeface="TH SarabunIT๙" pitchFamily="34" charset="-34"/>
              <a:sym typeface="Calibri"/>
            </a:endParaRPr>
          </a:p>
        </p:txBody>
      </p:sp>
      <p:grpSp>
        <p:nvGrpSpPr>
          <p:cNvPr id="3" name="กลุ่ม 2">
            <a:extLst>
              <a:ext uri="{FF2B5EF4-FFF2-40B4-BE49-F238E27FC236}">
                <a16:creationId xmlns:a16="http://schemas.microsoft.com/office/drawing/2014/main" id="{66303AD6-A522-4C01-9C10-B84DC9A1CBCA}"/>
              </a:ext>
            </a:extLst>
          </p:cNvPr>
          <p:cNvGrpSpPr/>
          <p:nvPr/>
        </p:nvGrpSpPr>
        <p:grpSpPr>
          <a:xfrm>
            <a:off x="806858" y="2780928"/>
            <a:ext cx="7797590" cy="591162"/>
            <a:chOff x="662842" y="2420888"/>
            <a:chExt cx="7797590" cy="864096"/>
          </a:xfrm>
        </p:grpSpPr>
        <p:grpSp>
          <p:nvGrpSpPr>
            <p:cNvPr id="11" name="กลุ่ม 10">
              <a:extLst>
                <a:ext uri="{FF2B5EF4-FFF2-40B4-BE49-F238E27FC236}">
                  <a16:creationId xmlns:a16="http://schemas.microsoft.com/office/drawing/2014/main" id="{6CCD1A13-D665-40C4-A156-EE792C2A4F6E}"/>
                </a:ext>
              </a:extLst>
            </p:cNvPr>
            <p:cNvGrpSpPr/>
            <p:nvPr/>
          </p:nvGrpSpPr>
          <p:grpSpPr>
            <a:xfrm>
              <a:off x="683568" y="2420888"/>
              <a:ext cx="7776864" cy="864096"/>
              <a:chOff x="3347864" y="2598326"/>
              <a:chExt cx="5727388" cy="864096"/>
            </a:xfrm>
          </p:grpSpPr>
          <p:cxnSp>
            <p:nvCxnSpPr>
              <p:cNvPr id="9" name="ตัวเชื่อมต่อตรง 8"/>
              <p:cNvCxnSpPr>
                <a:cxnSpLocks/>
              </p:cNvCxnSpPr>
              <p:nvPr/>
            </p:nvCxnSpPr>
            <p:spPr>
              <a:xfrm>
                <a:off x="3347864" y="3247951"/>
                <a:ext cx="5689194" cy="0"/>
              </a:xfrm>
              <a:prstGeom prst="line">
                <a:avLst/>
              </a:prstGeom>
              <a:noFill/>
              <a:ln w="25400" cap="flat">
                <a:solidFill>
                  <a:srgbClr val="FF0000"/>
                </a:solidFill>
                <a:prstDash val="solid"/>
                <a:round/>
                <a:headEnd type="arrow" w="med" len="med"/>
                <a:tailEnd type="arrow" w="med" len="med"/>
              </a:ln>
              <a:effectLst>
                <a:outerShdw blurRad="38100" dist="20000" dir="5400000" rotWithShape="0">
                  <a:srgbClr val="000000">
                    <a:alpha val="38000"/>
                  </a:srgbClr>
                </a:outerShdw>
              </a:effectLst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14" name="ตัวเชื่อมต่อตรง 13"/>
              <p:cNvCxnSpPr>
                <a:cxnSpLocks/>
              </p:cNvCxnSpPr>
              <p:nvPr/>
            </p:nvCxnSpPr>
            <p:spPr>
              <a:xfrm>
                <a:off x="5787307" y="3030374"/>
                <a:ext cx="0" cy="360040"/>
              </a:xfrm>
              <a:prstGeom prst="line">
                <a:avLst/>
              </a:prstGeom>
              <a:noFill/>
              <a:ln w="25400" cap="flat">
                <a:solidFill>
                  <a:schemeClr val="accent1"/>
                </a:solidFill>
                <a:prstDash val="solid"/>
                <a:round/>
              </a:ln>
              <a:effectLst>
                <a:outerShdw blurRad="38100" dist="20000" dir="5400000" rotWithShape="0">
                  <a:srgbClr val="000000">
                    <a:alpha val="38000"/>
                  </a:srgbClr>
                </a:outerShdw>
              </a:effectLst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17" name="TextBox 16"/>
              <p:cNvSpPr txBox="1"/>
              <p:nvPr/>
            </p:nvSpPr>
            <p:spPr>
              <a:xfrm>
                <a:off x="5466614" y="2647500"/>
                <a:ext cx="697834" cy="62982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45719" tIns="45719" rIns="45719" bIns="45719" numCol="1" spcCol="38100" rtlCol="0" anchor="t">
                <a:spAutoFit/>
              </a:bodyPr>
              <a:lstStyle/>
              <a:p>
                <a:pPr marL="0" marR="0" indent="0" algn="ctr" defTabSz="9144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th-TH" sz="2200" b="1" dirty="0">
                    <a:solidFill>
                      <a:srgbClr val="FF0000"/>
                    </a:solidFill>
                    <a:latin typeface="TH SarabunIT๙" pitchFamily="34" charset="-34"/>
                    <a:cs typeface="TH SarabunIT๙" pitchFamily="34" charset="-34"/>
                  </a:rPr>
                  <a:t>ก</a:t>
                </a:r>
                <a:r>
                  <a:rPr kumimoji="0" lang="th-TH" sz="2200" b="1" i="0" u="none" strike="noStrike" cap="none" spc="0" normalizeH="0" baseline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FillTx/>
                    <a:latin typeface="TH SarabunIT๙" pitchFamily="34" charset="-34"/>
                    <a:cs typeface="TH SarabunIT๙" pitchFamily="34" charset="-34"/>
                    <a:sym typeface="Calibri"/>
                  </a:rPr>
                  <a:t>.ค.</a:t>
                </a:r>
              </a:p>
            </p:txBody>
          </p:sp>
          <p:cxnSp>
            <p:nvCxnSpPr>
              <p:cNvPr id="18" name="ตัวเชื่อมต่อตรง 17"/>
              <p:cNvCxnSpPr>
                <a:cxnSpLocks/>
              </p:cNvCxnSpPr>
              <p:nvPr/>
            </p:nvCxnSpPr>
            <p:spPr>
              <a:xfrm>
                <a:off x="6847934" y="3073766"/>
                <a:ext cx="0" cy="360040"/>
              </a:xfrm>
              <a:prstGeom prst="line">
                <a:avLst/>
              </a:prstGeom>
              <a:noFill/>
              <a:ln w="25400" cap="flat">
                <a:solidFill>
                  <a:schemeClr val="accent1"/>
                </a:solidFill>
                <a:prstDash val="solid"/>
                <a:round/>
              </a:ln>
              <a:effectLst>
                <a:outerShdw blurRad="38100" dist="20000" dir="5400000" rotWithShape="0">
                  <a:srgbClr val="000000">
                    <a:alpha val="38000"/>
                  </a:srgbClr>
                </a:outerShdw>
              </a:effectLst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19" name="TextBox 18"/>
              <p:cNvSpPr txBox="1"/>
              <p:nvPr/>
            </p:nvSpPr>
            <p:spPr>
              <a:xfrm>
                <a:off x="6513364" y="2651121"/>
                <a:ext cx="697834" cy="62982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45719" tIns="45719" rIns="45719" bIns="45719" numCol="1" spcCol="38100" rtlCol="0" anchor="t">
                <a:spAutoFit/>
              </a:bodyPr>
              <a:lstStyle/>
              <a:p>
                <a:pPr marL="0" marR="0" indent="0" algn="ctr" defTabSz="9144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sz="2200" b="1" i="0" u="none" strike="noStrike" cap="none" spc="0" normalizeH="0" baseline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FillTx/>
                    <a:latin typeface="TH SarabunIT๙" pitchFamily="34" charset="-34"/>
                    <a:cs typeface="TH SarabunIT๙" pitchFamily="34" charset="-34"/>
                    <a:sym typeface="Calibri"/>
                  </a:rPr>
                  <a:t>ส.ค.</a:t>
                </a: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7499435" y="2598326"/>
                <a:ext cx="697834" cy="62982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45719" tIns="45719" rIns="45719" bIns="45719" numCol="1" spcCol="38100" rtlCol="0" anchor="t">
                <a:spAutoFit/>
              </a:bodyPr>
              <a:lstStyle/>
              <a:p>
                <a:pPr marL="0" marR="0" indent="0" algn="ctr" defTabSz="9144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sz="2200" b="1" i="0" u="none" strike="noStrike" cap="none" spc="0" normalizeH="0" baseline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FillTx/>
                    <a:latin typeface="TH SarabunIT๙" pitchFamily="34" charset="-34"/>
                    <a:cs typeface="TH SarabunIT๙" pitchFamily="34" charset="-34"/>
                    <a:sym typeface="Calibri"/>
                  </a:rPr>
                  <a:t>ก.ย.</a:t>
                </a:r>
              </a:p>
            </p:txBody>
          </p:sp>
          <p:cxnSp>
            <p:nvCxnSpPr>
              <p:cNvPr id="24" name="ตัวเชื่อมต่อตรง 23"/>
              <p:cNvCxnSpPr>
                <a:cxnSpLocks/>
              </p:cNvCxnSpPr>
              <p:nvPr/>
            </p:nvCxnSpPr>
            <p:spPr>
              <a:xfrm>
                <a:off x="7829854" y="3102382"/>
                <a:ext cx="0" cy="360040"/>
              </a:xfrm>
              <a:prstGeom prst="line">
                <a:avLst/>
              </a:prstGeom>
              <a:noFill/>
              <a:ln w="25400" cap="flat">
                <a:solidFill>
                  <a:schemeClr val="accent1"/>
                </a:solidFill>
                <a:prstDash val="solid"/>
                <a:round/>
              </a:ln>
              <a:effectLst>
                <a:outerShdw blurRad="38100" dist="20000" dir="5400000" rotWithShape="0">
                  <a:srgbClr val="000000">
                    <a:alpha val="38000"/>
                  </a:srgbClr>
                </a:outerShdw>
              </a:effectLst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26" name="ตัวเชื่อมต่อตรง 25"/>
              <p:cNvCxnSpPr>
                <a:cxnSpLocks/>
              </p:cNvCxnSpPr>
              <p:nvPr/>
            </p:nvCxnSpPr>
            <p:spPr>
              <a:xfrm>
                <a:off x="8726335" y="3077271"/>
                <a:ext cx="0" cy="360040"/>
              </a:xfrm>
              <a:prstGeom prst="line">
                <a:avLst/>
              </a:prstGeom>
              <a:noFill/>
              <a:ln w="25400" cap="flat">
                <a:solidFill>
                  <a:schemeClr val="accent1"/>
                </a:solidFill>
                <a:prstDash val="solid"/>
                <a:round/>
              </a:ln>
              <a:effectLst>
                <a:outerShdw blurRad="38100" dist="20000" dir="5400000" rotWithShape="0">
                  <a:srgbClr val="000000">
                    <a:alpha val="38000"/>
                  </a:srgbClr>
                </a:outerShdw>
              </a:effectLst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28" name="TextBox 19"/>
              <p:cNvSpPr txBox="1"/>
              <p:nvPr/>
            </p:nvSpPr>
            <p:spPr>
              <a:xfrm>
                <a:off x="8377418" y="2640719"/>
                <a:ext cx="697834" cy="62982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45719" tIns="45719" rIns="45719" bIns="45719" numCol="1" spcCol="38100" rtlCol="0" anchor="t">
                <a:spAutoFit/>
              </a:bodyPr>
              <a:lstStyle/>
              <a:p>
                <a:pPr marL="0" marR="0" indent="0" algn="ctr" defTabSz="9144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sz="2200" b="1" i="0" u="none" strike="noStrike" cap="none" spc="0" normalizeH="0" baseline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FillTx/>
                    <a:latin typeface="TH SarabunIT๙" pitchFamily="34" charset="-34"/>
                    <a:cs typeface="TH SarabunIT๙" pitchFamily="34" charset="-34"/>
                    <a:sym typeface="Calibri"/>
                  </a:rPr>
                  <a:t>ต.ค.</a:t>
                </a:r>
              </a:p>
            </p:txBody>
          </p:sp>
        </p:grpSp>
        <p:cxnSp>
          <p:nvCxnSpPr>
            <p:cNvPr id="34" name="ตัวเชื่อมต่อตรง 33">
              <a:extLst>
                <a:ext uri="{FF2B5EF4-FFF2-40B4-BE49-F238E27FC236}">
                  <a16:creationId xmlns:a16="http://schemas.microsoft.com/office/drawing/2014/main" id="{7DA987EB-35E1-44B1-B362-A92152FC8561}"/>
                </a:ext>
              </a:extLst>
            </p:cNvPr>
            <p:cNvCxnSpPr>
              <a:cxnSpLocks/>
            </p:cNvCxnSpPr>
            <p:nvPr/>
          </p:nvCxnSpPr>
          <p:spPr>
            <a:xfrm>
              <a:off x="2483768" y="2852594"/>
              <a:ext cx="0" cy="360040"/>
            </a:xfrm>
            <a:prstGeom prst="line">
              <a:avLst/>
            </a:prstGeom>
            <a:noFill/>
            <a:ln w="25400" cap="flat">
              <a:solidFill>
                <a:schemeClr val="accent1"/>
              </a:solidFill>
              <a:prstDash val="solid"/>
              <a:round/>
            </a:ln>
            <a:effectLst>
              <a:outerShdw blurRad="38100" dist="20000" dir="5400000" rotWithShape="0">
                <a:srgbClr val="000000">
                  <a:alpha val="38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35" name="ตัวเชื่อมต่อตรง 34">
              <a:extLst>
                <a:ext uri="{FF2B5EF4-FFF2-40B4-BE49-F238E27FC236}">
                  <a16:creationId xmlns:a16="http://schemas.microsoft.com/office/drawing/2014/main" id="{61E08708-16CE-4330-8120-570B39647BAD}"/>
                </a:ext>
              </a:extLst>
            </p:cNvPr>
            <p:cNvCxnSpPr>
              <a:cxnSpLocks/>
            </p:cNvCxnSpPr>
            <p:nvPr/>
          </p:nvCxnSpPr>
          <p:spPr>
            <a:xfrm>
              <a:off x="1148092" y="2852936"/>
              <a:ext cx="0" cy="360040"/>
            </a:xfrm>
            <a:prstGeom prst="line">
              <a:avLst/>
            </a:prstGeom>
            <a:noFill/>
            <a:ln w="25400" cap="flat">
              <a:solidFill>
                <a:schemeClr val="accent1"/>
              </a:solidFill>
              <a:prstDash val="solid"/>
              <a:round/>
            </a:ln>
            <a:effectLst>
              <a:outerShdw blurRad="38100" dist="20000" dir="5400000" rotWithShape="0">
                <a:srgbClr val="000000">
                  <a:alpha val="38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sp>
          <p:nvSpPr>
            <p:cNvPr id="36" name="TextBox 16">
              <a:extLst>
                <a:ext uri="{FF2B5EF4-FFF2-40B4-BE49-F238E27FC236}">
                  <a16:creationId xmlns:a16="http://schemas.microsoft.com/office/drawing/2014/main" id="{2D7FE603-F2E4-4669-8151-8636A927386C}"/>
                </a:ext>
              </a:extLst>
            </p:cNvPr>
            <p:cNvSpPr txBox="1"/>
            <p:nvPr/>
          </p:nvSpPr>
          <p:spPr>
            <a:xfrm>
              <a:off x="2042962" y="2463281"/>
              <a:ext cx="947545" cy="6298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t">
              <a:spAutoFit/>
            </a:bodyPr>
            <a:lstStyle/>
            <a:p>
              <a:pPr marL="0" marR="0" indent="0" algn="ctr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th-TH" sz="2200" b="1" i="0" u="none" strike="noStrike" cap="none" spc="0" normalizeH="0" baseline="0" dirty="0">
                  <a:ln>
                    <a:noFill/>
                  </a:ln>
                  <a:solidFill>
                    <a:srgbClr val="FF0000"/>
                  </a:solidFill>
                  <a:effectLst/>
                  <a:uFillTx/>
                  <a:latin typeface="TH SarabunIT๙" pitchFamily="34" charset="-34"/>
                  <a:cs typeface="TH SarabunIT๙" pitchFamily="34" charset="-34"/>
                  <a:sym typeface="Calibri"/>
                </a:rPr>
                <a:t>มิ.ย.</a:t>
              </a:r>
            </a:p>
          </p:txBody>
        </p:sp>
        <p:sp>
          <p:nvSpPr>
            <p:cNvPr id="37" name="TextBox 16">
              <a:extLst>
                <a:ext uri="{FF2B5EF4-FFF2-40B4-BE49-F238E27FC236}">
                  <a16:creationId xmlns:a16="http://schemas.microsoft.com/office/drawing/2014/main" id="{A5023721-20B1-40CB-B2EC-6B45745106AD}"/>
                </a:ext>
              </a:extLst>
            </p:cNvPr>
            <p:cNvSpPr txBox="1"/>
            <p:nvPr/>
          </p:nvSpPr>
          <p:spPr>
            <a:xfrm>
              <a:off x="662842" y="2420888"/>
              <a:ext cx="947545" cy="6298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t">
              <a:spAutoFit/>
            </a:bodyPr>
            <a:lstStyle/>
            <a:p>
              <a:pPr marL="0" marR="0" indent="0" algn="ctr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th-TH" sz="2200" b="1" i="0" u="none" strike="noStrike" cap="none" spc="0" normalizeH="0" baseline="0" dirty="0">
                  <a:ln>
                    <a:noFill/>
                  </a:ln>
                  <a:solidFill>
                    <a:srgbClr val="FF0000"/>
                  </a:solidFill>
                  <a:effectLst/>
                  <a:uFillTx/>
                  <a:latin typeface="TH SarabunIT๙" pitchFamily="34" charset="-34"/>
                  <a:cs typeface="TH SarabunIT๙" pitchFamily="34" charset="-34"/>
                  <a:sym typeface="Calibri"/>
                </a:rPr>
                <a:t>พ.ค.</a:t>
              </a:r>
            </a:p>
          </p:txBody>
        </p:sp>
      </p:grpSp>
      <p:sp>
        <p:nvSpPr>
          <p:cNvPr id="38" name="TextBox 3">
            <a:extLst>
              <a:ext uri="{FF2B5EF4-FFF2-40B4-BE49-F238E27FC236}">
                <a16:creationId xmlns:a16="http://schemas.microsoft.com/office/drawing/2014/main" id="{26D3624F-38B7-497E-AF70-78EAD528BC6E}"/>
              </a:ext>
            </a:extLst>
          </p:cNvPr>
          <p:cNvSpPr txBox="1"/>
          <p:nvPr/>
        </p:nvSpPr>
        <p:spPr>
          <a:xfrm>
            <a:off x="103794" y="1052736"/>
            <a:ext cx="8950634" cy="178510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263524" indent="-180974">
              <a:buFont typeface="Arial" pitchFamily="34" charset="0"/>
              <a:buChar char="•"/>
              <a:tabLst>
                <a:tab pos="263524" algn="l"/>
              </a:tabLst>
            </a:pPr>
            <a:r>
              <a:rPr lang="th-TH" sz="2200" b="1" dirty="0">
                <a:latin typeface="TH SarabunIT๙" pitchFamily="34" charset="-34"/>
                <a:cs typeface="TH SarabunIT๙" pitchFamily="34" charset="-34"/>
              </a:rPr>
              <a:t>คณะอนุกรรมการพัฒนาการเกษตรและสหกรณ์ระดับจังหวัด (</a:t>
            </a:r>
            <a:r>
              <a:rPr lang="th-TH" sz="2200" b="1" dirty="0" err="1">
                <a:latin typeface="TH SarabunIT๙" pitchFamily="34" charset="-34"/>
                <a:cs typeface="TH SarabunIT๙" pitchFamily="34" charset="-34"/>
              </a:rPr>
              <a:t>อพ</a:t>
            </a:r>
            <a:r>
              <a:rPr lang="th-TH" sz="2200" b="1" dirty="0">
                <a:latin typeface="TH SarabunIT๙" pitchFamily="34" charset="-34"/>
                <a:cs typeface="TH SarabunIT๙" pitchFamily="34" charset="-34"/>
              </a:rPr>
              <a:t>ก.)</a:t>
            </a:r>
          </a:p>
          <a:p>
            <a:pPr marL="263524" indent="-180974">
              <a:buFont typeface="Arial" pitchFamily="34" charset="0"/>
              <a:buChar char="•"/>
              <a:tabLst>
                <a:tab pos="263524" algn="l"/>
              </a:tabLst>
            </a:pPr>
            <a:r>
              <a:rPr lang="th-TH" sz="2200" b="1" dirty="0">
                <a:latin typeface="TH SarabunIT๙" pitchFamily="34" charset="-34"/>
                <a:cs typeface="TH SarabunIT๙" pitchFamily="34" charset="-34"/>
              </a:rPr>
              <a:t>คณะกรรมการขับเคลื่อนงานด้านการเกษตรระดับจังหวัด</a:t>
            </a:r>
          </a:p>
          <a:p>
            <a:pPr marL="263524" indent="-180974">
              <a:buFont typeface="Arial" pitchFamily="34" charset="0"/>
              <a:buChar char="•"/>
              <a:tabLst>
                <a:tab pos="263524" algn="l"/>
              </a:tabLst>
            </a:pPr>
            <a:r>
              <a:rPr lang="th-TH" sz="2200" b="1" dirty="0">
                <a:latin typeface="TH SarabunIT๙" pitchFamily="34" charset="-34"/>
                <a:cs typeface="TH SarabunIT๙" pitchFamily="34" charset="-34"/>
              </a:rPr>
              <a:t>คณะกรรมการขับเคลื่อนงานด้านการเกษตรระดับอำเภอ</a:t>
            </a:r>
          </a:p>
          <a:p>
            <a:pPr marL="263524" indent="-180974">
              <a:buFont typeface="Arial" pitchFamily="34" charset="0"/>
              <a:buChar char="•"/>
              <a:tabLst>
                <a:tab pos="263524" algn="l"/>
              </a:tabLst>
            </a:pPr>
            <a:r>
              <a:rPr lang="th-TH" sz="2200" b="1" dirty="0">
                <a:latin typeface="TH SarabunIT๙" pitchFamily="34" charset="-34"/>
                <a:cs typeface="TH SarabunIT๙" pitchFamily="34" charset="-34"/>
              </a:rPr>
              <a:t>ศูนย์ติดตามและแก้ไขปัญหาภัยพิบัติด้านการเกษตรจังหวัด</a:t>
            </a:r>
          </a:p>
          <a:p>
            <a:pPr marL="263524" indent="-180974">
              <a:buFont typeface="Arial" pitchFamily="34" charset="0"/>
              <a:buChar char="•"/>
              <a:tabLst>
                <a:tab pos="263524" algn="l"/>
              </a:tabLst>
            </a:pPr>
            <a:r>
              <a:rPr lang="th-TH" sz="2200" b="1" dirty="0">
                <a:latin typeface="TH SarabunIT๙" pitchFamily="34" charset="-34"/>
                <a:cs typeface="TH SarabunIT๙" pitchFamily="34" charset="-34"/>
              </a:rPr>
              <a:t>หัวหน้าส่วนราชการในจังหวัดทุกหน่วยงาน (แต่ละด้าน)</a:t>
            </a:r>
            <a:endParaRPr lang="en-US" sz="22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3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8527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876907335"/>
      </p:ext>
    </p:extLst>
  </p:cSld>
  <p:clrMapOvr>
    <a:masterClrMapping/>
  </p:clrMapOvr>
  <p:transition spd="med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 bwMode="auto">
          <a:xfrm>
            <a:off x="7690913" y="5643246"/>
            <a:ext cx="283466" cy="2160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15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1500" b="1" dirty="0">
              <a:latin typeface="Times New Roman" pitchFamily="18" charset="0"/>
              <a:cs typeface="Browallia New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11297" y="-27384"/>
            <a:ext cx="9121401" cy="864096"/>
          </a:xfrm>
          <a:prstGeom prst="rect">
            <a:avLst/>
          </a:prstGeom>
          <a:solidFill>
            <a:srgbClr val="14983D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7. บัญชี</a:t>
            </a: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ยานพาหนะ  เครื่องจักรกล  วัสดุอุปกรณ์ เครื่องมือ เครื่องใช้ </a:t>
            </a:r>
          </a:p>
          <a:p>
            <a:pPr algn="ctr"/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ของหน่วยงานในสังกัดกระทรวงเกษตรและสหกรณ์ จังหวัดยโสธร  ปี 2566</a:t>
            </a:r>
          </a:p>
        </p:txBody>
      </p:sp>
      <p:sp>
        <p:nvSpPr>
          <p:cNvPr id="10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8527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7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942248"/>
              </p:ext>
            </p:extLst>
          </p:nvPr>
        </p:nvGraphicFramePr>
        <p:xfrm>
          <a:off x="107504" y="936728"/>
          <a:ext cx="8928988" cy="5300584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60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150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3691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27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3271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3271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3271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3271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3271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32717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232717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232717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232717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232717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232717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</a:tblGrid>
              <a:tr h="126579">
                <a:tc rowSpan="2">
                  <a:txBody>
                    <a:bodyPr/>
                    <a:lstStyle/>
                    <a:p>
                      <a:pPr algn="ctr" fontAlgn="t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ที่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anchor="ctr"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หมายเลขโทรศัพท์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anchor="ctr"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หน่วยงานเจ้าของ</a:t>
                      </a:r>
                      <a:b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</a:br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เครื่องจักร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anchor="ctr"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เครื่องจักรกล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anchor="ctr"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จำนวนที่มี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anchor="ctr"/>
                </a:tc>
                <a:tc gridSpan="12">
                  <a:txBody>
                    <a:bodyPr/>
                    <a:lstStyle/>
                    <a:p>
                      <a:pPr algn="ctr" fontAlgn="t"/>
                      <a:r>
                        <a:rPr lang="th-TH" sz="1600" b="1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ประเภทสาธารณภัย</a:t>
                      </a:r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920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อุทกภัย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vert="vert27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วาตภัย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vert="vert27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โคลนถล่ม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vert="vert27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อัคคีภัย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vert="vert27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ไฟป่า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vert="vert27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สารเคมี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vert="vert27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แผ่นดินไหว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vert="vert27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อาคารถล่ม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vert="vert27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ภัยแล้ง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vert="vert27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ภัยทางทะเล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vert="vert27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ภัยจราจร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vert="vert27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ฟื้นฟูสภาพพื้นที่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vert="vert27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6579">
                <a:tc rowSpan="5"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 rowSpan="5"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045-711487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 rowSpan="5"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โครงการชลประทานยโสธร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รถบรรทุกขนาดใหญ่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6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รถบรรทุกเทท้าย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315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รถบรรทุกน้ำ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315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เครื่องสูบน้ำ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6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sng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รวม</a:t>
                      </a:r>
                      <a:endParaRPr lang="th-TH" sz="1600" b="0" i="0" u="sng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26579">
                <a:tc rowSpan="3"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 rowSpan="3"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045-714073-4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 rowSpan="3"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สำนักงานเกษตรจังหวัดยโสธร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รถยนต์ปิคอัพ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26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เครื่องโทรสาร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26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sng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รวม</a:t>
                      </a:r>
                      <a:endParaRPr lang="th-TH" sz="1600" b="0" i="0" u="sng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6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26579"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045-711412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สำนักงานปศุสัตว์จังหวัดยโสธร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รถยนต์ปิคอัพ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26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sng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รวม</a:t>
                      </a:r>
                      <a:endParaRPr lang="th-TH" sz="1600" b="0" i="0" u="sng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26579"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045-715683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สำนักงานปศุสัตว์ อ.เมือง </a:t>
                      </a:r>
                      <a:b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</a:br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จ.ยโสธร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รถยนต์ปิคอัพ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26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sng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รวม</a:t>
                      </a:r>
                      <a:endParaRPr lang="th-TH" sz="1600" b="0" i="0" u="sng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26579"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045-795548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สำนักงานปศุสัตว์ อ.ป่าติ้ว </a:t>
                      </a:r>
                      <a:b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</a:br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จ.ยโสธร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รถยนต์ปิคอัพ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26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sng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รวม</a:t>
                      </a:r>
                      <a:endParaRPr lang="th-TH" sz="1600" b="0" i="0" u="sng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26579"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6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045-797342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สำนักงานปศุสัตว์ อ.ค้อวัง </a:t>
                      </a:r>
                      <a:b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</a:br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จ.ยโสธร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รถยนต์ปิคอัพ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8808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sng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รวม</a:t>
                      </a:r>
                      <a:endParaRPr lang="th-TH" sz="1600" b="0" i="0" u="sng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71714" y="2176386"/>
            <a:ext cx="172494" cy="17249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16216" y="2176386"/>
            <a:ext cx="172494" cy="17249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32240" y="2176386"/>
            <a:ext cx="172494" cy="17249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884368" y="2176386"/>
            <a:ext cx="172494" cy="17249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820472" y="2176386"/>
            <a:ext cx="172494" cy="17249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71714" y="2420888"/>
            <a:ext cx="172494" cy="17249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16216" y="2420888"/>
            <a:ext cx="172494" cy="17249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32240" y="2420888"/>
            <a:ext cx="172494" cy="17249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884368" y="2420888"/>
            <a:ext cx="172494" cy="17249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820472" y="2420888"/>
            <a:ext cx="172494" cy="17249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16216" y="2680442"/>
            <a:ext cx="172494" cy="17249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71714" y="2680442"/>
            <a:ext cx="172494" cy="17249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991794" y="2680442"/>
            <a:ext cx="172494" cy="17249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07818" y="2680442"/>
            <a:ext cx="172494" cy="17249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43922" y="2680442"/>
            <a:ext cx="172494" cy="17249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820472" y="2680442"/>
            <a:ext cx="172494" cy="17249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71714" y="3645024"/>
            <a:ext cx="172494" cy="17249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71714" y="3904578"/>
            <a:ext cx="172494" cy="17249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16216" y="3645024"/>
            <a:ext cx="172494" cy="17249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991794" y="3645024"/>
            <a:ext cx="172494" cy="17249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07818" y="3645024"/>
            <a:ext cx="172494" cy="17249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452320" y="3645024"/>
            <a:ext cx="172494" cy="17249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927898" y="3645024"/>
            <a:ext cx="172494" cy="17249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820472" y="3645024"/>
            <a:ext cx="172494" cy="17249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604448" y="3645024"/>
            <a:ext cx="172494" cy="17249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43922" y="3645024"/>
            <a:ext cx="172494" cy="17249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16216" y="3904578"/>
            <a:ext cx="172494" cy="17249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32240" y="3904578"/>
            <a:ext cx="172494" cy="17249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963316" y="3904578"/>
            <a:ext cx="172494" cy="17249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07818" y="3904578"/>
            <a:ext cx="172494" cy="17249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452320" y="3904578"/>
            <a:ext cx="172494" cy="17249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899420" y="3904578"/>
            <a:ext cx="172494" cy="17249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43922" y="3904578"/>
            <a:ext cx="172494" cy="17249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619500" y="3904578"/>
            <a:ext cx="172494" cy="172494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16216" y="4408634"/>
            <a:ext cx="172494" cy="17249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300192" y="4408634"/>
            <a:ext cx="172494" cy="17249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835524" y="3904578"/>
            <a:ext cx="172494" cy="172494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71714" y="4869160"/>
            <a:ext cx="172494" cy="172494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963316" y="4408634"/>
            <a:ext cx="172494" cy="172494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16216" y="4869160"/>
            <a:ext cx="172494" cy="172494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991794" y="4869160"/>
            <a:ext cx="172494" cy="172494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07818" y="4869160"/>
            <a:ext cx="172494" cy="172494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452320" y="4869160"/>
            <a:ext cx="172494" cy="172494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927898" y="4869160"/>
            <a:ext cx="172494" cy="172494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43922" y="4869160"/>
            <a:ext cx="172494" cy="172494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07818" y="4408634"/>
            <a:ext cx="172494" cy="172494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423842" y="4408634"/>
            <a:ext cx="172494" cy="172494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604448" y="4408634"/>
            <a:ext cx="172494" cy="172494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604448" y="4869160"/>
            <a:ext cx="172494" cy="172494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848950" y="4869160"/>
            <a:ext cx="172494" cy="172494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899420" y="4408634"/>
            <a:ext cx="172494" cy="172494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43922" y="4408634"/>
            <a:ext cx="172494" cy="172494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820472" y="4408634"/>
            <a:ext cx="172494" cy="172494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86766" y="5373216"/>
            <a:ext cx="172494" cy="172494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31268" y="5373216"/>
            <a:ext cx="172494" cy="172494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006846" y="5373216"/>
            <a:ext cx="172494" cy="172494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22870" y="5373216"/>
            <a:ext cx="172494" cy="172494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467372" y="5373216"/>
            <a:ext cx="172494" cy="172494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942950" y="5373216"/>
            <a:ext cx="172494" cy="172494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58974" y="5373216"/>
            <a:ext cx="172494" cy="172494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619500" y="5373216"/>
            <a:ext cx="172494" cy="172494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864002" y="5373216"/>
            <a:ext cx="172494" cy="172494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86766" y="5877272"/>
            <a:ext cx="172494" cy="172494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31268" y="5877272"/>
            <a:ext cx="172494" cy="172494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006846" y="5877272"/>
            <a:ext cx="172494" cy="172494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22870" y="5877272"/>
            <a:ext cx="172494" cy="172494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467372" y="5877272"/>
            <a:ext cx="172494" cy="172494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942950" y="5877272"/>
            <a:ext cx="172494" cy="172494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58974" y="5877272"/>
            <a:ext cx="172494" cy="172494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619500" y="5877272"/>
            <a:ext cx="172494" cy="172494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864002" y="5877272"/>
            <a:ext cx="172494" cy="172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02768"/>
      </p:ext>
    </p:extLst>
  </p:cSld>
  <p:clrMapOvr>
    <a:masterClrMapping/>
  </p:clrMapOvr>
  <p:transition spd="med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 bwMode="auto">
          <a:xfrm>
            <a:off x="7690913" y="5643246"/>
            <a:ext cx="283466" cy="2160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15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1500" b="1" dirty="0">
              <a:latin typeface="Times New Roman" pitchFamily="18" charset="0"/>
              <a:cs typeface="Browallia New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10844" y="-27384"/>
            <a:ext cx="9121401" cy="864096"/>
          </a:xfrm>
          <a:prstGeom prst="rect">
            <a:avLst/>
          </a:prstGeom>
          <a:solidFill>
            <a:srgbClr val="1498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บัญชียานพาหนะ  เครื่องจักรกล  วัสดุอุปกรณ์ เครื่องมือ เครื่องใช้ </a:t>
            </a:r>
          </a:p>
          <a:p>
            <a:pPr algn="ctr"/>
            <a:r>
              <a:rPr lang="th-TH" sz="2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ของหน่วยงานในสังกัดกระทรวงเกษตรและสหกรณ์ จังหวัดยโสธร  ปี 2566 </a:t>
            </a:r>
            <a:r>
              <a:rPr lang="en-US" sz="2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(</a:t>
            </a:r>
            <a:r>
              <a:rPr lang="th-TH" sz="2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ต่อ</a:t>
            </a:r>
            <a:r>
              <a:rPr lang="en-US" sz="2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)</a:t>
            </a:r>
            <a:endParaRPr lang="th-TH" sz="28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0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8527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38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6571274"/>
              </p:ext>
            </p:extLst>
          </p:nvPr>
        </p:nvGraphicFramePr>
        <p:xfrm>
          <a:off x="107504" y="936728"/>
          <a:ext cx="8928988" cy="4159252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60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150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3691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27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3271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3271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3271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3271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3271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32717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232717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232717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232717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232717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232717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</a:tblGrid>
              <a:tr h="126579">
                <a:tc rowSpan="2">
                  <a:txBody>
                    <a:bodyPr/>
                    <a:lstStyle/>
                    <a:p>
                      <a:pPr algn="ctr" fontAlgn="t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ที่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anchor="ctr"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หมายเลขโทรศัพท์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anchor="ctr"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หน่วยงานเจ้าของ</a:t>
                      </a:r>
                      <a:b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</a:br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เครื่องจักร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anchor="ctr"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เครื่องจักรกล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anchor="ctr"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จำนวนที่มี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anchor="ctr"/>
                </a:tc>
                <a:tc gridSpan="12">
                  <a:txBody>
                    <a:bodyPr/>
                    <a:lstStyle/>
                    <a:p>
                      <a:pPr algn="ctr" fontAlgn="t"/>
                      <a:r>
                        <a:rPr lang="th-TH" sz="1600" b="1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ประเภทสาธารณภัย</a:t>
                      </a:r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920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อุทกภัย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vert="vert27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วาตภัย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vert="vert27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โคลนถล่ม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vert="vert27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อัคคีภัย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vert="vert27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ไฟป่า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vert="vert27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สารเคมี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vert="vert27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แผ่นดินไหว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vert="vert27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อาคารถล่ม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vert="vert27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ภัยแล้ง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vert="vert27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ภัยทางทะเล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vert="vert27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ภัยจราจร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vert="vert27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ฟื้นฟูสภาพพื้นที่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 vert="vert27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6579"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045-787350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สำนักงานปศุสัตว์ อ.ทรายมูล </a:t>
                      </a:r>
                      <a:b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</a:br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จ.ยโสธร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รถยนต์ปิคอัพ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6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sng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รวม</a:t>
                      </a:r>
                      <a:endParaRPr lang="th-TH" sz="1600" b="0" i="0" u="sng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6579"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8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045-791061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สำนักงานปศุสัตว์ อ.คำเขื่อนแก้ว</a:t>
                      </a:r>
                      <a:b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</a:br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จ.ยโสธร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รถยนต์ปิคอัพ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6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sng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รวม</a:t>
                      </a:r>
                      <a:endParaRPr lang="th-TH" sz="1600" b="0" i="0" u="sng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6579"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9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045-789709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สำนักงานปศุสัตว์ อ.กุดชุม </a:t>
                      </a:r>
                      <a:b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</a:br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จ.ยโสธร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รถยนต์ปิคอัพ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26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sng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รวม</a:t>
                      </a:r>
                      <a:endParaRPr lang="th-TH" sz="1600" b="0" i="0" u="sng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26579"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10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045-782517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สำนักงานปศุสัตว์ อ.เลิงนกทา จ.ยโสธร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รถยนต์ปิคอัพ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26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sng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รวม</a:t>
                      </a:r>
                      <a:endParaRPr lang="th-TH" sz="1600" b="0" i="0" u="sng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26579"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045-782518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สำนักงานปศุสัตว์ อ.ไทยเจริญ จ.ยโสธร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รถยนต์ปิคอัพ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26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sng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รวม</a:t>
                      </a:r>
                      <a:endParaRPr lang="th-TH" sz="1600" b="0" i="0" u="sng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26579"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045-799209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สำนักงานปศุสัตว์ อ.มหาชนะชัย</a:t>
                      </a:r>
                      <a:b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</a:br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จ.ยโสธร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รถยนต์ปิคอัพ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26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sng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รวม</a:t>
                      </a:r>
                      <a:endParaRPr lang="th-TH" sz="1600" b="0" i="0" u="sng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3087" marR="3087" marT="3087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71714" y="4653136"/>
            <a:ext cx="172494" cy="1724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16216" y="4653136"/>
            <a:ext cx="172494" cy="17249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991794" y="4653136"/>
            <a:ext cx="172494" cy="1724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07818" y="4653136"/>
            <a:ext cx="172494" cy="17249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452320" y="4653136"/>
            <a:ext cx="172494" cy="17249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927898" y="4653136"/>
            <a:ext cx="172494" cy="17249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43922" y="4653136"/>
            <a:ext cx="172494" cy="17249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604448" y="4653136"/>
            <a:ext cx="172494" cy="17249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848950" y="4653136"/>
            <a:ext cx="172494" cy="17249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71714" y="2176386"/>
            <a:ext cx="172494" cy="17249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16216" y="2176386"/>
            <a:ext cx="172494" cy="17249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991794" y="2176386"/>
            <a:ext cx="172494" cy="17249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07818" y="2176386"/>
            <a:ext cx="172494" cy="17249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452320" y="2176386"/>
            <a:ext cx="172494" cy="17249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927898" y="2176386"/>
            <a:ext cx="172494" cy="17249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43922" y="2176386"/>
            <a:ext cx="172494" cy="17249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604448" y="2176386"/>
            <a:ext cx="172494" cy="17249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848950" y="2176386"/>
            <a:ext cx="172494" cy="17249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71714" y="2680442"/>
            <a:ext cx="172494" cy="17249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16216" y="2680442"/>
            <a:ext cx="172494" cy="17249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991794" y="2680442"/>
            <a:ext cx="172494" cy="17249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07818" y="2680442"/>
            <a:ext cx="172494" cy="17249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452320" y="2680442"/>
            <a:ext cx="172494" cy="17249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927898" y="2680442"/>
            <a:ext cx="172494" cy="17249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43922" y="2680442"/>
            <a:ext cx="172494" cy="17249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604448" y="2680442"/>
            <a:ext cx="172494" cy="17249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848950" y="2680442"/>
            <a:ext cx="172494" cy="17249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71714" y="3140968"/>
            <a:ext cx="172494" cy="17249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16216" y="3140968"/>
            <a:ext cx="172494" cy="17249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991794" y="3140968"/>
            <a:ext cx="172494" cy="17249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07818" y="3140968"/>
            <a:ext cx="172494" cy="17249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452320" y="3140968"/>
            <a:ext cx="172494" cy="17249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927898" y="3140968"/>
            <a:ext cx="172494" cy="17249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43922" y="3140968"/>
            <a:ext cx="172494" cy="17249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604448" y="3140968"/>
            <a:ext cx="172494" cy="17249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848950" y="3140968"/>
            <a:ext cx="172494" cy="17249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71714" y="3645024"/>
            <a:ext cx="172494" cy="17249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16216" y="3645024"/>
            <a:ext cx="172494" cy="17249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991794" y="3645024"/>
            <a:ext cx="172494" cy="17249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07818" y="3645024"/>
            <a:ext cx="172494" cy="17249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452320" y="3645024"/>
            <a:ext cx="172494" cy="17249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927898" y="3645024"/>
            <a:ext cx="172494" cy="17249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43922" y="3645024"/>
            <a:ext cx="172494" cy="17249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604448" y="3645024"/>
            <a:ext cx="172494" cy="17249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848950" y="3645024"/>
            <a:ext cx="172494" cy="172494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71714" y="4149080"/>
            <a:ext cx="172494" cy="17249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16216" y="4149080"/>
            <a:ext cx="172494" cy="17249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991794" y="4149080"/>
            <a:ext cx="172494" cy="172494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07818" y="4149080"/>
            <a:ext cx="172494" cy="172494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452320" y="4149080"/>
            <a:ext cx="172494" cy="172494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927898" y="4149080"/>
            <a:ext cx="172494" cy="172494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43922" y="4149080"/>
            <a:ext cx="172494" cy="172494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604448" y="4149080"/>
            <a:ext cx="172494" cy="172494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848950" y="4149080"/>
            <a:ext cx="172494" cy="172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736055"/>
      </p:ext>
    </p:extLst>
  </p:cSld>
  <p:clrMapOvr>
    <a:masterClrMapping/>
  </p:clrMapOvr>
  <p:transition spd="med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">
            <a:extLst>
              <a:ext uri="{FF2B5EF4-FFF2-40B4-BE49-F238E27FC236}">
                <a16:creationId xmlns:a16="http://schemas.microsoft.com/office/drawing/2014/main" id="{693DA515-4ED7-47FE-B192-4BD097D4ACCE}"/>
              </a:ext>
            </a:extLst>
          </p:cNvPr>
          <p:cNvGrpSpPr/>
          <p:nvPr/>
        </p:nvGrpSpPr>
        <p:grpSpPr>
          <a:xfrm>
            <a:off x="260057" y="1484784"/>
            <a:ext cx="8568952" cy="4937933"/>
            <a:chOff x="13063" y="0"/>
            <a:chExt cx="9241774" cy="6858000"/>
          </a:xfrm>
        </p:grpSpPr>
        <p:pic>
          <p:nvPicPr>
            <p:cNvPr id="3" name="รูปภาพ 2">
              <a:extLst>
                <a:ext uri="{FF2B5EF4-FFF2-40B4-BE49-F238E27FC236}">
                  <a16:creationId xmlns:a16="http://schemas.microsoft.com/office/drawing/2014/main" id="{4B1FD1B9-E405-4A7B-9437-1965EE43AA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063" y="0"/>
              <a:ext cx="4851639" cy="6858000"/>
            </a:xfrm>
            <a:prstGeom prst="rect">
              <a:avLst/>
            </a:prstGeom>
            <a:ln w="57150">
              <a:solidFill>
                <a:srgbClr val="FFFF00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</p:pic>
        <p:pic>
          <p:nvPicPr>
            <p:cNvPr id="4" name="รูปภาพ 3">
              <a:extLst>
                <a:ext uri="{FF2B5EF4-FFF2-40B4-BE49-F238E27FC236}">
                  <a16:creationId xmlns:a16="http://schemas.microsoft.com/office/drawing/2014/main" id="{6AAB48EE-55BD-494A-B125-5457820891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11"/>
            <a:stretch/>
          </p:blipFill>
          <p:spPr>
            <a:xfrm>
              <a:off x="4427985" y="0"/>
              <a:ext cx="4826852" cy="6858000"/>
            </a:xfrm>
            <a:prstGeom prst="rect">
              <a:avLst/>
            </a:prstGeom>
            <a:ln w="57150">
              <a:solidFill>
                <a:srgbClr val="FFFF00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</p:pic>
      </p:grpSp>
      <p:sp>
        <p:nvSpPr>
          <p:cNvPr id="5" name="แผนผังลําดับงาน: กระบวนการสำรอง 4">
            <a:extLst>
              <a:ext uri="{FF2B5EF4-FFF2-40B4-BE49-F238E27FC236}">
                <a16:creationId xmlns:a16="http://schemas.microsoft.com/office/drawing/2014/main" id="{603D21F0-2EFB-4622-9A0C-BAB14E846C8E}"/>
              </a:ext>
            </a:extLst>
          </p:cNvPr>
          <p:cNvSpPr/>
          <p:nvPr/>
        </p:nvSpPr>
        <p:spPr>
          <a:xfrm>
            <a:off x="260057" y="6565"/>
            <a:ext cx="8568952" cy="1328021"/>
          </a:xfrm>
          <a:prstGeom prst="flowChartAlternateProces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th-TH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8</a:t>
            </a:r>
            <a:r>
              <a:rPr lang="en-US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.</a:t>
            </a:r>
            <a:r>
              <a:rPr lang="th-TH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คำสั่งกระทรวงเกษตรและสหกรณ์ ที่ </a:t>
            </a:r>
            <a:r>
              <a:rPr lang="en-US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772/2563</a:t>
            </a:r>
          </a:p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th-TH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เรื่องจัดตั้งศูนย์ติดตามและแก้ไขปัญหาภัยพิบัติด้านการเกษตร</a:t>
            </a:r>
            <a:endParaRPr kumimoji="0" lang="th-TH" sz="36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TH SarabunIT๙" panose="020B0500040200020003" pitchFamily="34" charset="-34"/>
              <a:ea typeface="+mj-ea"/>
              <a:cs typeface="TH SarabunIT๙" panose="020B0500040200020003" pitchFamily="34" charset="-34"/>
              <a:sym typeface="Calibri"/>
            </a:endParaRPr>
          </a:p>
        </p:txBody>
      </p:sp>
      <p:sp>
        <p:nvSpPr>
          <p:cNvPr id="6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8527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39</a:t>
            </a:r>
          </a:p>
        </p:txBody>
      </p:sp>
    </p:spTree>
    <p:extLst>
      <p:ext uri="{BB962C8B-B14F-4D97-AF65-F5344CB8AC3E}">
        <p14:creationId xmlns:p14="http://schemas.microsoft.com/office/powerpoint/2010/main" val="3941149052"/>
      </p:ext>
    </p:extLst>
  </p:cSld>
  <p:clrMapOvr>
    <a:masterClrMapping/>
  </p:clrMapOvr>
  <p:transition spd="med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3D4838FE-86C9-4B4A-B5CA-61888FF2A7C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20" y="1400427"/>
            <a:ext cx="4425023" cy="5112568"/>
          </a:xfrm>
          <a:prstGeom prst="rect">
            <a:avLst/>
          </a:prstGeom>
          <a:ln w="38100">
            <a:solidFill>
              <a:srgbClr val="C0E871"/>
            </a:solidFill>
          </a:ln>
        </p:spPr>
      </p:pic>
      <p:sp>
        <p:nvSpPr>
          <p:cNvPr id="3" name="แผนผังลําดับงาน: กระบวนการสำรอง 2">
            <a:extLst>
              <a:ext uri="{FF2B5EF4-FFF2-40B4-BE49-F238E27FC236}">
                <a16:creationId xmlns:a16="http://schemas.microsoft.com/office/drawing/2014/main" id="{0BC7D9FA-76DF-42C9-941E-E035E9B34CB0}"/>
              </a:ext>
            </a:extLst>
          </p:cNvPr>
          <p:cNvSpPr/>
          <p:nvPr/>
        </p:nvSpPr>
        <p:spPr>
          <a:xfrm>
            <a:off x="92820" y="0"/>
            <a:ext cx="8900384" cy="1328021"/>
          </a:xfrm>
          <a:prstGeom prst="flowChartAlternateProcess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algn="ctr"/>
            <a:r>
              <a:rPr lang="th-TH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9</a:t>
            </a:r>
            <a:r>
              <a:rPr lang="en-US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.</a:t>
            </a:r>
            <a:r>
              <a:rPr lang="th-TH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หลักเกณฑ์ปลีกย่อยการให้ความช่วยเหลือผู้ประสบภัยพิบัติ</a:t>
            </a:r>
          </a:p>
          <a:p>
            <a:pPr algn="ctr"/>
            <a:r>
              <a:rPr lang="th-TH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กรณีฉุกเฉิน พ.ศ. 256</a:t>
            </a:r>
            <a:r>
              <a:rPr lang="en-US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4</a:t>
            </a:r>
            <a:endParaRPr kumimoji="0" lang="th-TH" sz="36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TH SarabunIT๙" panose="020B0500040200020003" pitchFamily="34" charset="-34"/>
              <a:ea typeface="+mj-ea"/>
              <a:cs typeface="TH SarabunIT๙" panose="020B0500040200020003" pitchFamily="34" charset="-34"/>
              <a:sym typeface="Calibri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A963C2F8-B56D-4091-95ED-5902AD2EB44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4624" y="1400427"/>
            <a:ext cx="4338580" cy="5125315"/>
          </a:xfrm>
          <a:prstGeom prst="rect">
            <a:avLst/>
          </a:prstGeom>
          <a:ln w="38100">
            <a:solidFill>
              <a:srgbClr val="C0E871"/>
            </a:solidFill>
          </a:ln>
        </p:spPr>
      </p:pic>
      <p:sp>
        <p:nvSpPr>
          <p:cNvPr id="5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76456" y="6485274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40</a:t>
            </a:r>
          </a:p>
        </p:txBody>
      </p:sp>
    </p:spTree>
    <p:extLst>
      <p:ext uri="{BB962C8B-B14F-4D97-AF65-F5344CB8AC3E}">
        <p14:creationId xmlns:p14="http://schemas.microsoft.com/office/powerpoint/2010/main" val="4025339311"/>
      </p:ext>
    </p:extLst>
  </p:cSld>
  <p:clrMapOvr>
    <a:masterClrMapping/>
  </p:clrMapOvr>
  <p:transition spd="med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แผนผังลําดับงาน: กระบวนการสำรอง 1">
            <a:extLst>
              <a:ext uri="{FF2B5EF4-FFF2-40B4-BE49-F238E27FC236}">
                <a16:creationId xmlns:a16="http://schemas.microsoft.com/office/drawing/2014/main" id="{0A73EBA0-0987-41CB-A491-3BF323C42562}"/>
              </a:ext>
            </a:extLst>
          </p:cNvPr>
          <p:cNvSpPr/>
          <p:nvPr/>
        </p:nvSpPr>
        <p:spPr>
          <a:xfrm>
            <a:off x="112370" y="0"/>
            <a:ext cx="8940345" cy="1328021"/>
          </a:xfrm>
          <a:prstGeom prst="flowChartAlternateProcess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algn="ctr"/>
            <a:r>
              <a:rPr lang="th-TH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9</a:t>
            </a:r>
            <a:r>
              <a:rPr lang="en-US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.</a:t>
            </a:r>
            <a:r>
              <a:rPr lang="th-TH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หลักเกณฑ์ปลีกย่อยการให้ความช่วยเหลือผู้ประสบภัยพิบัติ</a:t>
            </a:r>
          </a:p>
          <a:p>
            <a:pPr algn="ctr"/>
            <a:r>
              <a:rPr lang="th-TH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กรณีฉุกเฉิน พ.ศ. 256</a:t>
            </a:r>
            <a:r>
              <a:rPr lang="en-US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4 (</a:t>
            </a:r>
            <a:r>
              <a:rPr lang="th-TH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ต่อ</a:t>
            </a:r>
            <a:r>
              <a:rPr lang="en-US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)</a:t>
            </a:r>
            <a:endParaRPr kumimoji="0" lang="th-TH" sz="36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TH SarabunIT๙" panose="020B0500040200020003" pitchFamily="34" charset="-34"/>
              <a:ea typeface="+mj-ea"/>
              <a:cs typeface="TH SarabunIT๙" panose="020B0500040200020003" pitchFamily="34" charset="-34"/>
              <a:sym typeface="Calibri"/>
            </a:endParaRP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1C70EAA6-B259-4927-A533-197AAB1B915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71" y="1367103"/>
            <a:ext cx="4430704" cy="5125315"/>
          </a:xfrm>
          <a:prstGeom prst="rect">
            <a:avLst/>
          </a:prstGeom>
          <a:ln w="38100">
            <a:solidFill>
              <a:srgbClr val="C0E871"/>
            </a:solidFill>
          </a:ln>
        </p:spPr>
      </p:pic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4687DE63-D1AF-417D-9181-572C474F65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2011" y="1328021"/>
            <a:ext cx="4430704" cy="5164397"/>
          </a:xfrm>
          <a:prstGeom prst="rect">
            <a:avLst/>
          </a:prstGeom>
        </p:spPr>
      </p:pic>
      <p:sp>
        <p:nvSpPr>
          <p:cNvPr id="5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663651" y="6492418"/>
            <a:ext cx="46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41</a:t>
            </a:r>
          </a:p>
        </p:txBody>
      </p:sp>
    </p:spTree>
    <p:extLst>
      <p:ext uri="{BB962C8B-B14F-4D97-AF65-F5344CB8AC3E}">
        <p14:creationId xmlns:p14="http://schemas.microsoft.com/office/powerpoint/2010/main" val="2437824180"/>
      </p:ext>
    </p:extLst>
  </p:cSld>
  <p:clrMapOvr>
    <a:masterClrMapping/>
  </p:clrMapOvr>
  <p:transition spd="med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ตาราง 1">
            <a:extLst>
              <a:ext uri="{FF2B5EF4-FFF2-40B4-BE49-F238E27FC236}">
                <a16:creationId xmlns:a16="http://schemas.microsoft.com/office/drawing/2014/main" id="{98933C6C-239F-434F-ABC0-CC094C66F6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5624882"/>
              </p:ext>
            </p:extLst>
          </p:nvPr>
        </p:nvGraphicFramePr>
        <p:xfrm>
          <a:off x="0" y="0"/>
          <a:ext cx="9110209" cy="6857992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201869">
                  <a:extLst>
                    <a:ext uri="{9D8B030D-6E8A-4147-A177-3AD203B41FA5}">
                      <a16:colId xmlns:a16="http://schemas.microsoft.com/office/drawing/2014/main" val="2488706870"/>
                    </a:ext>
                  </a:extLst>
                </a:gridCol>
                <a:gridCol w="1374666">
                  <a:extLst>
                    <a:ext uri="{9D8B030D-6E8A-4147-A177-3AD203B41FA5}">
                      <a16:colId xmlns:a16="http://schemas.microsoft.com/office/drawing/2014/main" val="2481949124"/>
                    </a:ext>
                  </a:extLst>
                </a:gridCol>
                <a:gridCol w="2379149">
                  <a:extLst>
                    <a:ext uri="{9D8B030D-6E8A-4147-A177-3AD203B41FA5}">
                      <a16:colId xmlns:a16="http://schemas.microsoft.com/office/drawing/2014/main" val="1731400961"/>
                    </a:ext>
                  </a:extLst>
                </a:gridCol>
                <a:gridCol w="2482173">
                  <a:extLst>
                    <a:ext uri="{9D8B030D-6E8A-4147-A177-3AD203B41FA5}">
                      <a16:colId xmlns:a16="http://schemas.microsoft.com/office/drawing/2014/main" val="1398614465"/>
                    </a:ext>
                  </a:extLst>
                </a:gridCol>
                <a:gridCol w="884376">
                  <a:extLst>
                    <a:ext uri="{9D8B030D-6E8A-4147-A177-3AD203B41FA5}">
                      <a16:colId xmlns:a16="http://schemas.microsoft.com/office/drawing/2014/main" val="3847873299"/>
                    </a:ext>
                  </a:extLst>
                </a:gridCol>
                <a:gridCol w="932439">
                  <a:extLst>
                    <a:ext uri="{9D8B030D-6E8A-4147-A177-3AD203B41FA5}">
                      <a16:colId xmlns:a16="http://schemas.microsoft.com/office/drawing/2014/main" val="2009580400"/>
                    </a:ext>
                  </a:extLst>
                </a:gridCol>
                <a:gridCol w="855537">
                  <a:extLst>
                    <a:ext uri="{9D8B030D-6E8A-4147-A177-3AD203B41FA5}">
                      <a16:colId xmlns:a16="http://schemas.microsoft.com/office/drawing/2014/main" val="3100555588"/>
                    </a:ext>
                  </a:extLst>
                </a:gridCol>
              </a:tblGrid>
              <a:tr h="390426">
                <a:tc gridSpan="7">
                  <a:txBody>
                    <a:bodyPr/>
                    <a:lstStyle/>
                    <a:p>
                      <a:pPr algn="ctr" rtl="0" fontAlgn="b"/>
                      <a:r>
                        <a:rPr lang="th-TH" sz="18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10. รายชื่อผู้ประสานงานและช่องทางการติดต่อประสานงาน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 anchor="b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2501116"/>
                  </a:ext>
                </a:extLst>
              </a:tr>
              <a:tr h="332683">
                <a:tc gridSpan="7">
                  <a:txBody>
                    <a:bodyPr/>
                    <a:lstStyle/>
                    <a:p>
                      <a:pPr algn="ctr" rtl="0" fontAlgn="b"/>
                      <a:r>
                        <a:rPr lang="th-TH" sz="18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ศูนย์ติดตามและแก้ไขปัญหาภัยพิบัติด้านการเกษตรจังหวัดยโสธร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 anchor="b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7692967"/>
                  </a:ext>
                </a:extLst>
              </a:tr>
              <a:tr h="280853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h-TH" sz="14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ที่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h-TH" sz="14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ชื่อผู้ประสานงาน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h-TH" sz="14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ตำแหน่ง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h-TH" sz="14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หน่วยงาน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 anchor="ctr"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th-TH" sz="14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ข้อมูลติดต่อ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5849003"/>
                  </a:ext>
                </a:extLst>
              </a:tr>
              <a:tr h="221414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u="none" strike="noStrike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มือถือ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โทรศัพท์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โทรสาร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 anchor="ctr"/>
                </a:tc>
                <a:extLst>
                  <a:ext uri="{0D108BD9-81ED-4DB2-BD59-A6C34878D82A}">
                    <a16:rowId xmlns:a16="http://schemas.microsoft.com/office/drawing/2014/main" val="1622051475"/>
                  </a:ext>
                </a:extLst>
              </a:tr>
              <a:tr h="267993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นางขวัญธิดา จิตตะประพันธ์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หัวหน้ากลุ่มช่วยเหลือเกษตรกรและโครงการพิเศษ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สำนักงานเกษตรและสหกรณ์จังหวัด</a:t>
                      </a:r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ยโสธร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094-2589393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045-714074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045-714074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extLst>
                  <a:ext uri="{0D108BD9-81ED-4DB2-BD59-A6C34878D82A}">
                    <a16:rowId xmlns:a16="http://schemas.microsoft.com/office/drawing/2014/main" val="2635038798"/>
                  </a:ext>
                </a:extLst>
              </a:tr>
              <a:tr h="267993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นายวิชัย หาญชัย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ผู้อำนวยการสถานีอุตุนิยมวิทยา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สถานีอุตุนิยมวิทยาจังหวัด</a:t>
                      </a:r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ยโสธร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081-0734543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045-756692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045-756693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extLst>
                  <a:ext uri="{0D108BD9-81ED-4DB2-BD59-A6C34878D82A}">
                    <a16:rowId xmlns:a16="http://schemas.microsoft.com/office/drawing/2014/main" val="705026029"/>
                  </a:ext>
                </a:extLst>
              </a:tr>
              <a:tr h="267993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นางสาว</a:t>
                      </a:r>
                      <a:r>
                        <a:rPr lang="th-TH" sz="1400" u="none" strike="noStrike" dirty="0" err="1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สุภัท</a:t>
                      </a:r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ตา</a:t>
                      </a:r>
                      <a:r>
                        <a:rPr lang="th-TH" sz="140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สิน</a:t>
                      </a:r>
                      <a:r>
                        <a:rPr lang="th-TH" sz="1400" u="none" strike="noStrike" baseline="0" dirty="0" err="1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ไชย์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หัวหน้ากลุ่มส่งเสริมและพัฒนาเกษตรกร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สำนักงานเกษตรจังหวัดยโสธร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098-3514442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045-773020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045-773019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7993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นายพงศพัศ คำศรี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spc="-50" baseline="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หัวหน้าฝ่ายจัดสรรน้ำและปรับปรุงระบบชลประทาน</a:t>
                      </a:r>
                      <a:endParaRPr lang="th-TH" sz="1400" b="0" i="0" u="none" strike="noStrike" spc="-50" baseline="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โครงการชลประทานยโสธร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087</a:t>
                      </a:r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</a:t>
                      </a:r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4447123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045-711487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045-711200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7993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0" i="0" u="none" strike="noStrike" dirty="0">
                          <a:solidFill>
                            <a:schemeClr val="dk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นายอาคม</a:t>
                      </a:r>
                      <a:r>
                        <a:rPr lang="th-TH" sz="140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จันทพันธ์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เจ้าพนักงานประมงอาวุโส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สำนักงานประมงจังหวัดยโสธร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086-230-3222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065-984-5205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045-580219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7993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6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นายวิถีชัย สอนลา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พนักงานบริหารสินเชื่อ</a:t>
                      </a:r>
                      <a:r>
                        <a:rPr lang="th-TH" sz="140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9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สำนักงาน ธ.ก.ส.จังหวัดยโสธร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085-7779735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045-712984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045-712984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extLst>
                  <a:ext uri="{0D108BD9-81ED-4DB2-BD59-A6C34878D82A}">
                    <a16:rowId xmlns:a16="http://schemas.microsoft.com/office/drawing/2014/main" val="3798689955"/>
                  </a:ext>
                </a:extLst>
              </a:tr>
              <a:tr h="436457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7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นางพิศมัย ชูรัตน์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ผู้อำนวยการกลุ่มส่งเสริมและพัฒนาการบริหาร          การจัดการสหกรณ์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สำนักงานสหกรณ์จังหวัดยโสธร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063-3969516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045-586087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045-586087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7993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8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นายประภาส แยบยน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หัวหน้ากลุ่มวิจัยและพัฒนา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ศูนย์วิจัยและพัฒนาการเกษตรยโสธร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062-1975499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045-756816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045-756816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7993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9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นายบุญจันทร์ บาระชล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หัวหน้าฝ่ายสงเคราะห์ผู้ประสบภัย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spc="-30" baseline="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สำนักงานป้องกันและบรรเทาสาธารณภัยจังหวัดยโสธร</a:t>
                      </a:r>
                      <a:endParaRPr lang="th-TH" sz="1400" b="0" i="0" u="none" strike="noStrike" spc="-30" baseline="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081-8762485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045-715475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045-712244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extLst>
                  <a:ext uri="{0D108BD9-81ED-4DB2-BD59-A6C34878D82A}">
                    <a16:rowId xmlns:a16="http://schemas.microsoft.com/office/drawing/2014/main" val="1607370250"/>
                  </a:ext>
                </a:extLst>
              </a:tr>
              <a:tr h="267993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10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นางมยุรี ชมภูพื้น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นักวิชาการเกษตรชำนาญการ​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ศูนย์หม่อนไหมเฉลิมพระเกียรติฯศรีสะเกษ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081-9553629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045-916659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045-916659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extLst>
                  <a:ext uri="{0D108BD9-81ED-4DB2-BD59-A6C34878D82A}">
                    <a16:rowId xmlns:a16="http://schemas.microsoft.com/office/drawing/2014/main" val="453552767"/>
                  </a:ext>
                </a:extLst>
              </a:tr>
              <a:tr h="267993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นางสาวลลนา</a:t>
                      </a:r>
                      <a:r>
                        <a:rPr lang="th-TH" sz="14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โพธิ์ศรี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นักวิชาการตรวจสอบบัญชีชำนาญการ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สำนักงานตรวจบัญชีสหกรณ์ยโสธร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065-0946414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045-712224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045-712224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67993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12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นายธีรพล</a:t>
                      </a:r>
                      <a:r>
                        <a:rPr lang="th-TH" sz="140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พลภักดิ์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นักวิเคราะห์นโยบายและแผนชำนาญการ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สำนักงานเศรษฐกิจการเกษตร ที่ 11 อุบลราชธานี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08</a:t>
                      </a:r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9</a:t>
                      </a:r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</a:t>
                      </a:r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9933061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045-344653-4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045-344655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67993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13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นายวิชาญ ปีนะเก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นักวิชาการปฏิรูปที่ดินชำนาญการ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สำนักงานการปฏิรูปที่ดินจังหวัด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089-6187017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045-761044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045-761044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extLst>
                  <a:ext uri="{0D108BD9-81ED-4DB2-BD59-A6C34878D82A}">
                    <a16:rowId xmlns:a16="http://schemas.microsoft.com/office/drawing/2014/main" val="3717470928"/>
                  </a:ext>
                </a:extLst>
              </a:tr>
              <a:tr h="267993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14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นายธน</a:t>
                      </a:r>
                      <a:r>
                        <a:rPr lang="th-TH" sz="1400" u="none" strike="noStrike" dirty="0" err="1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วัตน์</a:t>
                      </a:r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ชูรัตน์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เจ้าพนักงานทรัพยากรธณีชำนาญงาน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300" u="none" strike="noStrike" spc="-20" baseline="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สำนักงานทรัพยากรธรรมชาติและสิ่งแวดล้อมจังหวัดยโสธร</a:t>
                      </a:r>
                      <a:endParaRPr lang="th-TH" sz="1300" b="0" i="0" u="none" strike="noStrike" spc="-20" baseline="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087-4460501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045-715466 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045-715466 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67993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15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นางวรินทร เกตุผล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เจ้าพนักงานการเกษตรชำนาญงาน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ศูนย์วิจัยข้าวร้อยเอ็ด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091-8347412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043-501654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043-501655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extLst>
                  <a:ext uri="{0D108BD9-81ED-4DB2-BD59-A6C34878D82A}">
                    <a16:rowId xmlns:a16="http://schemas.microsoft.com/office/drawing/2014/main" val="2761474029"/>
                  </a:ext>
                </a:extLst>
              </a:tr>
              <a:tr h="267993"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16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นาง</a:t>
                      </a:r>
                      <a:r>
                        <a:rPr lang="th-TH" sz="14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พัทธ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นันท์ ธนสินนพวิชญ์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เจ้าพนักงานธุรการชำนาญงาน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ศูนย์วิจัยข้าวร้อยเอ็ด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095-6469433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043-501654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043-501655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extLst>
                  <a:ext uri="{0D108BD9-81ED-4DB2-BD59-A6C34878D82A}">
                    <a16:rowId xmlns:a16="http://schemas.microsoft.com/office/drawing/2014/main" val="532859139"/>
                  </a:ext>
                </a:extLst>
              </a:tr>
              <a:tr h="267993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17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นางลำไพร</a:t>
                      </a:r>
                      <a:r>
                        <a:rPr lang="th-TH" sz="140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คำลือ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เจ้าพนักงานการเกษตรปฏิบัติงาน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สถานีพัฒนาที่ดินยโสธร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089-6216593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045-773127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045-773129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67993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18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นายสมประสงค์ เกษมสุข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เจ้าพนักงาน</a:t>
                      </a:r>
                      <a:r>
                        <a:rPr lang="th-TH" sz="14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สัตว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บาลปฏิบัติงาน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สำนักงานปศุสัตว์จังหวัดยโสธร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080-735-1692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045-715412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045-712231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67993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19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นางสาว</a:t>
                      </a:r>
                      <a:r>
                        <a:rPr lang="th-TH" sz="1400" u="none" strike="noStrike" dirty="0" err="1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ปิ</a:t>
                      </a:r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ยานันท์</a:t>
                      </a:r>
                      <a:r>
                        <a:rPr lang="th-TH" sz="140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อิน</a:t>
                      </a:r>
                      <a:r>
                        <a:rPr lang="th-TH" sz="1400" u="none" strike="noStrike" baseline="0" dirty="0" err="1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ธิ</a:t>
                      </a:r>
                      <a:r>
                        <a:rPr lang="th-TH" sz="140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กาย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นักวิเคราะห์นโยบายและแผน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การยางแห่งประเทศไทยจังหวัดยโสธร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099-6074334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045-979805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045-979806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372285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0" i="0" u="none" strike="noStrike" dirty="0">
                          <a:solidFill>
                            <a:schemeClr val="dk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20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นายปฏิภาณ</a:t>
                      </a:r>
                      <a:r>
                        <a:rPr lang="th-TH" sz="140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โคสุโน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เจ้าหน้าที่วิเคราะห์นโยบายและแผน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สำนักงานเกษตรและสหกรณ์จังหวัดยโสธร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98-7422216</a:t>
                      </a: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045-714074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u="none" strike="noStrike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045-714074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6321" marR="6321" marT="6321" marB="0"/>
                </a:tc>
                <a:extLst>
                  <a:ext uri="{0D108BD9-81ED-4DB2-BD59-A6C34878D82A}">
                    <a16:rowId xmlns:a16="http://schemas.microsoft.com/office/drawing/2014/main" val="4221629576"/>
                  </a:ext>
                </a:extLst>
              </a:tr>
            </a:tbl>
          </a:graphicData>
        </a:graphic>
      </p:graphicFrame>
      <p:sp>
        <p:nvSpPr>
          <p:cNvPr id="3" name="กล่องข้อความ 8">
            <a:extLst>
              <a:ext uri="{FF2B5EF4-FFF2-40B4-BE49-F238E27FC236}">
                <a16:creationId xmlns:a16="http://schemas.microsoft.com/office/drawing/2014/main" id="{0A8AE127-EABE-4EBF-98EC-A7994911E5F1}"/>
              </a:ext>
            </a:extLst>
          </p:cNvPr>
          <p:cNvSpPr txBox="1"/>
          <p:nvPr/>
        </p:nvSpPr>
        <p:spPr>
          <a:xfrm>
            <a:off x="8748464" y="6525344"/>
            <a:ext cx="4337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42</a:t>
            </a:r>
          </a:p>
        </p:txBody>
      </p:sp>
    </p:spTree>
    <p:extLst>
      <p:ext uri="{BB962C8B-B14F-4D97-AF65-F5344CB8AC3E}">
        <p14:creationId xmlns:p14="http://schemas.microsoft.com/office/powerpoint/2010/main" val="500650585"/>
      </p:ext>
    </p:extLst>
  </p:cSld>
  <p:clrMapOvr>
    <a:masterClrMapping/>
  </p:clrMapOvr>
  <p:transition spd="med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-315416"/>
            <a:ext cx="9144000" cy="620688"/>
          </a:xfrm>
          <a:prstGeom prst="rect">
            <a:avLst/>
          </a:prstGeom>
          <a:solidFill>
            <a:schemeClr val="accent1"/>
          </a:solidFill>
          <a:ln w="25400" cap="flat">
            <a:solidFill>
              <a:schemeClr val="accent1"/>
            </a:solidFill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6552728"/>
            <a:ext cx="9144000" cy="620688"/>
          </a:xfrm>
          <a:prstGeom prst="rect">
            <a:avLst/>
          </a:prstGeom>
          <a:solidFill>
            <a:schemeClr val="accent1"/>
          </a:solidFill>
          <a:ln w="25400" cap="flat">
            <a:solidFill>
              <a:schemeClr val="accent1"/>
            </a:solidFill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07504" y="511398"/>
            <a:ext cx="8928992" cy="2302515"/>
            <a:chOff x="107504" y="548680"/>
            <a:chExt cx="8928992" cy="2302515"/>
          </a:xfrm>
        </p:grpSpPr>
        <p:sp>
          <p:nvSpPr>
            <p:cNvPr id="4" name="Rounded Rectangle 3"/>
            <p:cNvSpPr/>
            <p:nvPr/>
          </p:nvSpPr>
          <p:spPr>
            <a:xfrm>
              <a:off x="107504" y="548680"/>
              <a:ext cx="8928992" cy="1872208"/>
            </a:xfrm>
            <a:prstGeom prst="roundRect">
              <a:avLst/>
            </a:prstGeom>
            <a:gradFill>
              <a:gsLst>
                <a:gs pos="5000">
                  <a:schemeClr val="accent3">
                    <a:lumMod val="60000"/>
                    <a:lumOff val="40000"/>
                  </a:schemeClr>
                </a:gs>
                <a:gs pos="36000">
                  <a:schemeClr val="accent3">
                    <a:lumMod val="40000"/>
                    <a:lumOff val="60000"/>
                  </a:schemeClr>
                </a:gs>
                <a:gs pos="71000">
                  <a:srgbClr val="FFFFFF"/>
                </a:gs>
              </a:gsLst>
              <a:lin ang="16200000" scaled="1"/>
            </a:gradFill>
            <a:ln w="3175" cap="flat">
              <a:solidFill>
                <a:schemeClr val="accent3">
                  <a:lumMod val="50000"/>
                </a:schemeClr>
              </a:solidFill>
              <a:prstDash val="solid"/>
              <a:round/>
            </a:ln>
            <a:effectLst>
              <a:outerShdw blurRad="38100" dist="23000" dir="5400000" rotWithShape="0">
                <a:srgbClr val="000000">
                  <a:alpha val="35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ctr">
              <a:spAutoFit/>
            </a:bodyPr>
            <a:lstStyle/>
            <a:p>
              <a: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51520" y="635206"/>
              <a:ext cx="8568952" cy="221598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t">
              <a:spAutoFit/>
            </a:bodyPr>
            <a:lstStyle/>
            <a:p>
              <a:pPr marL="0" marR="0" indent="0" algn="ctr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th-TH" sz="28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สรุปข้อมูลและจัดทำโดย</a:t>
              </a:r>
            </a:p>
            <a:p>
              <a:pPr marL="0" marR="0" indent="0" algn="ctr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lang="en-US" sz="1400" b="1" dirty="0">
                <a:latin typeface="TH SarabunIT๙" panose="020B0500040200020003" pitchFamily="34" charset="-34"/>
                <a:cs typeface="TH SarabunIT๙" panose="020B0500040200020003" pitchFamily="34" charset="-34"/>
              </a:endParaRPr>
            </a:p>
            <a:p>
              <a:pPr marR="0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</a:pPr>
              <a:r>
                <a:rPr lang="th-TH" sz="2400" b="1" dirty="0">
                  <a:latin typeface="TH SarabunIT๙" panose="020B0500040200020003" pitchFamily="34" charset="-34"/>
                  <a:cs typeface="TH SarabunIT๙" panose="020B0500040200020003" pitchFamily="34" charset="-34"/>
                </a:rPr>
                <a:t>๑</a:t>
              </a:r>
              <a:r>
                <a:rPr kumimoji="0" lang="th-TH" sz="2400" b="1" i="0" u="none" strike="noStrike" cap="none" spc="0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TH SarabunIT๙" panose="020B0500040200020003" pitchFamily="34" charset="-34"/>
                  <a:cs typeface="TH SarabunIT๙" panose="020B0500040200020003" pitchFamily="34" charset="-34"/>
                  <a:sym typeface="Calibri"/>
                </a:rPr>
                <a:t>. นางขวัญธิดา</a:t>
              </a:r>
              <a:r>
                <a:rPr kumimoji="0" lang="th-TH" sz="2400" b="1" i="0" u="none" strike="noStrike" cap="none" spc="0" normalizeH="0" dirty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TH SarabunIT๙" panose="020B0500040200020003" pitchFamily="34" charset="-34"/>
                  <a:cs typeface="TH SarabunIT๙" panose="020B0500040200020003" pitchFamily="34" charset="-34"/>
                  <a:sym typeface="Calibri"/>
                </a:rPr>
                <a:t> จิตตะประพันธ์ </a:t>
              </a:r>
              <a:r>
                <a:rPr lang="th-TH" sz="2400" b="1" baseline="0" dirty="0">
                  <a:latin typeface="TH SarabunIT๙" panose="020B0500040200020003" pitchFamily="34" charset="-34"/>
                  <a:cs typeface="TH SarabunIT๙" panose="020B0500040200020003" pitchFamily="34" charset="-34"/>
                </a:rPr>
                <a:t>หัวหน้า</a:t>
              </a:r>
              <a:r>
                <a:rPr lang="th-TH" sz="2400" b="1" dirty="0">
                  <a:latin typeface="TH SarabunIT๙" panose="020B0500040200020003" pitchFamily="34" charset="-34"/>
                  <a:cs typeface="TH SarabunIT๙" panose="020B0500040200020003" pitchFamily="34" charset="-34"/>
                </a:rPr>
                <a:t>กลุ่มช่วยเหลือเกษตรกรและโครงการพิเศษ </a:t>
              </a:r>
              <a:endParaRPr kumimoji="0" lang="th-TH" sz="24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H SarabunIT๙" panose="020B0500040200020003" pitchFamily="34" charset="-34"/>
                <a:cs typeface="TH SarabunIT๙" panose="020B0500040200020003" pitchFamily="34" charset="-34"/>
                <a:sym typeface="Calibri"/>
              </a:endParaRPr>
            </a:p>
            <a:p>
              <a:r>
                <a:rPr lang="th-TH" sz="2400" b="1" dirty="0">
                  <a:latin typeface="TH SarabunIT๙" panose="020B0500040200020003" pitchFamily="34" charset="-34"/>
                  <a:cs typeface="TH SarabunIT๙" panose="020B0500040200020003" pitchFamily="34" charset="-34"/>
                </a:rPr>
                <a:t>๒</a:t>
              </a:r>
              <a:r>
                <a:rPr lang="en-US" sz="2400" b="1" dirty="0">
                  <a:latin typeface="TH SarabunIT๙" panose="020B0500040200020003" pitchFamily="34" charset="-34"/>
                  <a:cs typeface="TH SarabunIT๙" panose="020B0500040200020003" pitchFamily="34" charset="-34"/>
                </a:rPr>
                <a:t>. </a:t>
              </a:r>
              <a:r>
                <a:rPr lang="th-TH" sz="2400" b="1" dirty="0">
                  <a:latin typeface="TH SarabunIT๙" panose="020B0500040200020003" pitchFamily="34" charset="-34"/>
                  <a:cs typeface="TH SarabunIT๙" panose="020B0500040200020003" pitchFamily="34" charset="-34"/>
                </a:rPr>
                <a:t>นายปฏิภาณ  โคสุโน เจ้าหน้าที่วิเคราะห์นโยบายและแผน </a:t>
              </a:r>
            </a:p>
            <a:p>
              <a:r>
                <a:rPr kumimoji="0" lang="th-TH" sz="2400" b="1" i="0" u="none" strike="noStrike" cap="none" spc="0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TH SarabunIT๙" panose="020B0500040200020003" pitchFamily="34" charset="-34"/>
                  <a:cs typeface="TH SarabunIT๙" panose="020B0500040200020003" pitchFamily="34" charset="-34"/>
                  <a:sym typeface="Calibri"/>
                </a:rPr>
                <a:t>3. นายนพรัตน์ พลไชย </a:t>
              </a:r>
              <a:r>
                <a:rPr lang="th-TH" sz="2400" b="1" dirty="0">
                  <a:latin typeface="TH SarabunIT๙" panose="020B0500040200020003" pitchFamily="34" charset="-34"/>
                  <a:cs typeface="TH SarabunIT๙" panose="020B0500040200020003" pitchFamily="34" charset="-34"/>
                </a:rPr>
                <a:t>เจ้าหน้าที่วิเคราะห์นโยบายและแผน</a:t>
              </a:r>
              <a:endParaRPr kumimoji="0" lang="th-TH" sz="24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H SarabunIT๙" panose="020B0500040200020003" pitchFamily="34" charset="-34"/>
                <a:cs typeface="TH SarabunIT๙" panose="020B0500040200020003" pitchFamily="34" charset="-34"/>
                <a:sym typeface="Calibri"/>
              </a:endParaRPr>
            </a:p>
            <a:p>
              <a: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24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Calibri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107504" y="2510258"/>
            <a:ext cx="8928992" cy="1872000"/>
            <a:chOff x="107504" y="2636912"/>
            <a:chExt cx="8928992" cy="1032800"/>
          </a:xfrm>
          <a:gradFill flip="none" rotWithShape="1">
            <a:gsLst>
              <a:gs pos="5000">
                <a:schemeClr val="accent6">
                  <a:lumMod val="60000"/>
                  <a:lumOff val="40000"/>
                </a:schemeClr>
              </a:gs>
              <a:gs pos="36000">
                <a:schemeClr val="accent6">
                  <a:lumMod val="40000"/>
                  <a:lumOff val="60000"/>
                </a:schemeClr>
              </a:gs>
              <a:gs pos="71000">
                <a:srgbClr val="FFFFFF"/>
              </a:gs>
            </a:gsLst>
            <a:lin ang="16200000" scaled="1"/>
            <a:tileRect/>
          </a:gradFill>
        </p:grpSpPr>
        <p:sp>
          <p:nvSpPr>
            <p:cNvPr id="5" name="Rounded Rectangle 4"/>
            <p:cNvSpPr/>
            <p:nvPr/>
          </p:nvSpPr>
          <p:spPr>
            <a:xfrm>
              <a:off x="107504" y="2636912"/>
              <a:ext cx="8928992" cy="1032800"/>
            </a:xfrm>
            <a:prstGeom prst="roundRect">
              <a:avLst/>
            </a:prstGeom>
            <a:grpFill/>
            <a:ln w="3175" cap="flat">
              <a:solidFill>
                <a:schemeClr val="accent6">
                  <a:lumMod val="50000"/>
                </a:schemeClr>
              </a:solidFill>
              <a:prstDash val="solid"/>
              <a:round/>
            </a:ln>
            <a:effectLst>
              <a:outerShdw blurRad="38100" dist="23000" dir="5400000" rotWithShape="0">
                <a:srgbClr val="000000">
                  <a:alpha val="35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ctr">
              <a:spAutoFit/>
            </a:bodyPr>
            <a:lstStyle/>
            <a:p>
              <a: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51520" y="2780928"/>
              <a:ext cx="8712968" cy="534879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t">
              <a:spAutoFit/>
            </a:bodyPr>
            <a:lstStyle/>
            <a:p>
              <a:pPr marL="0" marR="0" indent="0" algn="ctr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th-TH" sz="28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สนับสนุนข้อมูลโดย</a:t>
              </a:r>
            </a:p>
            <a:p>
              <a:pPr marL="0" marR="0" indent="0" algn="l" defTabSz="914400" rtl="0" fontAlgn="auto" latinLnBrk="0" hangingPunct="0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n-US" sz="2400" b="1" i="0" u="none" strike="noStrike" cap="none" spc="0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TH SarabunPSK" panose="020B0500040200020003" pitchFamily="34" charset="-34"/>
                  <a:cs typeface="TH SarabunPSK" panose="020B0500040200020003" pitchFamily="34" charset="-34"/>
                  <a:sym typeface="Calibri"/>
                </a:rPr>
                <a:t>     </a:t>
              </a:r>
              <a:r>
                <a:rPr kumimoji="0" lang="th-TH" sz="2400" b="1" i="0" u="none" strike="noStrike" cap="none" spc="0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TH SarabunPSK" panose="020B0500040200020003" pitchFamily="34" charset="-34"/>
                  <a:cs typeface="TH SarabunPSK" panose="020B0500040200020003" pitchFamily="34" charset="-34"/>
                  <a:sym typeface="Calibri"/>
                </a:rPr>
                <a:t>คณะกรรมการศูนย์ติดตามและแก้ไขปัญหาภัยพิบัติ ด้านการเกษตรจังหวัดยโสธร</a:t>
              </a:r>
              <a:endParaRPr kumimoji="0" lang="en-US" sz="24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Calibri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07504" y="4526482"/>
            <a:ext cx="8928992" cy="1871791"/>
            <a:chOff x="107504" y="4437112"/>
            <a:chExt cx="8928992" cy="1584000"/>
          </a:xfrm>
        </p:grpSpPr>
        <p:sp>
          <p:nvSpPr>
            <p:cNvPr id="6" name="Rounded Rectangle 5"/>
            <p:cNvSpPr/>
            <p:nvPr/>
          </p:nvSpPr>
          <p:spPr>
            <a:xfrm>
              <a:off x="107504" y="4437112"/>
              <a:ext cx="8928992" cy="1584000"/>
            </a:xfrm>
            <a:prstGeom prst="roundRect">
              <a:avLst/>
            </a:prstGeom>
            <a:gradFill flip="none" rotWithShape="1">
              <a:gsLst>
                <a:gs pos="5000">
                  <a:schemeClr val="accent2">
                    <a:lumMod val="60000"/>
                    <a:lumOff val="40000"/>
                  </a:schemeClr>
                </a:gs>
                <a:gs pos="25000">
                  <a:schemeClr val="accent2">
                    <a:lumMod val="60000"/>
                    <a:lumOff val="40000"/>
                  </a:schemeClr>
                </a:gs>
                <a:gs pos="84000">
                  <a:srgbClr val="FFFFFF"/>
                </a:gs>
              </a:gsLst>
              <a:lin ang="16200000" scaled="1"/>
              <a:tileRect/>
            </a:gradFill>
            <a:ln w="3175" cap="flat">
              <a:solidFill>
                <a:schemeClr val="accent2">
                  <a:lumMod val="50000"/>
                </a:schemeClr>
              </a:solidFill>
              <a:prstDash val="solid"/>
              <a:round/>
            </a:ln>
            <a:effectLst>
              <a:outerShdw blurRad="38100" dist="23000" dir="5400000" rotWithShape="0">
                <a:srgbClr val="000000">
                  <a:alpha val="35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ctr">
              <a:spAutoFit/>
            </a:bodyPr>
            <a:lstStyle/>
            <a:p>
              <a: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51520" y="4498051"/>
              <a:ext cx="8640960" cy="144552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t">
              <a:spAutoFit/>
            </a:bodyPr>
            <a:lstStyle/>
            <a:p>
              <a:pPr marL="0" marR="0" indent="0" algn="ctr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th-TH" sz="28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สนับสนุนการจัดทำโดย</a:t>
              </a:r>
            </a:p>
            <a:p>
              <a:pPr marL="0" marR="0" indent="0" algn="l" defTabSz="914400" rtl="0" fontAlgn="auto" latinLnBrk="0" hangingPunct="0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n-US" sz="2400" b="1" i="0" u="none" strike="noStrike" cap="none" spc="0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TH SarabunPSK" panose="020B0500040200020003" pitchFamily="34" charset="-34"/>
                  <a:cs typeface="TH SarabunPSK" panose="020B0500040200020003" pitchFamily="34" charset="-34"/>
                  <a:sym typeface="Calibri"/>
                </a:rPr>
                <a:t>     </a:t>
              </a:r>
              <a:r>
                <a:rPr kumimoji="0" lang="th-TH" sz="2400" b="1" i="0" u="none" strike="noStrike" cap="none" spc="0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TH SarabunPSK" panose="020B0500040200020003" pitchFamily="34" charset="-34"/>
                  <a:cs typeface="TH SarabunPSK" panose="020B0500040200020003" pitchFamily="34" charset="-34"/>
                  <a:sym typeface="Calibri"/>
                </a:rPr>
                <a:t>นางสาวจิตรา</a:t>
              </a:r>
              <a:r>
                <a:rPr kumimoji="0" lang="th-TH" sz="2400" b="1" i="0" u="none" strike="noStrike" cap="none" spc="0" normalizeH="0" dirty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TH SarabunPSK" panose="020B0500040200020003" pitchFamily="34" charset="-34"/>
                  <a:cs typeface="TH SarabunPSK" panose="020B0500040200020003" pitchFamily="34" charset="-34"/>
                  <a:sym typeface="Calibri"/>
                </a:rPr>
                <a:t>  ราชแก้ว</a:t>
              </a:r>
            </a:p>
            <a:p>
              <a: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en-US" sz="2400" b="1" baseline="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     </a:t>
              </a:r>
              <a:r>
                <a:rPr lang="th-TH" sz="2400" b="1" baseline="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เกษตรและสหกรณ์จังหวัดยโสธร</a:t>
              </a:r>
            </a:p>
            <a:p>
              <a: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n-US" sz="2400" b="1" i="0" u="none" strike="noStrike" cap="none" spc="0" normalizeH="0" dirty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TH SarabunPSK" panose="020B0500040200020003" pitchFamily="34" charset="-34"/>
                  <a:cs typeface="TH SarabunPSK" panose="020B0500040200020003" pitchFamily="34" charset="-34"/>
                  <a:sym typeface="Calibri"/>
                </a:rPr>
                <a:t>     </a:t>
              </a:r>
              <a:r>
                <a:rPr kumimoji="0" lang="th-TH" sz="2400" b="1" i="0" u="none" strike="noStrike" cap="none" spc="0" normalizeH="0" dirty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TH SarabunPSK" panose="020B0500040200020003" pitchFamily="34" charset="-34"/>
                  <a:cs typeface="TH SarabunPSK" panose="020B0500040200020003" pitchFamily="34" charset="-34"/>
                  <a:sym typeface="Calibri"/>
                </a:rPr>
                <a:t>สำนักงานเกษตรและสหกรณ์จังหวัดยโสธร</a:t>
              </a:r>
              <a:endParaRPr kumimoji="0" lang="en-US" sz="24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89912539"/>
      </p:ext>
    </p:extLst>
  </p:cSld>
  <p:clrMapOvr>
    <a:masterClrMapping/>
  </p:clrMapOvr>
  <p:transition spd="med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4CA14787-BC81-4667-A22E-4F5F2BD5E3E6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>
          <a:xfrm>
            <a:off x="2195736" y="4412704"/>
            <a:ext cx="6400800" cy="1752600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th-TH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กลุ่มช่วยเหลือเกษตรกรและโครงการพิเศษ</a:t>
            </a:r>
          </a:p>
          <a:p>
            <a:pPr algn="r"/>
            <a:r>
              <a:rPr lang="th-TH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สำนักงานเกษตรและสหกรณ์จังหวัดยโสธร</a:t>
            </a:r>
          </a:p>
          <a:p>
            <a:pPr algn="r"/>
            <a:r>
              <a:rPr lang="en-US" b="1" dirty="0" err="1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E-mail:saraban_yst@opsmoac.go.th</a:t>
            </a:r>
            <a:endParaRPr lang="en-US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r"/>
            <a:r>
              <a:rPr lang="th-TH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โทรศัพท์ 0 4571 4074</a:t>
            </a:r>
          </a:p>
        </p:txBody>
      </p:sp>
    </p:spTree>
    <p:extLst>
      <p:ext uri="{BB962C8B-B14F-4D97-AF65-F5344CB8AC3E}">
        <p14:creationId xmlns:p14="http://schemas.microsoft.com/office/powerpoint/2010/main" val="287234047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7_ชุดรูปแบบของ Office">
  <a:themeElements>
    <a:clrScheme name="7_ชุดรูปแบบของ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7_ชุดรูปแบบของ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7_ชุดรูปแบบของ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Century Gothic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Browallia New" pitchFamily="34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Browallia New" pitchFamily="34" charset="-34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8_ชุดรูปแบบของ Office">
  <a:themeElements>
    <a:clrScheme name="7_ชุดรูปแบบของ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7_ชุดรูปแบบของ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7_ชุดรูปแบบของ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4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Century Gothic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Browallia New" pitchFamily="34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Browallia New" pitchFamily="34" charset="-34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7_ชุดรูปแบบของ Office">
  <a:themeElements>
    <a:clrScheme name="7_ชุดรูปแบบของ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7_ชุดรูปแบบของ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7_ชุดรูปแบบของ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6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25220</TotalTime>
  <Words>7073</Words>
  <Application>Microsoft Office PowerPoint</Application>
  <PresentationFormat>นำเสนอทางหน้าจอ (4:3)</PresentationFormat>
  <Paragraphs>1486</Paragraphs>
  <Slides>50</Slides>
  <Notes>47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15</vt:i4>
      </vt:variant>
      <vt:variant>
        <vt:lpstr>ธีม</vt:lpstr>
      </vt:variant>
      <vt:variant>
        <vt:i4>4</vt:i4>
      </vt:variant>
      <vt:variant>
        <vt:lpstr>ชื่อเรื่องสไลด์</vt:lpstr>
      </vt:variant>
      <vt:variant>
        <vt:i4>50</vt:i4>
      </vt:variant>
    </vt:vector>
  </HeadingPairs>
  <TitlesOfParts>
    <vt:vector size="69" baseType="lpstr">
      <vt:lpstr>Angsana New</vt:lpstr>
      <vt:lpstr>Arial</vt:lpstr>
      <vt:lpstr>Browallia New</vt:lpstr>
      <vt:lpstr>Calibri</vt:lpstr>
      <vt:lpstr>Calibri Light</vt:lpstr>
      <vt:lpstr>Century</vt:lpstr>
      <vt:lpstr>Century Gothic</vt:lpstr>
      <vt:lpstr>Gulim</vt:lpstr>
      <vt:lpstr>Helvetica</vt:lpstr>
      <vt:lpstr>Marion Regular</vt:lpstr>
      <vt:lpstr>Sylfaen</vt:lpstr>
      <vt:lpstr>TH SarabunIT๙</vt:lpstr>
      <vt:lpstr>TH SarabunPSK</vt:lpstr>
      <vt:lpstr>Times New Roman</vt:lpstr>
      <vt:lpstr>Wingdings</vt:lpstr>
      <vt:lpstr>7_ชุดรูปแบบของ Office</vt:lpstr>
      <vt:lpstr>Default Design</vt:lpstr>
      <vt:lpstr>8_ชุดรูปแบบของ Office</vt:lpstr>
      <vt:lpstr>1_Default Design</vt:lpstr>
      <vt:lpstr>งานนำเสนอ PowerPoint</vt:lpstr>
      <vt:lpstr>คำนำ</vt:lpstr>
      <vt:lpstr>สารบัญ </vt:lpstr>
      <vt:lpstr>สารบัญ (ต่อ)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2. กระบวนการแจ้งเตือน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PCWORK</cp:lastModifiedBy>
  <cp:revision>917</cp:revision>
  <cp:lastPrinted>2023-06-13T07:25:07Z</cp:lastPrinted>
  <dcterms:modified xsi:type="dcterms:W3CDTF">2023-06-14T04:22:55Z</dcterms:modified>
</cp:coreProperties>
</file>