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5"/>
  </p:notesMasterIdLst>
  <p:handoutMasterIdLst>
    <p:handoutMasterId r:id="rId6"/>
  </p:handoutMasterIdLst>
  <p:sldIdLst>
    <p:sldId id="347" r:id="rId2"/>
    <p:sldId id="346" r:id="rId3"/>
    <p:sldId id="348" r:id="rId4"/>
  </p:sldIdLst>
  <p:sldSz cx="12192000" cy="6858000"/>
  <p:notesSz cx="6808788" cy="9939338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84E427A-3D55-4303-BF80-6455036E1DE7}" styleName="สไตล์ธีม 1 - เน้น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8B1032C-EA38-4F05-BA0D-38AFFFC7BED3}" styleName="สไตล์สีอ่อน 3 - เน้น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75DCB02-9BB8-47FD-8907-85C794F793BA}" styleName="สไตล์ธีม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ไม่มีสไตล์ ไม่มีเส้นตาราง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สไตล์สีอ่อน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สไตล์สีอ่อน 3 - เน้น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สไตล์สีอ่อน 3 - เน้น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057" autoAdjust="0"/>
    <p:restoredTop sz="96247" autoAdjust="0"/>
  </p:normalViewPr>
  <p:slideViewPr>
    <p:cSldViewPr>
      <p:cViewPr varScale="1">
        <p:scale>
          <a:sx n="82" d="100"/>
          <a:sy n="82" d="100"/>
        </p:scale>
        <p:origin x="3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2000" b="1" i="0" u="none" strike="noStrike" kern="1200" baseline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sz="1600" dirty="0">
                <a:solidFill>
                  <a:srgbClr val="FF0000"/>
                </a:solidFill>
              </a:rPr>
              <a:t>พื้นที่จังหวัด </a:t>
            </a:r>
            <a:r>
              <a:rPr lang="en-US" sz="1600" dirty="0">
                <a:solidFill>
                  <a:srgbClr val="FF0000"/>
                </a:solidFill>
              </a:rPr>
              <a:t>2,601,040</a:t>
            </a:r>
            <a:r>
              <a:rPr lang="th-TH" sz="1600" dirty="0">
                <a:solidFill>
                  <a:srgbClr val="FF0000"/>
                </a:solidFill>
              </a:rPr>
              <a:t>  ไร่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endParaRPr lang="th-TH" sz="1600" dirty="0">
              <a:solidFill>
                <a:srgbClr val="FF0000"/>
              </a:solidFill>
            </a:endParaRPr>
          </a:p>
          <a:p>
            <a:pPr algn="ctr">
              <a:defRPr sz="2000">
                <a:solidFill>
                  <a:schemeClr val="tx1"/>
                </a:solidFill>
              </a:defRPr>
            </a:pPr>
            <a:r>
              <a:rPr lang="th-TH" sz="1600" dirty="0">
                <a:solidFill>
                  <a:srgbClr val="FF0000"/>
                </a:solidFill>
              </a:rPr>
              <a:t>ทำเกษตรกรรม 1,649,538</a:t>
            </a:r>
            <a:r>
              <a:rPr lang="th-TH" sz="1600" baseline="0" dirty="0">
                <a:solidFill>
                  <a:srgbClr val="FF0000"/>
                </a:solidFill>
              </a:rPr>
              <a:t> </a:t>
            </a:r>
            <a:r>
              <a:rPr lang="th-TH" sz="1600" dirty="0">
                <a:solidFill>
                  <a:srgbClr val="FF0000"/>
                </a:solidFill>
              </a:rPr>
              <a:t>ไร่ คิดเป็น </a:t>
            </a:r>
            <a:r>
              <a:rPr lang="en-US" sz="1600" baseline="0" dirty="0">
                <a:solidFill>
                  <a:srgbClr val="FF0000"/>
                </a:solidFill>
              </a:rPr>
              <a:t> 63.42</a:t>
            </a:r>
            <a:r>
              <a:rPr lang="en-US" sz="1600" dirty="0">
                <a:solidFill>
                  <a:srgbClr val="FF0000"/>
                </a:solidFill>
              </a:rPr>
              <a:t>%</a:t>
            </a:r>
            <a:endParaRPr lang="th-TH" sz="1800" dirty="0">
              <a:solidFill>
                <a:srgbClr val="FF0000"/>
              </a:solidFill>
            </a:endParaRPr>
          </a:p>
        </c:rich>
      </c:tx>
      <c:layout>
        <c:manualLayout>
          <c:xMode val="edge"/>
          <c:yMode val="edge"/>
          <c:x val="0.141481367117331"/>
          <c:y val="1.4985051612267943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2000" b="1" i="0" u="none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0.55478927651408139"/>
          <c:w val="1"/>
          <c:h val="0.4452104410255086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การใช้ประโยชน์ที่ดิน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A82A-4408-A4DA-E5714430A4A4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A82A-4408-A4DA-E5714430A4A4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A82A-4408-A4DA-E5714430A4A4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A82A-4408-A4DA-E5714430A4A4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A82A-4408-A4DA-E5714430A4A4}"/>
              </c:ext>
            </c:extLst>
          </c:dPt>
          <c:dLbls>
            <c:dLbl>
              <c:idx val="0"/>
              <c:layout>
                <c:manualLayout>
                  <c:x val="0.13687542028514285"/>
                  <c:y val="-5.186768071236014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8BF49152-B0CE-452E-8897-C885C55EF4A7}" type="CATEGORYNAME">
                      <a:rPr lang="th-TH" sz="1200" smtClean="0"/>
                      <a:pPr>
                        <a:defRPr sz="1300"/>
                      </a:pPr>
                      <a:t>[ชื่อประเภท]</a:t>
                    </a:fld>
                    <a:endParaRPr lang="th-TH" sz="1200" baseline="0" dirty="0"/>
                  </a:p>
                  <a:p>
                    <a:pPr>
                      <a:defRPr sz="1300"/>
                    </a:pPr>
                    <a:r>
                      <a:rPr lang="th-TH" sz="1200" baseline="0" dirty="0"/>
                      <a:t>1,358,561 ไร่</a:t>
                    </a:r>
                  </a:p>
                  <a:p>
                    <a:pPr>
                      <a:defRPr sz="1300"/>
                    </a:pPr>
                    <a:r>
                      <a:rPr lang="th-TH" sz="1200" baseline="0" dirty="0">
                        <a:solidFill>
                          <a:srgbClr val="FF0000"/>
                        </a:solidFill>
                      </a:rPr>
                      <a:t>คิดเป็น 81.37 %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903909597828363"/>
                      <c:h val="0.4010585310239109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A82A-4408-A4DA-E5714430A4A4}"/>
                </c:ext>
              </c:extLst>
            </c:dLbl>
            <c:dLbl>
              <c:idx val="1"/>
              <c:layout>
                <c:manualLayout>
                  <c:x val="-7.2695724737902714E-2"/>
                  <c:y val="0.2360845675727595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49A40209-CDA5-41AB-B5FA-4C6CBC3D84F5}" type="CATEGORYNAME">
                      <a:rPr lang="th-TH" sz="1300" smtClean="0"/>
                      <a:pPr>
                        <a:defRPr sz="1300"/>
                      </a:pPr>
                      <a:t>[ชื่อประเภท]</a:t>
                    </a:fld>
                    <a:endParaRPr lang="th-TH" sz="1300" baseline="0" dirty="0"/>
                  </a:p>
                  <a:p>
                    <a:pPr>
                      <a:defRPr sz="1300"/>
                    </a:pPr>
                    <a:r>
                      <a:rPr lang="th-TH" sz="1300" baseline="0" dirty="0"/>
                      <a:t>123,437 ไร่</a:t>
                    </a:r>
                  </a:p>
                  <a:p>
                    <a:pPr>
                      <a:defRPr sz="1300"/>
                    </a:pPr>
                    <a:r>
                      <a:rPr lang="th-TH" sz="1300" baseline="0" dirty="0">
                        <a:solidFill>
                          <a:srgbClr val="FF0000"/>
                        </a:solidFill>
                      </a:rPr>
                      <a:t>คิดเป็น 7.48 %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475659454303936"/>
                      <c:h val="0.3873303127923289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A82A-4408-A4DA-E5714430A4A4}"/>
                </c:ext>
              </c:extLst>
            </c:dLbl>
            <c:dLbl>
              <c:idx val="2"/>
              <c:layout>
                <c:manualLayout>
                  <c:x val="0.56991748332683134"/>
                  <c:y val="-0.12908424069990684"/>
                </c:manualLayout>
              </c:layout>
              <c:tx>
                <c:rich>
                  <a:bodyPr/>
                  <a:lstStyle/>
                  <a:p>
                    <a:fld id="{D79FE0BF-E06A-48C5-9FB4-4C4046D3AE5D}" type="CATEGORYNAME">
                      <a:rPr lang="th-TH" smtClean="0"/>
                      <a:pPr/>
                      <a:t>[ชื่อประเภท]</a:t>
                    </a:fld>
                    <a:r>
                      <a:rPr lang="th-TH" baseline="0" dirty="0"/>
                      <a:t> 2,031 ไร่</a:t>
                    </a:r>
                  </a:p>
                  <a:p>
                    <a:r>
                      <a:rPr lang="th-TH" baseline="0" dirty="0">
                        <a:solidFill>
                          <a:srgbClr val="FF0000"/>
                        </a:solidFill>
                      </a:rPr>
                      <a:t>คิดเป็น 0.12 %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A82A-4408-A4DA-E5714430A4A4}"/>
                </c:ext>
              </c:extLst>
            </c:dLbl>
            <c:dLbl>
              <c:idx val="3"/>
              <c:layout>
                <c:manualLayout>
                  <c:x val="-4.2325695261075977E-2"/>
                  <c:y val="-8.83360968694959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223F8B45-C494-4434-A4C4-5F4239AB42B8}" type="CATEGORYNAME">
                      <a:rPr lang="th-TH" sz="1300" smtClean="0"/>
                      <a:pPr>
                        <a:defRPr sz="1300"/>
                      </a:pPr>
                      <a:t>[ชื่อประเภท]</a:t>
                    </a:fld>
                    <a:r>
                      <a:rPr lang="th-TH" sz="1300" baseline="0" dirty="0"/>
                      <a:t>  34,984 </a:t>
                    </a:r>
                    <a:r>
                      <a:rPr lang="th-TH" sz="1200" baseline="0" dirty="0"/>
                      <a:t>ไร่</a:t>
                    </a:r>
                    <a:endParaRPr lang="th-TH" sz="1300" baseline="0" dirty="0"/>
                  </a:p>
                  <a:p>
                    <a:pPr>
                      <a:defRPr sz="1300"/>
                    </a:pPr>
                    <a:r>
                      <a:rPr lang="th-TH" sz="1200" baseline="0" dirty="0">
                        <a:solidFill>
                          <a:srgbClr val="FF0000"/>
                        </a:solidFill>
                      </a:rPr>
                      <a:t>คิดเป็น 2.12 %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6291396883422661"/>
                      <c:h val="0.3379587437069067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A82A-4408-A4DA-E5714430A4A4}"/>
                </c:ext>
              </c:extLst>
            </c:dLbl>
            <c:dLbl>
              <c:idx val="4"/>
              <c:layout>
                <c:manualLayout>
                  <c:x val="0.23677084429567791"/>
                  <c:y val="-4.586361592995118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300" b="0" i="0" u="none" strike="noStrike" kern="1200" baseline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8F0FAD1F-BBC0-42FF-A0FE-65E94EA81563}" type="CATEGORYNAME">
                      <a:rPr lang="th-TH" sz="1300" smtClean="0"/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300"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</a:defRPr>
                      </a:pPr>
                      <a:t>[ชื่อประเภท]</a:t>
                    </a:fld>
                    <a:r>
                      <a:rPr lang="th-TH" sz="1300" baseline="0" dirty="0"/>
                      <a:t> 130,525 ไร่</a:t>
                    </a:r>
                  </a:p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30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</a:defRPr>
                    </a:pPr>
                    <a:r>
                      <a:rPr lang="th-TH" sz="1300" b="0" i="0" u="none" strike="noStrike" kern="1200" baseline="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rPr>
                      <a:t>คิดเป็น 7.91 %</a:t>
                    </a:r>
                  </a:p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30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</a:defRPr>
                    </a:pPr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300" b="0" i="0" u="none" strike="noStrike" kern="1200" baseline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0916499996559998"/>
                      <c:h val="0.2505222355526331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A82A-4408-A4DA-E5714430A4A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ปลูกข้าว</c:v>
                </c:pt>
                <c:pt idx="1">
                  <c:v>พืชสวน</c:v>
                </c:pt>
                <c:pt idx="2">
                  <c:v>ไม้ผล</c:v>
                </c:pt>
                <c:pt idx="3">
                  <c:v>หญ้าอาหารสัตว์</c:v>
                </c:pt>
                <c:pt idx="4">
                  <c:v>พืชไร่</c:v>
                </c:pt>
              </c:strCache>
            </c:strRef>
          </c:cat>
          <c:val>
            <c:numRef>
              <c:f>Sheet1!$B$2:$B$6</c:f>
              <c:numCache>
                <c:formatCode>#,##0</c:formatCode>
                <c:ptCount val="5"/>
                <c:pt idx="0">
                  <c:v>1358561</c:v>
                </c:pt>
                <c:pt idx="1">
                  <c:v>123437</c:v>
                </c:pt>
                <c:pt idx="2">
                  <c:v>2031</c:v>
                </c:pt>
                <c:pt idx="3">
                  <c:v>34984</c:v>
                </c:pt>
                <c:pt idx="4">
                  <c:v>130525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A82A-4408-A4DA-E5714430A4A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คอลัมน์1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C-A82A-4408-A4DA-E5714430A4A4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E-A82A-4408-A4DA-E5714430A4A4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0-A82A-4408-A4DA-E5714430A4A4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2-A82A-4408-A4DA-E5714430A4A4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4-A82A-4408-A4DA-E5714430A4A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ปลูกข้าว</c:v>
                </c:pt>
                <c:pt idx="1">
                  <c:v>พืชสวน</c:v>
                </c:pt>
                <c:pt idx="2">
                  <c:v>ไม้ผล</c:v>
                </c:pt>
                <c:pt idx="3">
                  <c:v>หญ้าอาหารสัตว์</c:v>
                </c:pt>
                <c:pt idx="4">
                  <c:v>พืชไร่</c:v>
                </c:pt>
              </c:strCache>
            </c:strRef>
          </c:cat>
          <c:val>
            <c:numRef>
              <c:f>Sheet1!$C$2:$C$6</c:f>
              <c:numCache>
                <c:formatCode>0.00</c:formatCode>
                <c:ptCount val="5"/>
                <c:pt idx="0">
                  <c:v>82.37</c:v>
                </c:pt>
                <c:pt idx="1">
                  <c:v>7.48</c:v>
                </c:pt>
                <c:pt idx="2">
                  <c:v>0.12</c:v>
                </c:pt>
                <c:pt idx="3">
                  <c:v>2.12</c:v>
                </c:pt>
                <c:pt idx="4">
                  <c:v>7.91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A82A-4408-A4DA-E5714430A4A4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accent6">
        <a:lumMod val="20000"/>
        <a:lumOff val="80000"/>
      </a:schemeClr>
    </a:solidFill>
    <a:ln w="9525">
      <a:solidFill>
        <a:schemeClr val="accent1">
          <a:lumMod val="75000"/>
        </a:schemeClr>
      </a:solidFill>
    </a:ln>
    <a:effectLst/>
  </c:spPr>
  <c:txPr>
    <a:bodyPr/>
    <a:lstStyle/>
    <a:p>
      <a:pPr>
        <a:defRPr sz="1100">
          <a:latin typeface="TH SarabunPSK" panose="020B0500040200020003" pitchFamily="34" charset="-34"/>
          <a:cs typeface="TH SarabunPSK" panose="020B0500040200020003" pitchFamily="34" charset="-34"/>
        </a:defRPr>
      </a:pPr>
      <a:endParaRPr lang="th-TH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spc="0" baseline="0">
                <a:solidFill>
                  <a:srgbClr val="FF0000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sz="1600" b="1" dirty="0">
                <a:solidFill>
                  <a:srgbClr val="FF0000"/>
                </a:solidFill>
              </a:rPr>
              <a:t>ปริมาณน้ำฝนเฉลี่ย (มม.)</a:t>
            </a:r>
          </a:p>
        </c:rich>
      </c:tx>
      <c:layout>
        <c:manualLayout>
          <c:xMode val="edge"/>
          <c:yMode val="edge"/>
          <c:x val="0.1947995019769391"/>
          <c:y val="1.74599544868499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0" baseline="0">
              <a:solidFill>
                <a:srgbClr val="FF0000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1892825062370046"/>
          <c:y val="0.15730441756393243"/>
          <c:w val="0.80278149606299209"/>
          <c:h val="0.643955696016980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ชุดข้อมูล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8419093708155968E-17"/>
                  <c:y val="5.534431617388058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EB7-497C-8AC9-3299D3F700FF}"/>
                </c:ext>
              </c:extLst>
            </c:dLbl>
            <c:dLbl>
              <c:idx val="1"/>
              <c:layout>
                <c:manualLayout>
                  <c:x val="0"/>
                  <c:y val="3.731356885261807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EB7-497C-8AC9-3299D3F700FF}"/>
                </c:ext>
              </c:extLst>
            </c:dLbl>
            <c:dLbl>
              <c:idx val="2"/>
              <c:layout>
                <c:manualLayout>
                  <c:x val="9.4549403045666378E-3"/>
                  <c:y val="3.962082510898095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EB7-497C-8AC9-3299D3F700FF}"/>
                </c:ext>
              </c:extLst>
            </c:dLbl>
            <c:dLbl>
              <c:idx val="3"/>
              <c:layout>
                <c:manualLayout>
                  <c:x val="3.0851481454129922E-3"/>
                  <c:y val="4.344022165809786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EB7-497C-8AC9-3299D3F700FF}"/>
                </c:ext>
              </c:extLst>
            </c:dLbl>
            <c:dLbl>
              <c:idx val="4"/>
              <c:layout>
                <c:manualLayout>
                  <c:x val="1.2324305111565658E-2"/>
                  <c:y val="6.498208784874086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8EB7-497C-8AC9-3299D3F700FF}"/>
                </c:ext>
              </c:extLst>
            </c:dLbl>
            <c:dLbl>
              <c:idx val="5"/>
              <c:layout>
                <c:manualLayout>
                  <c:x val="2.3807626876373743E-2"/>
                  <c:y val="3.856630319992755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FB7-498A-A0FA-8264C2EE176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rgbClr val="FF0000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 ปี61</c:v>
                </c:pt>
                <c:pt idx="1">
                  <c:v> ปี62</c:v>
                </c:pt>
                <c:pt idx="2">
                  <c:v>ปี63</c:v>
                </c:pt>
                <c:pt idx="3">
                  <c:v>  ปี64</c:v>
                </c:pt>
                <c:pt idx="4">
                  <c:v>  ปี65</c:v>
                </c:pt>
                <c:pt idx="5">
                  <c:v>ปี66</c:v>
                </c:pt>
                <c:pt idx="6">
                  <c:v>ปี67</c:v>
                </c:pt>
              </c:strCache>
            </c:strRef>
          </c:cat>
          <c:val>
            <c:numRef>
              <c:f>Sheet1!$B$2:$B$8</c:f>
              <c:numCache>
                <c:formatCode>#,##0.00</c:formatCode>
                <c:ptCount val="7"/>
                <c:pt idx="0">
                  <c:v>1221.7</c:v>
                </c:pt>
                <c:pt idx="1">
                  <c:v>1305.8</c:v>
                </c:pt>
                <c:pt idx="2">
                  <c:v>1043.4000000000001</c:v>
                </c:pt>
                <c:pt idx="3">
                  <c:v>1568.75</c:v>
                </c:pt>
                <c:pt idx="4">
                  <c:v>1795.3</c:v>
                </c:pt>
                <c:pt idx="5">
                  <c:v>1794.8</c:v>
                </c:pt>
                <c:pt idx="6" formatCode="0.00">
                  <c:v>1258.4000000000001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131-4B4B-BADE-A5E7DFD34AC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85834272"/>
        <c:axId val="285832704"/>
      </c:barChart>
      <c:catAx>
        <c:axId val="285834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rgbClr val="FF0000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  <c:crossAx val="285832704"/>
        <c:crosses val="autoZero"/>
        <c:auto val="1"/>
        <c:lblAlgn val="ctr"/>
        <c:lblOffset val="100"/>
        <c:noMultiLvlLbl val="0"/>
      </c:catAx>
      <c:valAx>
        <c:axId val="2858327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rgbClr val="FF0000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endParaRPr lang="th-TH"/>
          </a:p>
        </c:txPr>
        <c:crossAx val="2858342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rgbClr val="FFFF99"/>
    </a:solidFill>
    <a:ln>
      <a:solidFill>
        <a:schemeClr val="accent1"/>
      </a:solidFill>
    </a:ln>
    <a:effectLst/>
  </c:spPr>
  <c:txPr>
    <a:bodyPr/>
    <a:lstStyle/>
    <a:p>
      <a:pPr>
        <a:defRPr sz="1600">
          <a:latin typeface="TH SarabunPSK" panose="020B0500040200020003" pitchFamily="34" charset="-34"/>
          <a:cs typeface="TH SarabunPSK" panose="020B0500040200020003" pitchFamily="34" charset="-34"/>
        </a:defRPr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0.54672</cdr:x>
      <cdr:y>0.46141</cdr:y>
    </cdr:from>
    <cdr:to>
      <cdr:x>0.80734</cdr:x>
      <cdr:y>0.57262</cdr:y>
    </cdr:to>
    <cdr:cxnSp macro="">
      <cdr:nvCxnSpPr>
        <cdr:cNvPr id="3" name="ตัวเชื่อมต่อตรง 2">
          <a:extLst xmlns:a="http://schemas.openxmlformats.org/drawingml/2006/main">
            <a:ext uri="{FF2B5EF4-FFF2-40B4-BE49-F238E27FC236}">
              <a16:creationId xmlns:a16="http://schemas.microsoft.com/office/drawing/2014/main" id="{C52A32AB-A860-454C-A88F-A93D0F07DDAF}"/>
            </a:ext>
          </a:extLst>
        </cdr:cNvPr>
        <cdr:cNvCxnSpPr/>
      </cdr:nvCxnSpPr>
      <cdr:spPr>
        <a:xfrm xmlns:a="http://schemas.openxmlformats.org/drawingml/2006/main" flipH="1">
          <a:off x="2145558" y="936104"/>
          <a:ext cx="1022794" cy="225615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51163" cy="498475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6038" y="1"/>
            <a:ext cx="2951162" cy="498475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89EF2B49-389E-44EE-9135-5DBCFEF043F1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40864"/>
            <a:ext cx="2951163" cy="49847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56038" y="9440864"/>
            <a:ext cx="2951162" cy="49847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1BBC2722-1F67-4111-AA67-9AB7E32C07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7870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50475" cy="496571"/>
          </a:xfrm>
          <a:prstGeom prst="rect">
            <a:avLst/>
          </a:prstGeom>
        </p:spPr>
        <p:txBody>
          <a:bodyPr vert="horz" lIns="91121" tIns="45561" rIns="91121" bIns="45561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8" y="0"/>
            <a:ext cx="2950475" cy="496571"/>
          </a:xfrm>
          <a:prstGeom prst="rect">
            <a:avLst/>
          </a:prstGeom>
        </p:spPr>
        <p:txBody>
          <a:bodyPr vert="horz" lIns="91121" tIns="45561" rIns="91121" bIns="45561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2A7C7FE-5204-47C6-A9AD-A57806E5BEE6}" type="datetimeFigureOut">
              <a:rPr lang="th-TH"/>
              <a:pPr>
                <a:defRPr/>
              </a:pPr>
              <a:t>11/05/68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1462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21" tIns="45561" rIns="91121" bIns="45561" rtlCol="0" anchor="ctr"/>
          <a:lstStyle/>
          <a:p>
            <a:pPr lvl="0"/>
            <a:endParaRPr lang="th-TH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79" y="4721384"/>
            <a:ext cx="5447030" cy="4472306"/>
          </a:xfrm>
          <a:prstGeom prst="rect">
            <a:avLst/>
          </a:prstGeom>
        </p:spPr>
        <p:txBody>
          <a:bodyPr vert="horz" lIns="91121" tIns="45561" rIns="91121" bIns="45561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th-TH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1182"/>
            <a:ext cx="2950475" cy="496570"/>
          </a:xfrm>
          <a:prstGeom prst="rect">
            <a:avLst/>
          </a:prstGeom>
        </p:spPr>
        <p:txBody>
          <a:bodyPr vert="horz" lIns="91121" tIns="45561" rIns="91121" bIns="45561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8" y="9441182"/>
            <a:ext cx="2950475" cy="496570"/>
          </a:xfrm>
          <a:prstGeom prst="rect">
            <a:avLst/>
          </a:prstGeom>
        </p:spPr>
        <p:txBody>
          <a:bodyPr vert="horz" wrap="square" lIns="91121" tIns="45561" rIns="91121" bIns="4556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965BAFF-0B2A-4177-84A3-21CABCED226A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9118426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2673350" y="911225"/>
            <a:ext cx="4376738" cy="2462213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42204">
              <a:defRPr/>
            </a:pPr>
            <a:fld id="{A773E80F-6A96-474E-B7BD-B126BBDD2F10}" type="slidenum">
              <a:rPr lang="en-US" sz="1900" kern="0">
                <a:solidFill>
                  <a:sysClr val="windowText" lastClr="000000"/>
                </a:solidFill>
              </a:rPr>
              <a:pPr defTabSz="942204">
                <a:defRPr/>
              </a:pPr>
              <a:t>1</a:t>
            </a:fld>
            <a:endParaRPr lang="en-US" sz="1900" kern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6635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965BAFF-0B2A-4177-84A3-21CABCED226A}" type="slidenum">
              <a:rPr lang="th-TH" altLang="en-US" smtClean="0"/>
              <a:pPr>
                <a:defRPr/>
              </a:pPr>
              <a:t>2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40374767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6D6B-61DE-4897-AB23-E96063DE19B4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72B88-FA14-46E5-AA3A-4D00D8ED6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840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6D6B-61DE-4897-AB23-E96063DE19B4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72B88-FA14-46E5-AA3A-4D00D8ED6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880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6D6B-61DE-4897-AB23-E96063DE19B4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72B88-FA14-46E5-AA3A-4D00D8ED6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771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6D6B-61DE-4897-AB23-E96063DE19B4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72B88-FA14-46E5-AA3A-4D00D8ED6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437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6D6B-61DE-4897-AB23-E96063DE19B4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72B88-FA14-46E5-AA3A-4D00D8ED6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859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6D6B-61DE-4897-AB23-E96063DE19B4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72B88-FA14-46E5-AA3A-4D00D8ED6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496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6D6B-61DE-4897-AB23-E96063DE19B4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72B88-FA14-46E5-AA3A-4D00D8ED6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787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6D6B-61DE-4897-AB23-E96063DE19B4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72B88-FA14-46E5-AA3A-4D00D8ED6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03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6D6B-61DE-4897-AB23-E96063DE19B4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72B88-FA14-46E5-AA3A-4D00D8ED6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972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6D6B-61DE-4897-AB23-E96063DE19B4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72B88-FA14-46E5-AA3A-4D00D8ED6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59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46D6B-61DE-4897-AB23-E96063DE19B4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B72B88-FA14-46E5-AA3A-4D00D8ED6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606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46D6B-61DE-4897-AB23-E96063DE19B4}" type="datetimeFigureOut">
              <a:rPr lang="en-US" smtClean="0"/>
              <a:t>5/11/2025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B72B88-FA14-46E5-AA3A-4D00D8ED6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40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id="{F64285E7-5E21-7213-B101-5DA4F5B1A50A}"/>
              </a:ext>
            </a:extLst>
          </p:cNvPr>
          <p:cNvSpPr/>
          <p:nvPr/>
        </p:nvSpPr>
        <p:spPr>
          <a:xfrm>
            <a:off x="7267979" y="46350"/>
            <a:ext cx="1975535" cy="36541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>
              <a:defRPr/>
            </a:pPr>
            <a:r>
              <a:rPr lang="th-TH" sz="1800" b="1" kern="0" dirty="0">
                <a:solidFill>
                  <a:srgbClr val="FF0000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ข้อมูลพื้นฐานจังหวัดยโสธร</a:t>
            </a:r>
            <a:endParaRPr lang="en-US" sz="1800" b="1" kern="0" dirty="0">
              <a:solidFill>
                <a:srgbClr val="FF0000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pic>
        <p:nvPicPr>
          <p:cNvPr id="25" name="รูปภาพ 24">
            <a:extLst>
              <a:ext uri="{FF2B5EF4-FFF2-40B4-BE49-F238E27FC236}">
                <a16:creationId xmlns:a16="http://schemas.microsoft.com/office/drawing/2014/main" id="{C66190CA-BB5E-5E5C-80F5-69AEA410AA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6" t="42858" r="15012" b="23808"/>
          <a:stretch/>
        </p:blipFill>
        <p:spPr>
          <a:xfrm>
            <a:off x="9287155" y="-17662"/>
            <a:ext cx="2902889" cy="493434"/>
          </a:xfrm>
          <a:prstGeom prst="rect">
            <a:avLst/>
          </a:prstGeom>
        </p:spPr>
      </p:pic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92D22FCF-64E4-4378-16F9-6B447A4E92C2}"/>
              </a:ext>
            </a:extLst>
          </p:cNvPr>
          <p:cNvSpPr txBox="1"/>
          <p:nvPr/>
        </p:nvSpPr>
        <p:spPr>
          <a:xfrm>
            <a:off x="9287154" y="6548"/>
            <a:ext cx="3050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6">
              <a:defRPr/>
            </a:pPr>
            <a:r>
              <a:rPr lang="th-TH" sz="1800" b="1" kern="0" dirty="0">
                <a:solidFill>
                  <a:srgbClr val="FF0000"/>
                </a:solidFill>
                <a:cs typeface="+mj-cs"/>
              </a:rPr>
              <a:t>ยโสธรเมืองเกษตรอินทรีย์ เมืองแห่งวิถีอีสาน</a:t>
            </a:r>
            <a:endParaRPr lang="en-US" sz="1800" b="1" kern="0" dirty="0">
              <a:solidFill>
                <a:srgbClr val="FF0000"/>
              </a:solidFill>
              <a:cs typeface="+mj-cs"/>
            </a:endParaRP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FA686854-FAF0-E433-C591-91F569881083}"/>
              </a:ext>
            </a:extLst>
          </p:cNvPr>
          <p:cNvSpPr txBox="1"/>
          <p:nvPr/>
        </p:nvSpPr>
        <p:spPr>
          <a:xfrm>
            <a:off x="27494" y="34176"/>
            <a:ext cx="3938038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accent2">
                <a:lumMod val="75000"/>
              </a:schemeClr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 defTabSz="914446">
              <a:defRPr/>
            </a:pPr>
            <a:r>
              <a:rPr lang="th-TH" sz="1600" b="1" kern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จังหวัดยโสธร </a:t>
            </a:r>
            <a:r>
              <a:rPr lang="en-US" sz="1600" b="1" kern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9 </a:t>
            </a:r>
            <a:r>
              <a:rPr lang="th-TH" sz="1600" b="1" kern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อำเภอ </a:t>
            </a:r>
            <a:r>
              <a:rPr lang="en-US" sz="1600" b="1" kern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78 </a:t>
            </a:r>
            <a:r>
              <a:rPr lang="th-TH" sz="1600" b="1" kern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ตำบล </a:t>
            </a:r>
            <a:r>
              <a:rPr lang="en-US" sz="1600" b="1" kern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885 </a:t>
            </a:r>
            <a:r>
              <a:rPr lang="th-TH" sz="1600" b="1" kern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หมู่บ้าน</a:t>
            </a:r>
          </a:p>
          <a:p>
            <a:pPr algn="ctr" defTabSz="914446">
              <a:defRPr/>
            </a:pPr>
            <a:r>
              <a:rPr lang="th-TH" sz="1600" b="1" kern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ประชากร 525,325 คน (ข้อมูล ณ เดือนมกราคม 2568) </a:t>
            </a:r>
          </a:p>
          <a:p>
            <a:pPr algn="ctr" defTabSz="914446">
              <a:defRPr/>
            </a:pPr>
            <a:r>
              <a:rPr lang="th-TH" sz="1600" b="1" kern="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จำนวนครัวเรือนของเกษตรกร 186,684 ครัวเรือน</a:t>
            </a:r>
          </a:p>
        </p:txBody>
      </p:sp>
      <p:graphicFrame>
        <p:nvGraphicFramePr>
          <p:cNvPr id="32" name="แผนภูมิ 31">
            <a:extLst>
              <a:ext uri="{FF2B5EF4-FFF2-40B4-BE49-F238E27FC236}">
                <a16:creationId xmlns:a16="http://schemas.microsoft.com/office/drawing/2014/main" id="{9BA47B4A-407F-42EF-AC45-D0DBFD254D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1815529"/>
              </p:ext>
            </p:extLst>
          </p:nvPr>
        </p:nvGraphicFramePr>
        <p:xfrm>
          <a:off x="27494" y="897088"/>
          <a:ext cx="3938038" cy="1909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9" name="แผนภูมิ 38">
            <a:extLst>
              <a:ext uri="{FF2B5EF4-FFF2-40B4-BE49-F238E27FC236}">
                <a16:creationId xmlns:a16="http://schemas.microsoft.com/office/drawing/2014/main" id="{FFE7794D-75B9-46EA-A63E-D0E58444C3A2}"/>
              </a:ext>
            </a:extLst>
          </p:cNvPr>
          <p:cNvGraphicFramePr/>
          <p:nvPr/>
        </p:nvGraphicFramePr>
        <p:xfrm>
          <a:off x="4023684" y="24001"/>
          <a:ext cx="3200655" cy="15349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6849BCBB-E308-4329-81E2-F5575298BAA1}"/>
              </a:ext>
            </a:extLst>
          </p:cNvPr>
          <p:cNvSpPr txBox="1"/>
          <p:nvPr/>
        </p:nvSpPr>
        <p:spPr>
          <a:xfrm>
            <a:off x="7282490" y="491934"/>
            <a:ext cx="4779837" cy="20621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thaiDist" defTabSz="914446" fontAlgn="ctr">
              <a:defRPr/>
            </a:pPr>
            <a:r>
              <a:rPr lang="th-TH" sz="2000" b="1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พื้นที่ตามประกาศเขตปฏิรูปที่ดินจังหวัดยโสธร 580,989 ไร่</a:t>
            </a:r>
            <a:endParaRPr lang="th-TH" sz="2400" b="1" kern="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defTabSz="914446" fontAlgn="ctr">
              <a:defRPr/>
            </a:pPr>
            <a:r>
              <a:rPr lang="th-TH" sz="1800" b="1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พื้นที่เขตชลประทาน </a:t>
            </a:r>
            <a:r>
              <a:rPr lang="th-TH" sz="2000" b="1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จำนวน 116,116 ไร่ (</a:t>
            </a:r>
            <a:r>
              <a:rPr lang="th-TH" sz="2000" b="1" kern="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ชป</a:t>
            </a:r>
            <a:r>
              <a:rPr lang="th-TH" sz="2000" b="1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.ยส 31,716 ไร่, ชีล่าง 84,400 ไร่)</a:t>
            </a:r>
            <a:r>
              <a:rPr lang="th-TH" sz="1800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คิดเป็น</a:t>
            </a:r>
            <a:r>
              <a:rPr lang="th-TH" sz="1800" kern="0" spc="-3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ร้อยละ 7.11 ของ</a:t>
            </a:r>
            <a:r>
              <a:rPr lang="th-TH" sz="2000" kern="0" spc="-3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พื้นที่</a:t>
            </a:r>
            <a:r>
              <a:rPr lang="th-TH" sz="1800" kern="0" spc="-5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ทำการเกษตรทั้งหมด และคิดเป็นร้อยละ 4.46 ของพื้นที่ทั้งหมดของจังหวัดยโสธร</a:t>
            </a:r>
            <a:endParaRPr lang="th-TH" sz="1600" kern="0" spc="-5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 defTabSz="914446" fontAlgn="ctr">
              <a:defRPr/>
            </a:pPr>
            <a:r>
              <a:rPr lang="th-TH" sz="1600" b="1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บ่อ</a:t>
            </a:r>
            <a:r>
              <a:rPr lang="th-TH" sz="1600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จิ๋ว 1</a:t>
            </a:r>
            <a:r>
              <a:rPr lang="en-US" sz="1600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5</a:t>
            </a:r>
            <a:r>
              <a:rPr lang="th-TH" sz="1600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,702 บ่อ พื้นที่ 31,404 ไร่ ความจุ 19,</a:t>
            </a:r>
            <a:r>
              <a:rPr lang="en-US" sz="1600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784</a:t>
            </a:r>
            <a:r>
              <a:rPr lang="th-TH" sz="1600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,520 ลบ.ม. (สะสมปี 2551-256</a:t>
            </a:r>
            <a:r>
              <a:rPr lang="en-US" sz="1600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7</a:t>
            </a:r>
            <a:r>
              <a:rPr lang="th-TH" sz="1600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)</a:t>
            </a:r>
          </a:p>
          <a:p>
            <a:pPr defTabSz="914446" fontAlgn="ctr">
              <a:defRPr/>
            </a:pPr>
            <a:r>
              <a:rPr lang="th-TH" sz="1600" b="1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เกษตรทฤษฎีใหม่ </a:t>
            </a:r>
            <a:r>
              <a:rPr lang="th-TH" sz="1600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754 บ่อ พื้นที่ 2,523.50 ไร่ ความจุ 17,749,900</a:t>
            </a:r>
            <a:r>
              <a:rPr lang="en-US" sz="1600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1600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ลบ.ม.</a:t>
            </a:r>
            <a:br>
              <a:rPr lang="th-TH" sz="1600" kern="0" dirty="0"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endParaRPr lang="th-TH" sz="1800" kern="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E5AB7E5A-8DEC-4E4F-8293-E7D4EAE968CE}"/>
              </a:ext>
            </a:extLst>
          </p:cNvPr>
          <p:cNvSpPr txBox="1"/>
          <p:nvPr/>
        </p:nvSpPr>
        <p:spPr>
          <a:xfrm>
            <a:off x="4024337" y="1530679"/>
            <a:ext cx="3204430" cy="11387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800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thaiDist" defTabSz="914446">
              <a:defRPr/>
            </a:pPr>
            <a:r>
              <a:rPr lang="en-US" sz="1700" b="1" kern="0" dirty="0">
                <a:latin typeface="Angsana New" panose="02020603050405020304" pitchFamily="18" charset="-34"/>
              </a:rPr>
              <a:t>GPP</a:t>
            </a:r>
            <a:r>
              <a:rPr lang="th-TH" sz="1700" b="1" kern="0" dirty="0">
                <a:latin typeface="Angsana New" panose="02020603050405020304" pitchFamily="18" charset="-34"/>
              </a:rPr>
              <a:t> ปี 2565 </a:t>
            </a:r>
            <a:r>
              <a:rPr lang="th-TH" sz="1700" kern="0" spc="-30" dirty="0">
                <a:latin typeface="Angsana New" panose="02020603050405020304" pitchFamily="18" charset="-34"/>
              </a:rPr>
              <a:t>มูลค่าเพิ่ม 32,468 ล้านบาท รายได้เฉลี่ยต่อหัว 72,523 บาท (ลำดับที่ 73 ของประเทศ,ลำดับที่ 18 </a:t>
            </a:r>
            <a:r>
              <a:rPr lang="th-TH" sz="1700" kern="0" spc="-80" dirty="0">
                <a:latin typeface="Angsana New" panose="02020603050405020304" pitchFamily="18" charset="-34"/>
              </a:rPr>
              <a:t>ของภาคตะวันออกเฉียงเหนือ, ลำดับที่ 4 ของกลุ่มโขงชีมูล </a:t>
            </a:r>
            <a:r>
              <a:rPr lang="th-TH" sz="1700" kern="0" spc="-30" dirty="0">
                <a:latin typeface="Angsana New" panose="02020603050405020304" pitchFamily="18" charset="-34"/>
              </a:rPr>
              <a:t>(อุบลราชธานี, ศรีษะเกษ, อำนาจเจริญ, ยโสธร)</a:t>
            </a:r>
            <a:endParaRPr lang="en-US" sz="1700" kern="0" spc="-30" dirty="0">
              <a:cs typeface="+mj-cs"/>
            </a:endParaRPr>
          </a:p>
        </p:txBody>
      </p:sp>
      <p:sp>
        <p:nvSpPr>
          <p:cNvPr id="44" name="กล่องข้อความ 43">
            <a:extLst>
              <a:ext uri="{FF2B5EF4-FFF2-40B4-BE49-F238E27FC236}">
                <a16:creationId xmlns:a16="http://schemas.microsoft.com/office/drawing/2014/main" id="{78F75FDA-1DDF-4E49-B88D-E59DCDAE0E5F}"/>
              </a:ext>
            </a:extLst>
          </p:cNvPr>
          <p:cNvSpPr txBox="1"/>
          <p:nvPr/>
        </p:nvSpPr>
        <p:spPr>
          <a:xfrm>
            <a:off x="27494" y="2820859"/>
            <a:ext cx="3531391" cy="1672702"/>
          </a:xfrm>
          <a:prstGeom prst="rect">
            <a:avLst/>
          </a:prstGeom>
          <a:solidFill>
            <a:srgbClr val="FFCCFF"/>
          </a:solidFill>
          <a:ln w="9525">
            <a:solidFill>
              <a:srgbClr val="7030A0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pPr algn="ctr" defTabSz="914446">
              <a:defRPr/>
            </a:pPr>
            <a:r>
              <a:rPr lang="th-TH" sz="1467" b="1" kern="0" dirty="0">
                <a:latin typeface="Angsana New" panose="02020603050405020304" pitchFamily="18" charset="-34"/>
              </a:rPr>
              <a:t>ข้อมูลด้านประมง ปี 2567</a:t>
            </a:r>
            <a:endParaRPr lang="th-TH" sz="1467" kern="0" dirty="0">
              <a:latin typeface="Angsana New" panose="02020603050405020304" pitchFamily="18" charset="-34"/>
            </a:endParaRPr>
          </a:p>
          <a:p>
            <a:pPr defTabSz="914446">
              <a:defRPr/>
            </a:pPr>
            <a:r>
              <a:rPr lang="th-TH" sz="1467" b="1" kern="0" dirty="0">
                <a:latin typeface="Angsana New" panose="02020603050405020304" pitchFamily="18" charset="-34"/>
              </a:rPr>
              <a:t>ชนิดสัตว์น้ำ      จำนวนเกษตรกร      พื้นที่             ผลผลิต</a:t>
            </a:r>
            <a:endParaRPr lang="th-TH" sz="1467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</a:endParaRPr>
          </a:p>
          <a:p>
            <a:pPr>
              <a:defRPr/>
            </a:pPr>
            <a:r>
              <a:rPr lang="en-US" sz="1467" kern="0" dirty="0">
                <a:latin typeface="Angsana New" panose="02020603050405020304" pitchFamily="18" charset="-34"/>
              </a:rPr>
              <a:t>1.</a:t>
            </a:r>
            <a:r>
              <a:rPr lang="th-TH" sz="1467" kern="0" dirty="0">
                <a:latin typeface="Angsana New" panose="02020603050405020304" pitchFamily="18" charset="-34"/>
              </a:rPr>
              <a:t> ปลานิล              2,733  ราย        2,454.00 ไร่    2</a:t>
            </a:r>
            <a:r>
              <a:rPr lang="en-US" sz="1467" kern="0" dirty="0">
                <a:latin typeface="Angsana New" panose="02020603050405020304" pitchFamily="18" charset="-34"/>
              </a:rPr>
              <a:t>,</a:t>
            </a:r>
            <a:r>
              <a:rPr lang="th-TH" sz="1467" kern="0" dirty="0">
                <a:latin typeface="Angsana New" panose="02020603050405020304" pitchFamily="18" charset="-34"/>
              </a:rPr>
              <a:t>510.00 ตัน</a:t>
            </a:r>
          </a:p>
          <a:p>
            <a:pPr>
              <a:defRPr/>
            </a:pPr>
            <a:r>
              <a:rPr lang="th-TH" sz="1467" kern="0" dirty="0">
                <a:latin typeface="Angsana New" panose="02020603050405020304" pitchFamily="18" charset="-34"/>
              </a:rPr>
              <a:t>2. ปลาตะเพียน      2,548  ราย        2,485.00 ไร่      298.25 ตัน</a:t>
            </a:r>
          </a:p>
          <a:p>
            <a:pPr>
              <a:defRPr/>
            </a:pPr>
            <a:r>
              <a:rPr lang="th-TH" sz="1467" kern="0" dirty="0">
                <a:latin typeface="Angsana New" panose="02020603050405020304" pitchFamily="18" charset="-34"/>
              </a:rPr>
              <a:t>3. ปลาดุก                </a:t>
            </a:r>
            <a:r>
              <a:rPr lang="en-US" sz="1467" kern="0" dirty="0">
                <a:latin typeface="Angsana New" panose="02020603050405020304" pitchFamily="18" charset="-34"/>
              </a:rPr>
              <a:t> </a:t>
            </a:r>
            <a:r>
              <a:rPr lang="th-TH" sz="1467" kern="0" dirty="0">
                <a:latin typeface="Angsana New" panose="02020603050405020304" pitchFamily="18" charset="-34"/>
              </a:rPr>
              <a:t>482 ราย             433.00 ไร่      272.00 ตัน</a:t>
            </a:r>
          </a:p>
          <a:p>
            <a:pPr>
              <a:defRPr/>
            </a:pPr>
            <a:r>
              <a:rPr lang="th-TH" sz="1467" kern="0" dirty="0">
                <a:latin typeface="Angsana New" panose="02020603050405020304" pitchFamily="18" charset="-34"/>
              </a:rPr>
              <a:t>4. ปลาไน                 11</a:t>
            </a:r>
            <a:r>
              <a:rPr lang="en-US" sz="1467" kern="0" dirty="0">
                <a:latin typeface="Angsana New" panose="02020603050405020304" pitchFamily="18" charset="-34"/>
              </a:rPr>
              <a:t>6</a:t>
            </a:r>
            <a:r>
              <a:rPr lang="th-TH" sz="1467" kern="0" dirty="0">
                <a:latin typeface="Angsana New" panose="02020603050405020304" pitchFamily="18" charset="-34"/>
              </a:rPr>
              <a:t> ราย       </a:t>
            </a:r>
            <a:r>
              <a:rPr lang="en-US" sz="1467" kern="0" dirty="0">
                <a:latin typeface="Angsana New" panose="02020603050405020304" pitchFamily="18" charset="-34"/>
              </a:rPr>
              <a:t> </a:t>
            </a:r>
            <a:r>
              <a:rPr lang="th-TH" sz="1467" kern="0" dirty="0">
                <a:latin typeface="Angsana New" panose="02020603050405020304" pitchFamily="18" charset="-34"/>
              </a:rPr>
              <a:t> </a:t>
            </a:r>
            <a:r>
              <a:rPr lang="en-US" sz="1467" kern="0" dirty="0">
                <a:latin typeface="Angsana New" panose="02020603050405020304" pitchFamily="18" charset="-34"/>
              </a:rPr>
              <a:t>   </a:t>
            </a:r>
            <a:r>
              <a:rPr lang="th-TH" sz="1467" kern="0" dirty="0">
                <a:latin typeface="Angsana New" panose="02020603050405020304" pitchFamily="18" charset="-34"/>
              </a:rPr>
              <a:t>10</a:t>
            </a:r>
            <a:r>
              <a:rPr lang="en-US" sz="1467" kern="0" dirty="0">
                <a:latin typeface="Angsana New" panose="02020603050405020304" pitchFamily="18" charset="-34"/>
              </a:rPr>
              <a:t>7</a:t>
            </a:r>
            <a:r>
              <a:rPr lang="th-TH" sz="1467" kern="0" dirty="0">
                <a:latin typeface="Angsana New" panose="02020603050405020304" pitchFamily="18" charset="-34"/>
              </a:rPr>
              <a:t>.00 ไร่       </a:t>
            </a:r>
            <a:r>
              <a:rPr lang="en-US" sz="1467" kern="0" dirty="0">
                <a:latin typeface="Angsana New" panose="02020603050405020304" pitchFamily="18" charset="-34"/>
              </a:rPr>
              <a:t> 10.50 </a:t>
            </a:r>
            <a:r>
              <a:rPr lang="th-TH" sz="1467" kern="0" dirty="0">
                <a:latin typeface="Angsana New" panose="02020603050405020304" pitchFamily="18" charset="-34"/>
              </a:rPr>
              <a:t>ตัน</a:t>
            </a:r>
          </a:p>
          <a:p>
            <a:pPr>
              <a:defRPr/>
            </a:pPr>
            <a:r>
              <a:rPr lang="th-TH" sz="1467" kern="0" dirty="0">
                <a:latin typeface="Angsana New" panose="02020603050405020304" pitchFamily="18" charset="-34"/>
              </a:rPr>
              <a:t>5. ปลาหมอไทย         45 ราย          </a:t>
            </a:r>
            <a:r>
              <a:rPr lang="en-US" sz="1467" kern="0" dirty="0">
                <a:latin typeface="Angsana New" panose="02020603050405020304" pitchFamily="18" charset="-34"/>
              </a:rPr>
              <a:t>  </a:t>
            </a:r>
            <a:r>
              <a:rPr lang="th-TH" sz="1467" kern="0" dirty="0">
                <a:latin typeface="Angsana New" panose="02020603050405020304" pitchFamily="18" charset="-34"/>
              </a:rPr>
              <a:t>  3</a:t>
            </a:r>
            <a:r>
              <a:rPr lang="en-US" sz="1467" kern="0" dirty="0">
                <a:latin typeface="Angsana New" panose="02020603050405020304" pitchFamily="18" charset="-34"/>
              </a:rPr>
              <a:t>2.4</a:t>
            </a:r>
            <a:r>
              <a:rPr lang="th-TH" sz="1467" kern="0" dirty="0">
                <a:latin typeface="Angsana New" panose="02020603050405020304" pitchFamily="18" charset="-34"/>
              </a:rPr>
              <a:t>0 ไร่          </a:t>
            </a:r>
            <a:r>
              <a:rPr lang="en-US" sz="1467" kern="0" dirty="0">
                <a:latin typeface="Angsana New" panose="02020603050405020304" pitchFamily="18" charset="-34"/>
              </a:rPr>
              <a:t>5.40 </a:t>
            </a:r>
            <a:r>
              <a:rPr lang="th-TH" sz="1467" kern="0" dirty="0">
                <a:latin typeface="Angsana New" panose="02020603050405020304" pitchFamily="18" charset="-34"/>
              </a:rPr>
              <a:t>ตัน</a:t>
            </a:r>
            <a:endParaRPr lang="th-TH" sz="1467" kern="0" spc="-23" dirty="0">
              <a:latin typeface="Angsana New" panose="02020603050405020304" pitchFamily="18" charset="-34"/>
            </a:endParaRPr>
          </a:p>
        </p:txBody>
      </p:sp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F6A64BCD-82FB-4695-B72E-42A2F490C42F}"/>
              </a:ext>
            </a:extLst>
          </p:cNvPr>
          <p:cNvSpPr txBox="1"/>
          <p:nvPr/>
        </p:nvSpPr>
        <p:spPr>
          <a:xfrm>
            <a:off x="3623038" y="2830151"/>
            <a:ext cx="3929590" cy="1672702"/>
          </a:xfrm>
          <a:prstGeom prst="rect">
            <a:avLst/>
          </a:prstGeom>
          <a:solidFill>
            <a:srgbClr val="FFFF99"/>
          </a:solidFill>
          <a:ln w="9525">
            <a:solidFill>
              <a:srgbClr val="7030A0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th-TH" sz="1467" b="1" kern="0" dirty="0">
                <a:latin typeface="Angsana New" panose="02020603050405020304" pitchFamily="18" charset="-34"/>
              </a:rPr>
              <a:t>ข้อมูลด้านปศุสัตว์ ปี 256</a:t>
            </a:r>
            <a:r>
              <a:rPr lang="en-US" sz="1467" b="1" kern="0" dirty="0">
                <a:latin typeface="Angsana New" panose="02020603050405020304" pitchFamily="18" charset="-34"/>
              </a:rPr>
              <a:t>7  </a:t>
            </a:r>
            <a:endParaRPr lang="th-TH" sz="1467" b="1" kern="0" dirty="0">
              <a:latin typeface="Angsana New" panose="02020603050405020304" pitchFamily="18" charset="-34"/>
            </a:endParaRPr>
          </a:p>
          <a:p>
            <a:pPr defTabSz="914446">
              <a:defRPr/>
            </a:pPr>
            <a:r>
              <a:rPr lang="th-TH" sz="1467" b="1" kern="0" dirty="0">
                <a:latin typeface="Angsana New" panose="02020603050405020304" pitchFamily="18" charset="-34"/>
              </a:rPr>
              <a:t>ชนิดสัตว์  จำนวนเกษตรกร    จำนวนสัตว์             ผลผลิตเพื่อบริโภค</a:t>
            </a:r>
          </a:p>
          <a:p>
            <a:pPr defTabSz="914446">
              <a:defRPr/>
            </a:pPr>
            <a:r>
              <a:rPr lang="en-US" sz="1467" kern="0" dirty="0">
                <a:latin typeface="Angsana New" panose="02020603050405020304" pitchFamily="18" charset="-34"/>
              </a:rPr>
              <a:t>1. </a:t>
            </a:r>
            <a:r>
              <a:rPr lang="th-TH" sz="1467" kern="0" dirty="0">
                <a:latin typeface="Angsana New" panose="02020603050405020304" pitchFamily="18" charset="-34"/>
              </a:rPr>
              <a:t>โคเนื้อ       </a:t>
            </a:r>
            <a:r>
              <a:rPr lang="en-US" sz="1467" kern="0" dirty="0">
                <a:latin typeface="Angsana New" panose="02020603050405020304" pitchFamily="18" charset="-34"/>
              </a:rPr>
              <a:t>32,445</a:t>
            </a:r>
            <a:r>
              <a:rPr lang="th-TH" sz="1467" kern="0" dirty="0">
                <a:latin typeface="Angsana New" panose="02020603050405020304" pitchFamily="18" charset="-34"/>
              </a:rPr>
              <a:t> ราย         </a:t>
            </a:r>
            <a:r>
              <a:rPr lang="en-US" sz="1467" kern="0" dirty="0">
                <a:latin typeface="Angsana New" panose="02020603050405020304" pitchFamily="18" charset="-34"/>
              </a:rPr>
              <a:t>169,066 </a:t>
            </a:r>
            <a:r>
              <a:rPr lang="th-TH" sz="1467" kern="0" dirty="0">
                <a:latin typeface="Angsana New" panose="02020603050405020304" pitchFamily="18" charset="-34"/>
              </a:rPr>
              <a:t>ตัว                 25</a:t>
            </a:r>
            <a:r>
              <a:rPr lang="en-US" sz="1467" kern="0" dirty="0">
                <a:latin typeface="Angsana New" panose="02020603050405020304" pitchFamily="18" charset="-34"/>
              </a:rPr>
              <a:t>,354 </a:t>
            </a:r>
            <a:r>
              <a:rPr lang="th-TH" sz="1467" kern="0" dirty="0">
                <a:latin typeface="Angsana New" panose="02020603050405020304" pitchFamily="18" charset="-34"/>
              </a:rPr>
              <a:t>ตัว</a:t>
            </a:r>
          </a:p>
          <a:p>
            <a:pPr defTabSz="914446">
              <a:defRPr/>
            </a:pPr>
            <a:r>
              <a:rPr lang="en-US" sz="1467" kern="0" dirty="0">
                <a:latin typeface="Angsana New" panose="02020603050405020304" pitchFamily="18" charset="-34"/>
              </a:rPr>
              <a:t>2. </a:t>
            </a:r>
            <a:r>
              <a:rPr lang="th-TH" sz="1467" kern="0" dirty="0">
                <a:latin typeface="Angsana New" panose="02020603050405020304" pitchFamily="18" charset="-34"/>
              </a:rPr>
              <a:t>กระบือ        </a:t>
            </a:r>
            <a:r>
              <a:rPr lang="en-US" sz="1467" kern="0" dirty="0">
                <a:latin typeface="Angsana New" panose="02020603050405020304" pitchFamily="18" charset="-34"/>
              </a:rPr>
              <a:t>6,461 </a:t>
            </a:r>
            <a:r>
              <a:rPr lang="th-TH" sz="1467" kern="0" dirty="0">
                <a:latin typeface="Angsana New" panose="02020603050405020304" pitchFamily="18" charset="-34"/>
              </a:rPr>
              <a:t>ราย           </a:t>
            </a:r>
            <a:r>
              <a:rPr lang="en-US" sz="1467" kern="0" dirty="0">
                <a:latin typeface="Angsana New" panose="02020603050405020304" pitchFamily="18" charset="-34"/>
              </a:rPr>
              <a:t>31,023 </a:t>
            </a:r>
            <a:r>
              <a:rPr lang="th-TH" sz="1467" kern="0" dirty="0">
                <a:latin typeface="Angsana New" panose="02020603050405020304" pitchFamily="18" charset="-34"/>
              </a:rPr>
              <a:t>ตัว                   4,649 ตัว </a:t>
            </a:r>
            <a:endParaRPr lang="en-US" sz="1467" kern="0" dirty="0">
              <a:latin typeface="Angsana New" panose="02020603050405020304" pitchFamily="18" charset="-34"/>
            </a:endParaRPr>
          </a:p>
          <a:p>
            <a:pPr defTabSz="914446">
              <a:defRPr/>
            </a:pPr>
            <a:r>
              <a:rPr lang="en-US" sz="1467" kern="0" dirty="0">
                <a:latin typeface="Angsana New" panose="02020603050405020304" pitchFamily="18" charset="-34"/>
              </a:rPr>
              <a:t>3. </a:t>
            </a:r>
            <a:r>
              <a:rPr lang="th-TH" sz="1467" kern="0" dirty="0">
                <a:latin typeface="Angsana New" panose="02020603050405020304" pitchFamily="18" charset="-34"/>
              </a:rPr>
              <a:t>สุกร               971 ราย           </a:t>
            </a:r>
            <a:r>
              <a:rPr lang="en-US" sz="1467" kern="0" dirty="0">
                <a:latin typeface="Angsana New" panose="02020603050405020304" pitchFamily="18" charset="-34"/>
              </a:rPr>
              <a:t>63,664</a:t>
            </a:r>
            <a:r>
              <a:rPr lang="th-TH" sz="1467" kern="0" dirty="0">
                <a:latin typeface="Angsana New" panose="02020603050405020304" pitchFamily="18" charset="-34"/>
              </a:rPr>
              <a:t> ตัว                202,254 ตัว</a:t>
            </a:r>
          </a:p>
          <a:p>
            <a:pPr defTabSz="914446">
              <a:defRPr/>
            </a:pPr>
            <a:r>
              <a:rPr lang="en-US" sz="1467" kern="0" dirty="0">
                <a:latin typeface="Angsana New" panose="02020603050405020304" pitchFamily="18" charset="-34"/>
              </a:rPr>
              <a:t>4. </a:t>
            </a:r>
            <a:r>
              <a:rPr lang="th-TH" sz="1467" kern="0" dirty="0">
                <a:latin typeface="Angsana New" panose="02020603050405020304" pitchFamily="18" charset="-34"/>
              </a:rPr>
              <a:t>ไก่เนื้อ</a:t>
            </a:r>
            <a:r>
              <a:rPr lang="en-US" sz="1467" kern="0" dirty="0">
                <a:latin typeface="Angsana New" panose="02020603050405020304" pitchFamily="18" charset="-34"/>
              </a:rPr>
              <a:t> </a:t>
            </a:r>
            <a:r>
              <a:rPr lang="th-TH" sz="1467" kern="0" dirty="0">
                <a:latin typeface="Angsana New" panose="02020603050405020304" pitchFamily="18" charset="-34"/>
              </a:rPr>
              <a:t>           201 ราย          1,448,480 ตัว         1,448,480 ตัว</a:t>
            </a:r>
          </a:p>
          <a:p>
            <a:pPr defTabSz="914446">
              <a:defRPr/>
            </a:pPr>
            <a:r>
              <a:rPr lang="th-TH" sz="1467" kern="0" dirty="0">
                <a:latin typeface="Angsana New" panose="02020603050405020304" pitchFamily="18" charset="-34"/>
              </a:rPr>
              <a:t>5. ไก่พื้นเมือง    33</a:t>
            </a:r>
            <a:r>
              <a:rPr lang="en-US" sz="1467" kern="0" dirty="0">
                <a:latin typeface="Angsana New" panose="02020603050405020304" pitchFamily="18" charset="-34"/>
              </a:rPr>
              <a:t>,190 </a:t>
            </a:r>
            <a:r>
              <a:rPr lang="th-TH" sz="1467" kern="0" dirty="0">
                <a:latin typeface="Angsana New" panose="02020603050405020304" pitchFamily="18" charset="-34"/>
              </a:rPr>
              <a:t>ราย      3</a:t>
            </a:r>
            <a:r>
              <a:rPr lang="en-US" sz="1467" kern="0" dirty="0">
                <a:latin typeface="Angsana New" panose="02020603050405020304" pitchFamily="18" charset="-34"/>
              </a:rPr>
              <a:t>,567,698 </a:t>
            </a:r>
            <a:r>
              <a:rPr lang="th-TH" sz="1467" kern="0" dirty="0">
                <a:latin typeface="Angsana New" panose="02020603050405020304" pitchFamily="18" charset="-34"/>
              </a:rPr>
              <a:t>ตัว         3</a:t>
            </a:r>
            <a:r>
              <a:rPr lang="en-US" sz="1467" kern="0" dirty="0">
                <a:latin typeface="Angsana New" panose="02020603050405020304" pitchFamily="18" charset="-34"/>
              </a:rPr>
              <a:t>,567,698 </a:t>
            </a:r>
            <a:r>
              <a:rPr lang="th-TH" sz="1467" kern="0" dirty="0">
                <a:latin typeface="Angsana New" panose="02020603050405020304" pitchFamily="18" charset="-34"/>
              </a:rPr>
              <a:t>ตัว</a:t>
            </a:r>
          </a:p>
        </p:txBody>
      </p:sp>
      <p:sp>
        <p:nvSpPr>
          <p:cNvPr id="17" name="สี่เหลี่ยมผืนผ้า: มุมมน 22">
            <a:extLst>
              <a:ext uri="{FF2B5EF4-FFF2-40B4-BE49-F238E27FC236}">
                <a16:creationId xmlns:a16="http://schemas.microsoft.com/office/drawing/2014/main" id="{F64285E7-5E21-7213-B101-5DA4F5B1A50A}"/>
              </a:ext>
            </a:extLst>
          </p:cNvPr>
          <p:cNvSpPr/>
          <p:nvPr/>
        </p:nvSpPr>
        <p:spPr>
          <a:xfrm>
            <a:off x="7278151" y="2445265"/>
            <a:ext cx="4784175" cy="343628"/>
          </a:xfrm>
          <a:prstGeom prst="roundRect">
            <a:avLst/>
          </a:prstGeom>
          <a:gradFill flip="none" rotWithShape="1">
            <a:gsLst>
              <a:gs pos="0">
                <a:srgbClr val="FFCCFF">
                  <a:shade val="30000"/>
                  <a:satMod val="115000"/>
                </a:srgbClr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6">
              <a:defRPr/>
            </a:pPr>
            <a:r>
              <a:rPr lang="th-TH" sz="1800" b="1" kern="0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ศูนย์ข้าวชุมชนจังหวัดยโสธร จำนวน 88 ศูนย์ (ณ มกราคม 68)</a:t>
            </a:r>
            <a:endParaRPr lang="en-US" sz="1800" b="1" kern="0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graphicFrame>
        <p:nvGraphicFramePr>
          <p:cNvPr id="16" name="ตาราง 15">
            <a:extLst>
              <a:ext uri="{FF2B5EF4-FFF2-40B4-BE49-F238E27FC236}">
                <a16:creationId xmlns:a16="http://schemas.microsoft.com/office/drawing/2014/main" id="{D22C2BC6-744C-41D4-9382-AA5892D892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001260"/>
              </p:ext>
            </p:extLst>
          </p:nvPr>
        </p:nvGraphicFramePr>
        <p:xfrm>
          <a:off x="16318" y="4602925"/>
          <a:ext cx="6356540" cy="20544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1644">
                  <a:extLst>
                    <a:ext uri="{9D8B030D-6E8A-4147-A177-3AD203B41FA5}">
                      <a16:colId xmlns:a16="http://schemas.microsoft.com/office/drawing/2014/main" val="2699848659"/>
                    </a:ext>
                  </a:extLst>
                </a:gridCol>
                <a:gridCol w="734335">
                  <a:extLst>
                    <a:ext uri="{9D8B030D-6E8A-4147-A177-3AD203B41FA5}">
                      <a16:colId xmlns:a16="http://schemas.microsoft.com/office/drawing/2014/main" val="712292423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107076062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633318221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1517443692"/>
                    </a:ext>
                  </a:extLst>
                </a:gridCol>
                <a:gridCol w="883791">
                  <a:extLst>
                    <a:ext uri="{9D8B030D-6E8A-4147-A177-3AD203B41FA5}">
                      <a16:colId xmlns:a16="http://schemas.microsoft.com/office/drawing/2014/main" val="968676790"/>
                    </a:ext>
                  </a:extLst>
                </a:gridCol>
                <a:gridCol w="727982">
                  <a:extLst>
                    <a:ext uri="{9D8B030D-6E8A-4147-A177-3AD203B41FA5}">
                      <a16:colId xmlns:a16="http://schemas.microsoft.com/office/drawing/2014/main" val="93594975"/>
                    </a:ext>
                  </a:extLst>
                </a:gridCol>
                <a:gridCol w="638312">
                  <a:extLst>
                    <a:ext uri="{9D8B030D-6E8A-4147-A177-3AD203B41FA5}">
                      <a16:colId xmlns:a16="http://schemas.microsoft.com/office/drawing/2014/main" val="292687200"/>
                    </a:ext>
                  </a:extLst>
                </a:gridCol>
                <a:gridCol w="774252">
                  <a:extLst>
                    <a:ext uri="{9D8B030D-6E8A-4147-A177-3AD203B41FA5}">
                      <a16:colId xmlns:a16="http://schemas.microsoft.com/office/drawing/2014/main" val="1994939043"/>
                    </a:ext>
                  </a:extLst>
                </a:gridCol>
              </a:tblGrid>
              <a:tr h="253365">
                <a:tc gridSpan="9">
                  <a:txBody>
                    <a:bodyPr/>
                    <a:lstStyle/>
                    <a:p>
                      <a:pPr algn="ctr" rtl="0" fontAlgn="ctr"/>
                      <a:r>
                        <a:rPr lang="th-TH" sz="12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ข้อมูลเกษตรอินทรีย์จังหวัดยโสธร ประจำปี 2567</a:t>
                      </a:r>
                      <a:r>
                        <a:rPr lang="th-TH" sz="1200" b="1" u="none" strike="noStrike" baseline="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(ณ เมษายน 2568)</a:t>
                      </a:r>
                      <a:endParaRPr lang="th-TH" sz="12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5146141"/>
                  </a:ext>
                </a:extLst>
              </a:tr>
              <a:tr h="35071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h-TH" sz="1400" b="1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ชนิดสินค้า</a:t>
                      </a:r>
                    </a:p>
                    <a:p>
                      <a:pPr algn="l" rtl="0" fontAlgn="ctr"/>
                      <a:r>
                        <a:rPr 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PGS</a:t>
                      </a:r>
                      <a:endParaRPr lang="en-US" sz="105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h-TH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มาตรฐาน </a:t>
                      </a:r>
                      <a:r>
                        <a:rPr lang="en-US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Organic Thailand </a:t>
                      </a:r>
                      <a:br>
                        <a:rPr lang="th-TH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มกษ 9000)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h-TH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มาตรฐานเกษตรอินทรีย์สากล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h-TH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รวมเกษตรอินทรีย์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4045353"/>
                  </a:ext>
                </a:extLst>
              </a:tr>
              <a:tr h="355600">
                <a:tc vMerge="1">
                  <a:txBody>
                    <a:bodyPr/>
                    <a:lstStyle/>
                    <a:p>
                      <a:pPr algn="l" rtl="0" fontAlgn="ctr"/>
                      <a:r>
                        <a:rPr lang="en-US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 (ราย)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 (ไร่)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 (ราย)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 (ไร่)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 (ราย)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 (ไร่)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 (ราย)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05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 (ไร่)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7737175"/>
                  </a:ext>
                </a:extLst>
              </a:tr>
              <a:tr h="253365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1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พืช</a:t>
                      </a:r>
                      <a:endParaRPr lang="th-TH" sz="1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4,233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31,877.25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717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10,715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200" b="1" i="0" u="none" strike="noStrike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4,950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200" b="1" i="0" u="none" strike="noStrike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42,592.25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0273955"/>
                  </a:ext>
                </a:extLst>
              </a:tr>
              <a:tr h="253365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1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ปศุสัตว์</a:t>
                      </a:r>
                      <a:endParaRPr lang="th-TH" sz="1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200" b="1" i="0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17.75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u="none" strike="noStrike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1200" b="1" i="0" u="none" strike="noStrike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200" b="1" i="0" u="none" strike="noStrike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17.75</a:t>
                      </a:r>
                      <a:endParaRPr lang="en-US" sz="1200" b="1" i="0" u="none" strike="noStrike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52060"/>
                  </a:ext>
                </a:extLst>
              </a:tr>
              <a:tr h="253365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1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ประมง</a:t>
                      </a:r>
                      <a:endParaRPr lang="th-TH" sz="11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u="none" strike="noStrike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en-US" sz="1200" b="1" i="0" u="none" strike="noStrike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u="none" strike="noStrike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en-US" sz="1200" b="1" i="0" u="none" strike="noStrike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1502103"/>
                  </a:ext>
                </a:extLst>
              </a:tr>
              <a:tr h="334645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200" b="1" i="0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4,236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31,895.00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717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10,715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100" b="1" i="0" u="none" strike="noStrike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4,953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100" b="1" i="0" u="none" strike="noStrike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42,610.00</a:t>
                      </a: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941528"/>
                  </a:ext>
                </a:extLst>
              </a:tr>
            </a:tbl>
          </a:graphicData>
        </a:graphic>
      </p:graphicFrame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44761"/>
              </p:ext>
            </p:extLst>
          </p:nvPr>
        </p:nvGraphicFramePr>
        <p:xfrm>
          <a:off x="6392236" y="4693194"/>
          <a:ext cx="5670089" cy="1251150"/>
        </p:xfrm>
        <a:graphic>
          <a:graphicData uri="http://schemas.openxmlformats.org/drawingml/2006/table">
            <a:tbl>
              <a:tblPr/>
              <a:tblGrid>
                <a:gridCol w="710545">
                  <a:extLst>
                    <a:ext uri="{9D8B030D-6E8A-4147-A177-3AD203B41FA5}">
                      <a16:colId xmlns:a16="http://schemas.microsoft.com/office/drawing/2014/main" val="1734995302"/>
                    </a:ext>
                  </a:extLst>
                </a:gridCol>
                <a:gridCol w="356866">
                  <a:extLst>
                    <a:ext uri="{9D8B030D-6E8A-4147-A177-3AD203B41FA5}">
                      <a16:colId xmlns:a16="http://schemas.microsoft.com/office/drawing/2014/main" val="3221830004"/>
                    </a:ext>
                  </a:extLst>
                </a:gridCol>
                <a:gridCol w="412625">
                  <a:extLst>
                    <a:ext uri="{9D8B030D-6E8A-4147-A177-3AD203B41FA5}">
                      <a16:colId xmlns:a16="http://schemas.microsoft.com/office/drawing/2014/main" val="4227093203"/>
                    </a:ext>
                  </a:extLst>
                </a:gridCol>
                <a:gridCol w="417405">
                  <a:extLst>
                    <a:ext uri="{9D8B030D-6E8A-4147-A177-3AD203B41FA5}">
                      <a16:colId xmlns:a16="http://schemas.microsoft.com/office/drawing/2014/main" val="1745374553"/>
                    </a:ext>
                  </a:extLst>
                </a:gridCol>
                <a:gridCol w="505794">
                  <a:extLst>
                    <a:ext uri="{9D8B030D-6E8A-4147-A177-3AD203B41FA5}">
                      <a16:colId xmlns:a16="http://schemas.microsoft.com/office/drawing/2014/main" val="3512207601"/>
                    </a:ext>
                  </a:extLst>
                </a:gridCol>
                <a:gridCol w="356866">
                  <a:extLst>
                    <a:ext uri="{9D8B030D-6E8A-4147-A177-3AD203B41FA5}">
                      <a16:colId xmlns:a16="http://schemas.microsoft.com/office/drawing/2014/main" val="1642957142"/>
                    </a:ext>
                  </a:extLst>
                </a:gridCol>
                <a:gridCol w="383950">
                  <a:extLst>
                    <a:ext uri="{9D8B030D-6E8A-4147-A177-3AD203B41FA5}">
                      <a16:colId xmlns:a16="http://schemas.microsoft.com/office/drawing/2014/main" val="3680969138"/>
                    </a:ext>
                  </a:extLst>
                </a:gridCol>
                <a:gridCol w="316402">
                  <a:extLst>
                    <a:ext uri="{9D8B030D-6E8A-4147-A177-3AD203B41FA5}">
                      <a16:colId xmlns:a16="http://schemas.microsoft.com/office/drawing/2014/main" val="2749165201"/>
                    </a:ext>
                  </a:extLst>
                </a:gridCol>
                <a:gridCol w="407846">
                  <a:extLst>
                    <a:ext uri="{9D8B030D-6E8A-4147-A177-3AD203B41FA5}">
                      <a16:colId xmlns:a16="http://schemas.microsoft.com/office/drawing/2014/main" val="2106708504"/>
                    </a:ext>
                  </a:extLst>
                </a:gridCol>
                <a:gridCol w="385542">
                  <a:extLst>
                    <a:ext uri="{9D8B030D-6E8A-4147-A177-3AD203B41FA5}">
                      <a16:colId xmlns:a16="http://schemas.microsoft.com/office/drawing/2014/main" val="2751464823"/>
                    </a:ext>
                  </a:extLst>
                </a:gridCol>
                <a:gridCol w="404660">
                  <a:extLst>
                    <a:ext uri="{9D8B030D-6E8A-4147-A177-3AD203B41FA5}">
                      <a16:colId xmlns:a16="http://schemas.microsoft.com/office/drawing/2014/main" val="2203009145"/>
                    </a:ext>
                  </a:extLst>
                </a:gridCol>
                <a:gridCol w="505794">
                  <a:extLst>
                    <a:ext uri="{9D8B030D-6E8A-4147-A177-3AD203B41FA5}">
                      <a16:colId xmlns:a16="http://schemas.microsoft.com/office/drawing/2014/main" val="42041570"/>
                    </a:ext>
                  </a:extLst>
                </a:gridCol>
                <a:gridCol w="505794">
                  <a:extLst>
                    <a:ext uri="{9D8B030D-6E8A-4147-A177-3AD203B41FA5}">
                      <a16:colId xmlns:a16="http://schemas.microsoft.com/office/drawing/2014/main" val="2473968859"/>
                    </a:ext>
                  </a:extLst>
                </a:gridCol>
              </a:tblGrid>
              <a:tr h="30480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ข้อมูล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ข้อมูล 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GAP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จังหวัดยโสธร ปี 2567 (ณ มกราคม 68)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9918698"/>
                  </a:ext>
                </a:extLst>
              </a:tr>
              <a:tr h="30480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พืชผัก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ถั่วลิสง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หอมแดง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มันสำปะหลัง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ข้าว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ถั่วเขียว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หม่อนใบ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สมุนไพร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ประมง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ประมง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ปศุสัตว์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0752539"/>
                  </a:ext>
                </a:extLst>
              </a:tr>
              <a:tr h="20955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(บ่อดิน)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(กระชัง)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(GFM)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868237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เกษตรกร (ราย)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 409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77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32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34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126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1,179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369415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l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พื้นที่ (ไร่)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159.95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667.00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220.00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185.00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769.50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21.25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7.75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320.05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9.25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126.00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2,490.75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0532096"/>
                  </a:ext>
                </a:extLst>
              </a:tr>
            </a:tbl>
          </a:graphicData>
        </a:graphic>
      </p:graphicFrame>
      <p:graphicFrame>
        <p:nvGraphicFramePr>
          <p:cNvPr id="8" name="ตาราง 7"/>
          <p:cNvGraphicFramePr>
            <a:graphicFrameLocks noGrp="1"/>
          </p:cNvGraphicFramePr>
          <p:nvPr/>
        </p:nvGraphicFramePr>
        <p:xfrm>
          <a:off x="6416098" y="6010614"/>
          <a:ext cx="5646228" cy="664845"/>
        </p:xfrm>
        <a:graphic>
          <a:graphicData uri="http://schemas.openxmlformats.org/drawingml/2006/table">
            <a:tbl>
              <a:tblPr/>
              <a:tblGrid>
                <a:gridCol w="206607">
                  <a:extLst>
                    <a:ext uri="{9D8B030D-6E8A-4147-A177-3AD203B41FA5}">
                      <a16:colId xmlns:a16="http://schemas.microsoft.com/office/drawing/2014/main" val="3744776487"/>
                    </a:ext>
                  </a:extLst>
                </a:gridCol>
                <a:gridCol w="535988">
                  <a:extLst>
                    <a:ext uri="{9D8B030D-6E8A-4147-A177-3AD203B41FA5}">
                      <a16:colId xmlns:a16="http://schemas.microsoft.com/office/drawing/2014/main" val="1109880324"/>
                    </a:ext>
                  </a:extLst>
                </a:gridCol>
                <a:gridCol w="623793">
                  <a:extLst>
                    <a:ext uri="{9D8B030D-6E8A-4147-A177-3AD203B41FA5}">
                      <a16:colId xmlns:a16="http://schemas.microsoft.com/office/drawing/2014/main" val="783303436"/>
                    </a:ext>
                  </a:extLst>
                </a:gridCol>
                <a:gridCol w="415767">
                  <a:extLst>
                    <a:ext uri="{9D8B030D-6E8A-4147-A177-3AD203B41FA5}">
                      <a16:colId xmlns:a16="http://schemas.microsoft.com/office/drawing/2014/main" val="2888616765"/>
                    </a:ext>
                  </a:extLst>
                </a:gridCol>
                <a:gridCol w="573487">
                  <a:extLst>
                    <a:ext uri="{9D8B030D-6E8A-4147-A177-3AD203B41FA5}">
                      <a16:colId xmlns:a16="http://schemas.microsoft.com/office/drawing/2014/main" val="1558590475"/>
                    </a:ext>
                  </a:extLst>
                </a:gridCol>
                <a:gridCol w="535988">
                  <a:extLst>
                    <a:ext uri="{9D8B030D-6E8A-4147-A177-3AD203B41FA5}">
                      <a16:colId xmlns:a16="http://schemas.microsoft.com/office/drawing/2014/main" val="495580609"/>
                    </a:ext>
                  </a:extLst>
                </a:gridCol>
                <a:gridCol w="342080">
                  <a:extLst>
                    <a:ext uri="{9D8B030D-6E8A-4147-A177-3AD203B41FA5}">
                      <a16:colId xmlns:a16="http://schemas.microsoft.com/office/drawing/2014/main" val="2828466706"/>
                    </a:ext>
                  </a:extLst>
                </a:gridCol>
                <a:gridCol w="504263">
                  <a:extLst>
                    <a:ext uri="{9D8B030D-6E8A-4147-A177-3AD203B41FA5}">
                      <a16:colId xmlns:a16="http://schemas.microsoft.com/office/drawing/2014/main" val="4252548691"/>
                    </a:ext>
                  </a:extLst>
                </a:gridCol>
                <a:gridCol w="395729">
                  <a:extLst>
                    <a:ext uri="{9D8B030D-6E8A-4147-A177-3AD203B41FA5}">
                      <a16:colId xmlns:a16="http://schemas.microsoft.com/office/drawing/2014/main" val="3897081972"/>
                    </a:ext>
                  </a:extLst>
                </a:gridCol>
                <a:gridCol w="379031">
                  <a:extLst>
                    <a:ext uri="{9D8B030D-6E8A-4147-A177-3AD203B41FA5}">
                      <a16:colId xmlns:a16="http://schemas.microsoft.com/office/drawing/2014/main" val="4200768769"/>
                    </a:ext>
                  </a:extLst>
                </a:gridCol>
                <a:gridCol w="472877">
                  <a:extLst>
                    <a:ext uri="{9D8B030D-6E8A-4147-A177-3AD203B41FA5}">
                      <a16:colId xmlns:a16="http://schemas.microsoft.com/office/drawing/2014/main" val="739801092"/>
                    </a:ext>
                  </a:extLst>
                </a:gridCol>
                <a:gridCol w="409088">
                  <a:extLst>
                    <a:ext uri="{9D8B030D-6E8A-4147-A177-3AD203B41FA5}">
                      <a16:colId xmlns:a16="http://schemas.microsoft.com/office/drawing/2014/main" val="3357371187"/>
                    </a:ext>
                  </a:extLst>
                </a:gridCol>
                <a:gridCol w="251530">
                  <a:extLst>
                    <a:ext uri="{9D8B030D-6E8A-4147-A177-3AD203B41FA5}">
                      <a16:colId xmlns:a16="http://schemas.microsoft.com/office/drawing/2014/main" val="970844488"/>
                    </a:ext>
                  </a:extLst>
                </a:gridCol>
              </a:tblGrid>
              <a:tr h="222885">
                <a:tc gridSpan="13"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แปลงใหญ่จังหวัดยโสธร จำนวน 115 แปลง (ม.ค. 68)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EA9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9405808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ข้าว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ยางพารา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มันสำปะหลัง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ถั่วลิสง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อ้อยโรงงาน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สมุนไพร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พริก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หอมแดง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แตงโม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พืชผัก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ปศุสัตว์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ประมง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รวม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9129012"/>
                  </a:ext>
                </a:extLst>
              </a:tr>
              <a:tr h="22288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54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anose="020B0500040200020003" pitchFamily="34" charset="-34"/>
                          <a:cs typeface="TH Sarabun New" panose="020B0500040200020003" pitchFamily="34" charset="-34"/>
                        </a:rPr>
                        <a:t>115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2786462"/>
                  </a:ext>
                </a:extLst>
              </a:tr>
            </a:tbl>
          </a:graphicData>
        </a:graphic>
      </p:graphicFrame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2EF6561E-89EB-43CE-8510-94ADED04A93A}"/>
              </a:ext>
            </a:extLst>
          </p:cNvPr>
          <p:cNvSpPr txBox="1"/>
          <p:nvPr/>
        </p:nvSpPr>
        <p:spPr>
          <a:xfrm>
            <a:off x="7591381" y="2763994"/>
            <a:ext cx="4501495" cy="1898468"/>
          </a:xfrm>
          <a:prstGeom prst="rect">
            <a:avLst/>
          </a:prstGeom>
          <a:solidFill>
            <a:srgbClr val="CCFF99"/>
          </a:solidFill>
          <a:ln w="9525">
            <a:solidFill>
              <a:srgbClr val="7030A0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pPr algn="ctr" defTabSz="914446">
              <a:defRPr/>
            </a:pPr>
            <a:r>
              <a:rPr lang="th-TH" sz="1467" b="1" kern="0" dirty="0">
                <a:latin typeface="Angsana New" panose="02020603050405020304" pitchFamily="18" charset="-34"/>
              </a:rPr>
              <a:t>ข้อมูลด้านพืช ปี 256</a:t>
            </a:r>
            <a:r>
              <a:rPr lang="en-US" sz="1467" b="1" kern="0" dirty="0">
                <a:latin typeface="Angsana New" panose="02020603050405020304" pitchFamily="18" charset="-34"/>
              </a:rPr>
              <a:t>7</a:t>
            </a:r>
            <a:endParaRPr lang="th-TH" sz="1467" kern="0" dirty="0">
              <a:latin typeface="Angsana New" panose="02020603050405020304" pitchFamily="18" charset="-34"/>
            </a:endParaRPr>
          </a:p>
          <a:p>
            <a:pPr defTabSz="914446">
              <a:defRPr/>
            </a:pPr>
            <a:r>
              <a:rPr lang="th-TH" sz="1467" b="1" kern="0" dirty="0">
                <a:latin typeface="Angsana New" panose="02020603050405020304" pitchFamily="18" charset="-34"/>
              </a:rPr>
              <a:t>ชนิดพืช	               จำนวนเกษตรกร       พื้นที่ปลูก             ผลผลิต</a:t>
            </a:r>
            <a:br>
              <a:rPr lang="th-TH" sz="1467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</a:br>
            <a:r>
              <a:rPr lang="en-US" sz="1400" kern="0" dirty="0">
                <a:latin typeface="Angsana New" panose="02020603050405020304" pitchFamily="18" charset="-34"/>
              </a:rPr>
              <a:t>1.</a:t>
            </a:r>
            <a:r>
              <a:rPr lang="th-TH" sz="1400" kern="0" dirty="0">
                <a:latin typeface="Angsana New" panose="02020603050405020304" pitchFamily="18" charset="-34"/>
              </a:rPr>
              <a:t> ข้าวนาปี                        100</a:t>
            </a:r>
            <a:r>
              <a:rPr lang="en-US" sz="1400" kern="0" dirty="0">
                <a:latin typeface="Angsana New" panose="02020603050405020304" pitchFamily="18" charset="-34"/>
              </a:rPr>
              <a:t>,</a:t>
            </a:r>
            <a:r>
              <a:rPr lang="th-TH" sz="1400" kern="0" dirty="0">
                <a:latin typeface="Angsana New" panose="02020603050405020304" pitchFamily="18" charset="-34"/>
              </a:rPr>
              <a:t>55</a:t>
            </a:r>
            <a:r>
              <a:rPr lang="en-US" sz="1400" kern="0" dirty="0">
                <a:latin typeface="Angsana New" panose="02020603050405020304" pitchFamily="18" charset="-34"/>
              </a:rPr>
              <a:t>8 </a:t>
            </a:r>
            <a:r>
              <a:rPr lang="th-TH" sz="1400" kern="0" dirty="0">
                <a:latin typeface="Angsana New" panose="02020603050405020304" pitchFamily="18" charset="-34"/>
              </a:rPr>
              <a:t>ครัวเรือน    1,307,380 ไร่</a:t>
            </a:r>
            <a:r>
              <a:rPr lang="en-US" sz="1400" kern="0" dirty="0">
                <a:latin typeface="Angsana New" panose="02020603050405020304" pitchFamily="18" charset="-34"/>
              </a:rPr>
              <a:t>     </a:t>
            </a:r>
            <a:r>
              <a:rPr lang="th-TH" sz="1400" kern="0" dirty="0">
                <a:latin typeface="Angsana New" panose="02020603050405020304" pitchFamily="18" charset="-34"/>
              </a:rPr>
              <a:t>    533</a:t>
            </a:r>
            <a:r>
              <a:rPr lang="en-US" sz="1400" kern="0" dirty="0">
                <a:latin typeface="Angsana New" panose="02020603050405020304" pitchFamily="18" charset="-34"/>
              </a:rPr>
              <a:t>,532 </a:t>
            </a:r>
            <a:r>
              <a:rPr lang="th-TH" sz="1400" kern="0" dirty="0">
                <a:latin typeface="Angsana New" panose="02020603050405020304" pitchFamily="18" charset="-34"/>
              </a:rPr>
              <a:t>ตัน</a:t>
            </a:r>
            <a:endParaRPr lang="en-US" sz="1400" kern="0" dirty="0">
              <a:latin typeface="Angsana New" panose="02020603050405020304" pitchFamily="18" charset="-34"/>
            </a:endParaRPr>
          </a:p>
          <a:p>
            <a:pPr defTabSz="914446">
              <a:defRPr/>
            </a:pPr>
            <a:r>
              <a:rPr lang="en-US" sz="1400" kern="0" dirty="0">
                <a:latin typeface="Angsana New" panose="02020603050405020304" pitchFamily="18" charset="-34"/>
              </a:rPr>
              <a:t>  </a:t>
            </a:r>
            <a:r>
              <a:rPr lang="th-TH" sz="1400" kern="0" dirty="0">
                <a:latin typeface="Angsana New" panose="02020603050405020304" pitchFamily="18" charset="-34"/>
              </a:rPr>
              <a:t>(หอมมะลิ105, </a:t>
            </a:r>
            <a:r>
              <a:rPr lang="th-TH" sz="1400" kern="0" dirty="0" err="1">
                <a:latin typeface="Angsana New" panose="02020603050405020304" pitchFamily="18" charset="-34"/>
              </a:rPr>
              <a:t>กข</a:t>
            </a:r>
            <a:r>
              <a:rPr lang="th-TH" sz="1400" kern="0" dirty="0">
                <a:latin typeface="Angsana New" panose="02020603050405020304" pitchFamily="18" charset="-34"/>
              </a:rPr>
              <a:t>.6)</a:t>
            </a:r>
            <a:r>
              <a:rPr lang="en-US" sz="1400" kern="0" dirty="0">
                <a:latin typeface="Angsana New" panose="02020603050405020304" pitchFamily="18" charset="-34"/>
              </a:rPr>
              <a:t>        </a:t>
            </a:r>
            <a:endParaRPr lang="th-TH" sz="1400" kern="0" dirty="0">
              <a:latin typeface="Angsana New" panose="02020603050405020304" pitchFamily="18" charset="-34"/>
            </a:endParaRPr>
          </a:p>
          <a:p>
            <a:pPr>
              <a:defRPr/>
            </a:pPr>
            <a:r>
              <a:rPr lang="th-TH" sz="1400" kern="0" dirty="0">
                <a:latin typeface="Angsana New" panose="02020603050405020304" pitchFamily="18" charset="-34"/>
              </a:rPr>
              <a:t>2. ข้าวนาปรัง (ชัยนาท 1)     </a:t>
            </a:r>
            <a:r>
              <a:rPr lang="en-US" sz="1400" kern="0" dirty="0">
                <a:latin typeface="Angsana New" panose="02020603050405020304" pitchFamily="18" charset="-34"/>
              </a:rPr>
              <a:t>8</a:t>
            </a:r>
            <a:r>
              <a:rPr lang="th-TH" sz="1400" kern="0" dirty="0">
                <a:latin typeface="Angsana New" panose="02020603050405020304" pitchFamily="18" charset="-34"/>
              </a:rPr>
              <a:t>,</a:t>
            </a:r>
            <a:r>
              <a:rPr lang="en-US" sz="1400" kern="0" dirty="0">
                <a:latin typeface="Angsana New" panose="02020603050405020304" pitchFamily="18" charset="-34"/>
              </a:rPr>
              <a:t>032</a:t>
            </a:r>
            <a:r>
              <a:rPr lang="th-TH" sz="1400" kern="0" dirty="0">
                <a:latin typeface="Angsana New" panose="02020603050405020304" pitchFamily="18" charset="-34"/>
              </a:rPr>
              <a:t> ครัวเรือน          </a:t>
            </a:r>
            <a:r>
              <a:rPr lang="en-US" sz="1400" kern="0" dirty="0">
                <a:latin typeface="Angsana New" panose="02020603050405020304" pitchFamily="18" charset="-34"/>
              </a:rPr>
              <a:t>70</a:t>
            </a:r>
            <a:r>
              <a:rPr lang="th-TH" sz="1400" kern="0" dirty="0">
                <a:latin typeface="Angsana New" panose="02020603050405020304" pitchFamily="18" charset="-34"/>
              </a:rPr>
              <a:t>,870 ไร่          </a:t>
            </a:r>
            <a:r>
              <a:rPr lang="en-US" sz="1400" kern="0" dirty="0">
                <a:latin typeface="Angsana New" panose="02020603050405020304" pitchFamily="18" charset="-34"/>
              </a:rPr>
              <a:t>40,</a:t>
            </a:r>
            <a:r>
              <a:rPr lang="th-TH" sz="1400" kern="0" dirty="0">
                <a:latin typeface="Angsana New" panose="02020603050405020304" pitchFamily="18" charset="-34"/>
              </a:rPr>
              <a:t>679</a:t>
            </a:r>
            <a:r>
              <a:rPr lang="en-US" sz="1400" kern="0" dirty="0">
                <a:latin typeface="Angsana New" panose="02020603050405020304" pitchFamily="18" charset="-34"/>
              </a:rPr>
              <a:t> </a:t>
            </a:r>
            <a:r>
              <a:rPr lang="th-TH" sz="1400" kern="0" dirty="0">
                <a:latin typeface="Angsana New" panose="02020603050405020304" pitchFamily="18" charset="-34"/>
              </a:rPr>
              <a:t>ตัน</a:t>
            </a:r>
          </a:p>
          <a:p>
            <a:pPr>
              <a:defRPr/>
            </a:pPr>
            <a:r>
              <a:rPr lang="th-TH" sz="1400" kern="0" dirty="0">
                <a:latin typeface="Angsana New" panose="02020603050405020304" pitchFamily="18" charset="-34"/>
              </a:rPr>
              <a:t>3. ยางพารา                         1</a:t>
            </a:r>
            <a:r>
              <a:rPr lang="en-US" sz="1400" kern="0" dirty="0">
                <a:latin typeface="Angsana New" panose="02020603050405020304" pitchFamily="18" charset="-34"/>
              </a:rPr>
              <a:t>3</a:t>
            </a:r>
            <a:r>
              <a:rPr lang="th-TH" sz="1400" kern="0" dirty="0">
                <a:latin typeface="Angsana New" panose="02020603050405020304" pitchFamily="18" charset="-34"/>
              </a:rPr>
              <a:t>,</a:t>
            </a:r>
            <a:r>
              <a:rPr lang="en-US" sz="1400" kern="0" dirty="0">
                <a:latin typeface="Angsana New" panose="02020603050405020304" pitchFamily="18" charset="-34"/>
              </a:rPr>
              <a:t>415</a:t>
            </a:r>
            <a:r>
              <a:rPr lang="th-TH" sz="1400" kern="0" dirty="0">
                <a:latin typeface="Angsana New" panose="02020603050405020304" pitchFamily="18" charset="-34"/>
              </a:rPr>
              <a:t> ครัวเรือน        117,</a:t>
            </a:r>
            <a:r>
              <a:rPr lang="en-US" sz="1400" kern="0" dirty="0">
                <a:latin typeface="Angsana New" panose="02020603050405020304" pitchFamily="18" charset="-34"/>
              </a:rPr>
              <a:t>359</a:t>
            </a:r>
            <a:r>
              <a:rPr lang="th-TH" sz="1400" kern="0" dirty="0">
                <a:latin typeface="Angsana New" panose="02020603050405020304" pitchFamily="18" charset="-34"/>
              </a:rPr>
              <a:t> ไร่          24,529 ตัน</a:t>
            </a:r>
          </a:p>
          <a:p>
            <a:pPr>
              <a:defRPr/>
            </a:pPr>
            <a:r>
              <a:rPr lang="th-TH" sz="1400" kern="0" dirty="0">
                <a:latin typeface="Angsana New" panose="02020603050405020304" pitchFamily="18" charset="-34"/>
              </a:rPr>
              <a:t>4. มันสำปะหลัง                 1</a:t>
            </a:r>
            <a:r>
              <a:rPr lang="en-US" sz="1400" kern="0" dirty="0">
                <a:latin typeface="Angsana New" panose="02020603050405020304" pitchFamily="18" charset="-34"/>
              </a:rPr>
              <a:t>3,931</a:t>
            </a:r>
            <a:r>
              <a:rPr lang="th-TH" sz="1400" kern="0" dirty="0">
                <a:latin typeface="Angsana New" panose="02020603050405020304" pitchFamily="18" charset="-34"/>
              </a:rPr>
              <a:t> ครัวเรือน </a:t>
            </a:r>
            <a:r>
              <a:rPr lang="en-US" sz="1400" kern="0" dirty="0">
                <a:latin typeface="Angsana New" panose="02020603050405020304" pitchFamily="18" charset="-34"/>
              </a:rPr>
              <a:t>         99,918 </a:t>
            </a:r>
            <a:r>
              <a:rPr lang="th-TH" sz="1400" kern="0" dirty="0">
                <a:latin typeface="Angsana New" panose="02020603050405020304" pitchFamily="18" charset="-34"/>
              </a:rPr>
              <a:t> ไร่        348</a:t>
            </a:r>
            <a:r>
              <a:rPr lang="en-US" sz="1400" kern="0" dirty="0">
                <a:latin typeface="Angsana New" panose="02020603050405020304" pitchFamily="18" charset="-34"/>
              </a:rPr>
              <a:t>,</a:t>
            </a:r>
            <a:r>
              <a:rPr lang="th-TH" sz="1400" kern="0" dirty="0">
                <a:latin typeface="Angsana New" panose="02020603050405020304" pitchFamily="18" charset="-34"/>
              </a:rPr>
              <a:t>100 ตัน</a:t>
            </a:r>
          </a:p>
          <a:p>
            <a:pPr>
              <a:defRPr/>
            </a:pPr>
            <a:r>
              <a:rPr lang="th-TH" sz="1400" kern="0" dirty="0">
                <a:latin typeface="Angsana New" panose="02020603050405020304" pitchFamily="18" charset="-34"/>
              </a:rPr>
              <a:t>5. อ้อยโรงงาน                      1,783 ครัวเรือน          80,206 ไร่        708,217 ตัน</a:t>
            </a:r>
            <a:endParaRPr lang="en-US" sz="1400" kern="0" dirty="0">
              <a:latin typeface="Angsana New" panose="02020603050405020304" pitchFamily="18" charset="-34"/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9B6FC6B0-FF7D-067E-01A4-3942B5175937}"/>
              </a:ext>
            </a:extLst>
          </p:cNvPr>
          <p:cNvSpPr txBox="1"/>
          <p:nvPr/>
        </p:nvSpPr>
        <p:spPr>
          <a:xfrm>
            <a:off x="-26922" y="6628057"/>
            <a:ext cx="64191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200" b="1" u="none" strike="noStrike" baseline="0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(พื้นที่ส่งเสริมสะสม ปี 2559 – 2567) เกษตรกร 75,625 ราย 679,241.25 ไร่ คิดเป็น 41.18 </a:t>
            </a:r>
            <a:r>
              <a:rPr lang="en-US" sz="1200" b="1" u="none" strike="noStrike" baseline="0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% </a:t>
            </a:r>
            <a:r>
              <a:rPr lang="th-TH" sz="1200" b="1" u="none" strike="noStrike" baseline="0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ของพื้นที่ทำเกษตร</a:t>
            </a:r>
            <a:endParaRPr lang="th-TH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0366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ตาราง 12">
            <a:extLst>
              <a:ext uri="{FF2B5EF4-FFF2-40B4-BE49-F238E27FC236}">
                <a16:creationId xmlns:a16="http://schemas.microsoft.com/office/drawing/2014/main" id="{D2FF11A6-C185-4BA0-9293-9B707952A4B8}"/>
              </a:ext>
            </a:extLst>
          </p:cNvPr>
          <p:cNvGraphicFramePr>
            <a:graphicFrameLocks noGrp="1"/>
          </p:cNvGraphicFramePr>
          <p:nvPr/>
        </p:nvGraphicFramePr>
        <p:xfrm>
          <a:off x="3500117" y="210450"/>
          <a:ext cx="4233807" cy="18282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5635">
                  <a:extLst>
                    <a:ext uri="{9D8B030D-6E8A-4147-A177-3AD203B41FA5}">
                      <a16:colId xmlns:a16="http://schemas.microsoft.com/office/drawing/2014/main" val="3659431433"/>
                    </a:ext>
                  </a:extLst>
                </a:gridCol>
                <a:gridCol w="636573">
                  <a:extLst>
                    <a:ext uri="{9D8B030D-6E8A-4147-A177-3AD203B41FA5}">
                      <a16:colId xmlns:a16="http://schemas.microsoft.com/office/drawing/2014/main" val="2372586916"/>
                    </a:ext>
                  </a:extLst>
                </a:gridCol>
                <a:gridCol w="552496">
                  <a:extLst>
                    <a:ext uri="{9D8B030D-6E8A-4147-A177-3AD203B41FA5}">
                      <a16:colId xmlns:a16="http://schemas.microsoft.com/office/drawing/2014/main" val="3345280744"/>
                    </a:ext>
                  </a:extLst>
                </a:gridCol>
                <a:gridCol w="900568">
                  <a:extLst>
                    <a:ext uri="{9D8B030D-6E8A-4147-A177-3AD203B41FA5}">
                      <a16:colId xmlns:a16="http://schemas.microsoft.com/office/drawing/2014/main" val="265142478"/>
                    </a:ext>
                  </a:extLst>
                </a:gridCol>
                <a:gridCol w="780942">
                  <a:extLst>
                    <a:ext uri="{9D8B030D-6E8A-4147-A177-3AD203B41FA5}">
                      <a16:colId xmlns:a16="http://schemas.microsoft.com/office/drawing/2014/main" val="1548353952"/>
                    </a:ext>
                  </a:extLst>
                </a:gridCol>
                <a:gridCol w="657593">
                  <a:extLst>
                    <a:ext uri="{9D8B030D-6E8A-4147-A177-3AD203B41FA5}">
                      <a16:colId xmlns:a16="http://schemas.microsoft.com/office/drawing/2014/main" val="91143952"/>
                    </a:ext>
                  </a:extLst>
                </a:gridCol>
              </a:tblGrid>
              <a:tr h="500150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สถานี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แม่น้ำ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อำเภอ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ปริมาณน้ำเก็บกัก/ล้าน ลบ.ม.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ปัจจุบัน/ล้าน ลบ.ม.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 marL="61822" marR="61822" marT="30911" marB="30911" anchor="ctr"/>
                </a:tc>
                <a:extLst>
                  <a:ext uri="{0D108BD9-81ED-4DB2-BD59-A6C34878D82A}">
                    <a16:rowId xmlns:a16="http://schemas.microsoft.com/office/drawing/2014/main" val="2234278885"/>
                  </a:ext>
                </a:extLst>
              </a:tr>
              <a:tr h="442703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อ่างเก็บน้ำห้วยลิงโจน</a:t>
                      </a:r>
                    </a:p>
                  </a:txBody>
                  <a:tcPr marL="61822" marR="61822" marT="30911" marB="309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ลำเซบาย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เลิง</a:t>
                      </a:r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นกทา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21.05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15.450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73.40</a:t>
                      </a:r>
                    </a:p>
                  </a:txBody>
                  <a:tcPr marL="61822" marR="61822" marT="30911" marB="30911" anchor="ctr"/>
                </a:tc>
                <a:extLst>
                  <a:ext uri="{0D108BD9-81ED-4DB2-BD59-A6C34878D82A}">
                    <a16:rowId xmlns:a16="http://schemas.microsoft.com/office/drawing/2014/main" val="145118515"/>
                  </a:ext>
                </a:extLst>
              </a:tr>
              <a:tr h="442703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อ่างเก็บน้ำห้วยสะแบก</a:t>
                      </a:r>
                    </a:p>
                  </a:txBody>
                  <a:tcPr marL="61822" marR="61822" marT="30911" marB="309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ลำเซบาย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เลิง</a:t>
                      </a:r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นกทา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30.30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21.716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71.67</a:t>
                      </a:r>
                    </a:p>
                  </a:txBody>
                  <a:tcPr marL="61822" marR="61822" marT="30911" marB="30911" anchor="ctr"/>
                </a:tc>
                <a:extLst>
                  <a:ext uri="{0D108BD9-81ED-4DB2-BD59-A6C34878D82A}">
                    <a16:rowId xmlns:a16="http://schemas.microsoft.com/office/drawing/2014/main" val="758299243"/>
                  </a:ext>
                </a:extLst>
              </a:tr>
              <a:tr h="442703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อ่างเก็บน้ำห้วยโพง</a:t>
                      </a:r>
                    </a:p>
                  </a:txBody>
                  <a:tcPr marL="61822" marR="61822" marT="30911" marB="309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ลำเซบาย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เลิง</a:t>
                      </a:r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นกทา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12.40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8.107</a:t>
                      </a:r>
                    </a:p>
                  </a:txBody>
                  <a:tcPr marL="61822" marR="61822" marT="30911" marB="309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65.38</a:t>
                      </a:r>
                    </a:p>
                  </a:txBody>
                  <a:tcPr marL="61822" marR="61822" marT="30911" marB="30911" anchor="ctr"/>
                </a:tc>
                <a:extLst>
                  <a:ext uri="{0D108BD9-81ED-4DB2-BD59-A6C34878D82A}">
                    <a16:rowId xmlns:a16="http://schemas.microsoft.com/office/drawing/2014/main" val="3471576095"/>
                  </a:ext>
                </a:extLst>
              </a:tr>
            </a:tbl>
          </a:graphicData>
        </a:graphic>
      </p:graphicFrame>
      <p:graphicFrame>
        <p:nvGraphicFramePr>
          <p:cNvPr id="7" name="ตาราง 10">
            <a:extLst>
              <a:ext uri="{FF2B5EF4-FFF2-40B4-BE49-F238E27FC236}">
                <a16:creationId xmlns:a16="http://schemas.microsoft.com/office/drawing/2014/main" id="{14C6A51E-439D-4CDA-9576-BF274427918E}"/>
              </a:ext>
            </a:extLst>
          </p:cNvPr>
          <p:cNvGraphicFramePr>
            <a:graphicFrameLocks noGrp="1"/>
          </p:cNvGraphicFramePr>
          <p:nvPr/>
        </p:nvGraphicFramePr>
        <p:xfrm>
          <a:off x="55442" y="1565065"/>
          <a:ext cx="3387199" cy="199450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04922">
                  <a:extLst>
                    <a:ext uri="{9D8B030D-6E8A-4147-A177-3AD203B41FA5}">
                      <a16:colId xmlns:a16="http://schemas.microsoft.com/office/drawing/2014/main" val="1905208248"/>
                    </a:ext>
                  </a:extLst>
                </a:gridCol>
                <a:gridCol w="850022">
                  <a:extLst>
                    <a:ext uri="{9D8B030D-6E8A-4147-A177-3AD203B41FA5}">
                      <a16:colId xmlns:a16="http://schemas.microsoft.com/office/drawing/2014/main" val="391301330"/>
                    </a:ext>
                  </a:extLst>
                </a:gridCol>
                <a:gridCol w="730665">
                  <a:extLst>
                    <a:ext uri="{9D8B030D-6E8A-4147-A177-3AD203B41FA5}">
                      <a16:colId xmlns:a16="http://schemas.microsoft.com/office/drawing/2014/main" val="350868963"/>
                    </a:ext>
                  </a:extLst>
                </a:gridCol>
                <a:gridCol w="1001590">
                  <a:extLst>
                    <a:ext uri="{9D8B030D-6E8A-4147-A177-3AD203B41FA5}">
                      <a16:colId xmlns:a16="http://schemas.microsoft.com/office/drawing/2014/main" val="2834913041"/>
                    </a:ext>
                  </a:extLst>
                </a:gridCol>
              </a:tblGrid>
              <a:tr h="351273">
                <a:tc gridSpan="4"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เขื่อนยโสธร</a:t>
                      </a:r>
                      <a:endParaRPr lang="th-TH" sz="2000" b="1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r>
                        <a:rPr lang="th-TH" dirty="0"/>
                        <a:t>หน่วย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098355"/>
                  </a:ext>
                </a:extLst>
              </a:tr>
              <a:tr h="300521">
                <a:tc>
                  <a:txBody>
                    <a:bodyPr/>
                    <a:lstStyle/>
                    <a:p>
                      <a:pPr algn="ctr">
                        <a:tabLst>
                          <a:tab pos="0" algn="l"/>
                        </a:tabLst>
                      </a:pPr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เก็บกักสูงสุด</a:t>
                      </a:r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ปัจจุบัน</a:t>
                      </a:r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</a:t>
                      </a:r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extLst>
                  <a:ext uri="{0D108BD9-81ED-4DB2-BD59-A6C34878D82A}">
                    <a16:rowId xmlns:a16="http://schemas.microsoft.com/office/drawing/2014/main" val="2061414622"/>
                  </a:ext>
                </a:extLst>
              </a:tr>
              <a:tr h="3005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ระดับน้ำ</a:t>
                      </a:r>
                    </a:p>
                  </a:txBody>
                  <a:tcPr marL="64593" marR="64593" marT="32297" marB="3229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125.400</a:t>
                      </a:r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124.88</a:t>
                      </a:r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ม.รทก.</a:t>
                      </a:r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extLst>
                  <a:ext uri="{0D108BD9-81ED-4DB2-BD59-A6C34878D82A}">
                    <a16:rowId xmlns:a16="http://schemas.microsoft.com/office/drawing/2014/main" val="2662822622"/>
                  </a:ext>
                </a:extLst>
              </a:tr>
              <a:tr h="439857">
                <a:tc>
                  <a:txBody>
                    <a:bodyPr/>
                    <a:lstStyle/>
                    <a:p>
                      <a:pPr algn="ctr"/>
                      <a:r>
                        <a:rPr lang="th-TH" sz="13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ความจุ</a:t>
                      </a:r>
                    </a:p>
                  </a:txBody>
                  <a:tcPr marL="64593" marR="64593" marT="32297" marB="3229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18.89</a:t>
                      </a:r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16.01 (82.</a:t>
                      </a:r>
                      <a:r>
                        <a:rPr lang="en-US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27%</a:t>
                      </a:r>
                      <a:r>
                        <a:rPr lang="th-TH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ล้าน ลบ.ม.</a:t>
                      </a:r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extLst>
                  <a:ext uri="{0D108BD9-81ED-4DB2-BD59-A6C34878D82A}">
                    <a16:rowId xmlns:a16="http://schemas.microsoft.com/office/drawing/2014/main" val="1712490296"/>
                  </a:ext>
                </a:extLst>
              </a:tr>
              <a:tr h="252885">
                <a:tc>
                  <a:txBody>
                    <a:bodyPr/>
                    <a:lstStyle/>
                    <a:p>
                      <a:pPr algn="ctr"/>
                      <a:r>
                        <a:rPr lang="th-TH" sz="13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ระบาย</a:t>
                      </a:r>
                    </a:p>
                  </a:txBody>
                  <a:tcPr marL="64593" marR="64593" marT="32297" marB="3229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2,558</a:t>
                      </a:r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15.95</a:t>
                      </a:r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ลบ.ม./วิ</a:t>
                      </a:r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extLst>
                  <a:ext uri="{0D108BD9-81ED-4DB2-BD59-A6C34878D82A}">
                    <a16:rowId xmlns:a16="http://schemas.microsoft.com/office/drawing/2014/main" val="858475265"/>
                  </a:ext>
                </a:extLst>
              </a:tr>
              <a:tr h="300521">
                <a:tc>
                  <a:txBody>
                    <a:bodyPr/>
                    <a:lstStyle/>
                    <a:p>
                      <a:pPr algn="ctr"/>
                      <a:r>
                        <a:rPr lang="th-TH" sz="13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ระบายวันนี้</a:t>
                      </a:r>
                    </a:p>
                  </a:txBody>
                  <a:tcPr marL="64593" marR="64593" marT="32297" marB="32297" anchor="ctr"/>
                </a:tc>
                <a:tc>
                  <a:txBody>
                    <a:bodyPr/>
                    <a:lstStyle/>
                    <a:p>
                      <a:pPr algn="ctr"/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7.92</a:t>
                      </a:r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ล้าน ลบ.ม./วัน</a:t>
                      </a:r>
                      <a:endParaRPr lang="th-TH" sz="13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4593" marR="64593" marT="32297" marB="32297" anchor="ctr"/>
                </a:tc>
                <a:extLst>
                  <a:ext uri="{0D108BD9-81ED-4DB2-BD59-A6C34878D82A}">
                    <a16:rowId xmlns:a16="http://schemas.microsoft.com/office/drawing/2014/main" val="373307945"/>
                  </a:ext>
                </a:extLst>
              </a:tr>
            </a:tbl>
          </a:graphicData>
        </a:graphic>
      </p:graphicFrame>
      <p:graphicFrame>
        <p:nvGraphicFramePr>
          <p:cNvPr id="8" name="ตาราง 7">
            <a:extLst>
              <a:ext uri="{FF2B5EF4-FFF2-40B4-BE49-F238E27FC236}">
                <a16:creationId xmlns:a16="http://schemas.microsoft.com/office/drawing/2014/main" id="{5BEF988A-CDFD-C3D8-FF7F-131BA2F2F5FB}"/>
              </a:ext>
            </a:extLst>
          </p:cNvPr>
          <p:cNvGraphicFramePr>
            <a:graphicFrameLocks noGrp="1"/>
          </p:cNvGraphicFramePr>
          <p:nvPr/>
        </p:nvGraphicFramePr>
        <p:xfrm>
          <a:off x="76984" y="3611010"/>
          <a:ext cx="4362832" cy="3244943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83892">
                  <a:extLst>
                    <a:ext uri="{9D8B030D-6E8A-4147-A177-3AD203B41FA5}">
                      <a16:colId xmlns:a16="http://schemas.microsoft.com/office/drawing/2014/main" val="2349528169"/>
                    </a:ext>
                  </a:extLst>
                </a:gridCol>
                <a:gridCol w="943475">
                  <a:extLst>
                    <a:ext uri="{9D8B030D-6E8A-4147-A177-3AD203B41FA5}">
                      <a16:colId xmlns:a16="http://schemas.microsoft.com/office/drawing/2014/main" val="251596829"/>
                    </a:ext>
                  </a:extLst>
                </a:gridCol>
                <a:gridCol w="431051">
                  <a:extLst>
                    <a:ext uri="{9D8B030D-6E8A-4147-A177-3AD203B41FA5}">
                      <a16:colId xmlns:a16="http://schemas.microsoft.com/office/drawing/2014/main" val="3240051029"/>
                    </a:ext>
                  </a:extLst>
                </a:gridCol>
                <a:gridCol w="508918">
                  <a:extLst>
                    <a:ext uri="{9D8B030D-6E8A-4147-A177-3AD203B41FA5}">
                      <a16:colId xmlns:a16="http://schemas.microsoft.com/office/drawing/2014/main" val="2845066261"/>
                    </a:ext>
                  </a:extLst>
                </a:gridCol>
                <a:gridCol w="449605">
                  <a:extLst>
                    <a:ext uri="{9D8B030D-6E8A-4147-A177-3AD203B41FA5}">
                      <a16:colId xmlns:a16="http://schemas.microsoft.com/office/drawing/2014/main" val="2437351664"/>
                    </a:ext>
                  </a:extLst>
                </a:gridCol>
                <a:gridCol w="691184">
                  <a:extLst>
                    <a:ext uri="{9D8B030D-6E8A-4147-A177-3AD203B41FA5}">
                      <a16:colId xmlns:a16="http://schemas.microsoft.com/office/drawing/2014/main" val="1385254806"/>
                    </a:ext>
                  </a:extLst>
                </a:gridCol>
                <a:gridCol w="751579">
                  <a:extLst>
                    <a:ext uri="{9D8B030D-6E8A-4147-A177-3AD203B41FA5}">
                      <a16:colId xmlns:a16="http://schemas.microsoft.com/office/drawing/2014/main" val="865284618"/>
                    </a:ext>
                  </a:extLst>
                </a:gridCol>
                <a:gridCol w="403128">
                  <a:extLst>
                    <a:ext uri="{9D8B030D-6E8A-4147-A177-3AD203B41FA5}">
                      <a16:colId xmlns:a16="http://schemas.microsoft.com/office/drawing/2014/main" val="2258656369"/>
                    </a:ext>
                  </a:extLst>
                </a:gridCol>
              </a:tblGrid>
              <a:tr h="4034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</a:t>
                      </a:r>
                      <a:endParaRPr lang="en-US" sz="11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ชื่อโครงการ</a:t>
                      </a:r>
                      <a:endParaRPr lang="en-US" sz="11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ตำบล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อำเภอ</a:t>
                      </a:r>
                      <a:endParaRPr lang="en-US" sz="11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จังหวัด</a:t>
                      </a:r>
                      <a:endParaRPr lang="en-US" sz="11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ความจุ </a:t>
                      </a:r>
                      <a:br>
                        <a:rPr lang="th-TH" sz="11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1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 ลบ.ม.)</a:t>
                      </a:r>
                      <a:endParaRPr lang="th-TH" sz="11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พื้นที่ชลประทาน (ไร่)</a:t>
                      </a:r>
                      <a:endParaRPr lang="en-US" sz="11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79388" algn="l"/>
                          <a:tab pos="442913" algn="l"/>
                          <a:tab pos="539750" algn="l"/>
                          <a:tab pos="623888" algn="l"/>
                        </a:tabLst>
                      </a:pPr>
                      <a:r>
                        <a:rPr lang="th-TH" sz="11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หมายเหตุ</a:t>
                      </a:r>
                      <a:endParaRPr lang="en-US" sz="11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extLst>
                  <a:ext uri="{0D108BD9-81ED-4DB2-BD59-A6C34878D82A}">
                    <a16:rowId xmlns:a16="http://schemas.microsoft.com/office/drawing/2014/main" val="2987438892"/>
                  </a:ext>
                </a:extLst>
              </a:tr>
              <a:tr h="242958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อ่างเก็บน้ำขนาดกลาง</a:t>
                      </a:r>
                      <a:endParaRPr lang="en-US" sz="11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2475285"/>
                  </a:ext>
                </a:extLst>
              </a:tr>
              <a:tr h="2270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11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อ่างเก็บน้ำห้วยสะแบก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บุ่งค้า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เลิง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นกทา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ยโสธร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30.30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672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extLst>
                  <a:ext uri="{0D108BD9-81ED-4DB2-BD59-A6C34878D82A}">
                    <a16:rowId xmlns:a16="http://schemas.microsoft.com/office/drawing/2014/main" val="2872887299"/>
                  </a:ext>
                </a:extLst>
              </a:tr>
              <a:tr h="2419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110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อ่างเก็บน้ำห้วยลิงโจน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ห้องแซง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เลิง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นกทา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ยโสธร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21.05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544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extLst>
                  <a:ext uri="{0D108BD9-81ED-4DB2-BD59-A6C34878D82A}">
                    <a16:rowId xmlns:a16="http://schemas.microsoft.com/office/drawing/2014/main" val="1357354470"/>
                  </a:ext>
                </a:extLst>
              </a:tr>
              <a:tr h="372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110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อ่างเก็บน้ำห้วยโพง ตอนบน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ศรีแก้ว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เลิง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นกทา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ยโสธร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12.40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extLst>
                  <a:ext uri="{0D108BD9-81ED-4DB2-BD59-A6C34878D82A}">
                    <a16:rowId xmlns:a16="http://schemas.microsoft.com/office/drawing/2014/main" val="2148835646"/>
                  </a:ext>
                </a:extLst>
              </a:tr>
              <a:tr h="201721"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เขื่อนทดน้ำ ระบายน้ำ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สถานีสูบน้ำด้วยไฟฟ้า 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9828345"/>
                  </a:ext>
                </a:extLst>
              </a:tr>
              <a:tr h="1862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10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เขื่อนยโสธร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เขื่องคำ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เมือง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ยโสธร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18.89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extLst>
                  <a:ext uri="{0D108BD9-81ED-4DB2-BD59-A6C34878D82A}">
                    <a16:rowId xmlns:a16="http://schemas.microsoft.com/office/drawing/2014/main" val="2695105410"/>
                  </a:ext>
                </a:extLst>
              </a:tr>
              <a:tr h="372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en-US" sz="110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10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สถานีสูบน้ำด้วยไฟฟ้า</a:t>
                      </a:r>
                      <a:b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P.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ม่วง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มหาชนะชัย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ยโสธร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extLst>
                  <a:ext uri="{0D108BD9-81ED-4DB2-BD59-A6C34878D82A}">
                    <a16:rowId xmlns:a16="http://schemas.microsoft.com/office/drawing/2014/main" val="3913316892"/>
                  </a:ext>
                </a:extLst>
              </a:tr>
              <a:tr h="372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en-US" sz="110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10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สถานีสูบน้ำด้วยไฟฟ้าที่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P.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หัวเมือง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มหาชนะชัย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ยโสธร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extLst>
                  <a:ext uri="{0D108BD9-81ED-4DB2-BD59-A6C34878D82A}">
                    <a16:rowId xmlns:a16="http://schemas.microsoft.com/office/drawing/2014/main" val="4167495854"/>
                  </a:ext>
                </a:extLst>
              </a:tr>
              <a:tr h="372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en-US" sz="110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endParaRPr lang="en-US" sz="110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สถานีสูบน้ำด้วยไฟฟ้าที่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P.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6/1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ผือฮี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มหาชนะชัย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ยโสธร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extLst>
                  <a:ext uri="{0D108BD9-81ED-4DB2-BD59-A6C34878D82A}">
                    <a16:rowId xmlns:a16="http://schemas.microsoft.com/office/drawing/2014/main" val="975582918"/>
                  </a:ext>
                </a:extLst>
              </a:tr>
              <a:tr h="186203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82.64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116,116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80340" algn="l"/>
                          <a:tab pos="630555" algn="l"/>
                          <a:tab pos="1260475" algn="l"/>
                          <a:tab pos="1620520" algn="l"/>
                        </a:tabLs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43283" marR="43283" marT="0" marB="0" anchor="ctr"/>
                </a:tc>
                <a:extLst>
                  <a:ext uri="{0D108BD9-81ED-4DB2-BD59-A6C34878D82A}">
                    <a16:rowId xmlns:a16="http://schemas.microsoft.com/office/drawing/2014/main" val="1609540104"/>
                  </a:ext>
                </a:extLst>
              </a:tr>
            </a:tbl>
          </a:graphicData>
        </a:graphic>
      </p:graphicFrame>
      <p:graphicFrame>
        <p:nvGraphicFramePr>
          <p:cNvPr id="10" name="ตาราง 15">
            <a:extLst>
              <a:ext uri="{FF2B5EF4-FFF2-40B4-BE49-F238E27FC236}">
                <a16:creationId xmlns:a16="http://schemas.microsoft.com/office/drawing/2014/main" id="{6D73C6D3-7B9C-4186-A03B-3C5DB55AE1CC}"/>
              </a:ext>
            </a:extLst>
          </p:cNvPr>
          <p:cNvGraphicFramePr>
            <a:graphicFrameLocks noGrp="1"/>
          </p:cNvGraphicFramePr>
          <p:nvPr/>
        </p:nvGraphicFramePr>
        <p:xfrm>
          <a:off x="7817088" y="123282"/>
          <a:ext cx="4236366" cy="229760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411199">
                  <a:extLst>
                    <a:ext uri="{9D8B030D-6E8A-4147-A177-3AD203B41FA5}">
                      <a16:colId xmlns:a16="http://schemas.microsoft.com/office/drawing/2014/main" val="636633467"/>
                    </a:ext>
                  </a:extLst>
                </a:gridCol>
                <a:gridCol w="324035">
                  <a:extLst>
                    <a:ext uri="{9D8B030D-6E8A-4147-A177-3AD203B41FA5}">
                      <a16:colId xmlns:a16="http://schemas.microsoft.com/office/drawing/2014/main" val="3261839184"/>
                    </a:ext>
                  </a:extLst>
                </a:gridCol>
                <a:gridCol w="868597">
                  <a:extLst>
                    <a:ext uri="{9D8B030D-6E8A-4147-A177-3AD203B41FA5}">
                      <a16:colId xmlns:a16="http://schemas.microsoft.com/office/drawing/2014/main" val="2496909479"/>
                    </a:ext>
                  </a:extLst>
                </a:gridCol>
                <a:gridCol w="221336">
                  <a:extLst>
                    <a:ext uri="{9D8B030D-6E8A-4147-A177-3AD203B41FA5}">
                      <a16:colId xmlns:a16="http://schemas.microsoft.com/office/drawing/2014/main" val="239546904"/>
                    </a:ext>
                  </a:extLst>
                </a:gridCol>
                <a:gridCol w="1411199">
                  <a:extLst>
                    <a:ext uri="{9D8B030D-6E8A-4147-A177-3AD203B41FA5}">
                      <a16:colId xmlns:a16="http://schemas.microsoft.com/office/drawing/2014/main" val="3693023866"/>
                    </a:ext>
                  </a:extLst>
                </a:gridCol>
              </a:tblGrid>
              <a:tr h="280032"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ภัยธรรมชาติ</a:t>
                      </a:r>
                    </a:p>
                  </a:txBody>
                  <a:tcPr marL="42686" marR="42686" marT="21344" marB="21344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9958812"/>
                  </a:ext>
                </a:extLst>
              </a:tr>
              <a:tr h="219776">
                <a:tc gridSpan="5"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อุทกภัย</a:t>
                      </a:r>
                    </a:p>
                  </a:txBody>
                  <a:tcPr marL="42686" marR="42686" marT="21344" marB="21344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9574947"/>
                  </a:ext>
                </a:extLst>
              </a:tr>
              <a:tr h="24064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ระหว่างเดือน</a:t>
                      </a:r>
                    </a:p>
                  </a:txBody>
                  <a:tcPr marL="42686" marR="42686" marT="21344" marB="21344"/>
                </a:tc>
                <a:tc hMerge="1">
                  <a:txBody>
                    <a:bodyPr/>
                    <a:lstStyle/>
                    <a:p>
                      <a:endParaRPr lang="th-TH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อำเภอ</a:t>
                      </a:r>
                    </a:p>
                  </a:txBody>
                  <a:tcPr marL="42686" marR="42686" marT="21344" marB="21344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ความเสียหาย/พื้นที่/ไร่</a:t>
                      </a:r>
                    </a:p>
                  </a:txBody>
                  <a:tcPr marL="42686" marR="42686" marT="21344" marB="21344"/>
                </a:tc>
                <a:tc hMerge="1">
                  <a:txBody>
                    <a:bodyPr/>
                    <a:lstStyle/>
                    <a:p>
                      <a:endParaRPr lang="th-TH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2161666"/>
                  </a:ext>
                </a:extLst>
              </a:tr>
              <a:tr h="396865">
                <a:tc gridSpan="2"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ด้านพืช</a:t>
                      </a:r>
                    </a:p>
                    <a:p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(เมื่อวันที่ 2 กันยายน 2567 - สิ้นสุดภัย)</a:t>
                      </a:r>
                    </a:p>
                  </a:txBody>
                  <a:tcPr marL="42686" marR="42686" marT="21344" marB="21344"/>
                </a:tc>
                <a:tc hMerge="1">
                  <a:txBody>
                    <a:bodyPr/>
                    <a:lstStyle/>
                    <a:p>
                      <a:endParaRPr lang="th-TH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 อำเภอ</a:t>
                      </a:r>
                    </a:p>
                  </a:txBody>
                  <a:tcPr marL="42686" marR="42686" marT="21344" marB="21344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37,215.50 ไร่</a:t>
                      </a:r>
                    </a:p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(วงเงินช่วยเหลือ 49</a:t>
                      </a:r>
                      <a:r>
                        <a:rPr lang="en-US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868</a:t>
                      </a:r>
                      <a:r>
                        <a:rPr lang="en-US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770 บาท)</a:t>
                      </a:r>
                    </a:p>
                  </a:txBody>
                  <a:tcPr marL="42686" marR="42686" marT="21344" marB="21344" anchor="ctr"/>
                </a:tc>
                <a:tc hMerge="1">
                  <a:txBody>
                    <a:bodyPr/>
                    <a:lstStyle/>
                    <a:p>
                      <a:endParaRPr lang="th-TH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6735499"/>
                  </a:ext>
                </a:extLst>
              </a:tr>
              <a:tr h="212165">
                <a:tc gridSpan="2"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ด้านประมง</a:t>
                      </a:r>
                    </a:p>
                  </a:txBody>
                  <a:tcPr marL="42686" marR="42686" marT="21344" marB="21344"/>
                </a:tc>
                <a:tc hMerge="1">
                  <a:txBody>
                    <a:bodyPr/>
                    <a:lstStyle/>
                    <a:p>
                      <a:endParaRPr lang="th-TH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ไม่มี</a:t>
                      </a:r>
                    </a:p>
                  </a:txBody>
                  <a:tcPr marL="42686" marR="42686" marT="21344" marB="21344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ไม่มี</a:t>
                      </a:r>
                    </a:p>
                  </a:txBody>
                  <a:tcPr marL="42686" marR="42686" marT="21344" marB="21344" anchor="ctr"/>
                </a:tc>
                <a:tc hMerge="1">
                  <a:txBody>
                    <a:bodyPr/>
                    <a:lstStyle/>
                    <a:p>
                      <a:endParaRPr lang="th-TH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195214"/>
                  </a:ext>
                </a:extLst>
              </a:tr>
              <a:tr h="219776">
                <a:tc gridSpan="2"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ด้านปศุสัตว์</a:t>
                      </a:r>
                    </a:p>
                  </a:txBody>
                  <a:tcPr marL="42686" marR="42686" marT="21344" marB="21344"/>
                </a:tc>
                <a:tc hMerge="1">
                  <a:txBody>
                    <a:bodyPr/>
                    <a:lstStyle/>
                    <a:p>
                      <a:endParaRPr lang="th-TH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ไม่มี</a:t>
                      </a:r>
                    </a:p>
                  </a:txBody>
                  <a:tcPr marL="42686" marR="42686" marT="21344" marB="21344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ไม่มี</a:t>
                      </a:r>
                    </a:p>
                  </a:txBody>
                  <a:tcPr marL="42686" marR="42686" marT="21344" marB="21344" anchor="ctr"/>
                </a:tc>
                <a:tc hMerge="1">
                  <a:txBody>
                    <a:bodyPr/>
                    <a:lstStyle/>
                    <a:p>
                      <a:endParaRPr lang="th-TH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15437"/>
                  </a:ext>
                </a:extLst>
              </a:tr>
              <a:tr h="219776">
                <a:tc gridSpan="5"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ภัยแล้ง</a:t>
                      </a:r>
                    </a:p>
                  </a:txBody>
                  <a:tcPr marL="42686" marR="42686" marT="21344" marB="21344"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328309"/>
                  </a:ext>
                </a:extLst>
              </a:tr>
              <a:tr h="21977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ระหว่างเดือน</a:t>
                      </a:r>
                    </a:p>
                  </a:txBody>
                  <a:tcPr marL="42686" marR="42686" marT="21344" marB="213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บริเวณอำเภอ</a:t>
                      </a:r>
                    </a:p>
                  </a:txBody>
                  <a:tcPr marL="42686" marR="42686" marT="21344" marB="21344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ความเสียหาย/พื้นที่/ไร่</a:t>
                      </a:r>
                    </a:p>
                  </a:txBody>
                  <a:tcPr marL="42686" marR="42686" marT="21344" marB="21344" anchor="ctr"/>
                </a:tc>
                <a:extLst>
                  <a:ext uri="{0D108BD9-81ED-4DB2-BD59-A6C34878D82A}">
                    <a16:rowId xmlns:a16="http://schemas.microsoft.com/office/drawing/2014/main" val="950515108"/>
                  </a:ext>
                </a:extLst>
              </a:tr>
              <a:tr h="240643">
                <a:tc gridSpan="5"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จังหวัดยโสธรยังไม่ได้รับผลกระทบจากภัยแล้ง -</a:t>
                      </a:r>
                    </a:p>
                  </a:txBody>
                  <a:tcPr marL="42686" marR="42686" marT="21344" marB="21344" anchor="ctr"/>
                </a:tc>
                <a:tc hMerge="1">
                  <a:txBody>
                    <a:bodyPr/>
                    <a:lstStyle/>
                    <a:p>
                      <a:endParaRPr lang="th-TH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1572655"/>
                  </a:ext>
                </a:extLst>
              </a:tr>
            </a:tbl>
          </a:graphicData>
        </a:graphic>
      </p:graphicFrame>
      <p:sp>
        <p:nvSpPr>
          <p:cNvPr id="3" name="แผนผังลำดับงาน: เทปเจาะรู 2"/>
          <p:cNvSpPr/>
          <p:nvPr/>
        </p:nvSpPr>
        <p:spPr>
          <a:xfrm>
            <a:off x="55442" y="44624"/>
            <a:ext cx="3361511" cy="1490787"/>
          </a:xfrm>
          <a:prstGeom prst="flowChartPunchedTap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ข้อมูลโครงการชลประทาน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เขตจังหวัดยโสธร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ณ วันที่ 27 มกราคม 2568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คำบรรยายภาพแบบลูกศรขวา 17"/>
          <p:cNvSpPr/>
          <p:nvPr/>
        </p:nvSpPr>
        <p:spPr>
          <a:xfrm>
            <a:off x="4520381" y="2126078"/>
            <a:ext cx="3296707" cy="32832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94886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ที่มา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ศูนย์ติดตามและแก้ไขปัญหาภัยพิบัติด้านการเกษตรจังหวัดยโสธร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สี่เหลี่ยมผืนผ้ามุมมน 19"/>
          <p:cNvSpPr/>
          <p:nvPr/>
        </p:nvSpPr>
        <p:spPr>
          <a:xfrm>
            <a:off x="3525804" y="2126078"/>
            <a:ext cx="743854" cy="138456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ที่มา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แหล่งน้ำ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โครงการชลประทานยโสธร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1" name="กระจาย 1 20"/>
          <p:cNvSpPr/>
          <p:nvPr/>
        </p:nvSpPr>
        <p:spPr>
          <a:xfrm>
            <a:off x="3500117" y="2074223"/>
            <a:ext cx="260722" cy="23069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กระจาย 1 21"/>
          <p:cNvSpPr/>
          <p:nvPr/>
        </p:nvSpPr>
        <p:spPr>
          <a:xfrm>
            <a:off x="4367808" y="2040560"/>
            <a:ext cx="260722" cy="23069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9" name="ตาราง 13">
            <a:extLst>
              <a:ext uri="{FF2B5EF4-FFF2-40B4-BE49-F238E27FC236}">
                <a16:creationId xmlns:a16="http://schemas.microsoft.com/office/drawing/2014/main" id="{D19B1B06-1078-4709-97EF-BE792C4402B3}"/>
              </a:ext>
            </a:extLst>
          </p:cNvPr>
          <p:cNvGraphicFramePr>
            <a:graphicFrameLocks noGrp="1"/>
          </p:cNvGraphicFramePr>
          <p:nvPr/>
        </p:nvGraphicFramePr>
        <p:xfrm>
          <a:off x="4520382" y="2533016"/>
          <a:ext cx="7594634" cy="42693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731">
                  <a:extLst>
                    <a:ext uri="{9D8B030D-6E8A-4147-A177-3AD203B41FA5}">
                      <a16:colId xmlns:a16="http://schemas.microsoft.com/office/drawing/2014/main" val="626597098"/>
                    </a:ext>
                  </a:extLst>
                </a:gridCol>
                <a:gridCol w="1029046">
                  <a:extLst>
                    <a:ext uri="{9D8B030D-6E8A-4147-A177-3AD203B41FA5}">
                      <a16:colId xmlns:a16="http://schemas.microsoft.com/office/drawing/2014/main" val="3405609691"/>
                    </a:ext>
                  </a:extLst>
                </a:gridCol>
                <a:gridCol w="1059610">
                  <a:extLst>
                    <a:ext uri="{9D8B030D-6E8A-4147-A177-3AD203B41FA5}">
                      <a16:colId xmlns:a16="http://schemas.microsoft.com/office/drawing/2014/main" val="3052005863"/>
                    </a:ext>
                  </a:extLst>
                </a:gridCol>
                <a:gridCol w="1133631">
                  <a:extLst>
                    <a:ext uri="{9D8B030D-6E8A-4147-A177-3AD203B41FA5}">
                      <a16:colId xmlns:a16="http://schemas.microsoft.com/office/drawing/2014/main" val="1518101198"/>
                    </a:ext>
                  </a:extLst>
                </a:gridCol>
                <a:gridCol w="1851616">
                  <a:extLst>
                    <a:ext uri="{9D8B030D-6E8A-4147-A177-3AD203B41FA5}">
                      <a16:colId xmlns:a16="http://schemas.microsoft.com/office/drawing/2014/main" val="1006520992"/>
                    </a:ext>
                  </a:extLst>
                </a:gridCol>
              </a:tblGrid>
              <a:tr h="753939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จุดเฝ้าระวัง</a:t>
                      </a:r>
                    </a:p>
                  </a:txBody>
                  <a:tcPr marL="70268" marR="70268" marT="35134" marB="351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เกณฑ์การเฝ้าระวัง </a:t>
                      </a:r>
                    </a:p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ระดับน้ำ ม.รทก.</a:t>
                      </a:r>
                    </a:p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(ปกติ)</a:t>
                      </a:r>
                    </a:p>
                  </a:txBody>
                  <a:tcPr marL="70268" marR="70268" marT="35134" marB="351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เกณฑ์การเฝ้าระวัง </a:t>
                      </a:r>
                    </a:p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ระดับน้ำ ม.รทก.</a:t>
                      </a:r>
                    </a:p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(เตือนภัย)</a:t>
                      </a:r>
                    </a:p>
                  </a:txBody>
                  <a:tcPr marL="70268" marR="70268" marT="35134" marB="351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เกณฑ์การเฝ้าระวัง </a:t>
                      </a:r>
                    </a:p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ระดับน้ำ ม.รทก.</a:t>
                      </a:r>
                    </a:p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(วิกฤต)</a:t>
                      </a:r>
                    </a:p>
                  </a:txBody>
                  <a:tcPr marL="70268" marR="70268" marT="35134" marB="351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เกณฑ์น้ำท่วม</a:t>
                      </a:r>
                    </a:p>
                  </a:txBody>
                  <a:tcPr marL="70268" marR="70268" marT="35134" marB="35134" anchor="ctr"/>
                </a:tc>
                <a:extLst>
                  <a:ext uri="{0D108BD9-81ED-4DB2-BD59-A6C34878D82A}">
                    <a16:rowId xmlns:a16="http://schemas.microsoft.com/office/drawing/2014/main" val="1557714787"/>
                  </a:ext>
                </a:extLst>
              </a:tr>
              <a:tr h="2587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สถานี </a:t>
                      </a:r>
                      <a:r>
                        <a:rPr lang="en-US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E.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เทศบาลเมือง อ.เมือง</a:t>
                      </a:r>
                    </a:p>
                  </a:txBody>
                  <a:tcPr marL="70268" marR="70268" marT="35134" marB="35134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ต่ำกว่า    +125.000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+125.000 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</a:t>
                      </a:r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+126.000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+126.000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+126.000</a:t>
                      </a:r>
                    </a:p>
                  </a:txBody>
                  <a:tcPr marL="5855" marR="5855" marT="5855" marB="0" anchor="ctr"/>
                </a:tc>
                <a:extLst>
                  <a:ext uri="{0D108BD9-81ED-4DB2-BD59-A6C34878D82A}">
                    <a16:rowId xmlns:a16="http://schemas.microsoft.com/office/drawing/2014/main" val="1590363304"/>
                  </a:ext>
                </a:extLst>
              </a:tr>
              <a:tr h="258736"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สถานี </a:t>
                      </a:r>
                      <a:r>
                        <a:rPr lang="en-US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E.102 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ต.ค้อเหนือ อ.เมือง จ.ยโสธร</a:t>
                      </a:r>
                      <a:endParaRPr lang="th-TH" sz="1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0268" marR="70268" marT="35134" marB="35134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ต่ำกว่า    +125.650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+125.650   -   +127.000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+127.000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+127.000</a:t>
                      </a:r>
                    </a:p>
                  </a:txBody>
                  <a:tcPr marL="5855" marR="5855" marT="5855" marB="0" anchor="ctr"/>
                </a:tc>
                <a:extLst>
                  <a:ext uri="{0D108BD9-81ED-4DB2-BD59-A6C34878D82A}">
                    <a16:rowId xmlns:a16="http://schemas.microsoft.com/office/drawing/2014/main" val="3192213311"/>
                  </a:ext>
                </a:extLst>
              </a:tr>
              <a:tr h="289112"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สะพานข้ามลำน้ำยังบ้านใหม่ชุมพร ต.เด</a:t>
                      </a:r>
                      <a:r>
                        <a:rPr lang="th-TH" sz="1200" b="1" kern="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ิด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อ.เมือง</a:t>
                      </a:r>
                      <a:endParaRPr lang="th-TH" sz="1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0268" marR="70268" marT="35134" marB="35134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ต่ำกว่า    +125.650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+125.650   -   +127.000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+127.000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+127.000</a:t>
                      </a:r>
                    </a:p>
                  </a:txBody>
                  <a:tcPr marL="5855" marR="5855" marT="5855" marB="0" anchor="ctr"/>
                </a:tc>
                <a:extLst>
                  <a:ext uri="{0D108BD9-81ED-4DB2-BD59-A6C34878D82A}">
                    <a16:rowId xmlns:a16="http://schemas.microsoft.com/office/drawing/2014/main" val="2106879908"/>
                  </a:ext>
                </a:extLst>
              </a:tr>
              <a:tr h="258736">
                <a:tc>
                  <a:txBody>
                    <a:bodyPr/>
                    <a:lstStyle/>
                    <a:p>
                      <a:r>
                        <a:rPr lang="th-TH" sz="12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 ฝายลำน้ำกว้าง</a:t>
                      </a:r>
                    </a:p>
                  </a:txBody>
                  <a:tcPr marL="70268" marR="70268" marT="35134" marB="35134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-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5855" marR="5855" marT="5855" marB="0" anchor="ctr"/>
                </a:tc>
                <a:extLst>
                  <a:ext uri="{0D108BD9-81ED-4DB2-BD59-A6C34878D82A}">
                    <a16:rowId xmlns:a16="http://schemas.microsoft.com/office/drawing/2014/main" val="1347778767"/>
                  </a:ext>
                </a:extLst>
              </a:tr>
              <a:tr h="258736"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เขื่อนยโสธร ต.เขื่องคำ อ.เมือง</a:t>
                      </a:r>
                      <a:endParaRPr lang="th-TH" sz="1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0268" marR="70268" marT="35134" marB="35134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ต่ำกว่า    +125.000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+125.000   -   +125.500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+125.500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อัตราการไหลมากกว่า 778.00 ลบ.ม/วินาที</a:t>
                      </a:r>
                    </a:p>
                  </a:txBody>
                  <a:tcPr marL="5855" marR="5855" marT="5855" marB="0" anchor="ctr"/>
                </a:tc>
                <a:extLst>
                  <a:ext uri="{0D108BD9-81ED-4DB2-BD59-A6C34878D82A}">
                    <a16:rowId xmlns:a16="http://schemas.microsoft.com/office/drawing/2014/main" val="3789915247"/>
                  </a:ext>
                </a:extLst>
              </a:tr>
              <a:tr h="258736"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6.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สถานี </a:t>
                      </a:r>
                      <a:r>
                        <a:rPr lang="en-US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E.20A 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ต.ฟ้าหยาด อ.มหาชนะชัย</a:t>
                      </a:r>
                      <a:endParaRPr lang="th-TH" sz="1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0268" marR="70268" marT="35134" marB="35134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ต่ำกว่า    +120.500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+120.500   -   +122.000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+122.000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+122.000</a:t>
                      </a:r>
                    </a:p>
                  </a:txBody>
                  <a:tcPr marL="5855" marR="5855" marT="5855" marB="0" anchor="ctr"/>
                </a:tc>
                <a:extLst>
                  <a:ext uri="{0D108BD9-81ED-4DB2-BD59-A6C34878D82A}">
                    <a16:rowId xmlns:a16="http://schemas.microsoft.com/office/drawing/2014/main" val="3916288580"/>
                  </a:ext>
                </a:extLst>
              </a:tr>
              <a:tr h="289112"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พนังกั้นน้ำลำเซบาย สาย </a:t>
                      </a:r>
                      <a:r>
                        <a:rPr lang="en-US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 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ต.กู่จาน อ.คำเขื่อนแก้ว</a:t>
                      </a:r>
                      <a:endParaRPr lang="th-TH" sz="1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0268" marR="70268" marT="35134" marB="35134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ต่ำกว่า    +123.200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+123.200   -   +124.000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+124.000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+124.000</a:t>
                      </a:r>
                    </a:p>
                  </a:txBody>
                  <a:tcPr marL="5855" marR="5855" marT="5855" marB="0" anchor="ctr"/>
                </a:tc>
                <a:extLst>
                  <a:ext uri="{0D108BD9-81ED-4DB2-BD59-A6C34878D82A}">
                    <a16:rowId xmlns:a16="http://schemas.microsoft.com/office/drawing/2014/main" val="3670243227"/>
                  </a:ext>
                </a:extLst>
              </a:tr>
              <a:tr h="289112"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พนังกั้นน้ำลำเซบาย สาย </a:t>
                      </a:r>
                      <a:r>
                        <a:rPr lang="en-US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 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ต.นาคำ อ.คำเขื่อนแก้ว</a:t>
                      </a:r>
                      <a:endParaRPr lang="th-TH" sz="1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0268" marR="70268" marT="35134" marB="35134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ต่ำกว่า    +122.200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+122.200   -   +123.000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+123.000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+123.000</a:t>
                      </a:r>
                    </a:p>
                  </a:txBody>
                  <a:tcPr marL="5855" marR="5855" marT="5855" marB="0" anchor="ctr"/>
                </a:tc>
                <a:extLst>
                  <a:ext uri="{0D108BD9-81ED-4DB2-BD59-A6C34878D82A}">
                    <a16:rowId xmlns:a16="http://schemas.microsoft.com/office/drawing/2014/main" val="906116317"/>
                  </a:ext>
                </a:extLst>
              </a:tr>
              <a:tr h="289112"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พนังกั้นน้ำลำเซบาย สาย </a:t>
                      </a:r>
                      <a:r>
                        <a:rPr lang="en-US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 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ต.นาคำ อ.คำเขื่อนแก้ว</a:t>
                      </a:r>
                      <a:endParaRPr lang="th-TH" sz="1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0268" marR="70268" marT="35134" marB="35134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ต่ำกว่า    +121.900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+121.900   -   +122.700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+122.700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+122.700</a:t>
                      </a:r>
                    </a:p>
                  </a:txBody>
                  <a:tcPr marL="5855" marR="5855" marT="5855" marB="0" anchor="ctr"/>
                </a:tc>
                <a:extLst>
                  <a:ext uri="{0D108BD9-81ED-4DB2-BD59-A6C34878D82A}">
                    <a16:rowId xmlns:a16="http://schemas.microsoft.com/office/drawing/2014/main" val="2264064160"/>
                  </a:ext>
                </a:extLst>
              </a:tr>
              <a:tr h="289112"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10.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พนังกั้นน้ำลำเซบาย สาย </a:t>
                      </a:r>
                      <a:r>
                        <a:rPr lang="en-US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 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ต.นาแก อ.คำเขื่อนแก้ว</a:t>
                      </a:r>
                      <a:endParaRPr lang="th-TH" sz="1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0268" marR="70268" marT="35134" marB="35134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ต่ำกว่า    +122.200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+122.000   -   +123.000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+123.000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+123.000</a:t>
                      </a:r>
                    </a:p>
                  </a:txBody>
                  <a:tcPr marL="5855" marR="5855" marT="5855" marB="0" anchor="ctr"/>
                </a:tc>
                <a:extLst>
                  <a:ext uri="{0D108BD9-81ED-4DB2-BD59-A6C34878D82A}">
                    <a16:rowId xmlns:a16="http://schemas.microsoft.com/office/drawing/2014/main" val="2809828890"/>
                  </a:ext>
                </a:extLst>
              </a:tr>
              <a:tr h="258736"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11.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ฝายท่าคอไท ต.เหล่าไฮ อ.คำเขื่อนแก้ว</a:t>
                      </a:r>
                      <a:endParaRPr lang="th-TH" sz="1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0268" marR="70268" marT="35134" marB="35134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5855" marR="5855" marT="5855" marB="0" anchor="ctr"/>
                </a:tc>
                <a:extLst>
                  <a:ext uri="{0D108BD9-81ED-4DB2-BD59-A6C34878D82A}">
                    <a16:rowId xmlns:a16="http://schemas.microsoft.com/office/drawing/2014/main" val="3757313380"/>
                  </a:ext>
                </a:extLst>
              </a:tr>
              <a:tr h="258736"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ฝายโพธิ์ศรี ต.โพธิ์ไทร อ.ป่าติ้ว</a:t>
                      </a:r>
                      <a:endParaRPr lang="th-TH" sz="1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0268" marR="70268" marT="35134" marB="35134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ต่ำกว่า    +97.000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+97.00   -   +98.827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+98.827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มากกว่า    +98.827</a:t>
                      </a:r>
                    </a:p>
                  </a:txBody>
                  <a:tcPr marL="5855" marR="5855" marT="5855" marB="0" anchor="ctr"/>
                </a:tc>
                <a:extLst>
                  <a:ext uri="{0D108BD9-81ED-4DB2-BD59-A6C34878D82A}">
                    <a16:rowId xmlns:a16="http://schemas.microsoft.com/office/drawing/2014/main" val="2168986447"/>
                  </a:ext>
                </a:extLst>
              </a:tr>
              <a:tr h="258736">
                <a:tc>
                  <a:txBody>
                    <a:bodyPr/>
                    <a:lstStyle/>
                    <a:p>
                      <a:r>
                        <a:rPr lang="th-TH" sz="12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13.</a:t>
                      </a:r>
                      <a:r>
                        <a:rPr lang="th-TH" sz="1200" b="1" kern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ฝายห้วยโพงหวาย ต.ศรีฐาน อ.ป่าติ้ว</a:t>
                      </a:r>
                      <a:endParaRPr lang="th-TH" sz="12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0268" marR="70268" marT="35134" marB="35134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5855" marR="5855" marT="585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5855" marR="5855" marT="5855" marB="0" anchor="ctr"/>
                </a:tc>
                <a:extLst>
                  <a:ext uri="{0D108BD9-81ED-4DB2-BD59-A6C34878D82A}">
                    <a16:rowId xmlns:a16="http://schemas.microsoft.com/office/drawing/2014/main" val="2550249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84439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D8C01B2-6674-56C7-AD9F-AF5B39420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08" y="497073"/>
            <a:ext cx="10515600" cy="759619"/>
          </a:xfrm>
        </p:spPr>
        <p:txBody>
          <a:bodyPr>
            <a:normAutofit fontScale="90000"/>
          </a:bodyPr>
          <a:lstStyle/>
          <a:p>
            <a:pPr algn="ctr"/>
            <a:r>
              <a:rPr lang="th-TH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ข้อมูลโครงการสูบน้ำด้วยไฟฟ้าที่กรมชลประทานถ่ายโอนให้องค์กรปกครองส่วนท้องถิ่น (อปท.)</a:t>
            </a:r>
            <a:br>
              <a:rPr lang="th-TH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(สถานีสูบน้ำด้วยไฟฟ้าในพื้นที่จังหวัดยโสธร)</a:t>
            </a:r>
          </a:p>
        </p:txBody>
      </p:sp>
      <p:graphicFrame>
        <p:nvGraphicFramePr>
          <p:cNvPr id="6" name="ตาราง 5">
            <a:extLst>
              <a:ext uri="{FF2B5EF4-FFF2-40B4-BE49-F238E27FC236}">
                <a16:creationId xmlns:a16="http://schemas.microsoft.com/office/drawing/2014/main" id="{8CB584B7-4D1A-B7B7-659F-B34D797EA5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6173077"/>
              </p:ext>
            </p:extLst>
          </p:nvPr>
        </p:nvGraphicFramePr>
        <p:xfrm>
          <a:off x="119336" y="1612941"/>
          <a:ext cx="5315974" cy="27342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6181">
                  <a:extLst>
                    <a:ext uri="{9D8B030D-6E8A-4147-A177-3AD203B41FA5}">
                      <a16:colId xmlns:a16="http://schemas.microsoft.com/office/drawing/2014/main" val="2138314357"/>
                    </a:ext>
                  </a:extLst>
                </a:gridCol>
                <a:gridCol w="4609793">
                  <a:extLst>
                    <a:ext uri="{9D8B030D-6E8A-4147-A177-3AD203B41FA5}">
                      <a16:colId xmlns:a16="http://schemas.microsoft.com/office/drawing/2014/main" val="2385932878"/>
                    </a:ext>
                  </a:extLst>
                </a:gridCol>
              </a:tblGrid>
              <a:tr h="796694">
                <a:tc gridSpan="2">
                  <a:txBody>
                    <a:bodyPr/>
                    <a:lstStyle/>
                    <a:p>
                      <a:pPr algn="ct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th-TH" sz="27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+mj-ea"/>
                          <a:cs typeface="TH SarabunPSK" panose="020B0500040200020003" pitchFamily="34" charset="-34"/>
                        </a:rPr>
                        <a:t>โครงการชลประทานยโสธร ถ่ายโอนสถานีสูบน้ำด้วยไฟฟ้าให้องค์กรปกครองส่วนท้องถิ่น (อปท.)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2143219"/>
                  </a:ext>
                </a:extLst>
              </a:tr>
              <a:tr h="43569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th-TH" sz="2700" b="1" kern="12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+mj-ea"/>
                          <a:cs typeface="TH SarabunPSK" panose="020B0500040200020003" pitchFamily="34" charset="-34"/>
                        </a:rPr>
                        <a:t>สถานีสูบน้ำด้วยไฟฟ้า รวมทั้งหมด 99 แห่ง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05880165"/>
                  </a:ext>
                </a:extLst>
              </a:tr>
              <a:tr h="43569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th-TH" sz="27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+mj-ea"/>
                          <a:cs typeface="TH SarabunPSK" panose="020B0500040200020003" pitchFamily="34" charset="-34"/>
                        </a:rPr>
                        <a:t>ถ่ายโอนเรียบร้อยแล้ว 77 แห่ง </a:t>
                      </a:r>
                      <a:br>
                        <a:rPr lang="th-TH" sz="27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+mj-ea"/>
                          <a:cs typeface="TH SarabunPSK" panose="020B0500040200020003" pitchFamily="34" charset="-34"/>
                        </a:rPr>
                      </a:br>
                      <a:r>
                        <a:rPr lang="th-TH" sz="2700" b="1" kern="12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+mj-ea"/>
                          <a:cs typeface="TH SarabunPSK" panose="020B0500040200020003" pitchFamily="34" charset="-34"/>
                        </a:rPr>
                        <a:t>รวมพื้นที่รับประโยชน์ 110,910 ไร่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05405653"/>
                  </a:ext>
                </a:extLst>
              </a:tr>
              <a:tr h="51038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defTabSz="914400" rtl="0" eaLnBrk="1" fontAlgn="ctr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th-TH" sz="27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+mj-ea"/>
                          <a:cs typeface="TH SarabunPSK" panose="020B0500040200020003" pitchFamily="34" charset="-34"/>
                        </a:rPr>
                        <a:t>ยังไม่ได้ถ่ายโอน 22 แห่ง </a:t>
                      </a:r>
                      <a:br>
                        <a:rPr lang="th-TH" sz="2700" b="1" kern="12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+mj-ea"/>
                          <a:cs typeface="TH SarabunPSK" panose="020B0500040200020003" pitchFamily="34" charset="-34"/>
                        </a:rPr>
                      </a:br>
                      <a:r>
                        <a:rPr lang="th-TH" sz="2700" b="1" kern="12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ea typeface="+mj-ea"/>
                          <a:cs typeface="TH SarabunPSK" panose="020B0500040200020003" pitchFamily="34" charset="-34"/>
                        </a:rPr>
                        <a:t>รวมพื้นที่รับประโยชน์ 28,330 ไร่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72386775"/>
                  </a:ext>
                </a:extLst>
              </a:tr>
            </a:tbl>
          </a:graphicData>
        </a:graphic>
      </p:graphicFrame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BAE80155-4E05-7775-85C3-5DDA38AECB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8243079"/>
              </p:ext>
            </p:extLst>
          </p:nvPr>
        </p:nvGraphicFramePr>
        <p:xfrm>
          <a:off x="5663952" y="1612941"/>
          <a:ext cx="5976664" cy="4572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7200">
                  <a:extLst>
                    <a:ext uri="{9D8B030D-6E8A-4147-A177-3AD203B41FA5}">
                      <a16:colId xmlns:a16="http://schemas.microsoft.com/office/drawing/2014/main" val="464789578"/>
                    </a:ext>
                  </a:extLst>
                </a:gridCol>
                <a:gridCol w="1270992">
                  <a:extLst>
                    <a:ext uri="{9D8B030D-6E8A-4147-A177-3AD203B41FA5}">
                      <a16:colId xmlns:a16="http://schemas.microsoft.com/office/drawing/2014/main" val="519666972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369097115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3983183157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81287126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3240085663"/>
                    </a:ext>
                  </a:extLst>
                </a:gridCol>
              </a:tblGrid>
              <a:tr h="62484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ลำดับ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พื้นที่อำเภอ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ถ่ายโอนแล้ว (แห่ง)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พื้นที่รับประโยชน์ (ไร่)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รอถ่ายโอน (แห่ง)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พื้นที่รับประโยชน์ (ไร่)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68109451"/>
                  </a:ext>
                </a:extLst>
              </a:tr>
              <a:tr h="31242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ค้อวัง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10,460.00 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1,000.00 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17873330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th-TH" sz="20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กุดชุม</a:t>
                      </a:r>
                      <a:endParaRPr lang="th-TH" sz="2400" b="1" i="0" u="none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th-TH" sz="2400" b="1" i="0" u="none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3,900.00 </a:t>
                      </a:r>
                      <a:endParaRPr lang="th-TH" sz="2400" b="1" i="0" u="none" strike="noStrik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th-TH" sz="2400" b="1" i="0" u="none" strike="noStrik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h-TH" sz="2400" b="1" i="0" u="none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98026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th-TH" sz="20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คำเขื่อนแก้ว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22,485.00 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1,800.00 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15236055"/>
                  </a:ext>
                </a:extLst>
              </a:tr>
              <a:tr h="31242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lang="th-TH" sz="20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ทรายมูล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5,199.00 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4904846"/>
                  </a:ext>
                </a:extLst>
              </a:tr>
              <a:tr h="31242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endParaRPr lang="th-TH" sz="20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ไทยเจริญ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1,930.00 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74774935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th-TH" sz="20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ป่าติ้ว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14,938.00 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4,900.00 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535932"/>
                  </a:ext>
                </a:extLst>
              </a:tr>
              <a:tr h="31242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</a:t>
                      </a:r>
                      <a:endParaRPr lang="th-TH" sz="20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มหาชนะชัย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17,650.00 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7,700.00 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83331522"/>
                  </a:ext>
                </a:extLst>
              </a:tr>
              <a:tr h="31242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</a:t>
                      </a:r>
                      <a:endParaRPr lang="th-TH" sz="20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เมืองยโสธร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25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32,348.00 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6,430.00 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9128899"/>
                  </a:ext>
                </a:extLst>
              </a:tr>
              <a:tr h="31242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</a:t>
                      </a:r>
                      <a:endParaRPr lang="th-TH" sz="20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เลิงนกทา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2,000.00 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lang="th-TH" sz="2400" b="1" i="0" u="none" strike="noStrike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6,500.00 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71547747"/>
                  </a:ext>
                </a:extLst>
              </a:tr>
              <a:tr h="31242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รวมทั้งหมด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77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110,910.00 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22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400" b="1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28,330.00 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 New" panose="020B0500040200020003" pitchFamily="34" charset="-34"/>
                        <a:cs typeface="TH Sarabun New" panose="020B0500040200020003" pitchFamily="34" charset="-34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96976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1014335"/>
      </p:ext>
    </p:extLst>
  </p:cSld>
  <p:clrMapOvr>
    <a:masterClrMapping/>
  </p:clrMapOvr>
</p:sld>
</file>

<file path=ppt/theme/theme1.xml><?xml version="1.0" encoding="utf-8"?>
<a:theme xmlns:a="http://schemas.openxmlformats.org/drawingml/2006/main" name="3_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ตัวอย่างการนำเสนอ ผตร 14 มีค 66</Template>
  <TotalTime>8632</TotalTime>
  <Words>1683</Words>
  <Application>Microsoft Office PowerPoint</Application>
  <PresentationFormat>แบบจอกว้าง</PresentationFormat>
  <Paragraphs>467</Paragraphs>
  <Slides>3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11" baseType="lpstr">
      <vt:lpstr>Angsana New</vt:lpstr>
      <vt:lpstr>AngsanaUPC</vt:lpstr>
      <vt:lpstr>Arial</vt:lpstr>
      <vt:lpstr>Calibri</vt:lpstr>
      <vt:lpstr>Calibri Light</vt:lpstr>
      <vt:lpstr>TH Sarabun New</vt:lpstr>
      <vt:lpstr>TH SarabunPSK</vt:lpstr>
      <vt:lpstr>3_ธีมของ Office</vt:lpstr>
      <vt:lpstr>งานนำเสนอ PowerPoint</vt:lpstr>
      <vt:lpstr>งานนำเสนอ PowerPoint</vt:lpstr>
      <vt:lpstr>ข้อมูลโครงการสูบน้ำด้วยไฟฟ้าที่กรมชลประทานถ่ายโอนให้องค์กรปกครองส่วนท้องถิ่น (อปท.) (สถานีสูบน้ำด้วยไฟฟ้าในพื้นที่จังหวัดยโสธร)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สรุปผลการดำเนินงานและการขับเคลื่อนแบบบูรณาการในระดับพื้นที่ รอบที่ 1 ประจำปีงบประมาณ พ.ศ. 2566 จังหวัดยโสธร เขตตรวจราชการที่ 14</dc:title>
  <dc:creator>PCWORK</dc:creator>
  <cp:lastModifiedBy>Advice YS</cp:lastModifiedBy>
  <cp:revision>599</cp:revision>
  <cp:lastPrinted>2025-04-17T10:40:14Z</cp:lastPrinted>
  <dcterms:created xsi:type="dcterms:W3CDTF">2023-03-03T04:20:28Z</dcterms:created>
  <dcterms:modified xsi:type="dcterms:W3CDTF">2025-05-11T16:07:02Z</dcterms:modified>
</cp:coreProperties>
</file>