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drawings/drawing1.xml" ContentType="application/vnd.openxmlformats-officedocument.drawingml.chartshapes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drawings/drawing2.xml" ContentType="application/vnd.openxmlformats-officedocument.drawingml.chartshapes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drawings/drawing3.xml" ContentType="application/vnd.openxmlformats-officedocument.drawingml.chartshapes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drawings/drawing4.xml" ContentType="application/vnd.openxmlformats-officedocument.drawingml.chartshapes+xml"/>
  <Override PartName="/ppt/charts/chart12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charts/chart13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drawings/drawing5.xml" ContentType="application/vnd.openxmlformats-officedocument.drawingml.chartshapes+xml"/>
  <Override PartName="/ppt/charts/chart14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ppt/drawings/drawing6.xml" ContentType="application/vnd.openxmlformats-officedocument.drawingml.chartshapes+xml"/>
  <Override PartName="/ppt/charts/chart15.xml" ContentType="application/vnd.openxmlformats-officedocument.drawingml.chart+xml"/>
  <Override PartName="/ppt/charts/style15.xml" ContentType="application/vnd.ms-office.chartstyle+xml"/>
  <Override PartName="/ppt/charts/colors15.xml" ContentType="application/vnd.ms-office.chartcolorstyle+xml"/>
  <Override PartName="/ppt/charts/chart16.xml" ContentType="application/vnd.openxmlformats-officedocument.drawingml.chart+xml"/>
  <Override PartName="/ppt/charts/style16.xml" ContentType="application/vnd.ms-office.chartstyle+xml"/>
  <Override PartName="/ppt/charts/colors16.xml" ContentType="application/vnd.ms-office.chartcolorstyle+xml"/>
  <Override PartName="/ppt/charts/chart17.xml" ContentType="application/vnd.openxmlformats-officedocument.drawingml.chart+xml"/>
  <Override PartName="/ppt/charts/style17.xml" ContentType="application/vnd.ms-office.chartstyle+xml"/>
  <Override PartName="/ppt/charts/colors17.xml" ContentType="application/vnd.ms-office.chartcolorstyle+xml"/>
  <Override PartName="/ppt/drawings/drawing7.xml" ContentType="application/vnd.openxmlformats-officedocument.drawingml.chartshapes+xml"/>
  <Override PartName="/ppt/charts/chart18.xml" ContentType="application/vnd.openxmlformats-officedocument.drawingml.chart+xml"/>
  <Override PartName="/ppt/charts/style18.xml" ContentType="application/vnd.ms-office.chartstyle+xml"/>
  <Override PartName="/ppt/charts/colors18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6858000" cy="9906000" type="A4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CCFF"/>
    <a:srgbClr val="E6D5F3"/>
    <a:srgbClr val="A71901"/>
    <a:srgbClr val="CC9900"/>
    <a:srgbClr val="FFA7A7"/>
    <a:srgbClr val="FF3399"/>
    <a:srgbClr val="CCECFF"/>
    <a:srgbClr val="FFFFC1"/>
    <a:srgbClr val="E6005D"/>
    <a:srgbClr val="27BF4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454" autoAdjust="0"/>
  </p:normalViewPr>
  <p:slideViewPr>
    <p:cSldViewPr showGuides="1">
      <p:cViewPr>
        <p:scale>
          <a:sx n="238" d="100"/>
          <a:sy n="238" d="100"/>
        </p:scale>
        <p:origin x="-2520" y="-4812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chartUserShapes" Target="../drawings/drawing1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Relationship Id="rId4" Type="http://schemas.openxmlformats.org/officeDocument/2006/relationships/chartUserShapes" Target="../drawings/drawing2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7.xml"/><Relationship Id="rId1" Type="http://schemas.microsoft.com/office/2011/relationships/chartStyle" Target="style7.xml"/><Relationship Id="rId4" Type="http://schemas.openxmlformats.org/officeDocument/2006/relationships/chartUserShapes" Target="../drawings/drawing3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8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9.xlsx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0.xlsx"/><Relationship Id="rId2" Type="http://schemas.microsoft.com/office/2011/relationships/chartColorStyle" Target="colors11.xml"/><Relationship Id="rId1" Type="http://schemas.microsoft.com/office/2011/relationships/chartStyle" Target="style11.xml"/><Relationship Id="rId4" Type="http://schemas.openxmlformats.org/officeDocument/2006/relationships/chartUserShapes" Target="../drawings/drawing4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1.xlsx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2.xlsx"/><Relationship Id="rId2" Type="http://schemas.microsoft.com/office/2011/relationships/chartColorStyle" Target="colors13.xml"/><Relationship Id="rId1" Type="http://schemas.microsoft.com/office/2011/relationships/chartStyle" Target="style13.xml"/><Relationship Id="rId4" Type="http://schemas.openxmlformats.org/officeDocument/2006/relationships/chartUserShapes" Target="../drawings/drawing5.xm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3.xlsx"/><Relationship Id="rId2" Type="http://schemas.microsoft.com/office/2011/relationships/chartColorStyle" Target="colors14.xml"/><Relationship Id="rId1" Type="http://schemas.microsoft.com/office/2011/relationships/chartStyle" Target="style14.xml"/><Relationship Id="rId4" Type="http://schemas.openxmlformats.org/officeDocument/2006/relationships/chartUserShapes" Target="../drawings/drawing6.xml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4.xlsx"/><Relationship Id="rId2" Type="http://schemas.microsoft.com/office/2011/relationships/chartColorStyle" Target="colors15.xml"/><Relationship Id="rId1" Type="http://schemas.microsoft.com/office/2011/relationships/chartStyle" Target="style15.xml"/></Relationships>
</file>

<file path=ppt/charts/_rels/chart1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5.xlsx"/><Relationship Id="rId2" Type="http://schemas.microsoft.com/office/2011/relationships/chartColorStyle" Target="colors16.xml"/><Relationship Id="rId1" Type="http://schemas.microsoft.com/office/2011/relationships/chartStyle" Target="style16.xml"/></Relationships>
</file>

<file path=ppt/charts/_rels/chart1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6.xlsx"/><Relationship Id="rId2" Type="http://schemas.microsoft.com/office/2011/relationships/chartColorStyle" Target="colors17.xml"/><Relationship Id="rId1" Type="http://schemas.microsoft.com/office/2011/relationships/chartStyle" Target="style17.xml"/><Relationship Id="rId4" Type="http://schemas.openxmlformats.org/officeDocument/2006/relationships/chartUserShapes" Target="../drawings/drawing7.xml"/></Relationships>
</file>

<file path=ppt/charts/_rels/chart1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7.xlsx"/><Relationship Id="rId2" Type="http://schemas.microsoft.com/office/2011/relationships/chartColorStyle" Target="colors18.xml"/><Relationship Id="rId1" Type="http://schemas.microsoft.com/office/2011/relationships/chartStyle" Target="style18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0209355401009938E-2"/>
          <c:y val="0.26010052248748317"/>
          <c:w val="0.89958128919798008"/>
          <c:h val="0.51089774612133632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4.6902496357670312E-2"/>
                  <c:y val="-6.606453605064072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4502-4682-AC43-073B4E1246E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ยางพารา 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219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6A3-44D9-ABA2-DBF09212037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mark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6.2536661810227087E-2"/>
                  <c:y val="-1.96078431372549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1AAC-4D86-AFD7-E93B8A08F9F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</c:f>
              <c:strCache>
                <c:ptCount val="1"/>
                <c:pt idx="0">
                  <c:v>ยางพารา 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214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6A3-44D9-ABA2-DBF09212037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-789019040"/>
        <c:axId val="-789005440"/>
        <c:axId val="0"/>
      </c:bar3DChart>
      <c:catAx>
        <c:axId val="-7890190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05440"/>
        <c:crosses val="autoZero"/>
        <c:auto val="1"/>
        <c:lblAlgn val="ctr"/>
        <c:lblOffset val="100"/>
        <c:noMultiLvlLbl val="0"/>
      </c:catAx>
      <c:valAx>
        <c:axId val="-7890054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1904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</c:legendEntry>
      <c:layout>
        <c:manualLayout>
          <c:xMode val="edge"/>
          <c:yMode val="edge"/>
          <c:x val="1.1084253994867807E-2"/>
          <c:y val="7.5961093098656873E-4"/>
          <c:w val="0.97783087649193945"/>
          <c:h val="0.2247305851474448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75000"/>
                  <a:lumOff val="25000"/>
                </a:schemeClr>
              </a:solidFill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33652040105023573"/>
          <c:y val="0.10299435291360513"/>
          <c:w val="0.56258474908244993"/>
          <c:h val="0.67348543573536868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เบิกจ่าย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-4.8827598905604015E-2"/>
                  <c:y val="1.812968724095222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465705781037854"/>
                      <c:h val="0.1901655430166533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0-C731-465E-A4C0-48DDD64EF9D7}"/>
                </c:ext>
              </c:extLst>
            </c:dLbl>
            <c:dLbl>
              <c:idx val="1"/>
              <c:layout>
                <c:manualLayout>
                  <c:x val="4.9572783576950233E-2"/>
                  <c:y val="-1.9054288537119546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159,580,723.2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080807643452608"/>
                      <c:h val="0.10937376923001903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1-C731-465E-A4C0-48DDD64EF9D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งบ Function</c:v>
                </c:pt>
                <c:pt idx="1">
                  <c:v>งบ จังหวัด/กลุ่มจังหวัด</c:v>
                </c:pt>
              </c:strCache>
            </c:strRef>
          </c:cat>
          <c:val>
            <c:numRef>
              <c:f>Sheet1!$B$2:$B$3</c:f>
              <c:numCache>
                <c:formatCode>_(* #,##0.00_);_(* \(#,##0.00\);_(* "-"??_);_(@_)</c:formatCode>
                <c:ptCount val="2"/>
                <c:pt idx="0">
                  <c:v>493023968.85000002</c:v>
                </c:pt>
                <c:pt idx="1">
                  <c:v>159580723.19999999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D2D-4536-86CA-E19EB2B765A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งบประมาณ</c:v>
                </c:pt>
              </c:strCache>
            </c:strRef>
          </c:tx>
          <c:spPr>
            <a:solidFill>
              <a:srgbClr val="7030A0"/>
            </a:solidFill>
            <a:ln>
              <a:noFill/>
            </a:ln>
            <a:effectLst/>
            <a:sp3d/>
          </c:spPr>
          <c:invertIfNegative val="0"/>
          <c:dPt>
            <c:idx val="0"/>
            <c:invertIfNegative val="0"/>
            <c:bubble3D val="0"/>
            <c:spPr>
              <a:solidFill>
                <a:srgbClr val="00B050"/>
              </a:soli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1-2B60-4056-92DF-7D7827C7762D}"/>
              </c:ext>
            </c:extLst>
          </c:dPt>
          <c:dPt>
            <c:idx val="1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0-2B60-4056-92DF-7D7827C7762D}"/>
              </c:ext>
            </c:extLst>
          </c:dPt>
          <c:dLbls>
            <c:dLbl>
              <c:idx val="0"/>
              <c:layout>
                <c:manualLayout>
                  <c:x val="8.533048142575933E-2"/>
                  <c:y val="-0.1333822703106585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4548115001820797"/>
                      <c:h val="0.1901655430166533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2B60-4056-92DF-7D7827C7762D}"/>
                </c:ext>
              </c:extLst>
            </c:dLbl>
            <c:dLbl>
              <c:idx val="1"/>
              <c:layout>
                <c:manualLayout>
                  <c:x val="0.11903402189612354"/>
                  <c:y val="-2.8581620351581051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160,064,802.25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4623362701661328"/>
                      <c:h val="0.19016554301665331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0-2B60-4056-92DF-7D7827C7762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งบ Function</c:v>
                </c:pt>
                <c:pt idx="1">
                  <c:v>งบ จังหวัด/กลุ่มจังหวัด</c:v>
                </c:pt>
              </c:strCache>
            </c:strRef>
          </c:cat>
          <c:val>
            <c:numRef>
              <c:f>Sheet1!$C$2:$C$3</c:f>
              <c:numCache>
                <c:formatCode>_(* #,##0.00_);_(* \(#,##0.00\);_(* "-"??_);_(@_)</c:formatCode>
                <c:ptCount val="2"/>
                <c:pt idx="0">
                  <c:v>573982341.38999999</c:v>
                </c:pt>
                <c:pt idx="1">
                  <c:v>160064802.25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D2D-4536-86CA-E19EB2B765AF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33"/>
        <c:gapDepth val="144"/>
        <c:shape val="box"/>
        <c:axId val="-789016864"/>
        <c:axId val="-789014688"/>
        <c:axId val="0"/>
      </c:bar3DChart>
      <c:catAx>
        <c:axId val="-78901686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5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h-TH"/>
          </a:p>
        </c:txPr>
        <c:crossAx val="-789014688"/>
        <c:crosses val="autoZero"/>
        <c:auto val="1"/>
        <c:lblAlgn val="ctr"/>
        <c:lblOffset val="100"/>
        <c:noMultiLvlLbl val="0"/>
      </c:catAx>
      <c:valAx>
        <c:axId val="-789014688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(* #,##0.00_);_(* \(#,##0.00\);_(* &quot;-&quot;??_);_(@_)" sourceLinked="1"/>
        <c:majorTickMark val="out"/>
        <c:minorTickMark val="none"/>
        <c:tickLblPos val="nextTo"/>
        <c:crossAx val="-7890168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800"/>
      </a:pPr>
      <a:endParaRPr lang="th-TH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0209363364463161E-2"/>
          <c:y val="0.27981905286112763"/>
          <c:w val="0.89958128919798008"/>
          <c:h val="0.4654808475356549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rgbClr val="7030A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-3.5529305324706954E-17"/>
                  <c:y val="1.266816291453134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C5B8-4453-BD97-25FED3C9A02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403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5B8-4453-BD97-25FED3C9A02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mark</c:v>
                </c:pt>
              </c:strCache>
            </c:strRef>
          </c:tx>
          <c:spPr>
            <a:solidFill>
              <a:srgbClr val="C0000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3.1007751937984426E-2"/>
                  <c:y val="-9.859398762994849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BBDF-49B0-BE63-9554B6C4318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477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5B8-4453-BD97-25FED3C9A02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-789018496"/>
        <c:axId val="-789010336"/>
        <c:axId val="0"/>
      </c:bar3DChart>
      <c:catAx>
        <c:axId val="-7890184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10336"/>
        <c:crosses val="autoZero"/>
        <c:auto val="1"/>
        <c:lblAlgn val="ctr"/>
        <c:lblOffset val="100"/>
        <c:noMultiLvlLbl val="0"/>
      </c:catAx>
      <c:valAx>
        <c:axId val="-7890103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184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2.8816456082524579E-3"/>
          <c:y val="0"/>
          <c:w val="0.98936641640725154"/>
          <c:h val="0.2177079459767054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75000"/>
                  <a:lumOff val="25000"/>
                </a:schemeClr>
              </a:solidFill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788672768718807"/>
          <c:y val="0.23662108539402754"/>
          <c:w val="0.72834547174900799"/>
          <c:h val="0.15622638045121359"/>
        </c:manualLayout>
      </c:layout>
      <c:bar3DChart>
        <c:barDir val="bar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89013056"/>
        <c:axId val="-789006528"/>
        <c:axId val="0"/>
      </c:bar3DChart>
      <c:catAx>
        <c:axId val="-78901305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89006528"/>
        <c:crosses val="autoZero"/>
        <c:auto val="1"/>
        <c:lblAlgn val="ctr"/>
        <c:lblOffset val="100"/>
        <c:noMultiLvlLbl val="0"/>
      </c:catAx>
      <c:valAx>
        <c:axId val="-78900652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8901305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2938069621535803"/>
          <c:y val="0.40751743390091549"/>
          <c:w val="0.67537040686403993"/>
          <c:h val="6.610978009754428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1" i="0" u="none" strike="noStrike" kern="1200" baseline="0">
              <a:solidFill>
                <a:schemeClr val="tx1">
                  <a:lumMod val="95000"/>
                  <a:lumOff val="5000"/>
                </a:schemeClr>
              </a:solidFill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rgbClr val="CCECFF"/>
    </a:solidFill>
    <a:ln>
      <a:noFill/>
    </a:ln>
    <a:effectLst/>
  </c:spPr>
  <c:txPr>
    <a:bodyPr/>
    <a:lstStyle/>
    <a:p>
      <a:pPr>
        <a:defRPr sz="900" b="1">
          <a:solidFill>
            <a:schemeClr val="tx1">
              <a:lumMod val="95000"/>
              <a:lumOff val="5000"/>
            </a:schemeClr>
          </a:solidFill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  <c:userShapes r:id="rId4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0209355401009938E-2"/>
          <c:y val="0.20879705073711374"/>
          <c:w val="0.89958128919798008"/>
          <c:h val="0.5622012178717057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-3.8765793810658098E-3"/>
                  <c:y val="2.0071263744243536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197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Angsana New" panose="02020603050405020304" pitchFamily="18" charset="-34"/>
                      <a:ea typeface="+mn-ea"/>
                      <a:cs typeface="Angsana New" panose="02020603050405020304" pitchFamily="18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7956-472D-B163-4BDDF948C72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ปาล์มน้ำมัน  </c:v>
                </c:pt>
              </c:strCache>
            </c:strRef>
          </c:cat>
          <c:val>
            <c:numRef>
              <c:f>Sheet1!$B$2</c:f>
              <c:numCache>
                <c:formatCode>#,##0</c:formatCode>
                <c:ptCount val="1"/>
                <c:pt idx="0">
                  <c:v>2368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956-472D-B163-4BDDF948C72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mark</c:v>
                </c:pt>
              </c:strCache>
            </c:strRef>
          </c:tx>
          <c:spPr>
            <a:solidFill>
              <a:schemeClr val="accent1">
                <a:lumMod val="75000"/>
              </a:schemeClr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3.1007751937984426E-2"/>
                  <c:y val="2.508139542925356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921E-4F71-8282-EA42E7E2948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ปาล์มน้ำมัน  </c:v>
                </c:pt>
              </c:strCache>
            </c:strRef>
          </c:cat>
          <c:val>
            <c:numRef>
              <c:f>Sheet1!$C$2</c:f>
              <c:numCache>
                <c:formatCode>#,##0</c:formatCode>
                <c:ptCount val="1"/>
                <c:pt idx="0">
                  <c:v>2942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956-472D-B163-4BDDF948C72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-789020128"/>
        <c:axId val="-789014144"/>
        <c:axId val="0"/>
      </c:bar3DChart>
      <c:catAx>
        <c:axId val="-7890201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14144"/>
        <c:crosses val="autoZero"/>
        <c:auto val="1"/>
        <c:lblAlgn val="ctr"/>
        <c:lblOffset val="100"/>
        <c:noMultiLvlLbl val="0"/>
      </c:catAx>
      <c:valAx>
        <c:axId val="-7890141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2012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7.4070683025086979E-3"/>
          <c:y val="1.5097248039171233E-2"/>
          <c:w val="0.9925929316974913"/>
          <c:h val="0.1944238463826003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75000"/>
                  <a:lumOff val="25000"/>
                </a:schemeClr>
              </a:solidFill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23903745213054883"/>
          <c:y val="0.17459129998704945"/>
          <c:w val="0.70248226047479057"/>
          <c:h val="0.66560635900585507"/>
        </c:manualLayout>
      </c:layout>
      <c:bar3D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gapDepth val="115"/>
        <c:shape val="box"/>
        <c:axId val="-789011968"/>
        <c:axId val="-789016320"/>
        <c:axId val="0"/>
      </c:bar3DChart>
      <c:catAx>
        <c:axId val="-78901196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89016320"/>
        <c:crosses val="autoZero"/>
        <c:auto val="1"/>
        <c:lblAlgn val="ctr"/>
        <c:lblOffset val="100"/>
        <c:noMultiLvlLbl val="0"/>
      </c:catAx>
      <c:valAx>
        <c:axId val="-78901632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95000"/>
                    <a:lumOff val="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11968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rgbClr val="FDD7F2"/>
    </a:solidFill>
    <a:ln>
      <a:noFill/>
    </a:ln>
    <a:effectLst/>
  </c:spPr>
  <c:txPr>
    <a:bodyPr/>
    <a:lstStyle/>
    <a:p>
      <a:pPr>
        <a:defRPr sz="900" b="1">
          <a:solidFill>
            <a:schemeClr val="tx1">
              <a:lumMod val="95000"/>
              <a:lumOff val="5000"/>
            </a:schemeClr>
          </a:solidFill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  <c:userShapes r:id="rId4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21661151048534602"/>
          <c:y val="2.9605182773685366E-2"/>
          <c:w val="0.77258384189446949"/>
          <c:h val="0.39697867161603445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solidFill>
              <a:srgbClr val="7030A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ประมง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1821.4405999999999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C74-47EC-A00D-E79BDC5F7EB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rgbClr val="FF660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ประมง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1014.68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C74-47EC-A00D-E79BDC5F7EB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47120"/>
        <c:axId val="-745141680"/>
        <c:axId val="0"/>
      </c:bar3DChart>
      <c:catAx>
        <c:axId val="-74514712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41680"/>
        <c:crosses val="autoZero"/>
        <c:auto val="1"/>
        <c:lblAlgn val="ctr"/>
        <c:lblOffset val="100"/>
        <c:noMultiLvlLbl val="0"/>
      </c:catAx>
      <c:valAx>
        <c:axId val="-74514168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471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2982339900179054"/>
          <c:y val="0.38662512307962071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/>
              </a:solidFill>
              <a:effectLst/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900" b="1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  <c:userShapes r:id="rId4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9958953488048181"/>
          <c:y val="1.5832393510887485E-2"/>
          <c:w val="0.7956735965374937"/>
          <c:h val="0.43870974808324203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solidFill>
              <a:srgbClr val="CC990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BA3-4CB2-91D0-DDC9B478A440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BA3-4CB2-91D0-DDC9B478A44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34608"/>
        <c:axId val="-745148208"/>
        <c:axId val="0"/>
      </c:bar3DChart>
      <c:catAx>
        <c:axId val="-74513460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48208"/>
        <c:crosses val="autoZero"/>
        <c:auto val="1"/>
        <c:lblAlgn val="ctr"/>
        <c:lblOffset val="100"/>
        <c:noMultiLvlLbl val="0"/>
      </c:catAx>
      <c:valAx>
        <c:axId val="-74514820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346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342784326218541"/>
          <c:y val="0.42668107205077699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/>
              </a:solidFill>
              <a:effectLst/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900" b="1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1935859015073579"/>
          <c:y val="0.2540021569585324"/>
          <c:w val="0.87621283630004076"/>
          <c:h val="0.39697867161603445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p3d/>
          </c:spPr>
          <c:invertIfNegative val="0"/>
          <c:dPt>
            <c:idx val="0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1-7026-4646-AC56-E440D53760D6}"/>
              </c:ext>
            </c:extLst>
          </c:dPt>
          <c:dPt>
            <c:idx val="1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3-7026-4646-AC56-E440D53760D6}"/>
              </c:ext>
            </c:extLst>
          </c:dPt>
          <c:dPt>
            <c:idx val="3"/>
            <c:invertIfNegative val="0"/>
            <c:bubble3D val="0"/>
            <c:spPr>
              <a:solidFill>
                <a:srgbClr val="FF3399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7-7026-4646-AC56-E440D53760D6}"/>
              </c:ext>
            </c:extLst>
          </c:dPt>
          <c:dPt>
            <c:idx val="4"/>
            <c:invertIfNegative val="0"/>
            <c:bubble3D val="0"/>
            <c:spPr>
              <a:solidFill>
                <a:srgbClr val="0070C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9-7026-4646-AC56-E440D53760D6}"/>
              </c:ext>
            </c:extLst>
          </c:dPt>
          <c:dPt>
            <c:idx val="5"/>
            <c:invertIfNegative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B-7026-4646-AC56-E440D53760D6}"/>
              </c:ext>
            </c:extLst>
          </c:dPt>
          <c:dPt>
            <c:idx val="6"/>
            <c:invertIfNegative val="0"/>
            <c:bubble3D val="0"/>
            <c:spPr>
              <a:solidFill>
                <a:srgbClr val="00206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D-7026-4646-AC56-E440D53760D6}"/>
              </c:ext>
            </c:extLst>
          </c:dPt>
          <c:dPt>
            <c:idx val="7"/>
            <c:invertIfNegative val="0"/>
            <c:bubble3D val="0"/>
            <c:spPr>
              <a:solidFill>
                <a:srgbClr val="FFA7A7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F-7026-4646-AC56-E440D53760D6}"/>
              </c:ext>
            </c:extLst>
          </c:dPt>
          <c:dPt>
            <c:idx val="8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F-241B-4C87-9322-27862DA91F3A}"/>
              </c:ext>
            </c:extLst>
          </c:dPt>
          <c:dLbls>
            <c:dLbl>
              <c:idx val="8"/>
              <c:layout>
                <c:manualLayout>
                  <c:x val="2.4698032519724279E-2"/>
                  <c:y val="4.5423846185966198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241B-4C87-9322-27862DA91F3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7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Sheet1!$A$2:$A$11</c:f>
              <c:strCache>
                <c:ptCount val="9"/>
                <c:pt idx="0">
                  <c:v>ข้าว</c:v>
                </c:pt>
                <c:pt idx="1">
                  <c:v>ทุเรียน</c:v>
                </c:pt>
                <c:pt idx="2">
                  <c:v>ลองกอง</c:v>
                </c:pt>
                <c:pt idx="3">
                  <c:v>มังคุด</c:v>
                </c:pt>
                <c:pt idx="4">
                  <c:v>หน่อไม้ฝั่ง</c:v>
                </c:pt>
                <c:pt idx="5">
                  <c:v>คะน้า</c:v>
                </c:pt>
                <c:pt idx="6">
                  <c:v>ส้มโอ</c:v>
                </c:pt>
                <c:pt idx="7">
                  <c:v>มะพร้าว</c:v>
                </c:pt>
                <c:pt idx="8">
                  <c:v>อื่นๆพืชไร่/พืชผัก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16</c:v>
                </c:pt>
                <c:pt idx="1">
                  <c:v>127.5</c:v>
                </c:pt>
                <c:pt idx="2">
                  <c:v>0</c:v>
                </c:pt>
                <c:pt idx="3">
                  <c:v>4</c:v>
                </c:pt>
                <c:pt idx="4">
                  <c:v>1</c:v>
                </c:pt>
                <c:pt idx="5">
                  <c:v>4.1399999999999997</c:v>
                </c:pt>
                <c:pt idx="6">
                  <c:v>19.25</c:v>
                </c:pt>
                <c:pt idx="7">
                  <c:v>282.5</c:v>
                </c:pt>
                <c:pt idx="8">
                  <c:v>422.89299999999997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E74-484F-ABB4-143F300FFE21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-745144400"/>
        <c:axId val="-745137328"/>
        <c:axId val="0"/>
      </c:bar3DChart>
      <c:catAx>
        <c:axId val="-7451444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45137328"/>
        <c:crosses val="autoZero"/>
        <c:auto val="1"/>
        <c:lblAlgn val="ctr"/>
        <c:lblOffset val="100"/>
        <c:noMultiLvlLbl val="0"/>
      </c:catAx>
      <c:valAx>
        <c:axId val="-7451373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4514440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3.247828856355605E-2"/>
          <c:y val="0.23418069287437623"/>
          <c:w val="0.88385697530083196"/>
          <c:h val="0.38484965981976743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p3d/>
          </c:spPr>
          <c:invertIfNegative val="0"/>
          <c:dPt>
            <c:idx val="0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1-7860-4472-A96B-7F5F656AAC22}"/>
              </c:ext>
            </c:extLst>
          </c:dPt>
          <c:dPt>
            <c:idx val="9"/>
            <c:invertIfNegative val="0"/>
            <c:bubble3D val="0"/>
            <c:spPr>
              <a:solidFill>
                <a:srgbClr val="FFA7A7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3-D697-430D-92A5-6910F38C36C9}"/>
              </c:ext>
            </c:extLst>
          </c:dPt>
          <c:dPt>
            <c:idx val="10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5-D697-430D-92A5-6910F38C36C9}"/>
              </c:ext>
            </c:extLst>
          </c:dPt>
          <c:dLbls>
            <c:dLbl>
              <c:idx val="0"/>
              <c:layout>
                <c:manualLayout>
                  <c:x val="0"/>
                  <c:y val="3.638648752927154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7860-4472-A96B-7F5F656AAC22}"/>
                </c:ext>
              </c:extLst>
            </c:dLbl>
            <c:dLbl>
              <c:idx val="1"/>
              <c:layout>
                <c:manualLayout>
                  <c:x val="5.7422957155691462E-3"/>
                  <c:y val="1.212882917642384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1EEA-4838-B6E4-CE1FADE6A1B0}"/>
                </c:ext>
              </c:extLst>
            </c:dLbl>
            <c:dLbl>
              <c:idx val="2"/>
              <c:layout>
                <c:manualLayout>
                  <c:x val="1.1484591431138292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87B4-4B60-983F-13F2DB74C85B}"/>
                </c:ext>
              </c:extLst>
            </c:dLbl>
            <c:dLbl>
              <c:idx val="3"/>
              <c:layout>
                <c:manualLayout>
                  <c:x val="1.1484591431138344E-2"/>
                  <c:y val="-5.5589824880208626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87B4-4B60-983F-13F2DB74C85B}"/>
                </c:ext>
              </c:extLst>
            </c:dLbl>
            <c:dLbl>
              <c:idx val="4"/>
              <c:layout>
                <c:manualLayout>
                  <c:x val="1.1484591431138239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216E-496B-8632-4AA7DF1F878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7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9"/>
                <c:pt idx="0">
                  <c:v>กุ้งทะเล</c:v>
                </c:pt>
                <c:pt idx="1">
                  <c:v>ปลากะพง</c:v>
                </c:pt>
                <c:pt idx="2">
                  <c:v>ปลสลิด</c:v>
                </c:pt>
                <c:pt idx="3">
                  <c:v>ปลาดุกรัสเซีย</c:v>
                </c:pt>
                <c:pt idx="4">
                  <c:v>ปลาตะเพียนขาว</c:v>
                </c:pt>
                <c:pt idx="5">
                  <c:v>ปลากดเหลือง</c:v>
                </c:pt>
                <c:pt idx="6">
                  <c:v>ปลานิลแดง</c:v>
                </c:pt>
                <c:pt idx="7">
                  <c:v>ปลาบึก</c:v>
                </c:pt>
                <c:pt idx="8">
                  <c:v>ปลาสวยงามอื่นๆ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1718.58</c:v>
                </c:pt>
                <c:pt idx="1">
                  <c:v>102.86060000000001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E74-484F-ABB4-143F300FFE21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-745146576"/>
        <c:axId val="-745149296"/>
        <c:axId val="0"/>
      </c:bar3DChart>
      <c:catAx>
        <c:axId val="-7451465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45149296"/>
        <c:crosses val="autoZero"/>
        <c:auto val="1"/>
        <c:lblAlgn val="ctr"/>
        <c:lblOffset val="100"/>
        <c:noMultiLvlLbl val="0"/>
      </c:catAx>
      <c:valAx>
        <c:axId val="-7451492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451465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 w="6350" cap="flat" cmpd="sng" algn="ctr">
          <a:solidFill>
            <a:schemeClr val="tx1">
              <a:tint val="75000"/>
            </a:schemeClr>
          </a:solidFill>
          <a:prstDash val="solid"/>
          <a:round/>
        </a:ln>
        <a:effectLst/>
        <a:sp3d contourW="6350">
          <a:contourClr>
            <a:schemeClr val="tx1">
              <a:tint val="75000"/>
            </a:schemeClr>
          </a:contourClr>
        </a:sp3d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22741591220158605"/>
          <c:y val="0.13972595876856791"/>
          <c:w val="0.77258384189446949"/>
          <c:h val="0.39697867161603445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solidFill>
              <a:srgbClr val="E6005D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พืชและข้าว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877.28830000000005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C74-47EC-A00D-E79BDC5F7EB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rgbClr val="00B0F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พืชและข้าว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1128.4970000000001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C74-47EC-A00D-E79BDC5F7EB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45488"/>
        <c:axId val="-745136784"/>
        <c:axId val="0"/>
      </c:bar3DChart>
      <c:catAx>
        <c:axId val="-74514548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36784"/>
        <c:crosses val="autoZero"/>
        <c:auto val="1"/>
        <c:lblAlgn val="ctr"/>
        <c:lblOffset val="100"/>
        <c:noMultiLvlLbl val="0"/>
      </c:catAx>
      <c:valAx>
        <c:axId val="-74513678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454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25455947597791639"/>
          <c:y val="0.50898216284854891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1" i="0" u="none" strike="noStrike" kern="1200" baseline="0">
              <a:solidFill>
                <a:schemeClr val="tx1"/>
              </a:solidFill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 w="6350" cap="flat" cmpd="sng" algn="ctr">
      <a:noFill/>
      <a:prstDash val="solid"/>
      <a:miter lim="800000"/>
    </a:ln>
    <a:effectLst/>
  </c:spPr>
  <c:txPr>
    <a:bodyPr/>
    <a:lstStyle/>
    <a:p>
      <a:pPr>
        <a:defRPr sz="1800"/>
      </a:pPr>
      <a:endParaRPr lang="th-TH"/>
    </a:p>
  </c:txPr>
  <c:externalData r:id="rId3">
    <c:autoUpdate val="0"/>
  </c:externalData>
  <c:userShapes r:id="rId4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3008728903635447"/>
          <c:y val="2.9604772244304255E-2"/>
          <c:w val="0.61208924325259739"/>
          <c:h val="0.39697867161603445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solidFill>
              <a:schemeClr val="accent6">
                <a:lumMod val="50000"/>
              </a:schemeClr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พืชผัก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6F5-4E10-A646-D846E25B297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พืชผัก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6F5-4E10-A646-D846E25B297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40048"/>
        <c:axId val="-745138960"/>
        <c:axId val="0"/>
      </c:bar3DChart>
      <c:catAx>
        <c:axId val="-74514004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38960"/>
        <c:crosses val="autoZero"/>
        <c:auto val="1"/>
        <c:lblAlgn val="ctr"/>
        <c:lblOffset val="100"/>
        <c:noMultiLvlLbl val="0"/>
      </c:catAx>
      <c:valAx>
        <c:axId val="-74513896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400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23801882233178923"/>
          <c:y val="0.39886089813800657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/>
              </a:solidFill>
              <a:effectLst/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900" b="1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0.31062741943865535"/>
          <c:y val="8.3362980797632748E-3"/>
        </c:manualLayout>
      </c:layout>
      <c:overlay val="0"/>
      <c:spPr>
        <a:solidFill>
          <a:srgbClr val="FFA7A7"/>
        </a:solidFill>
        <a:ln>
          <a:solidFill>
            <a:srgbClr val="E6D5F3"/>
          </a:solidFill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sng" strike="noStrike" kern="1200" baseline="0">
              <a:solidFill>
                <a:schemeClr val="tx1"/>
              </a:solidFill>
              <a:latin typeface="TH SarabunPSK" panose="020B0500040200020003" pitchFamily="34" charset="-34"/>
              <a:ea typeface="+mn-ea"/>
              <a:cs typeface="TH SarabunPSK" panose="020B0500040200020003" pitchFamily="34" charset="-34"/>
            </a:defRPr>
          </a:pPr>
          <a:endParaRPr lang="th-TH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พื้นที่เกษตรกรรม (ไร่)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0B1A-46F6-9E44-A7998A1815F5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0B1A-46F6-9E44-A7998A1815F5}"/>
              </c:ext>
            </c:extLst>
          </c:dPt>
          <c:dPt>
            <c:idx val="2"/>
            <c:bubble3D val="0"/>
            <c:spPr>
              <a:solidFill>
                <a:srgbClr val="FFC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0B1A-46F6-9E44-A7998A1815F5}"/>
              </c:ext>
            </c:extLst>
          </c:dPt>
          <c:dPt>
            <c:idx val="3"/>
            <c:bubble3D val="0"/>
            <c:spPr>
              <a:solidFill>
                <a:srgbClr val="FF0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0B1A-46F6-9E44-A7998A1815F5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4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0B1A-46F6-9E44-A7998A1815F5}"/>
              </c:ext>
            </c:extLst>
          </c:dPt>
          <c:dPt>
            <c:idx val="5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B-0B1A-46F6-9E44-A7998A1815F5}"/>
              </c:ext>
            </c:extLst>
          </c:dPt>
          <c:dLbls>
            <c:dLbl>
              <c:idx val="0"/>
              <c:layout>
                <c:manualLayout>
                  <c:x val="8.3115657713015226E-2"/>
                  <c:y val="2.1979592488984272E-2"/>
                </c:manualLayout>
              </c:layout>
              <c:tx>
                <c:rich>
                  <a:bodyPr/>
                  <a:lstStyle/>
                  <a:p>
                    <a:fld id="{03FE78B1-BA6A-4871-9D2C-3256BE8FE634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0B1A-46F6-9E44-A7998A1815F5}"/>
                </c:ext>
              </c:extLst>
            </c:dLbl>
            <c:dLbl>
              <c:idx val="1"/>
              <c:layout>
                <c:manualLayout>
                  <c:x val="-4.4381213247338775E-3"/>
                  <c:y val="0.12747433924184812"/>
                </c:manualLayout>
              </c:layout>
              <c:tx>
                <c:rich>
                  <a:bodyPr/>
                  <a:lstStyle/>
                  <a:p>
                    <a:fld id="{0CBCEA54-275E-49FF-80B2-3EB4EA1EDBE1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0B1A-46F6-9E44-A7998A1815F5}"/>
                </c:ext>
              </c:extLst>
            </c:dLbl>
            <c:dLbl>
              <c:idx val="2"/>
              <c:layout>
                <c:manualLayout>
                  <c:x val="-0.23569475541700444"/>
                  <c:y val="-9.3816539840838195E-2"/>
                </c:manualLayout>
              </c:layout>
              <c:tx>
                <c:rich>
                  <a:bodyPr/>
                  <a:lstStyle/>
                  <a:p>
                    <a:fld id="{14D61EE4-225E-4FC5-BAC8-8F30B805244D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0B1A-46F6-9E44-A7998A1815F5}"/>
                </c:ext>
              </c:extLst>
            </c:dLbl>
            <c:dLbl>
              <c:idx val="3"/>
              <c:layout>
                <c:manualLayout>
                  <c:x val="-6.6118155133489301E-2"/>
                  <c:y val="0.14106823147166003"/>
                </c:manualLayout>
              </c:layout>
              <c:tx>
                <c:rich>
                  <a:bodyPr/>
                  <a:lstStyle/>
                  <a:p>
                    <a:fld id="{00A7A299-E57C-4FBA-83A1-A76561143556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0B1A-46F6-9E44-A7998A1815F5}"/>
                </c:ext>
              </c:extLst>
            </c:dLbl>
            <c:dLbl>
              <c:idx val="4"/>
              <c:layout>
                <c:manualLayout>
                  <c:x val="-0.14550536924922111"/>
                  <c:y val="3.5095950035910033E-3"/>
                </c:manualLayout>
              </c:layout>
              <c:tx>
                <c:rich>
                  <a:bodyPr/>
                  <a:lstStyle/>
                  <a:p>
                    <a:fld id="{B7EA29BF-0DD9-4139-9613-A5434078CB67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0B1A-46F6-9E44-A7998A1815F5}"/>
                </c:ext>
              </c:extLst>
            </c:dLbl>
            <c:dLbl>
              <c:idx val="5"/>
              <c:layout>
                <c:manualLayout>
                  <c:x val="-1.9933563476817451E-2"/>
                  <c:y val="3.0241613304138971E-2"/>
                </c:manualLayout>
              </c:layout>
              <c:tx>
                <c:rich>
                  <a:bodyPr/>
                  <a:lstStyle/>
                  <a:p>
                    <a:fld id="{30E9F3A3-9DB2-4FB5-96D1-C6755151E271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B-0B1A-46F6-9E44-A7998A1815F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defRPr>
                </a:pPr>
                <a:endParaRPr lang="th-TH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6350" cap="flat" cmpd="sng" algn="ctr">
                  <a:solidFill>
                    <a:schemeClr val="dk1"/>
                  </a:solidFill>
                  <a:prstDash val="solid"/>
                  <a:miter lim="800000"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Sheet1!$A$2:$A$7</c:f>
              <c:strCache>
                <c:ptCount val="6"/>
                <c:pt idx="0">
                  <c:v>ข้าว</c:v>
                </c:pt>
                <c:pt idx="1">
                  <c:v>ไม้ผล</c:v>
                </c:pt>
                <c:pt idx="2">
                  <c:v>ไม้ยืนต้น</c:v>
                </c:pt>
                <c:pt idx="3">
                  <c:v>พืชไร่</c:v>
                </c:pt>
                <c:pt idx="4">
                  <c:v>พืชผัก</c:v>
                </c:pt>
                <c:pt idx="5">
                  <c:v>เนื้อที่ทำการเกษตรอื่นๆ</c:v>
                </c:pt>
              </c:strCache>
            </c:strRef>
          </c:cat>
          <c:val>
            <c:numRef>
              <c:f>Sheet1!$B$2:$B$7</c:f>
              <c:numCache>
                <c:formatCode>_-* #,##0_-;\-* #,##0_-;_-* "-"??_-;_-@_-</c:formatCode>
                <c:ptCount val="6"/>
                <c:pt idx="0">
                  <c:v>78465</c:v>
                </c:pt>
                <c:pt idx="1">
                  <c:v>34019</c:v>
                </c:pt>
                <c:pt idx="2">
                  <c:v>394695</c:v>
                </c:pt>
                <c:pt idx="3">
                  <c:v>8989</c:v>
                </c:pt>
                <c:pt idx="4">
                  <c:v>13067</c:v>
                </c:pt>
                <c:pt idx="5">
                  <c:v>61149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0B1A-46F6-9E44-A7998A1815F5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  <c:userShapes r:id="rId4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1" i="0" u="sng" strike="noStrike" kern="1200" baseline="0">
                <a:solidFill>
                  <a:schemeClr val="tx1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defRPr>
            </a:pPr>
            <a:r>
              <a:rPr lang="th-TH" dirty="0"/>
              <a:t>พืชเศรษฐกิจที่สำคัญ (ตัน)</a:t>
            </a:r>
          </a:p>
        </c:rich>
      </c:tx>
      <c:layout>
        <c:manualLayout>
          <c:xMode val="edge"/>
          <c:yMode val="edge"/>
          <c:x val="0.32231766566825915"/>
          <c:y val="8.7453641780155661E-3"/>
        </c:manualLayout>
      </c:layout>
      <c:overlay val="0"/>
      <c:spPr>
        <a:solidFill>
          <a:srgbClr val="FFFF00"/>
        </a:solidFill>
        <a:ln>
          <a:solidFill>
            <a:srgbClr val="E6D5F3"/>
          </a:solidFill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sng" strike="noStrike" kern="1200" baseline="0">
              <a:solidFill>
                <a:schemeClr val="tx1"/>
              </a:solidFill>
              <a:latin typeface="TH SarabunPSK" panose="020B0500040200020003" pitchFamily="34" charset="-34"/>
              <a:ea typeface="+mn-ea"/>
              <a:cs typeface="TH SarabunPSK" panose="020B0500040200020003" pitchFamily="34" charset="-34"/>
            </a:defRPr>
          </a:pPr>
          <a:endParaRPr lang="th-TH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พืชเศรษฐกิจที่สำคัญ (ไร่)</c:v>
                </c:pt>
              </c:strCache>
            </c:strRef>
          </c:tx>
          <c:dPt>
            <c:idx val="0"/>
            <c:bubble3D val="0"/>
            <c:spPr>
              <a:solidFill>
                <a:srgbClr val="27BF44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1489-4DDE-8F5C-1FA41011A3B3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1489-4DDE-8F5C-1FA41011A3B3}"/>
              </c:ext>
            </c:extLst>
          </c:dPt>
          <c:dPt>
            <c:idx val="2"/>
            <c:bubble3D val="0"/>
            <c:spPr>
              <a:solidFill>
                <a:srgbClr val="FFFF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1489-4DDE-8F5C-1FA41011A3B3}"/>
              </c:ext>
            </c:extLst>
          </c:dPt>
          <c:dPt>
            <c:idx val="3"/>
            <c:bubble3D val="0"/>
            <c:spPr>
              <a:solidFill>
                <a:schemeClr val="accent2">
                  <a:lumMod val="50000"/>
                </a:schemeClr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1489-4DDE-8F5C-1FA41011A3B3}"/>
              </c:ext>
            </c:extLst>
          </c:dPt>
          <c:dPt>
            <c:idx val="4"/>
            <c:bubble3D val="0"/>
            <c:spPr>
              <a:solidFill>
                <a:srgbClr val="00B0F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1489-4DDE-8F5C-1FA41011A3B3}"/>
              </c:ext>
            </c:extLst>
          </c:dPt>
          <c:dPt>
            <c:idx val="5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B-1489-4DDE-8F5C-1FA41011A3B3}"/>
              </c:ext>
            </c:extLst>
          </c:dPt>
          <c:dPt>
            <c:idx val="6"/>
            <c:bubble3D val="0"/>
            <c:spPr>
              <a:solidFill>
                <a:srgbClr val="E6005D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D-1489-4DDE-8F5C-1FA41011A3B3}"/>
              </c:ext>
            </c:extLst>
          </c:dPt>
          <c:dLbls>
            <c:dLbl>
              <c:idx val="0"/>
              <c:layout>
                <c:manualLayout>
                  <c:x val="-4.1441287531950477E-2"/>
                  <c:y val="9.0578071802042651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03FE78B1-BA6A-4871-9D2C-3256BE8FE634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5220821245680775"/>
                      <c:h val="0.2655794017509727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1489-4DDE-8F5C-1FA41011A3B3}"/>
                </c:ext>
              </c:extLst>
            </c:dLbl>
            <c:dLbl>
              <c:idx val="1"/>
              <c:layout>
                <c:manualLayout>
                  <c:x val="-4.1362422758611933E-2"/>
                  <c:y val="-8.0430244811934021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0CBCEA54-275E-49FF-80B2-3EB4EA1EDBE1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915653771069338"/>
                      <c:h val="0.20704343461363903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1489-4DDE-8F5C-1FA41011A3B3}"/>
                </c:ext>
              </c:extLst>
            </c:dLbl>
            <c:dLbl>
              <c:idx val="2"/>
              <c:layout>
                <c:manualLayout>
                  <c:x val="-6.5383403656129935E-2"/>
                  <c:y val="-0.19656898508430617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14D61EE4-225E-4FC5-BAC8-8F30B805244D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239544859888811"/>
                      <c:h val="0.15423481071660183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1489-4DDE-8F5C-1FA41011A3B3}"/>
                </c:ext>
              </c:extLst>
            </c:dLbl>
            <c:dLbl>
              <c:idx val="3"/>
              <c:layout>
                <c:manualLayout>
                  <c:x val="-3.6049600001966497E-2"/>
                  <c:y val="-8.3636371696660175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F91BB1B3-37ED-46C7-BECE-F4436EA19A84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413459503225115"/>
                      <c:h val="0.18370252283563326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1489-4DDE-8F5C-1FA41011A3B3}"/>
                </c:ext>
              </c:extLst>
            </c:dLbl>
            <c:dLbl>
              <c:idx val="4"/>
              <c:layout>
                <c:manualLayout>
                  <c:x val="-3.4889980568539224E-2"/>
                  <c:y val="3.4527690803339853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00A7A299-E57C-4FBA-83A1-A76561143556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621903578204689"/>
                      <c:h val="0.1834960808097281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1489-4DDE-8F5C-1FA41011A3B3}"/>
                </c:ext>
              </c:extLst>
            </c:dLbl>
            <c:dLbl>
              <c:idx val="5"/>
              <c:layout>
                <c:manualLayout>
                  <c:x val="0.13324357088222438"/>
                  <c:y val="0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B7EA29BF-0DD9-4139-9613-A5434078CB67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9027763093102338"/>
                      <c:h val="0.3043322136429961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B-1489-4DDE-8F5C-1FA41011A3B3}"/>
                </c:ext>
              </c:extLst>
            </c:dLbl>
            <c:dLbl>
              <c:idx val="6"/>
              <c:layout>
                <c:manualLayout>
                  <c:x val="0.40945217865472672"/>
                  <c:y val="2.9508083556258106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30E9F3A3-9DB2-4FB5-96D1-C6755151E271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6015691942432972"/>
                      <c:h val="0.1834960808097281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D-1489-4DDE-8F5C-1FA41011A3B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defRPr>
                </a:pPr>
                <a:endParaRPr lang="th-TH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6350" cap="flat" cmpd="sng" algn="ctr">
                  <a:solidFill>
                    <a:schemeClr val="dk1"/>
                  </a:solidFill>
                  <a:prstDash val="solid"/>
                  <a:miter lim="800000"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Sheet1!$A$2:$A$8</c:f>
              <c:strCache>
                <c:ptCount val="7"/>
                <c:pt idx="0">
                  <c:v>ยางพารา</c:v>
                </c:pt>
                <c:pt idx="1">
                  <c:v>ลองกอง</c:v>
                </c:pt>
                <c:pt idx="2">
                  <c:v>ทุเรียน</c:v>
                </c:pt>
                <c:pt idx="3">
                  <c:v>ปาล์มน้ำมัน</c:v>
                </c:pt>
                <c:pt idx="4">
                  <c:v>มังคุด</c:v>
                </c:pt>
                <c:pt idx="5">
                  <c:v>ส้มโอ</c:v>
                </c:pt>
                <c:pt idx="6">
                  <c:v>มะพร้าวแก่</c:v>
                </c:pt>
              </c:strCache>
            </c:strRef>
          </c:cat>
          <c:val>
            <c:numRef>
              <c:f>Sheet1!$B$2:$B$8</c:f>
              <c:numCache>
                <c:formatCode>_(* #,##0.00_);_(* \(#,##0.00\);_(* "-"??_);_(@_)</c:formatCode>
                <c:ptCount val="7"/>
                <c:pt idx="0">
                  <c:v>128594.5</c:v>
                </c:pt>
                <c:pt idx="1">
                  <c:v>44</c:v>
                </c:pt>
                <c:pt idx="2">
                  <c:v>3486</c:v>
                </c:pt>
                <c:pt idx="3">
                  <c:v>48382</c:v>
                </c:pt>
                <c:pt idx="4">
                  <c:v>691</c:v>
                </c:pt>
                <c:pt idx="5">
                  <c:v>1714.22</c:v>
                </c:pt>
                <c:pt idx="6">
                  <c:v>28983.15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E-1489-4DDE-8F5C-1FA41011A3B3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  <c:userShapes r:id="rId4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h-TH" sz="1400" u="sng" dirty="0">
                <a:solidFill>
                  <a:schemeClr val="tx1"/>
                </a:solidFill>
                <a:highlight>
                  <a:srgbClr val="FFFF00"/>
                </a:highlight>
              </a:rPr>
              <a:t>สัตว์เศรษฐกิจที่สำคัญ (ตัว)</a:t>
            </a:r>
          </a:p>
        </c:rich>
      </c:tx>
      <c:layout>
        <c:manualLayout>
          <c:xMode val="edge"/>
          <c:yMode val="edge"/>
          <c:x val="2.8084706345509511E-2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h-TH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สัตว์เศรษฐกิจที่สำคัญ (ตัว)</c:v>
                </c:pt>
              </c:strCache>
            </c:strRef>
          </c:tx>
          <c:dPt>
            <c:idx val="0"/>
            <c:bubble3D val="0"/>
            <c:spPr>
              <a:solidFill>
                <a:srgbClr val="FF00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8-15AF-4EAD-AA96-1B0B94A200A0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15AF-4EAD-AA96-1B0B94A200A0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A-15AF-4EAD-AA96-1B0B94A200A0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4-15AF-4EAD-AA96-1B0B94A200A0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15AF-4EAD-AA96-1B0B94A200A0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2-15AF-4EAD-AA96-1B0B94A200A0}"/>
              </c:ext>
            </c:extLst>
          </c:dPt>
          <c:dPt>
            <c:idx val="6"/>
            <c:bubble3D val="0"/>
            <c:spPr>
              <a:solidFill>
                <a:srgbClr val="CC99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15AF-4EAD-AA96-1B0B94A200A0}"/>
              </c:ext>
            </c:extLst>
          </c:dPt>
          <c:dPt>
            <c:idx val="7"/>
            <c:bubble3D val="0"/>
            <c:spPr>
              <a:solidFill>
                <a:srgbClr val="FFA7A7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15AF-4EAD-AA96-1B0B94A200A0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6-15AF-4EAD-AA96-1B0B94A200A0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15AF-4EAD-AA96-1B0B94A200A0}"/>
              </c:ext>
            </c:extLst>
          </c:dPt>
          <c:dPt>
            <c:idx val="10"/>
            <c:bubble3D val="0"/>
            <c:spPr>
              <a:solidFill>
                <a:schemeClr val="accent5">
                  <a:lumMod val="6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14-BEFB-4E6B-BF78-DA3B7B9F508F}"/>
              </c:ext>
            </c:extLst>
          </c:dPt>
          <c:dPt>
            <c:idx val="11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17-967C-41D7-8A71-4EE8B0353EA8}"/>
              </c:ext>
            </c:extLst>
          </c:dPt>
          <c:dPt>
            <c:idx val="12"/>
            <c:bubble3D val="0"/>
            <c:spPr>
              <a:solidFill>
                <a:srgbClr val="FFFFC1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19-967C-41D7-8A71-4EE8B0353EA8}"/>
              </c:ext>
            </c:extLst>
          </c:dPt>
          <c:dLbls>
            <c:dLbl>
              <c:idx val="0"/>
              <c:layout>
                <c:manualLayout>
                  <c:x val="-4.2962363388152007E-2"/>
                  <c:y val="-3.2836294933862975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0FCB259F-FB44-43F9-92A4-4C971818A2B4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/>
                      </a:pPr>
                      <a:t>[ชื่อประเภท]</a:t>
                    </a:fld>
                    <a:r>
                      <a:rPr lang="th-TH" sz="1000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36EE4CA8-95F6-480A-8BF3-C219C8AF020E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/>
                      </a:pPr>
                      <a:t>[VALUE]</a:t>
                    </a:fld>
                    <a:endParaRPr lang="th-TH" sz="1000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8-15AF-4EAD-AA96-1B0B94A200A0}"/>
                </c:ext>
              </c:extLst>
            </c:dLbl>
            <c:dLbl>
              <c:idx val="1"/>
              <c:layout>
                <c:manualLayout>
                  <c:x val="2.177135327711471E-2"/>
                  <c:y val="-0.12636029319790859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8F6227D0-5FC8-43CF-8BE0-EA8780CDFF6B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/>
                      <a:t>, </a:t>
                    </a:r>
                    <a:fld id="{0739648B-2312-4485-88D5-A493DC693123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15AF-4EAD-AA96-1B0B94A200A0}"/>
                </c:ext>
              </c:extLst>
            </c:dLbl>
            <c:dLbl>
              <c:idx val="2"/>
              <c:layout>
                <c:manualLayout>
                  <c:x val="0.15135947932018387"/>
                  <c:y val="-7.8579127867832527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4B261848-A907-4861-8FE9-761F2354D4A6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/>
                      <a:t>, </a:t>
                    </a:r>
                    <a:fld id="{C37BC1A0-162E-4D4E-B380-DEFDAC17063A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399288177724948"/>
                      <c:h val="0.2151449275362318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A-15AF-4EAD-AA96-1B0B94A200A0}"/>
                </c:ext>
              </c:extLst>
            </c:dLbl>
            <c:dLbl>
              <c:idx val="3"/>
              <c:layout>
                <c:manualLayout>
                  <c:x val="0.2428057386097047"/>
                  <c:y val="-6.9068360273619638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372F9D0A-374B-4A3D-A60E-B13DC9E45E48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8CB158F3-5A8A-4C77-A6A8-2E8565FC36CF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4-15AF-4EAD-AA96-1B0B94A200A0}"/>
                </c:ext>
              </c:extLst>
            </c:dLbl>
            <c:dLbl>
              <c:idx val="4"/>
              <c:layout>
                <c:manualLayout>
                  <c:x val="0.16535156153885955"/>
                  <c:y val="0.1636109808903618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9490F773-FD08-4A75-9CD8-E178AB323F8B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/>
                      <a:t>, </a:t>
                    </a:r>
                    <a:fld id="{431B3FB9-089B-44C2-9AF8-AE9F49BD86FF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r>
                      <a:rPr lang="th-TH" baseline="0" dirty="0"/>
                      <a:t> 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735008684705756"/>
                      <c:h val="0.23536231884057968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15AF-4EAD-AA96-1B0B94A200A0}"/>
                </c:ext>
              </c:extLst>
            </c:dLbl>
            <c:dLbl>
              <c:idx val="5"/>
              <c:layout>
                <c:manualLayout>
                  <c:x val="8.9628232507192776E-2"/>
                  <c:y val="0.16281587897918046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0696976A-D916-4B2A-827F-FF73C9DAC06D}" type="CATEGORYNAME">
                      <a:rPr lang="th-TH" sz="1000" dirty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/>
                      <a:t>, </a:t>
                    </a:r>
                    <a:fld id="{E8030C55-A2E0-41C8-AFDD-C514497663FF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15AF-4EAD-AA96-1B0B94A200A0}"/>
                </c:ext>
              </c:extLst>
            </c:dLbl>
            <c:dLbl>
              <c:idx val="6"/>
              <c:layout>
                <c:manualLayout>
                  <c:x val="-1.20183639583147E-3"/>
                  <c:y val="8.8430886500561787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7E7B542C-94E3-4EFC-8D35-E9ED7F6D84FB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/>
                      <a:t>, </a:t>
                    </a:r>
                    <a:fld id="{8D592277-F285-4CAA-8A26-E5EF57A5E5F7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r>
                      <a:rPr lang="th-TH" sz="1100" baseline="0" dirty="0"/>
                      <a:t> 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2490520637393278"/>
                      <c:h val="0.19523395683390637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15AF-4EAD-AA96-1B0B94A200A0}"/>
                </c:ext>
              </c:extLst>
            </c:dLbl>
            <c:dLbl>
              <c:idx val="7"/>
              <c:layout>
                <c:manualLayout>
                  <c:x val="7.9712339843527949E-3"/>
                  <c:y val="3.3538399289085349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1EC3568C-5868-43B5-B90D-67372D875C67}" type="CATEGORYNAME">
                      <a:rPr lang="th-TH" sz="110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F7B0DC6D-82F0-4154-8821-AF4D57677E5D}" type="VALUE">
                      <a:rPr lang="th-TH" sz="11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r>
                      <a:rPr lang="th-TH" baseline="0" dirty="0">
                        <a:solidFill>
                          <a:schemeClr val="tx1"/>
                        </a:solidFill>
                      </a:rPr>
                      <a:t> 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15AF-4EAD-AA96-1B0B94A200A0}"/>
                </c:ext>
              </c:extLst>
            </c:dLbl>
            <c:dLbl>
              <c:idx val="8"/>
              <c:layout>
                <c:manualLayout>
                  <c:x val="-8.0815331241043495E-2"/>
                  <c:y val="0.2072050808208584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A847819A-F3B6-4452-BEC0-0AAD49D68489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0C1AA6C4-AD36-41CD-B162-30324A267996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6-15AF-4EAD-AA96-1B0B94A200A0}"/>
                </c:ext>
              </c:extLst>
            </c:dLbl>
            <c:dLbl>
              <c:idx val="9"/>
              <c:layout>
                <c:manualLayout>
                  <c:x val="-7.1494205477115894E-2"/>
                  <c:y val="0.11050937643779116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6B6378C7-299B-450D-8991-F59F3D4B073D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DDC932BD-0BD2-4E0B-A786-D63F3F60588D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15AF-4EAD-AA96-1B0B94A200A0}"/>
                </c:ext>
              </c:extLst>
            </c:dLbl>
            <c:dLbl>
              <c:idx val="10"/>
              <c:layout>
                <c:manualLayout>
                  <c:x val="-0.1185291524868638"/>
                  <c:y val="-1.3813672054723895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0E618EF3-6739-4A44-93D5-2EC6EDE9DAB7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CA574C31-6009-45C9-A81D-4DFBCDC22C16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4-BEFB-4E6B-BF78-DA3B7B9F508F}"/>
                </c:ext>
              </c:extLst>
            </c:dLbl>
            <c:dLbl>
              <c:idx val="11"/>
              <c:layout>
                <c:manualLayout>
                  <c:x val="-4.5921349925717773E-2"/>
                  <c:y val="-2.2694666726127133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D54813A1-BA3B-4367-A86F-4AC46BA0A8FA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1176EA03-69A5-4CA3-8566-25B37B3AD4DA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129985274057044"/>
                      <c:h val="0.31184811137738216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7-967C-41D7-8A71-4EE8B0353EA8}"/>
                </c:ext>
              </c:extLst>
            </c:dLbl>
            <c:dLbl>
              <c:idx val="12"/>
              <c:layout>
                <c:manualLayout>
                  <c:x val="-9.4656176370021369E-2"/>
                  <c:y val="9.9627030854522458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DAAA6FC7-9DD3-494B-89C6-A2C81FC738D2}" type="CATEGORYNAME">
                      <a:rPr lang="th-TH" sz="105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100" baseline="0" dirty="0">
                        <a:solidFill>
                          <a:schemeClr val="tx1"/>
                        </a:solidFill>
                      </a:rPr>
                      <a:t>,</a:t>
                    </a:r>
                    <a:r>
                      <a:rPr lang="th-TH" baseline="0" dirty="0"/>
                      <a:t> </a:t>
                    </a:r>
                    <a:fld id="{A3E6489F-03CF-4A41-9A11-775DCE739773}" type="VALUE">
                      <a:rPr lang="th-TH" sz="105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r>
                      <a:rPr lang="th-TH" baseline="0" dirty="0"/>
                      <a:t> 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9-967C-41D7-8A71-4EE8B0353EA8}"/>
                </c:ext>
              </c:extLst>
            </c:dLbl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Sheet1!$A$2:$A$14</c:f>
              <c:strCache>
                <c:ptCount val="13"/>
                <c:pt idx="0">
                  <c:v>โคเนื้อ</c:v>
                </c:pt>
                <c:pt idx="1">
                  <c:v>โคนม</c:v>
                </c:pt>
                <c:pt idx="2">
                  <c:v>กระบือ</c:v>
                </c:pt>
                <c:pt idx="3">
                  <c:v>แพะ</c:v>
                </c:pt>
                <c:pt idx="4">
                  <c:v>แกะ</c:v>
                </c:pt>
                <c:pt idx="5">
                  <c:v>สุกร</c:v>
                </c:pt>
                <c:pt idx="6">
                  <c:v>ไก่พื้นเมือง</c:v>
                </c:pt>
                <c:pt idx="7">
                  <c:v>ไก่เนื้อ</c:v>
                </c:pt>
                <c:pt idx="8">
                  <c:v>ไก่ไข่</c:v>
                </c:pt>
                <c:pt idx="9">
                  <c:v>ไก่ลูกผสม</c:v>
                </c:pt>
                <c:pt idx="10">
                  <c:v>เป็ดเนื้อ</c:v>
                </c:pt>
                <c:pt idx="11">
                  <c:v>เป็ดเทศ</c:v>
                </c:pt>
                <c:pt idx="12">
                  <c:v>เป็ดไข่</c:v>
                </c:pt>
              </c:strCache>
            </c:strRef>
          </c:cat>
          <c:val>
            <c:numRef>
              <c:f>Sheet1!$B$2:$B$14</c:f>
              <c:numCache>
                <c:formatCode>_-* #,##0_-;\-* #,##0_-;_-* "-"??_-;_-@_-</c:formatCode>
                <c:ptCount val="13"/>
                <c:pt idx="0">
                  <c:v>78313</c:v>
                </c:pt>
                <c:pt idx="1">
                  <c:v>25</c:v>
                </c:pt>
                <c:pt idx="2">
                  <c:v>1541</c:v>
                </c:pt>
                <c:pt idx="3">
                  <c:v>50475</c:v>
                </c:pt>
                <c:pt idx="4">
                  <c:v>16888</c:v>
                </c:pt>
                <c:pt idx="5">
                  <c:v>4477</c:v>
                </c:pt>
                <c:pt idx="6">
                  <c:v>755059</c:v>
                </c:pt>
                <c:pt idx="7">
                  <c:v>442574</c:v>
                </c:pt>
                <c:pt idx="8">
                  <c:v>64580</c:v>
                </c:pt>
                <c:pt idx="9">
                  <c:v>13822</c:v>
                </c:pt>
                <c:pt idx="10">
                  <c:v>13840</c:v>
                </c:pt>
                <c:pt idx="11">
                  <c:v>230457</c:v>
                </c:pt>
                <c:pt idx="12">
                  <c:v>49571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5AF-4EAD-AA96-1B0B94A200A0}"/>
            </c:ext>
          </c:extLst>
        </c:ser>
        <c:dLbls>
          <c:dLblPos val="out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9958953488048181"/>
          <c:y val="1.5832393510887485E-2"/>
          <c:w val="0.7956735965374937"/>
          <c:h val="0.43870974808324203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1.25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19C-4977-9CEA-4464151EAB23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rgbClr val="FF3399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0.75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19C-4977-9CEA-4464151EAB2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34608"/>
        <c:axId val="-745148208"/>
        <c:axId val="0"/>
      </c:bar3DChart>
      <c:catAx>
        <c:axId val="-74513460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48208"/>
        <c:crosses val="autoZero"/>
        <c:auto val="1"/>
        <c:lblAlgn val="ctr"/>
        <c:lblOffset val="100"/>
        <c:noMultiLvlLbl val="0"/>
      </c:catAx>
      <c:valAx>
        <c:axId val="-74514820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346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8666080427503637"/>
          <c:y val="0.41195722869985313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/>
              </a:solidFill>
              <a:effectLst/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900" b="1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3008728903635447"/>
          <c:y val="2.9604772244304255E-2"/>
          <c:w val="0.61208924325259739"/>
          <c:h val="0.39697867161603445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ปศุสัตว์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223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173-4EF0-A882-58B4297C26DA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rgbClr val="A71901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ปศุสัตว์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173-4EF0-A882-58B4297C26D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40048"/>
        <c:axId val="-745138960"/>
        <c:axId val="0"/>
      </c:bar3DChart>
      <c:catAx>
        <c:axId val="-74514004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38960"/>
        <c:crosses val="autoZero"/>
        <c:auto val="1"/>
        <c:lblAlgn val="ctr"/>
        <c:lblOffset val="100"/>
        <c:noMultiLvlLbl val="0"/>
      </c:catAx>
      <c:valAx>
        <c:axId val="-74513896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400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23801882233178923"/>
          <c:y val="0.39886089813800657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/>
              </a:solidFill>
              <a:effectLst/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900" b="1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  <c:userShapes r:id="rId4"/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3.247828856355605E-2"/>
          <c:y val="0.23418069287437623"/>
          <c:w val="0.88385697530083196"/>
          <c:h val="0.38484965981976743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p3d/>
          </c:spPr>
          <c:invertIfNegative val="0"/>
          <c:dPt>
            <c:idx val="0"/>
            <c:invertIfNegative val="0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1-EA87-43B8-B607-8D37AC0D1B9C}"/>
              </c:ext>
            </c:extLst>
          </c:dPt>
          <c:dPt>
            <c:idx val="1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6-EA87-43B8-B607-8D37AC0D1B9C}"/>
              </c:ext>
            </c:extLst>
          </c:dPt>
          <c:dPt>
            <c:idx val="5"/>
            <c:invertIfNegative val="0"/>
            <c:bubble3D val="0"/>
            <c:spPr>
              <a:solidFill>
                <a:srgbClr val="FFA7A7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5-5E2A-4C1E-BD90-D6FD52E7D3FE}"/>
              </c:ext>
            </c:extLst>
          </c:dPt>
          <c:dPt>
            <c:idx val="6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7-5E2A-4C1E-BD90-D6FD52E7D3FE}"/>
              </c:ext>
            </c:extLst>
          </c:dPt>
          <c:dLbls>
            <c:dLbl>
              <c:idx val="0"/>
              <c:layout>
                <c:manualLayout>
                  <c:x val="0"/>
                  <c:y val="3.638648752927154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EA87-43B8-B607-8D37AC0D1B9C}"/>
                </c:ext>
              </c:extLst>
            </c:dLbl>
            <c:dLbl>
              <c:idx val="1"/>
              <c:layout>
                <c:manualLayout>
                  <c:x val="5.7422957155691462E-3"/>
                  <c:y val="1.212882917642384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EA87-43B8-B607-8D37AC0D1B9C}"/>
                </c:ext>
              </c:extLst>
            </c:dLbl>
            <c:dLbl>
              <c:idx val="2"/>
              <c:layout>
                <c:manualLayout>
                  <c:x val="1.1484591431138292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EA87-43B8-B607-8D37AC0D1B9C}"/>
                </c:ext>
              </c:extLst>
            </c:dLbl>
            <c:dLbl>
              <c:idx val="3"/>
              <c:layout>
                <c:manualLayout>
                  <c:x val="1.1484591431138344E-2"/>
                  <c:y val="-5.5589824880208626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EA87-43B8-B607-8D37AC0D1B9C}"/>
                </c:ext>
              </c:extLst>
            </c:dLbl>
            <c:dLbl>
              <c:idx val="4"/>
              <c:layout>
                <c:manualLayout>
                  <c:x val="1.1484591431138239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EA87-43B8-B607-8D37AC0D1B9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7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Sheet1!$A$2:$A$9</c:f>
              <c:strCache>
                <c:ptCount val="5"/>
                <c:pt idx="0">
                  <c:v>สัตว์ปีก</c:v>
                </c:pt>
                <c:pt idx="1">
                  <c:v>สุกร</c:v>
                </c:pt>
                <c:pt idx="2">
                  <c:v>โคนม</c:v>
                </c:pt>
                <c:pt idx="3">
                  <c:v>แพะ</c:v>
                </c:pt>
                <c:pt idx="4">
                  <c:v>ผึ่งชั้นโรง</c:v>
                </c:pt>
              </c:strCache>
            </c:strRef>
          </c:cat>
          <c:val>
            <c:numRef>
              <c:f>Sheet1!$B$2:$B$9</c:f>
              <c:numCache>
                <c:formatCode>General</c:formatCode>
                <c:ptCount val="8"/>
                <c:pt idx="0">
                  <c:v>29</c:v>
                </c:pt>
                <c:pt idx="1">
                  <c:v>14</c:v>
                </c:pt>
                <c:pt idx="2">
                  <c:v>0</c:v>
                </c:pt>
                <c:pt idx="3">
                  <c:v>175</c:v>
                </c:pt>
                <c:pt idx="4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EA87-43B8-B607-8D37AC0D1B9C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-745146576"/>
        <c:axId val="-745149296"/>
        <c:axId val="0"/>
      </c:bar3DChart>
      <c:catAx>
        <c:axId val="-7451465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45149296"/>
        <c:crosses val="autoZero"/>
        <c:auto val="1"/>
        <c:lblAlgn val="ctr"/>
        <c:lblOffset val="100"/>
        <c:noMultiLvlLbl val="0"/>
      </c:catAx>
      <c:valAx>
        <c:axId val="-7451492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451465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withinLinear" id="16">
  <a:schemeClr val="accent3"/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6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7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/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alpha val="0"/>
            </a:schemeClr>
          </a:gs>
          <a:gs pos="50000">
            <a:schemeClr val="phClr"/>
          </a:gs>
        </a:gsLst>
        <a:lin ang="5400000" scaled="0"/>
      </a:gradFill>
      <a:sp3d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9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/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alpha val="0"/>
            </a:schemeClr>
          </a:gs>
          <a:gs pos="50000">
            <a:schemeClr val="phClr"/>
          </a:gs>
        </a:gsLst>
        <a:lin ang="5400000" scaled="0"/>
      </a:gradFill>
      <a:sp3d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9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/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alpha val="0"/>
            </a:schemeClr>
          </a:gs>
          <a:gs pos="50000">
            <a:schemeClr val="phClr"/>
          </a:gs>
        </a:gsLst>
        <a:lin ang="5400000" scaled="0"/>
      </a:gradFill>
      <a:sp3d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0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1.xml><?xml version="1.0" encoding="utf-8"?>
<cs:chartStyle xmlns:cs="http://schemas.microsoft.com/office/drawing/2012/chartStyle" xmlns:a="http://schemas.openxmlformats.org/drawingml/2006/main" id="105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 mods="ignoreCSTransforms">
      <cs:styleClr val="0">
        <a:shade val="25000"/>
      </cs:styl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 mods="ignoreCSTransforms">
      <cs:styleClr val="0">
        <a:tint val="25000"/>
      </cs:styl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12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3.xml><?xml version="1.0" encoding="utf-8"?>
<cs:chartStyle xmlns:cs="http://schemas.microsoft.com/office/drawing/2012/chartStyle" xmlns:a="http://schemas.openxmlformats.org/drawingml/2006/main" id="34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4.xml><?xml version="1.0" encoding="utf-8"?>
<cs:chartStyle xmlns:cs="http://schemas.microsoft.com/office/drawing/2012/chartStyle" xmlns:a="http://schemas.openxmlformats.org/drawingml/2006/main" id="34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5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cs:styleClr val="auto"/>
    </cs:fontRef>
    <cs:defRPr sz="133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33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6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7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8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0.27344</cdr:x>
      <cdr:y>0.32699</cdr:y>
    </cdr:from>
    <cdr:to>
      <cdr:x>0.77423</cdr:x>
      <cdr:y>0.423</cdr:y>
    </cdr:to>
    <cdr:sp macro="" textlink="">
      <cdr:nvSpPr>
        <cdr:cNvPr id="2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5FB79916-0F03-4510-84EC-450983E2B737}"/>
            </a:ext>
          </a:extLst>
        </cdr:cNvPr>
        <cdr:cNvSpPr txBox="1"/>
      </cdr:nvSpPr>
      <cdr:spPr>
        <a:xfrm xmlns:a="http://schemas.openxmlformats.org/drawingml/2006/main">
          <a:off x="391284" y="733732"/>
          <a:ext cx="716635" cy="21544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0 ราย 0 ไร่</a:t>
          </a:r>
        </a:p>
      </cdr:txBody>
    </cdr:sp>
  </cdr:relSizeAnchor>
  <cdr:relSizeAnchor xmlns:cdr="http://schemas.openxmlformats.org/drawingml/2006/chartDrawing">
    <cdr:from>
      <cdr:x>0.26804</cdr:x>
      <cdr:y>0.3987</cdr:y>
    </cdr:from>
    <cdr:to>
      <cdr:x>0.76883</cdr:x>
      <cdr:y>0.49471</cdr:y>
    </cdr:to>
    <cdr:sp macro="" textlink="">
      <cdr:nvSpPr>
        <cdr:cNvPr id="3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5FB79916-0F03-4510-84EC-450983E2B737}"/>
            </a:ext>
          </a:extLst>
        </cdr:cNvPr>
        <cdr:cNvSpPr txBox="1"/>
      </cdr:nvSpPr>
      <cdr:spPr>
        <a:xfrm xmlns:a="http://schemas.openxmlformats.org/drawingml/2006/main">
          <a:off x="383558" y="894641"/>
          <a:ext cx="716635" cy="21544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0 ราย 0 ไร่</a:t>
          </a:r>
        </a:p>
      </cdr:txBody>
    </cdr:sp>
  </cdr:relSizeAnchor>
  <cdr:relSizeAnchor xmlns:cdr="http://schemas.openxmlformats.org/drawingml/2006/chartDrawing">
    <cdr:from>
      <cdr:x>0.60241</cdr:x>
      <cdr:y>0.76831</cdr:y>
    </cdr:from>
    <cdr:to>
      <cdr:x>0.95385</cdr:x>
      <cdr:y>0.86432</cdr:y>
    </cdr:to>
    <cdr:sp macro="" textlink="">
      <cdr:nvSpPr>
        <cdr:cNvPr id="4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5FB79916-0F03-4510-84EC-450983E2B737}"/>
            </a:ext>
          </a:extLst>
        </cdr:cNvPr>
        <cdr:cNvSpPr txBox="1"/>
      </cdr:nvSpPr>
      <cdr:spPr>
        <a:xfrm xmlns:a="http://schemas.openxmlformats.org/drawingml/2006/main">
          <a:off x="862050" y="1724018"/>
          <a:ext cx="502898" cy="21544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0 ราย 0 ไร่</a:t>
          </a:r>
        </a:p>
      </cdr:txBody>
    </cdr:sp>
  </cdr:relSizeAnchor>
  <cdr:relSizeAnchor xmlns:cdr="http://schemas.openxmlformats.org/drawingml/2006/chartDrawing">
    <cdr:from>
      <cdr:x>0.60359</cdr:x>
      <cdr:y>0.70042</cdr:y>
    </cdr:from>
    <cdr:to>
      <cdr:x>0.94092</cdr:x>
      <cdr:y>0.79643</cdr:y>
    </cdr:to>
    <cdr:sp macro="" textlink="">
      <cdr:nvSpPr>
        <cdr:cNvPr id="5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C33AEFB1-7FDD-7937-13CD-4280D41C552C}"/>
            </a:ext>
          </a:extLst>
        </cdr:cNvPr>
        <cdr:cNvSpPr txBox="1"/>
      </cdr:nvSpPr>
      <cdr:spPr>
        <a:xfrm xmlns:a="http://schemas.openxmlformats.org/drawingml/2006/main">
          <a:off x="863730" y="1571672"/>
          <a:ext cx="482717" cy="21544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0 ราย 0 ไร่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0.60128</cdr:x>
      <cdr:y>0.60214</cdr:y>
    </cdr:from>
    <cdr:to>
      <cdr:x>1</cdr:x>
      <cdr:y>0.71538</cdr:y>
    </cdr:to>
    <cdr:sp macro="" textlink="">
      <cdr:nvSpPr>
        <cdr:cNvPr id="2" name="กล่องข้อความ 80">
          <a:extLst xmlns:a="http://schemas.openxmlformats.org/drawingml/2006/main">
            <a:ext uri="{FF2B5EF4-FFF2-40B4-BE49-F238E27FC236}">
              <a16:creationId xmlns:a16="http://schemas.microsoft.com/office/drawing/2014/main" id="{4E05CAAE-D387-442D-83B7-E59C53130029}"/>
            </a:ext>
          </a:extLst>
        </cdr:cNvPr>
        <cdr:cNvSpPr txBox="1"/>
      </cdr:nvSpPr>
      <cdr:spPr>
        <a:xfrm xmlns:a="http://schemas.openxmlformats.org/drawingml/2006/main">
          <a:off x="881138" y="1350164"/>
          <a:ext cx="584306" cy="253916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sz="105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cs typeface="Angsana New" panose="02020603050405020304" pitchFamily="18" charset="-34"/>
            </a:rPr>
            <a:t>ปศุสัตว์</a:t>
          </a:r>
        </a:p>
      </cdr:txBody>
    </cdr:sp>
  </cdr:relSizeAnchor>
  <cdr:relSizeAnchor xmlns:cdr="http://schemas.openxmlformats.org/drawingml/2006/chartDrawing">
    <cdr:from>
      <cdr:x>0.59948</cdr:x>
      <cdr:y>0.70909</cdr:y>
    </cdr:from>
    <cdr:to>
      <cdr:x>0.94266</cdr:x>
      <cdr:y>0.79831</cdr:y>
    </cdr:to>
    <cdr:sp macro="" textlink="">
      <cdr:nvSpPr>
        <cdr:cNvPr id="4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04096CC0-C176-4778-D451-41847DE265A2}"/>
            </a:ext>
          </a:extLst>
        </cdr:cNvPr>
        <cdr:cNvSpPr txBox="1"/>
      </cdr:nvSpPr>
      <cdr:spPr>
        <a:xfrm xmlns:a="http://schemas.openxmlformats.org/drawingml/2006/main">
          <a:off x="878507" y="1589975"/>
          <a:ext cx="502909" cy="200055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7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0 ราย 0 ไร่</a:t>
          </a: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0.31156</cdr:x>
      <cdr:y>0.05004</cdr:y>
    </cdr:from>
    <cdr:to>
      <cdr:x>0.93051</cdr:x>
      <cdr:y>0.31943</cdr:y>
    </cdr:to>
    <cdr:sp macro="" textlink="">
      <cdr:nvSpPr>
        <cdr:cNvPr id="2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5FB79916-0F03-4510-84EC-450983E2B737}"/>
            </a:ext>
          </a:extLst>
        </cdr:cNvPr>
        <cdr:cNvSpPr txBox="1"/>
      </cdr:nvSpPr>
      <cdr:spPr>
        <a:xfrm xmlns:a="http://schemas.openxmlformats.org/drawingml/2006/main">
          <a:off x="366223" y="36860"/>
          <a:ext cx="727542" cy="198432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th-TH" sz="700" b="1" dirty="0">
              <a:latin typeface="Angsana New" panose="02020603050405020304" pitchFamily="18" charset="-34"/>
              <a:cs typeface="Angsana New" panose="02020603050405020304" pitchFamily="18" charset="-34"/>
            </a:rPr>
            <a:t>155</a:t>
          </a:r>
          <a:r>
            <a:rPr kumimoji="0" lang="th-TH" sz="7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cs typeface="Angsana New" panose="02020603050405020304" pitchFamily="18" charset="-34"/>
            </a:rPr>
            <a:t> ราย 1,014.68 ไร่</a:t>
          </a:r>
        </a:p>
      </cdr:txBody>
    </cdr:sp>
  </cdr:relSizeAnchor>
  <cdr:relSizeAnchor xmlns:cdr="http://schemas.openxmlformats.org/drawingml/2006/chartDrawing">
    <cdr:from>
      <cdr:x>0.45542</cdr:x>
      <cdr:y>0.36392</cdr:y>
    </cdr:from>
    <cdr:to>
      <cdr:x>0.88169</cdr:x>
      <cdr:y>0.5657</cdr:y>
    </cdr:to>
    <cdr:sp macro="" textlink="">
      <cdr:nvSpPr>
        <cdr:cNvPr id="3" name="สี่เหลี่ยมผืนผ้า 2">
          <a:extLst xmlns:a="http://schemas.openxmlformats.org/drawingml/2006/main">
            <a:ext uri="{FF2B5EF4-FFF2-40B4-BE49-F238E27FC236}">
              <a16:creationId xmlns:a16="http://schemas.microsoft.com/office/drawing/2014/main" id="{F26EAD06-9A73-B001-145F-934B5020EB08}"/>
            </a:ext>
          </a:extLst>
        </cdr:cNvPr>
        <cdr:cNvSpPr/>
      </cdr:nvSpPr>
      <cdr:spPr>
        <a:xfrm xmlns:a="http://schemas.openxmlformats.org/drawingml/2006/main">
          <a:off x="535322" y="268064"/>
          <a:ext cx="501063" cy="148628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15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th-TH" kern="1200"/>
        </a:p>
      </cdr:txBody>
    </cdr:sp>
  </cdr:relSizeAnchor>
  <cdr:relSizeAnchor xmlns:cdr="http://schemas.openxmlformats.org/drawingml/2006/chartDrawing">
    <cdr:from>
      <cdr:x>0.28024</cdr:x>
      <cdr:y>0.19715</cdr:y>
    </cdr:from>
    <cdr:to>
      <cdr:x>0.89919</cdr:x>
      <cdr:y>0.61499</cdr:y>
    </cdr:to>
    <cdr:sp macro="" textlink="">
      <cdr:nvSpPr>
        <cdr:cNvPr id="4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FC334F2E-4E23-41A2-2773-049B28BE7AC6}"/>
            </a:ext>
          </a:extLst>
        </cdr:cNvPr>
        <cdr:cNvSpPr txBox="1"/>
      </cdr:nvSpPr>
      <cdr:spPr>
        <a:xfrm xmlns:a="http://schemas.openxmlformats.org/drawingml/2006/main">
          <a:off x="329408" y="145220"/>
          <a:ext cx="727545" cy="307777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7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ngsana New" panose="02020603050405020304" pitchFamily="18" charset="-34"/>
              <a:cs typeface="Angsana New" panose="02020603050405020304" pitchFamily="18" charset="-34"/>
            </a:rPr>
            <a:t>180 ราย 1,833..4306 ไร่</a:t>
          </a: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0.25139</cdr:x>
      <cdr:y>0.18356</cdr:y>
    </cdr:from>
    <cdr:to>
      <cdr:x>0.76025</cdr:x>
      <cdr:y>0.39112</cdr:y>
    </cdr:to>
    <cdr:sp macro="" textlink="">
      <cdr:nvSpPr>
        <cdr:cNvPr id="2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71D5F72D-CE69-0BC7-4D40-66454ACC9030}"/>
            </a:ext>
          </a:extLst>
        </cdr:cNvPr>
        <cdr:cNvSpPr txBox="1"/>
      </cdr:nvSpPr>
      <cdr:spPr>
        <a:xfrm xmlns:a="http://schemas.openxmlformats.org/drawingml/2006/main">
          <a:off x="370960" y="190529"/>
          <a:ext cx="750920" cy="215436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th-TH" sz="800" b="1" dirty="0">
              <a:latin typeface="Angsana New" panose="02020603050405020304" pitchFamily="18" charset="-34"/>
              <a:cs typeface="Angsana New" panose="02020603050405020304" pitchFamily="18" charset="-34"/>
            </a:rPr>
            <a:t>690</a:t>
          </a:r>
          <a:r>
            <a: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 ราย 1,12.497 ไร่</a:t>
          </a:r>
        </a:p>
      </cdr:txBody>
    </cdr:sp>
  </cdr:relSizeAnchor>
  <cdr:relSizeAnchor xmlns:cdr="http://schemas.openxmlformats.org/drawingml/2006/chartDrawing">
    <cdr:from>
      <cdr:x>0.28248</cdr:x>
      <cdr:y>0.36022</cdr:y>
    </cdr:from>
    <cdr:to>
      <cdr:x>0.79135</cdr:x>
      <cdr:y>0.6864</cdr:y>
    </cdr:to>
    <cdr:sp macro="" textlink="">
      <cdr:nvSpPr>
        <cdr:cNvPr id="3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45145B48-B8CC-2DEF-12F0-7A2FD50692E5}"/>
            </a:ext>
          </a:extLst>
        </cdr:cNvPr>
        <cdr:cNvSpPr txBox="1"/>
      </cdr:nvSpPr>
      <cdr:spPr>
        <a:xfrm xmlns:a="http://schemas.openxmlformats.org/drawingml/2006/main">
          <a:off x="416845" y="373889"/>
          <a:ext cx="750921" cy="33855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533 ราย 877.2883 ไร่</a:t>
          </a: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0.6751</cdr:x>
      <cdr:y>0.0762</cdr:y>
    </cdr:from>
    <cdr:to>
      <cdr:x>0.81975</cdr:x>
      <cdr:y>0.21405</cdr:y>
    </cdr:to>
    <cdr:sp macro="" textlink="">
      <cdr:nvSpPr>
        <cdr:cNvPr id="2" name="สี่เหลี่ยมผืนผ้า 1"/>
        <cdr:cNvSpPr/>
      </cdr:nvSpPr>
      <cdr:spPr>
        <a:xfrm xmlns:a="http://schemas.openxmlformats.org/drawingml/2006/main">
          <a:off x="1790832" y="119613"/>
          <a:ext cx="383713" cy="21638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ข้าว,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0.59671</cdr:x>
      <cdr:y>0.32819</cdr:y>
    </cdr:from>
    <cdr:to>
      <cdr:x>0.7712</cdr:x>
      <cdr:y>0.46353</cdr:y>
    </cdr:to>
    <cdr:sp macro="" textlink="">
      <cdr:nvSpPr>
        <cdr:cNvPr id="3" name="สี่เหลี่ยมผืนผ้า 2"/>
        <cdr:cNvSpPr/>
      </cdr:nvSpPr>
      <cdr:spPr>
        <a:xfrm xmlns:a="http://schemas.openxmlformats.org/drawingml/2006/main">
          <a:off x="1582895" y="515161"/>
          <a:ext cx="462869" cy="21244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ไม้ผล,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0.07439</cdr:x>
      <cdr:y>0.64953</cdr:y>
    </cdr:from>
    <cdr:to>
      <cdr:x>0.32049</cdr:x>
      <cdr:y>0.79127</cdr:y>
    </cdr:to>
    <cdr:sp macro="" textlink="">
      <cdr:nvSpPr>
        <cdr:cNvPr id="4" name="สี่เหลี่ยมผืนผ้า 3"/>
        <cdr:cNvSpPr/>
      </cdr:nvSpPr>
      <cdr:spPr>
        <a:xfrm xmlns:a="http://schemas.openxmlformats.org/drawingml/2006/main">
          <a:off x="197334" y="1019577"/>
          <a:ext cx="652829" cy="222491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ไม้ยืนต้น,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0.02854</cdr:x>
      <cdr:y>0.34779</cdr:y>
    </cdr:from>
    <cdr:to>
      <cdr:x>0.21053</cdr:x>
      <cdr:y>0.46638</cdr:y>
    </cdr:to>
    <cdr:sp macro="" textlink="">
      <cdr:nvSpPr>
        <cdr:cNvPr id="5" name="สี่เหลี่ยมผืนผ้า 4"/>
        <cdr:cNvSpPr/>
      </cdr:nvSpPr>
      <cdr:spPr>
        <a:xfrm xmlns:a="http://schemas.openxmlformats.org/drawingml/2006/main">
          <a:off x="76633" y="576739"/>
          <a:ext cx="488770" cy="196666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พืชไร่,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0.1584</cdr:x>
      <cdr:y>0.10248</cdr:y>
    </cdr:from>
    <cdr:to>
      <cdr:x>0.59092</cdr:x>
      <cdr:y>0.27048</cdr:y>
    </cdr:to>
    <cdr:sp macro="" textlink="">
      <cdr:nvSpPr>
        <cdr:cNvPr id="6" name="สี่เหลี่ยมผืนผ้า 5"/>
        <cdr:cNvSpPr/>
      </cdr:nvSpPr>
      <cdr:spPr>
        <a:xfrm xmlns:a="http://schemas.openxmlformats.org/drawingml/2006/main">
          <a:off x="420182" y="160860"/>
          <a:ext cx="1147345" cy="26371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เนื้อที่ทำการเกษตรอื่นๆ,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0.03025</cdr:x>
      <cdr:y>0.1094</cdr:y>
    </cdr:from>
    <cdr:to>
      <cdr:x>0.20882</cdr:x>
      <cdr:y>0.23505</cdr:y>
    </cdr:to>
    <cdr:sp macro="" textlink="">
      <cdr:nvSpPr>
        <cdr:cNvPr id="7" name="สี่เหลี่ยมผืนผ้า 6"/>
        <cdr:cNvSpPr/>
      </cdr:nvSpPr>
      <cdr:spPr>
        <a:xfrm xmlns:a="http://schemas.openxmlformats.org/drawingml/2006/main">
          <a:off x="81241" y="181419"/>
          <a:ext cx="479554" cy="208373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พืชผัก,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</cdr:x>
      <cdr:y>0.1896</cdr:y>
    </cdr:from>
    <cdr:to>
      <cdr:x>0.16349</cdr:x>
      <cdr:y>0.32745</cdr:y>
    </cdr:to>
    <cdr:sp macro="" textlink="">
      <cdr:nvSpPr>
        <cdr:cNvPr id="2" name="สี่เหลี่ยมผืนผ้า 1"/>
        <cdr:cNvSpPr/>
      </cdr:nvSpPr>
      <cdr:spPr>
        <a:xfrm xmlns:a="http://schemas.openxmlformats.org/drawingml/2006/main">
          <a:off x="-2261232" y="299373"/>
          <a:ext cx="399061" cy="217666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มังคุด,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0.57816</cdr:x>
      <cdr:y>0.63907</cdr:y>
    </cdr:from>
    <cdr:to>
      <cdr:x>0.86992</cdr:x>
      <cdr:y>0.8071</cdr:y>
    </cdr:to>
    <cdr:sp macro="" textlink="">
      <cdr:nvSpPr>
        <cdr:cNvPr id="3" name="สี่เหลี่ยมผืนผ้า 2"/>
        <cdr:cNvSpPr/>
      </cdr:nvSpPr>
      <cdr:spPr>
        <a:xfrm xmlns:a="http://schemas.openxmlformats.org/drawingml/2006/main">
          <a:off x="1411229" y="1009100"/>
          <a:ext cx="712153" cy="265321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ยางพารา,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</cdr:x>
      <cdr:y>0.74156</cdr:y>
    </cdr:from>
    <cdr:to>
      <cdr:x>0.2349</cdr:x>
      <cdr:y>0.8833</cdr:y>
    </cdr:to>
    <cdr:sp macro="" textlink="">
      <cdr:nvSpPr>
        <cdr:cNvPr id="4" name="สี่เหลี่ยมผืนผ้า 3"/>
        <cdr:cNvSpPr/>
      </cdr:nvSpPr>
      <cdr:spPr>
        <a:xfrm xmlns:a="http://schemas.openxmlformats.org/drawingml/2006/main">
          <a:off x="-2233473" y="1170931"/>
          <a:ext cx="573364" cy="223809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latin typeface="TH SarabunPSK" panose="020B0500040200020003" pitchFamily="34" charset="-34"/>
              <a:cs typeface="+mj-cs"/>
            </a:rPr>
            <a:t>ลองกอง,</a:t>
          </a:r>
        </a:p>
      </cdr:txBody>
    </cdr:sp>
  </cdr:relSizeAnchor>
  <cdr:relSizeAnchor xmlns:cdr="http://schemas.openxmlformats.org/drawingml/2006/chartDrawing">
    <cdr:from>
      <cdr:x>0.42234</cdr:x>
      <cdr:y>0.08932</cdr:y>
    </cdr:from>
    <cdr:to>
      <cdr:x>0.7171</cdr:x>
      <cdr:y>0.23947</cdr:y>
    </cdr:to>
    <cdr:sp macro="" textlink="">
      <cdr:nvSpPr>
        <cdr:cNvPr id="5" name="สี่เหลี่ยมผืนผ้า 4"/>
        <cdr:cNvSpPr/>
      </cdr:nvSpPr>
      <cdr:spPr>
        <a:xfrm xmlns:a="http://schemas.openxmlformats.org/drawingml/2006/main">
          <a:off x="1030874" y="141037"/>
          <a:ext cx="719476" cy="237088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มะพร้าว,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</cdr:x>
      <cdr:y>0.3846</cdr:y>
    </cdr:from>
    <cdr:to>
      <cdr:x>0.27328</cdr:x>
      <cdr:y>0.5526</cdr:y>
    </cdr:to>
    <cdr:sp macro="" textlink="">
      <cdr:nvSpPr>
        <cdr:cNvPr id="6" name="สี่เหลี่ยมผืนผ้า 5"/>
        <cdr:cNvSpPr/>
      </cdr:nvSpPr>
      <cdr:spPr>
        <a:xfrm xmlns:a="http://schemas.openxmlformats.org/drawingml/2006/main">
          <a:off x="-2233473" y="607281"/>
          <a:ext cx="667046" cy="265273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ปาล์มน้ำมัน,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</cdr:x>
      <cdr:y>0.56137</cdr:y>
    </cdr:from>
    <cdr:to>
      <cdr:x>0.21913</cdr:x>
      <cdr:y>0.68702</cdr:y>
    </cdr:to>
    <cdr:sp macro="" textlink="">
      <cdr:nvSpPr>
        <cdr:cNvPr id="7" name="สี่เหลี่ยมผืนผ้า 6"/>
        <cdr:cNvSpPr/>
      </cdr:nvSpPr>
      <cdr:spPr>
        <a:xfrm xmlns:a="http://schemas.openxmlformats.org/drawingml/2006/main">
          <a:off x="-2233473" y="886410"/>
          <a:ext cx="534871" cy="198403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ทุเรียน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0.11415</cdr:x>
      <cdr:y>0.11596</cdr:y>
    </cdr:from>
    <cdr:to>
      <cdr:x>0.33504</cdr:x>
      <cdr:y>0.25381</cdr:y>
    </cdr:to>
    <cdr:sp macro="" textlink="">
      <cdr:nvSpPr>
        <cdr:cNvPr id="8" name="สี่เหลี่ยมผืนผ้า 7"/>
        <cdr:cNvSpPr/>
      </cdr:nvSpPr>
      <cdr:spPr>
        <a:xfrm xmlns:a="http://schemas.openxmlformats.org/drawingml/2006/main">
          <a:off x="278623" y="183104"/>
          <a:ext cx="539167" cy="217666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ส้มโอ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0.34421</cdr:x>
      <cdr:y>0.18414</cdr:y>
    </cdr:from>
    <cdr:to>
      <cdr:x>0.86488</cdr:x>
      <cdr:y>0.45762</cdr:y>
    </cdr:to>
    <cdr:sp macro="" textlink="">
      <cdr:nvSpPr>
        <cdr:cNvPr id="2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3CEA5E8A-F2FA-A24B-6616-DE9D7B5B0B3D}"/>
            </a:ext>
          </a:extLst>
        </cdr:cNvPr>
        <cdr:cNvSpPr txBox="1"/>
      </cdr:nvSpPr>
      <cdr:spPr>
        <a:xfrm xmlns:a="http://schemas.openxmlformats.org/drawingml/2006/main">
          <a:off x="387666" y="129523"/>
          <a:ext cx="586401" cy="19236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th-TH" sz="650" b="1" dirty="0">
              <a:latin typeface="Angsana New" panose="02020603050405020304" pitchFamily="18" charset="-34"/>
              <a:cs typeface="Angsana New" panose="02020603050405020304" pitchFamily="18" charset="-34"/>
            </a:rPr>
            <a:t>7</a:t>
          </a:r>
          <a:r>
            <a:rPr kumimoji="0" lang="th-TH" sz="65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 ราย 223.00 ไร่</a:t>
          </a: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10/8/2026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49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10/8/2026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82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10/8/2026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367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10/8/2026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553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10/8/2026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199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10/8/2026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994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10/8/2026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177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10/8/2026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260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10/8/2026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02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10/8/2026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221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10/8/2026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826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10211-E1F9-48CC-88D1-78A832E36FD7}" type="datetimeFigureOut">
              <a:rPr lang="en-US" smtClean="0"/>
              <a:t>10/8/2026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237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chart" Target="../charts/chart5.xml"/><Relationship Id="rId18" Type="http://schemas.openxmlformats.org/officeDocument/2006/relationships/chart" Target="../charts/chart10.xml"/><Relationship Id="rId26" Type="http://schemas.openxmlformats.org/officeDocument/2006/relationships/chart" Target="../charts/chart18.xml"/><Relationship Id="rId3" Type="http://schemas.openxmlformats.org/officeDocument/2006/relationships/image" Target="../media/image1.png"/><Relationship Id="rId21" Type="http://schemas.openxmlformats.org/officeDocument/2006/relationships/chart" Target="../charts/chart13.xml"/><Relationship Id="rId7" Type="http://schemas.openxmlformats.org/officeDocument/2006/relationships/image" Target="../media/image3.png"/><Relationship Id="rId12" Type="http://schemas.openxmlformats.org/officeDocument/2006/relationships/chart" Target="../charts/chart4.xml"/><Relationship Id="rId17" Type="http://schemas.openxmlformats.org/officeDocument/2006/relationships/chart" Target="../charts/chart9.xml"/><Relationship Id="rId25" Type="http://schemas.openxmlformats.org/officeDocument/2006/relationships/chart" Target="../charts/chart17.xml"/><Relationship Id="rId2" Type="http://schemas.openxmlformats.org/officeDocument/2006/relationships/chart" Target="../charts/chart1.xml"/><Relationship Id="rId16" Type="http://schemas.openxmlformats.org/officeDocument/2006/relationships/chart" Target="../charts/chart8.xml"/><Relationship Id="rId20" Type="http://schemas.openxmlformats.org/officeDocument/2006/relationships/chart" Target="../charts/chart12.xml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11" Type="http://schemas.openxmlformats.org/officeDocument/2006/relationships/chart" Target="../charts/chart3.xml"/><Relationship Id="rId24" Type="http://schemas.openxmlformats.org/officeDocument/2006/relationships/chart" Target="../charts/chart16.xml"/><Relationship Id="rId5" Type="http://schemas.openxmlformats.org/officeDocument/2006/relationships/image" Target="../media/image2.png"/><Relationship Id="rId15" Type="http://schemas.openxmlformats.org/officeDocument/2006/relationships/chart" Target="../charts/chart7.xml"/><Relationship Id="rId23" Type="http://schemas.openxmlformats.org/officeDocument/2006/relationships/chart" Target="../charts/chart15.xml"/><Relationship Id="rId10" Type="http://schemas.openxmlformats.org/officeDocument/2006/relationships/chart" Target="../charts/chart2.xml"/><Relationship Id="rId19" Type="http://schemas.openxmlformats.org/officeDocument/2006/relationships/chart" Target="../charts/chart11.xml"/><Relationship Id="rId4" Type="http://schemas.microsoft.com/office/2007/relationships/hdphoto" Target="../media/hdphoto1.wdp"/><Relationship Id="rId9" Type="http://schemas.openxmlformats.org/officeDocument/2006/relationships/image" Target="../media/image4.png"/><Relationship Id="rId14" Type="http://schemas.openxmlformats.org/officeDocument/2006/relationships/chart" Target="../charts/chart6.xml"/><Relationship Id="rId22" Type="http://schemas.openxmlformats.org/officeDocument/2006/relationships/chart" Target="../charts/char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43A3AFFD-AC11-4530-A2BF-2AAF6D70132E}"/>
              </a:ext>
            </a:extLst>
          </p:cNvPr>
          <p:cNvSpPr/>
          <p:nvPr/>
        </p:nvSpPr>
        <p:spPr>
          <a:xfrm>
            <a:off x="2909428" y="1905000"/>
            <a:ext cx="3886200" cy="1676400"/>
          </a:xfrm>
          <a:prstGeom prst="rect">
            <a:avLst/>
          </a:prstGeom>
          <a:solidFill>
            <a:srgbClr val="FFB9B9"/>
          </a:solidFill>
          <a:ln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18F7904-C0FA-4BAA-A5E2-CD0B4A1E3E1C}"/>
              </a:ext>
            </a:extLst>
          </p:cNvPr>
          <p:cNvSpPr/>
          <p:nvPr/>
        </p:nvSpPr>
        <p:spPr>
          <a:xfrm>
            <a:off x="76200" y="67574"/>
            <a:ext cx="6705600" cy="17526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0F7C726-7DDE-4877-B275-040B56BCCB7A}"/>
              </a:ext>
            </a:extLst>
          </p:cNvPr>
          <p:cNvSpPr/>
          <p:nvPr/>
        </p:nvSpPr>
        <p:spPr>
          <a:xfrm>
            <a:off x="76200" y="1905000"/>
            <a:ext cx="2743200" cy="1676400"/>
          </a:xfrm>
          <a:prstGeom prst="rect">
            <a:avLst/>
          </a:prstGeom>
          <a:solidFill>
            <a:srgbClr val="9999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11" name="officeArt object">
            <a:extLst>
              <a:ext uri="{FF2B5EF4-FFF2-40B4-BE49-F238E27FC236}">
                <a16:creationId xmlns:a16="http://schemas.microsoft.com/office/drawing/2014/main" id="{42D45F43-89B8-4FED-8238-3B3F98EED926}"/>
              </a:ext>
            </a:extLst>
          </p:cNvPr>
          <p:cNvSpPr/>
          <p:nvPr/>
        </p:nvSpPr>
        <p:spPr>
          <a:xfrm>
            <a:off x="66307" y="3656902"/>
            <a:ext cx="4953000" cy="17344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12" name="officeArt object">
            <a:extLst>
              <a:ext uri="{FF2B5EF4-FFF2-40B4-BE49-F238E27FC236}">
                <a16:creationId xmlns:a16="http://schemas.microsoft.com/office/drawing/2014/main" id="{B33B1EF4-36B4-4910-A573-BE3398DFA256}"/>
              </a:ext>
            </a:extLst>
          </p:cNvPr>
          <p:cNvSpPr/>
          <p:nvPr/>
        </p:nvSpPr>
        <p:spPr>
          <a:xfrm>
            <a:off x="5104734" y="3659789"/>
            <a:ext cx="1676400" cy="1732243"/>
          </a:xfrm>
          <a:prstGeom prst="rect">
            <a:avLst/>
          </a:prstGeom>
          <a:solidFill>
            <a:srgbClr val="E6005D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ปัตตานี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Infographic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ข้อมูลพื้นฐานจังหวัด</a:t>
            </a:r>
          </a:p>
          <a:p>
            <a:pPr lvl="0" algn="ctr">
              <a:lnSpc>
                <a:spcPct val="150000"/>
              </a:lnSpc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srgbClr val="C0CF3A">
                    <a:lumMod val="40000"/>
                    <a:lumOff val="60000"/>
                  </a:srgbClr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ข้อมูล ณ </a:t>
            </a:r>
            <a:r>
              <a:rPr kumimoji="0" lang="th-TH" sz="1100" b="1" i="0" u="none" strike="noStrike" kern="1200" cap="none" spc="0" normalizeH="0" baseline="0" noProof="0">
                <a:ln>
                  <a:noFill/>
                </a:ln>
                <a:solidFill>
                  <a:srgbClr val="C0CF3A">
                    <a:lumMod val="40000"/>
                    <a:lumOff val="60000"/>
                  </a:srgbClr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วันที่ 7 ตุลาคม </a:t>
            </a: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srgbClr val="C0CF3A">
                    <a:lumMod val="40000"/>
                    <a:lumOff val="60000"/>
                  </a:srgbClr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2569</a:t>
            </a:r>
            <a:endParaRPr kumimoji="0" lang="en-US" sz="1100" b="1" i="0" u="none" strike="noStrike" kern="1200" cap="none" spc="0" normalizeH="0" baseline="0" noProof="0" dirty="0">
              <a:ln>
                <a:noFill/>
              </a:ln>
              <a:solidFill>
                <a:srgbClr val="C0CF3A">
                  <a:lumMod val="40000"/>
                  <a:lumOff val="60000"/>
                </a:srgbClr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3DA67E3B-1F52-4A3E-88D4-86FB835C6543}"/>
              </a:ext>
            </a:extLst>
          </p:cNvPr>
          <p:cNvSpPr/>
          <p:nvPr/>
        </p:nvSpPr>
        <p:spPr>
          <a:xfrm>
            <a:off x="144780" y="1981200"/>
            <a:ext cx="2580412" cy="1524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97AA2DD-5D8A-45DF-9698-7E83FB3845CD}"/>
              </a:ext>
            </a:extLst>
          </p:cNvPr>
          <p:cNvSpPr txBox="1"/>
          <p:nvPr/>
        </p:nvSpPr>
        <p:spPr>
          <a:xfrm>
            <a:off x="110333" y="1962091"/>
            <a:ext cx="2676195" cy="1608133"/>
          </a:xfrm>
          <a:prstGeom prst="rect">
            <a:avLst/>
          </a:prstGeom>
          <a:solidFill>
            <a:srgbClr val="CCCCFF"/>
          </a:solidFill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</a:t>
            </a:r>
            <a:r>
              <a:rPr kumimoji="0" lang="en-US" sz="13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GPP </a:t>
            </a: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มูลค่า 49,555 ล้านบาท (ปี 2562)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</a:t>
            </a:r>
            <a:endParaRPr kumimoji="0" lang="en-US" sz="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- จำนวนประชากร 743,602 คน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- ภาคการเกษตร 80,780 ครัวเรือน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- แรงงานภาคเกษตร 351,645 คน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- ปริมาณน้ำภาพรวมจังหวัด 986.750 ล้าน ลบ.ม.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- พื้นที่ชลประทาน 385,622 ไร่ (51.2</a:t>
            </a:r>
            <a:r>
              <a:rPr kumimoji="0" 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%</a:t>
            </a: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ของพื้นที่  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   เกษตรกรรม)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C9CD065D-6DF9-43A0-A469-A33B8C7A14F1}"/>
              </a:ext>
            </a:extLst>
          </p:cNvPr>
          <p:cNvSpPr/>
          <p:nvPr/>
        </p:nvSpPr>
        <p:spPr>
          <a:xfrm>
            <a:off x="2978820" y="1962150"/>
            <a:ext cx="1169015" cy="2286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สินค้าเด่น/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GI</a:t>
            </a:r>
          </a:p>
        </p:txBody>
      </p:sp>
      <p:sp>
        <p:nvSpPr>
          <p:cNvPr id="40" name="officeArt object">
            <a:extLst>
              <a:ext uri="{FF2B5EF4-FFF2-40B4-BE49-F238E27FC236}">
                <a16:creationId xmlns:a16="http://schemas.microsoft.com/office/drawing/2014/main" id="{D54A3FD6-1F20-49F0-88D7-9974646C20EE}"/>
              </a:ext>
            </a:extLst>
          </p:cNvPr>
          <p:cNvSpPr/>
          <p:nvPr/>
        </p:nvSpPr>
        <p:spPr>
          <a:xfrm>
            <a:off x="76199" y="5502910"/>
            <a:ext cx="2982656" cy="4372567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41" name="officeArt object">
            <a:extLst>
              <a:ext uri="{FF2B5EF4-FFF2-40B4-BE49-F238E27FC236}">
                <a16:creationId xmlns:a16="http://schemas.microsoft.com/office/drawing/2014/main" id="{6041CDDF-2729-48B3-9A24-C255B54BCE3A}"/>
              </a:ext>
            </a:extLst>
          </p:cNvPr>
          <p:cNvSpPr/>
          <p:nvPr/>
        </p:nvSpPr>
        <p:spPr>
          <a:xfrm>
            <a:off x="4953000" y="5486400"/>
            <a:ext cx="1828798" cy="2199296"/>
          </a:xfrm>
          <a:prstGeom prst="rect">
            <a:avLst/>
          </a:prstGeom>
          <a:solidFill>
            <a:srgbClr val="F1E2AB"/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48" name="officeArt object">
            <a:extLst>
              <a:ext uri="{FF2B5EF4-FFF2-40B4-BE49-F238E27FC236}">
                <a16:creationId xmlns:a16="http://schemas.microsoft.com/office/drawing/2014/main" id="{3E4C2232-D082-44C4-BE05-CFE924E92A90}"/>
              </a:ext>
            </a:extLst>
          </p:cNvPr>
          <p:cNvSpPr/>
          <p:nvPr/>
        </p:nvSpPr>
        <p:spPr>
          <a:xfrm>
            <a:off x="3058190" y="7685696"/>
            <a:ext cx="3722944" cy="2189781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58" name="officeArt object">
            <a:extLst>
              <a:ext uri="{FF2B5EF4-FFF2-40B4-BE49-F238E27FC236}">
                <a16:creationId xmlns:a16="http://schemas.microsoft.com/office/drawing/2014/main" id="{CC03C469-1A3D-4CD5-A69C-2962B9CBE979}"/>
              </a:ext>
            </a:extLst>
          </p:cNvPr>
          <p:cNvSpPr/>
          <p:nvPr/>
        </p:nvSpPr>
        <p:spPr>
          <a:xfrm>
            <a:off x="3096858" y="7696200"/>
            <a:ext cx="3684942" cy="2166291"/>
          </a:xfrm>
          <a:prstGeom prst="rect">
            <a:avLst/>
          </a:prstGeom>
          <a:solidFill>
            <a:srgbClr val="CCCCFF"/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101600" tIns="101600" rIns="101600" bIns="101600" numCol="1" anchor="ctr">
            <a:noAutofit/>
          </a:bodyPr>
          <a:lstStyle/>
          <a:p>
            <a:pPr lvl="0" algn="thaiDist">
              <a:defRPr/>
            </a:pPr>
            <a:r>
              <a:rPr lang="th-TH" sz="65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       </a:t>
            </a:r>
          </a:p>
          <a:p>
            <a:pPr lvl="0" algn="thaiDist">
              <a:defRPr/>
            </a:pPr>
            <a:r>
              <a:rPr lang="th-TH" sz="65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 </a:t>
            </a:r>
          </a:p>
          <a:p>
            <a:pPr lvl="0" algn="thaiDist">
              <a:defRPr/>
            </a:pP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   งบประมาณ ปี 2569 หน่วยงานในสังกัดกระทรวงเกษตรและสหกรณ์ของจังหวัดปัตตานี  ได้รับงบประมาณจำนวน 328 โครงการ  งบประมาณรวม 734,047,143.64 บาท  เบิกจ่ายแล้ว 652,604,692.05 บาท คิดเป็นร้อยละ  88.91 แบ่งเป็น  (3.1) งบประมาณของส่วนราชการต้นสังกัด (</a:t>
            </a:r>
            <a:r>
              <a:rPr lang="en-US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Function Base) </a:t>
            </a: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จำนวน 278 โครงการ งบประมาณ  573,982,341.39 บาท  เบิกจ่ายแล้ว 493,023,968.85 บาท  คิดเป็นร้อยละ 85.90 (3.2) งบประมาณจังหวัด (</a:t>
            </a:r>
            <a:r>
              <a:rPr lang="en-US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Area Base) </a:t>
            </a: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จำนวน 6 โครงการ งบประมาณรวม 1,990,580.00 บาท เบิกจ่ายแล้ว 1,990,580 บาท  คิดเป็นร้อยละ 100 (3.3) งบประมาณ กลุ่มจังหวัด (</a:t>
            </a:r>
            <a:r>
              <a:rPr lang="en-US" sz="800" dirty="0" err="1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Area</a:t>
            </a:r>
            <a:r>
              <a:rPr lang="en-US" sz="800" dirty="0" err="1">
                <a:solidFill>
                  <a:srgbClr val="CCCCFF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..</a:t>
            </a:r>
            <a:r>
              <a:rPr lang="en-US" sz="800" dirty="0" err="1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Base</a:t>
            </a:r>
            <a:r>
              <a:rPr lang="en-US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)</a:t>
            </a: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 จำนวน 9 โครงการ งบประมาณรวม3,979,800.00 บาท  เบิกจ่ายแล้ว 3,833,800.00 บาท  คิดเป็นร้อยละ 96.33 (3.4) งบประมาณอื่นๆ จำนวน 35 โครงการ งบประมาณรวม 154,094,422.25 บาท เบิกจ่ายแล้ว 153,756,343.20 บาท  คิดเป็นร้อยละ 99.78</a:t>
            </a:r>
          </a:p>
          <a:p>
            <a:pPr lvl="0" algn="thaiDist">
              <a:defRPr/>
            </a:pPr>
            <a:r>
              <a:rPr lang="th-TH" sz="800" u="sng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โครงการงบจังหวัด จำนวน 6 โครงการ งบประมาณรวม 1,990,580.00  บาท ได้แก่</a:t>
            </a:r>
          </a:p>
          <a:p>
            <a:pPr lvl="0" algn="thaiDist">
              <a:defRPr/>
            </a:pP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1.โครงการต่อยอดโครงการอันเนื่องมาจากพระราชดำริและกิจกรรมเฉลิมพระเกียรติสถาบันหลักของชาติ   2.โครงการขับเคลื่อนและต่อยอดโครงกาพัฒนาพื้นที่พรุ</a:t>
            </a:r>
            <a:r>
              <a:rPr lang="th-TH" sz="800" dirty="0" err="1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แฆแฆ</a:t>
            </a: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อันเนื่องมาจากพระราชดำริ   3.โครงการต่อยอดโครงการอันเนื่องมาจากพระราชดำริ             และกิจกรรมเฉลิมพระเกียรติสถาบันหลักของชาติ    </a:t>
            </a:r>
          </a:p>
          <a:p>
            <a:pPr lvl="0" algn="thaiDist">
              <a:defRPr/>
            </a:pP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   </a:t>
            </a:r>
            <a:r>
              <a:rPr lang="th-TH" sz="800" u="sng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โครงการงบกลุ่มจังหวัด จำนวน 9 โครงการ งบประมาณ  3,979,800.00 บาท  ได้แก่ </a:t>
            </a:r>
          </a:p>
          <a:p>
            <a:pPr lvl="0" algn="thaiDist">
              <a:defRPr/>
            </a:pP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1.โครงการยกระดับไม้ผลที่มีศักยภาพของกลุ่มจังหวัดภาคใต้ชายแดนสู่เกษตรมูลค่าสูงที่เป็นมิตรต่อสิ่งแวดล้อมอย่างยั่งยืน  </a:t>
            </a:r>
          </a:p>
          <a:p>
            <a:pPr lvl="0" algn="thaiDist">
              <a:defRPr/>
            </a:pP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 2.กิจกรรมส่งเสริมการใช้นวัตกรรมการวิเคราะห์และปรับปรุงดินเพื่อเพิ่มศักยภาพการผลิตไม้ผลอ</a:t>
            </a:r>
            <a:r>
              <a:rPr lang="th-TH" sz="800" dirty="0" err="1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ัต</a:t>
            </a: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ลักษณ์ในพื้นที่ภาคใต้ชายแดน (ทุเรียน ลองกอง และมังคุด) </a:t>
            </a:r>
          </a:p>
          <a:p>
            <a:pPr lvl="0" algn="thaiDist">
              <a:defRPr/>
            </a:pP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3.โครงการพัฒนาไม้ผลที่มีศักยภาพในกลุ่มจังหวัดภาคใต้ชายแดนสู่เกษตรมูลค่าสูง  กิจกรรมการตรวจรับรองมาตรฐานพืช </a:t>
            </a:r>
            <a:r>
              <a:rPr lang="en-US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GAP</a:t>
            </a: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ในพื้นที่กลุ่มจังหวัดภาคใต้ชายแดน                                               </a:t>
            </a:r>
            <a:r>
              <a:rPr lang="th-TH" sz="800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                              </a:t>
            </a:r>
            <a:r>
              <a:rPr kumimoji="0" lang="th-TH" sz="800" b="1" i="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TH Chakra Petch"/>
              </a:rPr>
              <a:t> (*** ข้อมูล ณ วันที่ 7 ตุลาคม 2569***)</a:t>
            </a:r>
            <a:endParaRPr lang="th-TH" sz="800" dirty="0">
              <a:solidFill>
                <a:prstClr val="black"/>
              </a:solidFill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pPr lvl="0" algn="thaiDist">
              <a:defRPr/>
            </a:pPr>
            <a:endParaRPr lang="th-TH" sz="800" dirty="0">
              <a:solidFill>
                <a:prstClr val="black"/>
              </a:solidFill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pPr lvl="0" algn="thaiDist">
              <a:defRPr/>
            </a:pPr>
            <a:endParaRPr lang="th-TH" sz="650" dirty="0">
              <a:solidFill>
                <a:prstClr val="black"/>
              </a:solidFill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504663" y="5426405"/>
            <a:ext cx="2057400" cy="206883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ปริมาณสินค้าเกษตรที่ได้รับรองมาตรฐาน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5911" y="8077200"/>
            <a:ext cx="2947960" cy="1708160"/>
          </a:xfrm>
          <a:prstGeom prst="rect">
            <a:avLst/>
          </a:prstGeom>
          <a:solidFill>
            <a:srgbClr val="FFB9B9"/>
          </a:solidFill>
        </p:spPr>
        <p:txBody>
          <a:bodyPr wrap="square">
            <a:spAutoFit/>
          </a:bodyPr>
          <a:lstStyle/>
          <a:p>
            <a:pPr lvl="0" algn="thaiDist">
              <a:defRPr/>
            </a:pPr>
            <a:r>
              <a:rPr lang="th-TH" sz="70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โรคใบร่วงชนิดใหม่ในยางพารา</a:t>
            </a: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 ไม่พบพื้นที่การระบาดของโรคใบร่วงชนิดใหม่ในยางพารา </a:t>
            </a:r>
          </a:p>
          <a:p>
            <a:pPr lvl="0" algn="thaiDist">
              <a:defRPr/>
            </a:pPr>
            <a:r>
              <a:rPr lang="th-TH" sz="70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รายงานข้อมูลความเสียหายด้านการเกษตร และการให้ความช่วยเหลือเกษตรกร ดังนี้</a:t>
            </a:r>
          </a:p>
          <a:p>
            <a:pPr lvl="0" algn="thaiDist">
              <a:defRPr/>
            </a:pPr>
            <a:r>
              <a:rPr lang="th-TH" sz="70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ด้านพืช</a:t>
            </a: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 ได้รับความเสียหาย จำนวน 12 อำเภอ 104 ตำบล 3,191 ราย 6,521.795 ไร่ วงเงินการช่วยเหลือ 14,823,003.84 บาท </a:t>
            </a:r>
          </a:p>
          <a:p>
            <a:pPr lvl="0" algn="thaiDist">
              <a:defRPr/>
            </a:pPr>
            <a:r>
              <a:rPr lang="th-TH" sz="70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ด้านปศุสัตว์</a:t>
            </a: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 ได้รับความเสียหาย จำนวน 12 อำเภอ 99 ตำบล 709 ราย 17,267 ตัว แปลงหญ้า 56 ไร่              วงเงินการช่วยเหลือ 23,338,540.50 บาท </a:t>
            </a:r>
          </a:p>
          <a:p>
            <a:pPr lvl="0" algn="thaiDist">
              <a:defRPr/>
            </a:pPr>
            <a:r>
              <a:rPr lang="th-TH" sz="70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ด้านประมง</a:t>
            </a: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ได้รับความเสียหาย จำนวน 11 อำเภอ 83 ตำบล 1,413 ราย วงเงินการช่วยเหลือ 16,042,236.66 บาท </a:t>
            </a:r>
          </a:p>
          <a:p>
            <a:pPr lvl="0" algn="thaiDist">
              <a:defRPr/>
            </a:pPr>
            <a:r>
              <a:rPr lang="th-TH" sz="70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ปัญหาและอุปสรรคในการดำเนินงาน</a:t>
            </a:r>
          </a:p>
          <a:p>
            <a:pPr lvl="0" algn="thaiDist">
              <a:defRPr/>
            </a:pP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1. สภาพอากาศที่เปลี่ยนแปลงบ่อย ในพื้นที่มีฝนตกฉุกยาวนานกว่าปกติ ซึ่งเป็นสาเหตุ ที่ทำให้การแพร่ระบาดของโรคเป็นไปได้อย่างรวดเร็วมากยิ่งขึ้น</a:t>
            </a:r>
          </a:p>
          <a:p>
            <a:pPr lvl="0" algn="thaiDist">
              <a:defRPr/>
            </a:pP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2. เกษตรกรในพื้นที่ส่วนใหญ่ขาดความเอาใจใส่ในการดูแลสวนยาง เพราะเกษตรกรคิดว่าไม่คุ้มกับการลงทุน</a:t>
            </a:r>
          </a:p>
          <a:p>
            <a:pPr lvl="0" algn="thaiDist">
              <a:defRPr/>
            </a:pP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3. แปลงยางส่วนใหญ่เป็นยางต้นสูง ทำให้การเลือกใช้วิธีดูแลรักษาได้ไม่หลากหลาย เนื่องจาก ขาดแคลนเครื่องมือที่จะใช้ เช่น การป้องกันโรคด้วยการฉีดพ้นทางใบก็ไม่สามารถทำได้ เป็นต้น</a:t>
            </a:r>
          </a:p>
          <a:p>
            <a:pPr lvl="0" algn="thaiDist">
              <a:defRPr/>
            </a:pP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                                                                </a:t>
            </a:r>
          </a:p>
          <a:p>
            <a:pPr lvl="0" algn="thaiDist">
              <a:defRPr/>
            </a:pP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                                                                           (*** ข้อมูล ณ วันที่ 30 กันยายน 2569***)</a:t>
            </a:r>
          </a:p>
        </p:txBody>
      </p:sp>
      <p:sp>
        <p:nvSpPr>
          <p:cNvPr id="6" name="AutoShape 4" descr="data:image/jpeg;base64,/9j/4AAQSkZJRgABAQAAAQABAAD/2wCEAAkGBxMTEhUTEhMWFRUXGCAbGBgYGCAeGxoeHRwaGhsiGx4gHiggHh0lHSIeIjEiJSkrLy4uICAzODMtNygtLisBCgoKDg0OGxAQGy8lICYwNTA1MTAvLS81NS8wLy0vLTIvLy8tLy0vLS01Ny0uLS0tLS8tLS0tLS0tLTUtLS0tLf/AABEIAREAuQMBIgACEQEDEQH/xAAbAAACAwEBAQAAAAAAAAAAAAAEBQIDBgABB//EAFAQAAIBAgQEAwQGBQgIBAUFAAECEQMhAAQSMQUiQVETYXEGMoGRFCNCUqGxYsHR4fAVM1NykpPS8RY0Q1RzgrLTJKKzwmOkw9TiBzVVg5T/xAAaAQACAwEBAAAAAAAAAAAAAAACAwEEBQAG/8QAMREAAgIBAwIDBwQDAAMAAAAAAQIAEQMSITEEQVFx8BMiMmGBkcEFobHxM9HhFCNC/9oADAMBAAIRAxEAPwDWulaKRVlVVXmQFpYRbSZEX6RfrtiqlnBT1+H706nVRMk7FrbmPekTHUDA3jtWWVIpjUJ1ztNxynlYjqJja4xCrTSkwo0i3i+/BgtpnvsRJgTf0xTsgWvb19ZkRiEeutOoxKVNQZqUQzAfZqEEkr6WNulsQzWZpeKtEiKgEgIQoCzfmF9M9I+G2BatapXXRXBWGgAFRPYg3n0B8jImeq8TSUpHQSzRqFgDBJBInSYHTfywRdW+c6zB85kal/pDhqbyAx9wDoCBHS0mL3tsCDXzCmilMMVcCSVsB1MRqI7de+Dk4fKuGPjqdgLqix7pU+8BuGgkztYYI4bTYKjZUmpTkDUSNOidLGn1LL0BGkx6THsyDY7/AGkqLlNZNFcVUc1S6iRNpX3tIRbG4mxPuz5zPiZnxHE5Z15LqS4P2WMFbes2j4M/ARahrpUJcqKbCpIEAlhCgAht7gbdDipMu+Yp1Qo8CqZXxHvVQ9CFgcp3EkSDcC4wxlLE1GBJTRNBXpoaKGs8qChkAhSSXeNSTBAMSZgdcV/RaqO8jXTYDRoZvq4nWGlgak2IME9I7sM7pC0su1PS9QkKqwEJUajeOUACbie04Co8Lqq7LWBeiY0qCXjfVqmNQNosSNsSy1Qr6zqMW5rOfUA5QALuh1RTa99C303nYLfuNz1dNSu9VzWQHSSIeDuoSIYHyU7b2wC61HQvlaZqJJiCNB5iCQT5ztafjg1MpTBFQ1AXpmAz2I1CCNNonyAJgdsLOQ80RW0LRJ0OJ1arGnUAppMBmUDxJ+4GJAI2ggnHucWnl6WkTWWmP5sS1UAmZJEzE7sBbck7lUWNdmokNSCgcxQjxdU3p6ugiCCDv2gmvNMmRpCmvNTTZQSag1NN9ywk3YxAuZ6sCkrTbztBg2Z4fUq6GVkSmLmkjHS46cwFvgt+vkEaS1GalQQ+IhXXpIUKDMSQDOx6GO2HWa4FUdlaUsSSijSryPt76iDcTbe15ExUVyaaAGpRhX5tBSbhZSTcXgWiOuyjiZj7wnaIkTg7+HGZ0lDOotJSJ5eUGxiOYjfrjqnBcwADQU6WMszHmjuoBJ+BE/ljQUsgBSK50+LdtTsPqyCTp5QdKwsC43G5xY6VV0eCWFMEa9QBOiP9mLtMx73TYHBjAOCIeiZt+FshL+LLsIKsGJgdkgEeoHaceJmH0GlULUQxKgAQzA7MpPuz6SPI4e56mqsa1JiaxXSQVZiQDMFAJWCegG/nhdlUfMqVzM0mbUppggGOhBiSSL222Oxx3swrWLuATUpy2cXLaVXTVlgkA3BMDn30jpq7nbFWZDeLdB4ZB+r6BpkMCdzEjYYIaKZSlZzqFNQh1f3g+wttzP7TMzwUlg7aCgW9ECEBmdU9TFoIA626nZozgwPMWAJWNTSksh0kkwFIExaZI8reeFfg5772W+TY02RdKyMcuPDMlQ5lRqW1lU/WAHuYPngP+SeI/wC8Zf8AsNhJxk7g19LgxPQoqyqWbwyrBtNotcq5i4Ox29OmDMvWpms4SjTB0gl1Y+nK4EztYRHylVpBZWqVGLKSQe9ouqwG722gHF3j+I9h7oEFtmnqo6R1xGLPpFVFi+JcJfxFr1CyTa5ChY2cTfrzEREE49z3D6fg01p6mQsoHLyqhtq1EcygXm9rzgMKqKRXOuWjybVZV0T8Nvjg181VWotMgqoW7GCUA91QBIv3O0YAZFN6hd/aRxtCKeV8NkaVKFdMNpNOx3HYnve3TBGQzrurHK6UksAxnQGB5vq4hhN5EE98A1aqozVNXjO4BiZZSB9hVHUdABJFzi1PFqU6dSmRT1Q5gmXBiQQYCtp63Iw1TR2Jr1tOBjmvUAenUbWuY0MEE6g6nSW5VI1KDFyFI8pva2darrpFRQYDkqHdiR71MSDY2Kk/MEEqM5WXWhGsVlQ2LBmCnrLkjSSO/Qxjqeaq1abCqfDJlQU6g7HUZAbyG3fDWyBWqM1xiM2tBVSolN2YqGanHvDd6v2qYm+ozBIEyRJdGjVLMaoLUSAUVKjEqb6tcwXU2I97qIjdXR4s9NKdNV8VYC+KCYEDdzpiW8iZJ+OCKFJ0c61D0mAimgsrfaYgmGBEfHpc4gOLh65ZVzEUnfIhquktyKBp1TzgElYIMys7giAdqxw5qtQVKlQFqU6WaOUMIaVGmJHe9hfF1TNI1F6uRRdQB0EEJTdltpYbnbTJW3QjHZihQqmm9So+tLqWYgybfzZ5GB/qkTEXAweoAUYeoCE5TiXjO1EaeSJYqWV5m9MmAQNibwZHSTCpmkyFEK5Loo3JLVDJ3YfaPdp84sce5fMmq7UagKKoBWoUAFQmRCB5grF7dQRAx0JkaRJZnVZLEkmqZO7R78TEkCFHlhgIIhydfhbM6uGAQTqooYV52LHYkdBABkzNorzbKRVGWpA5ikm2rTpbSTTV9JvO4FxfpOFftnmvolJKrITSLFKlGk2kNrVo1GxsfugHvI2+acF9rq+Xcmm0rPU3IBMAk7kAxJwD5VQ0Zo9J+nZeoQ5F7fvNNx3j5zGTWuKpqGk5XNUCCimm5iGX7ynReZBJIi0bThfHGrrSeiZotIqO0TTOmQLb3gSRaRvNvj/G88a1VqyoR4oJrLTspMiSBeAQF1TMsJ6xgr2H9pXydUw2qk26+Q2MW5h8Oo9E+19+aWX9K19P7ophuB+P9T6DXzKLxhVVyWOWIYnmBM6hAEXKgWHYWw6NNs1RKuTQZwwKKR4iQY969wYMiIkXx8nyvtGH4wM0BymqBex06fDvFvd33/XjSJ7TDNcRqvTrLl6dOiFV3EW10y83sWJKg3i1pwWsG9+8pdV+muAu3CWfPwm1r1lpeFQZJZ+WmouG0jUZmNMATf4EnHiZWoKpNTS6aeWnOpkM3MuQCCI8x5g2uzOcpLFN6ZV2MoqxqaOqkHpNzIibxOACrio3j+5C+FDExIOoVSPPvIjqcEdKgm5hGgYTma6ujvlAalQSBpsrMLEMWsDNiRcfCMK//Gf0WY+dLB9fP0sujGmpbRc0UWbsZYgD3bnUZtvhn4z/ANLS/sn/ALmBrFkGoGTSnmYRkpeIiuqeJBK6ILQbEybRtvv2x7WoO1qihUEaIVSf0ixuFIttA/VS+aBGmTFMwCBYTsNQ7xt5eWJ0a7kMlU9IUBoBH4G43xW1pwe48zKwni+HQQ6R4zXABHMSTB1N7sDrI2893i8Mqa0JKlSIZAWAP3SHDMQBewEHCvJ1HpKmimGQFU5wQKS7auhaNoA7XwTmKLVKgYMrU4IemECrP3rlpbpfy7YYqrQYc9vn5w7veDvlENSqKCsGDw0kR4kdWJJJiJK3jzEAatk6pCksaTTNUAgCeo1fbHmD8Ri/McQquhq0NIIMLJiSlvdFvKbY6rllYqWqmbuAwjnkQYsTMmB8sQVUE6f5ktW0lSytM1UREVqrU9WsSFYAgGW0xIMco1b4O+hP4VRK76KZnmp7aTvqaNQYX5gFGxt0GbiRI8JqQGgAy6Eh5n3QSpt133GKaecSlT1V/rE1WLjU0G4XTflGw67TNzgaQOK5r1vIJEbJyikyI1ZTHPDKoUjlLKZLAj7o84AuIFYclnpvRIhUUqAjCdVmYAyCJ2iNr4EfNvT8MUR4aAywsYQCB4a3iLCNgOh6HzT1+Kms1GQAtDVFImQGUWWD20nzwwb7KfXnCDDmQDk0C+TplxJsxAVjMNY8yneIABO9jjyslEVEfUwqISUapaJBU8pCiCDFgPXEHqVczTd1C5epcA6Q1RStvemAeumDbrfAD+GKlOnVUmqAfDZTz2HMdRjT57TMXxJVSBQ3nFo7yvGDVdqUaNIgkpIqSN0kxHQyDf8AG7LcRp5SkqOeSdKszSzFjYNO7EmJnfthAUqgstUxTgFSAHN51eJK2i3zN8DahSpkUNVYHppmRN+ZrsBvPNthg90SdRj/ANp+GNm6fgmadEglgBrdWEGmQAbKDuoJmwtfHynO+xOdpuRTRa4E81I7X2ZWgq3dYtje0q9UMD4sqR7qswVux16mYR2FvLrjwZ1QH+j6VYt9YZATXAB1RJLQBJG9rziu2RHBY9vpNHpP1TP0w0puD2M+WVfHpkipRcRuHRhH4fji/I0/E+7qJsHMExvpM+95Hy3nG5z3EidLM0uv2afugqelpItt18sK+IcapPJzWl7/AGrm22lWUifPz3xV9soNLvPQYP1HNk3bHX1/EzPEchUHMFAMnUFF58xsPkPTCkyCQfiMbRvaOgwCmmwEcrlRpBvAK7Ff39sK+LcLVx4lJk9NQg9OUkyfzwYtvOavT9Tq2cVN37A+0H0oE5i9WmTocCXhhsBckCL2tK413DqfjeIKgamQxAWwZ1tzXkhWBi0EXvO3w32a4q+VzCMbAGGB+6d+vx+GPr4zj5mmoZjQLSBpH1lMg2IbURexsBKmxvOHo685Bc8n+tdIMGfUo91v57/7hFRaeUNKkCBstMffP3TJ96JOryO1gTvo5/3ej/a//DC/MlDUFBRTD2aEhnMH3tRggg9W79Zxf4df/wCL8qH7cNRCC1DvMWZs1lprNJWZTcMCI7biQ4npb8cc4oN9VXdKlaLgQN9go2+HlfHmSpsy1DQ009K6QoqEmZMXgbi4ENvck4BzawtNmXXUkAkEkAjqSLLPw9MKSgbI27f3AodoRlMzVpuqyNJklrT5CAx/ibY9zlWmjO4bX9rTAlSBsgg2Pa2B6mUqTznkjZYmT5/aEeXzxy0ytJlpaqtODa5Oo3hWgACZ+NvIL9o3C8eu/aCVjCsajKGTStRrkb7x7wsJj8evXHtJRUKka2rU/dk6iAbHlFgD3t64Co5doSor6RI1UxJEdRqB5fX8sEZNEFap4RMhRruCZJOkSTtE3Bn0xFOd79fWSBGDUqrtocBCGgKwu47qZiewuQcQrUKSJTQfWNq8OZBeoT9+0qT1MFfPYY6nUL0DSzGtAwYELU5YmFIeNU9YY3NsGV+LJNPLqtNjVMBwp0conmEEA2AAk+uHoF0lfX0MIjtAnyhDoakrTCldOpmckkReJ07iF6x54Y5TwKauaAJLkFkCswZlAUDWAdLEAC5IFrC+Fmdo1Vqujs7DSCFWdNPfVcGWB/gDqtpZ3w6U5dSQWLC40MTZjM6j+uPjgRl0Npr14GdVGaSrljXo0nJFM8pKqBI2LUne57qSAL9OmK62WQ1DTorpqqmrSIGgbBiQYIMECJJvI3wBm9VTQ3i2+0OUBwB7paJAmD12jrjzhGfXURSUgqbsCFEkTuJ1DrsRiH6nfYGv4hBY0oJAb6c0QTBQkJoge+wjm3mY6RhVVYAJ4CEIORTpgU1ExJkApFrX2vg6lm6RVkzpWoWMMwnwyze7pSTBiALTO2JcU42tN4VS4Kkl3plbiIXTyyzTvAFjY4ZlOtNRIocwwpbYcxJxHLHUr1DrMQEX3TBEMRe42ufSIOKKlGbsoA7A27DUNtgNz03wRlwAGZvU6enWB/HrgUZqSbRe0dfT8pxgZ+qL+U3Om6YYx8/GBcS4eopuwSDB3m5j7v8Al8eudqfQvo6lKR8fZnLtMggEwTpuLwAN/LG0uRJ6gg/EGf2YxHtBkjQqBImnUVtJvYg2+K/ivcjD+gzaiUJ3mp0+nULJu52WzVLRpLDSRF0lgL2B2gEm5BiTgrhXC0IZBVXzWobN6Lc9NzH4YylGoVa+4mQbbfv6YZcFq/XaFZlWCFKnSxO4MzMkgDe1saQmiVG4QUZ9H9nvY/LFlNWv4iC/htTYDrANRgNQ2tHTzM6bjXDA0io5A3XRCgCbXA1eqzpN7EYxvAM9T+ipWvaRUuzPqBgQZLGRBgdzjROKjmkWYeGlyASS6noWPQNFo2n0xIclSOPn6/qeM/Uc7vlK5CbU1JtmQ1QZc6fEVZBEjQpIEjTcSY5J6eQxd9Dr/wC9n+wf+5j3x6QYBVOoC3hqBHleB8D8rYG/lDiX9BlP7bf4cPTHqHxVUyyZXm8rUqUAQEpU6k8oEEqZ31CVtBMHqRthdm8yVfwwwp0agClz7ogddjc2EE3jaRgtKaCm/ifWUwTqVgWInuoBkD8APLBFDWTBVjTk6mJBZRGy2OoE7gknaMdQYhj6/wBQ9jM6tAmqKaVS6kTDUyqAATyybT3x7Tz7aVWiqAO0qFK6LsZIMgzvY2nDwLQpu+klhZz1LaZJAAFu2kC5j4253h/iUlrUERdRDgi7ENciGACMZ+BHxxPsQ19qke6YIMk+sVC7PpJKjTAIO2oAAmL32GJNWFQEaTTZTpDGQTN4FxI+WL6eV0NqVSagGn7TctiQRJgT/BxAZbxqTBU+jwYjTqIjYxIGk7wenTpgFx3sNvP8QQRxAqtBBS/8Q+vXySbqey6RsY6Afji3I5ti0QxpmQztHLHS4iT3Ij1wlbgNSnWHiV7apRYJLmJIX848vLBGQzVfLOqJRf3hBC6pDk3Wb26gzGI9nXzr1sJYoARvmaVFGZmJCldTB9JCgW5AAFBI+yAJid8RpcOapy0KZVJ1BmuNJILQvugkSRteJxOnmqWVUq5AZ2LFnI1eYPYdLWG3Scc+ersFeidNMA6lJEDpyXIibGdrQNyDYajq7yKueNlytcVdc6ZUByLmx92FYMB187g2xRm+INU1OKbK0xe3NbcQZW4vAJ8seVcyaNdqssW90zsNN7D3Rv5Ta+Itn6jjxKYGp4Ks0AEbk6ZnbaYwrUdx2+ciqMJ4dQoGnNQr41iSwMhxBlQbGD1GFHFs2WqAFpC7kDc/u2+eGdY048UKCUMKzSZ1qQ0SbWmYjYYzVMk6nN4IAHcnb9fyxS696RcazT/T8ALHIe0aVs5pypJA1u0AdgsEz53AwsytYnmmw/D9+Bc0IgGTzGexMiT+eOy2x7EjGc+6j5TaXGFU/OOTmCF7gfP+L4ur5almaTI4BF/UHuPPCKo25B3M/jg3J5nQxE79RivpK+8vM4pttzMfm+DkVKi6hKt1sSpAKmPOb9oPxGB01FYdYbt/FxjbcaVahpxZipDEGNUX/KLdp3jGL4nljTqQe28evljfRg+MOJr9I5YAmfRPYzKrTovVqDSr1XCH72yhR1kkGB8cN2puKnuulFVM6oJm0QbgLBN+/bHZCll6WWSabM4UNoMhlcjVK9rzcfHEOHZ3MvINNkSAAdywvMSItbpN8MKKFs9/rPB9dkGbO7juZUhp0mZl2JLFQZZjA2FyTbbvgj/SX9B/mv8Aiwtq5L6O2pndkdgImTJMLA36/wCUThn/ACev3PxGBGYYOe/ialMpKGmmrocu0GxKPLbx9YNW0XJ+d8Sq0zTKh6hSnpMICRJJ98Me3b88Q4nTqU6QTQ6klU5bggGOYTYEbn1sTgfM5aq9SWnQPsgEmO3SE+BOHMwRrP7+vXjJuzU9XMJR8RkK6WOtiOZiQLzBmbbb/lgHO8eKlQzsiFpcrufhAAvBne2LvpSIrLRXUsHlSN5vHQQZJBv+WJcTyfiImgU4Uc/3iPiCIm2xnC9Rvbb1xIABMvyMa/ERwxqKBq5ixAOx6jfqcW5bx6iOAwptJAJhiIO2oWgjy6jfAuXpaahISC4EKvMSAIA8vTbyxCtmzoX/AGdVhZIuFnmBAIAMT6H0wKsVo8ecFqjys9HlQKEq7rC6mgWJEAyLwfW8Ti1841TVSkoiwpLLBqTeUBO3S43BwnSuspUAVGOxJ1EiL7w0T1xDN8eNRSoXQVBAaDMjcrIHMOm429MP/wDIFHVsJAAhb5IKFRxJ2JqcxcSd7XbYfuGLfoDPXAAimVMMx2INhAO5k3np13wK5laZdSSkEswlg0bxB3vcYYZbijFWXQFQCdTCzAzMXERHWfhgVzK71vXrj8wtZgbrSosy1yKig+J4jAQgsumY2B2NzfynFb5Nlhqasyk81QhdSqZO25XpfbyiMFcKzlJUPjQ8ggVGQDWHJAEgbxy+fxwS3EQssFKJ1YiCxvaJBMASTG1rnD3Va1HiMTU7aViPiGVUNvLWUmbXuABsABN/PyGF2T5mqAbAkCepML+UnDcNLAMLsflO5/L8cKKLRULbA3HxmPzx5vM+py09JhUImmC1Z5gegP5AYozXuCO8fgcGVfdH9Uz8SR+zAOWb3QR1/dgF8ZdWDjMQvxGL6VaWv1kYpKCPjf1/ynBiUgLHYXB9MG1CMNQnNZYGgG2ZWkEG47YZVuBUqgpVVR3aVg1CuiDBYhVuzAXCnthVRPKyk2MEYacPz1Xw6aiy6iNTGACJgDvJtfy9MWegzaNSHcGZv6lly48NoxG/7GPFy9FGVvEHiCQHc2j7QIkCT85GI0801RToMBWZAWFtVuZR1HYkj9eB+G5FzVqPLbDcjznRaJ7z2GBnz6rSNSkuoG8t/NtfcjcmOsfHGjQZbGw7EmeYBsw2tWFNAKgUMeVnI/nH6wBeesb9pjFMp99vm37cU1TTqpTrAliDEF9QTpMHae1t8e+HV+6P4+OK3UYCWtb9eQkgS8cT8LLJSAEpCQokROm/QW3No88V5l2Vg9TS1NVKhJJhjsSeoj7MW6b4TtWNOqAz1GDHl1am1Nt9rmB73IO4jbF9Cmxqa6oKqCQFZdzO07R2gGL4ujOxpTx4/wDJBUiWfS6KoxChlANkXqdwI93v+zHLWK6RRmAI8NAVmb6mOqTHr16wMDlwi1FQalJmEg9b3BiAfPvi+lwtlcEsTG6CwuPUgnz2xWBOM2P++Rg3IZfPQXKIC5MkqZh4A+0ZUgQNsX5+oXqU2hVaxeZ1iReDA5xt+rbEKFUr43hqINtKwZYdyYhun548pZapVZOYoxvA2a0adXbzA/Zg/ag7E7n7yeTtCuI0qMoyESFK6iSSbzEk2AMmNhJwtr0SaPjK4KyJDCTANpUiJ7E4rq0/Aq1RUJZWgVNJ+spsLrOq21wAdptgnPamo09AUoxDM135WFjpjeY2B9DhhQatRFf1I0ngcwrhuYDFK5GoQwUzMA2NutrGbjri16hzCn6OWVkqSuoEKYsy9yh+E4t4VkmUsXOpyADAgAA2sLD92GlBlEXT0B/Dl6/HFYdVpXTj+5/eXsfQE+8+0qXhY0q+YKwsOZJ0hlhpEmAARO2AMvXGaPjgFaCkpTBsWgnnjsSARO2he5knN0fH5XJ8LVBAt4hBsvkgPzg9sW5upOpaYAC8q9rWYj4mPgcNz9QSh1TQw4Fx/DzF/E1ClnO8NA7WthI4iSItEA9OVcF8ZrjWaY2KEj8DgCompCdmAmO8AzjDY7zRxrtvB/FuyEWPu+W0/iB8sBM07H+P3H88XKZQEG4MjzsLepEfEHvgeow1avszMeR3/G3yw5VltRJZRpZlbrcev+UjBVVZAg9PzwLXse8xf+Ph8MefSIjpaDiGUk2IVE7y+q2lb9L/ADxpeCcXpimtHw0qHTrLH3RJ2/rX2xiqhZyFW5Y6QO5JAAxs+HZI1NdOmi0vDKlyT1KxGoWJIEW+PbF3o8JskC5k/rDhcapfe5LigNOWWqhvIpsg0qsCVEk+ZmfWAME1qvhoGYK1OqdKhwAoD/aEkEgb9e8xgc8KBQ+M4BY7hiKbAEiINpjv1FrYjlaJNXw6gNVakjmQ6FjaZg6o20mI7dby4nsav+faeeAUw+hkAj0qiMYVCouLCRMQu8Df1xf/AKTUf6U/MftwFmcv4VcEc9MwpXTKC3vKLlT3N9h8KfAP9PQ/vB+3DUZhYG8FoZW00gtNmGZbUAAZZgehYsSQP0id+l8A8RSpUGo6SoWaaybPsdTdPKNr32xGhQpJTV65ZpsUmXMm1h0mCTsOvXHU3cMA1kB2BIO5kNAA7de+OZ9ia289zF2altZ6VKmo0gsbAJcKzHcxaBvGAnplaiqtRnBFrLo1COkz3Bm19sGHMLTUB48IHSqLCxqNlAPn2xJFH1nitNGBoCCYJMyxtvtEWKmLxhYGvjb+T/E695mqjqrMASeYmKduveIKg9d/ywxzdYApNYA/apwZ2G5ECb7RO2GGbyVIfVBBWUwIW2nUwElt1EwTN8V5PgChmRnFVJ6KdYcRFyACukss/wAAGwAAu20bjQ5DSiNRnCgINPTTKg3UaXG1h0YbfnNolkskwEUgVB2kGY8huPw/XhpTyrX1MEC3u06J2ibDsBbF2W8J5gmoTuSYHqeoHlitkVslBya7dr/M18OBMe4FnxiZeHnodQ7CTJ/j1xZ7s+6sWtufj/H6sOKVNSpakV09WO3nF7/j8cKM2qhpLEn7I/WfQYqZcQxKCh3/AG+8tq2o0YGMybEfZvA2F4HyA/E4nQeRAtCam9WaT+JOOrncp9pDfvH+WFq1GLOD9wgnzDKf1HFFsjk+9HhQRtIVqYdAWF7we1v34AzVTQOW+ChW92dtj5A2xS1EGR2wtTvvxHqK5i6nw9mPJ7rXHl5euLRw2peVN+3XsfLsfyw+4bTSnZjN9/PofLDWpWEAgDe/kf2HBN1RHEM5CDPnOaBpnQ20cp8uny2+HlgfOCxxuuM8LSqm0Qfip/ZjD8SlGKsLj8cW+nzDJxzH43DT3gYD16YYwoJYm3RTG9t4xvstmVakwUa3BkAbGOjHYR23EnGP9hcsGq1WZZCpFwD7xnbvAO040j5dPCY0lqVBJIWiAVMkgiR1G57wQIONbDjawyjx/ieZ/Wcl9Rp8BPTWR0SnUDOyw6iIphhDBZAAYgjfB1Ljy14C09LRqdSYjp2JM+Y/VgbNUQz0w1blpn+bBgEERFhJGxuWFsSrCWJVtISxCgCOsEkwfke8YblLmwD2+37zKNCEZNiFc14gs2jquntGzED70k4F+g5T9D5LhVl6prwpqEJcuaRjSQSIBNwes+sY0HjU/v8A8f2sKxs55avX0kapnaXEGQMdJKksWLE3PXQOs/d+UYrp1wW5X0L1Ukm/k5uI7GfXGkagHplWARzqUHUGAvYsJ6R8LjCvN8ONICmKmq41AKBqIIlSYkT0Ex07Yt+xZFtjfz/EWZb9MWnQIoSy0xBUxAY3bmJvvqjm3t2woyebLvGYk0RYspnvYEWPpGGAyxaqadBA1OqZZdlTuTa0dBubAY0PB/Z3L5ZyRqqPZuaIToAAABP6UE736YLM4IA8I7BgOSzB+BcL0qSSVpXK6zJKmTeenxvhrTr0xyorbXaCFA7kz16dTbB2Y0EQQHPYgHCXiGstOrp8B1kfDGb1LDH7wFm5r9NiVRQkK1QfdsPdVbsfMk98Tz2bJXwVYKI5hEW/VOB6YIJgEtE9yTOlZ/E/LEXowzagTJEHvc/sxSOZwL7mXNIl+YzjLoRICKsQBbqf1YH8fU4ZrnTHp2+OLHBJuPtLqPkSwHpjuJ8mpltbVHc6iAPQb/DCcup7a9ttpII47yFeoNHNIIsoB2A/diitdQsQbACOpPU+Uk4p+kKwBm5JE9CAOb5/lB749zWd0LLQVBYmN+W37/jiu+Nid4weAk6+XAAVVusgn71zOBHYbi9uaO/S3pYjFFbiQllBi0Cf0gL/AI4E+ngMYi5v6wT+f5YEYnPIjlUydSve91+0Ow7+o2w5yZgQTN4J8olTjPV2BuLHYYv4bmQpKTJMhD6bfhb44J8WpdoxtxNMpFw3aP48j+rGK9qaUEE99P7MbAoQtJj9rdew3WPnPxwNx7hmoBQOZhTaCNmRuf0sfwwfTdO6PqPq4pM6qwiT2KyoK6apKI7E6riyyDsRbf4STbDuvm0oKgpFWUtpRQTMyYEKYCzaTbpvgB+HU6avTrHmAOkCbrJ3lisRHToThNlaNMMOaojIC2/KYEEmNS9RbrO2PQDViFVvPKdTmGbMz+Jj3McU1V16Jp5lBJViY3tqYi/S3n0k1OjFVJ06yI09X2Qkn5SbdemKKFLxefxECsORwJAOxDE+cQDGInhaKAzOaro2sBQSTce507dgMRjLk3z64+UUos7xlwf2LqtT8WVpGdhzGBurHbysMW/QB97/AMr/ALMaLPVqgRZXSqMDU5dWunuVY2A+RFomCcUfy3kO1H5U/wBuLww4gKMY6JEeQ4g5gimArg/Z5pJuGGo8xve8+c3mKhqAh6avqMQsLImd2JJI6xaJIwFToUwlQKRTpgx3FS08pEmJ3ABPfA/s9WVUDqhVbxO0uRq3ANgPxOCz5NABMHBi9o2maYFKSolNVBZwsgQQIMkn8MW5QE1KlUmzkBF8lkA/MnGa4XmDVZKc38IVCTv9YzT8hfBacaU+K4slOUT4WEfL8sYzZSzFm+n25m+MWkaVjfMZsrIUyTafzwMq8wE2P7Y/j0wFwty+kkwCOvc7/Lb4YubMQ0m5J2HYdsUMjFhqPEaoo1NdkKImCBMfsxPMZZbyoPmcZ3I8SMBWNiBJ7QRJ/CcPaucDU5Bk2Hx06r4cuRGx7dohkYNcVcT4eI1ILkEfnfy6YBz6eNSJX31p3t1Ulj6iSu3fGiWqppn1/YDjMNmnpVHKQ1SkwBSY8SmzBLEmA5AABNtUdMdosiuDUYpP2mN4FxOk+kAaEO6nYTaVO4YC28H1vj3i9OrTUq45SQNQNmB5Z9TytHfHVc3w+qv19M0nUnUEWDOx1AjkM7xeRfHNxagKGhE1ogtKknr7zFeUdyseWDcWeDz3H5l+t7qAZmuSw7kR/wCY/qjFBq36T18+v6xiouXYsO8dotaPx/DA2arQSepPy2P7MSMfaWBtGVbP+7edJP64/AAYjkTqqLvvA/K/7sKixMnp0xovZjhxd1Y2BFz+j1+eOKBRFu4VZ9By2XGmmYki8nr0A9PL0xT7R1NNEGmoaszKqT3mbx0sfmMEMzFhDaQq2HQeZ8+g+JxmPaLiTalQIdIIGs9GEEbiO2x7dcXMYUGp5/qchVL7yxqNFpWsrs5hmYGIftG1jcEzOJ5OijVPo6AFpBDyVt5kAgGxsPP4qKas7eKwckW5pAJJBFjuRt13+GGWRY1IFFlsphi3Ip2tEkQekRbbEhgzihMTmSr5CqpZGqqaNQ20iBaTE/fHc9vXHuXcUtFOn77wviKJLDeXaLWkTO+Kc1L0TTqS1SIcCwDCJgCPXEMjm1L/AFurUbqzE6Bp3kyIidrnbDmb3iBC3MO4n9MqU/CVtCMtlBa5B+0dlSD7kiSu4Bvkv9Gc79+p/HwxqeF8XFWtVR1B5fq2kw4vzBhy2PXfaxMxd/JX6Cf3x/xYNnYgc/T87RoYgbzN1s+W5Ki6V3gMYJ9FsfiPhjWcborRylPTNhqMmSSYi897b9cZupkNOipVVgajBUJI0tc6Qo8u5AnDXjuebwaiPNgVvFzEDuN4OFsxGM3xUtdFtkFRN7NVprM+2jLhQf6vL+354X0M3NKnSG7MSfPYftxd7L1SGcuNKlWA/wCYg7fDfzxV7MZSampxamSI85M/K+M/LWnynoVI1MZrp8PQgOySfWMD1s4upDMAMB8CdP78CZqqzsY3OFGfzksydyir8NWr8YxRH/sJA4nKnFxzluIBWpkmAxgk9JU4acFzZqU9jqIi3dRb/PCDOMs6ZulbSfQqWH68Xex+dIepItqYCP0W/KPzwJxUvlDIGmxNbwTOFtK9zJ9BDH8vxwq9oQKoZ1OlhTCuR1BJIPe0A/E/HuEVfq30kyView+1+Ej59sX8L0ywJkzpI/RAQD8ScAuYoteEAqNRafN8/Ur+NNZi2qOeQCY7nqQOp6emC6eTnUUaxBHMokHuTMz8MbHivBFeiwKgrspX3lZbbdtj3vjIZDgBJDVXYICdRVdTAATtIn/PGgub2nJoxi5BpluZ4E9JaaSSzTrJ2AWJI8oIHf5xjPVawYQimNZaTvEAL6dT8cfQPGp1KiICXGgBieqzBFupggjvhlxP2fppRbw6arbYARbDde7FRdSrh6hgqjIdz/ufM6HD3qGWso6df3Y33srp0MzWMaVA6fwLfPCQZfw2Ij+P3Y0HA6XImncksT8YGEtmthtxDybqbhoz3LUaCAg5vNosB+HzGElTPO1OsNNtOssepheUW96B07Ye8bqpSWnQ6sC1rlojcb8xJv8AonGXoZ0kOvuahFwGkqpAHkJti+MJVRr/AK+k891uUO+kcCEsgMs1Q6QAwUnSoJF+txeevwxZT4stOmVo0g4ZtLWhBPMCCBNrnltbzxTla9NMqDVE1KgIBaCCAIMCethsOuF5qMKa00EzBiwMi4IuIE7lvLBadBVr3/avKUhzUdMj+Nqd1YLBIWIcHad5uO52w1yZo1WZDpZRZlIA0jeJJgjrAB6YylGuwrKas1NChtKyQoILcwtqYA3623MY1fswqVRUKsnKAT906hIMECY8oO18WcRs+MLgwjhvC0CkLRRCxJszBSL6RchTO5gfDCf/AEYq/wC75T+9P+HGt8IvT+qZXKiy7AkQesmNryRtfCr+U6n/AMD+8T/HhuVlWtj9B/yFVxLkMiCgd3RjTO0A+JC8pLGJYtuD1xm8/m6jIVdiVmdLGWU7n8Tt+JwwpKqUnZmemWg04aGYgAkEajpIVpsb7TMDCyvmGZjrupuCZk+p6ziiwOkr4/vC6dzjyBoFwfOqrnV7pJB9GVgf1YY8DzRVavUzfzifzthFlcqW1DraPxn8MNODKRQqzvrC/r/IHFLOoKEeU9VjA114xqakU3qFo5CF8zIxnxntdRbQEPzvefPGvz/Cw+TQmQFUM0EAmReCbAmTHfbzxPK5Og9NK4BBKRraAYAF26SIImTE+mF4UpNVcxGbrBifcXE/D6Jqcx941WLT1mm0H5zifAGGpwWB51JjpqXRuY+6Nu+JZ/Noj61UEIdLEGzWYCD1iTc3wkOpaeqnu9QqP+Vldfyj4nHFNVjxlrC/tBdV8pvuCA06RMSwAAPdmJRf1ti3IZbS6sT/ALOD6qy6vzB+OCuHKHNLSeUQ5HdgIUHb3f14N4jlgmV1KIdWj4MVU79wFPwxVTAcgb5AmKyZKbzMDqnwS/UTJEdDZiPTlOKqQph2YAaSQY6EMIMftxfnnnw27ghvwB/CMCUxq5d9wbR90g/Gx+eEq9PtAItd4NmOHeHUlNRYkkH7MHTqM7iwJi8E9RjR0Yajp6xf5YR5SszMwFgI0XImBBJ9RPwww1lEkCCVK8xiDeMamJirymGDfiZ6uFJYteS8R5Xw19m0UU9jIUR6zM/OMJ/op0gIZ0iXdh0JYQJ28juZ6bYLqZpqOVYr778iRvJB284k/DC8S3mEs5XAxmZ/2u4k/wBKcDUCvKkiAQuxBI6m++Bq9E1KYZHlwJqBZBTmIsYuGtt1PmMCU1rOxWprcg6WDCNOkXtsCAAZw3zIdy75fTpkuyg6H3J66TCiwtbz3xsM97TzrkXcXVipCR70Q3XYn4C28+WL8szKew6QLsf0unwxz8XD04qNDgDS7aZvFiRc/wBYYBo5ldRZqhKD3oEEX9BP8b4U6bgwCpMd1KaUwRUfQCszEoJ5gI3EG0LNjthzkHpDwtR1IIAOg262bWp0gm6GYBiL4WMq6WLKwKxFRwQCe8qCSdjB274d+z3EIc0naWtBcEbSCrGCNOnYtaQPLDNNNv8Av3nVH3DstKgMFchGYGimlG7aXgBX25ZBwV4lP+krf3qf4sJeH5ELWqiVWmD9XUUpamw1AaBykfZusyCQbThboy/389/dD/Fh5sAAC/t+Zx+UzvGKCLXpUy7uujTMS2rUwZr2JLSYj3dI7YKzHB6S0YzFRtUsA6oSR7pBgXYRFjESe2JcSoPTrO1VE0M4WA7MRKsVgqRK2BjcKVEYo4+xo6NFXMIyLpH1krKgE6hHNqJYb9NumKbIzN9Z28U+zxpliuq3SYEx+7DLM5aGlRuZI72Kz8AcZpa7O5qaJGrUYGkE9fT5Y19CuKiBgCrDobbYDLgNGbKdRTBodw/iq+JSpMBpNGn1IJOlSw7baheL/jdxSi2lhT0eCwIQg6Srht3FuQ9xERc8wlNRywZDA50O+3KZM/C/zx2XD5r/AMOXVTMhrhpW4sBD+lu82xGPZNB+kXmUHJrFV3/3Je0aCmfCq0lWsIqFqZmm5PMZ1HVBveSZ6YE4NkX8FWam2lK5MspgrpBBvaJkeuCK9LwarFgrObqHnSATEx9q8kAGBHU7CUq9Vqg1u5QlbTYAhl5VFlva3fCM1EHt67zS6QnYLwd7P4m39msyoSnqEe4b7xU1KCf7I+eDPaetFAp95A4PmHUH5DCnNZTRl0qKYbw9LD4KyR5gxbyOJ+2GaFTKUaq3+sCWOwqLN/RlK/DABGCMvci/p3kCnyAjxkMvmgz6Y7sZ2ut/xAOBqOaJqybR3+Qkd4xVVJC0nG7CPUwCoPqQB88L1zQ1vGx0/gRM/DGeFoR2m+JoqtYI5O5LACL+v6sEFFpmKg1AxMm3Q2i8dI7xeMZ/hWZ1tr1AaDIU+9PvEkCwHx2B9cNMvmKZdmvGoBmIME+U9gJJgbD1xoYVG5YDf1cpZ0JIAvb1X9QXjlEAgU5TUSWX7KhWZF9TC/AR8QeK1SMuo1AiRfcSBfoRsTjQZ1UEKRNMA6esLEn/AJYiD027Yy/HuKaVpqSHAUFiQC2oyDv3B6Rtvh/sffJv1/2VMmUjDoPMnwjLu7FkVDAAmJ1MDqQG5UpIJIJmQv6OBeGcKNQihmX8KoshXCwdN2bUbArHNO/MR6MeGZlBSNX3EQABhYz5R96Yjr5TYHjGap+AzpTbSUWKitddbAHVuFJK6SZIJ2N8ODXM3eW+0Hs9RoijQpeJWq1I8MgC6jcROxPNPQdgplY/C6mWrFWWm2kDUrHUmoj3DG8SJi0zvF9VwnMNVpZc5LKtTqFGQO/NoClZZSY941GOrYXAHNhFmmK1HVqi1vDqFajhyASIneTvImek9cS6ELai5xu6nZJaodldRpSmChC6lXUNIuOZkM3iSLmLEFzw1C9J/GqAMJYqJACjUyPAgvTAvpiDaWEYrfP0xTusqnOpZBCm4hd1kiVmetuuFeU8NhUMEU1hUseUs51JpJ6EnbeTMHFjG9DxhD5zQcRzNPJhqmX0k1DuoA0kjVAAlY8p2PWLJP8AS3OfdX+yMNeF556lI1FFNqYWPBZQdWgjUdNpcE6r/etOG/8AKNP+hof2T+zFZm1H3SF84s0ZnqmQZ69F1ZlprVLVEce7pWxksLGNlBiZ6HHntBmfFy+YdCHWmyqxIgamIgfM9LiQcN+G66hNUrrpsrKaXusdO8yNipkEHqcL83xLLPSKVsuNCVNbUqRuxCjQ1a2kyN2MXAIBPuuWyu/M5Rqq5jkteSUtEgathYzq8xN/267LUV8KnUVJDi202MXAsDbGZSuauc10aaZcvBAGirTWRuF0KEtBNmMze842OXymeFVUzDqQGBaoqVBeJVWMeGVNhAYQSL7gvdiRVSzekxJxLWJAQjyAM98C08owIhKit0LKR0mQ3Qg/54d8WzDis9JayUQt3qNTMkTuJIABsBvscZ9+CmuGejXasWUjU/KSZgLcnlImxI9N8IyYl0FgYa9Qe+00mR4fTqeIxY1C9NBFuTl6HebGwFz+AGar5cVfB0MunkJVTzQBIXUwgiN+pj1xPJfSFRx4jEkyagB1KIPU3JBJiRv3Agm5Xi6Zh4ZCTRE63UiAOksJnriu2JHxmzvCx9S2Nw3IHhI5TJ1npVXWo6gLIUE3A5fQGxEdNvMyr5ZlyTJO7I4m2kgKV9BOvDfxjTpmBKMQYseov+EzIvG9zir2jzdOqNCsfDqLpKwdSNsCZFx6HqcRoXTq4IEtYOoZzEPHMwBltSGyty+kjT8QpA9Zxn2zau5YEBiRrHSbc3oRc+Y88NM9SK5WrRa9VV1LH2gN47nGNek6AMwKmIg2J67bxEX2xWXEGszVxMAu80mQ4iKcKgknr1JuJI/IfnjX8HyS1U52sLkT1vM4x3AuDVAVeosEiRq6eZGNjUrCgjEseZTYgRZfSZ3m+04bgxDXvxKXV5T/APMVcQrvJs+iRpChiIkAMY8zOFdA0C1QV6LltMpB0K0SRM2BI6i3pBONA1JoFY01IdVgpIOwsL7E/lhbx6pSqIrDQpA0lZI0hpvI1LIuInaY3gtB0txMbLkLNvM+M2xqqoplaR94AjQBILMWNpUbaoiD3MlZbjtTLhqNAoaM2JuaitzGIOx1e6Zj1wqp8TTLuyoutybsCIWJICqVYESepPoME+LTzVJ6tYaWptvqHMrg7mJC6hsO5OLAHjC07cTb8f8AaFzkxUypG4VoUa9LAz0MGVWZE4wVJeXUymBElnNgY79ekemG/Bs3QNGtT+iuKWjWCKmpWNKKrLzQy6wkauknB/8A+o1fLKcstNNIejDKkXQEeGRJ95TMG89Z2xOPfZjFKtGoP7K1XqEErNNLF5+zB1BTadJM9duh309TK5ZWepWSmgZSARckiNMm5LjlYEAGSt2BGAfY7KHMUmUE6KaldFRNMsJFwHPlPx7wPOG/SEhaiVUKVFBVyUWqpkaBDsNSr7rAkELpnpiQunftD5McZv2bqVQKdQLTy5IWkS6+KkLCkMCRVVgLhubrPKAEf+g1L+nzn9yf2Y2/EuC0cwiGvT1AG19hqDE8rQRuRcxN5IGE38p8L/8A5HMf3z/4cOOME2Vv6wKEV082glCbbmKglYPLqsIEfxtg7L5GnVGoMWLRuRp2gadBK22tPW+EGWDrK16Yps5Or9I3JYQYAiTfYj0wwyeapX0WWIIYQdQJEgtaRF9zcAKb4oqSrUB94gA8CabM0itJ1KU6g08lNqexAMwV5j32JHfGc4jxB2E5cNmKmhGZX92mg0hwqwJYwZNyJgYY0M9RCS+iqukAvpmB2OljpXUZkagJa18A8Uy5VxmadNdCK2kLW+qWYW5IHMbgg8w2tMG2X1cRooCyZmM1xb6WlShWpq7MpegwsabKOWTf6s7EmwnzwJluA16VYU1rAIRpapTuBO4EnUpMgdPe6g4Y0M03itTooPrdwNKDSZiCY0iJMiO98eVaGYVtXgONbXQ1JFtMMoQx5ydo7YBHJWjvCVjVQviXCUuWzD02k6SZaZAlYFzYbDzN74JorUoJSapUUU4INTUNdOBqkhl06Rbubiw2I2cSpXbWWUaWhafpGpugsbmZ6W64E4px5KfiU3ol2EANygGbkExPbuJGwxyBGbYcQgrFQDvGPDsxRr5pglQ1ajdYsB0Ib7gEdbnvh7xI0qJ0hQxjfotwLD4zfGe9n8kuWoVcyKgepVspA2MGFk3MXvAwsy3FWrVHqVAAdIA+6dNhM9ScRkoLqqXcSBTVyzjlRjDLuBLKfuE6b+RP6sKq3CRTemyiNShxfaCRuSZuJ6egxHK5+r44erpDNYwQywREdRHljSZ/Ik5MFRzUWmO6NCnoNjpJM2g4rBdLESw+U6IV9IZhR1nmqAmdtmVdvUk499qKzFKaIiuyrraW0i37b+l/LA+YzC6aQ0j3Qom1hG0388ZitmlrZ1adW4JKAECAwJiT3m3a4w9as7dpUdrXaR49x7NltNT6pCkBUEIBYGDMkHzJwvyrVBT1JTNSWuBJGxvy3HzwLmvq2anWFxAKkz5jbb8MWVsxTTSiggWJkbE38/XDXUGhFhRWwjWnl6xcNTyqMqwIqBum0GR+K/PBnHaOYaiahVTmahUutOQFSkGC+8xksTsDeIwq4TpDhuR11AMeaT5yICgdO5tBvg/M8eIqnLmnTqBKih3qyoBnSSSDbmnmOqN4OOYkHYTqN7SzhPCTSzaVTyXB0hwoIJCtBPvIRqEC6tAMSCWGY4tl2r08uaBzVanpphnQSdAJjk5y2qSblRfl640qUa1MMrUyqDmBBWpTdSBdDomDMXI2MxaaRwpdDsz0FWpIPiBVcSpT31IqmVJtrG5EwcJDENvE6wWowng3EuSrTAKVlE+C5ErKzDaZm+m8+6RsQQKMlm1qZf3S/iVQAGU0/DZtAenHUa0JDbgk9QCU3DcnSyrF6Tq66vsG4Eyo3Y7WAOw7740mcziqqudMs2kW5pOmFW3vBrnbCmy0Ciydu0jw+HZRVNWgyqamgSHqkFFVm0gzAXSwA+6YgsMNv5Vo/fzn/wDjqf8A2+F1DKKHFUKxkk6GF6bDWNTNJLMb8pDQDAAGKvpOZ/oE+dP/AAYtK+04kHtM8c5Wouz0zOqudKueUhjcATKgG02Mj5sstmEqpWTMMlFCQzLTYgOQDqUgzvawMmDi5Jd1NrqHYEXUmYAix5tMkEbkd8JOKBwTlquXJpsoCuBMupHumLAMSIbeD8Vo5F34xPxdo39ncmtRyXoAUSjAkRE206CRMxJmLRucO85k6KiAJVyOUksm/YEAQdjaL9zOP4dwyvlgzJUXXVpytNRJtfUoZlUxPS1xfGt4dW160cMKYAC1AYJiQSIPSBYki/fB6VPMh9jsZksxSpajoJgSGJ97eSIAAUAzYCOvXFVU0yw8MUw7CCR7zKttmmREibeuCfapFR2qBStNm0MVViGYgEQIgAywifs2GA8tmRRFNgqsSR4bT9na4np2sd52wjHqBa+DON8w/JZVjFNFLgFzIttokbgAiwEC97Yhm+NeF4mXrU3IZYIuNQYSSCLgbicUpmK1aoVRYcsZANoEGWIPnb9WGebyDVWYMsP95iWZoIkgAgtvckRfcYPGwUnSLhg7biY6vUePDWVpIeQbn7RM+Qnc4Ho5F0ktUAUwQRMbgX5TIiYgTMWw749R8KgQKb0lFSGLCS1hpJayx1AFpA3N8Z6kWUqsqUkX1jTBj3iJ/LDQ5NgiWkZox4eoVg7FKikGVZWuLRpYAMrTNxG3XbG+4ZVovSbRUDKRpdHHOA0LDGQGX9KNugvjC1apBUMqqJ3DAm3YC0evywZw5aTQJWm0RJJYPBnqY1GYt064SG37QGdmHvRtnHoOQW08haCZAOoQd9vysO+FZJBLZXLiS2pitVNTbTqMEgMBcQD5zODsnWCK9PlrMpURUUNrptAEAixUiGPUAntjzh2QYoSlFTVLE6BUK6UnuYGkdgDuBJ2wam4KppG8z3GuA0nfxVQ05Euu6hgbw09bHaPO8YnluGUSxIpvVcczsWimqgXAA3MbEk/AWw8OWqVHOXUIqxdUA5ApBJSREk8sTB5vPBWWpsg5Ueu2ofYCsOvMytI6bkD1wSEtuYYY94q4r7OaM4mkM1FWp1AT7saVa24ueu+F9PJVdLaxoqJWLMCJ1Q61JMbrzMJmPdvfH0ZssfE+tdnZKK6qSNrpojalAkIpJkeZFum4WRSm5b61C0hTDASpXe43sFj1I7Y59amlqCMp4MXZTNzDqnhggKtNtQGlRy6A3LYXMATPaIJp5Z3CmZKaqjeGBrcr7iKf9mbnmUajYCN8UZzLtQzDZaiKj0nAZi06QAJJXoSAItYmRF5HvClrhIoqA+sBw8EMLAgmDA/GB6YEkqQp3iyKyBhKKxYkmrEBgj1RU59diWhjEAAqCbCSLm4nnMzTV6VZswvho411fCugJinCmndmWZZVIGnAeeyNVajKRUYGC1YkkMWmT5LMjSJMLcduoKSpHKVYAMGUNIMQGBBtMDyOEs4Bogw2eu0Ye0bF8kTSYsrlWA1KikKo1MSJYguA9yTYwb4wOsf0yf26v+DG04vliBRpUppmsxUREMg0LUUM06YVi2nY6SIkjGI0Zr7v/wAvS/7eLS0QKjse62J9JquKLc5ugVTHYQGteO99oxOtxMME0omYJ0uKetZCnqZEE722MNfpir2qz71Vq01nxDEgKCsFVSWJFpMaYMhvKxWcPpmmUcI6u3IFkHT0uwsYAtN++0YrtSnX6+0qBRV3NIeDo2dXMGmoqNS0qWYyCCVELqKhdMQQOpI3OBMtVr0kdaiFmptpUeIJZRILFiQPhbFLcUUaySV0NBDG6ncgzNyNiCBtthJxnjJYtQUqymSHXVIuQu52ww5795v2gMC0YiuamTYLXVSVeVBB18zHmIt4h1GAsDYX3GFytJ2Jp8ovJJMabxbr8h2w4y+VcAO6oE2EsWLehnTvaAJEjvhhwPhwrZhyDphDpC2Oq1iYuCJMDtfzWxBFkwrppdwHI1yxgjVIBYG6iCCeYR26dCLSMEcX4bUoVPpGt2mFR7BrySpRRbm69z54O4FwynSrMHeprJOmBKMAoYn70iSsgRv64L4qKRFJKtRiCSqEadWrSTPMYWwNzhYFbDvI1VxM3Qr1KlULVClTAc1YYAd4J6eRBE+uKeHcHqr4hKUtE6gqaCfVtHKAAe5+GCcpw1kqrTp0HHiGBMNH9YjlB7HbtO+NJk4Qrq0nWNJWwOoABwYlZB+YO9rs0gKb+8PVS1Uy2S4S5Wq7LAUEQU1GY2BAJibllHYAEnEc1SNIU2o6WZiTpKsZYkyEUrIvPMY2iRBxqM5VzC1kemQtIA6wzQgUdxEknoZAEbd6+GVnqLK1Kbqobn1zcnnKseo2ENAExthmMoRa7mSMgq6iBM85aDS8N1EsALR5zDTt0w3zHEEoUDTSoq1SWIMjUEJ1AAkcoJ7iAI7YRpmwXZ2bXFhIGojmgaxvtsZiDETGKc5nKbEXQGYGuQJgEBTdgPjBJ9cKFjKWBjAou4y4RXpoOZxriTpaZHY6b6doggfMz7X9oiIppBvI2EgBjAULy95BvtjJ1M8QIWANx8b+k+eG/splSRUzZE+Fy0/0qhEAfiB/zeWOXK4NLtBLWYXwvigNOpTFNVQU9LuNkWTpB16lPMTpSLk2GKOEvT8BwApqMwKgatSAx9o7wAeu+89RvAV1WhSYeGh1OSIDvEFt5I3RQNhqPXBmUzJpkBRTSTGprxPWbAfInzwRycBoF0I44Xlx4oItp2JGprddi23bpjQnOuNKOAGkgaSYF4XmgAdB6yBMXRZHIam1U69Gs8DUpLKYt3APlePXFVatU0Faq6KqsWVQCe0qgvqO0R0B9RADKLEWBvHNTjywKdPSSzHXJt+kxi4MwNr4Sce4BUDNU8KpWpAFh4fMxk21UxvAi4WN9tsD8RfTmKmoBAZIGkq0aZlOh3vPX4YeIalIKxrMFjUGdhrPktgb78wYGPeHWUzNZ1C40al3if8AlvKtSWqaRByxgMOUh7EKUGy2HW0emEf+mr/74/8AYX/t41vtX/4ilTquFKByKqFTRq1CUKBVIYliZJAE6rDvNn0Ph33m/tHFh3GxMeuTxEW57/Wan9VP+unhl7M7Vf8Ajt/1HHuOwkfCPrKx/wAcK/2J/wCL/wDUOMVxb+aP9Zfyx2OwOSAvxCUe038xl/V/zGG/s1t//V+zHY7Cey+cI/manhH87U/qYzvtL/qg/rr+T47HYYvwjyP4kLyI09n/APZf83/SMLOFfzT/APFH/pjHY7BH4PoZI+KM+Of6pX/4D/8AS2FeT/1VvR/+rHY7Cui/wL5mT4ecScW3X0/Xhdnf9Xf/AJv/AG47HYbj+My4nfzidNsb7hv/AO2J/wAVv/fj3HYlPjb6xDcmBUf5yp/yf9C4V5v+dH9dcdjsUz/kMUfihPBf55vRv+gY1/C/epeh/JsdjsWV4kH44t4h/Op/Vpf+lVwv45/NVv6o/wCrHY7HH4vpD7iLs5/q3Df6jf8AtxrMdjsNy9vKOn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68166" y="62149"/>
            <a:ext cx="2718362" cy="23456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พื้นที่จังหวัดทั้งหมด 1,272,117 ไร่ (พื้นที่เกษตรกรรม 791,999 ไร่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)</a:t>
            </a:r>
          </a:p>
        </p:txBody>
      </p:sp>
      <p:sp>
        <p:nvSpPr>
          <p:cNvPr id="50" name="officeArt object">
            <a:extLst>
              <a:ext uri="{FF2B5EF4-FFF2-40B4-BE49-F238E27FC236}">
                <a16:creationId xmlns:a16="http://schemas.microsoft.com/office/drawing/2014/main" id="{366BAB66-BAAD-4520-A159-707A0107661D}"/>
              </a:ext>
            </a:extLst>
          </p:cNvPr>
          <p:cNvSpPr/>
          <p:nvPr/>
        </p:nvSpPr>
        <p:spPr>
          <a:xfrm>
            <a:off x="4952999" y="5491549"/>
            <a:ext cx="1842629" cy="202686"/>
          </a:xfrm>
          <a:prstGeom prst="rect">
            <a:avLst/>
          </a:prstGeom>
          <a:solidFill>
            <a:srgbClr val="FFC000"/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ปี</a:t>
            </a:r>
            <a:r>
              <a:rPr kumimoji="0" lang="en-US" sz="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 2569 </a:t>
            </a:r>
            <a:r>
              <a:rPr kumimoji="0" lang="th-TH" sz="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มีงบประมาณเพื่อการพัฒนาการเกษตร รวม 734,047,143.64 ล้านบาท เบิกจ่ายแล้ว 652,604,692.05 บาท คิดเป็นร้อยละ 88.91</a:t>
            </a:r>
            <a:r>
              <a:rPr kumimoji="0" lang="en-US" sz="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%</a:t>
            </a:r>
          </a:p>
        </p:txBody>
      </p:sp>
      <p:sp>
        <p:nvSpPr>
          <p:cNvPr id="5" name="Rectangle 4"/>
          <p:cNvSpPr/>
          <p:nvPr/>
        </p:nvSpPr>
        <p:spPr>
          <a:xfrm>
            <a:off x="2918047" y="2155771"/>
            <a:ext cx="155467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ส้มโอปูโก   </a:t>
            </a:r>
            <a:endParaRPr kumimoji="0" lang="en-US" sz="10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ผลกลมมีจุก ผิวผลมีขมนิ่มคล้ายกำมะหยี่ เนื้อมีสีชมพูอมแดง รสชาติหวาน หอม เนื้อนิ่มและเป็นผลไม้ที่ปลูกง่าย ไม่ต้องดูแลรักษาเป็นพิเศษ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ลูกหยี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เมื่อสุกเปลือกจะเป็นสีดำ เนื้อในสีน้ำตาล ขนาดผลโตเต็มที่เท่าปลายนิ้วชี้ รสหวานอมเปรี้ยว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38" name="Rectangle 4"/>
          <p:cNvSpPr/>
          <p:nvPr/>
        </p:nvSpPr>
        <p:spPr>
          <a:xfrm>
            <a:off x="5271628" y="1959047"/>
            <a:ext cx="151212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ทุเรียนทรายขาว </a:t>
            </a:r>
            <a:endParaRPr kumimoji="0" lang="en-US" sz="10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พันธุ์หมอนทอง มีขนาดใหญ่ ก้านขั้วแข็ง มีลักษณะทรงกลม ยาวรี ผิวเปลือก หนาแข็ง มีหนามแหลมยาว ผลอ่อนมีสีเขียว ผลสุกมีสีน้ำตาลปนเขียว เปลือกบาง เนื้อมีสีทองสวยเรียบเนียน/เนื้อแห้ง รสชาติกลมกล่อม หวานนุ่ม แป้งน้อย </a:t>
            </a:r>
            <a:r>
              <a:rPr kumimoji="0" lang="th-TH" sz="1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ติดอันดับทุเรียนคุณภาพ 1 ใน 5 ที่อร่อยที่สุดในประเทศ</a:t>
            </a:r>
            <a:endParaRPr kumimoji="0" lang="en-US" sz="10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graphicFrame>
        <p:nvGraphicFramePr>
          <p:cNvPr id="39" name="Chart 13"/>
          <p:cNvGraphicFramePr/>
          <p:nvPr>
            <p:extLst>
              <p:ext uri="{D42A27DB-BD31-4B8C-83A1-F6EECF244321}">
                <p14:modId xmlns:p14="http://schemas.microsoft.com/office/powerpoint/2010/main" val="2741885556"/>
              </p:ext>
            </p:extLst>
          </p:nvPr>
        </p:nvGraphicFramePr>
        <p:xfrm>
          <a:off x="1742860" y="4051979"/>
          <a:ext cx="1624647" cy="1295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6" name="รูปภาพ 45" descr="C:\Users\moac\Desktop\59410101002220180830122836.jpg"/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4545" r="96970">
                        <a14:backgroundMark x1="59394" y1="30667" x2="86667" y2="428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6704" y="2008791"/>
            <a:ext cx="410830" cy="663520"/>
          </a:xfrm>
          <a:prstGeom prst="rect">
            <a:avLst/>
          </a:prstGeom>
          <a:noFill/>
          <a:ln>
            <a:noFill/>
          </a:ln>
        </p:spPr>
      </p:pic>
      <p:pic>
        <p:nvPicPr>
          <p:cNvPr id="47" name="รูปภาพ 46" descr="C:\Users\moac\Desktop\59410101002220180830122836.jpg"/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4545" r="96970">
                        <a14:backgroundMark x1="59394" y1="30667" x2="86667" y2="428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27" y="1937005"/>
            <a:ext cx="430974" cy="749732"/>
          </a:xfrm>
          <a:prstGeom prst="rect">
            <a:avLst/>
          </a:prstGeom>
          <a:noFill/>
          <a:ln>
            <a:noFill/>
          </a:ln>
        </p:spPr>
      </p:pic>
      <p:pic>
        <p:nvPicPr>
          <p:cNvPr id="51" name="รูปภาพ 50" descr="C:\Users\moac\Desktop\59410021002120180831151946.jpg"/>
          <p:cNvPicPr/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667" b="98167" l="6974" r="95268">
                        <a14:foregroundMark x1="16563" y1="26000" x2="36364" y2="57667"/>
                        <a14:foregroundMark x1="13574" y1="27500" x2="32877" y2="18000"/>
                        <a14:foregroundMark x1="13076" y1="29333" x2="11955" y2="47667"/>
                        <a14:foregroundMark x1="30386" y1="64000" x2="46700" y2="56000"/>
                        <a14:foregroundMark x1="38356" y1="45000" x2="57036" y2="63333"/>
                        <a14:foregroundMark x1="37360" y1="43333" x2="49813" y2="47000"/>
                        <a14:foregroundMark x1="26152" y1="53667" x2="22416" y2="68333"/>
                        <a14:foregroundMark x1="29763" y1="82667" x2="42590" y2="87167"/>
                        <a14:foregroundMark x1="23039" y1="75167" x2="30137" y2="85000"/>
                        <a14:foregroundMark x1="75467" y1="28833" x2="77958" y2="33667"/>
                        <a14:foregroundMark x1="79078" y1="78333" x2="81818" y2="81833"/>
                        <a14:backgroundMark x1="61644" y1="52667" x2="64633" y2="55833"/>
                        <a14:backgroundMark x1="55168" y1="28667" x2="65006" y2="52333"/>
                        <a14:backgroundMark x1="55168" y1="25833" x2="67621" y2="46667"/>
                        <a14:backgroundMark x1="53923" y1="21500" x2="70237" y2="35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130" t="15551" r="41383" b="1380"/>
          <a:stretch/>
        </p:blipFill>
        <p:spPr bwMode="auto">
          <a:xfrm rot="18795325">
            <a:off x="4540614" y="2173342"/>
            <a:ext cx="447493" cy="70540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รูปภาพ 2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5400" b="92800" l="4800" r="9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5119" y="3083606"/>
            <a:ext cx="464623" cy="464623"/>
          </a:xfrm>
          <a:prstGeom prst="rect">
            <a:avLst/>
          </a:prstGeom>
        </p:spPr>
      </p:pic>
      <p:pic>
        <p:nvPicPr>
          <p:cNvPr id="7" name="รูปภาพ 6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110"/>
          <a:stretch/>
        </p:blipFill>
        <p:spPr>
          <a:xfrm>
            <a:off x="4438403" y="2817732"/>
            <a:ext cx="410830" cy="437367"/>
          </a:xfrm>
          <a:prstGeom prst="rect">
            <a:avLst/>
          </a:prstGeom>
        </p:spPr>
      </p:pic>
      <p:graphicFrame>
        <p:nvGraphicFramePr>
          <p:cNvPr id="43" name="Chart 22"/>
          <p:cNvGraphicFramePr/>
          <p:nvPr>
            <p:extLst>
              <p:ext uri="{D42A27DB-BD31-4B8C-83A1-F6EECF244321}">
                <p14:modId xmlns:p14="http://schemas.microsoft.com/office/powerpoint/2010/main" val="2466446029"/>
              </p:ext>
            </p:extLst>
          </p:nvPr>
        </p:nvGraphicFramePr>
        <p:xfrm>
          <a:off x="4542170" y="5763267"/>
          <a:ext cx="2194087" cy="13330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5BF2DD21-FC9D-488E-B823-8E3329020D18}"/>
              </a:ext>
            </a:extLst>
          </p:cNvPr>
          <p:cNvSpPr txBox="1"/>
          <p:nvPr/>
        </p:nvSpPr>
        <p:spPr>
          <a:xfrm>
            <a:off x="5142718" y="6969931"/>
            <a:ext cx="80502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งบจังหวัด/กลุ่มจังหวัด</a:t>
            </a:r>
            <a:endParaRPr kumimoji="0" lang="en-US" sz="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6070C2AF-5F8B-482D-9C2E-1EEF6A572516}"/>
              </a:ext>
            </a:extLst>
          </p:cNvPr>
          <p:cNvSpPr txBox="1"/>
          <p:nvPr/>
        </p:nvSpPr>
        <p:spPr>
          <a:xfrm>
            <a:off x="5918565" y="6969931"/>
            <a:ext cx="54373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งบ </a:t>
            </a:r>
            <a:r>
              <a:rPr kumimoji="0" 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Function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F0F8E2CC-41E6-4654-A8EA-3EC980C625BB}"/>
              </a:ext>
            </a:extLst>
          </p:cNvPr>
          <p:cNvSpPr txBox="1"/>
          <p:nvPr/>
        </p:nvSpPr>
        <p:spPr>
          <a:xfrm>
            <a:off x="6424633" y="6975701"/>
            <a:ext cx="39305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เบิกจ่าย</a:t>
            </a:r>
            <a:endParaRPr kumimoji="0" lang="en-US" sz="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1DF1A0D-FC45-43B0-8916-8075B6A71039}"/>
              </a:ext>
            </a:extLst>
          </p:cNvPr>
          <p:cNvSpPr/>
          <p:nvPr/>
        </p:nvSpPr>
        <p:spPr>
          <a:xfrm>
            <a:off x="5138559" y="7037835"/>
            <a:ext cx="72000" cy="7200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909D0079-38AB-4098-850F-312A5DEA7F66}"/>
              </a:ext>
            </a:extLst>
          </p:cNvPr>
          <p:cNvSpPr/>
          <p:nvPr/>
        </p:nvSpPr>
        <p:spPr>
          <a:xfrm>
            <a:off x="5893412" y="7041653"/>
            <a:ext cx="72000" cy="72000"/>
          </a:xfrm>
          <a:prstGeom prst="rect">
            <a:avLst/>
          </a:prstGeom>
          <a:solidFill>
            <a:srgbClr val="128A0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2CC69B6C-478C-4235-81E7-7944F034C57F}"/>
              </a:ext>
            </a:extLst>
          </p:cNvPr>
          <p:cNvSpPr/>
          <p:nvPr/>
        </p:nvSpPr>
        <p:spPr>
          <a:xfrm>
            <a:off x="6418827" y="7047423"/>
            <a:ext cx="72000" cy="720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graphicFrame>
        <p:nvGraphicFramePr>
          <p:cNvPr id="64" name="Chart 13">
            <a:extLst>
              <a:ext uri="{FF2B5EF4-FFF2-40B4-BE49-F238E27FC236}">
                <a16:creationId xmlns:a16="http://schemas.microsoft.com/office/drawing/2014/main" id="{FFE9EDBA-2DDE-43DB-B46A-4E586A506D4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89648694"/>
              </p:ext>
            </p:extLst>
          </p:nvPr>
        </p:nvGraphicFramePr>
        <p:xfrm>
          <a:off x="124455" y="4061789"/>
          <a:ext cx="1638300" cy="12881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graphicFrame>
        <p:nvGraphicFramePr>
          <p:cNvPr id="66" name="แผนภูมิ 65">
            <a:extLst>
              <a:ext uri="{FF2B5EF4-FFF2-40B4-BE49-F238E27FC236}">
                <a16:creationId xmlns:a16="http://schemas.microsoft.com/office/drawing/2014/main" id="{F578C237-9337-4F67-8308-9DB07831D5E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17260499"/>
              </p:ext>
            </p:extLst>
          </p:nvPr>
        </p:nvGraphicFramePr>
        <p:xfrm>
          <a:off x="110333" y="5689865"/>
          <a:ext cx="1430994" cy="22439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2"/>
          </a:graphicData>
        </a:graphic>
      </p:graphicFrame>
      <p:graphicFrame>
        <p:nvGraphicFramePr>
          <p:cNvPr id="65" name="Chart 48"/>
          <p:cNvGraphicFramePr/>
          <p:nvPr>
            <p:extLst>
              <p:ext uri="{D42A27DB-BD31-4B8C-83A1-F6EECF244321}">
                <p14:modId xmlns:p14="http://schemas.microsoft.com/office/powerpoint/2010/main" val="1515249611"/>
              </p:ext>
            </p:extLst>
          </p:nvPr>
        </p:nvGraphicFramePr>
        <p:xfrm>
          <a:off x="3328685" y="4044254"/>
          <a:ext cx="1638300" cy="13013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3"/>
          </a:graphicData>
        </a:graphic>
      </p:graphicFrame>
      <p:sp>
        <p:nvSpPr>
          <p:cNvPr id="49" name="กล่องข้อความ 48">
            <a:extLst>
              <a:ext uri="{FF2B5EF4-FFF2-40B4-BE49-F238E27FC236}">
                <a16:creationId xmlns:a16="http://schemas.microsoft.com/office/drawing/2014/main" id="{66E4D149-3225-432B-BC30-8BBB0CB61BD2}"/>
              </a:ext>
            </a:extLst>
          </p:cNvPr>
          <p:cNvSpPr txBox="1"/>
          <p:nvPr/>
        </p:nvSpPr>
        <p:spPr>
          <a:xfrm>
            <a:off x="115056" y="5674080"/>
            <a:ext cx="1418307" cy="48622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เกษตรอินทรีย์</a:t>
            </a:r>
          </a:p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6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2568 </a:t>
            </a:r>
            <a:r>
              <a:rPr kumimoji="0" lang="en-US" sz="86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: </a:t>
            </a:r>
            <a:r>
              <a:rPr kumimoji="0" lang="th-TH" sz="86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เกษตรกร 2 ราย พื้นที่ 0.75 ไร่  </a:t>
            </a:r>
          </a:p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6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2569 </a:t>
            </a:r>
            <a:r>
              <a:rPr kumimoji="0" lang="en-US" sz="86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: </a:t>
            </a:r>
            <a:r>
              <a:rPr lang="th-TH" sz="860" b="1" dirty="0">
                <a:solidFill>
                  <a:prstClr val="black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เกษตรกร 2  ราย พื้นที่ 1.25 ไร่</a:t>
            </a:r>
            <a:endParaRPr kumimoji="0" lang="th-TH" sz="86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graphicFrame>
        <p:nvGraphicFramePr>
          <p:cNvPr id="72" name="แผนภูมิ 71">
            <a:extLst>
              <a:ext uri="{FF2B5EF4-FFF2-40B4-BE49-F238E27FC236}">
                <a16:creationId xmlns:a16="http://schemas.microsoft.com/office/drawing/2014/main" id="{652240FF-DE73-4150-9605-D844442D8C5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63832925"/>
              </p:ext>
            </p:extLst>
          </p:nvPr>
        </p:nvGraphicFramePr>
        <p:xfrm>
          <a:off x="1591281" y="5659970"/>
          <a:ext cx="1465444" cy="2242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4"/>
          </a:graphicData>
        </a:graphic>
      </p:graphicFrame>
      <p:sp>
        <p:nvSpPr>
          <p:cNvPr id="53" name="กล่องข้อความ 52">
            <a:extLst>
              <a:ext uri="{FF2B5EF4-FFF2-40B4-BE49-F238E27FC236}">
                <a16:creationId xmlns:a16="http://schemas.microsoft.com/office/drawing/2014/main" id="{D296BE95-1E9B-429C-A373-7291A751CC9B}"/>
              </a:ext>
            </a:extLst>
          </p:cNvPr>
          <p:cNvSpPr txBox="1"/>
          <p:nvPr/>
        </p:nvSpPr>
        <p:spPr>
          <a:xfrm>
            <a:off x="1564472" y="5674081"/>
            <a:ext cx="1533238" cy="47775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2700">
            <a:solidFill>
              <a:srgbClr val="FF3399"/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GAP</a:t>
            </a:r>
            <a:endParaRPr kumimoji="0" lang="th-TH" sz="11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2568 </a:t>
            </a:r>
            <a:r>
              <a:rPr kumimoji="0" lang="en-US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: </a:t>
            </a:r>
            <a:r>
              <a:rPr kumimoji="0" lang="th-TH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เกษตรกร  845 ราย พื้นที่ 2,143.177  ไร่</a:t>
            </a:r>
          </a:p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2569 </a:t>
            </a:r>
            <a:r>
              <a:rPr kumimoji="0" lang="en-US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: </a:t>
            </a:r>
            <a:r>
              <a:rPr kumimoji="0" lang="th-TH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เกษตรกร  720 ราย พื้นที่ 2,921.7236 ไร่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75534" y="7902939"/>
            <a:ext cx="2982656" cy="169710"/>
          </a:xfrm>
          <a:prstGeom prst="rect">
            <a:avLst/>
          </a:prstGeom>
          <a:solidFill>
            <a:srgbClr val="A719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ภัยพิบัติด้านเกษตร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</p:txBody>
      </p:sp>
      <p:sp>
        <p:nvSpPr>
          <p:cNvPr id="16" name="officeArt object">
            <a:extLst>
              <a:ext uri="{FF2B5EF4-FFF2-40B4-BE49-F238E27FC236}">
                <a16:creationId xmlns:a16="http://schemas.microsoft.com/office/drawing/2014/main" id="{DA0690A9-A8EC-4D46-A609-EEE11B685E0E}"/>
              </a:ext>
            </a:extLst>
          </p:cNvPr>
          <p:cNvSpPr/>
          <p:nvPr/>
        </p:nvSpPr>
        <p:spPr>
          <a:xfrm>
            <a:off x="75534" y="3657601"/>
            <a:ext cx="4953666" cy="304800"/>
          </a:xfrm>
          <a:prstGeom prst="rect">
            <a:avLst/>
          </a:prstGeom>
          <a:solidFill>
            <a:srgbClr val="0070C0"/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ประสิทธิภาพการผลิตสินค้าเกษตรด้านพืช (กก./ไร่)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</p:txBody>
      </p:sp>
      <p:sp>
        <p:nvSpPr>
          <p:cNvPr id="54" name="officeArt object">
            <a:extLst>
              <a:ext uri="{FF2B5EF4-FFF2-40B4-BE49-F238E27FC236}">
                <a16:creationId xmlns:a16="http://schemas.microsoft.com/office/drawing/2014/main" id="{ED6D63A1-B4C7-45BF-B2A0-1D3CCB5BCE60}"/>
              </a:ext>
            </a:extLst>
          </p:cNvPr>
          <p:cNvSpPr/>
          <p:nvPr/>
        </p:nvSpPr>
        <p:spPr>
          <a:xfrm>
            <a:off x="4946250" y="7158356"/>
            <a:ext cx="1835550" cy="513779"/>
          </a:xfrm>
          <a:prstGeom prst="rect">
            <a:avLst/>
          </a:prstGeom>
          <a:solidFill>
            <a:schemeClr val="accent6">
              <a:lumMod val="75000"/>
            </a:schemeClr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lvl="0" algn="ctr">
              <a:defRPr/>
            </a:pP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งบประมาณปี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 2568 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ทั้งสิ้น 434,888,128</a:t>
            </a:r>
            <a:r>
              <a:rPr lang="th-TH" sz="900" b="1" dirty="0">
                <a:solidFill>
                  <a:prstClr val="white"/>
                </a:solidFill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 บาท                        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เบิกจ่าย 434,888,128 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 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บาท  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(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100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%)</a:t>
            </a:r>
          </a:p>
        </p:txBody>
      </p:sp>
      <p:graphicFrame>
        <p:nvGraphicFramePr>
          <p:cNvPr id="80" name="แผนภูมิ 79">
            <a:extLst>
              <a:ext uri="{FF2B5EF4-FFF2-40B4-BE49-F238E27FC236}">
                <a16:creationId xmlns:a16="http://schemas.microsoft.com/office/drawing/2014/main" id="{589CEA8C-B4FA-4306-8492-238E11AF500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66400821"/>
              </p:ext>
            </p:extLst>
          </p:nvPr>
        </p:nvGraphicFramePr>
        <p:xfrm>
          <a:off x="1309574" y="7238280"/>
          <a:ext cx="1175450" cy="7365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5"/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6133265" y="5697403"/>
            <a:ext cx="64312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หน่วย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: </a:t>
            </a: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บาท</a:t>
            </a:r>
          </a:p>
        </p:txBody>
      </p:sp>
      <p:sp>
        <p:nvSpPr>
          <p:cNvPr id="17" name="กล่องข้อความ 16">
            <a:extLst>
              <a:ext uri="{FF2B5EF4-FFF2-40B4-BE49-F238E27FC236}">
                <a16:creationId xmlns:a16="http://schemas.microsoft.com/office/drawing/2014/main" id="{423D04C4-6B69-4CB3-81B7-0D287BE8A78D}"/>
              </a:ext>
            </a:extLst>
          </p:cNvPr>
          <p:cNvSpPr txBox="1"/>
          <p:nvPr/>
        </p:nvSpPr>
        <p:spPr>
          <a:xfrm>
            <a:off x="114196" y="1955027"/>
            <a:ext cx="1945492" cy="300082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GPP </a:t>
            </a: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มูลค่า 55,343 ล้านบาท (ปี 2567)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20" name="กล่องข้อความ 19">
            <a:extLst>
              <a:ext uri="{FF2B5EF4-FFF2-40B4-BE49-F238E27FC236}">
                <a16:creationId xmlns:a16="http://schemas.microsoft.com/office/drawing/2014/main" id="{49B8D0AC-FE22-45AF-A3D9-C80AD6648B6E}"/>
              </a:ext>
            </a:extLst>
          </p:cNvPr>
          <p:cNvSpPr txBox="1"/>
          <p:nvPr/>
        </p:nvSpPr>
        <p:spPr>
          <a:xfrm>
            <a:off x="2032483" y="6117988"/>
            <a:ext cx="70607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พืชและข้าว</a:t>
            </a:r>
          </a:p>
        </p:txBody>
      </p:sp>
      <p:sp>
        <p:nvSpPr>
          <p:cNvPr id="81" name="กล่องข้อความ 80">
            <a:extLst>
              <a:ext uri="{FF2B5EF4-FFF2-40B4-BE49-F238E27FC236}">
                <a16:creationId xmlns:a16="http://schemas.microsoft.com/office/drawing/2014/main" id="{4E05CAAE-D387-442D-83B7-E59C53130029}"/>
              </a:ext>
            </a:extLst>
          </p:cNvPr>
          <p:cNvSpPr txBox="1"/>
          <p:nvPr/>
        </p:nvSpPr>
        <p:spPr>
          <a:xfrm>
            <a:off x="1673491" y="7038911"/>
            <a:ext cx="58430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ประมง</a:t>
            </a:r>
          </a:p>
        </p:txBody>
      </p:sp>
      <p:graphicFrame>
        <p:nvGraphicFramePr>
          <p:cNvPr id="63" name="แผนภูมิ 62">
            <a:extLst>
              <a:ext uri="{FF2B5EF4-FFF2-40B4-BE49-F238E27FC236}">
                <a16:creationId xmlns:a16="http://schemas.microsoft.com/office/drawing/2014/main" id="{D3A58F2E-24A9-4B2E-B719-82869BDA110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64683315"/>
              </p:ext>
            </p:extLst>
          </p:nvPr>
        </p:nvGraphicFramePr>
        <p:xfrm>
          <a:off x="110691" y="6386993"/>
          <a:ext cx="1435932" cy="9221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6"/>
          </a:graphicData>
        </a:graphic>
      </p:graphicFrame>
      <p:sp>
        <p:nvSpPr>
          <p:cNvPr id="75" name="กล่องข้อความ 74">
            <a:extLst>
              <a:ext uri="{FF2B5EF4-FFF2-40B4-BE49-F238E27FC236}">
                <a16:creationId xmlns:a16="http://schemas.microsoft.com/office/drawing/2014/main" id="{BE6EF99C-BE10-4B15-98B2-6FDE2942C154}"/>
              </a:ext>
            </a:extLst>
          </p:cNvPr>
          <p:cNvSpPr txBox="1"/>
          <p:nvPr/>
        </p:nvSpPr>
        <p:spPr>
          <a:xfrm>
            <a:off x="56810" y="7042992"/>
            <a:ext cx="70607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พืชผัก</a:t>
            </a:r>
          </a:p>
        </p:txBody>
      </p:sp>
      <p:sp>
        <p:nvSpPr>
          <p:cNvPr id="78" name="กล่องข้อความ 77">
            <a:extLst>
              <a:ext uri="{FF2B5EF4-FFF2-40B4-BE49-F238E27FC236}">
                <a16:creationId xmlns:a16="http://schemas.microsoft.com/office/drawing/2014/main" id="{ECDE6A42-9C53-4B99-BE62-15FC2B96597A}"/>
              </a:ext>
            </a:extLst>
          </p:cNvPr>
          <p:cNvSpPr txBox="1"/>
          <p:nvPr/>
        </p:nvSpPr>
        <p:spPr>
          <a:xfrm>
            <a:off x="454847" y="6168352"/>
            <a:ext cx="70607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ข้าว</a:t>
            </a:r>
          </a:p>
        </p:txBody>
      </p:sp>
      <p:cxnSp>
        <p:nvCxnSpPr>
          <p:cNvPr id="18" name="ตัวเชื่อมต่อตรง 17">
            <a:extLst>
              <a:ext uri="{FF2B5EF4-FFF2-40B4-BE49-F238E27FC236}">
                <a16:creationId xmlns:a16="http://schemas.microsoft.com/office/drawing/2014/main" id="{EB4AF302-5D8C-4994-A983-EDFBBE91AF46}"/>
              </a:ext>
            </a:extLst>
          </p:cNvPr>
          <p:cNvCxnSpPr>
            <a:cxnSpLocks/>
          </p:cNvCxnSpPr>
          <p:nvPr/>
        </p:nvCxnSpPr>
        <p:spPr>
          <a:xfrm>
            <a:off x="110333" y="7060340"/>
            <a:ext cx="1450830" cy="0"/>
          </a:xfrm>
          <a:prstGeom prst="line">
            <a:avLst/>
          </a:prstGeom>
          <a:ln w="127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ตัวเชื่อมต่อตรง 81">
            <a:extLst>
              <a:ext uri="{FF2B5EF4-FFF2-40B4-BE49-F238E27FC236}">
                <a16:creationId xmlns:a16="http://schemas.microsoft.com/office/drawing/2014/main" id="{38D76EF3-9614-4053-BB2E-31EA639DCDF7}"/>
              </a:ext>
            </a:extLst>
          </p:cNvPr>
          <p:cNvCxnSpPr>
            <a:cxnSpLocks/>
          </p:cNvCxnSpPr>
          <p:nvPr/>
        </p:nvCxnSpPr>
        <p:spPr>
          <a:xfrm>
            <a:off x="1565586" y="7060340"/>
            <a:ext cx="1450830" cy="0"/>
          </a:xfrm>
          <a:prstGeom prst="line">
            <a:avLst/>
          </a:prstGeom>
          <a:ln w="12700">
            <a:solidFill>
              <a:srgbClr val="FF33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สี่เหลี่ยมผืนผ้า 13"/>
          <p:cNvSpPr/>
          <p:nvPr/>
        </p:nvSpPr>
        <p:spPr>
          <a:xfrm>
            <a:off x="3064661" y="5502911"/>
            <a:ext cx="1881589" cy="2158890"/>
          </a:xfrm>
          <a:prstGeom prst="rect">
            <a:avLst/>
          </a:prstGeom>
          <a:solidFill>
            <a:srgbClr val="E6D5F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graphicFrame>
        <p:nvGraphicFramePr>
          <p:cNvPr id="88" name="แผนภูมิ 87">
            <a:extLst>
              <a:ext uri="{FF2B5EF4-FFF2-40B4-BE49-F238E27FC236}">
                <a16:creationId xmlns:a16="http://schemas.microsoft.com/office/drawing/2014/main" id="{B05D76E9-EA7A-4239-A1A3-7781AC26CB2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80804900"/>
              </p:ext>
            </p:extLst>
          </p:nvPr>
        </p:nvGraphicFramePr>
        <p:xfrm>
          <a:off x="2807258" y="5341930"/>
          <a:ext cx="2319159" cy="9766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7"/>
          </a:graphicData>
        </a:graphic>
      </p:graphicFrame>
      <p:sp>
        <p:nvSpPr>
          <p:cNvPr id="89" name="กล่องข้อความ 88">
            <a:extLst>
              <a:ext uri="{FF2B5EF4-FFF2-40B4-BE49-F238E27FC236}">
                <a16:creationId xmlns:a16="http://schemas.microsoft.com/office/drawing/2014/main" id="{49B8D0AC-FE22-45AF-A3D9-C80AD6648B6E}"/>
              </a:ext>
            </a:extLst>
          </p:cNvPr>
          <p:cNvSpPr txBox="1"/>
          <p:nvPr/>
        </p:nvSpPr>
        <p:spPr>
          <a:xfrm>
            <a:off x="2978599" y="5461805"/>
            <a:ext cx="89163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GAP </a:t>
            </a:r>
            <a:r>
              <a:rPr lang="th-TH" sz="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ด้านพืชและด้านข้าว</a:t>
            </a:r>
          </a:p>
        </p:txBody>
      </p:sp>
      <p:graphicFrame>
        <p:nvGraphicFramePr>
          <p:cNvPr id="91" name="แผนภูมิ 90">
            <a:extLst>
              <a:ext uri="{FF2B5EF4-FFF2-40B4-BE49-F238E27FC236}">
                <a16:creationId xmlns:a16="http://schemas.microsoft.com/office/drawing/2014/main" id="{B05D76E9-EA7A-4239-A1A3-7781AC26CB2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72201090"/>
              </p:ext>
            </p:extLst>
          </p:nvPr>
        </p:nvGraphicFramePr>
        <p:xfrm>
          <a:off x="2932116" y="6143276"/>
          <a:ext cx="2339512" cy="9715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8"/>
          </a:graphicData>
        </a:graphic>
      </p:graphicFrame>
      <p:sp>
        <p:nvSpPr>
          <p:cNvPr id="93" name="กล่องข้อความ 92">
            <a:extLst>
              <a:ext uri="{FF2B5EF4-FFF2-40B4-BE49-F238E27FC236}">
                <a16:creationId xmlns:a16="http://schemas.microsoft.com/office/drawing/2014/main" id="{49B8D0AC-FE22-45AF-A3D9-C80AD6648B6E}"/>
              </a:ext>
            </a:extLst>
          </p:cNvPr>
          <p:cNvSpPr txBox="1"/>
          <p:nvPr/>
        </p:nvSpPr>
        <p:spPr>
          <a:xfrm>
            <a:off x="3012132" y="6146875"/>
            <a:ext cx="107112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ประมงชายฝั่งและประมงน้ำจืด</a:t>
            </a:r>
          </a:p>
        </p:txBody>
      </p:sp>
      <p:graphicFrame>
        <p:nvGraphicFramePr>
          <p:cNvPr id="83" name="แผนภูมิ 82">
            <a:extLst>
              <a:ext uri="{FF2B5EF4-FFF2-40B4-BE49-F238E27FC236}">
                <a16:creationId xmlns:a16="http://schemas.microsoft.com/office/drawing/2014/main" id="{589CEA8C-B4FA-4306-8492-238E11AF500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70552919"/>
              </p:ext>
            </p:extLst>
          </p:nvPr>
        </p:nvGraphicFramePr>
        <p:xfrm>
          <a:off x="1529618" y="6218708"/>
          <a:ext cx="1475663" cy="10379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9"/>
          </a:graphicData>
        </a:graphic>
      </p:graphicFrame>
      <p:graphicFrame>
        <p:nvGraphicFramePr>
          <p:cNvPr id="77" name="แผนภูมิ 76">
            <a:extLst>
              <a:ext uri="{FF2B5EF4-FFF2-40B4-BE49-F238E27FC236}">
                <a16:creationId xmlns:a16="http://schemas.microsoft.com/office/drawing/2014/main" id="{38955064-5ECD-411A-BB5C-CCA39691537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62857890"/>
              </p:ext>
            </p:extLst>
          </p:nvPr>
        </p:nvGraphicFramePr>
        <p:xfrm>
          <a:off x="493327" y="7229219"/>
          <a:ext cx="1228427" cy="8148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0"/>
          </a:graphicData>
        </a:graphic>
      </p:graphicFrame>
      <p:sp>
        <p:nvSpPr>
          <p:cNvPr id="85" name="กล่องข้อความ 84">
            <a:extLst>
              <a:ext uri="{FF2B5EF4-FFF2-40B4-BE49-F238E27FC236}">
                <a16:creationId xmlns:a16="http://schemas.microsoft.com/office/drawing/2014/main" id="{BE6EF99C-BE10-4B15-98B2-6FDE2942C154}"/>
              </a:ext>
            </a:extLst>
          </p:cNvPr>
          <p:cNvSpPr txBox="1"/>
          <p:nvPr/>
        </p:nvSpPr>
        <p:spPr>
          <a:xfrm>
            <a:off x="876820" y="7047664"/>
            <a:ext cx="70607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ประมง</a:t>
            </a:r>
          </a:p>
        </p:txBody>
      </p:sp>
      <p:graphicFrame>
        <p:nvGraphicFramePr>
          <p:cNvPr id="25" name="แผนภูมิ 24"/>
          <p:cNvGraphicFramePr/>
          <p:nvPr>
            <p:extLst>
              <p:ext uri="{D42A27DB-BD31-4B8C-83A1-F6EECF244321}">
                <p14:modId xmlns:p14="http://schemas.microsoft.com/office/powerpoint/2010/main" val="3266312381"/>
              </p:ext>
            </p:extLst>
          </p:nvPr>
        </p:nvGraphicFramePr>
        <p:xfrm>
          <a:off x="0" y="305901"/>
          <a:ext cx="2652699" cy="1569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1"/>
          </a:graphicData>
        </a:graphic>
      </p:graphicFrame>
      <p:graphicFrame>
        <p:nvGraphicFramePr>
          <p:cNvPr id="22" name="แผนภูมิ 21">
            <a:extLst>
              <a:ext uri="{FF2B5EF4-FFF2-40B4-BE49-F238E27FC236}">
                <a16:creationId xmlns:a16="http://schemas.microsoft.com/office/drawing/2014/main" id="{77381221-79BC-AAA1-2899-522F8385DF2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41325686"/>
              </p:ext>
            </p:extLst>
          </p:nvPr>
        </p:nvGraphicFramePr>
        <p:xfrm>
          <a:off x="2288362" y="136225"/>
          <a:ext cx="2440887" cy="15790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2"/>
          </a:graphicData>
        </a:graphic>
      </p:graphicFrame>
      <p:graphicFrame>
        <p:nvGraphicFramePr>
          <p:cNvPr id="27" name="แผนภูมิ 26">
            <a:extLst>
              <a:ext uri="{FF2B5EF4-FFF2-40B4-BE49-F238E27FC236}">
                <a16:creationId xmlns:a16="http://schemas.microsoft.com/office/drawing/2014/main" id="{8CF1F8D2-52C7-8DD3-15BE-2E7B86EBEC2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54816629"/>
              </p:ext>
            </p:extLst>
          </p:nvPr>
        </p:nvGraphicFramePr>
        <p:xfrm>
          <a:off x="4438403" y="92075"/>
          <a:ext cx="2357226" cy="18387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3"/>
          </a:graphicData>
        </a:graphic>
      </p:graphicFrame>
      <p:graphicFrame>
        <p:nvGraphicFramePr>
          <p:cNvPr id="26" name="แผนภูมิ 25">
            <a:extLst>
              <a:ext uri="{FF2B5EF4-FFF2-40B4-BE49-F238E27FC236}">
                <a16:creationId xmlns:a16="http://schemas.microsoft.com/office/drawing/2014/main" id="{7670256E-E568-18C8-716C-35A01CFA0E9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67985387"/>
              </p:ext>
            </p:extLst>
          </p:nvPr>
        </p:nvGraphicFramePr>
        <p:xfrm>
          <a:off x="-137352" y="7204984"/>
          <a:ext cx="1212247" cy="8625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4"/>
          </a:graphicData>
        </a:graphic>
      </p:graphicFrame>
      <p:graphicFrame>
        <p:nvGraphicFramePr>
          <p:cNvPr id="19" name="แผนภูมิ 18">
            <a:extLst>
              <a:ext uri="{FF2B5EF4-FFF2-40B4-BE49-F238E27FC236}">
                <a16:creationId xmlns:a16="http://schemas.microsoft.com/office/drawing/2014/main" id="{A590008B-DF47-3C97-2F54-202C6AAC51A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6656907"/>
              </p:ext>
            </p:extLst>
          </p:nvPr>
        </p:nvGraphicFramePr>
        <p:xfrm>
          <a:off x="2105099" y="7231901"/>
          <a:ext cx="1126239" cy="7033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5"/>
          </a:graphicData>
        </a:graphic>
      </p:graphicFrame>
      <p:sp>
        <p:nvSpPr>
          <p:cNvPr id="69" name="กล่องข้อความ 68">
            <a:extLst>
              <a:ext uri="{FF2B5EF4-FFF2-40B4-BE49-F238E27FC236}">
                <a16:creationId xmlns:a16="http://schemas.microsoft.com/office/drawing/2014/main" id="{5FB79916-0F03-4510-84EC-450983E2B737}"/>
              </a:ext>
            </a:extLst>
          </p:cNvPr>
          <p:cNvSpPr txBox="1"/>
          <p:nvPr/>
        </p:nvSpPr>
        <p:spPr>
          <a:xfrm>
            <a:off x="195581" y="7394290"/>
            <a:ext cx="71663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2 ราย 1.25 ไร่</a:t>
            </a:r>
          </a:p>
        </p:txBody>
      </p:sp>
      <p:sp>
        <p:nvSpPr>
          <p:cNvPr id="70" name="กล่องข้อความ 69">
            <a:extLst>
              <a:ext uri="{FF2B5EF4-FFF2-40B4-BE49-F238E27FC236}">
                <a16:creationId xmlns:a16="http://schemas.microsoft.com/office/drawing/2014/main" id="{FFDE9551-79E0-48F8-8384-BC5728C0B846}"/>
              </a:ext>
            </a:extLst>
          </p:cNvPr>
          <p:cNvSpPr txBox="1"/>
          <p:nvPr/>
        </p:nvSpPr>
        <p:spPr>
          <a:xfrm>
            <a:off x="195583" y="7234495"/>
            <a:ext cx="67032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8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2 ราย 0.75 ไร่</a:t>
            </a:r>
            <a:endPara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21" name="กล่องข้อความ 20">
            <a:extLst>
              <a:ext uri="{FF2B5EF4-FFF2-40B4-BE49-F238E27FC236}">
                <a16:creationId xmlns:a16="http://schemas.microsoft.com/office/drawing/2014/main" id="{FF41D482-87E0-B0C5-2B51-247364567783}"/>
              </a:ext>
            </a:extLst>
          </p:cNvPr>
          <p:cNvSpPr txBox="1"/>
          <p:nvPr/>
        </p:nvSpPr>
        <p:spPr>
          <a:xfrm>
            <a:off x="3043870" y="6902978"/>
            <a:ext cx="107112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ปศุสัตว์</a:t>
            </a:r>
          </a:p>
        </p:txBody>
      </p:sp>
      <p:graphicFrame>
        <p:nvGraphicFramePr>
          <p:cNvPr id="23" name="แผนภูมิ 22">
            <a:extLst>
              <a:ext uri="{FF2B5EF4-FFF2-40B4-BE49-F238E27FC236}">
                <a16:creationId xmlns:a16="http://schemas.microsoft.com/office/drawing/2014/main" id="{B9C99607-7113-F5FE-47BC-8915B561DE5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38511719"/>
              </p:ext>
            </p:extLst>
          </p:nvPr>
        </p:nvGraphicFramePr>
        <p:xfrm>
          <a:off x="3033357" y="6838533"/>
          <a:ext cx="2339512" cy="9715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6"/>
          </a:graphicData>
        </a:graphic>
      </p:graphicFrame>
    </p:spTree>
    <p:extLst>
      <p:ext uri="{BB962C8B-B14F-4D97-AF65-F5344CB8AC3E}">
        <p14:creationId xmlns:p14="http://schemas.microsoft.com/office/powerpoint/2010/main" val="8926997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Green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Custom 2">
      <a:majorFont>
        <a:latin typeface="TH Chakra Petch"/>
        <a:ea typeface=""/>
        <a:cs typeface="TH Chakra Petch"/>
      </a:majorFont>
      <a:minorFont>
        <a:latin typeface="TH Chakra Petch"/>
        <a:ea typeface=""/>
        <a:cs typeface="TH Chakra Petch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9943</TotalTime>
  <Words>1036</Words>
  <Application>Microsoft Office PowerPoint</Application>
  <PresentationFormat>กระดาษ A4 (210x297 มม.)</PresentationFormat>
  <Paragraphs>140</Paragraphs>
  <Slides>1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4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</vt:i4>
      </vt:variant>
    </vt:vector>
  </HeadingPairs>
  <TitlesOfParts>
    <vt:vector size="6" baseType="lpstr">
      <vt:lpstr>Angsana New</vt:lpstr>
      <vt:lpstr>Arial</vt:lpstr>
      <vt:lpstr>TH Chakra Petch</vt:lpstr>
      <vt:lpstr>TH SarabunPSK</vt:lpstr>
      <vt:lpstr>Office Theme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Thitaphat</dc:creator>
  <cp:lastModifiedBy>hp_e436cnv9@outlook.com</cp:lastModifiedBy>
  <cp:revision>803</cp:revision>
  <cp:lastPrinted>2026-08-05T04:16:17Z</cp:lastPrinted>
  <dcterms:created xsi:type="dcterms:W3CDTF">2019-07-31T14:04:36Z</dcterms:created>
  <dcterms:modified xsi:type="dcterms:W3CDTF">2026-10-08T08:56:41Z</dcterms:modified>
</cp:coreProperties>
</file>